
<file path=[Content_Types].xml><?xml version="1.0" encoding="utf-8"?>
<Types xmlns="http://schemas.openxmlformats.org/package/2006/content-types">
  <Default Extension="fntdata" ContentType="application/x-fontdata"/>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1.xml" ContentType="application/inkml+xml"/>
  <Override PartName="/ppt/ink/ink2.xml" ContentType="application/inkml+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4"/>
  </p:notesMasterIdLst>
  <p:sldIdLst>
    <p:sldId id="364" r:id="rId2"/>
    <p:sldId id="365" r:id="rId3"/>
    <p:sldId id="366" r:id="rId4"/>
    <p:sldId id="256" r:id="rId5"/>
    <p:sldId id="257" r:id="rId6"/>
    <p:sldId id="395" r:id="rId7"/>
    <p:sldId id="378" r:id="rId8"/>
    <p:sldId id="397" r:id="rId9"/>
    <p:sldId id="396" r:id="rId10"/>
    <p:sldId id="383" r:id="rId11"/>
    <p:sldId id="398" r:id="rId12"/>
    <p:sldId id="402" r:id="rId13"/>
    <p:sldId id="399" r:id="rId14"/>
    <p:sldId id="403" r:id="rId15"/>
    <p:sldId id="400" r:id="rId16"/>
    <p:sldId id="401" r:id="rId17"/>
    <p:sldId id="405" r:id="rId18"/>
    <p:sldId id="385" r:id="rId19"/>
    <p:sldId id="386" r:id="rId20"/>
    <p:sldId id="387" r:id="rId21"/>
    <p:sldId id="388" r:id="rId22"/>
    <p:sldId id="406" r:id="rId23"/>
    <p:sldId id="389" r:id="rId24"/>
    <p:sldId id="407" r:id="rId25"/>
    <p:sldId id="408" r:id="rId26"/>
    <p:sldId id="409" r:id="rId27"/>
    <p:sldId id="410" r:id="rId28"/>
    <p:sldId id="411" r:id="rId29"/>
    <p:sldId id="391" r:id="rId30"/>
    <p:sldId id="416" r:id="rId31"/>
    <p:sldId id="393" r:id="rId32"/>
    <p:sldId id="412" r:id="rId33"/>
  </p:sldIdLst>
  <p:sldSz cx="9144000" cy="5143500" type="screen16x9"/>
  <p:notesSz cx="5143500" cy="9144000"/>
  <p:embeddedFontLst>
    <p:embeddedFont>
      <p:font typeface="18thCentury" pitchFamily="2" charset="0"/>
      <p:regular r:id="rId35"/>
    </p:embeddedFont>
    <p:embeddedFont>
      <p:font typeface="Arial Black" panose="020B0A04020102020204" pitchFamily="34" charset="0"/>
      <p:bold r:id="rId36"/>
    </p:embeddedFont>
    <p:embeddedFont>
      <p:font typeface="Consolas" panose="020B0609020204030204" pitchFamily="49" charset="0"/>
      <p:regular r:id="rId37"/>
      <p:bold r:id="rId38"/>
      <p:italic r:id="rId39"/>
      <p:boldItalic r:id="rId40"/>
    </p:embeddedFont>
    <p:embeddedFont>
      <p:font typeface="Gauge" pitchFamily="2" charset="0"/>
      <p:regular r:id="rId41"/>
      <p:italic r:id="rId42"/>
    </p:embeddedFont>
    <p:embeddedFont>
      <p:font typeface="Hey August" pitchFamily="2" charset="0"/>
      <p:regular r:id="rId43"/>
    </p:embeddedFont>
    <p:embeddedFont>
      <p:font typeface="THE BOLD FONT (FREE VERSION)" panose="00000800000000000000" pitchFamily="2" charset="0"/>
      <p:bold r:id="rId44"/>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191933"/>
    <a:srgbClr val="FFC000"/>
    <a:srgbClr val="4472C4"/>
    <a:srgbClr val="7030A0"/>
    <a:srgbClr val="92D05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6046" autoAdjust="0"/>
  </p:normalViewPr>
  <p:slideViewPr>
    <p:cSldViewPr snapToGrid="0" snapToObjects="1">
      <p:cViewPr>
        <p:scale>
          <a:sx n="100" d="100"/>
          <a:sy n="100" d="100"/>
        </p:scale>
        <p:origin x="1104" y="5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7.fntdata"/></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27T10:46:5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27T10:46:56.55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0,'168'5,"286"45,155 78,-477-96,41 12,227 28,-315-68,-57-4</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8667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E0B4B27-61BB-45A3-9572-1BF7C7917FDE}" type="slidenum">
              <a:rPr lang="en-GB" smtClean="0"/>
              <a:t>2</a:t>
            </a:fld>
            <a:endParaRPr lang="en-GB"/>
          </a:p>
        </p:txBody>
      </p:sp>
    </p:spTree>
    <p:extLst>
      <p:ext uri="{BB962C8B-B14F-4D97-AF65-F5344CB8AC3E}">
        <p14:creationId xmlns:p14="http://schemas.microsoft.com/office/powerpoint/2010/main" val="12414197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3224849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39893059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2493343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7495903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21229303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41214693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38150941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0067BC-E4DF-4ECA-872E-5A3CE3C55007}" type="slidenum">
              <a:rPr lang="en-GB" smtClean="0"/>
              <a:t>3</a:t>
            </a:fld>
            <a:endParaRPr lang="en-GB"/>
          </a:p>
        </p:txBody>
      </p:sp>
    </p:spTree>
    <p:extLst>
      <p:ext uri="{BB962C8B-B14F-4D97-AF65-F5344CB8AC3E}">
        <p14:creationId xmlns:p14="http://schemas.microsoft.com/office/powerpoint/2010/main" val="14773098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2570585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5451330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5518222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8516580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27650688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40750108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2798420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26206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624639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402318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469864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634182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9652D-E121-8A6A-243F-1A9B18FFD874}"/>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58987992-0BBA-98BC-F729-84584815F93D}"/>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0FA1595-5670-FC67-0D49-8A6D920478E6}"/>
              </a:ext>
            </a:extLst>
          </p:cNvPr>
          <p:cNvSpPr>
            <a:spLocks noGrp="1"/>
          </p:cNvSpPr>
          <p:nvPr>
            <p:ph type="dt" sz="half" idx="10"/>
          </p:nvPr>
        </p:nvSpPr>
        <p:spPr/>
        <p:txBody>
          <a:bodyPr/>
          <a:lstStyle/>
          <a:p>
            <a:fld id="{B26B023A-9F50-4A1E-8706-C15D2B124413}" type="datetimeFigureOut">
              <a:rPr lang="en-GB" smtClean="0"/>
              <a:t>10/08/2026</a:t>
            </a:fld>
            <a:endParaRPr lang="en-GB"/>
          </a:p>
        </p:txBody>
      </p:sp>
      <p:sp>
        <p:nvSpPr>
          <p:cNvPr id="5" name="Footer Placeholder 4">
            <a:extLst>
              <a:ext uri="{FF2B5EF4-FFF2-40B4-BE49-F238E27FC236}">
                <a16:creationId xmlns:a16="http://schemas.microsoft.com/office/drawing/2014/main" id="{3BCB52A1-03D0-26F1-1544-F776C0EB12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CA667F1-C459-ABF4-6F15-B2D8A3C77C3E}"/>
              </a:ext>
            </a:extLst>
          </p:cNvPr>
          <p:cNvSpPr>
            <a:spLocks noGrp="1"/>
          </p:cNvSpPr>
          <p:nvPr>
            <p:ph type="sldNum" sz="quarter" idx="12"/>
          </p:nvPr>
        </p:nvSpPr>
        <p:spPr/>
        <p:txBody>
          <a:bodyPr/>
          <a:lstStyle/>
          <a:p>
            <a:fld id="{3B9FD1EB-FAB0-4ED4-A337-74881672EFA1}" type="slidenum">
              <a:rPr lang="en-GB" smtClean="0"/>
              <a:t>‹#›</a:t>
            </a:fld>
            <a:endParaRPr lang="en-GB"/>
          </a:p>
        </p:txBody>
      </p:sp>
    </p:spTree>
    <p:extLst>
      <p:ext uri="{BB962C8B-B14F-4D97-AF65-F5344CB8AC3E}">
        <p14:creationId xmlns:p14="http://schemas.microsoft.com/office/powerpoint/2010/main" val="11242513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slide" Target="slide13.xml"/><Relationship Id="rId5" Type="http://schemas.openxmlformats.org/officeDocument/2006/relationships/slide" Target="slide11.xml"/><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slide" Target="slide12.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17" Type="http://schemas.openxmlformats.org/officeDocument/2006/relationships/slide" Target="slide9.xml"/><Relationship Id="rId2" Type="http://schemas.openxmlformats.org/officeDocument/2006/relationships/notesSlide" Target="../notesSlides/notesSlide11.xml"/><Relationship Id="rId16"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customXml" Target="../ink/ink1.xml"/><Relationship Id="rId5" Type="http://schemas.openxmlformats.org/officeDocument/2006/relationships/image" Target="../media/image20.jpg"/><Relationship Id="rId10" Type="http://schemas.openxmlformats.org/officeDocument/2006/relationships/customXml" Target="../ink/ink2.xml"/><Relationship Id="rId4" Type="http://schemas.openxmlformats.org/officeDocument/2006/relationships/slide" Target="slide18.xml"/><Relationship Id="rId9"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0.jpg"/><Relationship Id="rId4" Type="http://schemas.openxmlformats.org/officeDocument/2006/relationships/slide" Target="slide14.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slide" Target="slide16.xml"/><Relationship Id="rId4" Type="http://schemas.openxmlformats.org/officeDocument/2006/relationships/slide" Target="slide15.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slide" Target="slide8.xml"/><Relationship Id="rId5" Type="http://schemas.openxmlformats.org/officeDocument/2006/relationships/image" Target="../media/image24.jpg"/><Relationship Id="rId4" Type="http://schemas.openxmlformats.org/officeDocument/2006/relationships/slide" Target="slide18.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6.jpg"/><Relationship Id="rId4" Type="http://schemas.openxmlformats.org/officeDocument/2006/relationships/slide" Target="slide17.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5.jpg"/><Relationship Id="rId5" Type="http://schemas.openxmlformats.org/officeDocument/2006/relationships/slide" Target="slide19.xml"/><Relationship Id="rId4" Type="http://schemas.openxmlformats.org/officeDocument/2006/relationships/slide" Target="slide18.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slide" Target="slide19.xml"/><Relationship Id="rId5" Type="http://schemas.openxmlformats.org/officeDocument/2006/relationships/slide" Target="slide8.xml"/><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slide" Target="slide26.xml"/><Relationship Id="rId5" Type="http://schemas.openxmlformats.org/officeDocument/2006/relationships/slide" Target="slide20.xml"/><Relationship Id="rId4" Type="http://schemas.openxmlformats.org/officeDocument/2006/relationships/image" Target="../media/image31.jpg"/></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slide" Target="slide23.xml"/><Relationship Id="rId5" Type="http://schemas.openxmlformats.org/officeDocument/2006/relationships/slide" Target="slide21.xml"/><Relationship Id="rId4" Type="http://schemas.openxmlformats.org/officeDocument/2006/relationships/image" Target="../media/image32.jpg"/></Relationships>
</file>

<file path=ppt/slides/_rels/slide2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slide" Target="slide22.xml"/><Relationship Id="rId4" Type="http://schemas.openxmlformats.org/officeDocument/2006/relationships/image" Target="../media/image25.jpg"/></Relationships>
</file>

<file path=ppt/slides/_rels/slide2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slide" Target="slide25.xml"/><Relationship Id="rId5" Type="http://schemas.openxmlformats.org/officeDocument/2006/relationships/slide" Target="slide23.xml"/><Relationship Id="rId4" Type="http://schemas.openxmlformats.org/officeDocument/2006/relationships/image" Target="../media/image34.jpg"/></Relationships>
</file>

<file path=ppt/slides/_rels/slide2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slide" Target="slide25.xml"/><Relationship Id="rId5" Type="http://schemas.openxmlformats.org/officeDocument/2006/relationships/slide" Target="slide24.xml"/><Relationship Id="rId4" Type="http://schemas.openxmlformats.org/officeDocument/2006/relationships/image" Target="../media/image36.jpg"/></Relationships>
</file>

<file path=ppt/slides/_rels/slide2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slide" Target="slide30.xml"/><Relationship Id="rId4" Type="http://schemas.openxmlformats.org/officeDocument/2006/relationships/image" Target="../media/image38.jpg"/></Relationships>
</file>

<file path=ppt/slides/_rels/slide2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slide" Target="slide30.xml"/><Relationship Id="rId4" Type="http://schemas.openxmlformats.org/officeDocument/2006/relationships/image" Target="../media/image40.jpg"/></Relationships>
</file>

<file path=ppt/slides/_rels/slide2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slide" Target="slide27.xml"/><Relationship Id="rId4" Type="http://schemas.openxmlformats.org/officeDocument/2006/relationships/image" Target="../media/image42.jpg"/></Relationships>
</file>

<file path=ppt/slides/_rels/slide27.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slide" Target="slide29.xml"/><Relationship Id="rId5" Type="http://schemas.openxmlformats.org/officeDocument/2006/relationships/image" Target="../media/image44.jpg"/><Relationship Id="rId4" Type="http://schemas.openxmlformats.org/officeDocument/2006/relationships/slide" Target="slide28.xml"/></Relationships>
</file>

<file path=ppt/slides/_rels/slide2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slide" Target="slide29.xml"/><Relationship Id="rId4" Type="http://schemas.openxmlformats.org/officeDocument/2006/relationships/image" Target="../media/image46.jpg"/></Relationships>
</file>

<file path=ppt/slides/_rels/slide29.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slide" Target="slide30.xml"/></Relationships>
</file>

<file path=ppt/slides/_rels/slide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2.xml"/><Relationship Id="rId7" Type="http://schemas.openxmlformats.org/officeDocument/2006/relationships/image" Target="../media/image5.png"/><Relationship Id="rId12" Type="http://schemas.microsoft.com/office/2007/relationships/hdphoto" Target="../media/hdphoto3.wdp"/><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png"/><Relationship Id="rId11" Type="http://schemas.openxmlformats.org/officeDocument/2006/relationships/image" Target="../media/image7.png"/><Relationship Id="rId5" Type="http://schemas.openxmlformats.org/officeDocument/2006/relationships/image" Target="../media/image3.png"/><Relationship Id="rId10" Type="http://schemas.microsoft.com/office/2007/relationships/hdphoto" Target="../media/hdphoto2.wdp"/><Relationship Id="rId4" Type="http://schemas.openxmlformats.org/officeDocument/2006/relationships/notesSlide" Target="../notesSlides/notesSlide2.xml"/><Relationship Id="rId9" Type="http://schemas.openxmlformats.org/officeDocument/2006/relationships/image" Target="../media/image6.png"/></Relationships>
</file>

<file path=ppt/slides/_rels/slide30.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slideLayout" Target="../slideLayouts/slideLayout1.xml"/><Relationship Id="rId7" Type="http://schemas.openxmlformats.org/officeDocument/2006/relationships/slide" Target="slide19.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notesSlide" Target="../notesSlides/notesSlide29.xml"/><Relationship Id="rId9" Type="http://schemas.openxmlformats.org/officeDocument/2006/relationships/image" Target="../media/image4.png"/></Relationships>
</file>

<file path=ppt/slides/_rels/slide31.xml.rels><?xml version="1.0" encoding="UTF-8" standalone="yes"?>
<Relationships xmlns="http://schemas.openxmlformats.org/package/2006/relationships"><Relationship Id="rId8" Type="http://schemas.openxmlformats.org/officeDocument/2006/relationships/hyperlink" Target="https://www.shortcutstv.com/blog" TargetMode="External"/><Relationship Id="rId3" Type="http://schemas.openxmlformats.org/officeDocument/2006/relationships/image" Target="../media/image48.jpg"/><Relationship Id="rId7" Type="http://schemas.microsoft.com/office/2007/relationships/hdphoto" Target="../media/hdphoto2.wdp"/><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47.jpg"/><Relationship Id="rId5" Type="http://schemas.openxmlformats.org/officeDocument/2006/relationships/slide" Target="slide4.xml"/><Relationship Id="rId4" Type="http://schemas.microsoft.com/office/2007/relationships/hdphoto" Target="../media/hdphoto4.wdp"/></Relationships>
</file>

<file path=ppt/slides/_rels/slide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5.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slide" Target="slide6.xml"/><Relationship Id="rId5" Type="http://schemas.openxmlformats.org/officeDocument/2006/relationships/image" Target="../media/image9.jpeg"/><Relationship Id="rId4" Type="http://schemas.microsoft.com/office/2007/relationships/hdphoto" Target="../media/hdphoto4.wdp"/></Relationships>
</file>

<file path=ppt/slides/_rels/slide6.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slide" Target="slide7.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0.jpeg"/><Relationship Id="rId5" Type="http://schemas.microsoft.com/office/2007/relationships/hdphoto" Target="../media/hdphoto4.wdp"/><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12.jp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slide" Target="slide8.xml"/><Relationship Id="rId5" Type="http://schemas.openxmlformats.org/officeDocument/2006/relationships/image" Target="../media/image11.jp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slide" Target="slide9.xml"/><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slide" Target="slide14.xml"/><Relationship Id="rId5" Type="http://schemas.openxmlformats.org/officeDocument/2006/relationships/slide" Target="slide10.xml"/><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1147512">
            <a:hlinkClick r:id="" action="ppaction://media"/>
            <a:extLst>
              <a:ext uri="{FF2B5EF4-FFF2-40B4-BE49-F238E27FC236}">
                <a16:creationId xmlns:a16="http://schemas.microsoft.com/office/drawing/2014/main" id="{CBDCBD46-49B4-E374-DF5D-9C746F043C4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01749"/>
            <a:ext cx="9144000" cy="4441751"/>
          </a:xfrm>
          <a:prstGeom prst="rect">
            <a:avLst/>
          </a:prstGeom>
        </p:spPr>
      </p:pic>
      <p:sp>
        <p:nvSpPr>
          <p:cNvPr id="18" name="Freeform: Shape 17">
            <a:extLst>
              <a:ext uri="{FF2B5EF4-FFF2-40B4-BE49-F238E27FC236}">
                <a16:creationId xmlns:a16="http://schemas.microsoft.com/office/drawing/2014/main" id="{4D192D7A-F98D-D6B9-DE51-46876FB16AE7}"/>
              </a:ext>
            </a:extLst>
          </p:cNvPr>
          <p:cNvSpPr/>
          <p:nvPr/>
        </p:nvSpPr>
        <p:spPr>
          <a:xfrm>
            <a:off x="-1" y="0"/>
            <a:ext cx="9144000" cy="5143500"/>
          </a:xfrm>
          <a:custGeom>
            <a:avLst/>
            <a:gdLst/>
            <a:ahLst/>
            <a:cxnLst/>
            <a:rect l="l" t="t" r="r" b="b"/>
            <a:pathLst>
              <a:path w="12192000" h="6858000">
                <a:moveTo>
                  <a:pt x="4569238" y="1697736"/>
                </a:moveTo>
                <a:cubicBezTo>
                  <a:pt x="4596670" y="1699768"/>
                  <a:pt x="4623086" y="1704340"/>
                  <a:pt x="4648486" y="1711452"/>
                </a:cubicBezTo>
                <a:cubicBezTo>
                  <a:pt x="4666774" y="1718564"/>
                  <a:pt x="4688618" y="1730248"/>
                  <a:pt x="4714018" y="1746504"/>
                </a:cubicBezTo>
                <a:cubicBezTo>
                  <a:pt x="4732306" y="1760728"/>
                  <a:pt x="4747038" y="1776984"/>
                  <a:pt x="4758214" y="1795272"/>
                </a:cubicBezTo>
                <a:cubicBezTo>
                  <a:pt x="4768374" y="1811528"/>
                  <a:pt x="4773454" y="1831340"/>
                  <a:pt x="4773454" y="1854708"/>
                </a:cubicBezTo>
                <a:cubicBezTo>
                  <a:pt x="4773454" y="1878076"/>
                  <a:pt x="4768374" y="1897888"/>
                  <a:pt x="4758214" y="1914144"/>
                </a:cubicBezTo>
                <a:cubicBezTo>
                  <a:pt x="4747038" y="1935480"/>
                  <a:pt x="4732306" y="1952244"/>
                  <a:pt x="4714018" y="1964436"/>
                </a:cubicBezTo>
                <a:cubicBezTo>
                  <a:pt x="4692682" y="1979676"/>
                  <a:pt x="4670838" y="1990852"/>
                  <a:pt x="4648486" y="1997964"/>
                </a:cubicBezTo>
                <a:cubicBezTo>
                  <a:pt x="4620038" y="2007108"/>
                  <a:pt x="4593622" y="2012188"/>
                  <a:pt x="4569238" y="2013204"/>
                </a:cubicBezTo>
                <a:close/>
                <a:moveTo>
                  <a:pt x="3670840" y="1691640"/>
                </a:moveTo>
                <a:cubicBezTo>
                  <a:pt x="3712496" y="1691640"/>
                  <a:pt x="3751612" y="1699260"/>
                  <a:pt x="3788188" y="1714500"/>
                </a:cubicBezTo>
                <a:cubicBezTo>
                  <a:pt x="3824764" y="1730756"/>
                  <a:pt x="3856768" y="1752600"/>
                  <a:pt x="3884200" y="1780032"/>
                </a:cubicBezTo>
                <a:cubicBezTo>
                  <a:pt x="3911632" y="1807464"/>
                  <a:pt x="3933476" y="1839468"/>
                  <a:pt x="3949732" y="1876044"/>
                </a:cubicBezTo>
                <a:cubicBezTo>
                  <a:pt x="3964972" y="1912620"/>
                  <a:pt x="3972592" y="1951736"/>
                  <a:pt x="3972592" y="1993392"/>
                </a:cubicBezTo>
                <a:cubicBezTo>
                  <a:pt x="3972592" y="2035048"/>
                  <a:pt x="3964972" y="2074164"/>
                  <a:pt x="3949732" y="2110740"/>
                </a:cubicBezTo>
                <a:cubicBezTo>
                  <a:pt x="3933476" y="2147316"/>
                  <a:pt x="3911632" y="2179320"/>
                  <a:pt x="3884200" y="2206752"/>
                </a:cubicBezTo>
                <a:cubicBezTo>
                  <a:pt x="3856768" y="2234184"/>
                  <a:pt x="3824764" y="2255520"/>
                  <a:pt x="3788188" y="2270760"/>
                </a:cubicBezTo>
                <a:cubicBezTo>
                  <a:pt x="3754660" y="2287016"/>
                  <a:pt x="3715544" y="2295144"/>
                  <a:pt x="3670840" y="2295144"/>
                </a:cubicBezTo>
                <a:cubicBezTo>
                  <a:pt x="3626136" y="2295144"/>
                  <a:pt x="3587020" y="2287016"/>
                  <a:pt x="3553492" y="2270760"/>
                </a:cubicBezTo>
                <a:cubicBezTo>
                  <a:pt x="3516916" y="2255520"/>
                  <a:pt x="3484912" y="2234184"/>
                  <a:pt x="3457480" y="2206752"/>
                </a:cubicBezTo>
                <a:cubicBezTo>
                  <a:pt x="3430048" y="2179320"/>
                  <a:pt x="3408712" y="2147316"/>
                  <a:pt x="3393472" y="2110740"/>
                </a:cubicBezTo>
                <a:cubicBezTo>
                  <a:pt x="3377216" y="2077212"/>
                  <a:pt x="3369088" y="2038096"/>
                  <a:pt x="3369088" y="1993392"/>
                </a:cubicBezTo>
                <a:cubicBezTo>
                  <a:pt x="3369088" y="1948688"/>
                  <a:pt x="3377216" y="1909572"/>
                  <a:pt x="3393472" y="1876044"/>
                </a:cubicBezTo>
                <a:cubicBezTo>
                  <a:pt x="3408712" y="1839468"/>
                  <a:pt x="3430048" y="1807464"/>
                  <a:pt x="3457480" y="1780032"/>
                </a:cubicBezTo>
                <a:cubicBezTo>
                  <a:pt x="3484912" y="1752600"/>
                  <a:pt x="3516916" y="1730756"/>
                  <a:pt x="3553492" y="1714500"/>
                </a:cubicBezTo>
                <a:cubicBezTo>
                  <a:pt x="3590068" y="1699260"/>
                  <a:pt x="3629184" y="1691640"/>
                  <a:pt x="3670840" y="1691640"/>
                </a:cubicBezTo>
                <a:close/>
                <a:moveTo>
                  <a:pt x="4311682" y="1438656"/>
                </a:moveTo>
                <a:lnTo>
                  <a:pt x="4311682" y="2554224"/>
                </a:lnTo>
                <a:lnTo>
                  <a:pt x="4569238" y="2554224"/>
                </a:lnTo>
                <a:lnTo>
                  <a:pt x="4569238" y="2272284"/>
                </a:lnTo>
                <a:cubicBezTo>
                  <a:pt x="4572286" y="2271268"/>
                  <a:pt x="4579398" y="2270760"/>
                  <a:pt x="4590574" y="2270760"/>
                </a:cubicBezTo>
                <a:cubicBezTo>
                  <a:pt x="4600735" y="2270760"/>
                  <a:pt x="4607338" y="2270252"/>
                  <a:pt x="4610386" y="2269236"/>
                </a:cubicBezTo>
                <a:cubicBezTo>
                  <a:pt x="4611402" y="2269236"/>
                  <a:pt x="4612926" y="2268982"/>
                  <a:pt x="4614958" y="2268474"/>
                </a:cubicBezTo>
                <a:cubicBezTo>
                  <a:pt x="4616990" y="2267966"/>
                  <a:pt x="4619530" y="2267458"/>
                  <a:pt x="4622578" y="2266950"/>
                </a:cubicBezTo>
                <a:cubicBezTo>
                  <a:pt x="4625627" y="2266442"/>
                  <a:pt x="4628167" y="2266188"/>
                  <a:pt x="4630198" y="2266188"/>
                </a:cubicBezTo>
                <a:cubicBezTo>
                  <a:pt x="4635278" y="2265172"/>
                  <a:pt x="4641882" y="2264664"/>
                  <a:pt x="4650010" y="2264664"/>
                </a:cubicBezTo>
                <a:lnTo>
                  <a:pt x="4829842" y="2554224"/>
                </a:lnTo>
                <a:lnTo>
                  <a:pt x="5133118" y="2554224"/>
                </a:lnTo>
                <a:lnTo>
                  <a:pt x="4886230" y="2154936"/>
                </a:lnTo>
                <a:cubicBezTo>
                  <a:pt x="4931950" y="2117344"/>
                  <a:pt x="4967510" y="2072640"/>
                  <a:pt x="4992910" y="2020824"/>
                </a:cubicBezTo>
                <a:cubicBezTo>
                  <a:pt x="5018310" y="1971040"/>
                  <a:pt x="5031010" y="1915668"/>
                  <a:pt x="5031010" y="1854708"/>
                </a:cubicBezTo>
                <a:cubicBezTo>
                  <a:pt x="5031010" y="1800860"/>
                  <a:pt x="5019326" y="1747520"/>
                  <a:pt x="4995958" y="1694688"/>
                </a:cubicBezTo>
                <a:cubicBezTo>
                  <a:pt x="4972590" y="1646936"/>
                  <a:pt x="4939570" y="1603248"/>
                  <a:pt x="4896898" y="1563624"/>
                </a:cubicBezTo>
                <a:cubicBezTo>
                  <a:pt x="4854226" y="1526032"/>
                  <a:pt x="4804950" y="1496060"/>
                  <a:pt x="4749070" y="1473708"/>
                </a:cubicBezTo>
                <a:cubicBezTo>
                  <a:pt x="4694206" y="1451356"/>
                  <a:pt x="4634262" y="1439672"/>
                  <a:pt x="4569238" y="1438656"/>
                </a:cubicBezTo>
                <a:close/>
                <a:moveTo>
                  <a:pt x="2197132" y="1435608"/>
                </a:moveTo>
                <a:lnTo>
                  <a:pt x="2197132" y="2554224"/>
                </a:lnTo>
                <a:lnTo>
                  <a:pt x="2454688" y="2554224"/>
                </a:lnTo>
                <a:lnTo>
                  <a:pt x="2454688" y="2132076"/>
                </a:lnTo>
                <a:lnTo>
                  <a:pt x="2777776" y="2132076"/>
                </a:lnTo>
                <a:lnTo>
                  <a:pt x="2777776" y="2554224"/>
                </a:lnTo>
                <a:lnTo>
                  <a:pt x="3035332" y="2554224"/>
                </a:lnTo>
                <a:lnTo>
                  <a:pt x="3035332" y="1435608"/>
                </a:lnTo>
                <a:lnTo>
                  <a:pt x="2777776" y="1435608"/>
                </a:lnTo>
                <a:lnTo>
                  <a:pt x="2777776" y="1874520"/>
                </a:lnTo>
                <a:lnTo>
                  <a:pt x="2454688" y="1874520"/>
                </a:lnTo>
                <a:lnTo>
                  <a:pt x="2454688" y="1435608"/>
                </a:lnTo>
                <a:close/>
                <a:moveTo>
                  <a:pt x="6835807" y="1434084"/>
                </a:moveTo>
                <a:lnTo>
                  <a:pt x="6835807" y="2133600"/>
                </a:lnTo>
                <a:cubicBezTo>
                  <a:pt x="6836823" y="2193544"/>
                  <a:pt x="6848507" y="2247900"/>
                  <a:pt x="6870859" y="2296668"/>
                </a:cubicBezTo>
                <a:cubicBezTo>
                  <a:pt x="6892195" y="2347468"/>
                  <a:pt x="6923183" y="2393188"/>
                  <a:pt x="6963823" y="2433828"/>
                </a:cubicBezTo>
                <a:cubicBezTo>
                  <a:pt x="7004463" y="2473452"/>
                  <a:pt x="7049675" y="2502916"/>
                  <a:pt x="7099459" y="2522220"/>
                </a:cubicBezTo>
                <a:cubicBezTo>
                  <a:pt x="7149243" y="2543556"/>
                  <a:pt x="7203091" y="2554224"/>
                  <a:pt x="7261003" y="2554224"/>
                </a:cubicBezTo>
                <a:lnTo>
                  <a:pt x="7265575" y="2554224"/>
                </a:lnTo>
                <a:cubicBezTo>
                  <a:pt x="7323487" y="2552192"/>
                  <a:pt x="7378351" y="2540000"/>
                  <a:pt x="7430167" y="2517648"/>
                </a:cubicBezTo>
                <a:cubicBezTo>
                  <a:pt x="7480967" y="2495296"/>
                  <a:pt x="7525671" y="2464816"/>
                  <a:pt x="7564279" y="2426208"/>
                </a:cubicBezTo>
                <a:cubicBezTo>
                  <a:pt x="7599839" y="2390648"/>
                  <a:pt x="7629811" y="2345436"/>
                  <a:pt x="7654195" y="2290572"/>
                </a:cubicBezTo>
                <a:cubicBezTo>
                  <a:pt x="7675531" y="2235708"/>
                  <a:pt x="7685690" y="2180844"/>
                  <a:pt x="7684675" y="2125980"/>
                </a:cubicBezTo>
                <a:lnTo>
                  <a:pt x="7684675" y="1434084"/>
                </a:lnTo>
                <a:lnTo>
                  <a:pt x="7427119" y="1434084"/>
                </a:lnTo>
                <a:lnTo>
                  <a:pt x="7427119" y="2127504"/>
                </a:lnTo>
                <a:cubicBezTo>
                  <a:pt x="7427119" y="2148840"/>
                  <a:pt x="7423055" y="2170684"/>
                  <a:pt x="7414927" y="2193036"/>
                </a:cubicBezTo>
                <a:cubicBezTo>
                  <a:pt x="7406799" y="2213356"/>
                  <a:pt x="7395115" y="2231136"/>
                  <a:pt x="7379875" y="2246376"/>
                </a:cubicBezTo>
                <a:cubicBezTo>
                  <a:pt x="7364635" y="2261616"/>
                  <a:pt x="7346855" y="2273808"/>
                  <a:pt x="7326535" y="2282952"/>
                </a:cubicBezTo>
                <a:cubicBezTo>
                  <a:pt x="7306215" y="2292096"/>
                  <a:pt x="7284879" y="2296668"/>
                  <a:pt x="7262527" y="2296668"/>
                </a:cubicBezTo>
                <a:cubicBezTo>
                  <a:pt x="7214775" y="2296668"/>
                  <a:pt x="7175151" y="2280920"/>
                  <a:pt x="7143655" y="2249424"/>
                </a:cubicBezTo>
                <a:cubicBezTo>
                  <a:pt x="7110127" y="2215896"/>
                  <a:pt x="7093363" y="2176780"/>
                  <a:pt x="7093363" y="2132076"/>
                </a:cubicBezTo>
                <a:lnTo>
                  <a:pt x="7093363" y="1434084"/>
                </a:lnTo>
                <a:close/>
                <a:moveTo>
                  <a:pt x="3670840" y="1434084"/>
                </a:moveTo>
                <a:cubicBezTo>
                  <a:pt x="3596672" y="1434084"/>
                  <a:pt x="3524028" y="1448816"/>
                  <a:pt x="3452908" y="1478280"/>
                </a:cubicBezTo>
                <a:cubicBezTo>
                  <a:pt x="3384836" y="1507744"/>
                  <a:pt x="3325908" y="1547368"/>
                  <a:pt x="3276124" y="1597152"/>
                </a:cubicBezTo>
                <a:cubicBezTo>
                  <a:pt x="3225324" y="1647952"/>
                  <a:pt x="3185192" y="1707388"/>
                  <a:pt x="3155728" y="1775460"/>
                </a:cubicBezTo>
                <a:cubicBezTo>
                  <a:pt x="3126264" y="1846580"/>
                  <a:pt x="3111532" y="1919224"/>
                  <a:pt x="3111532" y="1993392"/>
                </a:cubicBezTo>
                <a:cubicBezTo>
                  <a:pt x="3111532" y="2067560"/>
                  <a:pt x="3126264" y="2140204"/>
                  <a:pt x="3155728" y="2211324"/>
                </a:cubicBezTo>
                <a:cubicBezTo>
                  <a:pt x="3183160" y="2276348"/>
                  <a:pt x="3223292" y="2335276"/>
                  <a:pt x="3276124" y="2388108"/>
                </a:cubicBezTo>
                <a:cubicBezTo>
                  <a:pt x="3328956" y="2440940"/>
                  <a:pt x="3387884" y="2481072"/>
                  <a:pt x="3452908" y="2508504"/>
                </a:cubicBezTo>
                <a:cubicBezTo>
                  <a:pt x="3524028" y="2537968"/>
                  <a:pt x="3596672" y="2552700"/>
                  <a:pt x="3670840" y="2552700"/>
                </a:cubicBezTo>
                <a:cubicBezTo>
                  <a:pt x="3745008" y="2552700"/>
                  <a:pt x="3817652" y="2537968"/>
                  <a:pt x="3888772" y="2508504"/>
                </a:cubicBezTo>
                <a:cubicBezTo>
                  <a:pt x="3956844" y="2479040"/>
                  <a:pt x="4016280" y="2438908"/>
                  <a:pt x="4067080" y="2388108"/>
                </a:cubicBezTo>
                <a:cubicBezTo>
                  <a:pt x="4119912" y="2335276"/>
                  <a:pt x="4160044" y="2276348"/>
                  <a:pt x="4187476" y="2211324"/>
                </a:cubicBezTo>
                <a:cubicBezTo>
                  <a:pt x="4216940" y="2140204"/>
                  <a:pt x="4231672" y="2067560"/>
                  <a:pt x="4231672" y="1993392"/>
                </a:cubicBezTo>
                <a:cubicBezTo>
                  <a:pt x="4231672" y="1919224"/>
                  <a:pt x="4216940" y="1846580"/>
                  <a:pt x="4187476" y="1775460"/>
                </a:cubicBezTo>
                <a:cubicBezTo>
                  <a:pt x="4158012" y="1707388"/>
                  <a:pt x="4117880" y="1647952"/>
                  <a:pt x="4067080" y="1597152"/>
                </a:cubicBezTo>
                <a:cubicBezTo>
                  <a:pt x="4017296" y="1546352"/>
                  <a:pt x="3957860" y="1506728"/>
                  <a:pt x="3888772" y="1478280"/>
                </a:cubicBezTo>
                <a:cubicBezTo>
                  <a:pt x="3817652" y="1448816"/>
                  <a:pt x="3745008" y="1434084"/>
                  <a:pt x="3670840" y="1434084"/>
                </a:cubicBezTo>
                <a:close/>
                <a:moveTo>
                  <a:pt x="6378226" y="1432560"/>
                </a:moveTo>
                <a:cubicBezTo>
                  <a:pt x="6305074" y="1432560"/>
                  <a:pt x="6234462" y="1446276"/>
                  <a:pt x="6166390" y="1473708"/>
                </a:cubicBezTo>
                <a:cubicBezTo>
                  <a:pt x="6097302" y="1501140"/>
                  <a:pt x="6035325" y="1542288"/>
                  <a:pt x="5980462" y="1597152"/>
                </a:cubicBezTo>
                <a:cubicBezTo>
                  <a:pt x="5927630" y="1649984"/>
                  <a:pt x="5887498" y="1709928"/>
                  <a:pt x="5860066" y="1776984"/>
                </a:cubicBezTo>
                <a:cubicBezTo>
                  <a:pt x="5831618" y="1843024"/>
                  <a:pt x="5817394" y="1915160"/>
                  <a:pt x="5817394" y="1993392"/>
                </a:cubicBezTo>
                <a:cubicBezTo>
                  <a:pt x="5817394" y="2071624"/>
                  <a:pt x="5831618" y="2142744"/>
                  <a:pt x="5860066" y="2206752"/>
                </a:cubicBezTo>
                <a:cubicBezTo>
                  <a:pt x="5887498" y="2275840"/>
                  <a:pt x="5927630" y="2336800"/>
                  <a:pt x="5980462" y="2389632"/>
                </a:cubicBezTo>
                <a:cubicBezTo>
                  <a:pt x="6038374" y="2445512"/>
                  <a:pt x="6100350" y="2486152"/>
                  <a:pt x="6166390" y="2511552"/>
                </a:cubicBezTo>
                <a:cubicBezTo>
                  <a:pt x="6234462" y="2538984"/>
                  <a:pt x="6304566" y="2552700"/>
                  <a:pt x="6376702" y="2552700"/>
                </a:cubicBezTo>
                <a:cubicBezTo>
                  <a:pt x="6449854" y="2552700"/>
                  <a:pt x="6520466" y="2538984"/>
                  <a:pt x="6588538" y="2511552"/>
                </a:cubicBezTo>
                <a:cubicBezTo>
                  <a:pt x="6656610" y="2485136"/>
                  <a:pt x="6718078" y="2444496"/>
                  <a:pt x="6772942" y="2389632"/>
                </a:cubicBezTo>
                <a:lnTo>
                  <a:pt x="6591586" y="2206752"/>
                </a:lnTo>
                <a:cubicBezTo>
                  <a:pt x="6562122" y="2236216"/>
                  <a:pt x="6528594" y="2258060"/>
                  <a:pt x="6491002" y="2272284"/>
                </a:cubicBezTo>
                <a:cubicBezTo>
                  <a:pt x="6452394" y="2287524"/>
                  <a:pt x="6414294" y="2295144"/>
                  <a:pt x="6376702" y="2295144"/>
                </a:cubicBezTo>
                <a:cubicBezTo>
                  <a:pt x="6338094" y="2295144"/>
                  <a:pt x="6300502" y="2287524"/>
                  <a:pt x="6263926" y="2272284"/>
                </a:cubicBezTo>
                <a:cubicBezTo>
                  <a:pt x="6226334" y="2258060"/>
                  <a:pt x="6192805" y="2236216"/>
                  <a:pt x="6163341" y="2206752"/>
                </a:cubicBezTo>
                <a:cubicBezTo>
                  <a:pt x="6136926" y="2180336"/>
                  <a:pt x="6115082" y="2147316"/>
                  <a:pt x="6097810" y="2107692"/>
                </a:cubicBezTo>
                <a:cubicBezTo>
                  <a:pt x="6082570" y="2072132"/>
                  <a:pt x="6074950" y="2034032"/>
                  <a:pt x="6074950" y="1993392"/>
                </a:cubicBezTo>
                <a:cubicBezTo>
                  <a:pt x="6074950" y="1952752"/>
                  <a:pt x="6082570" y="1914144"/>
                  <a:pt x="6097810" y="1877568"/>
                </a:cubicBezTo>
                <a:cubicBezTo>
                  <a:pt x="6115082" y="1837944"/>
                  <a:pt x="6136926" y="1804924"/>
                  <a:pt x="6163341" y="1778508"/>
                </a:cubicBezTo>
                <a:cubicBezTo>
                  <a:pt x="6192805" y="1749044"/>
                  <a:pt x="6226334" y="1726692"/>
                  <a:pt x="6263926" y="1711452"/>
                </a:cubicBezTo>
                <a:cubicBezTo>
                  <a:pt x="6303550" y="1697228"/>
                  <a:pt x="6341142" y="1690116"/>
                  <a:pt x="6376702" y="1690116"/>
                </a:cubicBezTo>
                <a:cubicBezTo>
                  <a:pt x="6412262" y="1690116"/>
                  <a:pt x="6450362" y="1697228"/>
                  <a:pt x="6491002" y="1711452"/>
                </a:cubicBezTo>
                <a:cubicBezTo>
                  <a:pt x="6528594" y="1726692"/>
                  <a:pt x="6562122" y="1749044"/>
                  <a:pt x="6591586" y="1778508"/>
                </a:cubicBezTo>
                <a:lnTo>
                  <a:pt x="6772942" y="1597152"/>
                </a:lnTo>
                <a:cubicBezTo>
                  <a:pt x="6718078" y="1542288"/>
                  <a:pt x="6656610" y="1501140"/>
                  <a:pt x="6588538" y="1473708"/>
                </a:cubicBezTo>
                <a:cubicBezTo>
                  <a:pt x="6519450" y="1446276"/>
                  <a:pt x="6449346" y="1432560"/>
                  <a:pt x="6378226" y="1432560"/>
                </a:cubicBezTo>
                <a:close/>
                <a:moveTo>
                  <a:pt x="7776496" y="1431036"/>
                </a:moveTo>
                <a:lnTo>
                  <a:pt x="7776496" y="1690116"/>
                </a:lnTo>
                <a:lnTo>
                  <a:pt x="7989856" y="1690116"/>
                </a:lnTo>
                <a:lnTo>
                  <a:pt x="7989856" y="2554224"/>
                </a:lnTo>
                <a:lnTo>
                  <a:pt x="8247412" y="2554224"/>
                </a:lnTo>
                <a:lnTo>
                  <a:pt x="8247412" y="1690116"/>
                </a:lnTo>
                <a:lnTo>
                  <a:pt x="8462296" y="1690116"/>
                </a:lnTo>
                <a:lnTo>
                  <a:pt x="8462296" y="1431036"/>
                </a:lnTo>
                <a:close/>
                <a:moveTo>
                  <a:pt x="5128546" y="1431036"/>
                </a:moveTo>
                <a:lnTo>
                  <a:pt x="5128546" y="1690116"/>
                </a:lnTo>
                <a:lnTo>
                  <a:pt x="5341906" y="1690116"/>
                </a:lnTo>
                <a:lnTo>
                  <a:pt x="5341906" y="2554224"/>
                </a:lnTo>
                <a:lnTo>
                  <a:pt x="5599462" y="2554224"/>
                </a:lnTo>
                <a:lnTo>
                  <a:pt x="5599462" y="1690116"/>
                </a:lnTo>
                <a:lnTo>
                  <a:pt x="5814346" y="1690116"/>
                </a:lnTo>
                <a:lnTo>
                  <a:pt x="5814346" y="1431036"/>
                </a:lnTo>
                <a:close/>
                <a:moveTo>
                  <a:pt x="9908571" y="1426464"/>
                </a:moveTo>
                <a:lnTo>
                  <a:pt x="9910036" y="1431036"/>
                </a:lnTo>
                <a:lnTo>
                  <a:pt x="9262396" y="1431036"/>
                </a:lnTo>
                <a:lnTo>
                  <a:pt x="9262396" y="1690116"/>
                </a:lnTo>
                <a:lnTo>
                  <a:pt x="9475755" y="1690116"/>
                </a:lnTo>
                <a:lnTo>
                  <a:pt x="9475755" y="2554224"/>
                </a:lnTo>
                <a:lnTo>
                  <a:pt x="9733312" y="2554224"/>
                </a:lnTo>
                <a:lnTo>
                  <a:pt x="9733312" y="1690116"/>
                </a:lnTo>
                <a:lnTo>
                  <a:pt x="9948195" y="1690116"/>
                </a:lnTo>
                <a:lnTo>
                  <a:pt x="9948195" y="1550186"/>
                </a:lnTo>
                <a:lnTo>
                  <a:pt x="10269759" y="2554224"/>
                </a:lnTo>
                <a:lnTo>
                  <a:pt x="10513599" y="2554224"/>
                </a:lnTo>
                <a:lnTo>
                  <a:pt x="10894599" y="1426464"/>
                </a:lnTo>
                <a:lnTo>
                  <a:pt x="10621803" y="1426464"/>
                </a:lnTo>
                <a:lnTo>
                  <a:pt x="10394727" y="2118360"/>
                </a:lnTo>
                <a:lnTo>
                  <a:pt x="10179844" y="1426464"/>
                </a:lnTo>
                <a:close/>
                <a:moveTo>
                  <a:pt x="8860345" y="1411700"/>
                </a:moveTo>
                <a:cubicBezTo>
                  <a:pt x="8850249" y="1411637"/>
                  <a:pt x="8839994" y="1411986"/>
                  <a:pt x="8829580" y="1412748"/>
                </a:cubicBezTo>
                <a:cubicBezTo>
                  <a:pt x="8794020" y="1415796"/>
                  <a:pt x="8757951" y="1424432"/>
                  <a:pt x="8721376" y="1438656"/>
                </a:cubicBezTo>
                <a:cubicBezTo>
                  <a:pt x="8685815" y="1453896"/>
                  <a:pt x="8655335" y="1474216"/>
                  <a:pt x="8629935" y="1499616"/>
                </a:cubicBezTo>
                <a:cubicBezTo>
                  <a:pt x="8601488" y="1525016"/>
                  <a:pt x="8578628" y="1554988"/>
                  <a:pt x="8561355" y="1589532"/>
                </a:cubicBezTo>
                <a:cubicBezTo>
                  <a:pt x="8542052" y="1627124"/>
                  <a:pt x="8530876" y="1666240"/>
                  <a:pt x="8527828" y="1706880"/>
                </a:cubicBezTo>
                <a:cubicBezTo>
                  <a:pt x="8523764" y="1743456"/>
                  <a:pt x="8527320" y="1783588"/>
                  <a:pt x="8538496" y="1827276"/>
                </a:cubicBezTo>
                <a:cubicBezTo>
                  <a:pt x="8548656" y="1865884"/>
                  <a:pt x="8565928" y="1901952"/>
                  <a:pt x="8590312" y="1935480"/>
                </a:cubicBezTo>
                <a:cubicBezTo>
                  <a:pt x="8611648" y="1965960"/>
                  <a:pt x="8641620" y="1993900"/>
                  <a:pt x="8680228" y="2019300"/>
                </a:cubicBezTo>
                <a:cubicBezTo>
                  <a:pt x="8707660" y="2036572"/>
                  <a:pt x="8735092" y="2050288"/>
                  <a:pt x="8762524" y="2060448"/>
                </a:cubicBezTo>
                <a:cubicBezTo>
                  <a:pt x="8781827" y="2067560"/>
                  <a:pt x="8808244" y="2076704"/>
                  <a:pt x="8841771" y="2087880"/>
                </a:cubicBezTo>
                <a:lnTo>
                  <a:pt x="8882919" y="2101596"/>
                </a:lnTo>
                <a:cubicBezTo>
                  <a:pt x="8888000" y="2103628"/>
                  <a:pt x="8899684" y="2108200"/>
                  <a:pt x="8917971" y="2115312"/>
                </a:cubicBezTo>
                <a:cubicBezTo>
                  <a:pt x="8934227" y="2123440"/>
                  <a:pt x="8945912" y="2131060"/>
                  <a:pt x="8953024" y="2138172"/>
                </a:cubicBezTo>
                <a:cubicBezTo>
                  <a:pt x="8962167" y="2149348"/>
                  <a:pt x="8968772" y="2158492"/>
                  <a:pt x="8972835" y="2165604"/>
                </a:cubicBezTo>
                <a:cubicBezTo>
                  <a:pt x="8976899" y="2170684"/>
                  <a:pt x="8979440" y="2179320"/>
                  <a:pt x="8980455" y="2191512"/>
                </a:cubicBezTo>
                <a:cubicBezTo>
                  <a:pt x="8981472" y="2194560"/>
                  <a:pt x="8981980" y="2201164"/>
                  <a:pt x="8981980" y="2211324"/>
                </a:cubicBezTo>
                <a:cubicBezTo>
                  <a:pt x="8981980" y="2221484"/>
                  <a:pt x="8981472" y="2228088"/>
                  <a:pt x="8980455" y="2231136"/>
                </a:cubicBezTo>
                <a:cubicBezTo>
                  <a:pt x="8979440" y="2241296"/>
                  <a:pt x="8976899" y="2249424"/>
                  <a:pt x="8972835" y="2255520"/>
                </a:cubicBezTo>
                <a:cubicBezTo>
                  <a:pt x="8968772" y="2262632"/>
                  <a:pt x="8962167" y="2271776"/>
                  <a:pt x="8953024" y="2282952"/>
                </a:cubicBezTo>
                <a:cubicBezTo>
                  <a:pt x="8943880" y="2292096"/>
                  <a:pt x="8932196" y="2299716"/>
                  <a:pt x="8917971" y="2305812"/>
                </a:cubicBezTo>
                <a:cubicBezTo>
                  <a:pt x="8895620" y="2314956"/>
                  <a:pt x="8874791" y="2319020"/>
                  <a:pt x="8855487" y="2318004"/>
                </a:cubicBezTo>
                <a:cubicBezTo>
                  <a:pt x="8834151" y="2316988"/>
                  <a:pt x="8814339" y="2310384"/>
                  <a:pt x="8796051" y="2298192"/>
                </a:cubicBezTo>
                <a:cubicBezTo>
                  <a:pt x="8785892" y="2292096"/>
                  <a:pt x="8774207" y="2280412"/>
                  <a:pt x="8761000" y="2263140"/>
                </a:cubicBezTo>
                <a:cubicBezTo>
                  <a:pt x="8747792" y="2246884"/>
                  <a:pt x="8741187" y="2223516"/>
                  <a:pt x="8741187" y="2193036"/>
                </a:cubicBezTo>
                <a:lnTo>
                  <a:pt x="8483632" y="2193036"/>
                </a:lnTo>
                <a:cubicBezTo>
                  <a:pt x="8483632" y="2259076"/>
                  <a:pt x="8498871" y="2320544"/>
                  <a:pt x="8529351" y="2377440"/>
                </a:cubicBezTo>
                <a:cubicBezTo>
                  <a:pt x="8560847" y="2434336"/>
                  <a:pt x="8603520" y="2480564"/>
                  <a:pt x="8657367" y="2516124"/>
                </a:cubicBezTo>
                <a:cubicBezTo>
                  <a:pt x="8689880" y="2535428"/>
                  <a:pt x="8723408" y="2550668"/>
                  <a:pt x="8757951" y="2561844"/>
                </a:cubicBezTo>
                <a:cubicBezTo>
                  <a:pt x="8792495" y="2570988"/>
                  <a:pt x="8827547" y="2575560"/>
                  <a:pt x="8863108" y="2575560"/>
                </a:cubicBezTo>
                <a:cubicBezTo>
                  <a:pt x="8884444" y="2575560"/>
                  <a:pt x="8911876" y="2573020"/>
                  <a:pt x="8945403" y="2567940"/>
                </a:cubicBezTo>
                <a:cubicBezTo>
                  <a:pt x="8972835" y="2561844"/>
                  <a:pt x="8999759" y="2552700"/>
                  <a:pt x="9026176" y="2540508"/>
                </a:cubicBezTo>
                <a:cubicBezTo>
                  <a:pt x="9094247" y="2509012"/>
                  <a:pt x="9147080" y="2464308"/>
                  <a:pt x="9184671" y="2406396"/>
                </a:cubicBezTo>
                <a:cubicBezTo>
                  <a:pt x="9222263" y="2347468"/>
                  <a:pt x="9241060" y="2282444"/>
                  <a:pt x="9241060" y="2211324"/>
                </a:cubicBezTo>
                <a:cubicBezTo>
                  <a:pt x="9241060" y="2139188"/>
                  <a:pt x="9222263" y="2073656"/>
                  <a:pt x="9184671" y="2014728"/>
                </a:cubicBezTo>
                <a:cubicBezTo>
                  <a:pt x="9147080" y="1956816"/>
                  <a:pt x="9094247" y="1912112"/>
                  <a:pt x="9026176" y="1880616"/>
                </a:cubicBezTo>
                <a:cubicBezTo>
                  <a:pt x="9017032" y="1876552"/>
                  <a:pt x="9006364" y="1872234"/>
                  <a:pt x="8994171" y="1867662"/>
                </a:cubicBezTo>
                <a:cubicBezTo>
                  <a:pt x="8981980" y="1863090"/>
                  <a:pt x="8974868" y="1860296"/>
                  <a:pt x="8972835" y="1859280"/>
                </a:cubicBezTo>
                <a:cubicBezTo>
                  <a:pt x="8966739" y="1857248"/>
                  <a:pt x="8959628" y="1854962"/>
                  <a:pt x="8951500" y="1852422"/>
                </a:cubicBezTo>
                <a:cubicBezTo>
                  <a:pt x="8943372" y="1849882"/>
                  <a:pt x="8936768" y="1847850"/>
                  <a:pt x="8931687" y="1846326"/>
                </a:cubicBezTo>
                <a:cubicBezTo>
                  <a:pt x="8926607" y="1844802"/>
                  <a:pt x="8922544" y="1843532"/>
                  <a:pt x="8919496" y="1842516"/>
                </a:cubicBezTo>
                <a:cubicBezTo>
                  <a:pt x="8892064" y="1833372"/>
                  <a:pt x="8873776" y="1826768"/>
                  <a:pt x="8864632" y="1822704"/>
                </a:cubicBezTo>
                <a:cubicBezTo>
                  <a:pt x="8847359" y="1816608"/>
                  <a:pt x="8831612" y="1809496"/>
                  <a:pt x="8817387" y="1801368"/>
                </a:cubicBezTo>
                <a:cubicBezTo>
                  <a:pt x="8802148" y="1791208"/>
                  <a:pt x="8791988" y="1776984"/>
                  <a:pt x="8786908" y="1758696"/>
                </a:cubicBezTo>
                <a:cubicBezTo>
                  <a:pt x="8781827" y="1742440"/>
                  <a:pt x="8783351" y="1725676"/>
                  <a:pt x="8791480" y="1708404"/>
                </a:cubicBezTo>
                <a:cubicBezTo>
                  <a:pt x="8797576" y="1696212"/>
                  <a:pt x="8805704" y="1687068"/>
                  <a:pt x="8815864" y="1680972"/>
                </a:cubicBezTo>
                <a:cubicBezTo>
                  <a:pt x="8820944" y="1678940"/>
                  <a:pt x="8831103" y="1675384"/>
                  <a:pt x="8846344" y="1670304"/>
                </a:cubicBezTo>
                <a:cubicBezTo>
                  <a:pt x="8855487" y="1668272"/>
                  <a:pt x="8864123" y="1668272"/>
                  <a:pt x="8872251" y="1670304"/>
                </a:cubicBezTo>
                <a:lnTo>
                  <a:pt x="8878348" y="1670304"/>
                </a:lnTo>
                <a:lnTo>
                  <a:pt x="8881396" y="1671828"/>
                </a:lnTo>
                <a:cubicBezTo>
                  <a:pt x="8882411" y="1672844"/>
                  <a:pt x="8883428" y="1673352"/>
                  <a:pt x="8884444" y="1673352"/>
                </a:cubicBezTo>
                <a:lnTo>
                  <a:pt x="8885967" y="1673352"/>
                </a:lnTo>
                <a:cubicBezTo>
                  <a:pt x="8897144" y="1676400"/>
                  <a:pt x="8910351" y="1682496"/>
                  <a:pt x="8925592" y="1691640"/>
                </a:cubicBezTo>
                <a:cubicBezTo>
                  <a:pt x="8939816" y="1700784"/>
                  <a:pt x="8946928" y="1717040"/>
                  <a:pt x="8946928" y="1740408"/>
                </a:cubicBezTo>
                <a:lnTo>
                  <a:pt x="9204484" y="1740408"/>
                </a:lnTo>
                <a:cubicBezTo>
                  <a:pt x="9204484" y="1703832"/>
                  <a:pt x="9198387" y="1667764"/>
                  <a:pt x="9186196" y="1632204"/>
                </a:cubicBezTo>
                <a:cubicBezTo>
                  <a:pt x="9174003" y="1597660"/>
                  <a:pt x="9156731" y="1566164"/>
                  <a:pt x="9134380" y="1537716"/>
                </a:cubicBezTo>
                <a:cubicBezTo>
                  <a:pt x="9113044" y="1510284"/>
                  <a:pt x="9085612" y="1486408"/>
                  <a:pt x="9052084" y="1466088"/>
                </a:cubicBezTo>
                <a:cubicBezTo>
                  <a:pt x="9022620" y="1446784"/>
                  <a:pt x="8987567" y="1432560"/>
                  <a:pt x="8946928" y="1423416"/>
                </a:cubicBezTo>
                <a:cubicBezTo>
                  <a:pt x="8919496" y="1415796"/>
                  <a:pt x="8890635" y="1411891"/>
                  <a:pt x="8860345" y="1411700"/>
                </a:cubicBezTo>
                <a:close/>
                <a:moveTo>
                  <a:pt x="1735646" y="1411700"/>
                </a:moveTo>
                <a:cubicBezTo>
                  <a:pt x="1725549" y="1411637"/>
                  <a:pt x="1715294" y="1411986"/>
                  <a:pt x="1704880" y="1412748"/>
                </a:cubicBezTo>
                <a:cubicBezTo>
                  <a:pt x="1669320" y="1415796"/>
                  <a:pt x="1633252" y="1424432"/>
                  <a:pt x="1596676" y="1438656"/>
                </a:cubicBezTo>
                <a:cubicBezTo>
                  <a:pt x="1561116" y="1453896"/>
                  <a:pt x="1530636" y="1474216"/>
                  <a:pt x="1505236" y="1499616"/>
                </a:cubicBezTo>
                <a:cubicBezTo>
                  <a:pt x="1476788" y="1525016"/>
                  <a:pt x="1453928" y="1554988"/>
                  <a:pt x="1436656" y="1589532"/>
                </a:cubicBezTo>
                <a:cubicBezTo>
                  <a:pt x="1417352" y="1627124"/>
                  <a:pt x="1406176" y="1666240"/>
                  <a:pt x="1403128" y="1706880"/>
                </a:cubicBezTo>
                <a:cubicBezTo>
                  <a:pt x="1399064" y="1743456"/>
                  <a:pt x="1402620" y="1783588"/>
                  <a:pt x="1413796" y="1827276"/>
                </a:cubicBezTo>
                <a:cubicBezTo>
                  <a:pt x="1423956" y="1865884"/>
                  <a:pt x="1441228" y="1901952"/>
                  <a:pt x="1465612" y="1935480"/>
                </a:cubicBezTo>
                <a:cubicBezTo>
                  <a:pt x="1486948" y="1965960"/>
                  <a:pt x="1516920" y="1993900"/>
                  <a:pt x="1555528" y="2019300"/>
                </a:cubicBezTo>
                <a:cubicBezTo>
                  <a:pt x="1582960" y="2036572"/>
                  <a:pt x="1610392" y="2050288"/>
                  <a:pt x="1637824" y="2060448"/>
                </a:cubicBezTo>
                <a:cubicBezTo>
                  <a:pt x="1657128" y="2067560"/>
                  <a:pt x="1683544" y="2076704"/>
                  <a:pt x="1717072" y="2087880"/>
                </a:cubicBezTo>
                <a:lnTo>
                  <a:pt x="1758220" y="2101596"/>
                </a:lnTo>
                <a:cubicBezTo>
                  <a:pt x="1763300" y="2103628"/>
                  <a:pt x="1774984" y="2108200"/>
                  <a:pt x="1793272" y="2115312"/>
                </a:cubicBezTo>
                <a:cubicBezTo>
                  <a:pt x="1809528" y="2123440"/>
                  <a:pt x="1821212" y="2131060"/>
                  <a:pt x="1828324" y="2138172"/>
                </a:cubicBezTo>
                <a:cubicBezTo>
                  <a:pt x="1837468" y="2149348"/>
                  <a:pt x="1844072" y="2158492"/>
                  <a:pt x="1848136" y="2165604"/>
                </a:cubicBezTo>
                <a:cubicBezTo>
                  <a:pt x="1852200" y="2170684"/>
                  <a:pt x="1854740" y="2179320"/>
                  <a:pt x="1855756" y="2191512"/>
                </a:cubicBezTo>
                <a:cubicBezTo>
                  <a:pt x="1856772" y="2194560"/>
                  <a:pt x="1857280" y="2201164"/>
                  <a:pt x="1857280" y="2211324"/>
                </a:cubicBezTo>
                <a:cubicBezTo>
                  <a:pt x="1857280" y="2221484"/>
                  <a:pt x="1856772" y="2228088"/>
                  <a:pt x="1855756" y="2231136"/>
                </a:cubicBezTo>
                <a:cubicBezTo>
                  <a:pt x="1854740" y="2241296"/>
                  <a:pt x="1852200" y="2249424"/>
                  <a:pt x="1848136" y="2255520"/>
                </a:cubicBezTo>
                <a:cubicBezTo>
                  <a:pt x="1844072" y="2262632"/>
                  <a:pt x="1837468" y="2271776"/>
                  <a:pt x="1828324" y="2282952"/>
                </a:cubicBezTo>
                <a:cubicBezTo>
                  <a:pt x="1819180" y="2292096"/>
                  <a:pt x="1807496" y="2299716"/>
                  <a:pt x="1793272" y="2305812"/>
                </a:cubicBezTo>
                <a:cubicBezTo>
                  <a:pt x="1770920" y="2314956"/>
                  <a:pt x="1750092" y="2319020"/>
                  <a:pt x="1730788" y="2318004"/>
                </a:cubicBezTo>
                <a:cubicBezTo>
                  <a:pt x="1709452" y="2316988"/>
                  <a:pt x="1689640" y="2310384"/>
                  <a:pt x="1671352" y="2298192"/>
                </a:cubicBezTo>
                <a:cubicBezTo>
                  <a:pt x="1661192" y="2292096"/>
                  <a:pt x="1649508" y="2280412"/>
                  <a:pt x="1636300" y="2263140"/>
                </a:cubicBezTo>
                <a:cubicBezTo>
                  <a:pt x="1623092" y="2246884"/>
                  <a:pt x="1616488" y="2223516"/>
                  <a:pt x="1616488" y="2193036"/>
                </a:cubicBezTo>
                <a:lnTo>
                  <a:pt x="1358932" y="2193036"/>
                </a:lnTo>
                <a:cubicBezTo>
                  <a:pt x="1358932" y="2259076"/>
                  <a:pt x="1374172" y="2320544"/>
                  <a:pt x="1404652" y="2377440"/>
                </a:cubicBezTo>
                <a:cubicBezTo>
                  <a:pt x="1436148" y="2434336"/>
                  <a:pt x="1478820" y="2480564"/>
                  <a:pt x="1532668" y="2516124"/>
                </a:cubicBezTo>
                <a:cubicBezTo>
                  <a:pt x="1565180" y="2535428"/>
                  <a:pt x="1598708" y="2550668"/>
                  <a:pt x="1633252" y="2561844"/>
                </a:cubicBezTo>
                <a:cubicBezTo>
                  <a:pt x="1667796" y="2570988"/>
                  <a:pt x="1702848" y="2575560"/>
                  <a:pt x="1738408" y="2575560"/>
                </a:cubicBezTo>
                <a:cubicBezTo>
                  <a:pt x="1759744" y="2575560"/>
                  <a:pt x="1787176" y="2573020"/>
                  <a:pt x="1820704" y="2567940"/>
                </a:cubicBezTo>
                <a:cubicBezTo>
                  <a:pt x="1848136" y="2561844"/>
                  <a:pt x="1875060" y="2552700"/>
                  <a:pt x="1901476" y="2540508"/>
                </a:cubicBezTo>
                <a:cubicBezTo>
                  <a:pt x="1969548" y="2509012"/>
                  <a:pt x="2022380" y="2464308"/>
                  <a:pt x="2059972" y="2406396"/>
                </a:cubicBezTo>
                <a:cubicBezTo>
                  <a:pt x="2097564" y="2347468"/>
                  <a:pt x="2116360" y="2282444"/>
                  <a:pt x="2116360" y="2211324"/>
                </a:cubicBezTo>
                <a:cubicBezTo>
                  <a:pt x="2116360" y="2139188"/>
                  <a:pt x="2097564" y="2073656"/>
                  <a:pt x="2059972" y="2014728"/>
                </a:cubicBezTo>
                <a:cubicBezTo>
                  <a:pt x="2022380" y="1956816"/>
                  <a:pt x="1969548" y="1912112"/>
                  <a:pt x="1901476" y="1880616"/>
                </a:cubicBezTo>
                <a:cubicBezTo>
                  <a:pt x="1892332" y="1876552"/>
                  <a:pt x="1881664" y="1872234"/>
                  <a:pt x="1869472" y="1867662"/>
                </a:cubicBezTo>
                <a:cubicBezTo>
                  <a:pt x="1857280" y="1863090"/>
                  <a:pt x="1850168" y="1860296"/>
                  <a:pt x="1848136" y="1859280"/>
                </a:cubicBezTo>
                <a:cubicBezTo>
                  <a:pt x="1842040" y="1857248"/>
                  <a:pt x="1834928" y="1854962"/>
                  <a:pt x="1826800" y="1852422"/>
                </a:cubicBezTo>
                <a:cubicBezTo>
                  <a:pt x="1818672" y="1849882"/>
                  <a:pt x="1812068" y="1847850"/>
                  <a:pt x="1806988" y="1846326"/>
                </a:cubicBezTo>
                <a:cubicBezTo>
                  <a:pt x="1801908" y="1844802"/>
                  <a:pt x="1797844" y="1843532"/>
                  <a:pt x="1794796" y="1842516"/>
                </a:cubicBezTo>
                <a:cubicBezTo>
                  <a:pt x="1767364" y="1833372"/>
                  <a:pt x="1749076" y="1826768"/>
                  <a:pt x="1739932" y="1822704"/>
                </a:cubicBezTo>
                <a:cubicBezTo>
                  <a:pt x="1722660" y="1816608"/>
                  <a:pt x="1706912" y="1809496"/>
                  <a:pt x="1692688" y="1801368"/>
                </a:cubicBezTo>
                <a:cubicBezTo>
                  <a:pt x="1677448" y="1791208"/>
                  <a:pt x="1667288" y="1776984"/>
                  <a:pt x="1662208" y="1758696"/>
                </a:cubicBezTo>
                <a:cubicBezTo>
                  <a:pt x="1657128" y="1742440"/>
                  <a:pt x="1658652" y="1725676"/>
                  <a:pt x="1666780" y="1708404"/>
                </a:cubicBezTo>
                <a:cubicBezTo>
                  <a:pt x="1672876" y="1696212"/>
                  <a:pt x="1681004" y="1687068"/>
                  <a:pt x="1691164" y="1680972"/>
                </a:cubicBezTo>
                <a:cubicBezTo>
                  <a:pt x="1696244" y="1678940"/>
                  <a:pt x="1706404" y="1675384"/>
                  <a:pt x="1721644" y="1670304"/>
                </a:cubicBezTo>
                <a:cubicBezTo>
                  <a:pt x="1730788" y="1668272"/>
                  <a:pt x="1739424" y="1668272"/>
                  <a:pt x="1747552" y="1670304"/>
                </a:cubicBezTo>
                <a:lnTo>
                  <a:pt x="1753648" y="1670304"/>
                </a:lnTo>
                <a:lnTo>
                  <a:pt x="1756696" y="1671828"/>
                </a:lnTo>
                <a:cubicBezTo>
                  <a:pt x="1757712" y="1672844"/>
                  <a:pt x="1758728" y="1673352"/>
                  <a:pt x="1759744" y="1673352"/>
                </a:cubicBezTo>
                <a:lnTo>
                  <a:pt x="1761268" y="1673352"/>
                </a:lnTo>
                <a:cubicBezTo>
                  <a:pt x="1772444" y="1676400"/>
                  <a:pt x="1785652" y="1682496"/>
                  <a:pt x="1800892" y="1691640"/>
                </a:cubicBezTo>
                <a:cubicBezTo>
                  <a:pt x="1815116" y="1700784"/>
                  <a:pt x="1822228" y="1717040"/>
                  <a:pt x="1822228" y="1740408"/>
                </a:cubicBezTo>
                <a:lnTo>
                  <a:pt x="2079784" y="1740408"/>
                </a:lnTo>
                <a:cubicBezTo>
                  <a:pt x="2079784" y="1703832"/>
                  <a:pt x="2073688" y="1667764"/>
                  <a:pt x="2061496" y="1632204"/>
                </a:cubicBezTo>
                <a:cubicBezTo>
                  <a:pt x="2049304" y="1597660"/>
                  <a:pt x="2032032" y="1566164"/>
                  <a:pt x="2009680" y="1537716"/>
                </a:cubicBezTo>
                <a:cubicBezTo>
                  <a:pt x="1988344" y="1510284"/>
                  <a:pt x="1960912" y="1486408"/>
                  <a:pt x="1927384" y="1466088"/>
                </a:cubicBezTo>
                <a:cubicBezTo>
                  <a:pt x="1897920" y="1446784"/>
                  <a:pt x="1862868" y="1432560"/>
                  <a:pt x="1822228" y="1423416"/>
                </a:cubicBezTo>
                <a:cubicBezTo>
                  <a:pt x="1794796" y="1415796"/>
                  <a:pt x="1765935" y="1411891"/>
                  <a:pt x="1735646" y="1411700"/>
                </a:cubicBezTo>
                <a:close/>
                <a:moveTo>
                  <a:pt x="0" y="0"/>
                </a:moveTo>
                <a:lnTo>
                  <a:pt x="12192000" y="0"/>
                </a:lnTo>
                <a:lnTo>
                  <a:pt x="12192000" y="6858000"/>
                </a:lnTo>
                <a:lnTo>
                  <a:pt x="0" y="6858000"/>
                </a:lnTo>
                <a:close/>
              </a:path>
            </a:pathLst>
          </a:cu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350"/>
          </a:p>
        </p:txBody>
      </p:sp>
      <p:sp>
        <p:nvSpPr>
          <p:cNvPr id="27" name="TextBox 26">
            <a:extLst>
              <a:ext uri="{FF2B5EF4-FFF2-40B4-BE49-F238E27FC236}">
                <a16:creationId xmlns:a16="http://schemas.microsoft.com/office/drawing/2014/main" id="{77BE1A52-D9A2-43CD-78C4-46A68BC02457}"/>
              </a:ext>
            </a:extLst>
          </p:cNvPr>
          <p:cNvSpPr txBox="1"/>
          <p:nvPr/>
        </p:nvSpPr>
        <p:spPr>
          <a:xfrm>
            <a:off x="2264735" y="2178501"/>
            <a:ext cx="2240811" cy="1200329"/>
          </a:xfrm>
          <a:prstGeom prst="rect">
            <a:avLst/>
          </a:prstGeom>
          <a:noFill/>
        </p:spPr>
        <p:txBody>
          <a:bodyPr wrap="square" rtlCol="0">
            <a:spAutoFit/>
          </a:bodyPr>
          <a:lstStyle/>
          <a:p>
            <a:r>
              <a:rPr lang="en-GB" sz="7200" dirty="0">
                <a:solidFill>
                  <a:schemeClr val="bg1"/>
                </a:solidFill>
                <a:latin typeface="THE BOLD FONT (FREE VERSION)" panose="00000800000000000000" pitchFamily="2" charset="0"/>
              </a:rPr>
              <a:t>Pres</a:t>
            </a:r>
          </a:p>
        </p:txBody>
      </p:sp>
      <p:sp>
        <p:nvSpPr>
          <p:cNvPr id="28" name="TextBox 27">
            <a:extLst>
              <a:ext uri="{FF2B5EF4-FFF2-40B4-BE49-F238E27FC236}">
                <a16:creationId xmlns:a16="http://schemas.microsoft.com/office/drawing/2014/main" id="{D2CB77A6-98C2-2FA6-0D9D-E161D85ED4FA}"/>
              </a:ext>
            </a:extLst>
          </p:cNvPr>
          <p:cNvSpPr txBox="1"/>
          <p:nvPr/>
        </p:nvSpPr>
        <p:spPr>
          <a:xfrm>
            <a:off x="4276945" y="2178501"/>
            <a:ext cx="2240811" cy="1200329"/>
          </a:xfrm>
          <a:prstGeom prst="rect">
            <a:avLst/>
          </a:prstGeom>
          <a:noFill/>
        </p:spPr>
        <p:txBody>
          <a:bodyPr wrap="square" rtlCol="0">
            <a:spAutoFit/>
          </a:bodyPr>
          <a:lstStyle/>
          <a:p>
            <a:r>
              <a:rPr lang="en-GB" sz="7200" dirty="0">
                <a:solidFill>
                  <a:schemeClr val="bg1"/>
                </a:solidFill>
                <a:latin typeface="THE BOLD FONT (FREE VERSION)" panose="00000800000000000000" pitchFamily="2" charset="0"/>
              </a:rPr>
              <a:t>Ents</a:t>
            </a:r>
          </a:p>
        </p:txBody>
      </p:sp>
    </p:spTree>
    <p:extLst>
      <p:ext uri="{BB962C8B-B14F-4D97-AF65-F5344CB8AC3E}">
        <p14:creationId xmlns:p14="http://schemas.microsoft.com/office/powerpoint/2010/main" val="2120822953"/>
      </p:ext>
    </p:extLst>
  </p:cSld>
  <p:clrMapOvr>
    <a:masterClrMapping/>
  </p:clrMapOvr>
  <mc:AlternateContent xmlns:mc="http://schemas.openxmlformats.org/markup-compatibility/2006" xmlns:p14="http://schemas.microsoft.com/office/powerpoint/2010/main">
    <mc:Choice Requires="p14">
      <p:transition p14:dur="250" advClick="0" advTm="5000">
        <p:cut/>
      </p:transition>
    </mc:Choice>
    <mc:Fallback xmlns="">
      <p:transition advClick="0" advTm="5000">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63" fill="hold"/>
                                        <p:tgtEl>
                                          <p:spTgt spid="26"/>
                                        </p:tgtEl>
                                      </p:cBhvr>
                                    </p:cmd>
                                  </p:childTnLst>
                                </p:cTn>
                              </p:par>
                              <p:par>
                                <p:cTn id="7" presetID="2" presetClass="entr" presetSubtype="8" fill="hold" grpId="0" nodeType="withEffect">
                                  <p:stCondLst>
                                    <p:cond delay="1000"/>
                                  </p:stCondLst>
                                  <p:childTnLst>
                                    <p:set>
                                      <p:cBhvr>
                                        <p:cTn id="8" dur="1" fill="hold">
                                          <p:stCondLst>
                                            <p:cond delay="0"/>
                                          </p:stCondLst>
                                        </p:cTn>
                                        <p:tgtEl>
                                          <p:spTgt spid="27"/>
                                        </p:tgtEl>
                                        <p:attrNameLst>
                                          <p:attrName>style.visibility</p:attrName>
                                        </p:attrNameLst>
                                      </p:cBhvr>
                                      <p:to>
                                        <p:strVal val="visible"/>
                                      </p:to>
                                    </p:set>
                                    <p:anim calcmode="lin" valueType="num">
                                      <p:cBhvr additive="base">
                                        <p:cTn id="9" dur="2000" fill="hold"/>
                                        <p:tgtEl>
                                          <p:spTgt spid="27"/>
                                        </p:tgtEl>
                                        <p:attrNameLst>
                                          <p:attrName>ppt_x</p:attrName>
                                        </p:attrNameLst>
                                      </p:cBhvr>
                                      <p:tavLst>
                                        <p:tav tm="0">
                                          <p:val>
                                            <p:strVal val="0-#ppt_w/2"/>
                                          </p:val>
                                        </p:tav>
                                        <p:tav tm="100000">
                                          <p:val>
                                            <p:strVal val="#ppt_x"/>
                                          </p:val>
                                        </p:tav>
                                      </p:tavLst>
                                    </p:anim>
                                    <p:anim calcmode="lin" valueType="num">
                                      <p:cBhvr additive="base">
                                        <p:cTn id="10" dur="2000" fill="hold"/>
                                        <p:tgtEl>
                                          <p:spTgt spid="27"/>
                                        </p:tgtEl>
                                        <p:attrNameLst>
                                          <p:attrName>ppt_y</p:attrName>
                                        </p:attrNameLst>
                                      </p:cBhvr>
                                      <p:tavLst>
                                        <p:tav tm="0">
                                          <p:val>
                                            <p:strVal val="#ppt_y"/>
                                          </p:val>
                                        </p:tav>
                                        <p:tav tm="100000">
                                          <p:val>
                                            <p:strVal val="#ppt_y"/>
                                          </p:val>
                                        </p:tav>
                                      </p:tavLst>
                                    </p:anim>
                                  </p:childTnLst>
                                </p:cTn>
                              </p:par>
                              <p:par>
                                <p:cTn id="11" presetID="2" presetClass="entr" presetSubtype="2" fill="hold" grpId="0" nodeType="withEffect">
                                  <p:stCondLst>
                                    <p:cond delay="1000"/>
                                  </p:stCondLst>
                                  <p:childTnLst>
                                    <p:set>
                                      <p:cBhvr>
                                        <p:cTn id="12" dur="1" fill="hold">
                                          <p:stCondLst>
                                            <p:cond delay="0"/>
                                          </p:stCondLst>
                                        </p:cTn>
                                        <p:tgtEl>
                                          <p:spTgt spid="28"/>
                                        </p:tgtEl>
                                        <p:attrNameLst>
                                          <p:attrName>style.visibility</p:attrName>
                                        </p:attrNameLst>
                                      </p:cBhvr>
                                      <p:to>
                                        <p:strVal val="visible"/>
                                      </p:to>
                                    </p:set>
                                    <p:anim calcmode="lin" valueType="num">
                                      <p:cBhvr additive="base">
                                        <p:cTn id="13" dur="2000" fill="hold"/>
                                        <p:tgtEl>
                                          <p:spTgt spid="28"/>
                                        </p:tgtEl>
                                        <p:attrNameLst>
                                          <p:attrName>ppt_x</p:attrName>
                                        </p:attrNameLst>
                                      </p:cBhvr>
                                      <p:tavLst>
                                        <p:tav tm="0">
                                          <p:val>
                                            <p:strVal val="1+#ppt_w/2"/>
                                          </p:val>
                                        </p:tav>
                                        <p:tav tm="100000">
                                          <p:val>
                                            <p:strVal val="#ppt_x"/>
                                          </p:val>
                                        </p:tav>
                                      </p:tavLst>
                                    </p:anim>
                                    <p:anim calcmode="lin" valueType="num">
                                      <p:cBhvr additive="base">
                                        <p:cTn id="14" dur="20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26"/>
                </p:tgtEl>
              </p:cMediaNode>
            </p:video>
            <p:seq concurrent="1" nextAc="seek">
              <p:cTn id="16" restart="whenNotActive" fill="hold" evtFilter="cancelBubble" nodeType="interactiveSeq">
                <p:stCondLst>
                  <p:cond evt="onClick" delay="0">
                    <p:tgtEl>
                      <p:spTgt spid="26"/>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26"/>
                                        </p:tgtEl>
                                      </p:cBhvr>
                                    </p:cmd>
                                  </p:childTnLst>
                                </p:cTn>
                              </p:par>
                            </p:childTnLst>
                          </p:cTn>
                        </p:par>
                      </p:childTnLst>
                    </p:cTn>
                  </p:par>
                </p:childTnLst>
              </p:cTn>
              <p:nextCondLst>
                <p:cond evt="onClick" delay="0">
                  <p:tgtEl>
                    <p:spTgt spid="26"/>
                  </p:tgtEl>
                </p:cond>
              </p:nextCondLst>
            </p:seq>
          </p:childTnLst>
        </p:cTn>
      </p:par>
    </p:tnLst>
    <p:bldLst>
      <p:bldP spid="27" grpId="0"/>
      <p:bldP spid="28"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7DC7F99-FEA8-6888-758C-2DF680AC1F23}"/>
              </a:ext>
            </a:extLst>
          </p:cNvPr>
          <p:cNvPicPr>
            <a:picLocks noChangeAspect="1"/>
          </p:cNvPicPr>
          <p:nvPr/>
        </p:nvPicPr>
        <p:blipFill>
          <a:blip r:embed="rId3">
            <a:alphaModFix amt="35000"/>
          </a:blip>
          <a:srcRect/>
          <a:stretch/>
        </p:blipFill>
        <p:spPr>
          <a:xfrm>
            <a:off x="0" y="0"/>
            <a:ext cx="9144000" cy="4024800"/>
          </a:xfrm>
          <a:prstGeom prst="rect">
            <a:avLst/>
          </a:prstGeom>
          <a:effectLst>
            <a:softEdge rad="63500"/>
          </a:effectLst>
        </p:spPr>
      </p:pic>
      <p:pic>
        <p:nvPicPr>
          <p:cNvPr id="9" name="Picture 8">
            <a:extLst>
              <a:ext uri="{FF2B5EF4-FFF2-40B4-BE49-F238E27FC236}">
                <a16:creationId xmlns:a16="http://schemas.microsoft.com/office/drawing/2014/main" id="{DAB1027D-5C13-2D92-0C4D-EB3DE6D52929}"/>
              </a:ext>
            </a:extLst>
          </p:cNvPr>
          <p:cNvPicPr>
            <a:picLocks noChangeAspect="1"/>
          </p:cNvPicPr>
          <p:nvPr/>
        </p:nvPicPr>
        <p:blipFill>
          <a:blip r:embed="rId4"/>
          <a:srcRect/>
          <a:stretch/>
        </p:blipFill>
        <p:spPr>
          <a:xfrm>
            <a:off x="5331542" y="1219345"/>
            <a:ext cx="3649128" cy="2052634"/>
          </a:xfrm>
          <a:prstGeom prst="rect">
            <a:avLst/>
          </a:prstGeom>
          <a:ln w="50800">
            <a:solidFill>
              <a:schemeClr val="bg1"/>
            </a:solidFill>
          </a:ln>
        </p:spPr>
      </p:pic>
      <p:sp>
        <p:nvSpPr>
          <p:cNvPr id="33" name="Text 3">
            <a:extLst>
              <a:ext uri="{FF2B5EF4-FFF2-40B4-BE49-F238E27FC236}">
                <a16:creationId xmlns:a16="http://schemas.microsoft.com/office/drawing/2014/main" id="{0F834F6D-BF60-64C0-08F5-F95FC1F2718D}"/>
              </a:ext>
            </a:extLst>
          </p:cNvPr>
          <p:cNvSpPr/>
          <p:nvPr/>
        </p:nvSpPr>
        <p:spPr>
          <a:xfrm>
            <a:off x="306900" y="196682"/>
            <a:ext cx="6295500" cy="695880"/>
          </a:xfrm>
          <a:prstGeom prst="rect">
            <a:avLst/>
          </a:prstGeom>
          <a:noFill/>
          <a:ln/>
        </p:spPr>
        <p:txBody>
          <a:bodyPr wrap="square" rtlCol="0" anchor="t"/>
          <a:lstStyle/>
          <a:p>
            <a:pPr marL="0" indent="0" algn="l">
              <a:buNone/>
            </a:pPr>
            <a:r>
              <a:rPr lang="en-US" sz="2800" b="1" dirty="0">
                <a:solidFill>
                  <a:schemeClr val="bg1"/>
                </a:solidFill>
                <a:latin typeface="Aptos" panose="020B0004020202020204" pitchFamily="34" charset="0"/>
              </a:rPr>
              <a:t>The Ties That Bind</a:t>
            </a:r>
            <a:endParaRPr lang="en-US" sz="2800" dirty="0">
              <a:solidFill>
                <a:schemeClr val="bg1"/>
              </a:solidFill>
              <a:latin typeface="Aptos" panose="020B0004020202020204" pitchFamily="34" charset="0"/>
            </a:endParaRPr>
          </a:p>
        </p:txBody>
      </p:sp>
      <p:grpSp>
        <p:nvGrpSpPr>
          <p:cNvPr id="39" name="Theory_Hirschi">
            <a:extLst>
              <a:ext uri="{FF2B5EF4-FFF2-40B4-BE49-F238E27FC236}">
                <a16:creationId xmlns:a16="http://schemas.microsoft.com/office/drawing/2014/main" id="{F8B62832-742E-67AB-260B-46D6E7272C7D}"/>
              </a:ext>
            </a:extLst>
          </p:cNvPr>
          <p:cNvGrpSpPr/>
          <p:nvPr/>
        </p:nvGrpSpPr>
        <p:grpSpPr>
          <a:xfrm>
            <a:off x="6100004" y="2664297"/>
            <a:ext cx="2393748" cy="1868929"/>
            <a:chOff x="6613521" y="2674872"/>
            <a:chExt cx="2393748" cy="1868929"/>
          </a:xfrm>
        </p:grpSpPr>
        <p:sp>
          <p:nvSpPr>
            <p:cNvPr id="40" name="Shape 10">
              <a:extLst>
                <a:ext uri="{FF2B5EF4-FFF2-40B4-BE49-F238E27FC236}">
                  <a16:creationId xmlns:a16="http://schemas.microsoft.com/office/drawing/2014/main" id="{57ECD3D5-D98F-31E8-CACD-C5C840D36449}"/>
                </a:ext>
              </a:extLst>
            </p:cNvPr>
            <p:cNvSpPr/>
            <p:nvPr/>
          </p:nvSpPr>
          <p:spPr>
            <a:xfrm>
              <a:off x="6613522" y="2700457"/>
              <a:ext cx="2393747" cy="1843344"/>
            </a:xfrm>
            <a:prstGeom prst="rect">
              <a:avLst/>
            </a:prstGeom>
            <a:solidFill>
              <a:srgbClr val="1A1A2A"/>
            </a:solidFill>
            <a:ln w="38100">
              <a:solidFill>
                <a:srgbClr val="7030A0"/>
              </a:solidFill>
              <a:prstDash val="solid"/>
            </a:ln>
            <a:effectLst>
              <a:outerShdw blurRad="152400" dist="63500" dir="8100000" algn="bl" rotWithShape="0">
                <a:srgbClr val="000000">
                  <a:alpha val="50000"/>
                </a:srgbClr>
              </a:outerShdw>
            </a:effectLst>
          </p:spPr>
        </p:sp>
        <p:sp>
          <p:nvSpPr>
            <p:cNvPr id="41" name="Shape 11">
              <a:extLst>
                <a:ext uri="{FF2B5EF4-FFF2-40B4-BE49-F238E27FC236}">
                  <a16:creationId xmlns:a16="http://schemas.microsoft.com/office/drawing/2014/main" id="{A98663A2-4D0D-51F0-1D40-2D1C9F64E6B1}"/>
                </a:ext>
              </a:extLst>
            </p:cNvPr>
            <p:cNvSpPr/>
            <p:nvPr/>
          </p:nvSpPr>
          <p:spPr>
            <a:xfrm>
              <a:off x="6613522" y="2718663"/>
              <a:ext cx="2393747" cy="244126"/>
            </a:xfrm>
            <a:prstGeom prst="rect">
              <a:avLst/>
            </a:prstGeom>
            <a:solidFill>
              <a:srgbClr val="7030A0"/>
            </a:solidFill>
            <a:ln>
              <a:solidFill>
                <a:srgbClr val="7030A0"/>
              </a:solidFill>
            </a:ln>
          </p:spPr>
        </p:sp>
        <p:sp>
          <p:nvSpPr>
            <p:cNvPr id="42" name="Text 13">
              <a:extLst>
                <a:ext uri="{FF2B5EF4-FFF2-40B4-BE49-F238E27FC236}">
                  <a16:creationId xmlns:a16="http://schemas.microsoft.com/office/drawing/2014/main" id="{96DEF136-B33B-A7B8-5B17-9A36C72763E6}"/>
                </a:ext>
              </a:extLst>
            </p:cNvPr>
            <p:cNvSpPr/>
            <p:nvPr/>
          </p:nvSpPr>
          <p:spPr>
            <a:xfrm>
              <a:off x="6711617" y="3067880"/>
              <a:ext cx="2295652" cy="1396125"/>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Hirschi argues four types of social bond - attachment, commitment, involvement and belief - explain conformity, and by extension, deviance. Where these bonds are strong, informal social control succeeds. Where they break down, formal control becomes necessary..</a:t>
              </a:r>
            </a:p>
          </p:txBody>
        </p:sp>
        <p:sp>
          <p:nvSpPr>
            <p:cNvPr id="43" name="TextBox 42">
              <a:extLst>
                <a:ext uri="{FF2B5EF4-FFF2-40B4-BE49-F238E27FC236}">
                  <a16:creationId xmlns:a16="http://schemas.microsoft.com/office/drawing/2014/main" id="{AF7A94F4-4D94-98B8-44F6-AB3FA3D79D1E}"/>
                </a:ext>
              </a:extLst>
            </p:cNvPr>
            <p:cNvSpPr txBox="1"/>
            <p:nvPr/>
          </p:nvSpPr>
          <p:spPr>
            <a:xfrm>
              <a:off x="6613521" y="2674872"/>
              <a:ext cx="2393747" cy="276999"/>
            </a:xfrm>
            <a:prstGeom prst="rect">
              <a:avLst/>
            </a:prstGeom>
            <a:noFill/>
          </p:spPr>
          <p:txBody>
            <a:bodyPr wrap="square">
              <a:spAutoFit/>
            </a:bodyPr>
            <a:lstStyle/>
            <a:p>
              <a:pPr algn="ctr"/>
              <a:r>
                <a:rPr lang="en-GB" sz="1200" b="1" dirty="0">
                  <a:solidFill>
                    <a:schemeClr val="bg1"/>
                  </a:solidFill>
                  <a:latin typeface="Aptos" panose="020B0004020202020204" pitchFamily="34" charset="0"/>
                </a:rPr>
                <a:t>Theory: Hirschi (1969)</a:t>
              </a:r>
            </a:p>
          </p:txBody>
        </p:sp>
      </p:grpSp>
      <p:sp>
        <p:nvSpPr>
          <p:cNvPr id="45" name="Text 6">
            <a:extLst>
              <a:ext uri="{FF2B5EF4-FFF2-40B4-BE49-F238E27FC236}">
                <a16:creationId xmlns:a16="http://schemas.microsoft.com/office/drawing/2014/main" id="{6FB9F8CE-86DD-48C8-6940-05F627F62320}"/>
              </a:ext>
            </a:extLst>
          </p:cNvPr>
          <p:cNvSpPr/>
          <p:nvPr/>
        </p:nvSpPr>
        <p:spPr>
          <a:xfrm>
            <a:off x="291100" y="660398"/>
            <a:ext cx="4877112" cy="4149201"/>
          </a:xfrm>
          <a:prstGeom prst="rect">
            <a:avLst/>
          </a:prstGeom>
          <a:noFill/>
          <a:ln/>
        </p:spPr>
        <p:txBody>
          <a:bodyPr wrap="square" rtlCol="0" anchor="t"/>
          <a:lstStyle/>
          <a:p>
            <a:r>
              <a:rPr lang="en-GB" sz="1200" dirty="0">
                <a:solidFill>
                  <a:srgbClr val="FFFF00"/>
                </a:solidFill>
                <a:latin typeface="Aptos" panose="020B0004020202020204" pitchFamily="34" charset="0"/>
                <a:ea typeface="Calibri" pitchFamily="34" charset="-122"/>
                <a:cs typeface="Calibri" pitchFamily="34" charset="-120"/>
              </a:rPr>
              <a:t>Interesting choice. You seem to be thinking along the same lines as a guy called Travis Hirschi. He argues most people look at deviance the wrong way. What needs explaining is </a:t>
            </a:r>
            <a:r>
              <a:rPr lang="en-GB" sz="1200" i="1" dirty="0">
                <a:solidFill>
                  <a:srgbClr val="FFFF00"/>
                </a:solidFill>
                <a:latin typeface="Aptos" panose="020B0004020202020204" pitchFamily="34" charset="0"/>
                <a:ea typeface="Calibri" pitchFamily="34" charset="-122"/>
                <a:cs typeface="Calibri" pitchFamily="34" charset="-120"/>
              </a:rPr>
              <a:t>conformity </a:t>
            </a:r>
            <a:r>
              <a:rPr lang="en-GB" sz="1200" dirty="0">
                <a:solidFill>
                  <a:srgbClr val="FFFF00"/>
                </a:solidFill>
                <a:latin typeface="Aptos" panose="020B0004020202020204" pitchFamily="34" charset="0"/>
                <a:ea typeface="Calibri" pitchFamily="34" charset="-122"/>
                <a:cs typeface="Calibri" pitchFamily="34" charset="-120"/>
              </a:rPr>
              <a:t>– why people obey the law. The obvious way of looking at it is because they’re afraid of the consequences if they don’t. But we’re not in the market for the </a:t>
            </a:r>
            <a:r>
              <a:rPr lang="en-GB" sz="1200" dirty="0">
                <a:solidFill>
                  <a:schemeClr val="accent4"/>
                </a:solidFill>
                <a:latin typeface="Aptos" panose="020B0004020202020204" pitchFamily="34" charset="0"/>
                <a:ea typeface="Calibri" pitchFamily="34" charset="-122"/>
                <a:cs typeface="Calibri" pitchFamily="34" charset="-120"/>
              </a:rPr>
              <a:t>obvious</a:t>
            </a:r>
            <a:r>
              <a:rPr lang="en-GB" sz="1200" dirty="0">
                <a:solidFill>
                  <a:srgbClr val="FFFF00"/>
                </a:solidFill>
                <a:latin typeface="Aptos" panose="020B0004020202020204" pitchFamily="34" charset="0"/>
                <a:ea typeface="Calibri" pitchFamily="34" charset="-122"/>
                <a:cs typeface="Calibri" pitchFamily="34" charset="-120"/>
              </a:rPr>
              <a:t>. Obvious reeks of desperation and a lack of imagination – and as a Sociological Detective that’s something you’ve got in spades. Imagination that is. Not desperation.</a:t>
            </a:r>
          </a:p>
          <a:p>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ea typeface="Calibri" pitchFamily="34" charset="-122"/>
                <a:cs typeface="Calibri" pitchFamily="34" charset="-120"/>
              </a:rPr>
              <a:t>Anyway, </a:t>
            </a:r>
            <a:r>
              <a:rPr lang="en-GB" sz="1200" dirty="0">
                <a:solidFill>
                  <a:schemeClr val="accent4"/>
                </a:solidFill>
                <a:latin typeface="Aptos" panose="020B0004020202020204" pitchFamily="34" charset="0"/>
                <a:ea typeface="Calibri" pitchFamily="34" charset="-122"/>
                <a:cs typeface="Calibri" pitchFamily="34" charset="-120"/>
              </a:rPr>
              <a:t>Hirschi </a:t>
            </a:r>
            <a:r>
              <a:rPr lang="en-GB" sz="1200" dirty="0">
                <a:solidFill>
                  <a:srgbClr val="FFFF00"/>
                </a:solidFill>
                <a:latin typeface="Aptos" panose="020B0004020202020204" pitchFamily="34" charset="0"/>
                <a:ea typeface="Calibri" pitchFamily="34" charset="-122"/>
                <a:cs typeface="Calibri" pitchFamily="34" charset="-120"/>
              </a:rPr>
              <a:t>says it’s the effectiveness, or not, of </a:t>
            </a:r>
            <a:r>
              <a:rPr lang="en-GB" sz="1200" i="1" dirty="0">
                <a:solidFill>
                  <a:srgbClr val="FFFF00"/>
                </a:solidFill>
                <a:latin typeface="Aptos" panose="020B0004020202020204" pitchFamily="34" charset="0"/>
                <a:ea typeface="Calibri" pitchFamily="34" charset="-122"/>
                <a:cs typeface="Calibri" pitchFamily="34" charset="-120"/>
              </a:rPr>
              <a:t>informal social controls </a:t>
            </a:r>
            <a:r>
              <a:rPr lang="en-GB" sz="1200" dirty="0">
                <a:solidFill>
                  <a:srgbClr val="FFFF00"/>
                </a:solidFill>
                <a:latin typeface="Aptos" panose="020B0004020202020204" pitchFamily="34" charset="0"/>
                <a:ea typeface="Calibri" pitchFamily="34" charset="-122"/>
                <a:cs typeface="Calibri" pitchFamily="34" charset="-120"/>
              </a:rPr>
              <a:t>that’s key to understanding deviance. Think about it rookie. </a:t>
            </a:r>
          </a:p>
          <a:p>
            <a:r>
              <a:rPr lang="en-GB" sz="1200" dirty="0">
                <a:solidFill>
                  <a:srgbClr val="FFFF00"/>
                </a:solidFill>
                <a:latin typeface="Aptos" panose="020B0004020202020204" pitchFamily="34" charset="0"/>
                <a:ea typeface="Calibri" pitchFamily="34" charset="-122"/>
                <a:cs typeface="Calibri" pitchFamily="34" charset="-120"/>
              </a:rPr>
              <a:t>What keeps people in line, walking the straight and narrow path? Not fear of arrest, that’s for sure. No criminal I’ve ever met did their crimes safe in the knowledge they’d be caught…</a:t>
            </a:r>
          </a:p>
          <a:p>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ea typeface="Calibri" pitchFamily="34" charset="-122"/>
                <a:cs typeface="Calibri" pitchFamily="34" charset="-120"/>
              </a:rPr>
              <a:t>It’s attachment to others, commitment to conventional goals, involvement in routine activities and belief norms are legit that’s key for Hirschi. Those residents are managing this situation through informal means: everyone knows these two fighting muppets. The community’s shared expectation this will burn itself out is a powerful form of social control – but be careful, kid,  </a:t>
            </a:r>
            <a:r>
              <a:rPr lang="en-GB" sz="1200" dirty="0">
                <a:solidFill>
                  <a:schemeClr val="bg1"/>
                </a:solidFill>
                <a:latin typeface="Aptos" panose="020B0004020202020204" pitchFamily="34" charset="0"/>
                <a:ea typeface="Calibri" pitchFamily="34" charset="-122"/>
                <a:cs typeface="Calibri" pitchFamily="34" charset="-120"/>
              </a:rPr>
              <a:t>not everyone sings from the same hymn sheet</a:t>
            </a:r>
            <a:r>
              <a:rPr lang="en-GB" sz="1200" dirty="0">
                <a:solidFill>
                  <a:srgbClr val="FFFF00"/>
                </a:solidFill>
                <a:latin typeface="Aptos" panose="020B0004020202020204" pitchFamily="34" charset="0"/>
                <a:ea typeface="Calibri" pitchFamily="34" charset="-122"/>
                <a:cs typeface="Calibri" pitchFamily="34" charset="-120"/>
              </a:rPr>
              <a:t>. And not everyone agrees that the police only get called those times when </a:t>
            </a:r>
            <a:r>
              <a:rPr lang="en-GB" sz="1200" dirty="0">
                <a:solidFill>
                  <a:schemeClr val="bg1"/>
                </a:solidFill>
                <a:latin typeface="Aptos" panose="020B0004020202020204" pitchFamily="34" charset="0"/>
                <a:ea typeface="Calibri" pitchFamily="34" charset="-122"/>
                <a:cs typeface="Calibri" pitchFamily="34" charset="-120"/>
              </a:rPr>
              <a:t>informal bonds go pear-shaped</a:t>
            </a:r>
            <a:r>
              <a:rPr lang="en-GB" sz="1200" dirty="0">
                <a:solidFill>
                  <a:srgbClr val="FFFF00"/>
                </a:solidFill>
                <a:latin typeface="Aptos" panose="020B0004020202020204" pitchFamily="34" charset="0"/>
                <a:ea typeface="Calibri" pitchFamily="34" charset="-122"/>
                <a:cs typeface="Calibri" pitchFamily="34" charset="-120"/>
              </a:rPr>
              <a:t>.</a:t>
            </a:r>
          </a:p>
        </p:txBody>
      </p:sp>
      <p:sp>
        <p:nvSpPr>
          <p:cNvPr id="46" name="Rectangle 45">
            <a:hlinkClick r:id="rId5" action="ppaction://hlinksldjump"/>
            <a:extLst>
              <a:ext uri="{FF2B5EF4-FFF2-40B4-BE49-F238E27FC236}">
                <a16:creationId xmlns:a16="http://schemas.microsoft.com/office/drawing/2014/main" id="{EDF113B3-621F-8EDB-DFB2-1943E3FE191F}"/>
              </a:ext>
            </a:extLst>
          </p:cNvPr>
          <p:cNvSpPr/>
          <p:nvPr/>
        </p:nvSpPr>
        <p:spPr>
          <a:xfrm>
            <a:off x="650248" y="4169440"/>
            <a:ext cx="2977498" cy="216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hirschi">
            <a:extLst>
              <a:ext uri="{FF2B5EF4-FFF2-40B4-BE49-F238E27FC236}">
                <a16:creationId xmlns:a16="http://schemas.microsoft.com/office/drawing/2014/main" id="{98F6DF5B-2102-341F-4C63-D830D90C956E}"/>
              </a:ext>
            </a:extLst>
          </p:cNvPr>
          <p:cNvSpPr/>
          <p:nvPr/>
        </p:nvSpPr>
        <p:spPr>
          <a:xfrm>
            <a:off x="913184" y="2170157"/>
            <a:ext cx="467137"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bvious">
            <a:extLst>
              <a:ext uri="{FF2B5EF4-FFF2-40B4-BE49-F238E27FC236}">
                <a16:creationId xmlns:a16="http://schemas.microsoft.com/office/drawing/2014/main" id="{D8F244E0-C49D-F182-4164-46D41B216542}"/>
              </a:ext>
            </a:extLst>
          </p:cNvPr>
          <p:cNvSpPr/>
          <p:nvPr/>
        </p:nvSpPr>
        <p:spPr>
          <a:xfrm>
            <a:off x="3249079" y="1449897"/>
            <a:ext cx="541998"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hlinkClick r:id="rId6" action="ppaction://hlinksldjump"/>
            <a:extLst>
              <a:ext uri="{FF2B5EF4-FFF2-40B4-BE49-F238E27FC236}">
                <a16:creationId xmlns:a16="http://schemas.microsoft.com/office/drawing/2014/main" id="{F6E8ED4A-948A-F7CA-B936-BCD17FA019A1}"/>
              </a:ext>
            </a:extLst>
          </p:cNvPr>
          <p:cNvSpPr/>
          <p:nvPr/>
        </p:nvSpPr>
        <p:spPr>
          <a:xfrm>
            <a:off x="3791076" y="4355837"/>
            <a:ext cx="1306523" cy="216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Hirschi Analysis">
            <a:extLst>
              <a:ext uri="{FF2B5EF4-FFF2-40B4-BE49-F238E27FC236}">
                <a16:creationId xmlns:a16="http://schemas.microsoft.com/office/drawing/2014/main" id="{7B78DF87-A360-3373-8575-5E0AEB08A19C}"/>
              </a:ext>
            </a:extLst>
          </p:cNvPr>
          <p:cNvGrpSpPr/>
          <p:nvPr/>
        </p:nvGrpSpPr>
        <p:grpSpPr>
          <a:xfrm>
            <a:off x="5904778" y="408617"/>
            <a:ext cx="2602167" cy="1773486"/>
            <a:chOff x="6297011" y="869237"/>
            <a:chExt cx="2602167" cy="1945962"/>
          </a:xfrm>
        </p:grpSpPr>
        <p:sp>
          <p:nvSpPr>
            <p:cNvPr id="35" name="Shape 10">
              <a:extLst>
                <a:ext uri="{FF2B5EF4-FFF2-40B4-BE49-F238E27FC236}">
                  <a16:creationId xmlns:a16="http://schemas.microsoft.com/office/drawing/2014/main" id="{3FE798D5-485E-078C-0F6A-82C5E182E4C7}"/>
                </a:ext>
              </a:extLst>
            </p:cNvPr>
            <p:cNvSpPr/>
            <p:nvPr/>
          </p:nvSpPr>
          <p:spPr>
            <a:xfrm>
              <a:off x="6297011" y="882952"/>
              <a:ext cx="2602167" cy="1932247"/>
            </a:xfrm>
            <a:prstGeom prst="rect">
              <a:avLst/>
            </a:prstGeom>
            <a:solidFill>
              <a:srgbClr val="1A1A2A"/>
            </a:solidFill>
            <a:ln w="38100">
              <a:solidFill>
                <a:srgbClr val="92D050"/>
              </a:solidFill>
              <a:prstDash val="solid"/>
            </a:ln>
            <a:effectLst>
              <a:outerShdw blurRad="152400" dist="63500" dir="8100000" algn="bl" rotWithShape="0">
                <a:srgbClr val="000000">
                  <a:alpha val="50000"/>
                </a:srgbClr>
              </a:outerShdw>
            </a:effectLst>
          </p:spPr>
        </p:sp>
        <p:sp>
          <p:nvSpPr>
            <p:cNvPr id="36" name="Shape 11">
              <a:extLst>
                <a:ext uri="{FF2B5EF4-FFF2-40B4-BE49-F238E27FC236}">
                  <a16:creationId xmlns:a16="http://schemas.microsoft.com/office/drawing/2014/main" id="{4DC7E898-88D5-A5BD-C2AF-B52534B69990}"/>
                </a:ext>
              </a:extLst>
            </p:cNvPr>
            <p:cNvSpPr/>
            <p:nvPr/>
          </p:nvSpPr>
          <p:spPr>
            <a:xfrm>
              <a:off x="6297012" y="869237"/>
              <a:ext cx="2602166" cy="256032"/>
            </a:xfrm>
            <a:prstGeom prst="rect">
              <a:avLst/>
            </a:prstGeom>
            <a:solidFill>
              <a:srgbClr val="92D050"/>
            </a:solidFill>
            <a:ln/>
          </p:spPr>
        </p:sp>
        <p:sp>
          <p:nvSpPr>
            <p:cNvPr id="37" name="Text 13">
              <a:extLst>
                <a:ext uri="{FF2B5EF4-FFF2-40B4-BE49-F238E27FC236}">
                  <a16:creationId xmlns:a16="http://schemas.microsoft.com/office/drawing/2014/main" id="{67A5D9DA-0ED2-43BF-2D84-8FFBF6AEC50F}"/>
                </a:ext>
              </a:extLst>
            </p:cNvPr>
            <p:cNvSpPr/>
            <p:nvPr/>
          </p:nvSpPr>
          <p:spPr>
            <a:xfrm>
              <a:off x="6385504" y="1209812"/>
              <a:ext cx="2438156" cy="1432911"/>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You’ve distinguished between formal social control (police, courts, prisons) and informal social control (community norms, peer pressure, gossip, the weight of expectations…). Hirschi shows these are not competing mechanisms. They operate simultaneously, with informal usually doing the heavier lifting.</a:t>
              </a:r>
            </a:p>
          </p:txBody>
        </p:sp>
        <p:sp>
          <p:nvSpPr>
            <p:cNvPr id="38" name="TextBox 37">
              <a:extLst>
                <a:ext uri="{FF2B5EF4-FFF2-40B4-BE49-F238E27FC236}">
                  <a16:creationId xmlns:a16="http://schemas.microsoft.com/office/drawing/2014/main" id="{94767500-2C6F-4F65-A0FE-90387982DC55}"/>
                </a:ext>
              </a:extLst>
            </p:cNvPr>
            <p:cNvSpPr txBox="1"/>
            <p:nvPr/>
          </p:nvSpPr>
          <p:spPr>
            <a:xfrm>
              <a:off x="6385502" y="869237"/>
              <a:ext cx="2451598" cy="303938"/>
            </a:xfrm>
            <a:prstGeom prst="rect">
              <a:avLst/>
            </a:prstGeom>
            <a:noFill/>
          </p:spPr>
          <p:txBody>
            <a:bodyPr wrap="square">
              <a:spAutoFit/>
            </a:bodyPr>
            <a:lstStyle/>
            <a:p>
              <a:pPr algn="ctr"/>
              <a:r>
                <a:rPr lang="en-GB" sz="1200" b="1" dirty="0">
                  <a:latin typeface="Aptos" panose="020B0004020202020204" pitchFamily="34" charset="0"/>
                </a:rPr>
                <a:t>Analysis</a:t>
              </a:r>
            </a:p>
          </p:txBody>
        </p:sp>
      </p:grpSp>
      <p:sp>
        <p:nvSpPr>
          <p:cNvPr id="2" name="Rectangle 1">
            <a:hlinkClick r:id="rId6" action="ppaction://hlinksldjump"/>
            <a:extLst>
              <a:ext uri="{FF2B5EF4-FFF2-40B4-BE49-F238E27FC236}">
                <a16:creationId xmlns:a16="http://schemas.microsoft.com/office/drawing/2014/main" id="{0733D3FD-2F41-63C7-FA41-EDACC3196718}"/>
              </a:ext>
            </a:extLst>
          </p:cNvPr>
          <p:cNvSpPr/>
          <p:nvPr/>
        </p:nvSpPr>
        <p:spPr>
          <a:xfrm>
            <a:off x="337630" y="4548047"/>
            <a:ext cx="899059" cy="216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17" restart="whenNotActive" fill="hold" evtFilter="cancelBubble" nodeType="interactiveSeq">
                <p:stCondLst>
                  <p:cond evt="onClick" delay="0">
                    <p:tgtEl>
                      <p:spTgt spid="39"/>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DC5658C-E294-261E-0B95-26CDF5956420}"/>
              </a:ext>
            </a:extLst>
          </p:cNvPr>
          <p:cNvPicPr>
            <a:picLocks noChangeAspect="1"/>
          </p:cNvPicPr>
          <p:nvPr/>
        </p:nvPicPr>
        <p:blipFill>
          <a:blip r:embed="rId3">
            <a:alphaModFix amt="35000"/>
          </a:blip>
          <a:srcRect/>
          <a:stretch/>
        </p:blipFill>
        <p:spPr>
          <a:xfrm>
            <a:off x="0" y="-1"/>
            <a:ext cx="9144000" cy="4327403"/>
          </a:xfrm>
          <a:prstGeom prst="rect">
            <a:avLst/>
          </a:prstGeom>
          <a:effectLst>
            <a:softEdge rad="63500"/>
          </a:effectLst>
        </p:spPr>
      </p:pic>
      <p:sp>
        <p:nvSpPr>
          <p:cNvPr id="45" name="Text 6">
            <a:extLst>
              <a:ext uri="{FF2B5EF4-FFF2-40B4-BE49-F238E27FC236}">
                <a16:creationId xmlns:a16="http://schemas.microsoft.com/office/drawing/2014/main" id="{6FB9F8CE-86DD-48C8-6940-05F627F62320}"/>
              </a:ext>
            </a:extLst>
          </p:cNvPr>
          <p:cNvSpPr/>
          <p:nvPr/>
        </p:nvSpPr>
        <p:spPr>
          <a:xfrm>
            <a:off x="291099" y="763635"/>
            <a:ext cx="4862649" cy="4007060"/>
          </a:xfrm>
          <a:prstGeom prst="rect">
            <a:avLst/>
          </a:prstGeom>
          <a:noFill/>
          <a:ln/>
        </p:spPr>
        <p:txBody>
          <a:bodyPr wrap="square" rtlCol="0" anchor="t"/>
          <a:lstStyle/>
          <a:p>
            <a:r>
              <a:rPr lang="en-GB" sz="1200" dirty="0">
                <a:solidFill>
                  <a:srgbClr val="FFFF00"/>
                </a:solidFill>
                <a:latin typeface="Aptos" panose="020B0004020202020204" pitchFamily="34" charset="0"/>
                <a:ea typeface="Calibri" pitchFamily="34" charset="-122"/>
                <a:cs typeface="Calibri" pitchFamily="34" charset="-120"/>
              </a:rPr>
              <a:t>Hirschi’s part of a </a:t>
            </a:r>
            <a:r>
              <a:rPr lang="en-GB" sz="1200" dirty="0">
                <a:solidFill>
                  <a:schemeClr val="accent4"/>
                </a:solidFill>
                <a:latin typeface="Aptos" panose="020B0004020202020204" pitchFamily="34" charset="0"/>
                <a:ea typeface="Calibri" pitchFamily="34" charset="-122"/>
                <a:cs typeface="Calibri" pitchFamily="34" charset="-120"/>
              </a:rPr>
              <a:t>Right Realist </a:t>
            </a:r>
            <a:r>
              <a:rPr lang="en-GB" sz="1200" dirty="0">
                <a:solidFill>
                  <a:srgbClr val="FFFF00"/>
                </a:solidFill>
                <a:latin typeface="Aptos" panose="020B0004020202020204" pitchFamily="34" charset="0"/>
                <a:ea typeface="Calibri" pitchFamily="34" charset="-122"/>
                <a:cs typeface="Calibri" pitchFamily="34" charset="-120"/>
              </a:rPr>
              <a:t>gang that says crime’s not caused by issues like poverty or inequality: it’s a lack of social control, pure and simple.</a:t>
            </a:r>
          </a:p>
          <a:p>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ea typeface="Calibri" pitchFamily="34" charset="-122"/>
                <a:cs typeface="Calibri" pitchFamily="34" charset="-120"/>
              </a:rPr>
              <a:t>See, according Right Realists people commit crime when their bonds to society weaken – an idea borrowed from something called </a:t>
            </a:r>
            <a:r>
              <a:rPr lang="en-GB" sz="1200" dirty="0">
                <a:solidFill>
                  <a:schemeClr val="accent4"/>
                </a:solidFill>
                <a:latin typeface="Aptos" panose="020B0004020202020204" pitchFamily="34" charset="0"/>
                <a:ea typeface="Calibri" pitchFamily="34" charset="-122"/>
                <a:cs typeface="Calibri" pitchFamily="34" charset="-120"/>
              </a:rPr>
              <a:t>Control Theory</a:t>
            </a:r>
            <a:r>
              <a:rPr lang="en-GB" sz="1200" dirty="0">
                <a:solidFill>
                  <a:srgbClr val="FFFF00"/>
                </a:solidFill>
                <a:latin typeface="Aptos" panose="020B0004020202020204" pitchFamily="34" charset="0"/>
                <a:ea typeface="Calibri" pitchFamily="34" charset="-122"/>
                <a:cs typeface="Calibri" pitchFamily="34" charset="-120"/>
              </a:rPr>
              <a:t>.</a:t>
            </a:r>
          </a:p>
          <a:p>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ea typeface="Calibri" pitchFamily="34" charset="-122"/>
                <a:cs typeface="Calibri" pitchFamily="34" charset="-120"/>
              </a:rPr>
              <a:t>In a nutshell? </a:t>
            </a:r>
          </a:p>
          <a:p>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ea typeface="Calibri" pitchFamily="34" charset="-122"/>
                <a:cs typeface="Calibri" pitchFamily="34" charset="-120"/>
              </a:rPr>
              <a:t>Strong bonds = conformity. Weak bonds = deviance.</a:t>
            </a:r>
          </a:p>
          <a:p>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ea typeface="Calibri" pitchFamily="34" charset="-122"/>
                <a:cs typeface="Calibri" pitchFamily="34" charset="-120"/>
              </a:rPr>
              <a:t>Now, this is okay when you’re taking about small tight-knit communities where everyone’s pretty much on the same page: shared beliefs, shared values, shared morals, shared norms. </a:t>
            </a:r>
          </a:p>
          <a:p>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ea typeface="Calibri" pitchFamily="34" charset="-122"/>
                <a:cs typeface="Calibri" pitchFamily="34" charset="-120"/>
              </a:rPr>
              <a:t>Places  where “this is how we do things here” and informal social controls do the heavy lifting.  No cops, no courts, just raised eyebrows, neighbourly gossip and the silent threat of being the odd one out. Keeps people in line better than any badge. </a:t>
            </a:r>
          </a:p>
          <a:p>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ea typeface="Calibri" pitchFamily="34" charset="-122"/>
                <a:cs typeface="Calibri" pitchFamily="34" charset="-120"/>
              </a:rPr>
              <a:t>But here’s what you’ve got to ask yourself, kid. What happens if </a:t>
            </a:r>
            <a:r>
              <a:rPr lang="en-GB" sz="1200" dirty="0">
                <a:solidFill>
                  <a:schemeClr val="bg1"/>
                </a:solidFill>
                <a:latin typeface="Aptos" panose="020B0004020202020204" pitchFamily="34" charset="0"/>
                <a:ea typeface="Calibri" pitchFamily="34" charset="-122"/>
                <a:cs typeface="Calibri" pitchFamily="34" charset="-120"/>
              </a:rPr>
              <a:t>everyone’s not playing happy families</a:t>
            </a:r>
            <a:r>
              <a:rPr lang="en-GB" sz="1200" dirty="0">
                <a:solidFill>
                  <a:srgbClr val="FFFF00"/>
                </a:solidFill>
                <a:latin typeface="Aptos" panose="020B0004020202020204" pitchFamily="34" charset="0"/>
                <a:ea typeface="Calibri" pitchFamily="34" charset="-122"/>
                <a:cs typeface="Calibri" pitchFamily="34" charset="-120"/>
              </a:rPr>
              <a:t>? </a:t>
            </a:r>
          </a:p>
          <a:p>
            <a:endParaRPr lang="en-GB" sz="1200" dirty="0">
              <a:solidFill>
                <a:srgbClr val="FFFF00"/>
              </a:solidFill>
              <a:latin typeface="Aptos" panose="020B0004020202020204" pitchFamily="34" charset="0"/>
              <a:ea typeface="Calibri" pitchFamily="34" charset="-122"/>
              <a:cs typeface="Calibri" pitchFamily="34" charset="-120"/>
            </a:endParaRPr>
          </a:p>
          <a:p>
            <a:endParaRPr lang="en-GB" sz="1200" dirty="0">
              <a:solidFill>
                <a:srgbClr val="FFFF00"/>
              </a:solidFill>
              <a:latin typeface="Aptos" panose="020B0004020202020204" pitchFamily="34" charset="0"/>
              <a:ea typeface="Calibri" pitchFamily="34" charset="-122"/>
              <a:cs typeface="Calibri" pitchFamily="34" charset="-120"/>
            </a:endParaRPr>
          </a:p>
          <a:p>
            <a:endParaRPr lang="en-GB" sz="1200" dirty="0">
              <a:solidFill>
                <a:srgbClr val="FFFF00"/>
              </a:solidFill>
              <a:latin typeface="Aptos" panose="020B0004020202020204" pitchFamily="34" charset="0"/>
              <a:ea typeface="Calibri" pitchFamily="34" charset="-122"/>
              <a:cs typeface="Calibri" pitchFamily="34" charset="-120"/>
            </a:endParaRPr>
          </a:p>
        </p:txBody>
      </p:sp>
      <p:pic>
        <p:nvPicPr>
          <p:cNvPr id="6" name="Picture 5">
            <a:extLst>
              <a:ext uri="{FF2B5EF4-FFF2-40B4-BE49-F238E27FC236}">
                <a16:creationId xmlns:a16="http://schemas.microsoft.com/office/drawing/2014/main" id="{24B5B211-75A2-6267-A040-41EF6EB87A30}"/>
              </a:ext>
            </a:extLst>
          </p:cNvPr>
          <p:cNvPicPr>
            <a:picLocks noChangeAspect="1"/>
          </p:cNvPicPr>
          <p:nvPr/>
        </p:nvPicPr>
        <p:blipFill>
          <a:blip r:embed="rId4"/>
          <a:srcRect/>
          <a:stretch/>
        </p:blipFill>
        <p:spPr>
          <a:xfrm>
            <a:off x="5259396" y="1250842"/>
            <a:ext cx="3721274" cy="2196112"/>
          </a:xfrm>
          <a:prstGeom prst="rect">
            <a:avLst/>
          </a:prstGeom>
          <a:ln w="50800">
            <a:solidFill>
              <a:schemeClr val="bg1"/>
            </a:solidFill>
          </a:ln>
        </p:spPr>
      </p:pic>
      <p:sp>
        <p:nvSpPr>
          <p:cNvPr id="33" name="Text 3">
            <a:extLst>
              <a:ext uri="{FF2B5EF4-FFF2-40B4-BE49-F238E27FC236}">
                <a16:creationId xmlns:a16="http://schemas.microsoft.com/office/drawing/2014/main" id="{0F834F6D-BF60-64C0-08F5-F95FC1F2718D}"/>
              </a:ext>
            </a:extLst>
          </p:cNvPr>
          <p:cNvSpPr/>
          <p:nvPr/>
        </p:nvSpPr>
        <p:spPr>
          <a:xfrm>
            <a:off x="306900" y="196682"/>
            <a:ext cx="3394945" cy="508744"/>
          </a:xfrm>
          <a:prstGeom prst="rect">
            <a:avLst/>
          </a:prstGeom>
          <a:noFill/>
          <a:ln/>
        </p:spPr>
        <p:txBody>
          <a:bodyPr wrap="square" rtlCol="0" anchor="t"/>
          <a:lstStyle/>
          <a:p>
            <a:pPr marL="0" indent="0" algn="l">
              <a:buNone/>
            </a:pPr>
            <a:r>
              <a:rPr lang="en-US" sz="2800" b="1" dirty="0">
                <a:solidFill>
                  <a:schemeClr val="bg1"/>
                </a:solidFill>
                <a:latin typeface="Aptos" panose="020B0004020202020204" pitchFamily="34" charset="0"/>
                <a:ea typeface="Georgia" pitchFamily="34" charset="-122"/>
                <a:cs typeface="Georgia" pitchFamily="34" charset="-120"/>
              </a:rPr>
              <a:t>The Mirror Cracked</a:t>
            </a:r>
            <a:endParaRPr lang="en-US" sz="2800" dirty="0">
              <a:solidFill>
                <a:schemeClr val="bg1"/>
              </a:solidFill>
              <a:latin typeface="Aptos" panose="020B0004020202020204" pitchFamily="34" charset="0"/>
            </a:endParaRPr>
          </a:p>
        </p:txBody>
      </p:sp>
      <p:sp>
        <p:nvSpPr>
          <p:cNvPr id="2" name="rr">
            <a:extLst>
              <a:ext uri="{FF2B5EF4-FFF2-40B4-BE49-F238E27FC236}">
                <a16:creationId xmlns:a16="http://schemas.microsoft.com/office/drawing/2014/main" id="{F36E777E-9870-3DC9-8A92-99CDBE16F4E3}"/>
              </a:ext>
            </a:extLst>
          </p:cNvPr>
          <p:cNvSpPr/>
          <p:nvPr/>
        </p:nvSpPr>
        <p:spPr>
          <a:xfrm>
            <a:off x="1469210" y="816097"/>
            <a:ext cx="792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 name="P_RR">
            <a:extLst>
              <a:ext uri="{FF2B5EF4-FFF2-40B4-BE49-F238E27FC236}">
                <a16:creationId xmlns:a16="http://schemas.microsoft.com/office/drawing/2014/main" id="{C61E48D0-30D3-6E46-1BD7-C635D5D2E135}"/>
              </a:ext>
            </a:extLst>
          </p:cNvPr>
          <p:cNvGrpSpPr/>
          <p:nvPr/>
        </p:nvGrpSpPr>
        <p:grpSpPr>
          <a:xfrm>
            <a:off x="5212740" y="334732"/>
            <a:ext cx="3802793" cy="1939211"/>
            <a:chOff x="5155757" y="3074636"/>
            <a:chExt cx="3802793" cy="1754268"/>
          </a:xfrm>
        </p:grpSpPr>
        <p:sp>
          <p:nvSpPr>
            <p:cNvPr id="40" name="Shape 10">
              <a:extLst>
                <a:ext uri="{FF2B5EF4-FFF2-40B4-BE49-F238E27FC236}">
                  <a16:creationId xmlns:a16="http://schemas.microsoft.com/office/drawing/2014/main" id="{57ECD3D5-D98F-31E8-CACD-C5C840D36449}"/>
                </a:ext>
              </a:extLst>
            </p:cNvPr>
            <p:cNvSpPr/>
            <p:nvPr/>
          </p:nvSpPr>
          <p:spPr>
            <a:xfrm>
              <a:off x="5155760" y="3077735"/>
              <a:ext cx="3802790" cy="1751169"/>
            </a:xfrm>
            <a:prstGeom prst="rect">
              <a:avLst/>
            </a:prstGeom>
            <a:solidFill>
              <a:srgbClr val="1A1A2A"/>
            </a:solidFill>
            <a:ln w="38100">
              <a:solidFill>
                <a:schemeClr val="accent4"/>
              </a:solidFill>
              <a:prstDash val="solid"/>
            </a:ln>
            <a:effectLst>
              <a:outerShdw blurRad="152400" dist="63500" dir="8100000" algn="bl" rotWithShape="0">
                <a:srgbClr val="000000">
                  <a:alpha val="50000"/>
                </a:srgbClr>
              </a:outerShdw>
            </a:effectLst>
          </p:spPr>
        </p:sp>
        <p:sp>
          <p:nvSpPr>
            <p:cNvPr id="41" name="Shape 11">
              <a:extLst>
                <a:ext uri="{FF2B5EF4-FFF2-40B4-BE49-F238E27FC236}">
                  <a16:creationId xmlns:a16="http://schemas.microsoft.com/office/drawing/2014/main" id="{A98663A2-4D0D-51F0-1D40-2D1C9F64E6B1}"/>
                </a:ext>
              </a:extLst>
            </p:cNvPr>
            <p:cNvSpPr/>
            <p:nvPr/>
          </p:nvSpPr>
          <p:spPr>
            <a:xfrm>
              <a:off x="5155757" y="3096063"/>
              <a:ext cx="3802792" cy="244126"/>
            </a:xfrm>
            <a:prstGeom prst="rect">
              <a:avLst/>
            </a:prstGeom>
            <a:solidFill>
              <a:schemeClr val="accent4"/>
            </a:solidFill>
            <a:ln>
              <a:noFill/>
            </a:ln>
          </p:spPr>
        </p:sp>
        <p:sp>
          <p:nvSpPr>
            <p:cNvPr id="42" name="Text 13">
              <a:extLst>
                <a:ext uri="{FF2B5EF4-FFF2-40B4-BE49-F238E27FC236}">
                  <a16:creationId xmlns:a16="http://schemas.microsoft.com/office/drawing/2014/main" id="{96DEF136-B33B-A7B8-5B17-9A36C72763E6}"/>
                </a:ext>
              </a:extLst>
            </p:cNvPr>
            <p:cNvSpPr/>
            <p:nvPr/>
          </p:nvSpPr>
          <p:spPr>
            <a:xfrm>
              <a:off x="5258132" y="3384773"/>
              <a:ext cx="3594770" cy="1404250"/>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Right realism emerged in the 1970s - 80s and sees crime as a real, growing problem requiring tough control measures. From this perspective crime is a rational choice, although biological factors (predispositions towards crime) and poor socialisation, particularly in the so-called “underclass”, increase risk. Welfare dependency is also undermines personal discipline. In terms of solutions, zero‑tolerance policing, harsher punishments and stronger family discipline have all featured as possible remedies.</a:t>
              </a:r>
            </a:p>
          </p:txBody>
        </p:sp>
        <p:sp>
          <p:nvSpPr>
            <p:cNvPr id="43" name="TextBox 42">
              <a:extLst>
                <a:ext uri="{FF2B5EF4-FFF2-40B4-BE49-F238E27FC236}">
                  <a16:creationId xmlns:a16="http://schemas.microsoft.com/office/drawing/2014/main" id="{AF7A94F4-4D94-98B8-44F6-AB3FA3D79D1E}"/>
                </a:ext>
              </a:extLst>
            </p:cNvPr>
            <p:cNvSpPr txBox="1"/>
            <p:nvPr/>
          </p:nvSpPr>
          <p:spPr>
            <a:xfrm>
              <a:off x="5155757" y="3074636"/>
              <a:ext cx="3802790" cy="250582"/>
            </a:xfrm>
            <a:prstGeom prst="rect">
              <a:avLst/>
            </a:prstGeom>
            <a:noFill/>
          </p:spPr>
          <p:txBody>
            <a:bodyPr wrap="square">
              <a:spAutoFit/>
            </a:bodyPr>
            <a:lstStyle/>
            <a:p>
              <a:pPr algn="ctr"/>
              <a:r>
                <a:rPr lang="en-GB" sz="1200" b="1" dirty="0">
                  <a:solidFill>
                    <a:schemeClr val="tx1">
                      <a:lumMod val="95000"/>
                      <a:lumOff val="5000"/>
                    </a:schemeClr>
                  </a:solidFill>
                  <a:latin typeface="Aptos" panose="020B0004020202020204" pitchFamily="34" charset="0"/>
                </a:rPr>
                <a:t>Perspective: Right Realism</a:t>
              </a:r>
            </a:p>
          </p:txBody>
        </p:sp>
      </p:grpSp>
      <p:grpSp>
        <p:nvGrpSpPr>
          <p:cNvPr id="4" name="P_CT">
            <a:extLst>
              <a:ext uri="{FF2B5EF4-FFF2-40B4-BE49-F238E27FC236}">
                <a16:creationId xmlns:a16="http://schemas.microsoft.com/office/drawing/2014/main" id="{105308A0-71F3-591D-FD63-501D4E5C1223}"/>
              </a:ext>
            </a:extLst>
          </p:cNvPr>
          <p:cNvGrpSpPr/>
          <p:nvPr/>
        </p:nvGrpSpPr>
        <p:grpSpPr>
          <a:xfrm>
            <a:off x="5394861" y="2722635"/>
            <a:ext cx="3435277" cy="1864270"/>
            <a:chOff x="5538020" y="107473"/>
            <a:chExt cx="3435277" cy="2089625"/>
          </a:xfrm>
        </p:grpSpPr>
        <p:sp>
          <p:nvSpPr>
            <p:cNvPr id="9" name="Shape 10">
              <a:extLst>
                <a:ext uri="{FF2B5EF4-FFF2-40B4-BE49-F238E27FC236}">
                  <a16:creationId xmlns:a16="http://schemas.microsoft.com/office/drawing/2014/main" id="{14819D51-2793-76F1-0EDA-9C54933321B8}"/>
                </a:ext>
              </a:extLst>
            </p:cNvPr>
            <p:cNvSpPr/>
            <p:nvPr/>
          </p:nvSpPr>
          <p:spPr>
            <a:xfrm>
              <a:off x="5545394" y="125352"/>
              <a:ext cx="3413155" cy="2064783"/>
            </a:xfrm>
            <a:prstGeom prst="rect">
              <a:avLst/>
            </a:prstGeom>
            <a:solidFill>
              <a:srgbClr val="1A1A2A"/>
            </a:solidFill>
            <a:ln w="38100">
              <a:solidFill>
                <a:schemeClr val="accent4"/>
              </a:solidFill>
              <a:prstDash val="solid"/>
            </a:ln>
            <a:effectLst>
              <a:outerShdw blurRad="152400" dist="63500" dir="8100000" algn="bl" rotWithShape="0">
                <a:srgbClr val="000000">
                  <a:alpha val="50000"/>
                </a:srgbClr>
              </a:outerShdw>
            </a:effectLst>
          </p:spPr>
        </p:sp>
        <p:sp>
          <p:nvSpPr>
            <p:cNvPr id="10" name="Shape 11">
              <a:extLst>
                <a:ext uri="{FF2B5EF4-FFF2-40B4-BE49-F238E27FC236}">
                  <a16:creationId xmlns:a16="http://schemas.microsoft.com/office/drawing/2014/main" id="{99DDFCF2-1D89-B4DA-D560-FE042CEDB236}"/>
                </a:ext>
              </a:extLst>
            </p:cNvPr>
            <p:cNvSpPr/>
            <p:nvPr/>
          </p:nvSpPr>
          <p:spPr>
            <a:xfrm>
              <a:off x="5552768" y="129184"/>
              <a:ext cx="3420529" cy="246531"/>
            </a:xfrm>
            <a:prstGeom prst="rect">
              <a:avLst/>
            </a:prstGeom>
            <a:solidFill>
              <a:schemeClr val="accent4"/>
            </a:solidFill>
            <a:ln>
              <a:noFill/>
            </a:ln>
          </p:spPr>
        </p:sp>
        <p:sp>
          <p:nvSpPr>
            <p:cNvPr id="11" name="Text 13">
              <a:extLst>
                <a:ext uri="{FF2B5EF4-FFF2-40B4-BE49-F238E27FC236}">
                  <a16:creationId xmlns:a16="http://schemas.microsoft.com/office/drawing/2014/main" id="{DB272BA3-BACD-7790-2B55-735B86F010A6}"/>
                </a:ext>
              </a:extLst>
            </p:cNvPr>
            <p:cNvSpPr/>
            <p:nvPr/>
          </p:nvSpPr>
          <p:spPr>
            <a:xfrm>
              <a:off x="5633886" y="435413"/>
              <a:ext cx="3219016" cy="1761685"/>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For Control Theory  the major question is  “Why don’t people commit crime all the time?” and the answer is that social bonds and self‑control restrain us. So if those bonds weaken or break, crime becomes much more likely. In this respect, Control Theory explains why people conform rather than why they commit crimes. It informs crime prevention programmes and highlights the importance of institutions like family, school and community in crime control initiatives.</a:t>
              </a:r>
            </a:p>
          </p:txBody>
        </p:sp>
        <p:sp>
          <p:nvSpPr>
            <p:cNvPr id="12" name="TextBox 11">
              <a:extLst>
                <a:ext uri="{FF2B5EF4-FFF2-40B4-BE49-F238E27FC236}">
                  <a16:creationId xmlns:a16="http://schemas.microsoft.com/office/drawing/2014/main" id="{0DA6BCE2-C738-9C38-F6F0-AFD82AE376C0}"/>
                </a:ext>
              </a:extLst>
            </p:cNvPr>
            <p:cNvSpPr txBox="1"/>
            <p:nvPr/>
          </p:nvSpPr>
          <p:spPr>
            <a:xfrm>
              <a:off x="5538020" y="107473"/>
              <a:ext cx="3420529" cy="310483"/>
            </a:xfrm>
            <a:prstGeom prst="rect">
              <a:avLst/>
            </a:prstGeom>
            <a:noFill/>
          </p:spPr>
          <p:txBody>
            <a:bodyPr wrap="square">
              <a:spAutoFit/>
            </a:bodyPr>
            <a:lstStyle/>
            <a:p>
              <a:pPr algn="ctr"/>
              <a:r>
                <a:rPr lang="en-GB" sz="1200" b="1" dirty="0">
                  <a:solidFill>
                    <a:schemeClr val="tx1">
                      <a:lumMod val="95000"/>
                      <a:lumOff val="5000"/>
                    </a:schemeClr>
                  </a:solidFill>
                  <a:latin typeface="Aptos" panose="020B0004020202020204" pitchFamily="34" charset="0"/>
                </a:rPr>
                <a:t>Perspective: Control Theory</a:t>
              </a:r>
            </a:p>
          </p:txBody>
        </p:sp>
      </p:grpSp>
      <p:sp>
        <p:nvSpPr>
          <p:cNvPr id="7" name="control">
            <a:extLst>
              <a:ext uri="{FF2B5EF4-FFF2-40B4-BE49-F238E27FC236}">
                <a16:creationId xmlns:a16="http://schemas.microsoft.com/office/drawing/2014/main" id="{EAF5AA59-7D89-0CB0-E0AE-86C0E5250D27}"/>
              </a:ext>
            </a:extLst>
          </p:cNvPr>
          <p:cNvSpPr/>
          <p:nvPr/>
        </p:nvSpPr>
        <p:spPr>
          <a:xfrm>
            <a:off x="4026960" y="1554126"/>
            <a:ext cx="972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hlinkClick r:id="rId5" action="ppaction://hlinksldjump"/>
            <a:extLst>
              <a:ext uri="{FF2B5EF4-FFF2-40B4-BE49-F238E27FC236}">
                <a16:creationId xmlns:a16="http://schemas.microsoft.com/office/drawing/2014/main" id="{45F45044-F6D8-A51F-7E83-94B75162EDD7}"/>
              </a:ext>
            </a:extLst>
          </p:cNvPr>
          <p:cNvSpPr/>
          <p:nvPr/>
        </p:nvSpPr>
        <p:spPr>
          <a:xfrm>
            <a:off x="306900" y="4480560"/>
            <a:ext cx="1816868"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hlinkClick r:id="rId5" action="ppaction://hlinksldjump"/>
            <a:extLst>
              <a:ext uri="{FF2B5EF4-FFF2-40B4-BE49-F238E27FC236}">
                <a16:creationId xmlns:a16="http://schemas.microsoft.com/office/drawing/2014/main" id="{5A6541D9-A45D-683E-7006-E4FEB463F94F}"/>
              </a:ext>
            </a:extLst>
          </p:cNvPr>
          <p:cNvSpPr/>
          <p:nvPr/>
        </p:nvSpPr>
        <p:spPr>
          <a:xfrm>
            <a:off x="4328652" y="4289865"/>
            <a:ext cx="693174"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931575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C442CD2-8B47-B511-DB1B-898140B68D39}"/>
              </a:ext>
            </a:extLst>
          </p:cNvPr>
          <p:cNvPicPr>
            <a:picLocks noChangeAspect="1"/>
          </p:cNvPicPr>
          <p:nvPr/>
        </p:nvPicPr>
        <p:blipFill>
          <a:blip r:embed="rId3">
            <a:alphaModFix amt="35000"/>
          </a:blip>
          <a:srcRect/>
          <a:stretch/>
        </p:blipFill>
        <p:spPr>
          <a:xfrm>
            <a:off x="1" y="-1"/>
            <a:ext cx="9092380" cy="4327403"/>
          </a:xfrm>
          <a:prstGeom prst="rect">
            <a:avLst/>
          </a:prstGeom>
          <a:effectLst>
            <a:softEdge rad="63500"/>
          </a:effectLst>
        </p:spPr>
      </p:pic>
      <p:sp>
        <p:nvSpPr>
          <p:cNvPr id="33" name="Text 3">
            <a:extLst>
              <a:ext uri="{FF2B5EF4-FFF2-40B4-BE49-F238E27FC236}">
                <a16:creationId xmlns:a16="http://schemas.microsoft.com/office/drawing/2014/main" id="{0F834F6D-BF60-64C0-08F5-F95FC1F2718D}"/>
              </a:ext>
            </a:extLst>
          </p:cNvPr>
          <p:cNvSpPr/>
          <p:nvPr/>
        </p:nvSpPr>
        <p:spPr>
          <a:xfrm>
            <a:off x="306900" y="196682"/>
            <a:ext cx="6632216" cy="508744"/>
          </a:xfrm>
          <a:prstGeom prst="rect">
            <a:avLst/>
          </a:prstGeom>
          <a:noFill/>
          <a:ln/>
        </p:spPr>
        <p:txBody>
          <a:bodyPr wrap="square" rtlCol="0" anchor="t"/>
          <a:lstStyle/>
          <a:p>
            <a:pPr marL="0" indent="0" algn="l">
              <a:buNone/>
            </a:pPr>
            <a:r>
              <a:rPr lang="en-US" sz="2800" b="1" dirty="0">
                <a:solidFill>
                  <a:schemeClr val="bg1"/>
                </a:solidFill>
                <a:latin typeface="Aptos" panose="020B0004020202020204" pitchFamily="34" charset="0"/>
              </a:rPr>
              <a:t>From Side To Side…</a:t>
            </a:r>
            <a:endParaRPr lang="en-US" sz="2800" dirty="0">
              <a:solidFill>
                <a:schemeClr val="bg1"/>
              </a:solidFill>
              <a:latin typeface="Aptos" panose="020B0004020202020204" pitchFamily="34" charset="0"/>
            </a:endParaRPr>
          </a:p>
        </p:txBody>
      </p:sp>
      <p:sp>
        <p:nvSpPr>
          <p:cNvPr id="45" name="Text 6">
            <a:extLst>
              <a:ext uri="{FF2B5EF4-FFF2-40B4-BE49-F238E27FC236}">
                <a16:creationId xmlns:a16="http://schemas.microsoft.com/office/drawing/2014/main" id="{6FB9F8CE-86DD-48C8-6940-05F627F62320}"/>
              </a:ext>
            </a:extLst>
          </p:cNvPr>
          <p:cNvSpPr/>
          <p:nvPr/>
        </p:nvSpPr>
        <p:spPr>
          <a:xfrm>
            <a:off x="291100" y="763634"/>
            <a:ext cx="5005974" cy="4312884"/>
          </a:xfrm>
          <a:prstGeom prst="rect">
            <a:avLst/>
          </a:prstGeom>
          <a:noFill/>
          <a:ln/>
        </p:spPr>
        <p:txBody>
          <a:bodyPr wrap="square" rtlCol="0" anchor="t"/>
          <a:lstStyle/>
          <a:p>
            <a:r>
              <a:rPr lang="en-GB" sz="1200" dirty="0">
                <a:solidFill>
                  <a:srgbClr val="FFFF00"/>
                </a:solidFill>
                <a:latin typeface="Aptos" panose="020B0004020202020204" pitchFamily="34" charset="0"/>
                <a:ea typeface="Calibri" pitchFamily="34" charset="-122"/>
                <a:cs typeface="Calibri" pitchFamily="34" charset="-120"/>
              </a:rPr>
              <a:t>When we get a mix of different cultures, classes and competing interests, things start to look a little different. </a:t>
            </a:r>
          </a:p>
          <a:p>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ea typeface="Calibri" pitchFamily="34" charset="-122"/>
                <a:cs typeface="Calibri" pitchFamily="34" charset="-120"/>
              </a:rPr>
              <a:t>No shared values, no shared expectations, no easy way to shame someone into playing by rules they never signed up for. Where inequality runs deep, the mirror we hold up to society starts to crack.  </a:t>
            </a:r>
          </a:p>
          <a:p>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ea typeface="Calibri" pitchFamily="34" charset="-122"/>
                <a:cs typeface="Calibri" pitchFamily="34" charset="-120"/>
              </a:rPr>
              <a:t>In simple terms? The rich play by one set of rules, the rest of us by another.  Trust evaporates.  Neighbourhood ties snap like cheap shoelaces.  </a:t>
            </a:r>
          </a:p>
          <a:p>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ea typeface="Calibri" pitchFamily="34" charset="-122"/>
                <a:cs typeface="Calibri" pitchFamily="34" charset="-120"/>
              </a:rPr>
              <a:t>And when the informal stuff breaks?  </a:t>
            </a:r>
          </a:p>
          <a:p>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ea typeface="Calibri" pitchFamily="34" charset="-122"/>
                <a:cs typeface="Calibri" pitchFamily="34" charset="-120"/>
              </a:rPr>
              <a:t>A society where everyone’s watching everyone, but nobody’s watching out </a:t>
            </a:r>
          </a:p>
          <a:p>
            <a:r>
              <a:rPr lang="en-GB" sz="1200" dirty="0">
                <a:solidFill>
                  <a:srgbClr val="FFFF00"/>
                </a:solidFill>
                <a:latin typeface="Aptos" panose="020B0004020202020204" pitchFamily="34" charset="0"/>
                <a:ea typeface="Calibri" pitchFamily="34" charset="-122"/>
                <a:cs typeface="Calibri" pitchFamily="34" charset="-120"/>
              </a:rPr>
              <a:t>for each other. </a:t>
            </a:r>
          </a:p>
          <a:p>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ea typeface="Calibri" pitchFamily="34" charset="-122"/>
                <a:cs typeface="Calibri" pitchFamily="34" charset="-120"/>
              </a:rPr>
              <a:t>So yeah, kid, informal control works great in cosy, tight-knit communities, but out in the </a:t>
            </a:r>
            <a:r>
              <a:rPr lang="en-GB" sz="1200" dirty="0">
                <a:solidFill>
                  <a:schemeClr val="accent4"/>
                </a:solidFill>
                <a:latin typeface="Aptos" panose="020B0004020202020204" pitchFamily="34" charset="0"/>
                <a:ea typeface="Calibri" pitchFamily="34" charset="-122"/>
                <a:cs typeface="Calibri" pitchFamily="34" charset="-120"/>
              </a:rPr>
              <a:t>pluralist</a:t>
            </a:r>
            <a:r>
              <a:rPr lang="en-GB" sz="1200" dirty="0">
                <a:solidFill>
                  <a:srgbClr val="FFC000"/>
                </a:solidFill>
                <a:latin typeface="Aptos" panose="020B0004020202020204" pitchFamily="34" charset="0"/>
                <a:ea typeface="Calibri" pitchFamily="34" charset="-122"/>
                <a:cs typeface="Calibri" pitchFamily="34" charset="-120"/>
              </a:rPr>
              <a:t> </a:t>
            </a:r>
            <a:r>
              <a:rPr lang="en-GB" sz="1200" dirty="0">
                <a:solidFill>
                  <a:srgbClr val="FFFF00"/>
                </a:solidFill>
                <a:latin typeface="Aptos" panose="020B0004020202020204" pitchFamily="34" charset="0"/>
                <a:ea typeface="Calibri" pitchFamily="34" charset="-122"/>
                <a:cs typeface="Calibri" pitchFamily="34" charset="-120"/>
              </a:rPr>
              <a:t>jungle?  It’s just another tool that breaks when you need it most. And that, by my reckoning, means it’s </a:t>
            </a:r>
            <a:r>
              <a:rPr lang="en-GB" sz="1200" dirty="0">
                <a:solidFill>
                  <a:schemeClr val="bg1"/>
                </a:solidFill>
                <a:latin typeface="Aptos" panose="020B0004020202020204" pitchFamily="34" charset="0"/>
                <a:ea typeface="Calibri" pitchFamily="34" charset="-122"/>
                <a:cs typeface="Calibri" pitchFamily="34" charset="-120"/>
              </a:rPr>
              <a:t>time to wrap this one up</a:t>
            </a:r>
            <a:r>
              <a:rPr lang="en-GB" sz="1200" dirty="0">
                <a:solidFill>
                  <a:srgbClr val="FFFF00"/>
                </a:solidFill>
                <a:latin typeface="Aptos" panose="020B0004020202020204" pitchFamily="34" charset="0"/>
                <a:ea typeface="Calibri" pitchFamily="34" charset="-122"/>
                <a:cs typeface="Calibri" pitchFamily="34" charset="-120"/>
              </a:rPr>
              <a:t>.</a:t>
            </a:r>
          </a:p>
          <a:p>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ea typeface="Calibri" pitchFamily="34" charset="-122"/>
                <a:cs typeface="Calibri" pitchFamily="34" charset="-120"/>
              </a:rPr>
              <a:t>Unless you want to </a:t>
            </a:r>
            <a:r>
              <a:rPr lang="en-GB" sz="1200" dirty="0">
                <a:solidFill>
                  <a:schemeClr val="bg1"/>
                </a:solidFill>
                <a:latin typeface="Aptos" panose="020B0004020202020204" pitchFamily="34" charset="0"/>
                <a:ea typeface="Calibri" pitchFamily="34" charset="-122"/>
                <a:cs typeface="Calibri" pitchFamily="34" charset="-120"/>
              </a:rPr>
              <a:t>try another angle</a:t>
            </a:r>
            <a:r>
              <a:rPr lang="en-GB" sz="1200" dirty="0">
                <a:solidFill>
                  <a:srgbClr val="FFFF00"/>
                </a:solidFill>
                <a:latin typeface="Aptos" panose="020B0004020202020204" pitchFamily="34" charset="0"/>
                <a:ea typeface="Calibri" pitchFamily="34" charset="-122"/>
                <a:cs typeface="Calibri" pitchFamily="34" charset="-120"/>
              </a:rPr>
              <a:t>?</a:t>
            </a:r>
          </a:p>
        </p:txBody>
      </p:sp>
      <p:sp>
        <p:nvSpPr>
          <p:cNvPr id="2" name="Rectangle 1">
            <a:hlinkClick r:id="rId4" action="ppaction://hlinksldjump"/>
            <a:extLst>
              <a:ext uri="{FF2B5EF4-FFF2-40B4-BE49-F238E27FC236}">
                <a16:creationId xmlns:a16="http://schemas.microsoft.com/office/drawing/2014/main" id="{D788D5C2-24DF-79E6-DAA5-BDBCA6CDBF3C}"/>
              </a:ext>
            </a:extLst>
          </p:cNvPr>
          <p:cNvSpPr/>
          <p:nvPr/>
        </p:nvSpPr>
        <p:spPr>
          <a:xfrm>
            <a:off x="3084357" y="3946551"/>
            <a:ext cx="1598255"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0CBBA7A1-B28A-175E-90FA-3BDA7CF89250}"/>
              </a:ext>
            </a:extLst>
          </p:cNvPr>
          <p:cNvPicPr>
            <a:picLocks noChangeAspect="1"/>
          </p:cNvPicPr>
          <p:nvPr/>
        </p:nvPicPr>
        <p:blipFill>
          <a:blip r:embed="rId5"/>
          <a:srcRect/>
          <a:stretch/>
        </p:blipFill>
        <p:spPr>
          <a:xfrm>
            <a:off x="5331542" y="1219345"/>
            <a:ext cx="3649127" cy="2052634"/>
          </a:xfrm>
          <a:prstGeom prst="rect">
            <a:avLst/>
          </a:prstGeom>
          <a:ln w="50800">
            <a:solidFill>
              <a:schemeClr val="bg1"/>
            </a:solidFill>
          </a:ln>
        </p:spPr>
      </p:pic>
      <mc:AlternateContent xmlns:mc="http://schemas.openxmlformats.org/markup-compatibility/2006" xmlns:p14="http://schemas.microsoft.com/office/powerpoint/2010/main">
        <mc:Choice Requires="p14">
          <p:contentPart p14:bwMode="auto" r:id="rId6">
            <p14:nvContentPartPr>
              <p14:cNvPr id="11" name="Ink 10">
                <a:extLst>
                  <a:ext uri="{FF2B5EF4-FFF2-40B4-BE49-F238E27FC236}">
                    <a16:creationId xmlns:a16="http://schemas.microsoft.com/office/drawing/2014/main" id="{D8F0BD97-E404-FBFB-5159-3DBA1D191EA0}"/>
                  </a:ext>
                </a:extLst>
              </p14:cNvPr>
              <p14:cNvContentPartPr/>
              <p14:nvPr/>
            </p14:nvContentPartPr>
            <p14:xfrm>
              <a:off x="3738693" y="4637973"/>
              <a:ext cx="360" cy="360"/>
            </p14:xfrm>
          </p:contentPart>
        </mc:Choice>
        <mc:Fallback xmlns="">
          <p:pic>
            <p:nvPicPr>
              <p:cNvPr id="11" name="Ink 10">
                <a:extLst>
                  <a:ext uri="{FF2B5EF4-FFF2-40B4-BE49-F238E27FC236}">
                    <a16:creationId xmlns:a16="http://schemas.microsoft.com/office/drawing/2014/main" id="{D8F0BD97-E404-FBFB-5159-3DBA1D191EA0}"/>
                  </a:ext>
                </a:extLst>
              </p:cNvPr>
              <p:cNvPicPr/>
              <p:nvPr/>
            </p:nvPicPr>
            <p:blipFill>
              <a:blip r:embed="rId9"/>
              <a:stretch>
                <a:fillRect/>
              </a:stretch>
            </p:blipFill>
            <p:spPr>
              <a:xfrm>
                <a:off x="3684693" y="453033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5" name="Ink 14">
                <a:extLst>
                  <a:ext uri="{FF2B5EF4-FFF2-40B4-BE49-F238E27FC236}">
                    <a16:creationId xmlns:a16="http://schemas.microsoft.com/office/drawing/2014/main" id="{59A4D97D-5131-D036-96D4-C89455F6F98D}"/>
                  </a:ext>
                </a:extLst>
              </p14:cNvPr>
              <p14:cNvContentPartPr/>
              <p14:nvPr/>
            </p14:nvContentPartPr>
            <p14:xfrm>
              <a:off x="1253613" y="3834453"/>
              <a:ext cx="738000" cy="120960"/>
            </p14:xfrm>
          </p:contentPart>
        </mc:Choice>
        <mc:Fallback xmlns="">
          <p:pic>
            <p:nvPicPr>
              <p:cNvPr id="15" name="Ink 14">
                <a:extLst>
                  <a:ext uri="{FF2B5EF4-FFF2-40B4-BE49-F238E27FC236}">
                    <a16:creationId xmlns:a16="http://schemas.microsoft.com/office/drawing/2014/main" id="{59A4D97D-5131-D036-96D4-C89455F6F98D}"/>
                  </a:ext>
                </a:extLst>
              </p:cNvPr>
              <p:cNvPicPr/>
              <p:nvPr/>
            </p:nvPicPr>
            <p:blipFill>
              <a:blip r:embed="rId16"/>
              <a:stretch>
                <a:fillRect/>
              </a:stretch>
            </p:blipFill>
            <p:spPr>
              <a:xfrm>
                <a:off x="1199613" y="3726453"/>
                <a:ext cx="845640" cy="336600"/>
              </a:xfrm>
              <a:prstGeom prst="rect">
                <a:avLst/>
              </a:prstGeom>
            </p:spPr>
          </p:pic>
        </mc:Fallback>
      </mc:AlternateContent>
      <p:sp>
        <p:nvSpPr>
          <p:cNvPr id="16" name="pluralist">
            <a:extLst>
              <a:ext uri="{FF2B5EF4-FFF2-40B4-BE49-F238E27FC236}">
                <a16:creationId xmlns:a16="http://schemas.microsoft.com/office/drawing/2014/main" id="{6B48AB55-D12F-34FE-74F9-8EA109E2EFCC}"/>
              </a:ext>
            </a:extLst>
          </p:cNvPr>
          <p:cNvSpPr/>
          <p:nvPr/>
        </p:nvSpPr>
        <p:spPr>
          <a:xfrm>
            <a:off x="995271" y="3751461"/>
            <a:ext cx="540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hlinkClick r:id="rId17" action="ppaction://hlinksldjump"/>
            <a:extLst>
              <a:ext uri="{FF2B5EF4-FFF2-40B4-BE49-F238E27FC236}">
                <a16:creationId xmlns:a16="http://schemas.microsoft.com/office/drawing/2014/main" id="{6CA35FE5-BEEA-4666-C112-654FDA908073}"/>
              </a:ext>
            </a:extLst>
          </p:cNvPr>
          <p:cNvSpPr/>
          <p:nvPr/>
        </p:nvSpPr>
        <p:spPr>
          <a:xfrm>
            <a:off x="1570995" y="4293682"/>
            <a:ext cx="1152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P_pluralism">
            <a:extLst>
              <a:ext uri="{FF2B5EF4-FFF2-40B4-BE49-F238E27FC236}">
                <a16:creationId xmlns:a16="http://schemas.microsoft.com/office/drawing/2014/main" id="{810BEE0F-F69C-ECD3-E604-8AC370C5D6AA}"/>
              </a:ext>
            </a:extLst>
          </p:cNvPr>
          <p:cNvGrpSpPr/>
          <p:nvPr/>
        </p:nvGrpSpPr>
        <p:grpSpPr>
          <a:xfrm>
            <a:off x="5417628" y="1987941"/>
            <a:ext cx="3563041" cy="1864270"/>
            <a:chOff x="5410256" y="107473"/>
            <a:chExt cx="3563041" cy="2089625"/>
          </a:xfrm>
        </p:grpSpPr>
        <p:sp>
          <p:nvSpPr>
            <p:cNvPr id="5" name="Shape 10">
              <a:extLst>
                <a:ext uri="{FF2B5EF4-FFF2-40B4-BE49-F238E27FC236}">
                  <a16:creationId xmlns:a16="http://schemas.microsoft.com/office/drawing/2014/main" id="{76CB1D22-CC9E-D9A4-13AB-0745DFB4CC0B}"/>
                </a:ext>
              </a:extLst>
            </p:cNvPr>
            <p:cNvSpPr/>
            <p:nvPr/>
          </p:nvSpPr>
          <p:spPr>
            <a:xfrm>
              <a:off x="5425002" y="125352"/>
              <a:ext cx="3533548" cy="2064783"/>
            </a:xfrm>
            <a:prstGeom prst="rect">
              <a:avLst/>
            </a:prstGeom>
            <a:solidFill>
              <a:srgbClr val="1A1A2A"/>
            </a:solidFill>
            <a:ln w="38100">
              <a:solidFill>
                <a:schemeClr val="accent4"/>
              </a:solidFill>
              <a:prstDash val="solid"/>
            </a:ln>
            <a:effectLst>
              <a:outerShdw blurRad="152400" dist="63500" dir="8100000" algn="bl" rotWithShape="0">
                <a:srgbClr val="000000">
                  <a:alpha val="50000"/>
                </a:srgbClr>
              </a:outerShdw>
            </a:effectLst>
          </p:spPr>
        </p:sp>
        <p:sp>
          <p:nvSpPr>
            <p:cNvPr id="6" name="Shape 11">
              <a:extLst>
                <a:ext uri="{FF2B5EF4-FFF2-40B4-BE49-F238E27FC236}">
                  <a16:creationId xmlns:a16="http://schemas.microsoft.com/office/drawing/2014/main" id="{BCF2566F-813C-9D98-D503-E2D1A3E2C250}"/>
                </a:ext>
              </a:extLst>
            </p:cNvPr>
            <p:cNvSpPr/>
            <p:nvPr/>
          </p:nvSpPr>
          <p:spPr>
            <a:xfrm>
              <a:off x="5439750" y="129184"/>
              <a:ext cx="3533547" cy="246531"/>
            </a:xfrm>
            <a:prstGeom prst="rect">
              <a:avLst/>
            </a:prstGeom>
            <a:solidFill>
              <a:schemeClr val="accent4"/>
            </a:solidFill>
            <a:ln>
              <a:noFill/>
            </a:ln>
          </p:spPr>
        </p:sp>
        <p:sp>
          <p:nvSpPr>
            <p:cNvPr id="7" name="Text 13">
              <a:extLst>
                <a:ext uri="{FF2B5EF4-FFF2-40B4-BE49-F238E27FC236}">
                  <a16:creationId xmlns:a16="http://schemas.microsoft.com/office/drawing/2014/main" id="{7AFD68E8-B1D1-2F8B-7DA5-A8F381D222B2}"/>
                </a:ext>
              </a:extLst>
            </p:cNvPr>
            <p:cNvSpPr/>
            <p:nvPr/>
          </p:nvSpPr>
          <p:spPr>
            <a:xfrm>
              <a:off x="5538020" y="435413"/>
              <a:ext cx="3314882" cy="1761685"/>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Pluralism is a perspective that stresses how social groups compete against each other in the economic market place. In this respect societies involve individuals and groups pursuing their own (sectional) interests.  Competition is based on the desire for power, such as making proﬁts or gaining market share (economic power) or inﬂuencing decisions made by governments (political power). Bottom line? Life is a power struggle and if you want to win you need to compete any way you can.</a:t>
              </a:r>
            </a:p>
            <a:p>
              <a:pPr marL="0" indent="0">
                <a:buNone/>
              </a:pPr>
              <a:endParaRPr lang="en-GB" sz="1100" dirty="0">
                <a:solidFill>
                  <a:srgbClr val="F0EFE8"/>
                </a:solidFill>
                <a:latin typeface="Aptos" panose="020B0004020202020204" pitchFamily="34" charset="0"/>
              </a:endParaRPr>
            </a:p>
          </p:txBody>
        </p:sp>
        <p:sp>
          <p:nvSpPr>
            <p:cNvPr id="8" name="TextBox 7">
              <a:extLst>
                <a:ext uri="{FF2B5EF4-FFF2-40B4-BE49-F238E27FC236}">
                  <a16:creationId xmlns:a16="http://schemas.microsoft.com/office/drawing/2014/main" id="{11C3363F-1CC8-AB0E-4588-6F8DE51D78E3}"/>
                </a:ext>
              </a:extLst>
            </p:cNvPr>
            <p:cNvSpPr txBox="1"/>
            <p:nvPr/>
          </p:nvSpPr>
          <p:spPr>
            <a:xfrm>
              <a:off x="5410256" y="107473"/>
              <a:ext cx="3548294" cy="310483"/>
            </a:xfrm>
            <a:prstGeom prst="rect">
              <a:avLst/>
            </a:prstGeom>
            <a:noFill/>
          </p:spPr>
          <p:txBody>
            <a:bodyPr wrap="square">
              <a:spAutoFit/>
            </a:bodyPr>
            <a:lstStyle/>
            <a:p>
              <a:pPr algn="ctr"/>
              <a:r>
                <a:rPr lang="en-GB" sz="1200" b="1" dirty="0">
                  <a:solidFill>
                    <a:schemeClr val="tx1">
                      <a:lumMod val="95000"/>
                      <a:lumOff val="5000"/>
                    </a:schemeClr>
                  </a:solidFill>
                  <a:latin typeface="Aptos" panose="020B0004020202020204" pitchFamily="34" charset="0"/>
                </a:rPr>
                <a:t>Perspective: Pluralism</a:t>
              </a:r>
            </a:p>
          </p:txBody>
        </p:sp>
      </p:grpSp>
    </p:spTree>
    <p:extLst>
      <p:ext uri="{BB962C8B-B14F-4D97-AF65-F5344CB8AC3E}">
        <p14:creationId xmlns:p14="http://schemas.microsoft.com/office/powerpoint/2010/main" val="39648874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B8D82F8-E9DB-27FE-5696-D315A7C5C09B}"/>
              </a:ext>
            </a:extLst>
          </p:cNvPr>
          <p:cNvPicPr>
            <a:picLocks noChangeAspect="1"/>
          </p:cNvPicPr>
          <p:nvPr/>
        </p:nvPicPr>
        <p:blipFill>
          <a:blip r:embed="rId3">
            <a:alphaModFix amt="50000"/>
          </a:blip>
          <a:srcRect/>
          <a:stretch/>
        </p:blipFill>
        <p:spPr>
          <a:xfrm>
            <a:off x="0" y="-1"/>
            <a:ext cx="9144000" cy="4327403"/>
          </a:xfrm>
          <a:prstGeom prst="rect">
            <a:avLst/>
          </a:prstGeom>
          <a:effectLst>
            <a:softEdge rad="63500"/>
          </a:effectLst>
        </p:spPr>
      </p:pic>
      <p:sp>
        <p:nvSpPr>
          <p:cNvPr id="33" name="Text 3">
            <a:extLst>
              <a:ext uri="{FF2B5EF4-FFF2-40B4-BE49-F238E27FC236}">
                <a16:creationId xmlns:a16="http://schemas.microsoft.com/office/drawing/2014/main" id="{0F834F6D-BF60-64C0-08F5-F95FC1F2718D}"/>
              </a:ext>
            </a:extLst>
          </p:cNvPr>
          <p:cNvSpPr/>
          <p:nvPr/>
        </p:nvSpPr>
        <p:spPr>
          <a:xfrm>
            <a:off x="306900" y="196682"/>
            <a:ext cx="6632216" cy="566953"/>
          </a:xfrm>
          <a:prstGeom prst="rect">
            <a:avLst/>
          </a:prstGeom>
          <a:noFill/>
          <a:ln/>
        </p:spPr>
        <p:txBody>
          <a:bodyPr wrap="square" rtlCol="0" anchor="t"/>
          <a:lstStyle/>
          <a:p>
            <a:pPr marL="0" indent="0" algn="l">
              <a:buNone/>
            </a:pPr>
            <a:r>
              <a:rPr lang="en-US" sz="2800" b="1" dirty="0">
                <a:solidFill>
                  <a:schemeClr val="bg1"/>
                </a:solidFill>
                <a:latin typeface="Aptos" panose="020B0004020202020204" pitchFamily="34" charset="0"/>
                <a:ea typeface="Georgia" pitchFamily="34" charset="-122"/>
                <a:cs typeface="Georgia" pitchFamily="34" charset="-120"/>
              </a:rPr>
              <a:t>The Darkness on the Edge of Town</a:t>
            </a:r>
            <a:endParaRPr lang="en-US" sz="2800" dirty="0">
              <a:solidFill>
                <a:schemeClr val="bg1"/>
              </a:solidFill>
              <a:latin typeface="Aptos" panose="020B0004020202020204" pitchFamily="34" charset="0"/>
            </a:endParaRPr>
          </a:p>
        </p:txBody>
      </p:sp>
      <p:sp>
        <p:nvSpPr>
          <p:cNvPr id="45" name="Text 6">
            <a:extLst>
              <a:ext uri="{FF2B5EF4-FFF2-40B4-BE49-F238E27FC236}">
                <a16:creationId xmlns:a16="http://schemas.microsoft.com/office/drawing/2014/main" id="{6FB9F8CE-86DD-48C8-6940-05F627F62320}"/>
              </a:ext>
            </a:extLst>
          </p:cNvPr>
          <p:cNvSpPr/>
          <p:nvPr/>
        </p:nvSpPr>
        <p:spPr>
          <a:xfrm>
            <a:off x="291099" y="763635"/>
            <a:ext cx="4976941" cy="3396786"/>
          </a:xfrm>
          <a:prstGeom prst="rect">
            <a:avLst/>
          </a:prstGeom>
          <a:noFill/>
          <a:ln/>
        </p:spPr>
        <p:txBody>
          <a:bodyPr wrap="square" rtlCol="0" anchor="t"/>
          <a:lstStyle/>
          <a:p>
            <a:pPr marL="0" indent="0">
              <a:buNone/>
            </a:pPr>
            <a:r>
              <a:rPr lang="en-GB" sz="1200" dirty="0">
                <a:solidFill>
                  <a:srgbClr val="FFFF00"/>
                </a:solidFill>
                <a:latin typeface="Aptos" panose="020B0004020202020204" pitchFamily="34" charset="0"/>
              </a:rPr>
              <a:t>According to a rival gang of </a:t>
            </a:r>
            <a:r>
              <a:rPr lang="en-GB" sz="1200" dirty="0">
                <a:solidFill>
                  <a:schemeClr val="accent4"/>
                </a:solidFill>
                <a:latin typeface="Aptos" panose="020B0004020202020204" pitchFamily="34" charset="0"/>
              </a:rPr>
              <a:t>Left Realists </a:t>
            </a:r>
            <a:r>
              <a:rPr lang="en-GB" sz="1200" dirty="0">
                <a:solidFill>
                  <a:srgbClr val="FFFF00"/>
                </a:solidFill>
                <a:latin typeface="Aptos" panose="020B0004020202020204" pitchFamily="34" charset="0"/>
              </a:rPr>
              <a:t>headed up by Lea and Young (1982), when a community stops calling the cops, it </a:t>
            </a:r>
            <a:r>
              <a:rPr lang="en-GB" sz="1200" dirty="0" err="1">
                <a:solidFill>
                  <a:srgbClr val="FFFF00"/>
                </a:solidFill>
                <a:latin typeface="Aptos" panose="020B0004020202020204" pitchFamily="34" charset="0"/>
              </a:rPr>
              <a:t>ain’t</a:t>
            </a:r>
            <a:r>
              <a:rPr lang="en-GB" sz="1200" dirty="0">
                <a:solidFill>
                  <a:srgbClr val="FFFF00"/>
                </a:solidFill>
                <a:latin typeface="Aptos" panose="020B0004020202020204" pitchFamily="34" charset="0"/>
              </a:rPr>
              <a:t> because everyone’s tight, like some cosy little crime‑watching family. Sometimes silence isn’t solidarity. It’s alienation. </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See, working-class districts get the short end of every stick that’s going. Marginalised, pushed to the edges, treated like background noise by the very institutions, cops, courts, and politicians, meant to protect them. Sure, there’s cops cruising around, but they </a:t>
            </a:r>
            <a:r>
              <a:rPr lang="en-GB" sz="1200" dirty="0" err="1">
                <a:solidFill>
                  <a:srgbClr val="FFFF00"/>
                </a:solidFill>
                <a:latin typeface="Aptos" panose="020B0004020202020204" pitchFamily="34" charset="0"/>
              </a:rPr>
              <a:t>ain’t</a:t>
            </a:r>
            <a:r>
              <a:rPr lang="en-GB" sz="1200" dirty="0">
                <a:solidFill>
                  <a:srgbClr val="FFFF00"/>
                </a:solidFill>
                <a:latin typeface="Aptos" panose="020B0004020202020204" pitchFamily="34" charset="0"/>
              </a:rPr>
              <a:t> there to help. Not so much a service, more an occupying force.</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So don’t be surprised when people stop believing the system’s on their side. They don’t report crime because they don’t expect justice, just hassle. That’s not cohesion. That’s not some sort of community spirit. That’s neighbourhoods learning the hard way the government’s door only opens one way.</a:t>
            </a:r>
            <a:endParaRPr lang="en-US" sz="1200" dirty="0">
              <a:solidFill>
                <a:srgbClr val="FFFF00"/>
              </a:solidFill>
              <a:latin typeface="Aptos" panose="020B0004020202020204" pitchFamily="34" charset="0"/>
            </a:endParaRPr>
          </a:p>
          <a:p>
            <a:pPr marL="0" indent="0">
              <a:buNone/>
            </a:pPr>
            <a:endParaRPr lang="en-US" sz="1200" dirty="0">
              <a:solidFill>
                <a:srgbClr val="FFFF00"/>
              </a:solidFill>
              <a:latin typeface="Aptos" panose="020B0004020202020204" pitchFamily="34" charset="0"/>
            </a:endParaRPr>
          </a:p>
          <a:p>
            <a:pPr marL="0" indent="0">
              <a:buNone/>
            </a:pPr>
            <a:r>
              <a:rPr lang="en-US" sz="1200" dirty="0">
                <a:solidFill>
                  <a:srgbClr val="FFFF00"/>
                </a:solidFill>
                <a:latin typeface="Aptos" panose="020B0004020202020204" pitchFamily="34" charset="0"/>
              </a:rPr>
              <a:t>So maybe you’re right, kid. People have got Informal control all wrong. </a:t>
            </a:r>
          </a:p>
          <a:p>
            <a:pPr marL="0" indent="0">
              <a:buNone/>
            </a:pPr>
            <a:endParaRPr lang="en-US" sz="1200" dirty="0">
              <a:solidFill>
                <a:srgbClr val="FFFF00"/>
              </a:solidFill>
              <a:latin typeface="Aptos" panose="020B0004020202020204" pitchFamily="34" charset="0"/>
            </a:endParaRPr>
          </a:p>
          <a:p>
            <a:pPr marL="0" indent="0">
              <a:buNone/>
            </a:pPr>
            <a:r>
              <a:rPr lang="en-US" sz="1200" dirty="0">
                <a:solidFill>
                  <a:schemeClr val="bg1"/>
                </a:solidFill>
                <a:latin typeface="Aptos" panose="020B0004020202020204" pitchFamily="34" charset="0"/>
              </a:rPr>
              <a:t>It fills a vacuum. It’s not a preference.</a:t>
            </a:r>
          </a:p>
        </p:txBody>
      </p:sp>
      <p:sp>
        <p:nvSpPr>
          <p:cNvPr id="5" name="Rectangle 4">
            <a:hlinkClick r:id="rId4" action="ppaction://hlinksldjump"/>
            <a:extLst>
              <a:ext uri="{FF2B5EF4-FFF2-40B4-BE49-F238E27FC236}">
                <a16:creationId xmlns:a16="http://schemas.microsoft.com/office/drawing/2014/main" id="{71CEB30E-5482-3EE2-2043-A55EB0C218BE}"/>
              </a:ext>
            </a:extLst>
          </p:cNvPr>
          <p:cNvSpPr/>
          <p:nvPr/>
        </p:nvSpPr>
        <p:spPr>
          <a:xfrm>
            <a:off x="306900" y="4301803"/>
            <a:ext cx="2428926" cy="180000"/>
          </a:xfrm>
          <a:prstGeom prst="rect">
            <a:avLst/>
          </a:prstGeom>
          <a:solidFill>
            <a:schemeClr val="accent1">
              <a:alpha val="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E85F8F20-8189-B6D8-F638-7FB876884482}"/>
              </a:ext>
            </a:extLst>
          </p:cNvPr>
          <p:cNvPicPr>
            <a:picLocks noChangeAspect="1"/>
          </p:cNvPicPr>
          <p:nvPr/>
        </p:nvPicPr>
        <p:blipFill>
          <a:blip r:embed="rId5"/>
          <a:srcRect/>
          <a:stretch/>
        </p:blipFill>
        <p:spPr>
          <a:xfrm>
            <a:off x="5331542" y="1219345"/>
            <a:ext cx="3649127" cy="2052634"/>
          </a:xfrm>
          <a:prstGeom prst="rect">
            <a:avLst/>
          </a:prstGeom>
          <a:ln w="50800">
            <a:solidFill>
              <a:schemeClr val="bg1"/>
            </a:solidFill>
          </a:ln>
        </p:spPr>
      </p:pic>
      <p:grpSp>
        <p:nvGrpSpPr>
          <p:cNvPr id="2" name="T_Left Realism">
            <a:extLst>
              <a:ext uri="{FF2B5EF4-FFF2-40B4-BE49-F238E27FC236}">
                <a16:creationId xmlns:a16="http://schemas.microsoft.com/office/drawing/2014/main" id="{68FAAC1A-2DE3-DEA0-A44A-CB5E15D81B46}"/>
              </a:ext>
            </a:extLst>
          </p:cNvPr>
          <p:cNvGrpSpPr/>
          <p:nvPr/>
        </p:nvGrpSpPr>
        <p:grpSpPr>
          <a:xfrm>
            <a:off x="4517326" y="2268938"/>
            <a:ext cx="4145019" cy="2084695"/>
            <a:chOff x="4777046" y="2365756"/>
            <a:chExt cx="4145019" cy="2084695"/>
          </a:xfrm>
        </p:grpSpPr>
        <p:sp>
          <p:nvSpPr>
            <p:cNvPr id="40" name="Shape 10">
              <a:extLst>
                <a:ext uri="{FF2B5EF4-FFF2-40B4-BE49-F238E27FC236}">
                  <a16:creationId xmlns:a16="http://schemas.microsoft.com/office/drawing/2014/main" id="{57ECD3D5-D98F-31E8-CACD-C5C840D36449}"/>
                </a:ext>
              </a:extLst>
            </p:cNvPr>
            <p:cNvSpPr/>
            <p:nvPr/>
          </p:nvSpPr>
          <p:spPr>
            <a:xfrm>
              <a:off x="4787218" y="2365756"/>
              <a:ext cx="4134847" cy="2084695"/>
            </a:xfrm>
            <a:prstGeom prst="rect">
              <a:avLst/>
            </a:prstGeom>
            <a:solidFill>
              <a:srgbClr val="1A1A2A"/>
            </a:solidFill>
            <a:ln w="38100">
              <a:solidFill>
                <a:srgbClr val="7030A0"/>
              </a:solidFill>
              <a:prstDash val="solid"/>
            </a:ln>
            <a:effectLst>
              <a:outerShdw blurRad="152400" dist="63500" dir="8100000" algn="bl" rotWithShape="0">
                <a:srgbClr val="000000">
                  <a:alpha val="50000"/>
                </a:srgbClr>
              </a:outerShdw>
            </a:effectLst>
          </p:spPr>
        </p:sp>
        <p:sp>
          <p:nvSpPr>
            <p:cNvPr id="41" name="Shape 11">
              <a:extLst>
                <a:ext uri="{FF2B5EF4-FFF2-40B4-BE49-F238E27FC236}">
                  <a16:creationId xmlns:a16="http://schemas.microsoft.com/office/drawing/2014/main" id="{A98663A2-4D0D-51F0-1D40-2D1C9F64E6B1}"/>
                </a:ext>
              </a:extLst>
            </p:cNvPr>
            <p:cNvSpPr/>
            <p:nvPr/>
          </p:nvSpPr>
          <p:spPr>
            <a:xfrm>
              <a:off x="4787218" y="2386464"/>
              <a:ext cx="4134847" cy="266741"/>
            </a:xfrm>
            <a:prstGeom prst="rect">
              <a:avLst/>
            </a:prstGeom>
            <a:solidFill>
              <a:srgbClr val="7030A0"/>
            </a:solidFill>
            <a:ln>
              <a:solidFill>
                <a:srgbClr val="7030A0"/>
              </a:solidFill>
            </a:ln>
          </p:spPr>
        </p:sp>
        <p:sp>
          <p:nvSpPr>
            <p:cNvPr id="42" name="Text 13">
              <a:extLst>
                <a:ext uri="{FF2B5EF4-FFF2-40B4-BE49-F238E27FC236}">
                  <a16:creationId xmlns:a16="http://schemas.microsoft.com/office/drawing/2014/main" id="{96DEF136-B33B-A7B8-5B17-9A36C72763E6}"/>
                </a:ext>
              </a:extLst>
            </p:cNvPr>
            <p:cNvSpPr/>
            <p:nvPr/>
          </p:nvSpPr>
          <p:spPr>
            <a:xfrm>
              <a:off x="4881716" y="2701236"/>
              <a:ext cx="4040347" cy="1504208"/>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Crime is a real, everyday problem, especially for working‑class communities and must be taken seriously without resorting to punitive right‑wing policies. It emphasises relative deprivation, marginalisation, and subculture as key drivers of offending, showing how inequality and blocked opportunities create pressure toward crime. Most crime is intra‑class and harms the disadvantaged most. Left Realists advocate community‑based policing, stronger relationships between police and the public and practical social reforms to reduce inequality. Their approach blends structural causes with realistic, achievable crime‑reduction strategies.</a:t>
              </a:r>
            </a:p>
          </p:txBody>
        </p:sp>
        <p:sp>
          <p:nvSpPr>
            <p:cNvPr id="43" name="TextBox 42">
              <a:extLst>
                <a:ext uri="{FF2B5EF4-FFF2-40B4-BE49-F238E27FC236}">
                  <a16:creationId xmlns:a16="http://schemas.microsoft.com/office/drawing/2014/main" id="{AF7A94F4-4D94-98B8-44F6-AB3FA3D79D1E}"/>
                </a:ext>
              </a:extLst>
            </p:cNvPr>
            <p:cNvSpPr txBox="1"/>
            <p:nvPr/>
          </p:nvSpPr>
          <p:spPr>
            <a:xfrm>
              <a:off x="4777046" y="2380466"/>
              <a:ext cx="4134847" cy="276999"/>
            </a:xfrm>
            <a:prstGeom prst="rect">
              <a:avLst/>
            </a:prstGeom>
            <a:noFill/>
          </p:spPr>
          <p:txBody>
            <a:bodyPr wrap="square">
              <a:spAutoFit/>
            </a:bodyPr>
            <a:lstStyle/>
            <a:p>
              <a:pPr algn="ctr"/>
              <a:r>
                <a:rPr lang="en-GB" sz="1200" b="1" dirty="0">
                  <a:solidFill>
                    <a:schemeClr val="bg1"/>
                  </a:solidFill>
                  <a:latin typeface="Aptos" panose="020B0004020202020204" pitchFamily="34" charset="0"/>
                </a:rPr>
                <a:t>Theory: Left Realism</a:t>
              </a:r>
            </a:p>
          </p:txBody>
        </p:sp>
      </p:grpSp>
      <p:sp>
        <p:nvSpPr>
          <p:cNvPr id="7" name="left realist">
            <a:extLst>
              <a:ext uri="{FF2B5EF4-FFF2-40B4-BE49-F238E27FC236}">
                <a16:creationId xmlns:a16="http://schemas.microsoft.com/office/drawing/2014/main" id="{B502CBFA-DA77-2EAF-E929-A590FA75C5EC}"/>
              </a:ext>
            </a:extLst>
          </p:cNvPr>
          <p:cNvSpPr/>
          <p:nvPr/>
        </p:nvSpPr>
        <p:spPr>
          <a:xfrm>
            <a:off x="2087881" y="816097"/>
            <a:ext cx="752167"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291490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F1663B-EE4B-B4FF-9C4B-4C5244AACF3E}"/>
              </a:ext>
            </a:extLst>
          </p:cNvPr>
          <p:cNvPicPr>
            <a:picLocks noChangeAspect="1"/>
          </p:cNvPicPr>
          <p:nvPr/>
        </p:nvPicPr>
        <p:blipFill>
          <a:blip r:embed="rId3">
            <a:alphaModFix amt="50000"/>
          </a:blip>
          <a:srcRect/>
          <a:stretch/>
        </p:blipFill>
        <p:spPr>
          <a:xfrm>
            <a:off x="1" y="-1"/>
            <a:ext cx="9144000" cy="4207125"/>
          </a:xfrm>
          <a:prstGeom prst="rect">
            <a:avLst/>
          </a:prstGeom>
          <a:effectLst>
            <a:softEdge rad="63500"/>
          </a:effectLst>
        </p:spPr>
      </p:pic>
      <p:sp>
        <p:nvSpPr>
          <p:cNvPr id="45" name="Text 6">
            <a:extLst>
              <a:ext uri="{FF2B5EF4-FFF2-40B4-BE49-F238E27FC236}">
                <a16:creationId xmlns:a16="http://schemas.microsoft.com/office/drawing/2014/main" id="{6FB9F8CE-86DD-48C8-6940-05F627F62320}"/>
              </a:ext>
            </a:extLst>
          </p:cNvPr>
          <p:cNvSpPr/>
          <p:nvPr/>
        </p:nvSpPr>
        <p:spPr>
          <a:xfrm>
            <a:off x="291100" y="763635"/>
            <a:ext cx="4963193" cy="4000376"/>
          </a:xfrm>
          <a:prstGeom prst="rect">
            <a:avLst/>
          </a:prstGeom>
          <a:noFill/>
          <a:ln/>
        </p:spPr>
        <p:txBody>
          <a:bodyPr wrap="square" rtlCol="0" anchor="t"/>
          <a:lstStyle/>
          <a:p>
            <a:pPr marL="0" indent="0">
              <a:buNone/>
            </a:pPr>
            <a:r>
              <a:rPr lang="en-GB" sz="1200" dirty="0">
                <a:solidFill>
                  <a:srgbClr val="FFFF00"/>
                </a:solidFill>
                <a:latin typeface="Aptos" panose="020B0004020202020204" pitchFamily="34" charset="0"/>
              </a:rPr>
              <a:t>Talking of which, you’re right informal social controls are important. But they’re not the only game in town. Not by a long shot.</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Take Wilson and Kelling (1982) and their </a:t>
            </a:r>
            <a:r>
              <a:rPr lang="en-GB" sz="1200" dirty="0">
                <a:solidFill>
                  <a:schemeClr val="accent4"/>
                </a:solidFill>
                <a:latin typeface="Aptos" panose="020B0004020202020204" pitchFamily="34" charset="0"/>
              </a:rPr>
              <a:t>Broken Windows theory </a:t>
            </a:r>
            <a:r>
              <a:rPr lang="en-GB" sz="1200" dirty="0">
                <a:solidFill>
                  <a:srgbClr val="FFFF00"/>
                </a:solidFill>
                <a:latin typeface="Aptos" panose="020B0004020202020204" pitchFamily="34" charset="0"/>
              </a:rPr>
              <a:t>where they put it into language even ordinary joe’s like us can understand:</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a:t>
            </a:r>
            <a:r>
              <a:rPr lang="en-GB" sz="1200" i="1" dirty="0">
                <a:solidFill>
                  <a:srgbClr val="FFFF00"/>
                </a:solidFill>
                <a:latin typeface="Aptos" panose="020B0004020202020204" pitchFamily="34" charset="0"/>
              </a:rPr>
              <a:t>If a window in a building is broken and is left unrepaired, all the rest of the windows will soon be broken…one unrepaired broken window is a signal that no one cares, and so breaking more windows costs nothing</a:t>
            </a:r>
            <a:r>
              <a:rPr lang="en-GB" sz="1200" dirty="0">
                <a:solidFill>
                  <a:srgbClr val="FFFF00"/>
                </a:solidFill>
                <a:latin typeface="Aptos" panose="020B0004020202020204" pitchFamily="34" charset="0"/>
              </a:rPr>
              <a:t>”.</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But if you want to be a bit more sociological, minor forms of disorder, like windows in a disused warehouse being broken and left unrepaired, lead to bigger, more-serious, problems.  See, if thugs and crims think “no-one’s bothered” about their area then no-one’s going to stop them when they move in and start to commit all kinds of crimes – from drug-dealing to running sex workers and serious violence.  </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And when informal controls can’t cope, </a:t>
            </a:r>
            <a:r>
              <a:rPr lang="en-GB" sz="1200" dirty="0">
                <a:solidFill>
                  <a:schemeClr val="bg1"/>
                </a:solidFill>
                <a:latin typeface="Aptos" panose="020B0004020202020204" pitchFamily="34" charset="0"/>
              </a:rPr>
              <a:t>who </a:t>
            </a:r>
            <a:r>
              <a:rPr lang="en-GB" sz="1200" dirty="0" err="1">
                <a:solidFill>
                  <a:schemeClr val="bg1"/>
                </a:solidFill>
                <a:latin typeface="Aptos" panose="020B0004020202020204" pitchFamily="34" charset="0"/>
              </a:rPr>
              <a:t>ya</a:t>
            </a:r>
            <a:r>
              <a:rPr lang="en-GB" sz="1200" dirty="0">
                <a:solidFill>
                  <a:schemeClr val="bg1"/>
                </a:solidFill>
                <a:latin typeface="Aptos" panose="020B0004020202020204" pitchFamily="34" charset="0"/>
              </a:rPr>
              <a:t> </a:t>
            </a:r>
            <a:r>
              <a:rPr lang="en-GB" sz="1200" dirty="0" err="1">
                <a:solidFill>
                  <a:schemeClr val="bg1"/>
                </a:solidFill>
                <a:latin typeface="Aptos" panose="020B0004020202020204" pitchFamily="34" charset="0"/>
              </a:rPr>
              <a:t>gonna</a:t>
            </a:r>
            <a:r>
              <a:rPr lang="en-GB" sz="1200" dirty="0">
                <a:solidFill>
                  <a:schemeClr val="bg1"/>
                </a:solidFill>
                <a:latin typeface="Aptos" panose="020B0004020202020204" pitchFamily="34" charset="0"/>
              </a:rPr>
              <a:t> call?</a:t>
            </a:r>
          </a:p>
          <a:p>
            <a:pPr marL="0" indent="0">
              <a:buNone/>
            </a:pPr>
            <a:endParaRPr lang="en-GB" sz="1200" dirty="0">
              <a:solidFill>
                <a:schemeClr val="bg1"/>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Although, before we get too carried away, </a:t>
            </a:r>
            <a:r>
              <a:rPr lang="en-GB" sz="1200" dirty="0">
                <a:solidFill>
                  <a:schemeClr val="bg1"/>
                </a:solidFill>
                <a:latin typeface="Aptos" panose="020B0004020202020204" pitchFamily="34" charset="0"/>
              </a:rPr>
              <a:t>the alternative </a:t>
            </a:r>
            <a:r>
              <a:rPr lang="en-GB" sz="1200" dirty="0" err="1">
                <a:solidFill>
                  <a:srgbClr val="FFFF00"/>
                </a:solidFill>
                <a:latin typeface="Aptos" panose="020B0004020202020204" pitchFamily="34" charset="0"/>
              </a:rPr>
              <a:t>ain’t</a:t>
            </a:r>
            <a:r>
              <a:rPr lang="en-GB" sz="1200" dirty="0">
                <a:solidFill>
                  <a:srgbClr val="FFFF00"/>
                </a:solidFill>
                <a:latin typeface="Aptos" panose="020B0004020202020204" pitchFamily="34" charset="0"/>
              </a:rPr>
              <a:t> necessarily everything it’s cracked up – pun intended - to be. </a:t>
            </a:r>
          </a:p>
          <a:p>
            <a:pPr marL="0" indent="0">
              <a:buNone/>
            </a:pPr>
            <a:endParaRPr lang="en-GB" sz="1200" dirty="0">
              <a:solidFill>
                <a:schemeClr val="bg1"/>
              </a:solidFill>
              <a:latin typeface="Aptos" panose="020B0004020202020204" pitchFamily="34" charset="0"/>
            </a:endParaRPr>
          </a:p>
          <a:p>
            <a:pPr marL="0" indent="0">
              <a:buNone/>
            </a:pPr>
            <a:endParaRPr lang="en-GB" sz="1200" dirty="0">
              <a:solidFill>
                <a:srgbClr val="FFFF00"/>
              </a:solidFill>
              <a:latin typeface="Aptos" panose="020B0004020202020204" pitchFamily="34" charset="0"/>
            </a:endParaRPr>
          </a:p>
          <a:p>
            <a:pPr marL="0" indent="0">
              <a:buNone/>
            </a:pPr>
            <a:endParaRPr lang="en-GB" sz="1200" dirty="0">
              <a:solidFill>
                <a:srgbClr val="FFFF00"/>
              </a:solidFill>
              <a:latin typeface="Aptos" panose="020B0004020202020204" pitchFamily="34" charset="0"/>
            </a:endParaRPr>
          </a:p>
        </p:txBody>
      </p:sp>
      <p:sp>
        <p:nvSpPr>
          <p:cNvPr id="33" name="Text 3">
            <a:extLst>
              <a:ext uri="{FF2B5EF4-FFF2-40B4-BE49-F238E27FC236}">
                <a16:creationId xmlns:a16="http://schemas.microsoft.com/office/drawing/2014/main" id="{0F834F6D-BF60-64C0-08F5-F95FC1F2718D}"/>
              </a:ext>
            </a:extLst>
          </p:cNvPr>
          <p:cNvSpPr/>
          <p:nvPr/>
        </p:nvSpPr>
        <p:spPr>
          <a:xfrm>
            <a:off x="306900" y="196682"/>
            <a:ext cx="6632216" cy="566953"/>
          </a:xfrm>
          <a:prstGeom prst="rect">
            <a:avLst/>
          </a:prstGeom>
          <a:noFill/>
          <a:ln/>
        </p:spPr>
        <p:txBody>
          <a:bodyPr wrap="square" rtlCol="0" anchor="t"/>
          <a:lstStyle/>
          <a:p>
            <a:pPr marL="0" indent="0" algn="l">
              <a:buNone/>
            </a:pPr>
            <a:r>
              <a:rPr lang="en-US" sz="2800" b="1" dirty="0">
                <a:solidFill>
                  <a:schemeClr val="bg1"/>
                </a:solidFill>
                <a:latin typeface="Aptos" panose="020B0004020202020204" pitchFamily="34" charset="0"/>
                <a:ea typeface="Georgia" pitchFamily="34" charset="-122"/>
                <a:cs typeface="Georgia" pitchFamily="34" charset="-120"/>
              </a:rPr>
              <a:t>The Sound of Breaking Glass</a:t>
            </a:r>
            <a:endParaRPr lang="en-US" sz="2800" dirty="0">
              <a:solidFill>
                <a:schemeClr val="bg1"/>
              </a:solidFill>
              <a:latin typeface="Aptos" panose="020B0004020202020204" pitchFamily="34" charset="0"/>
            </a:endParaRPr>
          </a:p>
        </p:txBody>
      </p:sp>
      <p:sp>
        <p:nvSpPr>
          <p:cNvPr id="16" name="Rectangle 15">
            <a:hlinkClick r:id="rId4" action="ppaction://hlinksldjump"/>
            <a:extLst>
              <a:ext uri="{FF2B5EF4-FFF2-40B4-BE49-F238E27FC236}">
                <a16:creationId xmlns:a16="http://schemas.microsoft.com/office/drawing/2014/main" id="{0AEEBC33-D52E-0EA6-BB40-97A0AFDDA4AE}"/>
              </a:ext>
            </a:extLst>
          </p:cNvPr>
          <p:cNvSpPr/>
          <p:nvPr/>
        </p:nvSpPr>
        <p:spPr>
          <a:xfrm>
            <a:off x="2819966" y="3937757"/>
            <a:ext cx="1228467"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99644E97-3E8E-AD31-E738-5454C9E52266}"/>
              </a:ext>
            </a:extLst>
          </p:cNvPr>
          <p:cNvSpPr txBox="1"/>
          <p:nvPr/>
        </p:nvSpPr>
        <p:spPr>
          <a:xfrm>
            <a:off x="4048433" y="2348203"/>
            <a:ext cx="6599320" cy="646331"/>
          </a:xfrm>
          <a:prstGeom prst="rect">
            <a:avLst/>
          </a:prstGeom>
          <a:noFill/>
        </p:spPr>
        <p:txBody>
          <a:bodyPr wrap="square">
            <a:spAutoFit/>
          </a:bodyPr>
          <a:lstStyle/>
          <a:p>
            <a:endParaRPr lang="en-GB" dirty="0"/>
          </a:p>
          <a:p>
            <a:endParaRPr lang="en-GB" dirty="0"/>
          </a:p>
        </p:txBody>
      </p:sp>
      <p:sp>
        <p:nvSpPr>
          <p:cNvPr id="28" name="bwindows">
            <a:extLst>
              <a:ext uri="{FF2B5EF4-FFF2-40B4-BE49-F238E27FC236}">
                <a16:creationId xmlns:a16="http://schemas.microsoft.com/office/drawing/2014/main" id="{13C22016-280C-1895-74F0-85A5E6E044F3}"/>
              </a:ext>
            </a:extLst>
          </p:cNvPr>
          <p:cNvSpPr/>
          <p:nvPr/>
        </p:nvSpPr>
        <p:spPr>
          <a:xfrm>
            <a:off x="2885154" y="1374832"/>
            <a:ext cx="1509865"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21A1A922-2A24-BA4F-2A9E-440DFADFA4C1}"/>
              </a:ext>
            </a:extLst>
          </p:cNvPr>
          <p:cNvPicPr>
            <a:picLocks noChangeAspect="1"/>
          </p:cNvPicPr>
          <p:nvPr/>
        </p:nvPicPr>
        <p:blipFill>
          <a:blip r:embed="rId3"/>
          <a:srcRect/>
          <a:stretch/>
        </p:blipFill>
        <p:spPr>
          <a:xfrm>
            <a:off x="5331542" y="1219345"/>
            <a:ext cx="3649127" cy="2052633"/>
          </a:xfrm>
          <a:prstGeom prst="rect">
            <a:avLst/>
          </a:prstGeom>
          <a:ln w="50800">
            <a:solidFill>
              <a:schemeClr val="bg1"/>
            </a:solidFill>
          </a:ln>
        </p:spPr>
      </p:pic>
      <p:grpSp>
        <p:nvGrpSpPr>
          <p:cNvPr id="9" name="T_Windows">
            <a:extLst>
              <a:ext uri="{FF2B5EF4-FFF2-40B4-BE49-F238E27FC236}">
                <a16:creationId xmlns:a16="http://schemas.microsoft.com/office/drawing/2014/main" id="{159838CC-7980-6A8D-7CD8-89A21AE94338}"/>
              </a:ext>
            </a:extLst>
          </p:cNvPr>
          <p:cNvGrpSpPr/>
          <p:nvPr/>
        </p:nvGrpSpPr>
        <p:grpSpPr>
          <a:xfrm>
            <a:off x="5496492" y="2339535"/>
            <a:ext cx="3405309" cy="2424476"/>
            <a:chOff x="5168210" y="1461662"/>
            <a:chExt cx="3405309" cy="2424476"/>
          </a:xfrm>
        </p:grpSpPr>
        <p:sp>
          <p:nvSpPr>
            <p:cNvPr id="40" name="Shape 10">
              <a:extLst>
                <a:ext uri="{FF2B5EF4-FFF2-40B4-BE49-F238E27FC236}">
                  <a16:creationId xmlns:a16="http://schemas.microsoft.com/office/drawing/2014/main" id="{57ECD3D5-D98F-31E8-CACD-C5C840D36449}"/>
                </a:ext>
              </a:extLst>
            </p:cNvPr>
            <p:cNvSpPr/>
            <p:nvPr/>
          </p:nvSpPr>
          <p:spPr>
            <a:xfrm>
              <a:off x="5168211" y="1464761"/>
              <a:ext cx="3405308" cy="2421377"/>
            </a:xfrm>
            <a:prstGeom prst="rect">
              <a:avLst/>
            </a:prstGeom>
            <a:solidFill>
              <a:srgbClr val="1A1A2A"/>
            </a:solidFill>
            <a:ln w="38100">
              <a:solidFill>
                <a:srgbClr val="7030A0"/>
              </a:solidFill>
              <a:prstDash val="solid"/>
            </a:ln>
            <a:effectLst>
              <a:outerShdw blurRad="152400" dist="63500" dir="8100000" algn="bl" rotWithShape="0">
                <a:srgbClr val="000000">
                  <a:alpha val="50000"/>
                </a:srgbClr>
              </a:outerShdw>
            </a:effectLst>
          </p:spPr>
        </p:sp>
        <p:sp>
          <p:nvSpPr>
            <p:cNvPr id="41" name="Shape 11">
              <a:extLst>
                <a:ext uri="{FF2B5EF4-FFF2-40B4-BE49-F238E27FC236}">
                  <a16:creationId xmlns:a16="http://schemas.microsoft.com/office/drawing/2014/main" id="{A98663A2-4D0D-51F0-1D40-2D1C9F64E6B1}"/>
                </a:ext>
              </a:extLst>
            </p:cNvPr>
            <p:cNvSpPr/>
            <p:nvPr/>
          </p:nvSpPr>
          <p:spPr>
            <a:xfrm>
              <a:off x="5168211" y="1490463"/>
              <a:ext cx="3405307" cy="244126"/>
            </a:xfrm>
            <a:prstGeom prst="rect">
              <a:avLst/>
            </a:prstGeom>
            <a:solidFill>
              <a:srgbClr val="7030A0"/>
            </a:solidFill>
            <a:ln>
              <a:solidFill>
                <a:srgbClr val="7030A0"/>
              </a:solidFill>
            </a:ln>
          </p:spPr>
        </p:sp>
        <p:sp>
          <p:nvSpPr>
            <p:cNvPr id="42" name="Text 13">
              <a:extLst>
                <a:ext uri="{FF2B5EF4-FFF2-40B4-BE49-F238E27FC236}">
                  <a16:creationId xmlns:a16="http://schemas.microsoft.com/office/drawing/2014/main" id="{96DEF136-B33B-A7B8-5B17-9A36C72763E6}"/>
                </a:ext>
              </a:extLst>
            </p:cNvPr>
            <p:cNvSpPr/>
            <p:nvPr/>
          </p:nvSpPr>
          <p:spPr>
            <a:xfrm>
              <a:off x="5268042" y="1760291"/>
              <a:ext cx="3305475" cy="2125847"/>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Broken Windows draws on a range of well-known human ecological ideas and observations about crime popularised 40 – 50 years previously in the work of Chicago School theorists such as Park, Burgess, Shaw and McKay – the latter argued crime flourished as a consequence of “socially disorganised spaces”.</a:t>
              </a:r>
            </a:p>
            <a:p>
              <a:pPr marL="0" indent="0">
                <a:buNone/>
              </a:pPr>
              <a:endParaRPr lang="en-GB" sz="1100" dirty="0">
                <a:solidFill>
                  <a:srgbClr val="F0EFE8"/>
                </a:solidFill>
                <a:latin typeface="Aptos" panose="020B0004020202020204" pitchFamily="34" charset="0"/>
              </a:endParaRPr>
            </a:p>
            <a:p>
              <a:pPr marL="0" indent="0">
                <a:buNone/>
              </a:pPr>
              <a:r>
                <a:rPr lang="en-GB" sz="1100" dirty="0">
                  <a:solidFill>
                    <a:srgbClr val="F0EFE8"/>
                  </a:solidFill>
                  <a:latin typeface="Aptos" panose="020B0004020202020204" pitchFamily="34" charset="0"/>
                </a:rPr>
                <a:t>Wilson and Kelling however, took a relatively simple proposition – “Disorder and crime are linked” – and elevated it into both a more-general explanation for crime and, ultimately, a practical way of limiting or eliminating crime in an area.</a:t>
              </a:r>
            </a:p>
          </p:txBody>
        </p:sp>
        <p:sp>
          <p:nvSpPr>
            <p:cNvPr id="43" name="TextBox 42">
              <a:extLst>
                <a:ext uri="{FF2B5EF4-FFF2-40B4-BE49-F238E27FC236}">
                  <a16:creationId xmlns:a16="http://schemas.microsoft.com/office/drawing/2014/main" id="{AF7A94F4-4D94-98B8-44F6-AB3FA3D79D1E}"/>
                </a:ext>
              </a:extLst>
            </p:cNvPr>
            <p:cNvSpPr txBox="1"/>
            <p:nvPr/>
          </p:nvSpPr>
          <p:spPr>
            <a:xfrm>
              <a:off x="5168210" y="1461662"/>
              <a:ext cx="3405307" cy="276999"/>
            </a:xfrm>
            <a:prstGeom prst="rect">
              <a:avLst/>
            </a:prstGeom>
            <a:noFill/>
          </p:spPr>
          <p:txBody>
            <a:bodyPr wrap="square">
              <a:spAutoFit/>
            </a:bodyPr>
            <a:lstStyle/>
            <a:p>
              <a:pPr algn="ctr"/>
              <a:r>
                <a:rPr lang="en-GB" sz="1200" b="1" dirty="0">
                  <a:solidFill>
                    <a:schemeClr val="bg1"/>
                  </a:solidFill>
                  <a:latin typeface="Aptos" panose="020B0004020202020204" pitchFamily="34" charset="0"/>
                </a:rPr>
                <a:t>Theory: Broken Windows</a:t>
              </a:r>
            </a:p>
          </p:txBody>
        </p:sp>
      </p:grpSp>
      <p:sp>
        <p:nvSpPr>
          <p:cNvPr id="4" name="Rectangle 3">
            <a:hlinkClick r:id="rId5" action="ppaction://hlinksldjump"/>
            <a:extLst>
              <a:ext uri="{FF2B5EF4-FFF2-40B4-BE49-F238E27FC236}">
                <a16:creationId xmlns:a16="http://schemas.microsoft.com/office/drawing/2014/main" id="{DABBD946-C12C-FEAC-547B-A4F140BAB6BA}"/>
              </a:ext>
            </a:extLst>
          </p:cNvPr>
          <p:cNvSpPr/>
          <p:nvPr/>
        </p:nvSpPr>
        <p:spPr>
          <a:xfrm>
            <a:off x="2971800" y="4298567"/>
            <a:ext cx="94488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959628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28"/>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C109699-3DFF-B6FF-0101-2C3206F440CB}"/>
              </a:ext>
            </a:extLst>
          </p:cNvPr>
          <p:cNvPicPr>
            <a:picLocks noChangeAspect="1"/>
          </p:cNvPicPr>
          <p:nvPr/>
        </p:nvPicPr>
        <p:blipFill>
          <a:blip r:embed="rId3">
            <a:alphaModFix amt="35000"/>
          </a:blip>
          <a:srcRect/>
          <a:stretch/>
        </p:blipFill>
        <p:spPr>
          <a:xfrm>
            <a:off x="0" y="-1"/>
            <a:ext cx="9144000" cy="4207125"/>
          </a:xfrm>
          <a:prstGeom prst="rect">
            <a:avLst/>
          </a:prstGeom>
          <a:effectLst>
            <a:softEdge rad="63500"/>
          </a:effectLst>
        </p:spPr>
      </p:pic>
      <p:sp>
        <p:nvSpPr>
          <p:cNvPr id="45" name="Text 6">
            <a:extLst>
              <a:ext uri="{FF2B5EF4-FFF2-40B4-BE49-F238E27FC236}">
                <a16:creationId xmlns:a16="http://schemas.microsoft.com/office/drawing/2014/main" id="{6FB9F8CE-86DD-48C8-6940-05F627F62320}"/>
              </a:ext>
            </a:extLst>
          </p:cNvPr>
          <p:cNvSpPr/>
          <p:nvPr/>
        </p:nvSpPr>
        <p:spPr>
          <a:xfrm>
            <a:off x="291100" y="763634"/>
            <a:ext cx="6465314" cy="4183183"/>
          </a:xfrm>
          <a:prstGeom prst="rect">
            <a:avLst/>
          </a:prstGeom>
          <a:noFill/>
          <a:ln/>
        </p:spPr>
        <p:txBody>
          <a:bodyPr wrap="square" rtlCol="0" anchor="t"/>
          <a:lstStyle/>
          <a:p>
            <a:r>
              <a:rPr lang="en-GB" sz="1200" dirty="0">
                <a:solidFill>
                  <a:srgbClr val="FFFF00"/>
                </a:solidFill>
                <a:latin typeface="Aptos" panose="020B0004020202020204" pitchFamily="34" charset="0"/>
              </a:rPr>
              <a:t>Sure, it sounds like a sad spiral of decline. But you’re right to raise an eyebrow, kid. The spiral </a:t>
            </a:r>
            <a:r>
              <a:rPr lang="en-GB" sz="1200" dirty="0" err="1">
                <a:solidFill>
                  <a:srgbClr val="FFFF00"/>
                </a:solidFill>
                <a:latin typeface="Aptos" panose="020B0004020202020204" pitchFamily="34" charset="0"/>
              </a:rPr>
              <a:t>ain’t</a:t>
            </a:r>
            <a:r>
              <a:rPr lang="en-GB" sz="1200" dirty="0">
                <a:solidFill>
                  <a:srgbClr val="FFFF00"/>
                </a:solidFill>
                <a:latin typeface="Aptos" panose="020B0004020202020204" pitchFamily="34" charset="0"/>
              </a:rPr>
              <a:t> inevitable – at least that’s what some dude by the name of Robert Puttnam (2000) said. He argued communities can be a lot more resilient than Right Realists let on. They don’t just fall apart when trouble strolls into town. </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That’s because of </a:t>
            </a:r>
            <a:r>
              <a:rPr lang="en-GB" sz="1200" dirty="0">
                <a:solidFill>
                  <a:schemeClr val="accent4"/>
                </a:solidFill>
                <a:latin typeface="Aptos" panose="020B0004020202020204" pitchFamily="34" charset="0"/>
              </a:rPr>
              <a:t>social capital </a:t>
            </a:r>
            <a:r>
              <a:rPr lang="en-GB" sz="1200" dirty="0">
                <a:solidFill>
                  <a:srgbClr val="FFFF00"/>
                </a:solidFill>
                <a:latin typeface="Aptos" panose="020B0004020202020204" pitchFamily="34" charset="0"/>
              </a:rPr>
              <a:t>– the networks based on</a:t>
            </a:r>
            <a:r>
              <a:rPr lang="en-GB" sz="1200" dirty="0">
                <a:solidFill>
                  <a:srgbClr val="4472C4"/>
                </a:solidFill>
                <a:latin typeface="Aptos" panose="020B0004020202020204" pitchFamily="34" charset="0"/>
              </a:rPr>
              <a:t> </a:t>
            </a:r>
            <a:r>
              <a:rPr lang="en-GB" sz="1200" dirty="0">
                <a:solidFill>
                  <a:schemeClr val="accent4"/>
                </a:solidFill>
                <a:latin typeface="Aptos" panose="020B0004020202020204" pitchFamily="34" charset="0"/>
              </a:rPr>
              <a:t>trust</a:t>
            </a:r>
            <a:r>
              <a:rPr lang="en-GB" sz="1200" dirty="0">
                <a:solidFill>
                  <a:srgbClr val="4472C4"/>
                </a:solidFill>
                <a:latin typeface="Aptos" panose="020B0004020202020204" pitchFamily="34" charset="0"/>
              </a:rPr>
              <a:t> </a:t>
            </a:r>
            <a:r>
              <a:rPr lang="en-GB" sz="1200" dirty="0">
                <a:solidFill>
                  <a:srgbClr val="FFFF00"/>
                </a:solidFill>
                <a:latin typeface="Aptos" panose="020B0004020202020204" pitchFamily="34" charset="0"/>
              </a:rPr>
              <a:t>and </a:t>
            </a:r>
            <a:r>
              <a:rPr lang="en-GB" sz="1200" dirty="0">
                <a:solidFill>
                  <a:schemeClr val="accent4"/>
                </a:solidFill>
                <a:latin typeface="Aptos" panose="020B0004020202020204" pitchFamily="34" charset="0"/>
              </a:rPr>
              <a:t>norms of reciprocity </a:t>
            </a:r>
            <a:r>
              <a:rPr lang="en-GB" sz="1200" dirty="0">
                <a:solidFill>
                  <a:srgbClr val="FFFF00"/>
                </a:solidFill>
                <a:latin typeface="Aptos" panose="020B0004020202020204" pitchFamily="34" charset="0"/>
              </a:rPr>
              <a:t>baked into the DNA of some communities. These are the ones that get the balance between formal and informal social control right. These are the ones where order is maintained, but not at the expense of everyone’s freedom of action.</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In simple terms? It’s the difference between a neighbourhood and a collection of houses that happen to share a postcode. See, when people know, trust and help each other, trouble gets contained</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Deviance becomes a blip, not a trend. A bad night, not a moral apocalypse. Because in a community with real social capital, one person’s mistake doesn’t become everyone’s problem.</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It’s resilience, kid. Not the flashy kind.  The quiet, everyday kind that keeps a community from cracking under pressure.</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It’s getting late. </a:t>
            </a:r>
            <a:r>
              <a:rPr lang="en-GB" sz="1200" dirty="0">
                <a:solidFill>
                  <a:schemeClr val="bg1"/>
                </a:solidFill>
                <a:latin typeface="Aptos" panose="020B0004020202020204" pitchFamily="34" charset="0"/>
              </a:rPr>
              <a:t>You want to wrap this up? </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Or are you still keen to go back and </a:t>
            </a:r>
            <a:r>
              <a:rPr lang="en-GB" sz="1200" dirty="0">
                <a:solidFill>
                  <a:schemeClr val="bg1"/>
                </a:solidFill>
                <a:latin typeface="Aptos" panose="020B0004020202020204" pitchFamily="34" charset="0"/>
              </a:rPr>
              <a:t>see if there’s anything we’ve missed?</a:t>
            </a:r>
          </a:p>
          <a:p>
            <a:pPr marL="0" indent="0">
              <a:buNone/>
            </a:pPr>
            <a:endParaRPr lang="en-US" sz="1200" dirty="0">
              <a:solidFill>
                <a:srgbClr val="FFFF00"/>
              </a:solidFill>
              <a:latin typeface="Aptos" panose="020B0004020202020204" pitchFamily="34" charset="0"/>
            </a:endParaRPr>
          </a:p>
        </p:txBody>
      </p:sp>
      <p:sp>
        <p:nvSpPr>
          <p:cNvPr id="33" name="Text 3">
            <a:extLst>
              <a:ext uri="{FF2B5EF4-FFF2-40B4-BE49-F238E27FC236}">
                <a16:creationId xmlns:a16="http://schemas.microsoft.com/office/drawing/2014/main" id="{0F834F6D-BF60-64C0-08F5-F95FC1F2718D}"/>
              </a:ext>
            </a:extLst>
          </p:cNvPr>
          <p:cNvSpPr/>
          <p:nvPr/>
        </p:nvSpPr>
        <p:spPr>
          <a:xfrm>
            <a:off x="306900" y="196682"/>
            <a:ext cx="3676857" cy="529743"/>
          </a:xfrm>
          <a:prstGeom prst="rect">
            <a:avLst/>
          </a:prstGeom>
          <a:noFill/>
          <a:ln/>
        </p:spPr>
        <p:txBody>
          <a:bodyPr wrap="square" rtlCol="0" anchor="t"/>
          <a:lstStyle/>
          <a:p>
            <a:pPr marL="0" indent="0" algn="l">
              <a:buNone/>
            </a:pPr>
            <a:r>
              <a:rPr lang="en-US" sz="3600" b="1" dirty="0">
                <a:solidFill>
                  <a:schemeClr val="bg1"/>
                </a:solidFill>
                <a:latin typeface="Aptos" panose="020B0004020202020204" pitchFamily="34" charset="0"/>
              </a:rPr>
              <a:t>Networking</a:t>
            </a:r>
          </a:p>
        </p:txBody>
      </p:sp>
      <p:sp>
        <p:nvSpPr>
          <p:cNvPr id="3" name="soccap">
            <a:extLst>
              <a:ext uri="{FF2B5EF4-FFF2-40B4-BE49-F238E27FC236}">
                <a16:creationId xmlns:a16="http://schemas.microsoft.com/office/drawing/2014/main" id="{963F45DE-9082-9623-DD32-BFC3354969A9}"/>
              </a:ext>
            </a:extLst>
          </p:cNvPr>
          <p:cNvSpPr/>
          <p:nvPr/>
        </p:nvSpPr>
        <p:spPr>
          <a:xfrm>
            <a:off x="1503308" y="1727799"/>
            <a:ext cx="828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rust">
            <a:extLst>
              <a:ext uri="{FF2B5EF4-FFF2-40B4-BE49-F238E27FC236}">
                <a16:creationId xmlns:a16="http://schemas.microsoft.com/office/drawing/2014/main" id="{52618DA2-B883-C05C-F39C-3CEF681B9450}"/>
              </a:ext>
            </a:extLst>
          </p:cNvPr>
          <p:cNvSpPr/>
          <p:nvPr/>
        </p:nvSpPr>
        <p:spPr>
          <a:xfrm>
            <a:off x="3866317" y="1730663"/>
            <a:ext cx="309112"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hlinkClick r:id="rId4" action="ppaction://hlinksldjump"/>
            <a:extLst>
              <a:ext uri="{FF2B5EF4-FFF2-40B4-BE49-F238E27FC236}">
                <a16:creationId xmlns:a16="http://schemas.microsoft.com/office/drawing/2014/main" id="{30C559EE-10E7-4B1B-AD6A-940160957974}"/>
              </a:ext>
            </a:extLst>
          </p:cNvPr>
          <p:cNvSpPr/>
          <p:nvPr/>
        </p:nvSpPr>
        <p:spPr>
          <a:xfrm>
            <a:off x="1371797" y="4292741"/>
            <a:ext cx="1547062"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DD39758C-D849-1ED0-6684-F049AB8FDA70}"/>
              </a:ext>
            </a:extLst>
          </p:cNvPr>
          <p:cNvPicPr>
            <a:picLocks noChangeAspect="1"/>
          </p:cNvPicPr>
          <p:nvPr/>
        </p:nvPicPr>
        <p:blipFill>
          <a:blip r:embed="rId5"/>
          <a:srcRect/>
          <a:stretch/>
        </p:blipFill>
        <p:spPr>
          <a:xfrm>
            <a:off x="6862185" y="905261"/>
            <a:ext cx="2033922" cy="2962022"/>
          </a:xfrm>
          <a:prstGeom prst="rect">
            <a:avLst/>
          </a:prstGeom>
          <a:ln w="50800">
            <a:solidFill>
              <a:schemeClr val="bg1"/>
            </a:solidFill>
          </a:ln>
        </p:spPr>
      </p:pic>
      <p:sp>
        <p:nvSpPr>
          <p:cNvPr id="31" name="norms">
            <a:extLst>
              <a:ext uri="{FF2B5EF4-FFF2-40B4-BE49-F238E27FC236}">
                <a16:creationId xmlns:a16="http://schemas.microsoft.com/office/drawing/2014/main" id="{FFBE1B92-048A-CD1C-9E7C-5F1DA99B532D}"/>
              </a:ext>
            </a:extLst>
          </p:cNvPr>
          <p:cNvSpPr/>
          <p:nvPr/>
        </p:nvSpPr>
        <p:spPr>
          <a:xfrm>
            <a:off x="4475941" y="1732881"/>
            <a:ext cx="1260000" cy="180000"/>
          </a:xfrm>
          <a:prstGeom prst="rect">
            <a:avLst/>
          </a:prstGeom>
          <a:solidFill>
            <a:schemeClr val="accent1">
              <a:alpha val="0"/>
            </a:schemeClr>
          </a:solidFill>
          <a:ln/>
        </p:spPr>
      </p:sp>
      <p:sp>
        <p:nvSpPr>
          <p:cNvPr id="48" name="Rectangle 47">
            <a:hlinkClick r:id="rId6" action="ppaction://hlinksldjump"/>
            <a:extLst>
              <a:ext uri="{FF2B5EF4-FFF2-40B4-BE49-F238E27FC236}">
                <a16:creationId xmlns:a16="http://schemas.microsoft.com/office/drawing/2014/main" id="{37C8C866-9982-5F1F-1D27-1EA6813DB725}"/>
              </a:ext>
            </a:extLst>
          </p:cNvPr>
          <p:cNvSpPr/>
          <p:nvPr/>
        </p:nvSpPr>
        <p:spPr>
          <a:xfrm>
            <a:off x="2582833" y="4669292"/>
            <a:ext cx="2268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9" name="Concept_sc">
            <a:extLst>
              <a:ext uri="{FF2B5EF4-FFF2-40B4-BE49-F238E27FC236}">
                <a16:creationId xmlns:a16="http://schemas.microsoft.com/office/drawing/2014/main" id="{9F5E4449-F6E9-42C1-F624-234B448CF443}"/>
              </a:ext>
            </a:extLst>
          </p:cNvPr>
          <p:cNvGrpSpPr/>
          <p:nvPr/>
        </p:nvGrpSpPr>
        <p:grpSpPr>
          <a:xfrm>
            <a:off x="4930732" y="203325"/>
            <a:ext cx="4058874" cy="2566598"/>
            <a:chOff x="4560039" y="542381"/>
            <a:chExt cx="4058874" cy="2566598"/>
          </a:xfrm>
        </p:grpSpPr>
        <p:sp>
          <p:nvSpPr>
            <p:cNvPr id="8" name="Shape 10">
              <a:extLst>
                <a:ext uri="{FF2B5EF4-FFF2-40B4-BE49-F238E27FC236}">
                  <a16:creationId xmlns:a16="http://schemas.microsoft.com/office/drawing/2014/main" id="{D8EF0B2E-8BA2-60BD-D3A6-59E6A52E5ADA}"/>
                </a:ext>
              </a:extLst>
            </p:cNvPr>
            <p:cNvSpPr/>
            <p:nvPr/>
          </p:nvSpPr>
          <p:spPr>
            <a:xfrm>
              <a:off x="4560039" y="549644"/>
              <a:ext cx="4058874" cy="2559335"/>
            </a:xfrm>
            <a:prstGeom prst="rect">
              <a:avLst/>
            </a:prstGeom>
            <a:solidFill>
              <a:srgbClr val="1A1A2A"/>
            </a:solidFill>
            <a:ln w="38100">
              <a:solidFill>
                <a:srgbClr val="0000FF"/>
              </a:solidFill>
              <a:prstDash val="solid"/>
            </a:ln>
            <a:effectLst>
              <a:outerShdw blurRad="152400" dist="63500" dir="8100000" algn="bl" rotWithShape="0">
                <a:srgbClr val="000000">
                  <a:alpha val="50000"/>
                </a:srgbClr>
              </a:outerShdw>
            </a:effectLst>
          </p:spPr>
        </p:sp>
        <p:sp>
          <p:nvSpPr>
            <p:cNvPr id="9" name="Shape 11">
              <a:extLst>
                <a:ext uri="{FF2B5EF4-FFF2-40B4-BE49-F238E27FC236}">
                  <a16:creationId xmlns:a16="http://schemas.microsoft.com/office/drawing/2014/main" id="{B6E88768-F10A-9BCD-1662-5699D1E35959}"/>
                </a:ext>
              </a:extLst>
            </p:cNvPr>
            <p:cNvSpPr/>
            <p:nvPr/>
          </p:nvSpPr>
          <p:spPr>
            <a:xfrm>
              <a:off x="4572001" y="542382"/>
              <a:ext cx="4044253" cy="272926"/>
            </a:xfrm>
            <a:prstGeom prst="rect">
              <a:avLst/>
            </a:prstGeom>
            <a:solidFill>
              <a:srgbClr val="0000FF"/>
            </a:solidFill>
            <a:ln>
              <a:noFill/>
            </a:ln>
          </p:spPr>
        </p:sp>
        <p:sp>
          <p:nvSpPr>
            <p:cNvPr id="10" name="Text 13">
              <a:extLst>
                <a:ext uri="{FF2B5EF4-FFF2-40B4-BE49-F238E27FC236}">
                  <a16:creationId xmlns:a16="http://schemas.microsoft.com/office/drawing/2014/main" id="{87C9B478-50E0-A355-F078-76B3C4314F78}"/>
                </a:ext>
              </a:extLst>
            </p:cNvPr>
            <p:cNvSpPr/>
            <p:nvPr/>
          </p:nvSpPr>
          <p:spPr>
            <a:xfrm>
              <a:off x="4682613" y="852519"/>
              <a:ext cx="3830529" cy="2252296"/>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Social capital refers to the resources, trust, and benefits people gain from their relationships and networks. It’s about how connections between individuals and groups help them achieve goals, solve problems, and maintain resilient communities.</a:t>
              </a:r>
            </a:p>
            <a:p>
              <a:pPr marL="0" indent="0">
                <a:buNone/>
              </a:pPr>
              <a:endParaRPr lang="en-GB" sz="1100" dirty="0">
                <a:solidFill>
                  <a:srgbClr val="F0EFE8"/>
                </a:solidFill>
                <a:latin typeface="Aptos" panose="020B0004020202020204" pitchFamily="34" charset="0"/>
              </a:endParaRPr>
            </a:p>
            <a:p>
              <a:pPr marL="0" indent="0">
                <a:buNone/>
              </a:pPr>
              <a:r>
                <a:rPr lang="en-GB" sz="1100" dirty="0">
                  <a:solidFill>
                    <a:srgbClr val="F0EFE8"/>
                  </a:solidFill>
                  <a:latin typeface="Aptos" panose="020B0004020202020204" pitchFamily="34" charset="0"/>
                </a:rPr>
                <a:t>Communal networks are built from favours, a shared history and the occasional borrowed lawnmower.</a:t>
              </a:r>
            </a:p>
            <a:p>
              <a:pPr marL="0" indent="0">
                <a:buNone/>
              </a:pPr>
              <a:endParaRPr lang="en-GB" sz="1100" dirty="0">
                <a:solidFill>
                  <a:srgbClr val="F0EFE8"/>
                </a:solidFill>
                <a:latin typeface="Aptos" panose="020B0004020202020204" pitchFamily="34" charset="0"/>
              </a:endParaRPr>
            </a:p>
            <a:p>
              <a:pPr marL="0" indent="0">
                <a:buNone/>
              </a:pPr>
              <a:r>
                <a:rPr lang="en-GB" sz="1100" dirty="0">
                  <a:solidFill>
                    <a:srgbClr val="F0EFE8"/>
                  </a:solidFill>
                  <a:latin typeface="Aptos" panose="020B0004020202020204" pitchFamily="34" charset="0"/>
                </a:rPr>
                <a:t>When people are connected, information moves fast. Support moves faster. Someone starts acting out? The network notices. Not to punish but to pull them back in before they drift too far. It’s hard to spiral out of control when one half the town knows your parents and the other half knows exactly who your friends are.</a:t>
              </a:r>
            </a:p>
          </p:txBody>
        </p:sp>
        <p:sp>
          <p:nvSpPr>
            <p:cNvPr id="11" name="TextBox 10">
              <a:extLst>
                <a:ext uri="{FF2B5EF4-FFF2-40B4-BE49-F238E27FC236}">
                  <a16:creationId xmlns:a16="http://schemas.microsoft.com/office/drawing/2014/main" id="{3B068B4D-4ACA-2F49-D6D4-9FFF45E54866}"/>
                </a:ext>
              </a:extLst>
            </p:cNvPr>
            <p:cNvSpPr txBox="1"/>
            <p:nvPr/>
          </p:nvSpPr>
          <p:spPr>
            <a:xfrm>
              <a:off x="4572001" y="542381"/>
              <a:ext cx="4044251" cy="276999"/>
            </a:xfrm>
            <a:prstGeom prst="rect">
              <a:avLst/>
            </a:prstGeom>
            <a:noFill/>
          </p:spPr>
          <p:txBody>
            <a:bodyPr wrap="square">
              <a:spAutoFit/>
            </a:bodyPr>
            <a:lstStyle/>
            <a:p>
              <a:pPr algn="ctr"/>
              <a:r>
                <a:rPr lang="en-GB" sz="1200" b="1" dirty="0">
                  <a:solidFill>
                    <a:srgbClr val="FFFF00"/>
                  </a:solidFill>
                  <a:latin typeface="Aptos" panose="020B0004020202020204" pitchFamily="34" charset="0"/>
                </a:rPr>
                <a:t>Concept: Social Capital</a:t>
              </a:r>
              <a:endParaRPr lang="en-GB" sz="1200" b="1" dirty="0">
                <a:solidFill>
                  <a:schemeClr val="bg1"/>
                </a:solidFill>
                <a:latin typeface="Aptos" panose="020B0004020202020204" pitchFamily="34" charset="0"/>
              </a:endParaRPr>
            </a:p>
          </p:txBody>
        </p:sp>
      </p:grpSp>
      <p:grpSp>
        <p:nvGrpSpPr>
          <p:cNvPr id="46" name="Evidence_trust">
            <a:extLst>
              <a:ext uri="{FF2B5EF4-FFF2-40B4-BE49-F238E27FC236}">
                <a16:creationId xmlns:a16="http://schemas.microsoft.com/office/drawing/2014/main" id="{23EC4299-585C-B676-62A9-2FDDD7A7ED0A}"/>
              </a:ext>
            </a:extLst>
          </p:cNvPr>
          <p:cNvGrpSpPr/>
          <p:nvPr/>
        </p:nvGrpSpPr>
        <p:grpSpPr>
          <a:xfrm>
            <a:off x="5203058" y="1029298"/>
            <a:ext cx="3676857" cy="1934150"/>
            <a:chOff x="1038631" y="2663884"/>
            <a:chExt cx="3676857" cy="1934150"/>
          </a:xfrm>
        </p:grpSpPr>
        <p:sp>
          <p:nvSpPr>
            <p:cNvPr id="7" name="Shape 10">
              <a:extLst>
                <a:ext uri="{FF2B5EF4-FFF2-40B4-BE49-F238E27FC236}">
                  <a16:creationId xmlns:a16="http://schemas.microsoft.com/office/drawing/2014/main" id="{B394457E-D19C-5025-CA4B-DAFF16594D3E}"/>
                </a:ext>
              </a:extLst>
            </p:cNvPr>
            <p:cNvSpPr/>
            <p:nvPr/>
          </p:nvSpPr>
          <p:spPr>
            <a:xfrm>
              <a:off x="1038631" y="2677599"/>
              <a:ext cx="3676857" cy="1920435"/>
            </a:xfrm>
            <a:prstGeom prst="rect">
              <a:avLst/>
            </a:prstGeom>
            <a:solidFill>
              <a:srgbClr val="1A1A2A"/>
            </a:solidFill>
            <a:ln w="38100">
              <a:solidFill>
                <a:schemeClr val="accent1"/>
              </a:solidFill>
              <a:prstDash val="solid"/>
            </a:ln>
            <a:effectLst>
              <a:outerShdw blurRad="152400" dist="63500" dir="8100000" algn="bl" rotWithShape="0">
                <a:srgbClr val="000000">
                  <a:alpha val="50000"/>
                </a:srgbClr>
              </a:outerShdw>
            </a:effectLst>
          </p:spPr>
        </p:sp>
        <p:sp>
          <p:nvSpPr>
            <p:cNvPr id="21" name="Text 13">
              <a:extLst>
                <a:ext uri="{FF2B5EF4-FFF2-40B4-BE49-F238E27FC236}">
                  <a16:creationId xmlns:a16="http://schemas.microsoft.com/office/drawing/2014/main" id="{3965CE93-C429-A454-4F7B-CB30866E6F13}"/>
                </a:ext>
              </a:extLst>
            </p:cNvPr>
            <p:cNvSpPr/>
            <p:nvPr/>
          </p:nvSpPr>
          <p:spPr>
            <a:xfrm>
              <a:off x="1127123" y="3004459"/>
              <a:ext cx="3524864" cy="1078992"/>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In a high‑trust community, people don’t look at each other like potential suspects. They assume the best until proven otherwise. That means when someone slips up - a bad decision, a moment of madness - folks don’t immediately jump to the conclusion everything’s going to hell.</a:t>
              </a:r>
            </a:p>
            <a:p>
              <a:pPr marL="0" indent="0">
                <a:buNone/>
              </a:pPr>
              <a:endParaRPr lang="en-GB" sz="1100" dirty="0">
                <a:solidFill>
                  <a:srgbClr val="F0EFE8"/>
                </a:solidFill>
                <a:latin typeface="Aptos" panose="020B0004020202020204" pitchFamily="34" charset="0"/>
              </a:endParaRPr>
            </a:p>
            <a:p>
              <a:pPr marL="0" indent="0">
                <a:buNone/>
              </a:pPr>
              <a:r>
                <a:rPr lang="en-GB" sz="1100" dirty="0">
                  <a:solidFill>
                    <a:srgbClr val="F0EFE8"/>
                  </a:solidFill>
                  <a:latin typeface="Aptos" panose="020B0004020202020204" pitchFamily="34" charset="0"/>
                </a:rPr>
                <a:t>Trust is like a neighbourhood watch without the fluorescent jackets. It keeps panic from spreading. It stops one broken window from turning into a street full of smashed glass.</a:t>
              </a:r>
            </a:p>
          </p:txBody>
        </p:sp>
        <p:sp>
          <p:nvSpPr>
            <p:cNvPr id="22" name="TextBox 21">
              <a:extLst>
                <a:ext uri="{FF2B5EF4-FFF2-40B4-BE49-F238E27FC236}">
                  <a16:creationId xmlns:a16="http://schemas.microsoft.com/office/drawing/2014/main" id="{B56EA650-29E5-05A3-0D84-7C538DBD05E7}"/>
                </a:ext>
              </a:extLst>
            </p:cNvPr>
            <p:cNvSpPr txBox="1"/>
            <p:nvPr/>
          </p:nvSpPr>
          <p:spPr>
            <a:xfrm>
              <a:off x="1038631" y="2663884"/>
              <a:ext cx="3676857" cy="276999"/>
            </a:xfrm>
            <a:prstGeom prst="rect">
              <a:avLst/>
            </a:prstGeom>
            <a:solidFill>
              <a:schemeClr val="accent1"/>
            </a:solidFill>
          </p:spPr>
          <p:txBody>
            <a:bodyPr wrap="square">
              <a:spAutoFit/>
            </a:bodyPr>
            <a:lstStyle/>
            <a:p>
              <a:pPr algn="ctr"/>
              <a:r>
                <a:rPr lang="en-GB" sz="1200" b="1" dirty="0">
                  <a:solidFill>
                    <a:schemeClr val="bg1"/>
                  </a:solidFill>
                  <a:latin typeface="Aptos" panose="020B0004020202020204" pitchFamily="34" charset="0"/>
                </a:rPr>
                <a:t>Evidence: Trust</a:t>
              </a:r>
            </a:p>
          </p:txBody>
        </p:sp>
      </p:grpSp>
      <p:grpSp>
        <p:nvGrpSpPr>
          <p:cNvPr id="47" name="Evidence_reciprocity">
            <a:extLst>
              <a:ext uri="{FF2B5EF4-FFF2-40B4-BE49-F238E27FC236}">
                <a16:creationId xmlns:a16="http://schemas.microsoft.com/office/drawing/2014/main" id="{2D3778F2-899C-E128-91B0-8C93565FA010}"/>
              </a:ext>
            </a:extLst>
          </p:cNvPr>
          <p:cNvGrpSpPr/>
          <p:nvPr/>
        </p:nvGrpSpPr>
        <p:grpSpPr>
          <a:xfrm>
            <a:off x="5321801" y="1671033"/>
            <a:ext cx="3676857" cy="1583652"/>
            <a:chOff x="5040631" y="1135876"/>
            <a:chExt cx="3676857" cy="1583652"/>
          </a:xfrm>
        </p:grpSpPr>
        <p:sp>
          <p:nvSpPr>
            <p:cNvPr id="30" name="Shape 10">
              <a:extLst>
                <a:ext uri="{FF2B5EF4-FFF2-40B4-BE49-F238E27FC236}">
                  <a16:creationId xmlns:a16="http://schemas.microsoft.com/office/drawing/2014/main" id="{37D3C8E7-4AAA-FEBF-68B5-6681E2E7A9A1}"/>
                </a:ext>
              </a:extLst>
            </p:cNvPr>
            <p:cNvSpPr/>
            <p:nvPr/>
          </p:nvSpPr>
          <p:spPr>
            <a:xfrm>
              <a:off x="5040631" y="1149592"/>
              <a:ext cx="3676857" cy="1569936"/>
            </a:xfrm>
            <a:prstGeom prst="rect">
              <a:avLst/>
            </a:prstGeom>
            <a:solidFill>
              <a:srgbClr val="1A1A2A"/>
            </a:solidFill>
            <a:ln w="38100">
              <a:solidFill>
                <a:schemeClr val="accent1"/>
              </a:solidFill>
              <a:prstDash val="solid"/>
            </a:ln>
            <a:effectLst>
              <a:outerShdw blurRad="152400" dist="63500" dir="8100000" algn="bl" rotWithShape="0">
                <a:srgbClr val="000000">
                  <a:alpha val="50000"/>
                </a:srgbClr>
              </a:outerShdw>
            </a:effectLst>
          </p:spPr>
        </p:sp>
        <p:sp>
          <p:nvSpPr>
            <p:cNvPr id="32" name="Text 13">
              <a:extLst>
                <a:ext uri="{FF2B5EF4-FFF2-40B4-BE49-F238E27FC236}">
                  <a16:creationId xmlns:a16="http://schemas.microsoft.com/office/drawing/2014/main" id="{D3184A0F-05C5-77FB-1652-5498AC84AD3B}"/>
                </a:ext>
              </a:extLst>
            </p:cNvPr>
            <p:cNvSpPr/>
            <p:nvPr/>
          </p:nvSpPr>
          <p:spPr>
            <a:xfrm>
              <a:off x="5129123" y="1461703"/>
              <a:ext cx="3524864" cy="1213884"/>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In simple terms norms of reciprocity refers to the idea that if you help me, I’ll help you. Conversely, if you hurt me I’ll hurt you, back. Doing someone a favour involves the unspoken rule that at some point you can ask them for a favour in return. These rules aren’t written, but they are understood. Break them and no-one calls the police. You just find yourself frozen out of the networks that keep people afloat.</a:t>
              </a:r>
            </a:p>
          </p:txBody>
        </p:sp>
        <p:sp>
          <p:nvSpPr>
            <p:cNvPr id="34" name="TextBox 33">
              <a:extLst>
                <a:ext uri="{FF2B5EF4-FFF2-40B4-BE49-F238E27FC236}">
                  <a16:creationId xmlns:a16="http://schemas.microsoft.com/office/drawing/2014/main" id="{EBA7C8CF-F437-870F-C141-F84FFCECE2D6}"/>
                </a:ext>
              </a:extLst>
            </p:cNvPr>
            <p:cNvSpPr txBox="1"/>
            <p:nvPr/>
          </p:nvSpPr>
          <p:spPr>
            <a:xfrm>
              <a:off x="5040631" y="1135876"/>
              <a:ext cx="3676857" cy="276999"/>
            </a:xfrm>
            <a:prstGeom prst="rect">
              <a:avLst/>
            </a:prstGeom>
            <a:solidFill>
              <a:schemeClr val="accent1"/>
            </a:solidFill>
          </p:spPr>
          <p:txBody>
            <a:bodyPr wrap="square">
              <a:spAutoFit/>
            </a:bodyPr>
            <a:lstStyle/>
            <a:p>
              <a:pPr algn="ctr"/>
              <a:r>
                <a:rPr lang="en-GB" sz="1200" b="1" dirty="0">
                  <a:solidFill>
                    <a:schemeClr val="bg1"/>
                  </a:solidFill>
                  <a:latin typeface="Aptos" panose="020B0004020202020204" pitchFamily="34" charset="0"/>
                </a:rPr>
                <a:t>Evidence: Norms of Reciprocity</a:t>
              </a:r>
            </a:p>
          </p:txBody>
        </p:sp>
      </p:grpSp>
    </p:spTree>
    <p:extLst>
      <p:ext uri="{BB962C8B-B14F-4D97-AF65-F5344CB8AC3E}">
        <p14:creationId xmlns:p14="http://schemas.microsoft.com/office/powerpoint/2010/main" val="646994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7" restart="whenNotActive" fill="hold" evtFilter="cancelBubble" nodeType="interactiveSeq">
                <p:stCondLst>
                  <p:cond evt="onClick" delay="0">
                    <p:tgtEl>
                      <p:spTgt spid="19"/>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6"/>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17" restart="whenNotActive" fill="hold" evtFilter="cancelBubble" nodeType="interactiveSeq">
                <p:stCondLst>
                  <p:cond evt="onClick" delay="0">
                    <p:tgtEl>
                      <p:spTgt spid="46"/>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22" restart="whenNotActive" fill="hold" evtFilter="cancelBubble" nodeType="interactiveSeq">
                <p:stCondLst>
                  <p:cond evt="onClick" delay="0">
                    <p:tgtEl>
                      <p:spTgt spid="31"/>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7"/>
                                        </p:tgtEl>
                                        <p:attrNameLst>
                                          <p:attrName>style.visibility</p:attrName>
                                        </p:attrNameLst>
                                      </p:cBhvr>
                                      <p:to>
                                        <p:strVal val="visible"/>
                                      </p:to>
                                    </p:set>
                                  </p:childTnLst>
                                </p:cTn>
                              </p:par>
                            </p:childTnLst>
                          </p:cTn>
                        </p:par>
                      </p:childTnLst>
                    </p:cTn>
                  </p:par>
                </p:childTnLst>
              </p:cTn>
              <p:nextCondLst>
                <p:cond evt="onClick" delay="0">
                  <p:tgtEl>
                    <p:spTgt spid="31"/>
                  </p:tgtEl>
                </p:cond>
              </p:nextCondLst>
            </p:seq>
            <p:seq concurrent="1" nextAc="seek">
              <p:cTn id="27" restart="whenNotActive" fill="hold" evtFilter="cancelBubble" nodeType="interactiveSeq">
                <p:stCondLst>
                  <p:cond evt="onClick" delay="0">
                    <p:tgtEl>
                      <p:spTgt spid="47"/>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E49EEB81-D23C-FFF5-0A53-70CE485F58EF}"/>
              </a:ext>
            </a:extLst>
          </p:cNvPr>
          <p:cNvPicPr>
            <a:picLocks noChangeAspect="1"/>
          </p:cNvPicPr>
          <p:nvPr/>
        </p:nvPicPr>
        <p:blipFill>
          <a:blip r:embed="rId3">
            <a:alphaModFix amt="35000"/>
          </a:blip>
          <a:srcRect/>
          <a:stretch/>
        </p:blipFill>
        <p:spPr>
          <a:xfrm>
            <a:off x="0" y="-1"/>
            <a:ext cx="9062883" cy="4307490"/>
          </a:xfrm>
          <a:prstGeom prst="rect">
            <a:avLst/>
          </a:prstGeom>
          <a:effectLst>
            <a:softEdge rad="63500"/>
          </a:effectLst>
        </p:spPr>
      </p:pic>
      <p:sp>
        <p:nvSpPr>
          <p:cNvPr id="45" name="Text 6">
            <a:extLst>
              <a:ext uri="{FF2B5EF4-FFF2-40B4-BE49-F238E27FC236}">
                <a16:creationId xmlns:a16="http://schemas.microsoft.com/office/drawing/2014/main" id="{6FB9F8CE-86DD-48C8-6940-05F627F62320}"/>
              </a:ext>
            </a:extLst>
          </p:cNvPr>
          <p:cNvSpPr/>
          <p:nvPr/>
        </p:nvSpPr>
        <p:spPr>
          <a:xfrm>
            <a:off x="291100" y="763635"/>
            <a:ext cx="5940094" cy="4022217"/>
          </a:xfrm>
          <a:prstGeom prst="rect">
            <a:avLst/>
          </a:prstGeom>
          <a:noFill/>
          <a:ln/>
        </p:spPr>
        <p:txBody>
          <a:bodyPr wrap="square" rtlCol="0" anchor="t"/>
          <a:lstStyle/>
          <a:p>
            <a:r>
              <a:rPr lang="en-GB" sz="1200" dirty="0">
                <a:solidFill>
                  <a:srgbClr val="FFFF00"/>
                </a:solidFill>
                <a:latin typeface="Aptos" panose="020B0004020202020204" pitchFamily="34" charset="0"/>
              </a:rPr>
              <a:t>Unlike Wilson and Kelling, William Chambliss took a less benign view about how formal social controls work in the real world of mean streets and even meaner street cleaners. Formal social control’s not blind, but it can be one-eyed.  See, Chambliss looked at two groups of kids: one from a leafy suburb where the neighbours bake muffins and call the cops by their first names, the other from the wrong side of tracks where the trains stopped running a long, long, time ago.</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“The </a:t>
            </a:r>
            <a:r>
              <a:rPr lang="en-GB" sz="1200" dirty="0">
                <a:solidFill>
                  <a:schemeClr val="accent4"/>
                </a:solidFill>
                <a:latin typeface="Aptos" panose="020B0004020202020204" pitchFamily="34" charset="0"/>
              </a:rPr>
              <a:t>Saints</a:t>
            </a:r>
            <a:r>
              <a:rPr lang="en-GB" sz="1200" dirty="0">
                <a:solidFill>
                  <a:srgbClr val="FFFF00"/>
                </a:solidFill>
                <a:latin typeface="Aptos" panose="020B0004020202020204" pitchFamily="34" charset="0"/>
              </a:rPr>
              <a:t> and the </a:t>
            </a:r>
            <a:r>
              <a:rPr lang="en-GB" sz="1200" dirty="0">
                <a:solidFill>
                  <a:schemeClr val="accent4"/>
                </a:solidFill>
                <a:latin typeface="Aptos" panose="020B0004020202020204" pitchFamily="34" charset="0"/>
              </a:rPr>
              <a:t>Roughnecks</a:t>
            </a:r>
            <a:r>
              <a:rPr lang="en-GB" sz="1200" dirty="0">
                <a:solidFill>
                  <a:srgbClr val="FFFF00"/>
                </a:solidFill>
                <a:latin typeface="Aptos" panose="020B0004020202020204" pitchFamily="34" charset="0"/>
              </a:rPr>
              <a:t>” he called them and it don’t take a genius to work out which one’s which.</a:t>
            </a:r>
            <a:r>
              <a:rPr lang="en-GB" sz="1200" dirty="0">
                <a:solidFill>
                  <a:srgbClr val="F0EFE8"/>
                </a:solidFill>
                <a:latin typeface="Aptos" panose="020B0004020202020204" pitchFamily="34" charset="0"/>
              </a:rPr>
              <a:t> </a:t>
            </a:r>
            <a:r>
              <a:rPr lang="en-GB" sz="1200" dirty="0">
                <a:solidFill>
                  <a:srgbClr val="FFFF00"/>
                </a:solidFill>
                <a:latin typeface="Aptos" panose="020B0004020202020204" pitchFamily="34" charset="0"/>
              </a:rPr>
              <a:t>And when crime time comes to town, guess who’s behaviour gets labelled a “youthful misdemeanour” and who gets a record that sticks harder than gum to the sole of your shoe?</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See, that’s the problem. Formal social control doesn’t fall evenly. It falls hardest where it’s always fallen: on the already‑marginalised. The kids </a:t>
            </a:r>
            <a:r>
              <a:rPr lang="en-GB" sz="1200" i="1" dirty="0">
                <a:solidFill>
                  <a:srgbClr val="FFFF00"/>
                </a:solidFill>
                <a:latin typeface="Aptos" panose="020B0004020202020204" pitchFamily="34" charset="0"/>
              </a:rPr>
              <a:t>without</a:t>
            </a:r>
            <a:r>
              <a:rPr lang="en-GB" sz="1200" dirty="0">
                <a:solidFill>
                  <a:srgbClr val="FFFF00"/>
                </a:solidFill>
                <a:latin typeface="Aptos" panose="020B0004020202020204" pitchFamily="34" charset="0"/>
              </a:rPr>
              <a:t> </a:t>
            </a:r>
            <a:r>
              <a:rPr lang="en-GB" sz="1200" dirty="0">
                <a:solidFill>
                  <a:schemeClr val="accent4"/>
                </a:solidFill>
                <a:latin typeface="Aptos" panose="020B0004020202020204" pitchFamily="34" charset="0"/>
              </a:rPr>
              <a:t>social</a:t>
            </a:r>
            <a:r>
              <a:rPr lang="en-GB" sz="1200" dirty="0">
                <a:solidFill>
                  <a:srgbClr val="0000FF"/>
                </a:solidFill>
                <a:latin typeface="Aptos" panose="020B0004020202020204" pitchFamily="34" charset="0"/>
              </a:rPr>
              <a:t> </a:t>
            </a:r>
            <a:r>
              <a:rPr lang="en-GB" sz="1200" dirty="0">
                <a:solidFill>
                  <a:schemeClr val="accent4"/>
                </a:solidFill>
                <a:latin typeface="Aptos" panose="020B0004020202020204" pitchFamily="34" charset="0"/>
              </a:rPr>
              <a:t>capital</a:t>
            </a:r>
            <a:r>
              <a:rPr lang="en-GB" sz="1200" dirty="0">
                <a:solidFill>
                  <a:srgbClr val="FFFF00"/>
                </a:solidFill>
                <a:latin typeface="Aptos" panose="020B0004020202020204" pitchFamily="34" charset="0"/>
              </a:rPr>
              <a:t>, who don’t have a lawyer in the family or a teacher ready to vouch for their “potential.”  Once the system tags you as deviant, it never stops.  It just circles back.  </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chemeClr val="bg1"/>
                </a:solidFill>
                <a:latin typeface="Aptos" panose="020B0004020202020204" pitchFamily="34" charset="0"/>
              </a:rPr>
              <a:t>Again and again and again…</a:t>
            </a:r>
          </a:p>
        </p:txBody>
      </p:sp>
      <p:sp>
        <p:nvSpPr>
          <p:cNvPr id="33" name="Text 3">
            <a:extLst>
              <a:ext uri="{FF2B5EF4-FFF2-40B4-BE49-F238E27FC236}">
                <a16:creationId xmlns:a16="http://schemas.microsoft.com/office/drawing/2014/main" id="{0F834F6D-BF60-64C0-08F5-F95FC1F2718D}"/>
              </a:ext>
            </a:extLst>
          </p:cNvPr>
          <p:cNvSpPr/>
          <p:nvPr/>
        </p:nvSpPr>
        <p:spPr>
          <a:xfrm>
            <a:off x="306900" y="196682"/>
            <a:ext cx="6632216" cy="695880"/>
          </a:xfrm>
          <a:prstGeom prst="rect">
            <a:avLst/>
          </a:prstGeom>
          <a:noFill/>
          <a:ln/>
        </p:spPr>
        <p:txBody>
          <a:bodyPr wrap="square" rtlCol="0" anchor="t"/>
          <a:lstStyle/>
          <a:p>
            <a:pPr marL="0" indent="0" algn="l">
              <a:buNone/>
            </a:pPr>
            <a:r>
              <a:rPr lang="en-US" sz="2800" b="1" dirty="0">
                <a:solidFill>
                  <a:schemeClr val="bg1"/>
                </a:solidFill>
                <a:latin typeface="Aptos" panose="020B0004020202020204" pitchFamily="34" charset="0"/>
              </a:rPr>
              <a:t>The Saints and the Roughnecks</a:t>
            </a:r>
          </a:p>
        </p:txBody>
      </p:sp>
      <p:sp>
        <p:nvSpPr>
          <p:cNvPr id="2" name="Rectangle 1">
            <a:hlinkClick r:id="rId4" action="ppaction://hlinksldjump"/>
            <a:extLst>
              <a:ext uri="{FF2B5EF4-FFF2-40B4-BE49-F238E27FC236}">
                <a16:creationId xmlns:a16="http://schemas.microsoft.com/office/drawing/2014/main" id="{0A31D818-4169-D90C-3B92-48446BCB9236}"/>
              </a:ext>
            </a:extLst>
          </p:cNvPr>
          <p:cNvSpPr/>
          <p:nvPr/>
        </p:nvSpPr>
        <p:spPr>
          <a:xfrm>
            <a:off x="364224" y="3946153"/>
            <a:ext cx="1800000" cy="180000"/>
          </a:xfrm>
          <a:prstGeom prst="rect">
            <a:avLst/>
          </a:prstGeom>
          <a:solidFill>
            <a:schemeClr val="accent1">
              <a:alpha val="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soccap">
            <a:extLst>
              <a:ext uri="{FF2B5EF4-FFF2-40B4-BE49-F238E27FC236}">
                <a16:creationId xmlns:a16="http://schemas.microsoft.com/office/drawing/2014/main" id="{88E4F4E8-14F7-B811-C734-61A682E1AE91}"/>
              </a:ext>
            </a:extLst>
          </p:cNvPr>
          <p:cNvSpPr/>
          <p:nvPr/>
        </p:nvSpPr>
        <p:spPr>
          <a:xfrm>
            <a:off x="4106410" y="3191216"/>
            <a:ext cx="828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saints">
            <a:extLst>
              <a:ext uri="{FF2B5EF4-FFF2-40B4-BE49-F238E27FC236}">
                <a16:creationId xmlns:a16="http://schemas.microsoft.com/office/drawing/2014/main" id="{F95D54ED-8EE2-3ED1-6597-D9B9AE207BD8}"/>
              </a:ext>
            </a:extLst>
          </p:cNvPr>
          <p:cNvSpPr/>
          <p:nvPr/>
        </p:nvSpPr>
        <p:spPr>
          <a:xfrm>
            <a:off x="685554" y="2097486"/>
            <a:ext cx="432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ough">
            <a:extLst>
              <a:ext uri="{FF2B5EF4-FFF2-40B4-BE49-F238E27FC236}">
                <a16:creationId xmlns:a16="http://schemas.microsoft.com/office/drawing/2014/main" id="{E3AF688B-602F-0485-148D-10D0AB5F05A4}"/>
              </a:ext>
            </a:extLst>
          </p:cNvPr>
          <p:cNvSpPr/>
          <p:nvPr/>
        </p:nvSpPr>
        <p:spPr>
          <a:xfrm>
            <a:off x="1607328" y="2108034"/>
            <a:ext cx="766917"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25E00E9A-DC54-1707-5593-05AB4ADC66DC}"/>
              </a:ext>
            </a:extLst>
          </p:cNvPr>
          <p:cNvPicPr>
            <a:picLocks noChangeAspect="1"/>
          </p:cNvPicPr>
          <p:nvPr/>
        </p:nvPicPr>
        <p:blipFill>
          <a:blip r:embed="rId5"/>
          <a:srcRect/>
          <a:stretch/>
        </p:blipFill>
        <p:spPr>
          <a:xfrm>
            <a:off x="6412240" y="298793"/>
            <a:ext cx="2313964" cy="4113716"/>
          </a:xfrm>
          <a:prstGeom prst="rect">
            <a:avLst/>
          </a:prstGeom>
          <a:ln w="50800">
            <a:solidFill>
              <a:schemeClr val="bg1"/>
            </a:solidFill>
          </a:ln>
        </p:spPr>
      </p:pic>
      <p:grpSp>
        <p:nvGrpSpPr>
          <p:cNvPr id="14" name="Evidence_saints">
            <a:extLst>
              <a:ext uri="{FF2B5EF4-FFF2-40B4-BE49-F238E27FC236}">
                <a16:creationId xmlns:a16="http://schemas.microsoft.com/office/drawing/2014/main" id="{0BB415A7-7EE4-0304-0EEB-BBA404F6F215}"/>
              </a:ext>
            </a:extLst>
          </p:cNvPr>
          <p:cNvGrpSpPr/>
          <p:nvPr/>
        </p:nvGrpSpPr>
        <p:grpSpPr>
          <a:xfrm>
            <a:off x="5031792" y="352666"/>
            <a:ext cx="3838571" cy="1934150"/>
            <a:chOff x="4785852" y="222717"/>
            <a:chExt cx="3838571" cy="1934150"/>
          </a:xfrm>
        </p:grpSpPr>
        <p:sp>
          <p:nvSpPr>
            <p:cNvPr id="6" name="Shape 10">
              <a:extLst>
                <a:ext uri="{FF2B5EF4-FFF2-40B4-BE49-F238E27FC236}">
                  <a16:creationId xmlns:a16="http://schemas.microsoft.com/office/drawing/2014/main" id="{837BBDD9-B930-5044-09FC-EE371BE865C8}"/>
                </a:ext>
              </a:extLst>
            </p:cNvPr>
            <p:cNvSpPr/>
            <p:nvPr/>
          </p:nvSpPr>
          <p:spPr>
            <a:xfrm>
              <a:off x="4785852" y="236432"/>
              <a:ext cx="3838571" cy="1920435"/>
            </a:xfrm>
            <a:prstGeom prst="rect">
              <a:avLst/>
            </a:prstGeom>
            <a:solidFill>
              <a:srgbClr val="1A1A2A"/>
            </a:solidFill>
            <a:ln w="38100">
              <a:solidFill>
                <a:schemeClr val="accent1"/>
              </a:solidFill>
              <a:prstDash val="solid"/>
            </a:ln>
            <a:effectLst>
              <a:outerShdw blurRad="152400" dist="63500" dir="8100000" algn="bl" rotWithShape="0">
                <a:srgbClr val="000000">
                  <a:alpha val="50000"/>
                </a:srgbClr>
              </a:outerShdw>
            </a:effectLst>
          </p:spPr>
        </p:sp>
        <p:sp>
          <p:nvSpPr>
            <p:cNvPr id="8" name="Text 13">
              <a:extLst>
                <a:ext uri="{FF2B5EF4-FFF2-40B4-BE49-F238E27FC236}">
                  <a16:creationId xmlns:a16="http://schemas.microsoft.com/office/drawing/2014/main" id="{2AE59E62-AD48-C0C2-D20C-29DE3C40BCD6}"/>
                </a:ext>
              </a:extLst>
            </p:cNvPr>
            <p:cNvSpPr/>
            <p:nvPr/>
          </p:nvSpPr>
          <p:spPr>
            <a:xfrm>
              <a:off x="4884065" y="563292"/>
              <a:ext cx="3676857" cy="1078992"/>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“Eight promising young men of good, stable, white upper-middle-class families, active in school affairs, were some of the most delinquent boys at Hanibal High School. While community residents and parents knew these boys occasionally sowed a few wild oats they were totally unaware that sowing wild oats completely occupied their daily routine. The Saints were constantly occupied with truancy, drinking, wild driving, petty theft and vandalism. Yet not one was officially arrested for any misdeed during the two years I observed them”.</a:t>
              </a:r>
            </a:p>
          </p:txBody>
        </p:sp>
        <p:sp>
          <p:nvSpPr>
            <p:cNvPr id="9" name="TextBox 8">
              <a:extLst>
                <a:ext uri="{FF2B5EF4-FFF2-40B4-BE49-F238E27FC236}">
                  <a16:creationId xmlns:a16="http://schemas.microsoft.com/office/drawing/2014/main" id="{D6338D0B-46AF-499D-A935-DF6CA9531CB9}"/>
                </a:ext>
              </a:extLst>
            </p:cNvPr>
            <p:cNvSpPr txBox="1"/>
            <p:nvPr/>
          </p:nvSpPr>
          <p:spPr>
            <a:xfrm>
              <a:off x="4785852" y="222717"/>
              <a:ext cx="3838571" cy="276999"/>
            </a:xfrm>
            <a:prstGeom prst="rect">
              <a:avLst/>
            </a:prstGeom>
            <a:solidFill>
              <a:schemeClr val="accent1"/>
            </a:solidFill>
          </p:spPr>
          <p:txBody>
            <a:bodyPr wrap="square">
              <a:spAutoFit/>
            </a:bodyPr>
            <a:lstStyle/>
            <a:p>
              <a:pPr algn="ctr"/>
              <a:r>
                <a:rPr lang="en-GB" sz="1200" b="1" dirty="0">
                  <a:solidFill>
                    <a:schemeClr val="bg1"/>
                  </a:solidFill>
                  <a:latin typeface="Aptos" panose="020B0004020202020204" pitchFamily="34" charset="0"/>
                </a:rPr>
                <a:t>Evidence: The Saints</a:t>
              </a:r>
            </a:p>
          </p:txBody>
        </p:sp>
      </p:grpSp>
      <p:grpSp>
        <p:nvGrpSpPr>
          <p:cNvPr id="4" name="Concept_sc">
            <a:extLst>
              <a:ext uri="{FF2B5EF4-FFF2-40B4-BE49-F238E27FC236}">
                <a16:creationId xmlns:a16="http://schemas.microsoft.com/office/drawing/2014/main" id="{7CDAB1EE-3BEA-04AF-1A1F-BA686B12BEE5}"/>
              </a:ext>
            </a:extLst>
          </p:cNvPr>
          <p:cNvGrpSpPr/>
          <p:nvPr/>
        </p:nvGrpSpPr>
        <p:grpSpPr>
          <a:xfrm>
            <a:off x="4667330" y="822477"/>
            <a:ext cx="4058874" cy="2566598"/>
            <a:chOff x="4560039" y="542381"/>
            <a:chExt cx="4058874" cy="2566598"/>
          </a:xfrm>
        </p:grpSpPr>
        <p:sp>
          <p:nvSpPr>
            <p:cNvPr id="5" name="Shape 10">
              <a:extLst>
                <a:ext uri="{FF2B5EF4-FFF2-40B4-BE49-F238E27FC236}">
                  <a16:creationId xmlns:a16="http://schemas.microsoft.com/office/drawing/2014/main" id="{B0F544C3-5413-FB52-F22F-478083501ECC}"/>
                </a:ext>
              </a:extLst>
            </p:cNvPr>
            <p:cNvSpPr/>
            <p:nvPr/>
          </p:nvSpPr>
          <p:spPr>
            <a:xfrm>
              <a:off x="4560039" y="549644"/>
              <a:ext cx="4058874" cy="2559335"/>
            </a:xfrm>
            <a:prstGeom prst="rect">
              <a:avLst/>
            </a:prstGeom>
            <a:solidFill>
              <a:srgbClr val="1A1A2A"/>
            </a:solidFill>
            <a:ln w="38100">
              <a:solidFill>
                <a:srgbClr val="0000FF"/>
              </a:solidFill>
              <a:prstDash val="solid"/>
            </a:ln>
            <a:effectLst>
              <a:outerShdw blurRad="152400" dist="63500" dir="8100000" algn="bl" rotWithShape="0">
                <a:srgbClr val="000000">
                  <a:alpha val="50000"/>
                </a:srgbClr>
              </a:outerShdw>
            </a:effectLst>
          </p:spPr>
        </p:sp>
        <p:sp>
          <p:nvSpPr>
            <p:cNvPr id="7" name="Shape 11">
              <a:extLst>
                <a:ext uri="{FF2B5EF4-FFF2-40B4-BE49-F238E27FC236}">
                  <a16:creationId xmlns:a16="http://schemas.microsoft.com/office/drawing/2014/main" id="{1BE8394C-D2B5-9501-1BBE-1136EAD4F7D3}"/>
                </a:ext>
              </a:extLst>
            </p:cNvPr>
            <p:cNvSpPr/>
            <p:nvPr/>
          </p:nvSpPr>
          <p:spPr>
            <a:xfrm>
              <a:off x="4572001" y="542382"/>
              <a:ext cx="4044253" cy="272926"/>
            </a:xfrm>
            <a:prstGeom prst="rect">
              <a:avLst/>
            </a:prstGeom>
            <a:solidFill>
              <a:srgbClr val="0000FF"/>
            </a:solidFill>
            <a:ln>
              <a:noFill/>
            </a:ln>
          </p:spPr>
        </p:sp>
        <p:sp>
          <p:nvSpPr>
            <p:cNvPr id="15" name="Text 13">
              <a:extLst>
                <a:ext uri="{FF2B5EF4-FFF2-40B4-BE49-F238E27FC236}">
                  <a16:creationId xmlns:a16="http://schemas.microsoft.com/office/drawing/2014/main" id="{D3C88B14-E431-159C-C0A6-DFC746F5180F}"/>
                </a:ext>
              </a:extLst>
            </p:cNvPr>
            <p:cNvSpPr/>
            <p:nvPr/>
          </p:nvSpPr>
          <p:spPr>
            <a:xfrm>
              <a:off x="4682613" y="852519"/>
              <a:ext cx="3830529" cy="2252296"/>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Social capital refers to the resources, trust, and benefits people gain from their relationships and networks. It’s about how connections between individuals and groups help them achieve goals, solve problems, and maintain resilient communities.</a:t>
              </a:r>
            </a:p>
            <a:p>
              <a:pPr marL="0" indent="0">
                <a:buNone/>
              </a:pPr>
              <a:endParaRPr lang="en-GB" sz="1100" dirty="0">
                <a:solidFill>
                  <a:srgbClr val="F0EFE8"/>
                </a:solidFill>
                <a:latin typeface="Aptos" panose="020B0004020202020204" pitchFamily="34" charset="0"/>
              </a:endParaRPr>
            </a:p>
            <a:p>
              <a:pPr marL="0" indent="0">
                <a:buNone/>
              </a:pPr>
              <a:r>
                <a:rPr lang="en-GB" sz="1100" dirty="0">
                  <a:solidFill>
                    <a:srgbClr val="F0EFE8"/>
                  </a:solidFill>
                  <a:latin typeface="Aptos" panose="020B0004020202020204" pitchFamily="34" charset="0"/>
                </a:rPr>
                <a:t>Communal networks are built from favours, a shared history and the occasional borrowed lawnmower.</a:t>
              </a:r>
            </a:p>
            <a:p>
              <a:pPr marL="0" indent="0">
                <a:buNone/>
              </a:pPr>
              <a:endParaRPr lang="en-GB" sz="1100" dirty="0">
                <a:solidFill>
                  <a:srgbClr val="F0EFE8"/>
                </a:solidFill>
                <a:latin typeface="Aptos" panose="020B0004020202020204" pitchFamily="34" charset="0"/>
              </a:endParaRPr>
            </a:p>
            <a:p>
              <a:pPr marL="0" indent="0">
                <a:buNone/>
              </a:pPr>
              <a:r>
                <a:rPr lang="en-GB" sz="1100" dirty="0">
                  <a:solidFill>
                    <a:srgbClr val="F0EFE8"/>
                  </a:solidFill>
                  <a:latin typeface="Aptos" panose="020B0004020202020204" pitchFamily="34" charset="0"/>
                </a:rPr>
                <a:t>When people are connected, information moves fast. Support moves faster. Someone starts acting out? The network notices. Not to punish but to pull them back in before they drift too far. It’s hard to spiral out of control when one half the town knows your parents and the other half knows exactly who your friends are.</a:t>
              </a:r>
            </a:p>
          </p:txBody>
        </p:sp>
        <p:sp>
          <p:nvSpPr>
            <p:cNvPr id="16" name="TextBox 15">
              <a:extLst>
                <a:ext uri="{FF2B5EF4-FFF2-40B4-BE49-F238E27FC236}">
                  <a16:creationId xmlns:a16="http://schemas.microsoft.com/office/drawing/2014/main" id="{C6139858-BD91-3469-F6D1-81E177D4AA50}"/>
                </a:ext>
              </a:extLst>
            </p:cNvPr>
            <p:cNvSpPr txBox="1"/>
            <p:nvPr/>
          </p:nvSpPr>
          <p:spPr>
            <a:xfrm>
              <a:off x="4572001" y="542381"/>
              <a:ext cx="4044251" cy="276999"/>
            </a:xfrm>
            <a:prstGeom prst="rect">
              <a:avLst/>
            </a:prstGeom>
            <a:noFill/>
          </p:spPr>
          <p:txBody>
            <a:bodyPr wrap="square">
              <a:spAutoFit/>
            </a:bodyPr>
            <a:lstStyle/>
            <a:p>
              <a:pPr algn="ctr"/>
              <a:r>
                <a:rPr lang="en-GB" sz="1200" b="1" dirty="0">
                  <a:solidFill>
                    <a:srgbClr val="FFFF00"/>
                  </a:solidFill>
                  <a:latin typeface="Aptos" panose="020B0004020202020204" pitchFamily="34" charset="0"/>
                </a:rPr>
                <a:t>Concept: Social Capital</a:t>
              </a:r>
              <a:endParaRPr lang="en-GB" sz="1200" b="1" dirty="0">
                <a:solidFill>
                  <a:schemeClr val="bg1"/>
                </a:solidFill>
                <a:latin typeface="Aptos" panose="020B0004020202020204" pitchFamily="34" charset="0"/>
              </a:endParaRPr>
            </a:p>
          </p:txBody>
        </p:sp>
      </p:grpSp>
      <p:grpSp>
        <p:nvGrpSpPr>
          <p:cNvPr id="10" name="Evidence_rough">
            <a:extLst>
              <a:ext uri="{FF2B5EF4-FFF2-40B4-BE49-F238E27FC236}">
                <a16:creationId xmlns:a16="http://schemas.microsoft.com/office/drawing/2014/main" id="{3A5ED25C-9957-08F9-70DF-3F2591F20AFC}"/>
              </a:ext>
            </a:extLst>
          </p:cNvPr>
          <p:cNvGrpSpPr/>
          <p:nvPr/>
        </p:nvGrpSpPr>
        <p:grpSpPr>
          <a:xfrm>
            <a:off x="4902372" y="2792829"/>
            <a:ext cx="3676857" cy="1583652"/>
            <a:chOff x="5040631" y="1135876"/>
            <a:chExt cx="3676857" cy="1583652"/>
          </a:xfrm>
        </p:grpSpPr>
        <p:sp>
          <p:nvSpPr>
            <p:cNvPr id="11" name="Shape 10">
              <a:extLst>
                <a:ext uri="{FF2B5EF4-FFF2-40B4-BE49-F238E27FC236}">
                  <a16:creationId xmlns:a16="http://schemas.microsoft.com/office/drawing/2014/main" id="{360DA1F4-2E85-4D94-D028-433ECFF8EEF9}"/>
                </a:ext>
              </a:extLst>
            </p:cNvPr>
            <p:cNvSpPr/>
            <p:nvPr/>
          </p:nvSpPr>
          <p:spPr>
            <a:xfrm>
              <a:off x="5040631" y="1149592"/>
              <a:ext cx="3676857" cy="1569936"/>
            </a:xfrm>
            <a:prstGeom prst="rect">
              <a:avLst/>
            </a:prstGeom>
            <a:solidFill>
              <a:srgbClr val="1A1A2A"/>
            </a:solidFill>
            <a:ln w="38100">
              <a:solidFill>
                <a:schemeClr val="accent1"/>
              </a:solidFill>
              <a:prstDash val="solid"/>
            </a:ln>
            <a:effectLst>
              <a:outerShdw blurRad="152400" dist="63500" dir="8100000" algn="bl" rotWithShape="0">
                <a:srgbClr val="000000">
                  <a:alpha val="50000"/>
                </a:srgbClr>
              </a:outerShdw>
            </a:effectLst>
          </p:spPr>
        </p:sp>
        <p:sp>
          <p:nvSpPr>
            <p:cNvPr id="12" name="Text 13">
              <a:extLst>
                <a:ext uri="{FF2B5EF4-FFF2-40B4-BE49-F238E27FC236}">
                  <a16:creationId xmlns:a16="http://schemas.microsoft.com/office/drawing/2014/main" id="{C0BD152A-C3E6-CA44-9F8A-8779F4274900}"/>
                </a:ext>
              </a:extLst>
            </p:cNvPr>
            <p:cNvSpPr/>
            <p:nvPr/>
          </p:nvSpPr>
          <p:spPr>
            <a:xfrm>
              <a:off x="5129123" y="1461703"/>
              <a:ext cx="3524864" cy="1213884"/>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“My observations during the same two years of another gang of Hanibal High School students, six lower-class white boys known as the Roughnecks [revealed something very different]. The Roughnecks were constantly in trouble with police and community even though their rate of delinquency was about equal with that of the Saints. What was the cause of this disparity? </a:t>
              </a:r>
            </a:p>
          </p:txBody>
        </p:sp>
        <p:sp>
          <p:nvSpPr>
            <p:cNvPr id="13" name="TextBox 12">
              <a:extLst>
                <a:ext uri="{FF2B5EF4-FFF2-40B4-BE49-F238E27FC236}">
                  <a16:creationId xmlns:a16="http://schemas.microsoft.com/office/drawing/2014/main" id="{09FBCFD0-67D3-2AF9-1B65-35B75967B3E7}"/>
                </a:ext>
              </a:extLst>
            </p:cNvPr>
            <p:cNvSpPr txBox="1"/>
            <p:nvPr/>
          </p:nvSpPr>
          <p:spPr>
            <a:xfrm>
              <a:off x="5040631" y="1135876"/>
              <a:ext cx="3676857" cy="276999"/>
            </a:xfrm>
            <a:prstGeom prst="rect">
              <a:avLst/>
            </a:prstGeom>
            <a:solidFill>
              <a:schemeClr val="accent1"/>
            </a:solidFill>
          </p:spPr>
          <p:txBody>
            <a:bodyPr wrap="square">
              <a:spAutoFit/>
            </a:bodyPr>
            <a:lstStyle/>
            <a:p>
              <a:pPr algn="ctr"/>
              <a:r>
                <a:rPr lang="en-GB" sz="1200" b="1" dirty="0">
                  <a:solidFill>
                    <a:schemeClr val="bg1"/>
                  </a:solidFill>
                  <a:latin typeface="Aptos" panose="020B0004020202020204" pitchFamily="34" charset="0"/>
                </a:rPr>
                <a:t>Evidence: The Roughnecks</a:t>
              </a:r>
            </a:p>
          </p:txBody>
        </p:sp>
      </p:grpSp>
    </p:spTree>
    <p:extLst>
      <p:ext uri="{BB962C8B-B14F-4D97-AF65-F5344CB8AC3E}">
        <p14:creationId xmlns:p14="http://schemas.microsoft.com/office/powerpoint/2010/main" val="41485522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12" restart="whenNotActive" fill="hold" evtFilter="cancelBubble" nodeType="interactiveSeq">
                <p:stCondLst>
                  <p:cond evt="onClick" delay="0">
                    <p:tgtEl>
                      <p:spTgt spid="18"/>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17" restart="whenNotActive" fill="hold" evtFilter="cancelBubble" nodeType="interactiveSeq">
                <p:stCondLst>
                  <p:cond evt="onClick" delay="0">
                    <p:tgtEl>
                      <p:spTgt spid="14"/>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2" restart="whenNotActive" fill="hold" evtFilter="cancelBubble" nodeType="interactiveSeq">
                <p:stCondLst>
                  <p:cond evt="onClick" delay="0">
                    <p:tgtEl>
                      <p:spTgt spid="19"/>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48BDC5-0AF9-673D-CF96-994291110B0A}"/>
              </a:ext>
            </a:extLst>
          </p:cNvPr>
          <p:cNvPicPr>
            <a:picLocks noChangeAspect="1"/>
          </p:cNvPicPr>
          <p:nvPr/>
        </p:nvPicPr>
        <p:blipFill>
          <a:blip r:embed="rId3">
            <a:alphaModFix amt="35000"/>
          </a:blip>
          <a:srcRect/>
          <a:stretch/>
        </p:blipFill>
        <p:spPr>
          <a:xfrm>
            <a:off x="0" y="-1"/>
            <a:ext cx="9144000" cy="4307490"/>
          </a:xfrm>
          <a:prstGeom prst="rect">
            <a:avLst/>
          </a:prstGeom>
          <a:effectLst>
            <a:softEdge rad="63500"/>
          </a:effectLst>
        </p:spPr>
      </p:pic>
      <p:sp>
        <p:nvSpPr>
          <p:cNvPr id="31" name="Text 29"/>
          <p:cNvSpPr/>
          <p:nvPr/>
        </p:nvSpPr>
        <p:spPr>
          <a:xfrm>
            <a:off x="303817" y="5070790"/>
            <a:ext cx="8595360" cy="292608"/>
          </a:xfrm>
          <a:prstGeom prst="rect">
            <a:avLst/>
          </a:prstGeom>
          <a:noFill/>
          <a:ln/>
        </p:spPr>
        <p:txBody>
          <a:bodyPr wrap="square" lIns="0" tIns="0" rIns="0" bIns="0" rtlCol="0" anchor="ctr"/>
          <a:lstStyle/>
          <a:p>
            <a:pPr marL="0" indent="0">
              <a:buNone/>
            </a:pPr>
            <a:r>
              <a:rPr lang="en-US" sz="750" kern="0" spc="100" dirty="0">
                <a:solidFill>
                  <a:srgbClr val="72728A"/>
                </a:solidFill>
              </a:rPr>
              <a:t>CONCEPT: FORMAL vs INFORMAL SOCIAL CONTROL   //   </a:t>
            </a:r>
            <a:r>
              <a:rPr lang="en-US" sz="750" kern="0" spc="100" dirty="0">
                <a:solidFill>
                  <a:srgbClr val="40C4FF"/>
                </a:solidFill>
              </a:rPr>
              <a:t>► Choice A or B → Slide 7 (Path A final outcome)</a:t>
            </a:r>
            <a:endParaRPr lang="en-US" sz="750" dirty="0"/>
          </a:p>
        </p:txBody>
      </p:sp>
      <p:sp>
        <p:nvSpPr>
          <p:cNvPr id="33" name="Text 3">
            <a:extLst>
              <a:ext uri="{FF2B5EF4-FFF2-40B4-BE49-F238E27FC236}">
                <a16:creationId xmlns:a16="http://schemas.microsoft.com/office/drawing/2014/main" id="{0F834F6D-BF60-64C0-08F5-F95FC1F2718D}"/>
              </a:ext>
            </a:extLst>
          </p:cNvPr>
          <p:cNvSpPr/>
          <p:nvPr/>
        </p:nvSpPr>
        <p:spPr>
          <a:xfrm>
            <a:off x="306900" y="196682"/>
            <a:ext cx="6632216" cy="695880"/>
          </a:xfrm>
          <a:prstGeom prst="rect">
            <a:avLst/>
          </a:prstGeom>
          <a:noFill/>
          <a:ln/>
        </p:spPr>
        <p:txBody>
          <a:bodyPr wrap="square" rtlCol="0" anchor="t"/>
          <a:lstStyle/>
          <a:p>
            <a:pPr marL="0" indent="0" algn="l">
              <a:buNone/>
            </a:pPr>
            <a:r>
              <a:rPr lang="en-US" sz="2800" b="1" dirty="0">
                <a:solidFill>
                  <a:schemeClr val="bg1"/>
                </a:solidFill>
                <a:latin typeface="Aptos" panose="020B0004020202020204" pitchFamily="34" charset="0"/>
              </a:rPr>
              <a:t>The Saints and the Roughnecks</a:t>
            </a:r>
          </a:p>
        </p:txBody>
      </p:sp>
      <p:sp>
        <p:nvSpPr>
          <p:cNvPr id="45" name="Text 6">
            <a:extLst>
              <a:ext uri="{FF2B5EF4-FFF2-40B4-BE49-F238E27FC236}">
                <a16:creationId xmlns:a16="http://schemas.microsoft.com/office/drawing/2014/main" id="{6FB9F8CE-86DD-48C8-6940-05F627F62320}"/>
              </a:ext>
            </a:extLst>
          </p:cNvPr>
          <p:cNvSpPr/>
          <p:nvPr/>
        </p:nvSpPr>
        <p:spPr>
          <a:xfrm>
            <a:off x="291100" y="763635"/>
            <a:ext cx="4964194" cy="4183183"/>
          </a:xfrm>
          <a:prstGeom prst="rect">
            <a:avLst/>
          </a:prstGeom>
          <a:noFill/>
          <a:ln/>
        </p:spPr>
        <p:txBody>
          <a:bodyPr wrap="square" rtlCol="0" anchor="t"/>
          <a:lstStyle/>
          <a:p>
            <a:pPr marL="0" indent="0">
              <a:buNone/>
            </a:pPr>
            <a:r>
              <a:rPr lang="en-GB" sz="1200" dirty="0">
                <a:solidFill>
                  <a:srgbClr val="FFFF00"/>
                </a:solidFill>
                <a:latin typeface="Aptos" panose="020B0004020202020204" pitchFamily="34" charset="0"/>
              </a:rPr>
              <a:t>You get watched more. Stopped more.   Reported more.   </a:t>
            </a:r>
          </a:p>
          <a:p>
            <a:pPr marL="0" indent="0">
              <a:buNone/>
            </a:pPr>
            <a:r>
              <a:rPr lang="en-GB" sz="1200" dirty="0">
                <a:solidFill>
                  <a:srgbClr val="FFFF00"/>
                </a:solidFill>
                <a:latin typeface="Aptos" panose="020B0004020202020204" pitchFamily="34" charset="0"/>
              </a:rPr>
              <a:t>Hell, let’s not mince words: you get punished more.</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And every new encounter becomes </a:t>
            </a:r>
            <a:r>
              <a:rPr lang="en-GB" sz="1200" i="1" dirty="0">
                <a:solidFill>
                  <a:srgbClr val="FFFF00"/>
                </a:solidFill>
                <a:latin typeface="Aptos" panose="020B0004020202020204" pitchFamily="34" charset="0"/>
              </a:rPr>
              <a:t>evidence</a:t>
            </a:r>
            <a:r>
              <a:rPr lang="en-GB" sz="1200" dirty="0">
                <a:solidFill>
                  <a:srgbClr val="FFFF00"/>
                </a:solidFill>
                <a:latin typeface="Aptos" panose="020B0004020202020204" pitchFamily="34" charset="0"/>
              </a:rPr>
              <a:t> you’re the problem.</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Unlike the golden‑child version of you across town, you don’t  get a warning, a wink and a ride home. You never get the benefit of the doubt. </a:t>
            </a:r>
          </a:p>
          <a:p>
            <a:pPr marL="0" indent="0">
              <a:buNone/>
            </a:pPr>
            <a:r>
              <a:rPr lang="en-GB" sz="1200" dirty="0">
                <a:solidFill>
                  <a:srgbClr val="FFFF00"/>
                </a:solidFill>
                <a:latin typeface="Aptos" panose="020B0004020202020204" pitchFamily="34" charset="0"/>
              </a:rPr>
              <a:t>A second, a third or fourth chance…</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See, Chambliss saw formal social controls as designed to maintain a </a:t>
            </a:r>
            <a:r>
              <a:rPr lang="en-GB" sz="1200" i="1" dirty="0">
                <a:solidFill>
                  <a:srgbClr val="FFFF00"/>
                </a:solidFill>
                <a:latin typeface="Aptos" panose="020B0004020202020204" pitchFamily="34" charset="0"/>
              </a:rPr>
              <a:t>certain kind of order</a:t>
            </a:r>
            <a:r>
              <a:rPr lang="en-GB" sz="1200" dirty="0">
                <a:solidFill>
                  <a:srgbClr val="FFFF00"/>
                </a:solidFill>
                <a:latin typeface="Aptos" panose="020B0004020202020204" pitchFamily="34" charset="0"/>
              </a:rPr>
              <a:t>. One where the working class and the underserving poor get prison, while the middle class who run the system get “understanding” and a chance to go to rehab to “</a:t>
            </a:r>
            <a:r>
              <a:rPr lang="en-GB" sz="1200" i="1" dirty="0">
                <a:solidFill>
                  <a:srgbClr val="FFFF00"/>
                </a:solidFill>
                <a:latin typeface="Aptos" panose="020B0004020202020204" pitchFamily="34" charset="0"/>
              </a:rPr>
              <a:t>learn how to become better people</a:t>
            </a:r>
            <a:r>
              <a:rPr lang="en-GB" sz="1200" dirty="0">
                <a:solidFill>
                  <a:srgbClr val="FFFF00"/>
                </a:solidFill>
                <a:latin typeface="Aptos" panose="020B0004020202020204" pitchFamily="34" charset="0"/>
              </a:rPr>
              <a:t>”.</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It’s a system that keeps tightening the screws on the same old suspects. Shining a spotlight on crime, for sure. But only in certain directions.</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But hey, it’s getting early. What say we </a:t>
            </a:r>
            <a:r>
              <a:rPr lang="en-GB" sz="1200" dirty="0">
                <a:solidFill>
                  <a:schemeClr val="bg1"/>
                </a:solidFill>
                <a:latin typeface="Aptos" panose="020B0004020202020204" pitchFamily="34" charset="0"/>
              </a:rPr>
              <a:t>wrap this up now? </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Unless you’re still keen to </a:t>
            </a:r>
            <a:r>
              <a:rPr lang="en-GB" sz="1200" dirty="0">
                <a:solidFill>
                  <a:schemeClr val="bg1"/>
                </a:solidFill>
                <a:latin typeface="Aptos" panose="020B0004020202020204" pitchFamily="34" charset="0"/>
              </a:rPr>
              <a:t>check-out that vigil? </a:t>
            </a:r>
          </a:p>
          <a:p>
            <a:pPr marL="0" indent="0">
              <a:buNone/>
            </a:pPr>
            <a:endParaRPr lang="en-GB" sz="1200" dirty="0">
              <a:solidFill>
                <a:srgbClr val="FFFF00"/>
              </a:solidFill>
              <a:latin typeface="Aptos" panose="020B0004020202020204" pitchFamily="34" charset="0"/>
            </a:endParaRPr>
          </a:p>
          <a:p>
            <a:pPr marL="0" indent="0">
              <a:buNone/>
            </a:pPr>
            <a:endParaRPr lang="en-GB" sz="1200" dirty="0">
              <a:solidFill>
                <a:srgbClr val="FFFF00"/>
              </a:solidFill>
              <a:latin typeface="Aptos" panose="020B0004020202020204" pitchFamily="34" charset="0"/>
            </a:endParaRPr>
          </a:p>
        </p:txBody>
      </p:sp>
      <p:sp>
        <p:nvSpPr>
          <p:cNvPr id="5" name="Rectangle 4">
            <a:hlinkClick r:id="rId4" action="ppaction://hlinksldjump"/>
            <a:extLst>
              <a:ext uri="{FF2B5EF4-FFF2-40B4-BE49-F238E27FC236}">
                <a16:creationId xmlns:a16="http://schemas.microsoft.com/office/drawing/2014/main" id="{920EBA00-DF28-9A2D-73CA-52ED72ADD5E1}"/>
              </a:ext>
            </a:extLst>
          </p:cNvPr>
          <p:cNvSpPr/>
          <p:nvPr/>
        </p:nvSpPr>
        <p:spPr>
          <a:xfrm>
            <a:off x="2782805" y="3924116"/>
            <a:ext cx="1152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hlinkClick r:id="rId5" action="ppaction://hlinksldjump"/>
            <a:extLst>
              <a:ext uri="{FF2B5EF4-FFF2-40B4-BE49-F238E27FC236}">
                <a16:creationId xmlns:a16="http://schemas.microsoft.com/office/drawing/2014/main" id="{417C05D7-1077-C3B7-FF00-5E2217DB6DBD}"/>
              </a:ext>
            </a:extLst>
          </p:cNvPr>
          <p:cNvSpPr/>
          <p:nvPr/>
        </p:nvSpPr>
        <p:spPr>
          <a:xfrm>
            <a:off x="1979248" y="4297470"/>
            <a:ext cx="1296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BBD1C029-D2DF-0C18-18E8-30FCAE258DAD}"/>
              </a:ext>
            </a:extLst>
          </p:cNvPr>
          <p:cNvPicPr>
            <a:picLocks noChangeAspect="1"/>
          </p:cNvPicPr>
          <p:nvPr/>
        </p:nvPicPr>
        <p:blipFill>
          <a:blip r:embed="rId6"/>
          <a:srcRect/>
          <a:stretch/>
        </p:blipFill>
        <p:spPr>
          <a:xfrm>
            <a:off x="5331543" y="1219345"/>
            <a:ext cx="3649125" cy="2052633"/>
          </a:xfrm>
          <a:prstGeom prst="rect">
            <a:avLst/>
          </a:prstGeom>
          <a:ln w="50800">
            <a:solidFill>
              <a:schemeClr val="bg1"/>
            </a:solidFill>
          </a:ln>
        </p:spPr>
      </p:pic>
    </p:spTree>
    <p:extLst>
      <p:ext uri="{BB962C8B-B14F-4D97-AF65-F5344CB8AC3E}">
        <p14:creationId xmlns:p14="http://schemas.microsoft.com/office/powerpoint/2010/main" val="23345719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7D6895-EF2E-6CCE-34C9-6F1972037E6B}"/>
              </a:ext>
            </a:extLst>
          </p:cNvPr>
          <p:cNvPicPr>
            <a:picLocks noChangeAspect="1"/>
          </p:cNvPicPr>
          <p:nvPr/>
        </p:nvPicPr>
        <p:blipFill>
          <a:blip r:embed="rId3">
            <a:alphaModFix amt="50000"/>
            <a:duotone>
              <a:prstClr val="black"/>
              <a:srgbClr val="D9C3A5">
                <a:tint val="50000"/>
                <a:satMod val="180000"/>
              </a:srgbClr>
            </a:duotone>
          </a:blip>
          <a:srcRect/>
          <a:stretch/>
        </p:blipFill>
        <p:spPr>
          <a:xfrm>
            <a:off x="0" y="-2"/>
            <a:ext cx="9144000" cy="4654211"/>
          </a:xfrm>
          <a:prstGeom prst="rect">
            <a:avLst/>
          </a:prstGeom>
          <a:effectLst>
            <a:softEdge rad="63500"/>
          </a:effectLst>
        </p:spPr>
      </p:pic>
      <p:pic>
        <p:nvPicPr>
          <p:cNvPr id="5" name="Picture 4">
            <a:extLst>
              <a:ext uri="{FF2B5EF4-FFF2-40B4-BE49-F238E27FC236}">
                <a16:creationId xmlns:a16="http://schemas.microsoft.com/office/drawing/2014/main" id="{BCBE95FE-FDA5-EFFD-8AAB-75B12EA49DF9}"/>
              </a:ext>
            </a:extLst>
          </p:cNvPr>
          <p:cNvPicPr>
            <a:picLocks noChangeAspect="1"/>
          </p:cNvPicPr>
          <p:nvPr/>
        </p:nvPicPr>
        <p:blipFill>
          <a:blip r:embed="rId4"/>
          <a:srcRect/>
          <a:stretch/>
        </p:blipFill>
        <p:spPr>
          <a:xfrm>
            <a:off x="5331543" y="1227301"/>
            <a:ext cx="3649125" cy="2036720"/>
          </a:xfrm>
          <a:prstGeom prst="rect">
            <a:avLst/>
          </a:prstGeom>
          <a:ln w="50800">
            <a:solidFill>
              <a:schemeClr val="bg1"/>
            </a:solidFill>
          </a:ln>
        </p:spPr>
      </p:pic>
      <p:sp>
        <p:nvSpPr>
          <p:cNvPr id="8" name="Text 6">
            <a:extLst>
              <a:ext uri="{FF2B5EF4-FFF2-40B4-BE49-F238E27FC236}">
                <a16:creationId xmlns:a16="http://schemas.microsoft.com/office/drawing/2014/main" id="{268D8041-C1DC-1945-D856-689F513C38B5}"/>
              </a:ext>
            </a:extLst>
          </p:cNvPr>
          <p:cNvSpPr/>
          <p:nvPr/>
        </p:nvSpPr>
        <p:spPr>
          <a:xfrm>
            <a:off x="291100" y="763636"/>
            <a:ext cx="4964194" cy="3890574"/>
          </a:xfrm>
          <a:prstGeom prst="rect">
            <a:avLst/>
          </a:prstGeom>
          <a:noFill/>
          <a:ln/>
        </p:spPr>
        <p:txBody>
          <a:bodyPr wrap="square" rtlCol="0" anchor="t"/>
          <a:lstStyle/>
          <a:p>
            <a:pPr marL="0" indent="0">
              <a:buNone/>
            </a:pPr>
            <a:r>
              <a:rPr lang="en-GB" sz="1200" dirty="0">
                <a:solidFill>
                  <a:srgbClr val="FFFF00"/>
                </a:solidFill>
                <a:latin typeface="Aptos" panose="020B0004020202020204" pitchFamily="34" charset="0"/>
              </a:rPr>
              <a:t>It’s been an interesting shift, but it’s time to wrap this up and kick back in the diner while we plan our next move.</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So what have we learned from the fight? Well, crime and social order aren’t always the polar opposites some would have you believe. Crime can fold into social order if a community’s informal control mechanisms are strong enough to contain it. Speaking of which, social control operates at two levels simultaneously: formal in the shape of the police and informal where a community self-manages a situation. </a:t>
            </a:r>
          </a:p>
          <a:p>
            <a:pPr marL="0" indent="0">
              <a:buNone/>
            </a:pPr>
            <a:endParaRPr lang="en-GB" sz="1200" dirty="0">
              <a:solidFill>
                <a:srgbClr val="FFFF00"/>
              </a:solidFill>
              <a:latin typeface="Aptos" panose="020B0004020202020204" pitchFamily="34" charset="0"/>
            </a:endParaRPr>
          </a:p>
          <a:p>
            <a:pPr marL="0" indent="0">
              <a:buNone/>
            </a:pPr>
            <a:r>
              <a:rPr lang="en-US" sz="1200" dirty="0">
                <a:solidFill>
                  <a:srgbClr val="FFFF00"/>
                </a:solidFill>
                <a:latin typeface="Aptos" panose="020B0004020202020204" pitchFamily="34" charset="0"/>
              </a:rPr>
              <a:t>But here’s the thing. Informal social control depends on value consensus. Everyone pulling for the same team. But in unequal or diverse communities or relationships it can fracture – the mirror cracks and the state rushes in to replace what communities can’t maintain.</a:t>
            </a:r>
          </a:p>
          <a:p>
            <a:pPr marL="0" indent="0">
              <a:buNone/>
            </a:pPr>
            <a:endParaRPr lang="en-US" sz="1200" dirty="0">
              <a:solidFill>
                <a:srgbClr val="FFFF00"/>
              </a:solidFill>
              <a:latin typeface="Aptos" panose="020B0004020202020204" pitchFamily="34" charset="0"/>
            </a:endParaRPr>
          </a:p>
          <a:p>
            <a:pPr marL="0" indent="0">
              <a:buNone/>
            </a:pPr>
            <a:r>
              <a:rPr lang="en-US" sz="1200" dirty="0">
                <a:solidFill>
                  <a:srgbClr val="FFFF00"/>
                </a:solidFill>
                <a:latin typeface="Aptos" panose="020B0004020202020204" pitchFamily="34" charset="0"/>
              </a:rPr>
              <a:t>That’s a lot to take in and if you don’t think you’re up-to-speed with it then my advice is </a:t>
            </a:r>
            <a:r>
              <a:rPr lang="en-US" sz="1200" dirty="0">
                <a:solidFill>
                  <a:schemeClr val="bg1"/>
                </a:solidFill>
                <a:latin typeface="Aptos" panose="020B0004020202020204" pitchFamily="34" charset="0"/>
              </a:rPr>
              <a:t>to play it again</a:t>
            </a:r>
            <a:r>
              <a:rPr lang="en-US" sz="1200" dirty="0">
                <a:solidFill>
                  <a:srgbClr val="FFFF00"/>
                </a:solidFill>
                <a:latin typeface="Aptos" panose="020B0004020202020204" pitchFamily="34" charset="0"/>
              </a:rPr>
              <a:t>. </a:t>
            </a:r>
            <a:r>
              <a:rPr lang="en-GB" sz="1200" dirty="0">
                <a:solidFill>
                  <a:srgbClr val="FFFF00"/>
                </a:solidFill>
                <a:latin typeface="Aptos" panose="020B0004020202020204" pitchFamily="34" charset="0"/>
              </a:rPr>
              <a:t>In every crime scene there’s always more to find, different paths to take.</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Otherwise, drink up kid. That </a:t>
            </a:r>
            <a:r>
              <a:rPr lang="en-GB" sz="1200" dirty="0">
                <a:solidFill>
                  <a:schemeClr val="bg1"/>
                </a:solidFill>
                <a:latin typeface="Aptos" panose="020B0004020202020204" pitchFamily="34" charset="0"/>
              </a:rPr>
              <a:t>vigil won’t wait forever</a:t>
            </a:r>
            <a:r>
              <a:rPr lang="en-GB" sz="1200" dirty="0">
                <a:solidFill>
                  <a:srgbClr val="FFFF00"/>
                </a:solidFill>
                <a:latin typeface="Aptos" panose="020B0004020202020204" pitchFamily="34" charset="0"/>
              </a:rPr>
              <a:t>.</a:t>
            </a:r>
          </a:p>
        </p:txBody>
      </p:sp>
      <p:sp>
        <p:nvSpPr>
          <p:cNvPr id="9" name="Text 3">
            <a:extLst>
              <a:ext uri="{FF2B5EF4-FFF2-40B4-BE49-F238E27FC236}">
                <a16:creationId xmlns:a16="http://schemas.microsoft.com/office/drawing/2014/main" id="{DECAFDDE-68F4-6AD0-1BD1-0AD1A2826596}"/>
              </a:ext>
            </a:extLst>
          </p:cNvPr>
          <p:cNvSpPr/>
          <p:nvPr/>
        </p:nvSpPr>
        <p:spPr>
          <a:xfrm>
            <a:off x="306900" y="196682"/>
            <a:ext cx="6632216" cy="695880"/>
          </a:xfrm>
          <a:prstGeom prst="rect">
            <a:avLst/>
          </a:prstGeom>
          <a:noFill/>
          <a:ln/>
        </p:spPr>
        <p:txBody>
          <a:bodyPr wrap="square" rtlCol="0" anchor="t"/>
          <a:lstStyle/>
          <a:p>
            <a:pPr marL="0" indent="0" algn="l">
              <a:buNone/>
            </a:pPr>
            <a:r>
              <a:rPr lang="en-US" sz="3600" b="1" dirty="0">
                <a:solidFill>
                  <a:schemeClr val="bg1"/>
                </a:solidFill>
                <a:latin typeface="Aptos" panose="020B0004020202020204" pitchFamily="34" charset="0"/>
              </a:rPr>
              <a:t>Time For The Leaving</a:t>
            </a:r>
          </a:p>
        </p:txBody>
      </p:sp>
      <p:sp>
        <p:nvSpPr>
          <p:cNvPr id="4" name="Rectangle 3">
            <a:hlinkClick r:id="rId5" action="ppaction://hlinksldjump"/>
            <a:extLst>
              <a:ext uri="{FF2B5EF4-FFF2-40B4-BE49-F238E27FC236}">
                <a16:creationId xmlns:a16="http://schemas.microsoft.com/office/drawing/2014/main" id="{86CE8C96-3143-7E16-A8D6-86D0B8758521}"/>
              </a:ext>
            </a:extLst>
          </p:cNvPr>
          <p:cNvSpPr/>
          <p:nvPr/>
        </p:nvSpPr>
        <p:spPr>
          <a:xfrm>
            <a:off x="1146749" y="3755035"/>
            <a:ext cx="936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hlinkClick r:id="rId6" action="ppaction://hlinksldjump"/>
            <a:extLst>
              <a:ext uri="{FF2B5EF4-FFF2-40B4-BE49-F238E27FC236}">
                <a16:creationId xmlns:a16="http://schemas.microsoft.com/office/drawing/2014/main" id="{17D28AB2-6800-623E-21A8-B30D7AB38666}"/>
              </a:ext>
            </a:extLst>
          </p:cNvPr>
          <p:cNvSpPr/>
          <p:nvPr/>
        </p:nvSpPr>
        <p:spPr>
          <a:xfrm>
            <a:off x="2173574" y="4302177"/>
            <a:ext cx="1512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421D15A9-8285-7ECD-E85A-25A9CC9E2F0C}"/>
              </a:ext>
            </a:extLst>
          </p:cNvPr>
          <p:cNvPicPr>
            <a:picLocks noChangeAspect="1"/>
          </p:cNvPicPr>
          <p:nvPr/>
        </p:nvPicPr>
        <p:blipFill>
          <a:blip r:embed="rId3">
            <a:alphaModFix amt="35000"/>
            <a:duotone>
              <a:prstClr val="black"/>
              <a:schemeClr val="accent1">
                <a:tint val="45000"/>
                <a:satMod val="400000"/>
              </a:schemeClr>
            </a:duotone>
          </a:blip>
          <a:srcRect/>
          <a:stretch/>
        </p:blipFill>
        <p:spPr>
          <a:xfrm>
            <a:off x="0" y="-2"/>
            <a:ext cx="9143999" cy="4512565"/>
          </a:xfrm>
          <a:prstGeom prst="rect">
            <a:avLst/>
          </a:prstGeom>
          <a:effectLst>
            <a:softEdge rad="63500"/>
          </a:effectLst>
        </p:spPr>
      </p:pic>
      <p:sp>
        <p:nvSpPr>
          <p:cNvPr id="32" name="Text 4">
            <a:extLst>
              <a:ext uri="{FF2B5EF4-FFF2-40B4-BE49-F238E27FC236}">
                <a16:creationId xmlns:a16="http://schemas.microsoft.com/office/drawing/2014/main" id="{4AE31323-2B57-0FC7-626B-F0468AFD0AD0}"/>
              </a:ext>
            </a:extLst>
          </p:cNvPr>
          <p:cNvSpPr/>
          <p:nvPr/>
        </p:nvSpPr>
        <p:spPr>
          <a:xfrm>
            <a:off x="241637" y="243033"/>
            <a:ext cx="6279083" cy="665787"/>
          </a:xfrm>
          <a:prstGeom prst="rect">
            <a:avLst/>
          </a:prstGeom>
          <a:noFill/>
          <a:ln/>
        </p:spPr>
        <p:txBody>
          <a:bodyPr wrap="square" rtlCol="0" anchor="t"/>
          <a:lstStyle/>
          <a:p>
            <a:pPr marL="0" indent="0" algn="l">
              <a:buNone/>
            </a:pPr>
            <a:r>
              <a:rPr lang="en-US" sz="3600" b="1" dirty="0">
                <a:solidFill>
                  <a:srgbClr val="F0EDE8"/>
                </a:solidFill>
                <a:latin typeface="Aptos" panose="020B0004020202020204" pitchFamily="34" charset="0"/>
                <a:ea typeface="Georgia" pitchFamily="34" charset="-122"/>
                <a:cs typeface="Georgia" pitchFamily="34" charset="-120"/>
              </a:rPr>
              <a:t>Keep a Light on Those You Love</a:t>
            </a:r>
            <a:endParaRPr lang="en-US" sz="3600" dirty="0">
              <a:latin typeface="Aptos" panose="020B0004020202020204" pitchFamily="34" charset="0"/>
            </a:endParaRPr>
          </a:p>
        </p:txBody>
      </p:sp>
      <p:sp>
        <p:nvSpPr>
          <p:cNvPr id="33" name="Text 6">
            <a:extLst>
              <a:ext uri="{FF2B5EF4-FFF2-40B4-BE49-F238E27FC236}">
                <a16:creationId xmlns:a16="http://schemas.microsoft.com/office/drawing/2014/main" id="{CF97610B-7197-FB5C-2C2D-D3CA41C99589}"/>
              </a:ext>
            </a:extLst>
          </p:cNvPr>
          <p:cNvSpPr/>
          <p:nvPr/>
        </p:nvSpPr>
        <p:spPr>
          <a:xfrm>
            <a:off x="274320" y="874243"/>
            <a:ext cx="5880298" cy="4026224"/>
          </a:xfrm>
          <a:prstGeom prst="rect">
            <a:avLst/>
          </a:prstGeom>
          <a:noFill/>
          <a:ln/>
        </p:spPr>
        <p:txBody>
          <a:bodyPr wrap="square" rtlCol="0" anchor="t"/>
          <a:lstStyle/>
          <a:p>
            <a:pPr marL="0" indent="0">
              <a:buNone/>
            </a:pPr>
            <a:r>
              <a:rPr lang="en-GB" sz="1200" dirty="0">
                <a:solidFill>
                  <a:srgbClr val="FFFF00"/>
                </a:solidFill>
                <a:latin typeface="Aptos" panose="020B0004020202020204" pitchFamily="34" charset="0"/>
              </a:rPr>
              <a:t>Wise choice rookie and I’ll tell you this for free ‘cos, trust me,  you </a:t>
            </a:r>
            <a:r>
              <a:rPr lang="en-GB" sz="1200" dirty="0" err="1">
                <a:solidFill>
                  <a:srgbClr val="FFFF00"/>
                </a:solidFill>
                <a:latin typeface="Aptos" panose="020B0004020202020204" pitchFamily="34" charset="0"/>
              </a:rPr>
              <a:t>ain’t</a:t>
            </a:r>
            <a:r>
              <a:rPr lang="en-GB" sz="1200" dirty="0">
                <a:solidFill>
                  <a:srgbClr val="FFFF00"/>
                </a:solidFill>
                <a:latin typeface="Aptos" panose="020B0004020202020204" pitchFamily="34" charset="0"/>
              </a:rPr>
              <a:t> seen nothing yet: </a:t>
            </a:r>
            <a:r>
              <a:rPr lang="en-GB" sz="1200" dirty="0">
                <a:solidFill>
                  <a:srgbClr val="FFC000"/>
                </a:solidFill>
                <a:latin typeface="Aptos" panose="020B0004020202020204" pitchFamily="34" charset="0"/>
              </a:rPr>
              <a:t>the vigil </a:t>
            </a:r>
            <a:r>
              <a:rPr lang="en-GB" sz="1200" dirty="0">
                <a:solidFill>
                  <a:srgbClr val="FFFF00"/>
                </a:solidFill>
                <a:latin typeface="Aptos" panose="020B0004020202020204" pitchFamily="34" charset="0"/>
              </a:rPr>
              <a:t>is the genuinely confounding case. Let me lay out the paradox for you. </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Forty people blocking a public road?  By the letter of the Law, that’s an offence. The road is obstructed. In formal legal terms, that’s a crime. </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It’s also, in the opinion of roughly zero people present, deviant. </a:t>
            </a:r>
            <a:r>
              <a:rPr lang="en-GB" sz="1200" i="1" dirty="0">
                <a:solidFill>
                  <a:srgbClr val="FFFF00"/>
                </a:solidFill>
                <a:latin typeface="Aptos" panose="020B0004020202020204" pitchFamily="34" charset="0"/>
              </a:rPr>
              <a:t>Nobody</a:t>
            </a:r>
            <a:r>
              <a:rPr lang="en-GB" sz="1200" dirty="0">
                <a:solidFill>
                  <a:srgbClr val="FFFF00"/>
                </a:solidFill>
                <a:latin typeface="Aptos" panose="020B0004020202020204" pitchFamily="34" charset="0"/>
              </a:rPr>
              <a:t> in that crowd thinks they’re breaking a norm. Just the opposite. They think they’re </a:t>
            </a:r>
            <a:r>
              <a:rPr lang="en-GB" sz="1200" i="1" dirty="0">
                <a:solidFill>
                  <a:srgbClr val="FFFF00"/>
                </a:solidFill>
                <a:latin typeface="Aptos" panose="020B0004020202020204" pitchFamily="34" charset="0"/>
              </a:rPr>
              <a:t>enforcing</a:t>
            </a:r>
            <a:r>
              <a:rPr lang="en-GB" sz="1200" dirty="0">
                <a:solidFill>
                  <a:srgbClr val="FFFF00"/>
                </a:solidFill>
                <a:latin typeface="Aptos" panose="020B0004020202020204" pitchFamily="34" charset="0"/>
              </a:rPr>
              <a:t> one: a 15-year-old’s death should be publicly acknowledged, collectively grieved and politically responded to. They think they’re the Good Guys here.</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And here’s what makes it sing sociologically: those officers on the edge of the crowd are exercising social control. But they’re not using it to enforce the law. They’re using it to </a:t>
            </a:r>
            <a:r>
              <a:rPr lang="en-GB" sz="1200" i="1" dirty="0">
                <a:solidFill>
                  <a:srgbClr val="FFFF00"/>
                </a:solidFill>
                <a:latin typeface="Aptos" panose="020B0004020202020204" pitchFamily="34" charset="0"/>
              </a:rPr>
              <a:t>not</a:t>
            </a:r>
            <a:r>
              <a:rPr lang="en-GB" sz="1200" dirty="0">
                <a:solidFill>
                  <a:srgbClr val="FFFF00"/>
                </a:solidFill>
                <a:latin typeface="Aptos" panose="020B0004020202020204" pitchFamily="34" charset="0"/>
              </a:rPr>
              <a:t> enforce the law. Their professional judgment is that doing so would provoke more social disorder than permitting the offence.  And there’s the paradox. They’re agents of social control tolerating a crime to maintain social order…</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And that paradox produces two different lines of enquiry, rookie. </a:t>
            </a:r>
          </a:p>
          <a:p>
            <a:pPr marL="0" indent="0">
              <a:buNone/>
            </a:pPr>
            <a:r>
              <a:rPr lang="en-GB" sz="1200" dirty="0">
                <a:solidFill>
                  <a:srgbClr val="FFFF00"/>
                </a:solidFill>
                <a:latin typeface="Aptos" panose="020B0004020202020204" pitchFamily="34" charset="0"/>
              </a:rPr>
              <a:t>Is the vigil is being policed and controlled </a:t>
            </a:r>
            <a:r>
              <a:rPr lang="en-GB" sz="1200" dirty="0">
                <a:solidFill>
                  <a:schemeClr val="bg1"/>
                </a:solidFill>
                <a:latin typeface="Aptos" panose="020B0004020202020204" pitchFamily="34" charset="0"/>
              </a:rPr>
              <a:t>at the discretion of the officers present? </a:t>
            </a:r>
          </a:p>
          <a:p>
            <a:pPr marL="0" indent="0">
              <a:buNone/>
            </a:pPr>
            <a:r>
              <a:rPr lang="en-GB" sz="1200" dirty="0">
                <a:solidFill>
                  <a:srgbClr val="FFFF00"/>
                </a:solidFill>
                <a:latin typeface="Aptos" panose="020B0004020202020204" pitchFamily="34" charset="0"/>
              </a:rPr>
              <a:t>Or is it being done </a:t>
            </a:r>
            <a:r>
              <a:rPr lang="en-GB" sz="1200" dirty="0">
                <a:solidFill>
                  <a:schemeClr val="bg1"/>
                </a:solidFill>
                <a:latin typeface="Aptos" panose="020B0004020202020204" pitchFamily="34" charset="0"/>
              </a:rPr>
              <a:t>by the participants themselves</a:t>
            </a:r>
            <a:r>
              <a:rPr lang="en-GB" sz="1200" dirty="0">
                <a:solidFill>
                  <a:srgbClr val="FFFF00"/>
                </a:solidFill>
                <a:latin typeface="Aptos" panose="020B0004020202020204" pitchFamily="34" charset="0"/>
              </a:rPr>
              <a:t>?</a:t>
            </a:r>
          </a:p>
        </p:txBody>
      </p:sp>
      <p:pic>
        <p:nvPicPr>
          <p:cNvPr id="39" name="Picture 38">
            <a:extLst>
              <a:ext uri="{FF2B5EF4-FFF2-40B4-BE49-F238E27FC236}">
                <a16:creationId xmlns:a16="http://schemas.microsoft.com/office/drawing/2014/main" id="{AE59FA19-AC0A-7E06-28E9-2A4FAA948A24}"/>
              </a:ext>
            </a:extLst>
          </p:cNvPr>
          <p:cNvPicPr>
            <a:picLocks noChangeAspect="1"/>
          </p:cNvPicPr>
          <p:nvPr/>
        </p:nvPicPr>
        <p:blipFill>
          <a:blip r:embed="rId4">
            <a:duotone>
              <a:prstClr val="black"/>
              <a:schemeClr val="accent1">
                <a:tint val="45000"/>
                <a:satMod val="400000"/>
              </a:schemeClr>
            </a:duotone>
          </a:blip>
          <a:srcRect/>
          <a:stretch/>
        </p:blipFill>
        <p:spPr>
          <a:xfrm>
            <a:off x="6338797" y="908820"/>
            <a:ext cx="2527883" cy="3264659"/>
          </a:xfrm>
          <a:prstGeom prst="rect">
            <a:avLst/>
          </a:prstGeom>
          <a:ln w="50800">
            <a:solidFill>
              <a:schemeClr val="bg1"/>
            </a:solidFill>
          </a:ln>
        </p:spPr>
      </p:pic>
      <p:grpSp>
        <p:nvGrpSpPr>
          <p:cNvPr id="34" name="Evidence">
            <a:extLst>
              <a:ext uri="{FF2B5EF4-FFF2-40B4-BE49-F238E27FC236}">
                <a16:creationId xmlns:a16="http://schemas.microsoft.com/office/drawing/2014/main" id="{309D092A-F0F5-BCA5-9046-1274E4C18983}"/>
              </a:ext>
            </a:extLst>
          </p:cNvPr>
          <p:cNvGrpSpPr/>
          <p:nvPr/>
        </p:nvGrpSpPr>
        <p:grpSpPr>
          <a:xfrm>
            <a:off x="5126322" y="1880092"/>
            <a:ext cx="3676857" cy="1419567"/>
            <a:chOff x="4962832" y="682009"/>
            <a:chExt cx="3676857" cy="1419567"/>
          </a:xfrm>
        </p:grpSpPr>
        <p:sp>
          <p:nvSpPr>
            <p:cNvPr id="35" name="Shape 10">
              <a:extLst>
                <a:ext uri="{FF2B5EF4-FFF2-40B4-BE49-F238E27FC236}">
                  <a16:creationId xmlns:a16="http://schemas.microsoft.com/office/drawing/2014/main" id="{983AC9F2-DE85-231B-7796-673EF47B59C2}"/>
                </a:ext>
              </a:extLst>
            </p:cNvPr>
            <p:cNvSpPr/>
            <p:nvPr/>
          </p:nvSpPr>
          <p:spPr>
            <a:xfrm>
              <a:off x="4962832" y="695725"/>
              <a:ext cx="3676857" cy="1279125"/>
            </a:xfrm>
            <a:prstGeom prst="rect">
              <a:avLst/>
            </a:prstGeom>
            <a:solidFill>
              <a:srgbClr val="1A1A2A"/>
            </a:solidFill>
            <a:ln w="38100">
              <a:solidFill>
                <a:schemeClr val="accent1"/>
              </a:solidFill>
              <a:prstDash val="solid"/>
            </a:ln>
            <a:effectLst>
              <a:outerShdw blurRad="152400" dist="63500" dir="8100000" algn="bl" rotWithShape="0">
                <a:srgbClr val="000000">
                  <a:alpha val="50000"/>
                </a:srgbClr>
              </a:outerShdw>
            </a:effectLst>
          </p:spPr>
        </p:sp>
        <p:sp>
          <p:nvSpPr>
            <p:cNvPr id="36" name="Shape 11">
              <a:extLst>
                <a:ext uri="{FF2B5EF4-FFF2-40B4-BE49-F238E27FC236}">
                  <a16:creationId xmlns:a16="http://schemas.microsoft.com/office/drawing/2014/main" id="{E906266C-734F-9C4E-1F70-0BE7303265BE}"/>
                </a:ext>
              </a:extLst>
            </p:cNvPr>
            <p:cNvSpPr/>
            <p:nvPr/>
          </p:nvSpPr>
          <p:spPr>
            <a:xfrm>
              <a:off x="4962832" y="682009"/>
              <a:ext cx="3676857" cy="256032"/>
            </a:xfrm>
            <a:prstGeom prst="rect">
              <a:avLst/>
            </a:prstGeom>
            <a:solidFill>
              <a:schemeClr val="accent1"/>
            </a:solidFill>
            <a:ln/>
          </p:spPr>
        </p:sp>
        <p:sp>
          <p:nvSpPr>
            <p:cNvPr id="37" name="Text 13">
              <a:extLst>
                <a:ext uri="{FF2B5EF4-FFF2-40B4-BE49-F238E27FC236}">
                  <a16:creationId xmlns:a16="http://schemas.microsoft.com/office/drawing/2014/main" id="{98311658-3AF0-C4CF-C830-DA9195D389B5}"/>
                </a:ext>
              </a:extLst>
            </p:cNvPr>
            <p:cNvSpPr/>
            <p:nvPr/>
          </p:nvSpPr>
          <p:spPr>
            <a:xfrm>
              <a:off x="5051324" y="1022584"/>
              <a:ext cx="3524864" cy="1078992"/>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The vigil maps all four concepts in paradoxical relationship: it’s criminal (public order offence), not deviant (normatively legitimate to everyone present), a mechanism of social order (collective grief and solidarity), and an object of discretionary social control (police toleration is itself a control decision).</a:t>
              </a:r>
            </a:p>
          </p:txBody>
        </p:sp>
        <p:sp>
          <p:nvSpPr>
            <p:cNvPr id="38" name="TextBox 37">
              <a:extLst>
                <a:ext uri="{FF2B5EF4-FFF2-40B4-BE49-F238E27FC236}">
                  <a16:creationId xmlns:a16="http://schemas.microsoft.com/office/drawing/2014/main" id="{7A0A6961-D7BB-B641-B323-8415549BFFB5}"/>
                </a:ext>
              </a:extLst>
            </p:cNvPr>
            <p:cNvSpPr txBox="1"/>
            <p:nvPr/>
          </p:nvSpPr>
          <p:spPr>
            <a:xfrm>
              <a:off x="4962832" y="682009"/>
              <a:ext cx="3676857" cy="276999"/>
            </a:xfrm>
            <a:prstGeom prst="rect">
              <a:avLst/>
            </a:prstGeom>
            <a:noFill/>
          </p:spPr>
          <p:txBody>
            <a:bodyPr wrap="square">
              <a:spAutoFit/>
            </a:bodyPr>
            <a:lstStyle/>
            <a:p>
              <a:pPr algn="ctr"/>
              <a:r>
                <a:rPr lang="en-GB" sz="1200" b="1" dirty="0">
                  <a:solidFill>
                    <a:schemeClr val="bg1"/>
                  </a:solidFill>
                  <a:latin typeface="Aptos" panose="020B0004020202020204" pitchFamily="34" charset="0"/>
                </a:rPr>
                <a:t>Evidence: The Vigil</a:t>
              </a:r>
            </a:p>
          </p:txBody>
        </p:sp>
      </p:grpSp>
      <p:sp>
        <p:nvSpPr>
          <p:cNvPr id="3" name="Rectangle 2">
            <a:hlinkClick r:id="rId5" action="ppaction://hlinksldjump"/>
            <a:extLst>
              <a:ext uri="{FF2B5EF4-FFF2-40B4-BE49-F238E27FC236}">
                <a16:creationId xmlns:a16="http://schemas.microsoft.com/office/drawing/2014/main" id="{C8C1990D-8763-E1DC-3A28-4C2937F8F655}"/>
              </a:ext>
            </a:extLst>
          </p:cNvPr>
          <p:cNvSpPr/>
          <p:nvPr/>
        </p:nvSpPr>
        <p:spPr>
          <a:xfrm>
            <a:off x="2948421" y="4239217"/>
            <a:ext cx="2448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hlinkClick r:id="rId6" action="ppaction://hlinksldjump"/>
            <a:extLst>
              <a:ext uri="{FF2B5EF4-FFF2-40B4-BE49-F238E27FC236}">
                <a16:creationId xmlns:a16="http://schemas.microsoft.com/office/drawing/2014/main" id="{15C2392D-8C5E-1033-BECB-3C97866CEBBE}"/>
              </a:ext>
            </a:extLst>
          </p:cNvPr>
          <p:cNvSpPr/>
          <p:nvPr/>
        </p:nvSpPr>
        <p:spPr>
          <a:xfrm>
            <a:off x="1505169" y="4423916"/>
            <a:ext cx="2016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vigil">
            <a:extLst>
              <a:ext uri="{FF2B5EF4-FFF2-40B4-BE49-F238E27FC236}">
                <a16:creationId xmlns:a16="http://schemas.microsoft.com/office/drawing/2014/main" id="{03AA7A5E-6F6C-BF6C-4A5A-00FC194F6E59}"/>
              </a:ext>
            </a:extLst>
          </p:cNvPr>
          <p:cNvSpPr/>
          <p:nvPr/>
        </p:nvSpPr>
        <p:spPr>
          <a:xfrm>
            <a:off x="339961" y="1107438"/>
            <a:ext cx="540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34"/>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D55FE0F-D1DD-70F4-D337-14ACAB4A2F4D}"/>
              </a:ext>
            </a:extLst>
          </p:cNvPr>
          <p:cNvSpPr/>
          <p:nvPr/>
        </p:nvSpPr>
        <p:spPr>
          <a:xfrm>
            <a:off x="0" y="0"/>
            <a:ext cx="9144000" cy="51435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a:p>
        </p:txBody>
      </p:sp>
      <p:sp useBgFill="1">
        <p:nvSpPr>
          <p:cNvPr id="11" name="TextBox 10">
            <a:extLst>
              <a:ext uri="{FF2B5EF4-FFF2-40B4-BE49-F238E27FC236}">
                <a16:creationId xmlns:a16="http://schemas.microsoft.com/office/drawing/2014/main" id="{EBF3C0FC-215A-E419-EF17-E476181EF054}"/>
              </a:ext>
            </a:extLst>
          </p:cNvPr>
          <p:cNvSpPr txBox="1"/>
          <p:nvPr/>
        </p:nvSpPr>
        <p:spPr>
          <a:xfrm rot="1701327">
            <a:off x="819467" y="445910"/>
            <a:ext cx="744503" cy="2468210"/>
          </a:xfrm>
          <a:custGeom>
            <a:avLst/>
            <a:gdLst>
              <a:gd name="connsiteX0" fmla="*/ 513256 w 635184"/>
              <a:gd name="connsiteY0" fmla="*/ 2435822 h 3290946"/>
              <a:gd name="connsiteX1" fmla="*/ 512940 w 635184"/>
              <a:gd name="connsiteY1" fmla="*/ 2437009 h 3290946"/>
              <a:gd name="connsiteX2" fmla="*/ 513014 w 635184"/>
              <a:gd name="connsiteY2" fmla="*/ 2437660 h 3290946"/>
              <a:gd name="connsiteX3" fmla="*/ 14126 w 635184"/>
              <a:gd name="connsiteY3" fmla="*/ 2099086 h 3290946"/>
              <a:gd name="connsiteX4" fmla="*/ 14011 w 635184"/>
              <a:gd name="connsiteY4" fmla="*/ 2102643 h 3290946"/>
              <a:gd name="connsiteX5" fmla="*/ 13720 w 635184"/>
              <a:gd name="connsiteY5" fmla="*/ 2103694 h 3290946"/>
              <a:gd name="connsiteX6" fmla="*/ 96538 w 635184"/>
              <a:gd name="connsiteY6" fmla="*/ 1843646 h 3290946"/>
              <a:gd name="connsiteX7" fmla="*/ 96515 w 635184"/>
              <a:gd name="connsiteY7" fmla="*/ 1844433 h 3290946"/>
              <a:gd name="connsiteX8" fmla="*/ 96478 w 635184"/>
              <a:gd name="connsiteY8" fmla="*/ 1845626 h 3290946"/>
              <a:gd name="connsiteX9" fmla="*/ 96647 w 635184"/>
              <a:gd name="connsiteY9" fmla="*/ 1844679 h 3290946"/>
              <a:gd name="connsiteX10" fmla="*/ 272619 w 635184"/>
              <a:gd name="connsiteY10" fmla="*/ 1794529 h 3290946"/>
              <a:gd name="connsiteX11" fmla="*/ 272596 w 635184"/>
              <a:gd name="connsiteY11" fmla="*/ 1795316 h 3290946"/>
              <a:gd name="connsiteX12" fmla="*/ 272559 w 635184"/>
              <a:gd name="connsiteY12" fmla="*/ 1796509 h 3290946"/>
              <a:gd name="connsiteX13" fmla="*/ 272728 w 635184"/>
              <a:gd name="connsiteY13" fmla="*/ 1795562 h 3290946"/>
              <a:gd name="connsiteX14" fmla="*/ 97240 w 635184"/>
              <a:gd name="connsiteY14" fmla="*/ 1721538 h 3290946"/>
              <a:gd name="connsiteX15" fmla="*/ 95561 w 635184"/>
              <a:gd name="connsiteY15" fmla="*/ 1745797 h 3290946"/>
              <a:gd name="connsiteX16" fmla="*/ 97924 w 635184"/>
              <a:gd name="connsiteY16" fmla="*/ 1757412 h 3290946"/>
              <a:gd name="connsiteX17" fmla="*/ 98506 w 635184"/>
              <a:gd name="connsiteY17" fmla="*/ 1748685 h 3290946"/>
              <a:gd name="connsiteX18" fmla="*/ 99259 w 635184"/>
              <a:gd name="connsiteY18" fmla="*/ 1739724 h 3290946"/>
              <a:gd name="connsiteX19" fmla="*/ 98040 w 635184"/>
              <a:gd name="connsiteY19" fmla="*/ 1734637 h 3290946"/>
              <a:gd name="connsiteX20" fmla="*/ 97240 w 635184"/>
              <a:gd name="connsiteY20" fmla="*/ 1721538 h 3290946"/>
              <a:gd name="connsiteX21" fmla="*/ 273321 w 635184"/>
              <a:gd name="connsiteY21" fmla="*/ 1672421 h 3290946"/>
              <a:gd name="connsiteX22" fmla="*/ 271642 w 635184"/>
              <a:gd name="connsiteY22" fmla="*/ 1696680 h 3290946"/>
              <a:gd name="connsiteX23" fmla="*/ 274005 w 635184"/>
              <a:gd name="connsiteY23" fmla="*/ 1708295 h 3290946"/>
              <a:gd name="connsiteX24" fmla="*/ 274587 w 635184"/>
              <a:gd name="connsiteY24" fmla="*/ 1699568 h 3290946"/>
              <a:gd name="connsiteX25" fmla="*/ 275340 w 635184"/>
              <a:gd name="connsiteY25" fmla="*/ 1690607 h 3290946"/>
              <a:gd name="connsiteX26" fmla="*/ 274121 w 635184"/>
              <a:gd name="connsiteY26" fmla="*/ 1685520 h 3290946"/>
              <a:gd name="connsiteX27" fmla="*/ 273321 w 635184"/>
              <a:gd name="connsiteY27" fmla="*/ 1672421 h 3290946"/>
              <a:gd name="connsiteX28" fmla="*/ 615802 w 635184"/>
              <a:gd name="connsiteY28" fmla="*/ 1055870 h 3290946"/>
              <a:gd name="connsiteX29" fmla="*/ 616258 w 635184"/>
              <a:gd name="connsiteY29" fmla="*/ 1067965 h 3290946"/>
              <a:gd name="connsiteX30" fmla="*/ 612339 w 635184"/>
              <a:gd name="connsiteY30" fmla="*/ 1067965 h 3290946"/>
              <a:gd name="connsiteX31" fmla="*/ 161479 w 635184"/>
              <a:gd name="connsiteY31" fmla="*/ 1052526 h 3290946"/>
              <a:gd name="connsiteX32" fmla="*/ 160758 w 635184"/>
              <a:gd name="connsiteY32" fmla="*/ 1055146 h 3290946"/>
              <a:gd name="connsiteX33" fmla="*/ 160720 w 635184"/>
              <a:gd name="connsiteY33" fmla="*/ 1055727 h 3290946"/>
              <a:gd name="connsiteX34" fmla="*/ 161444 w 635184"/>
              <a:gd name="connsiteY34" fmla="*/ 1054402 h 3290946"/>
              <a:gd name="connsiteX35" fmla="*/ 161479 w 635184"/>
              <a:gd name="connsiteY35" fmla="*/ 1052526 h 3290946"/>
              <a:gd name="connsiteX36" fmla="*/ 337560 w 635184"/>
              <a:gd name="connsiteY36" fmla="*/ 1003409 h 3290946"/>
              <a:gd name="connsiteX37" fmla="*/ 336839 w 635184"/>
              <a:gd name="connsiteY37" fmla="*/ 1006029 h 3290946"/>
              <a:gd name="connsiteX38" fmla="*/ 336801 w 635184"/>
              <a:gd name="connsiteY38" fmla="*/ 1006610 h 3290946"/>
              <a:gd name="connsiteX39" fmla="*/ 337525 w 635184"/>
              <a:gd name="connsiteY39" fmla="*/ 1005285 h 3290946"/>
              <a:gd name="connsiteX40" fmla="*/ 337560 w 635184"/>
              <a:gd name="connsiteY40" fmla="*/ 1003409 h 3290946"/>
              <a:gd name="connsiteX41" fmla="*/ 627675 w 635184"/>
              <a:gd name="connsiteY41" fmla="*/ 961817 h 3290946"/>
              <a:gd name="connsiteX42" fmla="*/ 625223 w 635184"/>
              <a:gd name="connsiteY42" fmla="*/ 970810 h 3290946"/>
              <a:gd name="connsiteX43" fmla="*/ 627615 w 635184"/>
              <a:gd name="connsiteY43" fmla="*/ 970810 h 3290946"/>
              <a:gd name="connsiteX44" fmla="*/ 167359 w 635184"/>
              <a:gd name="connsiteY44" fmla="*/ 888109 h 3290946"/>
              <a:gd name="connsiteX45" fmla="*/ 167321 w 635184"/>
              <a:gd name="connsiteY45" fmla="*/ 889003 h 3290946"/>
              <a:gd name="connsiteX46" fmla="*/ 167662 w 635184"/>
              <a:gd name="connsiteY46" fmla="*/ 898510 h 3290946"/>
              <a:gd name="connsiteX47" fmla="*/ 172554 w 635184"/>
              <a:gd name="connsiteY47" fmla="*/ 915337 h 3290946"/>
              <a:gd name="connsiteX48" fmla="*/ 180373 w 635184"/>
              <a:gd name="connsiteY48" fmla="*/ 915813 h 3290946"/>
              <a:gd name="connsiteX49" fmla="*/ 183046 w 635184"/>
              <a:gd name="connsiteY49" fmla="*/ 900186 h 3290946"/>
              <a:gd name="connsiteX50" fmla="*/ 174182 w 635184"/>
              <a:gd name="connsiteY50" fmla="*/ 888856 h 3290946"/>
              <a:gd name="connsiteX51" fmla="*/ 343440 w 635184"/>
              <a:gd name="connsiteY51" fmla="*/ 838992 h 3290946"/>
              <a:gd name="connsiteX52" fmla="*/ 343402 w 635184"/>
              <a:gd name="connsiteY52" fmla="*/ 839886 h 3290946"/>
              <a:gd name="connsiteX53" fmla="*/ 343743 w 635184"/>
              <a:gd name="connsiteY53" fmla="*/ 849393 h 3290946"/>
              <a:gd name="connsiteX54" fmla="*/ 348635 w 635184"/>
              <a:gd name="connsiteY54" fmla="*/ 866220 h 3290946"/>
              <a:gd name="connsiteX55" fmla="*/ 356454 w 635184"/>
              <a:gd name="connsiteY55" fmla="*/ 866696 h 3290946"/>
              <a:gd name="connsiteX56" fmla="*/ 359127 w 635184"/>
              <a:gd name="connsiteY56" fmla="*/ 851069 h 3290946"/>
              <a:gd name="connsiteX57" fmla="*/ 350263 w 635184"/>
              <a:gd name="connsiteY57" fmla="*/ 839739 h 3290946"/>
              <a:gd name="connsiteX58" fmla="*/ 521461 w 635184"/>
              <a:gd name="connsiteY58" fmla="*/ 529233 h 3290946"/>
              <a:gd name="connsiteX59" fmla="*/ 521917 w 635184"/>
              <a:gd name="connsiteY59" fmla="*/ 541328 h 3290946"/>
              <a:gd name="connsiteX60" fmla="*/ 517998 w 635184"/>
              <a:gd name="connsiteY60" fmla="*/ 541328 h 3290946"/>
              <a:gd name="connsiteX61" fmla="*/ 533334 w 635184"/>
              <a:gd name="connsiteY61" fmla="*/ 435180 h 3290946"/>
              <a:gd name="connsiteX62" fmla="*/ 530882 w 635184"/>
              <a:gd name="connsiteY62" fmla="*/ 444173 h 3290946"/>
              <a:gd name="connsiteX63" fmla="*/ 533274 w 635184"/>
              <a:gd name="connsiteY63" fmla="*/ 444173 h 3290946"/>
              <a:gd name="connsiteX64" fmla="*/ 379808 w 635184"/>
              <a:gd name="connsiteY64" fmla="*/ 527 h 3290946"/>
              <a:gd name="connsiteX65" fmla="*/ 383881 w 635184"/>
              <a:gd name="connsiteY65" fmla="*/ 5427 h 3290946"/>
              <a:gd name="connsiteX66" fmla="*/ 407629 w 635184"/>
              <a:gd name="connsiteY66" fmla="*/ 12869 h 3290946"/>
              <a:gd name="connsiteX67" fmla="*/ 421840 w 635184"/>
              <a:gd name="connsiteY67" fmla="*/ 59392 h 3290946"/>
              <a:gd name="connsiteX68" fmla="*/ 424531 w 635184"/>
              <a:gd name="connsiteY68" fmla="*/ 67565 h 3290946"/>
              <a:gd name="connsiteX69" fmla="*/ 425912 w 635184"/>
              <a:gd name="connsiteY69" fmla="*/ 75609 h 3290946"/>
              <a:gd name="connsiteX70" fmla="*/ 427781 w 635184"/>
              <a:gd name="connsiteY70" fmla="*/ 78770 h 3290946"/>
              <a:gd name="connsiteX71" fmla="*/ 430161 w 635184"/>
              <a:gd name="connsiteY71" fmla="*/ 81389 h 3290946"/>
              <a:gd name="connsiteX72" fmla="*/ 462542 w 635184"/>
              <a:gd name="connsiteY72" fmla="*/ 106452 h 3290946"/>
              <a:gd name="connsiteX73" fmla="*/ 501717 w 635184"/>
              <a:gd name="connsiteY73" fmla="*/ 154196 h 3290946"/>
              <a:gd name="connsiteX74" fmla="*/ 501648 w 635184"/>
              <a:gd name="connsiteY74" fmla="*/ 154514 h 3290946"/>
              <a:gd name="connsiteX75" fmla="*/ 503592 w 635184"/>
              <a:gd name="connsiteY75" fmla="*/ 153723 h 3290946"/>
              <a:gd name="connsiteX76" fmla="*/ 516400 w 635184"/>
              <a:gd name="connsiteY76" fmla="*/ 158423 h 3290946"/>
              <a:gd name="connsiteX77" fmla="*/ 525495 w 635184"/>
              <a:gd name="connsiteY77" fmla="*/ 216466 h 3290946"/>
              <a:gd name="connsiteX78" fmla="*/ 538319 w 635184"/>
              <a:gd name="connsiteY78" fmla="*/ 207298 h 3290946"/>
              <a:gd name="connsiteX79" fmla="*/ 535636 w 635184"/>
              <a:gd name="connsiteY79" fmla="*/ 278259 h 3290946"/>
              <a:gd name="connsiteX80" fmla="*/ 537987 w 635184"/>
              <a:gd name="connsiteY80" fmla="*/ 316180 h 3290946"/>
              <a:gd name="connsiteX81" fmla="*/ 540680 w 635184"/>
              <a:gd name="connsiteY81" fmla="*/ 375295 h 3290946"/>
              <a:gd name="connsiteX82" fmla="*/ 535708 w 635184"/>
              <a:gd name="connsiteY82" fmla="*/ 426473 h 3290946"/>
              <a:gd name="connsiteX83" fmla="*/ 534002 w 635184"/>
              <a:gd name="connsiteY83" fmla="*/ 432729 h 3290946"/>
              <a:gd name="connsiteX84" fmla="*/ 534540 w 635184"/>
              <a:gd name="connsiteY84" fmla="*/ 444292 h 3290946"/>
              <a:gd name="connsiteX85" fmla="*/ 525796 w 635184"/>
              <a:gd name="connsiteY85" fmla="*/ 507693 h 3290946"/>
              <a:gd name="connsiteX86" fmla="*/ 525696 w 635184"/>
              <a:gd name="connsiteY86" fmla="*/ 507693 h 3290946"/>
              <a:gd name="connsiteX87" fmla="*/ 525700 w 635184"/>
              <a:gd name="connsiteY87" fmla="*/ 506290 h 3290946"/>
              <a:gd name="connsiteX88" fmla="*/ 524563 w 635184"/>
              <a:gd name="connsiteY88" fmla="*/ 515186 h 3290946"/>
              <a:gd name="connsiteX89" fmla="*/ 521880 w 635184"/>
              <a:gd name="connsiteY89" fmla="*/ 527768 h 3290946"/>
              <a:gd name="connsiteX90" fmla="*/ 521461 w 635184"/>
              <a:gd name="connsiteY90" fmla="*/ 529233 h 3290946"/>
              <a:gd name="connsiteX91" fmla="*/ 521231 w 635184"/>
              <a:gd name="connsiteY91" fmla="*/ 523154 h 3290946"/>
              <a:gd name="connsiteX92" fmla="*/ 510943 w 635184"/>
              <a:gd name="connsiteY92" fmla="*/ 494149 h 3290946"/>
              <a:gd name="connsiteX93" fmla="*/ 502712 w 635184"/>
              <a:gd name="connsiteY93" fmla="*/ 507328 h 3290946"/>
              <a:gd name="connsiteX94" fmla="*/ 501051 w 635184"/>
              <a:gd name="connsiteY94" fmla="*/ 539218 h 3290946"/>
              <a:gd name="connsiteX95" fmla="*/ 501970 w 635184"/>
              <a:gd name="connsiteY95" fmla="*/ 539506 h 3290946"/>
              <a:gd name="connsiteX96" fmla="*/ 510003 w 635184"/>
              <a:gd name="connsiteY96" fmla="*/ 565805 h 3290946"/>
              <a:gd name="connsiteX97" fmla="*/ 516390 w 635184"/>
              <a:gd name="connsiteY97" fmla="*/ 569486 h 3290946"/>
              <a:gd name="connsiteX98" fmla="*/ 520229 w 635184"/>
              <a:gd name="connsiteY98" fmla="*/ 587167 h 3290946"/>
              <a:gd name="connsiteX99" fmla="*/ 519429 w 635184"/>
              <a:gd name="connsiteY99" fmla="*/ 597447 h 3290946"/>
              <a:gd name="connsiteX100" fmla="*/ 520253 w 635184"/>
              <a:gd name="connsiteY100" fmla="*/ 602246 h 3290946"/>
              <a:gd name="connsiteX101" fmla="*/ 522122 w 635184"/>
              <a:gd name="connsiteY101" fmla="*/ 605407 h 3290946"/>
              <a:gd name="connsiteX102" fmla="*/ 524502 w 635184"/>
              <a:gd name="connsiteY102" fmla="*/ 608026 h 3290946"/>
              <a:gd name="connsiteX103" fmla="*/ 556883 w 635184"/>
              <a:gd name="connsiteY103" fmla="*/ 633089 h 3290946"/>
              <a:gd name="connsiteX104" fmla="*/ 596058 w 635184"/>
              <a:gd name="connsiteY104" fmla="*/ 680833 h 3290946"/>
              <a:gd name="connsiteX105" fmla="*/ 595989 w 635184"/>
              <a:gd name="connsiteY105" fmla="*/ 681151 h 3290946"/>
              <a:gd name="connsiteX106" fmla="*/ 597933 w 635184"/>
              <a:gd name="connsiteY106" fmla="*/ 680360 h 3290946"/>
              <a:gd name="connsiteX107" fmla="*/ 610741 w 635184"/>
              <a:gd name="connsiteY107" fmla="*/ 685060 h 3290946"/>
              <a:gd name="connsiteX108" fmla="*/ 619836 w 635184"/>
              <a:gd name="connsiteY108" fmla="*/ 743103 h 3290946"/>
              <a:gd name="connsiteX109" fmla="*/ 632660 w 635184"/>
              <a:gd name="connsiteY109" fmla="*/ 733935 h 3290946"/>
              <a:gd name="connsiteX110" fmla="*/ 629977 w 635184"/>
              <a:gd name="connsiteY110" fmla="*/ 804896 h 3290946"/>
              <a:gd name="connsiteX111" fmla="*/ 632328 w 635184"/>
              <a:gd name="connsiteY111" fmla="*/ 842817 h 3290946"/>
              <a:gd name="connsiteX112" fmla="*/ 635021 w 635184"/>
              <a:gd name="connsiteY112" fmla="*/ 901932 h 3290946"/>
              <a:gd name="connsiteX113" fmla="*/ 630049 w 635184"/>
              <a:gd name="connsiteY113" fmla="*/ 953110 h 3290946"/>
              <a:gd name="connsiteX114" fmla="*/ 628343 w 635184"/>
              <a:gd name="connsiteY114" fmla="*/ 959366 h 3290946"/>
              <a:gd name="connsiteX115" fmla="*/ 628881 w 635184"/>
              <a:gd name="connsiteY115" fmla="*/ 970929 h 3290946"/>
              <a:gd name="connsiteX116" fmla="*/ 620137 w 635184"/>
              <a:gd name="connsiteY116" fmla="*/ 1034330 h 3290946"/>
              <a:gd name="connsiteX117" fmla="*/ 620037 w 635184"/>
              <a:gd name="connsiteY117" fmla="*/ 1034330 h 3290946"/>
              <a:gd name="connsiteX118" fmla="*/ 620041 w 635184"/>
              <a:gd name="connsiteY118" fmla="*/ 1032927 h 3290946"/>
              <a:gd name="connsiteX119" fmla="*/ 618904 w 635184"/>
              <a:gd name="connsiteY119" fmla="*/ 1041823 h 3290946"/>
              <a:gd name="connsiteX120" fmla="*/ 616221 w 635184"/>
              <a:gd name="connsiteY120" fmla="*/ 1054405 h 3290946"/>
              <a:gd name="connsiteX121" fmla="*/ 615802 w 635184"/>
              <a:gd name="connsiteY121" fmla="*/ 1055870 h 3290946"/>
              <a:gd name="connsiteX122" fmla="*/ 615572 w 635184"/>
              <a:gd name="connsiteY122" fmla="*/ 1049791 h 3290946"/>
              <a:gd name="connsiteX123" fmla="*/ 605284 w 635184"/>
              <a:gd name="connsiteY123" fmla="*/ 1020786 h 3290946"/>
              <a:gd name="connsiteX124" fmla="*/ 594309 w 635184"/>
              <a:gd name="connsiteY124" fmla="*/ 1086658 h 3290946"/>
              <a:gd name="connsiteX125" fmla="*/ 614570 w 635184"/>
              <a:gd name="connsiteY125" fmla="*/ 1113804 h 3290946"/>
              <a:gd name="connsiteX126" fmla="*/ 611213 w 635184"/>
              <a:gd name="connsiteY126" fmla="*/ 1156964 h 3290946"/>
              <a:gd name="connsiteX127" fmla="*/ 609746 w 635184"/>
              <a:gd name="connsiteY127" fmla="*/ 1206405 h 3290946"/>
              <a:gd name="connsiteX128" fmla="*/ 605967 w 635184"/>
              <a:gd name="connsiteY128" fmla="*/ 1265192 h 3290946"/>
              <a:gd name="connsiteX129" fmla="*/ 603646 w 635184"/>
              <a:gd name="connsiteY129" fmla="*/ 1297517 h 3290946"/>
              <a:gd name="connsiteX130" fmla="*/ 601123 w 635184"/>
              <a:gd name="connsiteY130" fmla="*/ 1275967 h 3290946"/>
              <a:gd name="connsiteX131" fmla="*/ 598942 w 635184"/>
              <a:gd name="connsiteY131" fmla="*/ 1340737 h 3290946"/>
              <a:gd name="connsiteX132" fmla="*/ 596058 w 635184"/>
              <a:gd name="connsiteY132" fmla="*/ 1400566 h 3290946"/>
              <a:gd name="connsiteX133" fmla="*/ 593535 w 635184"/>
              <a:gd name="connsiteY133" fmla="*/ 1439410 h 3290946"/>
              <a:gd name="connsiteX134" fmla="*/ 591012 w 635184"/>
              <a:gd name="connsiteY134" fmla="*/ 1422354 h 3290946"/>
              <a:gd name="connsiteX135" fmla="*/ 586771 w 635184"/>
              <a:gd name="connsiteY135" fmla="*/ 1486470 h 3290946"/>
              <a:gd name="connsiteX136" fmla="*/ 580520 w 635184"/>
              <a:gd name="connsiteY136" fmla="*/ 1528141 h 3290946"/>
              <a:gd name="connsiteX137" fmla="*/ 580923 w 635184"/>
              <a:gd name="connsiteY137" fmla="*/ 1559991 h 3290946"/>
              <a:gd name="connsiteX138" fmla="*/ 579174 w 635184"/>
              <a:gd name="connsiteY138" fmla="*/ 1643572 h 3290946"/>
              <a:gd name="connsiteX139" fmla="*/ 575158 w 635184"/>
              <a:gd name="connsiteY139" fmla="*/ 1643572 h 3290946"/>
              <a:gd name="connsiteX140" fmla="*/ 573807 w 635184"/>
              <a:gd name="connsiteY140" fmla="*/ 1656163 h 3290946"/>
              <a:gd name="connsiteX141" fmla="*/ 570832 w 635184"/>
              <a:gd name="connsiteY141" fmla="*/ 1672147 h 3290946"/>
              <a:gd name="connsiteX142" fmla="*/ 572089 w 635184"/>
              <a:gd name="connsiteY142" fmla="*/ 1707152 h 3290946"/>
              <a:gd name="connsiteX143" fmla="*/ 563415 w 635184"/>
              <a:gd name="connsiteY143" fmla="*/ 1770672 h 3290946"/>
              <a:gd name="connsiteX144" fmla="*/ 561687 w 635184"/>
              <a:gd name="connsiteY144" fmla="*/ 1770672 h 3290946"/>
              <a:gd name="connsiteX145" fmla="*/ 561043 w 635184"/>
              <a:gd name="connsiteY145" fmla="*/ 1798532 h 3290946"/>
              <a:gd name="connsiteX146" fmla="*/ 558209 w 635184"/>
              <a:gd name="connsiteY146" fmla="*/ 1849253 h 3290946"/>
              <a:gd name="connsiteX147" fmla="*/ 554421 w 635184"/>
              <a:gd name="connsiteY147" fmla="*/ 1879733 h 3290946"/>
              <a:gd name="connsiteX148" fmla="*/ 552921 w 635184"/>
              <a:gd name="connsiteY148" fmla="*/ 1880444 h 3290946"/>
              <a:gd name="connsiteX149" fmla="*/ 552868 w 635184"/>
              <a:gd name="connsiteY149" fmla="*/ 1880321 h 3290946"/>
              <a:gd name="connsiteX150" fmla="*/ 552747 w 635184"/>
              <a:gd name="connsiteY150" fmla="*/ 1885068 h 3290946"/>
              <a:gd name="connsiteX151" fmla="*/ 551496 w 635184"/>
              <a:gd name="connsiteY151" fmla="*/ 1897086 h 3290946"/>
              <a:gd name="connsiteX152" fmla="*/ 548561 w 635184"/>
              <a:gd name="connsiteY152" fmla="*/ 1925572 h 3290946"/>
              <a:gd name="connsiteX153" fmla="*/ 550009 w 635184"/>
              <a:gd name="connsiteY153" fmla="*/ 1955010 h 3290946"/>
              <a:gd name="connsiteX154" fmla="*/ 541888 w 635184"/>
              <a:gd name="connsiteY154" fmla="*/ 2017310 h 3290946"/>
              <a:gd name="connsiteX155" fmla="*/ 541526 w 635184"/>
              <a:gd name="connsiteY155" fmla="*/ 2017310 h 3290946"/>
              <a:gd name="connsiteX156" fmla="*/ 542441 w 635184"/>
              <a:gd name="connsiteY156" fmla="*/ 2032788 h 3290946"/>
              <a:gd name="connsiteX157" fmla="*/ 538009 w 635184"/>
              <a:gd name="connsiteY157" fmla="*/ 2094164 h 3290946"/>
              <a:gd name="connsiteX158" fmla="*/ 531577 w 635184"/>
              <a:gd name="connsiteY158" fmla="*/ 2126252 h 3290946"/>
              <a:gd name="connsiteX159" fmla="*/ 533064 w 635184"/>
              <a:gd name="connsiteY159" fmla="*/ 2121608 h 3290946"/>
              <a:gd name="connsiteX160" fmla="*/ 526421 w 635184"/>
              <a:gd name="connsiteY160" fmla="*/ 2257429 h 3290946"/>
              <a:gd name="connsiteX161" fmla="*/ 517909 w 635184"/>
              <a:gd name="connsiteY161" fmla="*/ 2421170 h 3290946"/>
              <a:gd name="connsiteX162" fmla="*/ 515387 w 635184"/>
              <a:gd name="connsiteY162" fmla="*/ 2428764 h 3290946"/>
              <a:gd name="connsiteX163" fmla="*/ 514267 w 635184"/>
              <a:gd name="connsiteY163" fmla="*/ 2432332 h 3290946"/>
              <a:gd name="connsiteX164" fmla="*/ 514663 w 635184"/>
              <a:gd name="connsiteY164" fmla="*/ 2450161 h 3290946"/>
              <a:gd name="connsiteX165" fmla="*/ 510110 w 635184"/>
              <a:gd name="connsiteY165" fmla="*/ 2492488 h 3290946"/>
              <a:gd name="connsiteX166" fmla="*/ 510251 w 635184"/>
              <a:gd name="connsiteY166" fmla="*/ 2498590 h 3290946"/>
              <a:gd name="connsiteX167" fmla="*/ 508784 w 635184"/>
              <a:gd name="connsiteY167" fmla="*/ 2547495 h 3290946"/>
              <a:gd name="connsiteX168" fmla="*/ 504402 w 635184"/>
              <a:gd name="connsiteY168" fmla="*/ 2581041 h 3290946"/>
              <a:gd name="connsiteX169" fmla="*/ 502575 w 635184"/>
              <a:gd name="connsiteY169" fmla="*/ 2581456 h 3290946"/>
              <a:gd name="connsiteX170" fmla="*/ 502492 w 635184"/>
              <a:gd name="connsiteY170" fmla="*/ 2581260 h 3290946"/>
              <a:gd name="connsiteX171" fmla="*/ 502309 w 635184"/>
              <a:gd name="connsiteY171" fmla="*/ 2595239 h 3290946"/>
              <a:gd name="connsiteX172" fmla="*/ 501216 w 635184"/>
              <a:gd name="connsiteY172" fmla="*/ 2620361 h 3290946"/>
              <a:gd name="connsiteX173" fmla="*/ 497427 w 635184"/>
              <a:gd name="connsiteY173" fmla="*/ 2681738 h 3290946"/>
              <a:gd name="connsiteX174" fmla="*/ 494472 w 635184"/>
              <a:gd name="connsiteY174" fmla="*/ 2720016 h 3290946"/>
              <a:gd name="connsiteX175" fmla="*/ 491317 w 635184"/>
              <a:gd name="connsiteY175" fmla="*/ 2693108 h 3290946"/>
              <a:gd name="connsiteX176" fmla="*/ 489899 w 635184"/>
              <a:gd name="connsiteY176" fmla="*/ 2753056 h 3290946"/>
              <a:gd name="connsiteX177" fmla="*/ 485689 w 635184"/>
              <a:gd name="connsiteY177" fmla="*/ 2815743 h 3290946"/>
              <a:gd name="connsiteX178" fmla="*/ 474664 w 635184"/>
              <a:gd name="connsiteY178" fmla="*/ 3033627 h 3290946"/>
              <a:gd name="connsiteX179" fmla="*/ 466614 w 635184"/>
              <a:gd name="connsiteY179" fmla="*/ 3268299 h 3290946"/>
              <a:gd name="connsiteX180" fmla="*/ 438584 w 635184"/>
              <a:gd name="connsiteY180" fmla="*/ 3287855 h 3290946"/>
              <a:gd name="connsiteX181" fmla="*/ 428086 w 635184"/>
              <a:gd name="connsiteY181" fmla="*/ 3270549 h 3290946"/>
              <a:gd name="connsiteX182" fmla="*/ 426655 w 635184"/>
              <a:gd name="connsiteY182" fmla="*/ 3266887 h 3290946"/>
              <a:gd name="connsiteX183" fmla="*/ 426374 w 635184"/>
              <a:gd name="connsiteY183" fmla="*/ 3269430 h 3290946"/>
              <a:gd name="connsiteX184" fmla="*/ 408424 w 635184"/>
              <a:gd name="connsiteY184" fmla="*/ 3265710 h 3290946"/>
              <a:gd name="connsiteX185" fmla="*/ 388224 w 635184"/>
              <a:gd name="connsiteY185" fmla="*/ 3254488 h 3290946"/>
              <a:gd name="connsiteX186" fmla="*/ 371058 w 635184"/>
              <a:gd name="connsiteY186" fmla="*/ 3230914 h 3290946"/>
              <a:gd name="connsiteX187" fmla="*/ 370261 w 635184"/>
              <a:gd name="connsiteY187" fmla="*/ 3220752 h 3290946"/>
              <a:gd name="connsiteX188" fmla="*/ 366416 w 635184"/>
              <a:gd name="connsiteY188" fmla="*/ 3218274 h 3290946"/>
              <a:gd name="connsiteX189" fmla="*/ 365391 w 635184"/>
              <a:gd name="connsiteY189" fmla="*/ 3216603 h 3290946"/>
              <a:gd name="connsiteX190" fmla="*/ 361488 w 635184"/>
              <a:gd name="connsiteY190" fmla="*/ 3217692 h 3290946"/>
              <a:gd name="connsiteX191" fmla="*/ 356204 w 635184"/>
              <a:gd name="connsiteY191" fmla="*/ 3214810 h 3290946"/>
              <a:gd name="connsiteX192" fmla="*/ 341803 w 635184"/>
              <a:gd name="connsiteY192" fmla="*/ 3186682 h 3290946"/>
              <a:gd name="connsiteX193" fmla="*/ 340265 w 635184"/>
              <a:gd name="connsiteY193" fmla="*/ 3172484 h 3290946"/>
              <a:gd name="connsiteX194" fmla="*/ 340850 w 635184"/>
              <a:gd name="connsiteY194" fmla="*/ 3167630 h 3290946"/>
              <a:gd name="connsiteX195" fmla="*/ 337321 w 635184"/>
              <a:gd name="connsiteY195" fmla="*/ 3166099 h 3290946"/>
              <a:gd name="connsiteX196" fmla="*/ 329753 w 635184"/>
              <a:gd name="connsiteY196" fmla="*/ 3155904 h 3290946"/>
              <a:gd name="connsiteX197" fmla="*/ 325502 w 635184"/>
              <a:gd name="connsiteY197" fmla="*/ 3161054 h 3290946"/>
              <a:gd name="connsiteX198" fmla="*/ 291443 w 635184"/>
              <a:gd name="connsiteY198" fmla="*/ 3141557 h 3290946"/>
              <a:gd name="connsiteX199" fmla="*/ 276850 w 635184"/>
              <a:gd name="connsiteY199" fmla="*/ 3105005 h 3290946"/>
              <a:gd name="connsiteX200" fmla="*/ 270458 w 635184"/>
              <a:gd name="connsiteY200" fmla="*/ 2880915 h 3290946"/>
              <a:gd name="connsiteX201" fmla="*/ 274618 w 635184"/>
              <a:gd name="connsiteY201" fmla="*/ 2693276 h 3290946"/>
              <a:gd name="connsiteX202" fmla="*/ 272075 w 635184"/>
              <a:gd name="connsiteY202" fmla="*/ 2691637 h 3290946"/>
              <a:gd name="connsiteX203" fmla="*/ 271050 w 635184"/>
              <a:gd name="connsiteY203" fmla="*/ 2689966 h 3290946"/>
              <a:gd name="connsiteX204" fmla="*/ 267147 w 635184"/>
              <a:gd name="connsiteY204" fmla="*/ 2691055 h 3290946"/>
              <a:gd name="connsiteX205" fmla="*/ 261863 w 635184"/>
              <a:gd name="connsiteY205" fmla="*/ 2688173 h 3290946"/>
              <a:gd name="connsiteX206" fmla="*/ 247462 w 635184"/>
              <a:gd name="connsiteY206" fmla="*/ 2660045 h 3290946"/>
              <a:gd name="connsiteX207" fmla="*/ 245924 w 635184"/>
              <a:gd name="connsiteY207" fmla="*/ 2645847 h 3290946"/>
              <a:gd name="connsiteX208" fmla="*/ 246509 w 635184"/>
              <a:gd name="connsiteY208" fmla="*/ 2640993 h 3290946"/>
              <a:gd name="connsiteX209" fmla="*/ 242980 w 635184"/>
              <a:gd name="connsiteY209" fmla="*/ 2639462 h 3290946"/>
              <a:gd name="connsiteX210" fmla="*/ 235412 w 635184"/>
              <a:gd name="connsiteY210" fmla="*/ 2629267 h 3290946"/>
              <a:gd name="connsiteX211" fmla="*/ 231161 w 635184"/>
              <a:gd name="connsiteY211" fmla="*/ 2634417 h 3290946"/>
              <a:gd name="connsiteX212" fmla="*/ 219938 w 635184"/>
              <a:gd name="connsiteY212" fmla="*/ 2635154 h 3290946"/>
              <a:gd name="connsiteX213" fmla="*/ 202073 w 635184"/>
              <a:gd name="connsiteY213" fmla="*/ 2619325 h 3290946"/>
              <a:gd name="connsiteX214" fmla="*/ 196192 w 635184"/>
              <a:gd name="connsiteY214" fmla="*/ 2790779 h 3290946"/>
              <a:gd name="connsiteX215" fmla="*/ 168162 w 635184"/>
              <a:gd name="connsiteY215" fmla="*/ 2810335 h 3290946"/>
              <a:gd name="connsiteX216" fmla="*/ 157664 w 635184"/>
              <a:gd name="connsiteY216" fmla="*/ 2793029 h 3290946"/>
              <a:gd name="connsiteX217" fmla="*/ 156233 w 635184"/>
              <a:gd name="connsiteY217" fmla="*/ 2789367 h 3290946"/>
              <a:gd name="connsiteX218" fmla="*/ 155952 w 635184"/>
              <a:gd name="connsiteY218" fmla="*/ 2791910 h 3290946"/>
              <a:gd name="connsiteX219" fmla="*/ 138002 w 635184"/>
              <a:gd name="connsiteY219" fmla="*/ 2788190 h 3290946"/>
              <a:gd name="connsiteX220" fmla="*/ 117802 w 635184"/>
              <a:gd name="connsiteY220" fmla="*/ 2776968 h 3290946"/>
              <a:gd name="connsiteX221" fmla="*/ 100636 w 635184"/>
              <a:gd name="connsiteY221" fmla="*/ 2753394 h 3290946"/>
              <a:gd name="connsiteX222" fmla="*/ 99839 w 635184"/>
              <a:gd name="connsiteY222" fmla="*/ 2743232 h 3290946"/>
              <a:gd name="connsiteX223" fmla="*/ 95994 w 635184"/>
              <a:gd name="connsiteY223" fmla="*/ 2740754 h 3290946"/>
              <a:gd name="connsiteX224" fmla="*/ 94969 w 635184"/>
              <a:gd name="connsiteY224" fmla="*/ 2739083 h 3290946"/>
              <a:gd name="connsiteX225" fmla="*/ 91066 w 635184"/>
              <a:gd name="connsiteY225" fmla="*/ 2740172 h 3290946"/>
              <a:gd name="connsiteX226" fmla="*/ 85782 w 635184"/>
              <a:gd name="connsiteY226" fmla="*/ 2737290 h 3290946"/>
              <a:gd name="connsiteX227" fmla="*/ 71381 w 635184"/>
              <a:gd name="connsiteY227" fmla="*/ 2709162 h 3290946"/>
              <a:gd name="connsiteX228" fmla="*/ 69843 w 635184"/>
              <a:gd name="connsiteY228" fmla="*/ 2694964 h 3290946"/>
              <a:gd name="connsiteX229" fmla="*/ 70428 w 635184"/>
              <a:gd name="connsiteY229" fmla="*/ 2690110 h 3290946"/>
              <a:gd name="connsiteX230" fmla="*/ 66899 w 635184"/>
              <a:gd name="connsiteY230" fmla="*/ 2688579 h 3290946"/>
              <a:gd name="connsiteX231" fmla="*/ 59331 w 635184"/>
              <a:gd name="connsiteY231" fmla="*/ 2678384 h 3290946"/>
              <a:gd name="connsiteX232" fmla="*/ 55080 w 635184"/>
              <a:gd name="connsiteY232" fmla="*/ 2683534 h 3290946"/>
              <a:gd name="connsiteX233" fmla="*/ 21021 w 635184"/>
              <a:gd name="connsiteY233" fmla="*/ 2664037 h 3290946"/>
              <a:gd name="connsiteX234" fmla="*/ 6428 w 635184"/>
              <a:gd name="connsiteY234" fmla="*/ 2627485 h 3290946"/>
              <a:gd name="connsiteX235" fmla="*/ 4659 w 635184"/>
              <a:gd name="connsiteY235" fmla="*/ 2194871 h 3290946"/>
              <a:gd name="connsiteX236" fmla="*/ 4619 w 635184"/>
              <a:gd name="connsiteY236" fmla="*/ 2180227 h 3290946"/>
              <a:gd name="connsiteX237" fmla="*/ 4719 w 635184"/>
              <a:gd name="connsiteY237" fmla="*/ 2145103 h 3290946"/>
              <a:gd name="connsiteX238" fmla="*/ 10770 w 635184"/>
              <a:gd name="connsiteY238" fmla="*/ 2113314 h 3290946"/>
              <a:gd name="connsiteX239" fmla="*/ 12781 w 635184"/>
              <a:gd name="connsiteY239" fmla="*/ 2107089 h 3290946"/>
              <a:gd name="connsiteX240" fmla="*/ 13720 w 635184"/>
              <a:gd name="connsiteY240" fmla="*/ 2103694 h 3290946"/>
              <a:gd name="connsiteX241" fmla="*/ 12854 w 635184"/>
              <a:gd name="connsiteY241" fmla="*/ 2113509 h 3290946"/>
              <a:gd name="connsiteX242" fmla="*/ 17483 w 635184"/>
              <a:gd name="connsiteY242" fmla="*/ 2099741 h 3290946"/>
              <a:gd name="connsiteX243" fmla="*/ 20005 w 635184"/>
              <a:gd name="connsiteY243" fmla="*/ 2073963 h 3290946"/>
              <a:gd name="connsiteX244" fmla="*/ 9664 w 635184"/>
              <a:gd name="connsiteY244" fmla="*/ 2081048 h 3290946"/>
              <a:gd name="connsiteX245" fmla="*/ 9031 w 635184"/>
              <a:gd name="connsiteY245" fmla="*/ 2051669 h 3290946"/>
              <a:gd name="connsiteX246" fmla="*/ 9664 w 635184"/>
              <a:gd name="connsiteY246" fmla="*/ 2015861 h 3290946"/>
              <a:gd name="connsiteX247" fmla="*/ 13453 w 635184"/>
              <a:gd name="connsiteY247" fmla="*/ 1972849 h 3290946"/>
              <a:gd name="connsiteX248" fmla="*/ 17865 w 635184"/>
              <a:gd name="connsiteY248" fmla="*/ 1872212 h 3290946"/>
              <a:gd name="connsiteX249" fmla="*/ 21654 w 635184"/>
              <a:gd name="connsiteY249" fmla="*/ 1784939 h 3290946"/>
              <a:gd name="connsiteX250" fmla="*/ 25744 w 635184"/>
              <a:gd name="connsiteY250" fmla="*/ 1704334 h 3290946"/>
              <a:gd name="connsiteX251" fmla="*/ 43522 w 635184"/>
              <a:gd name="connsiteY251" fmla="*/ 1437723 h 3290946"/>
              <a:gd name="connsiteX252" fmla="*/ 62869 w 635184"/>
              <a:gd name="connsiteY252" fmla="*/ 1132477 h 3290946"/>
              <a:gd name="connsiteX253" fmla="*/ 72557 w 635184"/>
              <a:gd name="connsiteY253" fmla="*/ 982101 h 3290946"/>
              <a:gd name="connsiteX254" fmla="*/ 82868 w 635184"/>
              <a:gd name="connsiteY254" fmla="*/ 844881 h 3290946"/>
              <a:gd name="connsiteX255" fmla="*/ 90788 w 635184"/>
              <a:gd name="connsiteY255" fmla="*/ 771241 h 3290946"/>
              <a:gd name="connsiteX256" fmla="*/ 98204 w 635184"/>
              <a:gd name="connsiteY256" fmla="*/ 705995 h 3290946"/>
              <a:gd name="connsiteX257" fmla="*/ 103682 w 635184"/>
              <a:gd name="connsiteY257" fmla="*/ 646553 h 3290946"/>
              <a:gd name="connsiteX258" fmla="*/ 108254 w 635184"/>
              <a:gd name="connsiteY258" fmla="*/ 582110 h 3290946"/>
              <a:gd name="connsiteX259" fmla="*/ 113792 w 635184"/>
              <a:gd name="connsiteY259" fmla="*/ 543207 h 3290946"/>
              <a:gd name="connsiteX260" fmla="*/ 119209 w 635184"/>
              <a:gd name="connsiteY260" fmla="*/ 504958 h 3290946"/>
              <a:gd name="connsiteX261" fmla="*/ 128716 w 635184"/>
              <a:gd name="connsiteY261" fmla="*/ 424293 h 3290946"/>
              <a:gd name="connsiteX262" fmla="*/ 139389 w 635184"/>
              <a:gd name="connsiteY262" fmla="*/ 329103 h 3290946"/>
              <a:gd name="connsiteX263" fmla="*/ 144977 w 635184"/>
              <a:gd name="connsiteY263" fmla="*/ 299367 h 3290946"/>
              <a:gd name="connsiteX264" fmla="*/ 144695 w 635184"/>
              <a:gd name="connsiteY264" fmla="*/ 324340 h 3290946"/>
              <a:gd name="connsiteX265" fmla="*/ 148605 w 635184"/>
              <a:gd name="connsiteY265" fmla="*/ 271863 h 3290946"/>
              <a:gd name="connsiteX266" fmla="*/ 158163 w 635184"/>
              <a:gd name="connsiteY266" fmla="*/ 222839 h 3290946"/>
              <a:gd name="connsiteX267" fmla="*/ 160404 w 635184"/>
              <a:gd name="connsiteY267" fmla="*/ 198580 h 3290946"/>
              <a:gd name="connsiteX268" fmla="*/ 167549 w 635184"/>
              <a:gd name="connsiteY268" fmla="*/ 147889 h 3290946"/>
              <a:gd name="connsiteX269" fmla="*/ 170492 w 635184"/>
              <a:gd name="connsiteY269" fmla="*/ 134958 h 3290946"/>
              <a:gd name="connsiteX270" fmla="*/ 171783 w 635184"/>
              <a:gd name="connsiteY270" fmla="*/ 129584 h 3290946"/>
              <a:gd name="connsiteX271" fmla="*/ 171821 w 635184"/>
              <a:gd name="connsiteY271" fmla="*/ 128713 h 3290946"/>
              <a:gd name="connsiteX272" fmla="*/ 173720 w 635184"/>
              <a:gd name="connsiteY272" fmla="*/ 121249 h 3290946"/>
              <a:gd name="connsiteX273" fmla="*/ 174067 w 635184"/>
              <a:gd name="connsiteY273" fmla="*/ 120889 h 3290946"/>
              <a:gd name="connsiteX274" fmla="*/ 174594 w 635184"/>
              <a:gd name="connsiteY274" fmla="*/ 119940 h 3290946"/>
              <a:gd name="connsiteX275" fmla="*/ 174551 w 635184"/>
              <a:gd name="connsiteY275" fmla="*/ 120386 h 3290946"/>
              <a:gd name="connsiteX276" fmla="*/ 175059 w 635184"/>
              <a:gd name="connsiteY276" fmla="*/ 119858 h 3290946"/>
              <a:gd name="connsiteX277" fmla="*/ 175743 w 635184"/>
              <a:gd name="connsiteY277" fmla="*/ 97541 h 3290946"/>
              <a:gd name="connsiteX278" fmla="*/ 187087 w 635184"/>
              <a:gd name="connsiteY278" fmla="*/ 65796 h 3290946"/>
              <a:gd name="connsiteX279" fmla="*/ 203727 w 635184"/>
              <a:gd name="connsiteY279" fmla="*/ 49644 h 3290946"/>
              <a:gd name="connsiteX280" fmla="*/ 207800 w 635184"/>
              <a:gd name="connsiteY280" fmla="*/ 54544 h 3290946"/>
              <a:gd name="connsiteX281" fmla="*/ 231548 w 635184"/>
              <a:gd name="connsiteY281" fmla="*/ 61986 h 3290946"/>
              <a:gd name="connsiteX282" fmla="*/ 245759 w 635184"/>
              <a:gd name="connsiteY282" fmla="*/ 108509 h 3290946"/>
              <a:gd name="connsiteX283" fmla="*/ 248450 w 635184"/>
              <a:gd name="connsiteY283" fmla="*/ 116682 h 3290946"/>
              <a:gd name="connsiteX284" fmla="*/ 249831 w 635184"/>
              <a:gd name="connsiteY284" fmla="*/ 124726 h 3290946"/>
              <a:gd name="connsiteX285" fmla="*/ 251700 w 635184"/>
              <a:gd name="connsiteY285" fmla="*/ 127887 h 3290946"/>
              <a:gd name="connsiteX286" fmla="*/ 254080 w 635184"/>
              <a:gd name="connsiteY286" fmla="*/ 130506 h 3290946"/>
              <a:gd name="connsiteX287" fmla="*/ 286461 w 635184"/>
              <a:gd name="connsiteY287" fmla="*/ 155569 h 3290946"/>
              <a:gd name="connsiteX288" fmla="*/ 325636 w 635184"/>
              <a:gd name="connsiteY288" fmla="*/ 203313 h 3290946"/>
              <a:gd name="connsiteX289" fmla="*/ 325567 w 635184"/>
              <a:gd name="connsiteY289" fmla="*/ 203631 h 3290946"/>
              <a:gd name="connsiteX290" fmla="*/ 327511 w 635184"/>
              <a:gd name="connsiteY290" fmla="*/ 202840 h 3290946"/>
              <a:gd name="connsiteX291" fmla="*/ 328497 w 635184"/>
              <a:gd name="connsiteY291" fmla="*/ 203202 h 3290946"/>
              <a:gd name="connsiteX292" fmla="*/ 334244 w 635184"/>
              <a:gd name="connsiteY292" fmla="*/ 173722 h 3290946"/>
              <a:gd name="connsiteX293" fmla="*/ 336485 w 635184"/>
              <a:gd name="connsiteY293" fmla="*/ 149463 h 3290946"/>
              <a:gd name="connsiteX294" fmla="*/ 343630 w 635184"/>
              <a:gd name="connsiteY294" fmla="*/ 98772 h 3290946"/>
              <a:gd name="connsiteX295" fmla="*/ 346573 w 635184"/>
              <a:gd name="connsiteY295" fmla="*/ 85841 h 3290946"/>
              <a:gd name="connsiteX296" fmla="*/ 347864 w 635184"/>
              <a:gd name="connsiteY296" fmla="*/ 80467 h 3290946"/>
              <a:gd name="connsiteX297" fmla="*/ 347902 w 635184"/>
              <a:gd name="connsiteY297" fmla="*/ 79596 h 3290946"/>
              <a:gd name="connsiteX298" fmla="*/ 349801 w 635184"/>
              <a:gd name="connsiteY298" fmla="*/ 72132 h 3290946"/>
              <a:gd name="connsiteX299" fmla="*/ 350148 w 635184"/>
              <a:gd name="connsiteY299" fmla="*/ 71772 h 3290946"/>
              <a:gd name="connsiteX300" fmla="*/ 350675 w 635184"/>
              <a:gd name="connsiteY300" fmla="*/ 70823 h 3290946"/>
              <a:gd name="connsiteX301" fmla="*/ 350632 w 635184"/>
              <a:gd name="connsiteY301" fmla="*/ 71269 h 3290946"/>
              <a:gd name="connsiteX302" fmla="*/ 351140 w 635184"/>
              <a:gd name="connsiteY302" fmla="*/ 70741 h 3290946"/>
              <a:gd name="connsiteX303" fmla="*/ 351824 w 635184"/>
              <a:gd name="connsiteY303" fmla="*/ 48424 h 3290946"/>
              <a:gd name="connsiteX304" fmla="*/ 363168 w 635184"/>
              <a:gd name="connsiteY304" fmla="*/ 16679 h 3290946"/>
              <a:gd name="connsiteX305" fmla="*/ 379808 w 635184"/>
              <a:gd name="connsiteY305" fmla="*/ 527 h 329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Lst>
            <a:rect l="l" t="t" r="r" b="b"/>
            <a:pathLst>
              <a:path w="635184" h="3290946">
                <a:moveTo>
                  <a:pt x="513256" y="2435822"/>
                </a:moveTo>
                <a:lnTo>
                  <a:pt x="512940" y="2437009"/>
                </a:lnTo>
                <a:cubicBezTo>
                  <a:pt x="512821" y="2437611"/>
                  <a:pt x="512845" y="2437828"/>
                  <a:pt x="513014" y="2437660"/>
                </a:cubicBezTo>
                <a:close/>
                <a:moveTo>
                  <a:pt x="14126" y="2099086"/>
                </a:moveTo>
                <a:cubicBezTo>
                  <a:pt x="14608" y="2099086"/>
                  <a:pt x="14570" y="2100271"/>
                  <a:pt x="14011" y="2102643"/>
                </a:cubicBezTo>
                <a:lnTo>
                  <a:pt x="13720" y="2103694"/>
                </a:lnTo>
                <a:close/>
                <a:moveTo>
                  <a:pt x="96538" y="1843646"/>
                </a:moveTo>
                <a:lnTo>
                  <a:pt x="96515" y="1844433"/>
                </a:lnTo>
                <a:lnTo>
                  <a:pt x="96478" y="1845626"/>
                </a:lnTo>
                <a:lnTo>
                  <a:pt x="96647" y="1844679"/>
                </a:lnTo>
                <a:close/>
                <a:moveTo>
                  <a:pt x="272619" y="1794529"/>
                </a:moveTo>
                <a:lnTo>
                  <a:pt x="272596" y="1795316"/>
                </a:lnTo>
                <a:lnTo>
                  <a:pt x="272559" y="1796509"/>
                </a:lnTo>
                <a:lnTo>
                  <a:pt x="272728" y="1795562"/>
                </a:lnTo>
                <a:close/>
                <a:moveTo>
                  <a:pt x="97240" y="1721538"/>
                </a:moveTo>
                <a:cubicBezTo>
                  <a:pt x="90808" y="1719038"/>
                  <a:pt x="90248" y="1727124"/>
                  <a:pt x="95561" y="1745797"/>
                </a:cubicBezTo>
                <a:lnTo>
                  <a:pt x="97924" y="1757412"/>
                </a:lnTo>
                <a:lnTo>
                  <a:pt x="98506" y="1748685"/>
                </a:lnTo>
                <a:lnTo>
                  <a:pt x="99259" y="1739724"/>
                </a:lnTo>
                <a:lnTo>
                  <a:pt x="98040" y="1734637"/>
                </a:lnTo>
                <a:cubicBezTo>
                  <a:pt x="97657" y="1731411"/>
                  <a:pt x="97390" y="1727045"/>
                  <a:pt x="97240" y="1721538"/>
                </a:cubicBezTo>
                <a:close/>
                <a:moveTo>
                  <a:pt x="273321" y="1672421"/>
                </a:moveTo>
                <a:cubicBezTo>
                  <a:pt x="266889" y="1669921"/>
                  <a:pt x="266329" y="1678007"/>
                  <a:pt x="271642" y="1696680"/>
                </a:cubicBezTo>
                <a:lnTo>
                  <a:pt x="274005" y="1708295"/>
                </a:lnTo>
                <a:lnTo>
                  <a:pt x="274587" y="1699568"/>
                </a:lnTo>
                <a:lnTo>
                  <a:pt x="275340" y="1690607"/>
                </a:lnTo>
                <a:lnTo>
                  <a:pt x="274121" y="1685520"/>
                </a:lnTo>
                <a:cubicBezTo>
                  <a:pt x="273738" y="1682294"/>
                  <a:pt x="273471" y="1677928"/>
                  <a:pt x="273321" y="1672421"/>
                </a:cubicBezTo>
                <a:close/>
                <a:moveTo>
                  <a:pt x="615802" y="1055870"/>
                </a:moveTo>
                <a:lnTo>
                  <a:pt x="616258" y="1067965"/>
                </a:lnTo>
                <a:lnTo>
                  <a:pt x="612339" y="1067965"/>
                </a:lnTo>
                <a:close/>
                <a:moveTo>
                  <a:pt x="161479" y="1052526"/>
                </a:moveTo>
                <a:cubicBezTo>
                  <a:pt x="161204" y="1052526"/>
                  <a:pt x="160964" y="1053400"/>
                  <a:pt x="160758" y="1055146"/>
                </a:cubicBezTo>
                <a:lnTo>
                  <a:pt x="160720" y="1055727"/>
                </a:lnTo>
                <a:lnTo>
                  <a:pt x="161444" y="1054402"/>
                </a:lnTo>
                <a:cubicBezTo>
                  <a:pt x="162017" y="1053151"/>
                  <a:pt x="162028" y="1052526"/>
                  <a:pt x="161479" y="1052526"/>
                </a:cubicBezTo>
                <a:close/>
                <a:moveTo>
                  <a:pt x="337560" y="1003409"/>
                </a:moveTo>
                <a:cubicBezTo>
                  <a:pt x="337285" y="1003409"/>
                  <a:pt x="337045" y="1004283"/>
                  <a:pt x="336839" y="1006029"/>
                </a:cubicBezTo>
                <a:lnTo>
                  <a:pt x="336801" y="1006610"/>
                </a:lnTo>
                <a:lnTo>
                  <a:pt x="337525" y="1005285"/>
                </a:lnTo>
                <a:cubicBezTo>
                  <a:pt x="338098" y="1004034"/>
                  <a:pt x="338109" y="1003409"/>
                  <a:pt x="337560" y="1003409"/>
                </a:cubicBezTo>
                <a:close/>
                <a:moveTo>
                  <a:pt x="627675" y="961817"/>
                </a:moveTo>
                <a:lnTo>
                  <a:pt x="625223" y="970810"/>
                </a:lnTo>
                <a:lnTo>
                  <a:pt x="627615" y="970810"/>
                </a:lnTo>
                <a:close/>
                <a:moveTo>
                  <a:pt x="167359" y="888109"/>
                </a:moveTo>
                <a:lnTo>
                  <a:pt x="167321" y="889003"/>
                </a:lnTo>
                <a:lnTo>
                  <a:pt x="167662" y="898510"/>
                </a:lnTo>
                <a:cubicBezTo>
                  <a:pt x="168351" y="907718"/>
                  <a:pt x="169982" y="913327"/>
                  <a:pt x="172554" y="915337"/>
                </a:cubicBezTo>
                <a:cubicBezTo>
                  <a:pt x="175985" y="918016"/>
                  <a:pt x="178591" y="918174"/>
                  <a:pt x="180373" y="915813"/>
                </a:cubicBezTo>
                <a:cubicBezTo>
                  <a:pt x="182155" y="913451"/>
                  <a:pt x="183046" y="908242"/>
                  <a:pt x="183046" y="900186"/>
                </a:cubicBezTo>
                <a:cubicBezTo>
                  <a:pt x="183046" y="894143"/>
                  <a:pt x="180092" y="890367"/>
                  <a:pt x="174182" y="888856"/>
                </a:cubicBezTo>
                <a:close/>
                <a:moveTo>
                  <a:pt x="343440" y="838992"/>
                </a:moveTo>
                <a:lnTo>
                  <a:pt x="343402" y="839886"/>
                </a:lnTo>
                <a:lnTo>
                  <a:pt x="343743" y="849393"/>
                </a:lnTo>
                <a:cubicBezTo>
                  <a:pt x="344432" y="858601"/>
                  <a:pt x="346063" y="864210"/>
                  <a:pt x="348635" y="866220"/>
                </a:cubicBezTo>
                <a:cubicBezTo>
                  <a:pt x="352066" y="868899"/>
                  <a:pt x="354672" y="869057"/>
                  <a:pt x="356454" y="866696"/>
                </a:cubicBezTo>
                <a:cubicBezTo>
                  <a:pt x="358236" y="864334"/>
                  <a:pt x="359127" y="859125"/>
                  <a:pt x="359127" y="851069"/>
                </a:cubicBezTo>
                <a:cubicBezTo>
                  <a:pt x="359127" y="845026"/>
                  <a:pt x="356173" y="841250"/>
                  <a:pt x="350263" y="839739"/>
                </a:cubicBezTo>
                <a:close/>
                <a:moveTo>
                  <a:pt x="521461" y="529233"/>
                </a:moveTo>
                <a:lnTo>
                  <a:pt x="521917" y="541328"/>
                </a:lnTo>
                <a:lnTo>
                  <a:pt x="517998" y="541328"/>
                </a:lnTo>
                <a:close/>
                <a:moveTo>
                  <a:pt x="533334" y="435180"/>
                </a:moveTo>
                <a:lnTo>
                  <a:pt x="530882" y="444173"/>
                </a:lnTo>
                <a:lnTo>
                  <a:pt x="533274" y="444173"/>
                </a:lnTo>
                <a:close/>
                <a:moveTo>
                  <a:pt x="379808" y="527"/>
                </a:moveTo>
                <a:cubicBezTo>
                  <a:pt x="381289" y="1304"/>
                  <a:pt x="382646" y="2937"/>
                  <a:pt x="383881" y="5427"/>
                </a:cubicBezTo>
                <a:cubicBezTo>
                  <a:pt x="388819" y="15389"/>
                  <a:pt x="396734" y="17869"/>
                  <a:pt x="407629" y="12869"/>
                </a:cubicBezTo>
                <a:cubicBezTo>
                  <a:pt x="412640" y="32911"/>
                  <a:pt x="417377" y="48419"/>
                  <a:pt x="421840" y="59392"/>
                </a:cubicBezTo>
                <a:cubicBezTo>
                  <a:pt x="422955" y="62136"/>
                  <a:pt x="423852" y="64860"/>
                  <a:pt x="424531" y="67565"/>
                </a:cubicBezTo>
                <a:lnTo>
                  <a:pt x="425912" y="75609"/>
                </a:lnTo>
                <a:lnTo>
                  <a:pt x="427781" y="78770"/>
                </a:lnTo>
                <a:cubicBezTo>
                  <a:pt x="428765" y="80199"/>
                  <a:pt x="429558" y="81072"/>
                  <a:pt x="430161" y="81389"/>
                </a:cubicBezTo>
                <a:cubicBezTo>
                  <a:pt x="439527" y="83890"/>
                  <a:pt x="450321" y="92244"/>
                  <a:pt x="462542" y="106452"/>
                </a:cubicBezTo>
                <a:cubicBezTo>
                  <a:pt x="474763" y="120660"/>
                  <a:pt x="487821" y="136575"/>
                  <a:pt x="501717" y="154196"/>
                </a:cubicBezTo>
                <a:lnTo>
                  <a:pt x="501648" y="154514"/>
                </a:lnTo>
                <a:lnTo>
                  <a:pt x="503592" y="153723"/>
                </a:lnTo>
                <a:cubicBezTo>
                  <a:pt x="506849" y="153225"/>
                  <a:pt x="511119" y="154791"/>
                  <a:pt x="516400" y="158423"/>
                </a:cubicBezTo>
                <a:cubicBezTo>
                  <a:pt x="523441" y="163264"/>
                  <a:pt x="526473" y="182612"/>
                  <a:pt x="525495" y="216466"/>
                </a:cubicBezTo>
                <a:cubicBezTo>
                  <a:pt x="524798" y="210354"/>
                  <a:pt x="529073" y="207298"/>
                  <a:pt x="538319" y="207298"/>
                </a:cubicBezTo>
                <a:cubicBezTo>
                  <a:pt x="535800" y="246628"/>
                  <a:pt x="534905" y="270282"/>
                  <a:pt x="535636" y="278259"/>
                </a:cubicBezTo>
                <a:cubicBezTo>
                  <a:pt x="536366" y="286236"/>
                  <a:pt x="537149" y="298877"/>
                  <a:pt x="537987" y="316180"/>
                </a:cubicBezTo>
                <a:cubicBezTo>
                  <a:pt x="538824" y="333484"/>
                  <a:pt x="539722" y="353189"/>
                  <a:pt x="540680" y="375295"/>
                </a:cubicBezTo>
                <a:cubicBezTo>
                  <a:pt x="541399" y="391875"/>
                  <a:pt x="539742" y="408934"/>
                  <a:pt x="535708" y="426473"/>
                </a:cubicBezTo>
                <a:lnTo>
                  <a:pt x="534002" y="432729"/>
                </a:lnTo>
                <a:lnTo>
                  <a:pt x="534540" y="444292"/>
                </a:lnTo>
                <a:cubicBezTo>
                  <a:pt x="535384" y="465445"/>
                  <a:pt x="532470" y="486579"/>
                  <a:pt x="525796" y="507693"/>
                </a:cubicBezTo>
                <a:lnTo>
                  <a:pt x="525696" y="507693"/>
                </a:lnTo>
                <a:lnTo>
                  <a:pt x="525700" y="506290"/>
                </a:lnTo>
                <a:lnTo>
                  <a:pt x="524563" y="515186"/>
                </a:lnTo>
                <a:cubicBezTo>
                  <a:pt x="523869" y="519217"/>
                  <a:pt x="522974" y="523411"/>
                  <a:pt x="521880" y="527768"/>
                </a:cubicBezTo>
                <a:lnTo>
                  <a:pt x="521461" y="529233"/>
                </a:lnTo>
                <a:lnTo>
                  <a:pt x="521231" y="523154"/>
                </a:lnTo>
                <a:cubicBezTo>
                  <a:pt x="519859" y="507107"/>
                  <a:pt x="516430" y="497439"/>
                  <a:pt x="510943" y="494149"/>
                </a:cubicBezTo>
                <a:cubicBezTo>
                  <a:pt x="507284" y="491957"/>
                  <a:pt x="504541" y="496350"/>
                  <a:pt x="502712" y="507328"/>
                </a:cubicBezTo>
                <a:lnTo>
                  <a:pt x="501051" y="539218"/>
                </a:lnTo>
                <a:lnTo>
                  <a:pt x="501970" y="539506"/>
                </a:lnTo>
                <a:lnTo>
                  <a:pt x="510003" y="565805"/>
                </a:lnTo>
                <a:lnTo>
                  <a:pt x="516390" y="569486"/>
                </a:lnTo>
                <a:cubicBezTo>
                  <a:pt x="519767" y="574010"/>
                  <a:pt x="521046" y="579904"/>
                  <a:pt x="520229" y="587167"/>
                </a:cubicBezTo>
                <a:lnTo>
                  <a:pt x="519429" y="597447"/>
                </a:lnTo>
                <a:lnTo>
                  <a:pt x="520253" y="602246"/>
                </a:lnTo>
                <a:lnTo>
                  <a:pt x="522122" y="605407"/>
                </a:lnTo>
                <a:cubicBezTo>
                  <a:pt x="523106" y="606836"/>
                  <a:pt x="523899" y="607709"/>
                  <a:pt x="524502" y="608026"/>
                </a:cubicBezTo>
                <a:cubicBezTo>
                  <a:pt x="533868" y="610527"/>
                  <a:pt x="544662" y="618881"/>
                  <a:pt x="556883" y="633089"/>
                </a:cubicBezTo>
                <a:cubicBezTo>
                  <a:pt x="569104" y="647297"/>
                  <a:pt x="582162" y="663212"/>
                  <a:pt x="596058" y="680833"/>
                </a:cubicBezTo>
                <a:lnTo>
                  <a:pt x="595989" y="681151"/>
                </a:lnTo>
                <a:lnTo>
                  <a:pt x="597933" y="680360"/>
                </a:lnTo>
                <a:cubicBezTo>
                  <a:pt x="601190" y="679862"/>
                  <a:pt x="605460" y="681428"/>
                  <a:pt x="610741" y="685060"/>
                </a:cubicBezTo>
                <a:cubicBezTo>
                  <a:pt x="617782" y="689901"/>
                  <a:pt x="620814" y="709249"/>
                  <a:pt x="619836" y="743103"/>
                </a:cubicBezTo>
                <a:cubicBezTo>
                  <a:pt x="619139" y="736991"/>
                  <a:pt x="623414" y="733935"/>
                  <a:pt x="632660" y="733935"/>
                </a:cubicBezTo>
                <a:cubicBezTo>
                  <a:pt x="630141" y="773265"/>
                  <a:pt x="629246" y="796919"/>
                  <a:pt x="629977" y="804896"/>
                </a:cubicBezTo>
                <a:cubicBezTo>
                  <a:pt x="630707" y="812873"/>
                  <a:pt x="631490" y="825514"/>
                  <a:pt x="632328" y="842817"/>
                </a:cubicBezTo>
                <a:cubicBezTo>
                  <a:pt x="633165" y="860121"/>
                  <a:pt x="634063" y="879826"/>
                  <a:pt x="635021" y="901932"/>
                </a:cubicBezTo>
                <a:cubicBezTo>
                  <a:pt x="635740" y="918512"/>
                  <a:pt x="634083" y="935571"/>
                  <a:pt x="630049" y="953110"/>
                </a:cubicBezTo>
                <a:lnTo>
                  <a:pt x="628343" y="959366"/>
                </a:lnTo>
                <a:lnTo>
                  <a:pt x="628881" y="970929"/>
                </a:lnTo>
                <a:cubicBezTo>
                  <a:pt x="629725" y="992082"/>
                  <a:pt x="626811" y="1013216"/>
                  <a:pt x="620137" y="1034330"/>
                </a:cubicBezTo>
                <a:lnTo>
                  <a:pt x="620037" y="1034330"/>
                </a:lnTo>
                <a:lnTo>
                  <a:pt x="620041" y="1032927"/>
                </a:lnTo>
                <a:lnTo>
                  <a:pt x="618904" y="1041823"/>
                </a:lnTo>
                <a:cubicBezTo>
                  <a:pt x="618210" y="1045854"/>
                  <a:pt x="617315" y="1050048"/>
                  <a:pt x="616221" y="1054405"/>
                </a:cubicBezTo>
                <a:lnTo>
                  <a:pt x="615802" y="1055870"/>
                </a:lnTo>
                <a:lnTo>
                  <a:pt x="615572" y="1049791"/>
                </a:lnTo>
                <a:cubicBezTo>
                  <a:pt x="614200" y="1033744"/>
                  <a:pt x="610771" y="1024076"/>
                  <a:pt x="605284" y="1020786"/>
                </a:cubicBezTo>
                <a:cubicBezTo>
                  <a:pt x="597967" y="1016401"/>
                  <a:pt x="594309" y="1038358"/>
                  <a:pt x="594309" y="1086658"/>
                </a:cubicBezTo>
                <a:cubicBezTo>
                  <a:pt x="609451" y="1090229"/>
                  <a:pt x="616205" y="1099278"/>
                  <a:pt x="614570" y="1113804"/>
                </a:cubicBezTo>
                <a:cubicBezTo>
                  <a:pt x="612935" y="1128329"/>
                  <a:pt x="611816" y="1142716"/>
                  <a:pt x="611213" y="1156964"/>
                </a:cubicBezTo>
                <a:cubicBezTo>
                  <a:pt x="611213" y="1175577"/>
                  <a:pt x="610724" y="1192058"/>
                  <a:pt x="609746" y="1206405"/>
                </a:cubicBezTo>
                <a:cubicBezTo>
                  <a:pt x="608767" y="1220752"/>
                  <a:pt x="607508" y="1240347"/>
                  <a:pt x="605967" y="1265192"/>
                </a:cubicBezTo>
                <a:cubicBezTo>
                  <a:pt x="606101" y="1285512"/>
                  <a:pt x="605327" y="1296287"/>
                  <a:pt x="603646" y="1297517"/>
                </a:cubicBezTo>
                <a:cubicBezTo>
                  <a:pt x="601964" y="1298748"/>
                  <a:pt x="601123" y="1291564"/>
                  <a:pt x="601123" y="1275967"/>
                </a:cubicBezTo>
                <a:cubicBezTo>
                  <a:pt x="600051" y="1304225"/>
                  <a:pt x="599324" y="1325814"/>
                  <a:pt x="598942" y="1340737"/>
                </a:cubicBezTo>
                <a:cubicBezTo>
                  <a:pt x="598560" y="1355659"/>
                  <a:pt x="597599" y="1375602"/>
                  <a:pt x="596058" y="1400566"/>
                </a:cubicBezTo>
                <a:cubicBezTo>
                  <a:pt x="596058" y="1425212"/>
                  <a:pt x="595217" y="1438160"/>
                  <a:pt x="593535" y="1439410"/>
                </a:cubicBezTo>
                <a:cubicBezTo>
                  <a:pt x="591854" y="1440660"/>
                  <a:pt x="591012" y="1434975"/>
                  <a:pt x="591012" y="1422354"/>
                </a:cubicBezTo>
                <a:cubicBezTo>
                  <a:pt x="591012" y="1452517"/>
                  <a:pt x="589599" y="1473888"/>
                  <a:pt x="586771" y="1486470"/>
                </a:cubicBezTo>
                <a:cubicBezTo>
                  <a:pt x="583944" y="1499050"/>
                  <a:pt x="581860" y="1512941"/>
                  <a:pt x="580520" y="1528141"/>
                </a:cubicBezTo>
                <a:cubicBezTo>
                  <a:pt x="579944" y="1535682"/>
                  <a:pt x="580078" y="1546298"/>
                  <a:pt x="580923" y="1559991"/>
                </a:cubicBezTo>
                <a:cubicBezTo>
                  <a:pt x="581767" y="1573683"/>
                  <a:pt x="581184" y="1601543"/>
                  <a:pt x="579174" y="1643572"/>
                </a:cubicBezTo>
                <a:lnTo>
                  <a:pt x="575158" y="1643572"/>
                </a:lnTo>
                <a:lnTo>
                  <a:pt x="573807" y="1656163"/>
                </a:lnTo>
                <a:cubicBezTo>
                  <a:pt x="572427" y="1662295"/>
                  <a:pt x="571435" y="1667623"/>
                  <a:pt x="570832" y="1672147"/>
                </a:cubicBezTo>
                <a:cubicBezTo>
                  <a:pt x="570832" y="1674410"/>
                  <a:pt x="571251" y="1686078"/>
                  <a:pt x="572089" y="1707152"/>
                </a:cubicBezTo>
                <a:cubicBezTo>
                  <a:pt x="572926" y="1728226"/>
                  <a:pt x="570035" y="1749399"/>
                  <a:pt x="563415" y="1770672"/>
                </a:cubicBezTo>
                <a:lnTo>
                  <a:pt x="561687" y="1770672"/>
                </a:lnTo>
                <a:cubicBezTo>
                  <a:pt x="561673" y="1770751"/>
                  <a:pt x="561459" y="1780038"/>
                  <a:pt x="561043" y="1798532"/>
                </a:cubicBezTo>
                <a:cubicBezTo>
                  <a:pt x="560628" y="1817027"/>
                  <a:pt x="559683" y="1833933"/>
                  <a:pt x="558209" y="1849253"/>
                </a:cubicBezTo>
                <a:cubicBezTo>
                  <a:pt x="558209" y="1867073"/>
                  <a:pt x="556947" y="1877233"/>
                  <a:pt x="554421" y="1879733"/>
                </a:cubicBezTo>
                <a:cubicBezTo>
                  <a:pt x="553789" y="1880358"/>
                  <a:pt x="553289" y="1880595"/>
                  <a:pt x="552921" y="1880444"/>
                </a:cubicBezTo>
                <a:lnTo>
                  <a:pt x="552868" y="1880321"/>
                </a:lnTo>
                <a:lnTo>
                  <a:pt x="552747" y="1885068"/>
                </a:lnTo>
                <a:cubicBezTo>
                  <a:pt x="552469" y="1889816"/>
                  <a:pt x="552052" y="1893822"/>
                  <a:pt x="551496" y="1897086"/>
                </a:cubicBezTo>
                <a:cubicBezTo>
                  <a:pt x="550384" y="1903615"/>
                  <a:pt x="549406" y="1913110"/>
                  <a:pt x="548561" y="1925572"/>
                </a:cubicBezTo>
                <a:cubicBezTo>
                  <a:pt x="548267" y="1925254"/>
                  <a:pt x="548749" y="1935067"/>
                  <a:pt x="550009" y="1955010"/>
                </a:cubicBezTo>
                <a:cubicBezTo>
                  <a:pt x="551268" y="1974953"/>
                  <a:pt x="548561" y="1995720"/>
                  <a:pt x="541888" y="2017310"/>
                </a:cubicBezTo>
                <a:lnTo>
                  <a:pt x="541526" y="2017310"/>
                </a:lnTo>
                <a:cubicBezTo>
                  <a:pt x="541714" y="2014611"/>
                  <a:pt x="542019" y="2019770"/>
                  <a:pt x="542441" y="2032788"/>
                </a:cubicBezTo>
                <a:cubicBezTo>
                  <a:pt x="542863" y="2045805"/>
                  <a:pt x="541386" y="2066264"/>
                  <a:pt x="538009" y="2094164"/>
                </a:cubicBezTo>
                <a:cubicBezTo>
                  <a:pt x="538009" y="2102935"/>
                  <a:pt x="535865" y="2113631"/>
                  <a:pt x="531577" y="2126252"/>
                </a:cubicBezTo>
                <a:lnTo>
                  <a:pt x="533064" y="2121608"/>
                </a:lnTo>
                <a:cubicBezTo>
                  <a:pt x="530317" y="2162328"/>
                  <a:pt x="528103" y="2207601"/>
                  <a:pt x="526421" y="2257429"/>
                </a:cubicBezTo>
                <a:cubicBezTo>
                  <a:pt x="524740" y="2307256"/>
                  <a:pt x="521902" y="2361837"/>
                  <a:pt x="517909" y="2421170"/>
                </a:cubicBezTo>
                <a:cubicBezTo>
                  <a:pt x="516924" y="2424087"/>
                  <a:pt x="516083" y="2426618"/>
                  <a:pt x="515387" y="2428764"/>
                </a:cubicBezTo>
                <a:lnTo>
                  <a:pt x="514267" y="2432332"/>
                </a:lnTo>
                <a:lnTo>
                  <a:pt x="514663" y="2450161"/>
                </a:lnTo>
                <a:cubicBezTo>
                  <a:pt x="515085" y="2467505"/>
                  <a:pt x="513567" y="2481614"/>
                  <a:pt x="510110" y="2492488"/>
                </a:cubicBezTo>
                <a:cubicBezTo>
                  <a:pt x="509360" y="2492091"/>
                  <a:pt x="509407" y="2494125"/>
                  <a:pt x="510251" y="2498590"/>
                </a:cubicBezTo>
                <a:cubicBezTo>
                  <a:pt x="511095" y="2503055"/>
                  <a:pt x="510606" y="2519356"/>
                  <a:pt x="508784" y="2547495"/>
                </a:cubicBezTo>
                <a:cubicBezTo>
                  <a:pt x="508918" y="2567616"/>
                  <a:pt x="507457" y="2578798"/>
                  <a:pt x="504402" y="2581041"/>
                </a:cubicBezTo>
                <a:cubicBezTo>
                  <a:pt x="503638" y="2581601"/>
                  <a:pt x="503029" y="2581740"/>
                  <a:pt x="502575" y="2581456"/>
                </a:cubicBezTo>
                <a:lnTo>
                  <a:pt x="502492" y="2581260"/>
                </a:lnTo>
                <a:lnTo>
                  <a:pt x="502309" y="2595239"/>
                </a:lnTo>
                <a:cubicBezTo>
                  <a:pt x="502066" y="2604050"/>
                  <a:pt x="501702" y="2612424"/>
                  <a:pt x="501216" y="2620361"/>
                </a:cubicBezTo>
                <a:cubicBezTo>
                  <a:pt x="500244" y="2636236"/>
                  <a:pt x="498982" y="2656695"/>
                  <a:pt x="497427" y="2681738"/>
                </a:cubicBezTo>
                <a:cubicBezTo>
                  <a:pt x="497561" y="2707257"/>
                  <a:pt x="496576" y="2720016"/>
                  <a:pt x="494472" y="2720016"/>
                </a:cubicBezTo>
                <a:cubicBezTo>
                  <a:pt x="492369" y="2720016"/>
                  <a:pt x="491317" y="2711047"/>
                  <a:pt x="491317" y="2693108"/>
                </a:cubicBezTo>
                <a:cubicBezTo>
                  <a:pt x="491317" y="2710571"/>
                  <a:pt x="490844" y="2730554"/>
                  <a:pt x="489899" y="2753056"/>
                </a:cubicBezTo>
                <a:cubicBezTo>
                  <a:pt x="488955" y="2775559"/>
                  <a:pt x="487551" y="2796454"/>
                  <a:pt x="485689" y="2815743"/>
                </a:cubicBezTo>
                <a:cubicBezTo>
                  <a:pt x="481736" y="2874202"/>
                  <a:pt x="478061" y="2946830"/>
                  <a:pt x="474664" y="3033627"/>
                </a:cubicBezTo>
                <a:cubicBezTo>
                  <a:pt x="471267" y="3120424"/>
                  <a:pt x="468584" y="3198648"/>
                  <a:pt x="466614" y="3268299"/>
                </a:cubicBezTo>
                <a:cubicBezTo>
                  <a:pt x="453817" y="3288976"/>
                  <a:pt x="444474" y="3295495"/>
                  <a:pt x="438584" y="3287855"/>
                </a:cubicBezTo>
                <a:cubicBezTo>
                  <a:pt x="434167" y="3282125"/>
                  <a:pt x="430668" y="3276356"/>
                  <a:pt x="428086" y="3270549"/>
                </a:cubicBezTo>
                <a:lnTo>
                  <a:pt x="426655" y="3266887"/>
                </a:lnTo>
                <a:lnTo>
                  <a:pt x="426374" y="3269430"/>
                </a:lnTo>
                <a:cubicBezTo>
                  <a:pt x="417664" y="3259469"/>
                  <a:pt x="411681" y="3258229"/>
                  <a:pt x="408424" y="3265710"/>
                </a:cubicBezTo>
                <a:cubicBezTo>
                  <a:pt x="405168" y="3273191"/>
                  <a:pt x="398434" y="3269450"/>
                  <a:pt x="388224" y="3254488"/>
                </a:cubicBezTo>
                <a:cubicBezTo>
                  <a:pt x="378535" y="3256988"/>
                  <a:pt x="372814" y="3249130"/>
                  <a:pt x="371058" y="3230914"/>
                </a:cubicBezTo>
                <a:lnTo>
                  <a:pt x="370261" y="3220752"/>
                </a:lnTo>
                <a:lnTo>
                  <a:pt x="366416" y="3218274"/>
                </a:lnTo>
                <a:lnTo>
                  <a:pt x="365391" y="3216603"/>
                </a:lnTo>
                <a:lnTo>
                  <a:pt x="361488" y="3217692"/>
                </a:lnTo>
                <a:cubicBezTo>
                  <a:pt x="359922" y="3217403"/>
                  <a:pt x="358161" y="3216443"/>
                  <a:pt x="356204" y="3214810"/>
                </a:cubicBezTo>
                <a:cubicBezTo>
                  <a:pt x="348379" y="3208282"/>
                  <a:pt x="343579" y="3198905"/>
                  <a:pt x="341803" y="3186682"/>
                </a:cubicBezTo>
                <a:cubicBezTo>
                  <a:pt x="340915" y="3180570"/>
                  <a:pt x="340403" y="3175837"/>
                  <a:pt x="340265" y="3172484"/>
                </a:cubicBezTo>
                <a:lnTo>
                  <a:pt x="340850" y="3167630"/>
                </a:lnTo>
                <a:lnTo>
                  <a:pt x="337321" y="3166099"/>
                </a:lnTo>
                <a:cubicBezTo>
                  <a:pt x="334899" y="3163896"/>
                  <a:pt x="332376" y="3160498"/>
                  <a:pt x="329753" y="3155904"/>
                </a:cubicBezTo>
                <a:cubicBezTo>
                  <a:pt x="330530" y="3151856"/>
                  <a:pt x="329113" y="3153573"/>
                  <a:pt x="325502" y="3161054"/>
                </a:cubicBezTo>
                <a:cubicBezTo>
                  <a:pt x="321891" y="3168535"/>
                  <a:pt x="310537" y="3162036"/>
                  <a:pt x="291443" y="3141557"/>
                </a:cubicBezTo>
                <a:cubicBezTo>
                  <a:pt x="291443" y="3114689"/>
                  <a:pt x="286578" y="3102505"/>
                  <a:pt x="276850" y="3105005"/>
                </a:cubicBezTo>
                <a:cubicBezTo>
                  <a:pt x="272884" y="3027714"/>
                  <a:pt x="270753" y="2953017"/>
                  <a:pt x="270458" y="2880915"/>
                </a:cubicBezTo>
                <a:lnTo>
                  <a:pt x="274618" y="2693276"/>
                </a:lnTo>
                <a:lnTo>
                  <a:pt x="272075" y="2691637"/>
                </a:lnTo>
                <a:lnTo>
                  <a:pt x="271050" y="2689966"/>
                </a:lnTo>
                <a:lnTo>
                  <a:pt x="267147" y="2691055"/>
                </a:lnTo>
                <a:cubicBezTo>
                  <a:pt x="265581" y="2690766"/>
                  <a:pt x="263820" y="2689806"/>
                  <a:pt x="261863" y="2688173"/>
                </a:cubicBezTo>
                <a:cubicBezTo>
                  <a:pt x="254038" y="2681645"/>
                  <a:pt x="249238" y="2672268"/>
                  <a:pt x="247462" y="2660045"/>
                </a:cubicBezTo>
                <a:cubicBezTo>
                  <a:pt x="246574" y="2653933"/>
                  <a:pt x="246062" y="2649200"/>
                  <a:pt x="245924" y="2645847"/>
                </a:cubicBezTo>
                <a:lnTo>
                  <a:pt x="246509" y="2640993"/>
                </a:lnTo>
                <a:lnTo>
                  <a:pt x="242980" y="2639462"/>
                </a:lnTo>
                <a:cubicBezTo>
                  <a:pt x="240558" y="2637259"/>
                  <a:pt x="238035" y="2633861"/>
                  <a:pt x="235412" y="2629267"/>
                </a:cubicBezTo>
                <a:cubicBezTo>
                  <a:pt x="236189" y="2625219"/>
                  <a:pt x="234772" y="2626936"/>
                  <a:pt x="231161" y="2634417"/>
                </a:cubicBezTo>
                <a:cubicBezTo>
                  <a:pt x="229355" y="2638158"/>
                  <a:pt x="225614" y="2638403"/>
                  <a:pt x="219938" y="2635154"/>
                </a:cubicBezTo>
                <a:lnTo>
                  <a:pt x="202073" y="2619325"/>
                </a:lnTo>
                <a:lnTo>
                  <a:pt x="196192" y="2790779"/>
                </a:lnTo>
                <a:cubicBezTo>
                  <a:pt x="183395" y="2811456"/>
                  <a:pt x="174052" y="2817975"/>
                  <a:pt x="168162" y="2810335"/>
                </a:cubicBezTo>
                <a:cubicBezTo>
                  <a:pt x="163745" y="2804605"/>
                  <a:pt x="160246" y="2798836"/>
                  <a:pt x="157664" y="2793029"/>
                </a:cubicBezTo>
                <a:lnTo>
                  <a:pt x="156233" y="2789367"/>
                </a:lnTo>
                <a:lnTo>
                  <a:pt x="155952" y="2791910"/>
                </a:lnTo>
                <a:cubicBezTo>
                  <a:pt x="147242" y="2781949"/>
                  <a:pt x="141259" y="2780709"/>
                  <a:pt x="138002" y="2788190"/>
                </a:cubicBezTo>
                <a:cubicBezTo>
                  <a:pt x="134746" y="2795671"/>
                  <a:pt x="128012" y="2791930"/>
                  <a:pt x="117802" y="2776968"/>
                </a:cubicBezTo>
                <a:cubicBezTo>
                  <a:pt x="108113" y="2779468"/>
                  <a:pt x="102392" y="2771610"/>
                  <a:pt x="100636" y="2753394"/>
                </a:cubicBezTo>
                <a:lnTo>
                  <a:pt x="99839" y="2743232"/>
                </a:lnTo>
                <a:lnTo>
                  <a:pt x="95994" y="2740754"/>
                </a:lnTo>
                <a:lnTo>
                  <a:pt x="94969" y="2739083"/>
                </a:lnTo>
                <a:lnTo>
                  <a:pt x="91066" y="2740172"/>
                </a:lnTo>
                <a:cubicBezTo>
                  <a:pt x="89500" y="2739883"/>
                  <a:pt x="87739" y="2738923"/>
                  <a:pt x="85782" y="2737290"/>
                </a:cubicBezTo>
                <a:cubicBezTo>
                  <a:pt x="77957" y="2730762"/>
                  <a:pt x="73157" y="2721385"/>
                  <a:pt x="71381" y="2709162"/>
                </a:cubicBezTo>
                <a:cubicBezTo>
                  <a:pt x="70493" y="2703050"/>
                  <a:pt x="69981" y="2698317"/>
                  <a:pt x="69843" y="2694964"/>
                </a:cubicBezTo>
                <a:lnTo>
                  <a:pt x="70428" y="2690110"/>
                </a:lnTo>
                <a:lnTo>
                  <a:pt x="66899" y="2688579"/>
                </a:lnTo>
                <a:cubicBezTo>
                  <a:pt x="64477" y="2686376"/>
                  <a:pt x="61954" y="2682978"/>
                  <a:pt x="59331" y="2678384"/>
                </a:cubicBezTo>
                <a:cubicBezTo>
                  <a:pt x="60108" y="2674336"/>
                  <a:pt x="58691" y="2676053"/>
                  <a:pt x="55080" y="2683534"/>
                </a:cubicBezTo>
                <a:cubicBezTo>
                  <a:pt x="51469" y="2691015"/>
                  <a:pt x="40115" y="2684516"/>
                  <a:pt x="21021" y="2664037"/>
                </a:cubicBezTo>
                <a:cubicBezTo>
                  <a:pt x="21021" y="2637169"/>
                  <a:pt x="16156" y="2624985"/>
                  <a:pt x="6428" y="2627485"/>
                </a:cubicBezTo>
                <a:cubicBezTo>
                  <a:pt x="-1505" y="2472902"/>
                  <a:pt x="-2095" y="2328698"/>
                  <a:pt x="4659" y="2194871"/>
                </a:cubicBezTo>
                <a:cubicBezTo>
                  <a:pt x="5476" y="2191815"/>
                  <a:pt x="5463" y="2186934"/>
                  <a:pt x="4619" y="2180227"/>
                </a:cubicBezTo>
                <a:cubicBezTo>
                  <a:pt x="3775" y="2173520"/>
                  <a:pt x="3808" y="2161812"/>
                  <a:pt x="4719" y="2145103"/>
                </a:cubicBezTo>
                <a:cubicBezTo>
                  <a:pt x="4652" y="2135777"/>
                  <a:pt x="6669" y="2125180"/>
                  <a:pt x="10770" y="2113314"/>
                </a:cubicBezTo>
                <a:cubicBezTo>
                  <a:pt x="11570" y="2110942"/>
                  <a:pt x="12241" y="2108867"/>
                  <a:pt x="12781" y="2107089"/>
                </a:cubicBezTo>
                <a:lnTo>
                  <a:pt x="13720" y="2103694"/>
                </a:lnTo>
                <a:lnTo>
                  <a:pt x="12854" y="2113509"/>
                </a:lnTo>
                <a:lnTo>
                  <a:pt x="17483" y="2099741"/>
                </a:lnTo>
                <a:cubicBezTo>
                  <a:pt x="26059" y="2079301"/>
                  <a:pt x="26899" y="2070709"/>
                  <a:pt x="20005" y="2073963"/>
                </a:cubicBezTo>
                <a:cubicBezTo>
                  <a:pt x="13111" y="2077218"/>
                  <a:pt x="9664" y="2079579"/>
                  <a:pt x="9664" y="2081048"/>
                </a:cubicBezTo>
                <a:cubicBezTo>
                  <a:pt x="9664" y="2076364"/>
                  <a:pt x="9453" y="2066572"/>
                  <a:pt x="9031" y="2051669"/>
                </a:cubicBezTo>
                <a:cubicBezTo>
                  <a:pt x="8609" y="2036766"/>
                  <a:pt x="8820" y="2024830"/>
                  <a:pt x="9664" y="2015861"/>
                </a:cubicBezTo>
                <a:cubicBezTo>
                  <a:pt x="10508" y="2023679"/>
                  <a:pt x="11771" y="2009342"/>
                  <a:pt x="13453" y="1972849"/>
                </a:cubicBezTo>
                <a:cubicBezTo>
                  <a:pt x="15135" y="1936357"/>
                  <a:pt x="16605" y="1902811"/>
                  <a:pt x="17865" y="1872212"/>
                </a:cubicBezTo>
                <a:cubicBezTo>
                  <a:pt x="19124" y="1841613"/>
                  <a:pt x="20387" y="1812522"/>
                  <a:pt x="21654" y="1784939"/>
                </a:cubicBezTo>
                <a:cubicBezTo>
                  <a:pt x="22920" y="1757356"/>
                  <a:pt x="24283" y="1730488"/>
                  <a:pt x="25744" y="1704334"/>
                </a:cubicBezTo>
                <a:cubicBezTo>
                  <a:pt x="31010" y="1641389"/>
                  <a:pt x="36936" y="1552519"/>
                  <a:pt x="43522" y="1437723"/>
                </a:cubicBezTo>
                <a:cubicBezTo>
                  <a:pt x="50108" y="1322927"/>
                  <a:pt x="56557" y="1221178"/>
                  <a:pt x="62869" y="1132477"/>
                </a:cubicBezTo>
                <a:cubicBezTo>
                  <a:pt x="66473" y="1079296"/>
                  <a:pt x="69702" y="1029170"/>
                  <a:pt x="72557" y="982101"/>
                </a:cubicBezTo>
                <a:cubicBezTo>
                  <a:pt x="75411" y="935032"/>
                  <a:pt x="78848" y="889292"/>
                  <a:pt x="82868" y="844881"/>
                </a:cubicBezTo>
                <a:cubicBezTo>
                  <a:pt x="84784" y="818211"/>
                  <a:pt x="87424" y="793665"/>
                  <a:pt x="90788" y="771241"/>
                </a:cubicBezTo>
                <a:cubicBezTo>
                  <a:pt x="94151" y="748818"/>
                  <a:pt x="96623" y="727069"/>
                  <a:pt x="98204" y="705995"/>
                </a:cubicBezTo>
                <a:cubicBezTo>
                  <a:pt x="100590" y="687461"/>
                  <a:pt x="102415" y="667647"/>
                  <a:pt x="103682" y="646553"/>
                </a:cubicBezTo>
                <a:cubicBezTo>
                  <a:pt x="104948" y="625459"/>
                  <a:pt x="106472" y="603978"/>
                  <a:pt x="108254" y="582110"/>
                </a:cubicBezTo>
                <a:cubicBezTo>
                  <a:pt x="110090" y="568617"/>
                  <a:pt x="111936" y="555649"/>
                  <a:pt x="113792" y="543207"/>
                </a:cubicBezTo>
                <a:cubicBezTo>
                  <a:pt x="115648" y="530765"/>
                  <a:pt x="117454" y="518015"/>
                  <a:pt x="119209" y="504958"/>
                </a:cubicBezTo>
                <a:cubicBezTo>
                  <a:pt x="123028" y="482217"/>
                  <a:pt x="126197" y="455329"/>
                  <a:pt x="128716" y="424293"/>
                </a:cubicBezTo>
                <a:cubicBezTo>
                  <a:pt x="131235" y="393257"/>
                  <a:pt x="134793" y="361527"/>
                  <a:pt x="139389" y="329103"/>
                </a:cubicBezTo>
                <a:cubicBezTo>
                  <a:pt x="143302" y="308029"/>
                  <a:pt x="145164" y="298116"/>
                  <a:pt x="144977" y="299367"/>
                </a:cubicBezTo>
                <a:cubicBezTo>
                  <a:pt x="144789" y="300617"/>
                  <a:pt x="144695" y="308941"/>
                  <a:pt x="144695" y="324340"/>
                </a:cubicBezTo>
                <a:cubicBezTo>
                  <a:pt x="145607" y="302710"/>
                  <a:pt x="146910" y="285218"/>
                  <a:pt x="148605" y="271863"/>
                </a:cubicBezTo>
                <a:cubicBezTo>
                  <a:pt x="150300" y="258508"/>
                  <a:pt x="153486" y="242167"/>
                  <a:pt x="158163" y="222839"/>
                </a:cubicBezTo>
                <a:cubicBezTo>
                  <a:pt x="158846" y="219863"/>
                  <a:pt x="159593" y="211776"/>
                  <a:pt x="160404" y="198580"/>
                </a:cubicBezTo>
                <a:cubicBezTo>
                  <a:pt x="161214" y="185384"/>
                  <a:pt x="163596" y="168487"/>
                  <a:pt x="167549" y="147889"/>
                </a:cubicBezTo>
                <a:cubicBezTo>
                  <a:pt x="168661" y="142919"/>
                  <a:pt x="169643" y="138608"/>
                  <a:pt x="170492" y="134958"/>
                </a:cubicBezTo>
                <a:lnTo>
                  <a:pt x="171783" y="129584"/>
                </a:lnTo>
                <a:lnTo>
                  <a:pt x="171821" y="128713"/>
                </a:lnTo>
                <a:cubicBezTo>
                  <a:pt x="172243" y="124997"/>
                  <a:pt x="172876" y="122509"/>
                  <a:pt x="173720" y="121249"/>
                </a:cubicBezTo>
                <a:lnTo>
                  <a:pt x="174067" y="120889"/>
                </a:lnTo>
                <a:lnTo>
                  <a:pt x="174594" y="119940"/>
                </a:lnTo>
                <a:lnTo>
                  <a:pt x="174551" y="120386"/>
                </a:lnTo>
                <a:lnTo>
                  <a:pt x="175059" y="119858"/>
                </a:lnTo>
                <a:lnTo>
                  <a:pt x="175743" y="97541"/>
                </a:lnTo>
                <a:cubicBezTo>
                  <a:pt x="177255" y="76377"/>
                  <a:pt x="181036" y="65796"/>
                  <a:pt x="187087" y="65796"/>
                </a:cubicBezTo>
                <a:cubicBezTo>
                  <a:pt x="193740" y="52699"/>
                  <a:pt x="199286" y="47315"/>
                  <a:pt x="203727" y="49644"/>
                </a:cubicBezTo>
                <a:cubicBezTo>
                  <a:pt x="205208" y="50421"/>
                  <a:pt x="206565" y="52054"/>
                  <a:pt x="207800" y="54544"/>
                </a:cubicBezTo>
                <a:cubicBezTo>
                  <a:pt x="212738" y="64506"/>
                  <a:pt x="220653" y="66986"/>
                  <a:pt x="231548" y="61986"/>
                </a:cubicBezTo>
                <a:cubicBezTo>
                  <a:pt x="236559" y="82028"/>
                  <a:pt x="241296" y="97536"/>
                  <a:pt x="245759" y="108509"/>
                </a:cubicBezTo>
                <a:cubicBezTo>
                  <a:pt x="246874" y="111253"/>
                  <a:pt x="247771" y="113977"/>
                  <a:pt x="248450" y="116682"/>
                </a:cubicBezTo>
                <a:lnTo>
                  <a:pt x="249831" y="124726"/>
                </a:lnTo>
                <a:lnTo>
                  <a:pt x="251700" y="127887"/>
                </a:lnTo>
                <a:cubicBezTo>
                  <a:pt x="252684" y="129316"/>
                  <a:pt x="253477" y="130189"/>
                  <a:pt x="254080" y="130506"/>
                </a:cubicBezTo>
                <a:cubicBezTo>
                  <a:pt x="263446" y="133007"/>
                  <a:pt x="274240" y="141361"/>
                  <a:pt x="286461" y="155569"/>
                </a:cubicBezTo>
                <a:cubicBezTo>
                  <a:pt x="298682" y="169777"/>
                  <a:pt x="311740" y="185692"/>
                  <a:pt x="325636" y="203313"/>
                </a:cubicBezTo>
                <a:lnTo>
                  <a:pt x="325567" y="203631"/>
                </a:lnTo>
                <a:lnTo>
                  <a:pt x="327511" y="202840"/>
                </a:lnTo>
                <a:lnTo>
                  <a:pt x="328497" y="203202"/>
                </a:lnTo>
                <a:lnTo>
                  <a:pt x="334244" y="173722"/>
                </a:lnTo>
                <a:cubicBezTo>
                  <a:pt x="334927" y="170746"/>
                  <a:pt x="335674" y="162659"/>
                  <a:pt x="336485" y="149463"/>
                </a:cubicBezTo>
                <a:cubicBezTo>
                  <a:pt x="337295" y="136267"/>
                  <a:pt x="339677" y="119370"/>
                  <a:pt x="343630" y="98772"/>
                </a:cubicBezTo>
                <a:cubicBezTo>
                  <a:pt x="344742" y="93802"/>
                  <a:pt x="345724" y="89491"/>
                  <a:pt x="346573" y="85841"/>
                </a:cubicBezTo>
                <a:lnTo>
                  <a:pt x="347864" y="80467"/>
                </a:lnTo>
                <a:lnTo>
                  <a:pt x="347902" y="79596"/>
                </a:lnTo>
                <a:cubicBezTo>
                  <a:pt x="348324" y="75880"/>
                  <a:pt x="348957" y="73392"/>
                  <a:pt x="349801" y="72132"/>
                </a:cubicBezTo>
                <a:lnTo>
                  <a:pt x="350148" y="71772"/>
                </a:lnTo>
                <a:lnTo>
                  <a:pt x="350675" y="70823"/>
                </a:lnTo>
                <a:lnTo>
                  <a:pt x="350632" y="71269"/>
                </a:lnTo>
                <a:lnTo>
                  <a:pt x="351140" y="70741"/>
                </a:lnTo>
                <a:lnTo>
                  <a:pt x="351824" y="48424"/>
                </a:lnTo>
                <a:cubicBezTo>
                  <a:pt x="353336" y="27260"/>
                  <a:pt x="357117" y="16679"/>
                  <a:pt x="363168" y="16679"/>
                </a:cubicBezTo>
                <a:cubicBezTo>
                  <a:pt x="369821" y="3582"/>
                  <a:pt x="375367" y="-1802"/>
                  <a:pt x="379808" y="527"/>
                </a:cubicBezTo>
                <a:close/>
              </a:path>
            </a:pathLst>
          </a:custGeom>
          <a:ln>
            <a:noFill/>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endParaRPr lang="en-GB" sz="22500" b="1" dirty="0">
              <a:latin typeface="Hey August" pitchFamily="2" charset="0"/>
            </a:endParaRPr>
          </a:p>
        </p:txBody>
      </p:sp>
      <p:sp useBgFill="1">
        <p:nvSpPr>
          <p:cNvPr id="24" name="TextBox 23">
            <a:extLst>
              <a:ext uri="{FF2B5EF4-FFF2-40B4-BE49-F238E27FC236}">
                <a16:creationId xmlns:a16="http://schemas.microsoft.com/office/drawing/2014/main" id="{85A65B12-ED47-73B8-D4CB-0409838E5168}"/>
              </a:ext>
            </a:extLst>
          </p:cNvPr>
          <p:cNvSpPr txBox="1"/>
          <p:nvPr/>
        </p:nvSpPr>
        <p:spPr>
          <a:xfrm rot="1701327">
            <a:off x="882301" y="729487"/>
            <a:ext cx="941996" cy="2468210"/>
          </a:xfrm>
          <a:custGeom>
            <a:avLst/>
            <a:gdLst>
              <a:gd name="connsiteX0" fmla="*/ 513256 w 635184"/>
              <a:gd name="connsiteY0" fmla="*/ 2435822 h 3290946"/>
              <a:gd name="connsiteX1" fmla="*/ 512940 w 635184"/>
              <a:gd name="connsiteY1" fmla="*/ 2437009 h 3290946"/>
              <a:gd name="connsiteX2" fmla="*/ 513014 w 635184"/>
              <a:gd name="connsiteY2" fmla="*/ 2437660 h 3290946"/>
              <a:gd name="connsiteX3" fmla="*/ 14126 w 635184"/>
              <a:gd name="connsiteY3" fmla="*/ 2099086 h 3290946"/>
              <a:gd name="connsiteX4" fmla="*/ 14011 w 635184"/>
              <a:gd name="connsiteY4" fmla="*/ 2102643 h 3290946"/>
              <a:gd name="connsiteX5" fmla="*/ 13720 w 635184"/>
              <a:gd name="connsiteY5" fmla="*/ 2103694 h 3290946"/>
              <a:gd name="connsiteX6" fmla="*/ 96538 w 635184"/>
              <a:gd name="connsiteY6" fmla="*/ 1843646 h 3290946"/>
              <a:gd name="connsiteX7" fmla="*/ 96515 w 635184"/>
              <a:gd name="connsiteY7" fmla="*/ 1844433 h 3290946"/>
              <a:gd name="connsiteX8" fmla="*/ 96478 w 635184"/>
              <a:gd name="connsiteY8" fmla="*/ 1845626 h 3290946"/>
              <a:gd name="connsiteX9" fmla="*/ 96647 w 635184"/>
              <a:gd name="connsiteY9" fmla="*/ 1844679 h 3290946"/>
              <a:gd name="connsiteX10" fmla="*/ 272619 w 635184"/>
              <a:gd name="connsiteY10" fmla="*/ 1794529 h 3290946"/>
              <a:gd name="connsiteX11" fmla="*/ 272596 w 635184"/>
              <a:gd name="connsiteY11" fmla="*/ 1795316 h 3290946"/>
              <a:gd name="connsiteX12" fmla="*/ 272559 w 635184"/>
              <a:gd name="connsiteY12" fmla="*/ 1796509 h 3290946"/>
              <a:gd name="connsiteX13" fmla="*/ 272728 w 635184"/>
              <a:gd name="connsiteY13" fmla="*/ 1795562 h 3290946"/>
              <a:gd name="connsiteX14" fmla="*/ 97240 w 635184"/>
              <a:gd name="connsiteY14" fmla="*/ 1721538 h 3290946"/>
              <a:gd name="connsiteX15" fmla="*/ 95561 w 635184"/>
              <a:gd name="connsiteY15" fmla="*/ 1745797 h 3290946"/>
              <a:gd name="connsiteX16" fmla="*/ 97924 w 635184"/>
              <a:gd name="connsiteY16" fmla="*/ 1757412 h 3290946"/>
              <a:gd name="connsiteX17" fmla="*/ 98506 w 635184"/>
              <a:gd name="connsiteY17" fmla="*/ 1748685 h 3290946"/>
              <a:gd name="connsiteX18" fmla="*/ 99259 w 635184"/>
              <a:gd name="connsiteY18" fmla="*/ 1739724 h 3290946"/>
              <a:gd name="connsiteX19" fmla="*/ 98040 w 635184"/>
              <a:gd name="connsiteY19" fmla="*/ 1734637 h 3290946"/>
              <a:gd name="connsiteX20" fmla="*/ 97240 w 635184"/>
              <a:gd name="connsiteY20" fmla="*/ 1721538 h 3290946"/>
              <a:gd name="connsiteX21" fmla="*/ 273321 w 635184"/>
              <a:gd name="connsiteY21" fmla="*/ 1672421 h 3290946"/>
              <a:gd name="connsiteX22" fmla="*/ 271642 w 635184"/>
              <a:gd name="connsiteY22" fmla="*/ 1696680 h 3290946"/>
              <a:gd name="connsiteX23" fmla="*/ 274005 w 635184"/>
              <a:gd name="connsiteY23" fmla="*/ 1708295 h 3290946"/>
              <a:gd name="connsiteX24" fmla="*/ 274587 w 635184"/>
              <a:gd name="connsiteY24" fmla="*/ 1699568 h 3290946"/>
              <a:gd name="connsiteX25" fmla="*/ 275340 w 635184"/>
              <a:gd name="connsiteY25" fmla="*/ 1690607 h 3290946"/>
              <a:gd name="connsiteX26" fmla="*/ 274121 w 635184"/>
              <a:gd name="connsiteY26" fmla="*/ 1685520 h 3290946"/>
              <a:gd name="connsiteX27" fmla="*/ 273321 w 635184"/>
              <a:gd name="connsiteY27" fmla="*/ 1672421 h 3290946"/>
              <a:gd name="connsiteX28" fmla="*/ 615802 w 635184"/>
              <a:gd name="connsiteY28" fmla="*/ 1055870 h 3290946"/>
              <a:gd name="connsiteX29" fmla="*/ 616258 w 635184"/>
              <a:gd name="connsiteY29" fmla="*/ 1067965 h 3290946"/>
              <a:gd name="connsiteX30" fmla="*/ 612339 w 635184"/>
              <a:gd name="connsiteY30" fmla="*/ 1067965 h 3290946"/>
              <a:gd name="connsiteX31" fmla="*/ 161479 w 635184"/>
              <a:gd name="connsiteY31" fmla="*/ 1052526 h 3290946"/>
              <a:gd name="connsiteX32" fmla="*/ 160758 w 635184"/>
              <a:gd name="connsiteY32" fmla="*/ 1055146 h 3290946"/>
              <a:gd name="connsiteX33" fmla="*/ 160720 w 635184"/>
              <a:gd name="connsiteY33" fmla="*/ 1055727 h 3290946"/>
              <a:gd name="connsiteX34" fmla="*/ 161444 w 635184"/>
              <a:gd name="connsiteY34" fmla="*/ 1054402 h 3290946"/>
              <a:gd name="connsiteX35" fmla="*/ 161479 w 635184"/>
              <a:gd name="connsiteY35" fmla="*/ 1052526 h 3290946"/>
              <a:gd name="connsiteX36" fmla="*/ 337560 w 635184"/>
              <a:gd name="connsiteY36" fmla="*/ 1003409 h 3290946"/>
              <a:gd name="connsiteX37" fmla="*/ 336839 w 635184"/>
              <a:gd name="connsiteY37" fmla="*/ 1006029 h 3290946"/>
              <a:gd name="connsiteX38" fmla="*/ 336801 w 635184"/>
              <a:gd name="connsiteY38" fmla="*/ 1006610 h 3290946"/>
              <a:gd name="connsiteX39" fmla="*/ 337525 w 635184"/>
              <a:gd name="connsiteY39" fmla="*/ 1005285 h 3290946"/>
              <a:gd name="connsiteX40" fmla="*/ 337560 w 635184"/>
              <a:gd name="connsiteY40" fmla="*/ 1003409 h 3290946"/>
              <a:gd name="connsiteX41" fmla="*/ 627675 w 635184"/>
              <a:gd name="connsiteY41" fmla="*/ 961817 h 3290946"/>
              <a:gd name="connsiteX42" fmla="*/ 625223 w 635184"/>
              <a:gd name="connsiteY42" fmla="*/ 970810 h 3290946"/>
              <a:gd name="connsiteX43" fmla="*/ 627615 w 635184"/>
              <a:gd name="connsiteY43" fmla="*/ 970810 h 3290946"/>
              <a:gd name="connsiteX44" fmla="*/ 167359 w 635184"/>
              <a:gd name="connsiteY44" fmla="*/ 888109 h 3290946"/>
              <a:gd name="connsiteX45" fmla="*/ 167321 w 635184"/>
              <a:gd name="connsiteY45" fmla="*/ 889003 h 3290946"/>
              <a:gd name="connsiteX46" fmla="*/ 167662 w 635184"/>
              <a:gd name="connsiteY46" fmla="*/ 898510 h 3290946"/>
              <a:gd name="connsiteX47" fmla="*/ 172554 w 635184"/>
              <a:gd name="connsiteY47" fmla="*/ 915337 h 3290946"/>
              <a:gd name="connsiteX48" fmla="*/ 180373 w 635184"/>
              <a:gd name="connsiteY48" fmla="*/ 915813 h 3290946"/>
              <a:gd name="connsiteX49" fmla="*/ 183046 w 635184"/>
              <a:gd name="connsiteY49" fmla="*/ 900186 h 3290946"/>
              <a:gd name="connsiteX50" fmla="*/ 174182 w 635184"/>
              <a:gd name="connsiteY50" fmla="*/ 888856 h 3290946"/>
              <a:gd name="connsiteX51" fmla="*/ 343440 w 635184"/>
              <a:gd name="connsiteY51" fmla="*/ 838992 h 3290946"/>
              <a:gd name="connsiteX52" fmla="*/ 343402 w 635184"/>
              <a:gd name="connsiteY52" fmla="*/ 839886 h 3290946"/>
              <a:gd name="connsiteX53" fmla="*/ 343743 w 635184"/>
              <a:gd name="connsiteY53" fmla="*/ 849393 h 3290946"/>
              <a:gd name="connsiteX54" fmla="*/ 348635 w 635184"/>
              <a:gd name="connsiteY54" fmla="*/ 866220 h 3290946"/>
              <a:gd name="connsiteX55" fmla="*/ 356454 w 635184"/>
              <a:gd name="connsiteY55" fmla="*/ 866696 h 3290946"/>
              <a:gd name="connsiteX56" fmla="*/ 359127 w 635184"/>
              <a:gd name="connsiteY56" fmla="*/ 851069 h 3290946"/>
              <a:gd name="connsiteX57" fmla="*/ 350263 w 635184"/>
              <a:gd name="connsiteY57" fmla="*/ 839739 h 3290946"/>
              <a:gd name="connsiteX58" fmla="*/ 521461 w 635184"/>
              <a:gd name="connsiteY58" fmla="*/ 529233 h 3290946"/>
              <a:gd name="connsiteX59" fmla="*/ 521917 w 635184"/>
              <a:gd name="connsiteY59" fmla="*/ 541328 h 3290946"/>
              <a:gd name="connsiteX60" fmla="*/ 517998 w 635184"/>
              <a:gd name="connsiteY60" fmla="*/ 541328 h 3290946"/>
              <a:gd name="connsiteX61" fmla="*/ 533334 w 635184"/>
              <a:gd name="connsiteY61" fmla="*/ 435180 h 3290946"/>
              <a:gd name="connsiteX62" fmla="*/ 530882 w 635184"/>
              <a:gd name="connsiteY62" fmla="*/ 444173 h 3290946"/>
              <a:gd name="connsiteX63" fmla="*/ 533274 w 635184"/>
              <a:gd name="connsiteY63" fmla="*/ 444173 h 3290946"/>
              <a:gd name="connsiteX64" fmla="*/ 379808 w 635184"/>
              <a:gd name="connsiteY64" fmla="*/ 527 h 3290946"/>
              <a:gd name="connsiteX65" fmla="*/ 383881 w 635184"/>
              <a:gd name="connsiteY65" fmla="*/ 5427 h 3290946"/>
              <a:gd name="connsiteX66" fmla="*/ 407629 w 635184"/>
              <a:gd name="connsiteY66" fmla="*/ 12869 h 3290946"/>
              <a:gd name="connsiteX67" fmla="*/ 421840 w 635184"/>
              <a:gd name="connsiteY67" fmla="*/ 59392 h 3290946"/>
              <a:gd name="connsiteX68" fmla="*/ 424531 w 635184"/>
              <a:gd name="connsiteY68" fmla="*/ 67565 h 3290946"/>
              <a:gd name="connsiteX69" fmla="*/ 425912 w 635184"/>
              <a:gd name="connsiteY69" fmla="*/ 75609 h 3290946"/>
              <a:gd name="connsiteX70" fmla="*/ 427781 w 635184"/>
              <a:gd name="connsiteY70" fmla="*/ 78770 h 3290946"/>
              <a:gd name="connsiteX71" fmla="*/ 430161 w 635184"/>
              <a:gd name="connsiteY71" fmla="*/ 81389 h 3290946"/>
              <a:gd name="connsiteX72" fmla="*/ 462542 w 635184"/>
              <a:gd name="connsiteY72" fmla="*/ 106452 h 3290946"/>
              <a:gd name="connsiteX73" fmla="*/ 501717 w 635184"/>
              <a:gd name="connsiteY73" fmla="*/ 154196 h 3290946"/>
              <a:gd name="connsiteX74" fmla="*/ 501648 w 635184"/>
              <a:gd name="connsiteY74" fmla="*/ 154514 h 3290946"/>
              <a:gd name="connsiteX75" fmla="*/ 503592 w 635184"/>
              <a:gd name="connsiteY75" fmla="*/ 153723 h 3290946"/>
              <a:gd name="connsiteX76" fmla="*/ 516400 w 635184"/>
              <a:gd name="connsiteY76" fmla="*/ 158423 h 3290946"/>
              <a:gd name="connsiteX77" fmla="*/ 525495 w 635184"/>
              <a:gd name="connsiteY77" fmla="*/ 216466 h 3290946"/>
              <a:gd name="connsiteX78" fmla="*/ 538319 w 635184"/>
              <a:gd name="connsiteY78" fmla="*/ 207298 h 3290946"/>
              <a:gd name="connsiteX79" fmla="*/ 535636 w 635184"/>
              <a:gd name="connsiteY79" fmla="*/ 278259 h 3290946"/>
              <a:gd name="connsiteX80" fmla="*/ 537987 w 635184"/>
              <a:gd name="connsiteY80" fmla="*/ 316180 h 3290946"/>
              <a:gd name="connsiteX81" fmla="*/ 540680 w 635184"/>
              <a:gd name="connsiteY81" fmla="*/ 375295 h 3290946"/>
              <a:gd name="connsiteX82" fmla="*/ 535708 w 635184"/>
              <a:gd name="connsiteY82" fmla="*/ 426473 h 3290946"/>
              <a:gd name="connsiteX83" fmla="*/ 534002 w 635184"/>
              <a:gd name="connsiteY83" fmla="*/ 432729 h 3290946"/>
              <a:gd name="connsiteX84" fmla="*/ 534540 w 635184"/>
              <a:gd name="connsiteY84" fmla="*/ 444292 h 3290946"/>
              <a:gd name="connsiteX85" fmla="*/ 525796 w 635184"/>
              <a:gd name="connsiteY85" fmla="*/ 507693 h 3290946"/>
              <a:gd name="connsiteX86" fmla="*/ 525696 w 635184"/>
              <a:gd name="connsiteY86" fmla="*/ 507693 h 3290946"/>
              <a:gd name="connsiteX87" fmla="*/ 525700 w 635184"/>
              <a:gd name="connsiteY87" fmla="*/ 506290 h 3290946"/>
              <a:gd name="connsiteX88" fmla="*/ 524563 w 635184"/>
              <a:gd name="connsiteY88" fmla="*/ 515186 h 3290946"/>
              <a:gd name="connsiteX89" fmla="*/ 521880 w 635184"/>
              <a:gd name="connsiteY89" fmla="*/ 527768 h 3290946"/>
              <a:gd name="connsiteX90" fmla="*/ 521461 w 635184"/>
              <a:gd name="connsiteY90" fmla="*/ 529233 h 3290946"/>
              <a:gd name="connsiteX91" fmla="*/ 521231 w 635184"/>
              <a:gd name="connsiteY91" fmla="*/ 523154 h 3290946"/>
              <a:gd name="connsiteX92" fmla="*/ 510943 w 635184"/>
              <a:gd name="connsiteY92" fmla="*/ 494149 h 3290946"/>
              <a:gd name="connsiteX93" fmla="*/ 502712 w 635184"/>
              <a:gd name="connsiteY93" fmla="*/ 507328 h 3290946"/>
              <a:gd name="connsiteX94" fmla="*/ 501051 w 635184"/>
              <a:gd name="connsiteY94" fmla="*/ 539218 h 3290946"/>
              <a:gd name="connsiteX95" fmla="*/ 501970 w 635184"/>
              <a:gd name="connsiteY95" fmla="*/ 539506 h 3290946"/>
              <a:gd name="connsiteX96" fmla="*/ 510003 w 635184"/>
              <a:gd name="connsiteY96" fmla="*/ 565805 h 3290946"/>
              <a:gd name="connsiteX97" fmla="*/ 516390 w 635184"/>
              <a:gd name="connsiteY97" fmla="*/ 569486 h 3290946"/>
              <a:gd name="connsiteX98" fmla="*/ 520229 w 635184"/>
              <a:gd name="connsiteY98" fmla="*/ 587167 h 3290946"/>
              <a:gd name="connsiteX99" fmla="*/ 519429 w 635184"/>
              <a:gd name="connsiteY99" fmla="*/ 597447 h 3290946"/>
              <a:gd name="connsiteX100" fmla="*/ 520253 w 635184"/>
              <a:gd name="connsiteY100" fmla="*/ 602246 h 3290946"/>
              <a:gd name="connsiteX101" fmla="*/ 522122 w 635184"/>
              <a:gd name="connsiteY101" fmla="*/ 605407 h 3290946"/>
              <a:gd name="connsiteX102" fmla="*/ 524502 w 635184"/>
              <a:gd name="connsiteY102" fmla="*/ 608026 h 3290946"/>
              <a:gd name="connsiteX103" fmla="*/ 556883 w 635184"/>
              <a:gd name="connsiteY103" fmla="*/ 633089 h 3290946"/>
              <a:gd name="connsiteX104" fmla="*/ 596058 w 635184"/>
              <a:gd name="connsiteY104" fmla="*/ 680833 h 3290946"/>
              <a:gd name="connsiteX105" fmla="*/ 595989 w 635184"/>
              <a:gd name="connsiteY105" fmla="*/ 681151 h 3290946"/>
              <a:gd name="connsiteX106" fmla="*/ 597933 w 635184"/>
              <a:gd name="connsiteY106" fmla="*/ 680360 h 3290946"/>
              <a:gd name="connsiteX107" fmla="*/ 610741 w 635184"/>
              <a:gd name="connsiteY107" fmla="*/ 685060 h 3290946"/>
              <a:gd name="connsiteX108" fmla="*/ 619836 w 635184"/>
              <a:gd name="connsiteY108" fmla="*/ 743103 h 3290946"/>
              <a:gd name="connsiteX109" fmla="*/ 632660 w 635184"/>
              <a:gd name="connsiteY109" fmla="*/ 733935 h 3290946"/>
              <a:gd name="connsiteX110" fmla="*/ 629977 w 635184"/>
              <a:gd name="connsiteY110" fmla="*/ 804896 h 3290946"/>
              <a:gd name="connsiteX111" fmla="*/ 632328 w 635184"/>
              <a:gd name="connsiteY111" fmla="*/ 842817 h 3290946"/>
              <a:gd name="connsiteX112" fmla="*/ 635021 w 635184"/>
              <a:gd name="connsiteY112" fmla="*/ 901932 h 3290946"/>
              <a:gd name="connsiteX113" fmla="*/ 630049 w 635184"/>
              <a:gd name="connsiteY113" fmla="*/ 953110 h 3290946"/>
              <a:gd name="connsiteX114" fmla="*/ 628343 w 635184"/>
              <a:gd name="connsiteY114" fmla="*/ 959366 h 3290946"/>
              <a:gd name="connsiteX115" fmla="*/ 628881 w 635184"/>
              <a:gd name="connsiteY115" fmla="*/ 970929 h 3290946"/>
              <a:gd name="connsiteX116" fmla="*/ 620137 w 635184"/>
              <a:gd name="connsiteY116" fmla="*/ 1034330 h 3290946"/>
              <a:gd name="connsiteX117" fmla="*/ 620037 w 635184"/>
              <a:gd name="connsiteY117" fmla="*/ 1034330 h 3290946"/>
              <a:gd name="connsiteX118" fmla="*/ 620041 w 635184"/>
              <a:gd name="connsiteY118" fmla="*/ 1032927 h 3290946"/>
              <a:gd name="connsiteX119" fmla="*/ 618904 w 635184"/>
              <a:gd name="connsiteY119" fmla="*/ 1041823 h 3290946"/>
              <a:gd name="connsiteX120" fmla="*/ 616221 w 635184"/>
              <a:gd name="connsiteY120" fmla="*/ 1054405 h 3290946"/>
              <a:gd name="connsiteX121" fmla="*/ 615802 w 635184"/>
              <a:gd name="connsiteY121" fmla="*/ 1055870 h 3290946"/>
              <a:gd name="connsiteX122" fmla="*/ 615572 w 635184"/>
              <a:gd name="connsiteY122" fmla="*/ 1049791 h 3290946"/>
              <a:gd name="connsiteX123" fmla="*/ 605284 w 635184"/>
              <a:gd name="connsiteY123" fmla="*/ 1020786 h 3290946"/>
              <a:gd name="connsiteX124" fmla="*/ 594309 w 635184"/>
              <a:gd name="connsiteY124" fmla="*/ 1086658 h 3290946"/>
              <a:gd name="connsiteX125" fmla="*/ 614570 w 635184"/>
              <a:gd name="connsiteY125" fmla="*/ 1113804 h 3290946"/>
              <a:gd name="connsiteX126" fmla="*/ 611213 w 635184"/>
              <a:gd name="connsiteY126" fmla="*/ 1156964 h 3290946"/>
              <a:gd name="connsiteX127" fmla="*/ 609746 w 635184"/>
              <a:gd name="connsiteY127" fmla="*/ 1206405 h 3290946"/>
              <a:gd name="connsiteX128" fmla="*/ 605967 w 635184"/>
              <a:gd name="connsiteY128" fmla="*/ 1265192 h 3290946"/>
              <a:gd name="connsiteX129" fmla="*/ 603646 w 635184"/>
              <a:gd name="connsiteY129" fmla="*/ 1297517 h 3290946"/>
              <a:gd name="connsiteX130" fmla="*/ 601123 w 635184"/>
              <a:gd name="connsiteY130" fmla="*/ 1275967 h 3290946"/>
              <a:gd name="connsiteX131" fmla="*/ 598942 w 635184"/>
              <a:gd name="connsiteY131" fmla="*/ 1340737 h 3290946"/>
              <a:gd name="connsiteX132" fmla="*/ 596058 w 635184"/>
              <a:gd name="connsiteY132" fmla="*/ 1400566 h 3290946"/>
              <a:gd name="connsiteX133" fmla="*/ 593535 w 635184"/>
              <a:gd name="connsiteY133" fmla="*/ 1439410 h 3290946"/>
              <a:gd name="connsiteX134" fmla="*/ 591012 w 635184"/>
              <a:gd name="connsiteY134" fmla="*/ 1422354 h 3290946"/>
              <a:gd name="connsiteX135" fmla="*/ 586771 w 635184"/>
              <a:gd name="connsiteY135" fmla="*/ 1486470 h 3290946"/>
              <a:gd name="connsiteX136" fmla="*/ 580520 w 635184"/>
              <a:gd name="connsiteY136" fmla="*/ 1528141 h 3290946"/>
              <a:gd name="connsiteX137" fmla="*/ 580923 w 635184"/>
              <a:gd name="connsiteY137" fmla="*/ 1559991 h 3290946"/>
              <a:gd name="connsiteX138" fmla="*/ 579174 w 635184"/>
              <a:gd name="connsiteY138" fmla="*/ 1643572 h 3290946"/>
              <a:gd name="connsiteX139" fmla="*/ 575158 w 635184"/>
              <a:gd name="connsiteY139" fmla="*/ 1643572 h 3290946"/>
              <a:gd name="connsiteX140" fmla="*/ 573807 w 635184"/>
              <a:gd name="connsiteY140" fmla="*/ 1656163 h 3290946"/>
              <a:gd name="connsiteX141" fmla="*/ 570832 w 635184"/>
              <a:gd name="connsiteY141" fmla="*/ 1672147 h 3290946"/>
              <a:gd name="connsiteX142" fmla="*/ 572089 w 635184"/>
              <a:gd name="connsiteY142" fmla="*/ 1707152 h 3290946"/>
              <a:gd name="connsiteX143" fmla="*/ 563415 w 635184"/>
              <a:gd name="connsiteY143" fmla="*/ 1770672 h 3290946"/>
              <a:gd name="connsiteX144" fmla="*/ 561687 w 635184"/>
              <a:gd name="connsiteY144" fmla="*/ 1770672 h 3290946"/>
              <a:gd name="connsiteX145" fmla="*/ 561043 w 635184"/>
              <a:gd name="connsiteY145" fmla="*/ 1798532 h 3290946"/>
              <a:gd name="connsiteX146" fmla="*/ 558209 w 635184"/>
              <a:gd name="connsiteY146" fmla="*/ 1849253 h 3290946"/>
              <a:gd name="connsiteX147" fmla="*/ 554421 w 635184"/>
              <a:gd name="connsiteY147" fmla="*/ 1879733 h 3290946"/>
              <a:gd name="connsiteX148" fmla="*/ 552921 w 635184"/>
              <a:gd name="connsiteY148" fmla="*/ 1880444 h 3290946"/>
              <a:gd name="connsiteX149" fmla="*/ 552868 w 635184"/>
              <a:gd name="connsiteY149" fmla="*/ 1880321 h 3290946"/>
              <a:gd name="connsiteX150" fmla="*/ 552747 w 635184"/>
              <a:gd name="connsiteY150" fmla="*/ 1885068 h 3290946"/>
              <a:gd name="connsiteX151" fmla="*/ 551496 w 635184"/>
              <a:gd name="connsiteY151" fmla="*/ 1897086 h 3290946"/>
              <a:gd name="connsiteX152" fmla="*/ 548561 w 635184"/>
              <a:gd name="connsiteY152" fmla="*/ 1925572 h 3290946"/>
              <a:gd name="connsiteX153" fmla="*/ 550009 w 635184"/>
              <a:gd name="connsiteY153" fmla="*/ 1955010 h 3290946"/>
              <a:gd name="connsiteX154" fmla="*/ 541888 w 635184"/>
              <a:gd name="connsiteY154" fmla="*/ 2017310 h 3290946"/>
              <a:gd name="connsiteX155" fmla="*/ 541526 w 635184"/>
              <a:gd name="connsiteY155" fmla="*/ 2017310 h 3290946"/>
              <a:gd name="connsiteX156" fmla="*/ 542441 w 635184"/>
              <a:gd name="connsiteY156" fmla="*/ 2032788 h 3290946"/>
              <a:gd name="connsiteX157" fmla="*/ 538009 w 635184"/>
              <a:gd name="connsiteY157" fmla="*/ 2094164 h 3290946"/>
              <a:gd name="connsiteX158" fmla="*/ 531577 w 635184"/>
              <a:gd name="connsiteY158" fmla="*/ 2126252 h 3290946"/>
              <a:gd name="connsiteX159" fmla="*/ 533064 w 635184"/>
              <a:gd name="connsiteY159" fmla="*/ 2121608 h 3290946"/>
              <a:gd name="connsiteX160" fmla="*/ 526421 w 635184"/>
              <a:gd name="connsiteY160" fmla="*/ 2257429 h 3290946"/>
              <a:gd name="connsiteX161" fmla="*/ 517909 w 635184"/>
              <a:gd name="connsiteY161" fmla="*/ 2421170 h 3290946"/>
              <a:gd name="connsiteX162" fmla="*/ 515387 w 635184"/>
              <a:gd name="connsiteY162" fmla="*/ 2428764 h 3290946"/>
              <a:gd name="connsiteX163" fmla="*/ 514267 w 635184"/>
              <a:gd name="connsiteY163" fmla="*/ 2432332 h 3290946"/>
              <a:gd name="connsiteX164" fmla="*/ 514663 w 635184"/>
              <a:gd name="connsiteY164" fmla="*/ 2450161 h 3290946"/>
              <a:gd name="connsiteX165" fmla="*/ 510110 w 635184"/>
              <a:gd name="connsiteY165" fmla="*/ 2492488 h 3290946"/>
              <a:gd name="connsiteX166" fmla="*/ 510251 w 635184"/>
              <a:gd name="connsiteY166" fmla="*/ 2498590 h 3290946"/>
              <a:gd name="connsiteX167" fmla="*/ 508784 w 635184"/>
              <a:gd name="connsiteY167" fmla="*/ 2547495 h 3290946"/>
              <a:gd name="connsiteX168" fmla="*/ 504402 w 635184"/>
              <a:gd name="connsiteY168" fmla="*/ 2581041 h 3290946"/>
              <a:gd name="connsiteX169" fmla="*/ 502575 w 635184"/>
              <a:gd name="connsiteY169" fmla="*/ 2581456 h 3290946"/>
              <a:gd name="connsiteX170" fmla="*/ 502492 w 635184"/>
              <a:gd name="connsiteY170" fmla="*/ 2581260 h 3290946"/>
              <a:gd name="connsiteX171" fmla="*/ 502309 w 635184"/>
              <a:gd name="connsiteY171" fmla="*/ 2595239 h 3290946"/>
              <a:gd name="connsiteX172" fmla="*/ 501216 w 635184"/>
              <a:gd name="connsiteY172" fmla="*/ 2620361 h 3290946"/>
              <a:gd name="connsiteX173" fmla="*/ 497427 w 635184"/>
              <a:gd name="connsiteY173" fmla="*/ 2681738 h 3290946"/>
              <a:gd name="connsiteX174" fmla="*/ 494472 w 635184"/>
              <a:gd name="connsiteY174" fmla="*/ 2720016 h 3290946"/>
              <a:gd name="connsiteX175" fmla="*/ 491317 w 635184"/>
              <a:gd name="connsiteY175" fmla="*/ 2693108 h 3290946"/>
              <a:gd name="connsiteX176" fmla="*/ 489899 w 635184"/>
              <a:gd name="connsiteY176" fmla="*/ 2753056 h 3290946"/>
              <a:gd name="connsiteX177" fmla="*/ 485689 w 635184"/>
              <a:gd name="connsiteY177" fmla="*/ 2815743 h 3290946"/>
              <a:gd name="connsiteX178" fmla="*/ 474664 w 635184"/>
              <a:gd name="connsiteY178" fmla="*/ 3033627 h 3290946"/>
              <a:gd name="connsiteX179" fmla="*/ 466614 w 635184"/>
              <a:gd name="connsiteY179" fmla="*/ 3268299 h 3290946"/>
              <a:gd name="connsiteX180" fmla="*/ 438584 w 635184"/>
              <a:gd name="connsiteY180" fmla="*/ 3287855 h 3290946"/>
              <a:gd name="connsiteX181" fmla="*/ 428086 w 635184"/>
              <a:gd name="connsiteY181" fmla="*/ 3270549 h 3290946"/>
              <a:gd name="connsiteX182" fmla="*/ 426655 w 635184"/>
              <a:gd name="connsiteY182" fmla="*/ 3266887 h 3290946"/>
              <a:gd name="connsiteX183" fmla="*/ 426374 w 635184"/>
              <a:gd name="connsiteY183" fmla="*/ 3269430 h 3290946"/>
              <a:gd name="connsiteX184" fmla="*/ 408424 w 635184"/>
              <a:gd name="connsiteY184" fmla="*/ 3265710 h 3290946"/>
              <a:gd name="connsiteX185" fmla="*/ 388224 w 635184"/>
              <a:gd name="connsiteY185" fmla="*/ 3254488 h 3290946"/>
              <a:gd name="connsiteX186" fmla="*/ 371058 w 635184"/>
              <a:gd name="connsiteY186" fmla="*/ 3230914 h 3290946"/>
              <a:gd name="connsiteX187" fmla="*/ 370261 w 635184"/>
              <a:gd name="connsiteY187" fmla="*/ 3220752 h 3290946"/>
              <a:gd name="connsiteX188" fmla="*/ 366416 w 635184"/>
              <a:gd name="connsiteY188" fmla="*/ 3218274 h 3290946"/>
              <a:gd name="connsiteX189" fmla="*/ 365391 w 635184"/>
              <a:gd name="connsiteY189" fmla="*/ 3216603 h 3290946"/>
              <a:gd name="connsiteX190" fmla="*/ 361488 w 635184"/>
              <a:gd name="connsiteY190" fmla="*/ 3217692 h 3290946"/>
              <a:gd name="connsiteX191" fmla="*/ 356204 w 635184"/>
              <a:gd name="connsiteY191" fmla="*/ 3214810 h 3290946"/>
              <a:gd name="connsiteX192" fmla="*/ 341803 w 635184"/>
              <a:gd name="connsiteY192" fmla="*/ 3186682 h 3290946"/>
              <a:gd name="connsiteX193" fmla="*/ 340265 w 635184"/>
              <a:gd name="connsiteY193" fmla="*/ 3172484 h 3290946"/>
              <a:gd name="connsiteX194" fmla="*/ 340850 w 635184"/>
              <a:gd name="connsiteY194" fmla="*/ 3167630 h 3290946"/>
              <a:gd name="connsiteX195" fmla="*/ 337321 w 635184"/>
              <a:gd name="connsiteY195" fmla="*/ 3166099 h 3290946"/>
              <a:gd name="connsiteX196" fmla="*/ 329753 w 635184"/>
              <a:gd name="connsiteY196" fmla="*/ 3155904 h 3290946"/>
              <a:gd name="connsiteX197" fmla="*/ 325502 w 635184"/>
              <a:gd name="connsiteY197" fmla="*/ 3161054 h 3290946"/>
              <a:gd name="connsiteX198" fmla="*/ 291443 w 635184"/>
              <a:gd name="connsiteY198" fmla="*/ 3141557 h 3290946"/>
              <a:gd name="connsiteX199" fmla="*/ 276850 w 635184"/>
              <a:gd name="connsiteY199" fmla="*/ 3105005 h 3290946"/>
              <a:gd name="connsiteX200" fmla="*/ 270458 w 635184"/>
              <a:gd name="connsiteY200" fmla="*/ 2880915 h 3290946"/>
              <a:gd name="connsiteX201" fmla="*/ 274618 w 635184"/>
              <a:gd name="connsiteY201" fmla="*/ 2693276 h 3290946"/>
              <a:gd name="connsiteX202" fmla="*/ 272075 w 635184"/>
              <a:gd name="connsiteY202" fmla="*/ 2691637 h 3290946"/>
              <a:gd name="connsiteX203" fmla="*/ 271050 w 635184"/>
              <a:gd name="connsiteY203" fmla="*/ 2689966 h 3290946"/>
              <a:gd name="connsiteX204" fmla="*/ 267147 w 635184"/>
              <a:gd name="connsiteY204" fmla="*/ 2691055 h 3290946"/>
              <a:gd name="connsiteX205" fmla="*/ 261863 w 635184"/>
              <a:gd name="connsiteY205" fmla="*/ 2688173 h 3290946"/>
              <a:gd name="connsiteX206" fmla="*/ 247462 w 635184"/>
              <a:gd name="connsiteY206" fmla="*/ 2660045 h 3290946"/>
              <a:gd name="connsiteX207" fmla="*/ 245924 w 635184"/>
              <a:gd name="connsiteY207" fmla="*/ 2645847 h 3290946"/>
              <a:gd name="connsiteX208" fmla="*/ 246509 w 635184"/>
              <a:gd name="connsiteY208" fmla="*/ 2640993 h 3290946"/>
              <a:gd name="connsiteX209" fmla="*/ 242980 w 635184"/>
              <a:gd name="connsiteY209" fmla="*/ 2639462 h 3290946"/>
              <a:gd name="connsiteX210" fmla="*/ 235412 w 635184"/>
              <a:gd name="connsiteY210" fmla="*/ 2629267 h 3290946"/>
              <a:gd name="connsiteX211" fmla="*/ 231161 w 635184"/>
              <a:gd name="connsiteY211" fmla="*/ 2634417 h 3290946"/>
              <a:gd name="connsiteX212" fmla="*/ 219938 w 635184"/>
              <a:gd name="connsiteY212" fmla="*/ 2635154 h 3290946"/>
              <a:gd name="connsiteX213" fmla="*/ 202073 w 635184"/>
              <a:gd name="connsiteY213" fmla="*/ 2619325 h 3290946"/>
              <a:gd name="connsiteX214" fmla="*/ 196192 w 635184"/>
              <a:gd name="connsiteY214" fmla="*/ 2790779 h 3290946"/>
              <a:gd name="connsiteX215" fmla="*/ 168162 w 635184"/>
              <a:gd name="connsiteY215" fmla="*/ 2810335 h 3290946"/>
              <a:gd name="connsiteX216" fmla="*/ 157664 w 635184"/>
              <a:gd name="connsiteY216" fmla="*/ 2793029 h 3290946"/>
              <a:gd name="connsiteX217" fmla="*/ 156233 w 635184"/>
              <a:gd name="connsiteY217" fmla="*/ 2789367 h 3290946"/>
              <a:gd name="connsiteX218" fmla="*/ 155952 w 635184"/>
              <a:gd name="connsiteY218" fmla="*/ 2791910 h 3290946"/>
              <a:gd name="connsiteX219" fmla="*/ 138002 w 635184"/>
              <a:gd name="connsiteY219" fmla="*/ 2788190 h 3290946"/>
              <a:gd name="connsiteX220" fmla="*/ 117802 w 635184"/>
              <a:gd name="connsiteY220" fmla="*/ 2776968 h 3290946"/>
              <a:gd name="connsiteX221" fmla="*/ 100636 w 635184"/>
              <a:gd name="connsiteY221" fmla="*/ 2753394 h 3290946"/>
              <a:gd name="connsiteX222" fmla="*/ 99839 w 635184"/>
              <a:gd name="connsiteY222" fmla="*/ 2743232 h 3290946"/>
              <a:gd name="connsiteX223" fmla="*/ 95994 w 635184"/>
              <a:gd name="connsiteY223" fmla="*/ 2740754 h 3290946"/>
              <a:gd name="connsiteX224" fmla="*/ 94969 w 635184"/>
              <a:gd name="connsiteY224" fmla="*/ 2739083 h 3290946"/>
              <a:gd name="connsiteX225" fmla="*/ 91066 w 635184"/>
              <a:gd name="connsiteY225" fmla="*/ 2740172 h 3290946"/>
              <a:gd name="connsiteX226" fmla="*/ 85782 w 635184"/>
              <a:gd name="connsiteY226" fmla="*/ 2737290 h 3290946"/>
              <a:gd name="connsiteX227" fmla="*/ 71381 w 635184"/>
              <a:gd name="connsiteY227" fmla="*/ 2709162 h 3290946"/>
              <a:gd name="connsiteX228" fmla="*/ 69843 w 635184"/>
              <a:gd name="connsiteY228" fmla="*/ 2694964 h 3290946"/>
              <a:gd name="connsiteX229" fmla="*/ 70428 w 635184"/>
              <a:gd name="connsiteY229" fmla="*/ 2690110 h 3290946"/>
              <a:gd name="connsiteX230" fmla="*/ 66899 w 635184"/>
              <a:gd name="connsiteY230" fmla="*/ 2688579 h 3290946"/>
              <a:gd name="connsiteX231" fmla="*/ 59331 w 635184"/>
              <a:gd name="connsiteY231" fmla="*/ 2678384 h 3290946"/>
              <a:gd name="connsiteX232" fmla="*/ 55080 w 635184"/>
              <a:gd name="connsiteY232" fmla="*/ 2683534 h 3290946"/>
              <a:gd name="connsiteX233" fmla="*/ 21021 w 635184"/>
              <a:gd name="connsiteY233" fmla="*/ 2664037 h 3290946"/>
              <a:gd name="connsiteX234" fmla="*/ 6428 w 635184"/>
              <a:gd name="connsiteY234" fmla="*/ 2627485 h 3290946"/>
              <a:gd name="connsiteX235" fmla="*/ 4659 w 635184"/>
              <a:gd name="connsiteY235" fmla="*/ 2194871 h 3290946"/>
              <a:gd name="connsiteX236" fmla="*/ 4619 w 635184"/>
              <a:gd name="connsiteY236" fmla="*/ 2180227 h 3290946"/>
              <a:gd name="connsiteX237" fmla="*/ 4719 w 635184"/>
              <a:gd name="connsiteY237" fmla="*/ 2145103 h 3290946"/>
              <a:gd name="connsiteX238" fmla="*/ 10770 w 635184"/>
              <a:gd name="connsiteY238" fmla="*/ 2113314 h 3290946"/>
              <a:gd name="connsiteX239" fmla="*/ 12781 w 635184"/>
              <a:gd name="connsiteY239" fmla="*/ 2107089 h 3290946"/>
              <a:gd name="connsiteX240" fmla="*/ 13720 w 635184"/>
              <a:gd name="connsiteY240" fmla="*/ 2103694 h 3290946"/>
              <a:gd name="connsiteX241" fmla="*/ 12854 w 635184"/>
              <a:gd name="connsiteY241" fmla="*/ 2113509 h 3290946"/>
              <a:gd name="connsiteX242" fmla="*/ 17483 w 635184"/>
              <a:gd name="connsiteY242" fmla="*/ 2099741 h 3290946"/>
              <a:gd name="connsiteX243" fmla="*/ 20005 w 635184"/>
              <a:gd name="connsiteY243" fmla="*/ 2073963 h 3290946"/>
              <a:gd name="connsiteX244" fmla="*/ 9664 w 635184"/>
              <a:gd name="connsiteY244" fmla="*/ 2081048 h 3290946"/>
              <a:gd name="connsiteX245" fmla="*/ 9031 w 635184"/>
              <a:gd name="connsiteY245" fmla="*/ 2051669 h 3290946"/>
              <a:gd name="connsiteX246" fmla="*/ 9664 w 635184"/>
              <a:gd name="connsiteY246" fmla="*/ 2015861 h 3290946"/>
              <a:gd name="connsiteX247" fmla="*/ 13453 w 635184"/>
              <a:gd name="connsiteY247" fmla="*/ 1972849 h 3290946"/>
              <a:gd name="connsiteX248" fmla="*/ 17865 w 635184"/>
              <a:gd name="connsiteY248" fmla="*/ 1872212 h 3290946"/>
              <a:gd name="connsiteX249" fmla="*/ 21654 w 635184"/>
              <a:gd name="connsiteY249" fmla="*/ 1784939 h 3290946"/>
              <a:gd name="connsiteX250" fmla="*/ 25744 w 635184"/>
              <a:gd name="connsiteY250" fmla="*/ 1704334 h 3290946"/>
              <a:gd name="connsiteX251" fmla="*/ 43522 w 635184"/>
              <a:gd name="connsiteY251" fmla="*/ 1437723 h 3290946"/>
              <a:gd name="connsiteX252" fmla="*/ 62869 w 635184"/>
              <a:gd name="connsiteY252" fmla="*/ 1132477 h 3290946"/>
              <a:gd name="connsiteX253" fmla="*/ 72557 w 635184"/>
              <a:gd name="connsiteY253" fmla="*/ 982101 h 3290946"/>
              <a:gd name="connsiteX254" fmla="*/ 82868 w 635184"/>
              <a:gd name="connsiteY254" fmla="*/ 844881 h 3290946"/>
              <a:gd name="connsiteX255" fmla="*/ 90788 w 635184"/>
              <a:gd name="connsiteY255" fmla="*/ 771241 h 3290946"/>
              <a:gd name="connsiteX256" fmla="*/ 98204 w 635184"/>
              <a:gd name="connsiteY256" fmla="*/ 705995 h 3290946"/>
              <a:gd name="connsiteX257" fmla="*/ 103682 w 635184"/>
              <a:gd name="connsiteY257" fmla="*/ 646553 h 3290946"/>
              <a:gd name="connsiteX258" fmla="*/ 108254 w 635184"/>
              <a:gd name="connsiteY258" fmla="*/ 582110 h 3290946"/>
              <a:gd name="connsiteX259" fmla="*/ 113792 w 635184"/>
              <a:gd name="connsiteY259" fmla="*/ 543207 h 3290946"/>
              <a:gd name="connsiteX260" fmla="*/ 119209 w 635184"/>
              <a:gd name="connsiteY260" fmla="*/ 504958 h 3290946"/>
              <a:gd name="connsiteX261" fmla="*/ 128716 w 635184"/>
              <a:gd name="connsiteY261" fmla="*/ 424293 h 3290946"/>
              <a:gd name="connsiteX262" fmla="*/ 139389 w 635184"/>
              <a:gd name="connsiteY262" fmla="*/ 329103 h 3290946"/>
              <a:gd name="connsiteX263" fmla="*/ 144977 w 635184"/>
              <a:gd name="connsiteY263" fmla="*/ 299367 h 3290946"/>
              <a:gd name="connsiteX264" fmla="*/ 144695 w 635184"/>
              <a:gd name="connsiteY264" fmla="*/ 324340 h 3290946"/>
              <a:gd name="connsiteX265" fmla="*/ 148605 w 635184"/>
              <a:gd name="connsiteY265" fmla="*/ 271863 h 3290946"/>
              <a:gd name="connsiteX266" fmla="*/ 158163 w 635184"/>
              <a:gd name="connsiteY266" fmla="*/ 222839 h 3290946"/>
              <a:gd name="connsiteX267" fmla="*/ 160404 w 635184"/>
              <a:gd name="connsiteY267" fmla="*/ 198580 h 3290946"/>
              <a:gd name="connsiteX268" fmla="*/ 167549 w 635184"/>
              <a:gd name="connsiteY268" fmla="*/ 147889 h 3290946"/>
              <a:gd name="connsiteX269" fmla="*/ 170492 w 635184"/>
              <a:gd name="connsiteY269" fmla="*/ 134958 h 3290946"/>
              <a:gd name="connsiteX270" fmla="*/ 171783 w 635184"/>
              <a:gd name="connsiteY270" fmla="*/ 129584 h 3290946"/>
              <a:gd name="connsiteX271" fmla="*/ 171821 w 635184"/>
              <a:gd name="connsiteY271" fmla="*/ 128713 h 3290946"/>
              <a:gd name="connsiteX272" fmla="*/ 173720 w 635184"/>
              <a:gd name="connsiteY272" fmla="*/ 121249 h 3290946"/>
              <a:gd name="connsiteX273" fmla="*/ 174067 w 635184"/>
              <a:gd name="connsiteY273" fmla="*/ 120889 h 3290946"/>
              <a:gd name="connsiteX274" fmla="*/ 174594 w 635184"/>
              <a:gd name="connsiteY274" fmla="*/ 119940 h 3290946"/>
              <a:gd name="connsiteX275" fmla="*/ 174551 w 635184"/>
              <a:gd name="connsiteY275" fmla="*/ 120386 h 3290946"/>
              <a:gd name="connsiteX276" fmla="*/ 175059 w 635184"/>
              <a:gd name="connsiteY276" fmla="*/ 119858 h 3290946"/>
              <a:gd name="connsiteX277" fmla="*/ 175743 w 635184"/>
              <a:gd name="connsiteY277" fmla="*/ 97541 h 3290946"/>
              <a:gd name="connsiteX278" fmla="*/ 187087 w 635184"/>
              <a:gd name="connsiteY278" fmla="*/ 65796 h 3290946"/>
              <a:gd name="connsiteX279" fmla="*/ 203727 w 635184"/>
              <a:gd name="connsiteY279" fmla="*/ 49644 h 3290946"/>
              <a:gd name="connsiteX280" fmla="*/ 207800 w 635184"/>
              <a:gd name="connsiteY280" fmla="*/ 54544 h 3290946"/>
              <a:gd name="connsiteX281" fmla="*/ 231548 w 635184"/>
              <a:gd name="connsiteY281" fmla="*/ 61986 h 3290946"/>
              <a:gd name="connsiteX282" fmla="*/ 245759 w 635184"/>
              <a:gd name="connsiteY282" fmla="*/ 108509 h 3290946"/>
              <a:gd name="connsiteX283" fmla="*/ 248450 w 635184"/>
              <a:gd name="connsiteY283" fmla="*/ 116682 h 3290946"/>
              <a:gd name="connsiteX284" fmla="*/ 249831 w 635184"/>
              <a:gd name="connsiteY284" fmla="*/ 124726 h 3290946"/>
              <a:gd name="connsiteX285" fmla="*/ 251700 w 635184"/>
              <a:gd name="connsiteY285" fmla="*/ 127887 h 3290946"/>
              <a:gd name="connsiteX286" fmla="*/ 254080 w 635184"/>
              <a:gd name="connsiteY286" fmla="*/ 130506 h 3290946"/>
              <a:gd name="connsiteX287" fmla="*/ 286461 w 635184"/>
              <a:gd name="connsiteY287" fmla="*/ 155569 h 3290946"/>
              <a:gd name="connsiteX288" fmla="*/ 325636 w 635184"/>
              <a:gd name="connsiteY288" fmla="*/ 203313 h 3290946"/>
              <a:gd name="connsiteX289" fmla="*/ 325567 w 635184"/>
              <a:gd name="connsiteY289" fmla="*/ 203631 h 3290946"/>
              <a:gd name="connsiteX290" fmla="*/ 327511 w 635184"/>
              <a:gd name="connsiteY290" fmla="*/ 202840 h 3290946"/>
              <a:gd name="connsiteX291" fmla="*/ 328497 w 635184"/>
              <a:gd name="connsiteY291" fmla="*/ 203202 h 3290946"/>
              <a:gd name="connsiteX292" fmla="*/ 334244 w 635184"/>
              <a:gd name="connsiteY292" fmla="*/ 173722 h 3290946"/>
              <a:gd name="connsiteX293" fmla="*/ 336485 w 635184"/>
              <a:gd name="connsiteY293" fmla="*/ 149463 h 3290946"/>
              <a:gd name="connsiteX294" fmla="*/ 343630 w 635184"/>
              <a:gd name="connsiteY294" fmla="*/ 98772 h 3290946"/>
              <a:gd name="connsiteX295" fmla="*/ 346573 w 635184"/>
              <a:gd name="connsiteY295" fmla="*/ 85841 h 3290946"/>
              <a:gd name="connsiteX296" fmla="*/ 347864 w 635184"/>
              <a:gd name="connsiteY296" fmla="*/ 80467 h 3290946"/>
              <a:gd name="connsiteX297" fmla="*/ 347902 w 635184"/>
              <a:gd name="connsiteY297" fmla="*/ 79596 h 3290946"/>
              <a:gd name="connsiteX298" fmla="*/ 349801 w 635184"/>
              <a:gd name="connsiteY298" fmla="*/ 72132 h 3290946"/>
              <a:gd name="connsiteX299" fmla="*/ 350148 w 635184"/>
              <a:gd name="connsiteY299" fmla="*/ 71772 h 3290946"/>
              <a:gd name="connsiteX300" fmla="*/ 350675 w 635184"/>
              <a:gd name="connsiteY300" fmla="*/ 70823 h 3290946"/>
              <a:gd name="connsiteX301" fmla="*/ 350632 w 635184"/>
              <a:gd name="connsiteY301" fmla="*/ 71269 h 3290946"/>
              <a:gd name="connsiteX302" fmla="*/ 351140 w 635184"/>
              <a:gd name="connsiteY302" fmla="*/ 70741 h 3290946"/>
              <a:gd name="connsiteX303" fmla="*/ 351824 w 635184"/>
              <a:gd name="connsiteY303" fmla="*/ 48424 h 3290946"/>
              <a:gd name="connsiteX304" fmla="*/ 363168 w 635184"/>
              <a:gd name="connsiteY304" fmla="*/ 16679 h 3290946"/>
              <a:gd name="connsiteX305" fmla="*/ 379808 w 635184"/>
              <a:gd name="connsiteY305" fmla="*/ 527 h 329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Lst>
            <a:rect l="l" t="t" r="r" b="b"/>
            <a:pathLst>
              <a:path w="635184" h="3290946">
                <a:moveTo>
                  <a:pt x="513256" y="2435822"/>
                </a:moveTo>
                <a:lnTo>
                  <a:pt x="512940" y="2437009"/>
                </a:lnTo>
                <a:cubicBezTo>
                  <a:pt x="512821" y="2437611"/>
                  <a:pt x="512845" y="2437828"/>
                  <a:pt x="513014" y="2437660"/>
                </a:cubicBezTo>
                <a:close/>
                <a:moveTo>
                  <a:pt x="14126" y="2099086"/>
                </a:moveTo>
                <a:cubicBezTo>
                  <a:pt x="14608" y="2099086"/>
                  <a:pt x="14570" y="2100271"/>
                  <a:pt x="14011" y="2102643"/>
                </a:cubicBezTo>
                <a:lnTo>
                  <a:pt x="13720" y="2103694"/>
                </a:lnTo>
                <a:close/>
                <a:moveTo>
                  <a:pt x="96538" y="1843646"/>
                </a:moveTo>
                <a:lnTo>
                  <a:pt x="96515" y="1844433"/>
                </a:lnTo>
                <a:lnTo>
                  <a:pt x="96478" y="1845626"/>
                </a:lnTo>
                <a:lnTo>
                  <a:pt x="96647" y="1844679"/>
                </a:lnTo>
                <a:close/>
                <a:moveTo>
                  <a:pt x="272619" y="1794529"/>
                </a:moveTo>
                <a:lnTo>
                  <a:pt x="272596" y="1795316"/>
                </a:lnTo>
                <a:lnTo>
                  <a:pt x="272559" y="1796509"/>
                </a:lnTo>
                <a:lnTo>
                  <a:pt x="272728" y="1795562"/>
                </a:lnTo>
                <a:close/>
                <a:moveTo>
                  <a:pt x="97240" y="1721538"/>
                </a:moveTo>
                <a:cubicBezTo>
                  <a:pt x="90808" y="1719038"/>
                  <a:pt x="90248" y="1727124"/>
                  <a:pt x="95561" y="1745797"/>
                </a:cubicBezTo>
                <a:lnTo>
                  <a:pt x="97924" y="1757412"/>
                </a:lnTo>
                <a:lnTo>
                  <a:pt x="98506" y="1748685"/>
                </a:lnTo>
                <a:lnTo>
                  <a:pt x="99259" y="1739724"/>
                </a:lnTo>
                <a:lnTo>
                  <a:pt x="98040" y="1734637"/>
                </a:lnTo>
                <a:cubicBezTo>
                  <a:pt x="97657" y="1731411"/>
                  <a:pt x="97390" y="1727045"/>
                  <a:pt x="97240" y="1721538"/>
                </a:cubicBezTo>
                <a:close/>
                <a:moveTo>
                  <a:pt x="273321" y="1672421"/>
                </a:moveTo>
                <a:cubicBezTo>
                  <a:pt x="266889" y="1669921"/>
                  <a:pt x="266329" y="1678007"/>
                  <a:pt x="271642" y="1696680"/>
                </a:cubicBezTo>
                <a:lnTo>
                  <a:pt x="274005" y="1708295"/>
                </a:lnTo>
                <a:lnTo>
                  <a:pt x="274587" y="1699568"/>
                </a:lnTo>
                <a:lnTo>
                  <a:pt x="275340" y="1690607"/>
                </a:lnTo>
                <a:lnTo>
                  <a:pt x="274121" y="1685520"/>
                </a:lnTo>
                <a:cubicBezTo>
                  <a:pt x="273738" y="1682294"/>
                  <a:pt x="273471" y="1677928"/>
                  <a:pt x="273321" y="1672421"/>
                </a:cubicBezTo>
                <a:close/>
                <a:moveTo>
                  <a:pt x="615802" y="1055870"/>
                </a:moveTo>
                <a:lnTo>
                  <a:pt x="616258" y="1067965"/>
                </a:lnTo>
                <a:lnTo>
                  <a:pt x="612339" y="1067965"/>
                </a:lnTo>
                <a:close/>
                <a:moveTo>
                  <a:pt x="161479" y="1052526"/>
                </a:moveTo>
                <a:cubicBezTo>
                  <a:pt x="161204" y="1052526"/>
                  <a:pt x="160964" y="1053400"/>
                  <a:pt x="160758" y="1055146"/>
                </a:cubicBezTo>
                <a:lnTo>
                  <a:pt x="160720" y="1055727"/>
                </a:lnTo>
                <a:lnTo>
                  <a:pt x="161444" y="1054402"/>
                </a:lnTo>
                <a:cubicBezTo>
                  <a:pt x="162017" y="1053151"/>
                  <a:pt x="162028" y="1052526"/>
                  <a:pt x="161479" y="1052526"/>
                </a:cubicBezTo>
                <a:close/>
                <a:moveTo>
                  <a:pt x="337560" y="1003409"/>
                </a:moveTo>
                <a:cubicBezTo>
                  <a:pt x="337285" y="1003409"/>
                  <a:pt x="337045" y="1004283"/>
                  <a:pt x="336839" y="1006029"/>
                </a:cubicBezTo>
                <a:lnTo>
                  <a:pt x="336801" y="1006610"/>
                </a:lnTo>
                <a:lnTo>
                  <a:pt x="337525" y="1005285"/>
                </a:lnTo>
                <a:cubicBezTo>
                  <a:pt x="338098" y="1004034"/>
                  <a:pt x="338109" y="1003409"/>
                  <a:pt x="337560" y="1003409"/>
                </a:cubicBezTo>
                <a:close/>
                <a:moveTo>
                  <a:pt x="627675" y="961817"/>
                </a:moveTo>
                <a:lnTo>
                  <a:pt x="625223" y="970810"/>
                </a:lnTo>
                <a:lnTo>
                  <a:pt x="627615" y="970810"/>
                </a:lnTo>
                <a:close/>
                <a:moveTo>
                  <a:pt x="167359" y="888109"/>
                </a:moveTo>
                <a:lnTo>
                  <a:pt x="167321" y="889003"/>
                </a:lnTo>
                <a:lnTo>
                  <a:pt x="167662" y="898510"/>
                </a:lnTo>
                <a:cubicBezTo>
                  <a:pt x="168351" y="907718"/>
                  <a:pt x="169982" y="913327"/>
                  <a:pt x="172554" y="915337"/>
                </a:cubicBezTo>
                <a:cubicBezTo>
                  <a:pt x="175985" y="918016"/>
                  <a:pt x="178591" y="918174"/>
                  <a:pt x="180373" y="915813"/>
                </a:cubicBezTo>
                <a:cubicBezTo>
                  <a:pt x="182155" y="913451"/>
                  <a:pt x="183046" y="908242"/>
                  <a:pt x="183046" y="900186"/>
                </a:cubicBezTo>
                <a:cubicBezTo>
                  <a:pt x="183046" y="894143"/>
                  <a:pt x="180092" y="890367"/>
                  <a:pt x="174182" y="888856"/>
                </a:cubicBezTo>
                <a:close/>
                <a:moveTo>
                  <a:pt x="343440" y="838992"/>
                </a:moveTo>
                <a:lnTo>
                  <a:pt x="343402" y="839886"/>
                </a:lnTo>
                <a:lnTo>
                  <a:pt x="343743" y="849393"/>
                </a:lnTo>
                <a:cubicBezTo>
                  <a:pt x="344432" y="858601"/>
                  <a:pt x="346063" y="864210"/>
                  <a:pt x="348635" y="866220"/>
                </a:cubicBezTo>
                <a:cubicBezTo>
                  <a:pt x="352066" y="868899"/>
                  <a:pt x="354672" y="869057"/>
                  <a:pt x="356454" y="866696"/>
                </a:cubicBezTo>
                <a:cubicBezTo>
                  <a:pt x="358236" y="864334"/>
                  <a:pt x="359127" y="859125"/>
                  <a:pt x="359127" y="851069"/>
                </a:cubicBezTo>
                <a:cubicBezTo>
                  <a:pt x="359127" y="845026"/>
                  <a:pt x="356173" y="841250"/>
                  <a:pt x="350263" y="839739"/>
                </a:cubicBezTo>
                <a:close/>
                <a:moveTo>
                  <a:pt x="521461" y="529233"/>
                </a:moveTo>
                <a:lnTo>
                  <a:pt x="521917" y="541328"/>
                </a:lnTo>
                <a:lnTo>
                  <a:pt x="517998" y="541328"/>
                </a:lnTo>
                <a:close/>
                <a:moveTo>
                  <a:pt x="533334" y="435180"/>
                </a:moveTo>
                <a:lnTo>
                  <a:pt x="530882" y="444173"/>
                </a:lnTo>
                <a:lnTo>
                  <a:pt x="533274" y="444173"/>
                </a:lnTo>
                <a:close/>
                <a:moveTo>
                  <a:pt x="379808" y="527"/>
                </a:moveTo>
                <a:cubicBezTo>
                  <a:pt x="381289" y="1304"/>
                  <a:pt x="382646" y="2937"/>
                  <a:pt x="383881" y="5427"/>
                </a:cubicBezTo>
                <a:cubicBezTo>
                  <a:pt x="388819" y="15389"/>
                  <a:pt x="396734" y="17869"/>
                  <a:pt x="407629" y="12869"/>
                </a:cubicBezTo>
                <a:cubicBezTo>
                  <a:pt x="412640" y="32911"/>
                  <a:pt x="417377" y="48419"/>
                  <a:pt x="421840" y="59392"/>
                </a:cubicBezTo>
                <a:cubicBezTo>
                  <a:pt x="422955" y="62136"/>
                  <a:pt x="423852" y="64860"/>
                  <a:pt x="424531" y="67565"/>
                </a:cubicBezTo>
                <a:lnTo>
                  <a:pt x="425912" y="75609"/>
                </a:lnTo>
                <a:lnTo>
                  <a:pt x="427781" y="78770"/>
                </a:lnTo>
                <a:cubicBezTo>
                  <a:pt x="428765" y="80199"/>
                  <a:pt x="429558" y="81072"/>
                  <a:pt x="430161" y="81389"/>
                </a:cubicBezTo>
                <a:cubicBezTo>
                  <a:pt x="439527" y="83890"/>
                  <a:pt x="450321" y="92244"/>
                  <a:pt x="462542" y="106452"/>
                </a:cubicBezTo>
                <a:cubicBezTo>
                  <a:pt x="474763" y="120660"/>
                  <a:pt x="487821" y="136575"/>
                  <a:pt x="501717" y="154196"/>
                </a:cubicBezTo>
                <a:lnTo>
                  <a:pt x="501648" y="154514"/>
                </a:lnTo>
                <a:lnTo>
                  <a:pt x="503592" y="153723"/>
                </a:lnTo>
                <a:cubicBezTo>
                  <a:pt x="506849" y="153225"/>
                  <a:pt x="511119" y="154791"/>
                  <a:pt x="516400" y="158423"/>
                </a:cubicBezTo>
                <a:cubicBezTo>
                  <a:pt x="523441" y="163264"/>
                  <a:pt x="526473" y="182612"/>
                  <a:pt x="525495" y="216466"/>
                </a:cubicBezTo>
                <a:cubicBezTo>
                  <a:pt x="524798" y="210354"/>
                  <a:pt x="529073" y="207298"/>
                  <a:pt x="538319" y="207298"/>
                </a:cubicBezTo>
                <a:cubicBezTo>
                  <a:pt x="535800" y="246628"/>
                  <a:pt x="534905" y="270282"/>
                  <a:pt x="535636" y="278259"/>
                </a:cubicBezTo>
                <a:cubicBezTo>
                  <a:pt x="536366" y="286236"/>
                  <a:pt x="537149" y="298877"/>
                  <a:pt x="537987" y="316180"/>
                </a:cubicBezTo>
                <a:cubicBezTo>
                  <a:pt x="538824" y="333484"/>
                  <a:pt x="539722" y="353189"/>
                  <a:pt x="540680" y="375295"/>
                </a:cubicBezTo>
                <a:cubicBezTo>
                  <a:pt x="541399" y="391875"/>
                  <a:pt x="539742" y="408934"/>
                  <a:pt x="535708" y="426473"/>
                </a:cubicBezTo>
                <a:lnTo>
                  <a:pt x="534002" y="432729"/>
                </a:lnTo>
                <a:lnTo>
                  <a:pt x="534540" y="444292"/>
                </a:lnTo>
                <a:cubicBezTo>
                  <a:pt x="535384" y="465445"/>
                  <a:pt x="532470" y="486579"/>
                  <a:pt x="525796" y="507693"/>
                </a:cubicBezTo>
                <a:lnTo>
                  <a:pt x="525696" y="507693"/>
                </a:lnTo>
                <a:lnTo>
                  <a:pt x="525700" y="506290"/>
                </a:lnTo>
                <a:lnTo>
                  <a:pt x="524563" y="515186"/>
                </a:lnTo>
                <a:cubicBezTo>
                  <a:pt x="523869" y="519217"/>
                  <a:pt x="522974" y="523411"/>
                  <a:pt x="521880" y="527768"/>
                </a:cubicBezTo>
                <a:lnTo>
                  <a:pt x="521461" y="529233"/>
                </a:lnTo>
                <a:lnTo>
                  <a:pt x="521231" y="523154"/>
                </a:lnTo>
                <a:cubicBezTo>
                  <a:pt x="519859" y="507107"/>
                  <a:pt x="516430" y="497439"/>
                  <a:pt x="510943" y="494149"/>
                </a:cubicBezTo>
                <a:cubicBezTo>
                  <a:pt x="507284" y="491957"/>
                  <a:pt x="504541" y="496350"/>
                  <a:pt x="502712" y="507328"/>
                </a:cubicBezTo>
                <a:lnTo>
                  <a:pt x="501051" y="539218"/>
                </a:lnTo>
                <a:lnTo>
                  <a:pt x="501970" y="539506"/>
                </a:lnTo>
                <a:lnTo>
                  <a:pt x="510003" y="565805"/>
                </a:lnTo>
                <a:lnTo>
                  <a:pt x="516390" y="569486"/>
                </a:lnTo>
                <a:cubicBezTo>
                  <a:pt x="519767" y="574010"/>
                  <a:pt x="521046" y="579904"/>
                  <a:pt x="520229" y="587167"/>
                </a:cubicBezTo>
                <a:lnTo>
                  <a:pt x="519429" y="597447"/>
                </a:lnTo>
                <a:lnTo>
                  <a:pt x="520253" y="602246"/>
                </a:lnTo>
                <a:lnTo>
                  <a:pt x="522122" y="605407"/>
                </a:lnTo>
                <a:cubicBezTo>
                  <a:pt x="523106" y="606836"/>
                  <a:pt x="523899" y="607709"/>
                  <a:pt x="524502" y="608026"/>
                </a:cubicBezTo>
                <a:cubicBezTo>
                  <a:pt x="533868" y="610527"/>
                  <a:pt x="544662" y="618881"/>
                  <a:pt x="556883" y="633089"/>
                </a:cubicBezTo>
                <a:cubicBezTo>
                  <a:pt x="569104" y="647297"/>
                  <a:pt x="582162" y="663212"/>
                  <a:pt x="596058" y="680833"/>
                </a:cubicBezTo>
                <a:lnTo>
                  <a:pt x="595989" y="681151"/>
                </a:lnTo>
                <a:lnTo>
                  <a:pt x="597933" y="680360"/>
                </a:lnTo>
                <a:cubicBezTo>
                  <a:pt x="601190" y="679862"/>
                  <a:pt x="605460" y="681428"/>
                  <a:pt x="610741" y="685060"/>
                </a:cubicBezTo>
                <a:cubicBezTo>
                  <a:pt x="617782" y="689901"/>
                  <a:pt x="620814" y="709249"/>
                  <a:pt x="619836" y="743103"/>
                </a:cubicBezTo>
                <a:cubicBezTo>
                  <a:pt x="619139" y="736991"/>
                  <a:pt x="623414" y="733935"/>
                  <a:pt x="632660" y="733935"/>
                </a:cubicBezTo>
                <a:cubicBezTo>
                  <a:pt x="630141" y="773265"/>
                  <a:pt x="629246" y="796919"/>
                  <a:pt x="629977" y="804896"/>
                </a:cubicBezTo>
                <a:cubicBezTo>
                  <a:pt x="630707" y="812873"/>
                  <a:pt x="631490" y="825514"/>
                  <a:pt x="632328" y="842817"/>
                </a:cubicBezTo>
                <a:cubicBezTo>
                  <a:pt x="633165" y="860121"/>
                  <a:pt x="634063" y="879826"/>
                  <a:pt x="635021" y="901932"/>
                </a:cubicBezTo>
                <a:cubicBezTo>
                  <a:pt x="635740" y="918512"/>
                  <a:pt x="634083" y="935571"/>
                  <a:pt x="630049" y="953110"/>
                </a:cubicBezTo>
                <a:lnTo>
                  <a:pt x="628343" y="959366"/>
                </a:lnTo>
                <a:lnTo>
                  <a:pt x="628881" y="970929"/>
                </a:lnTo>
                <a:cubicBezTo>
                  <a:pt x="629725" y="992082"/>
                  <a:pt x="626811" y="1013216"/>
                  <a:pt x="620137" y="1034330"/>
                </a:cubicBezTo>
                <a:lnTo>
                  <a:pt x="620037" y="1034330"/>
                </a:lnTo>
                <a:lnTo>
                  <a:pt x="620041" y="1032927"/>
                </a:lnTo>
                <a:lnTo>
                  <a:pt x="618904" y="1041823"/>
                </a:lnTo>
                <a:cubicBezTo>
                  <a:pt x="618210" y="1045854"/>
                  <a:pt x="617315" y="1050048"/>
                  <a:pt x="616221" y="1054405"/>
                </a:cubicBezTo>
                <a:lnTo>
                  <a:pt x="615802" y="1055870"/>
                </a:lnTo>
                <a:lnTo>
                  <a:pt x="615572" y="1049791"/>
                </a:lnTo>
                <a:cubicBezTo>
                  <a:pt x="614200" y="1033744"/>
                  <a:pt x="610771" y="1024076"/>
                  <a:pt x="605284" y="1020786"/>
                </a:cubicBezTo>
                <a:cubicBezTo>
                  <a:pt x="597967" y="1016401"/>
                  <a:pt x="594309" y="1038358"/>
                  <a:pt x="594309" y="1086658"/>
                </a:cubicBezTo>
                <a:cubicBezTo>
                  <a:pt x="609451" y="1090229"/>
                  <a:pt x="616205" y="1099278"/>
                  <a:pt x="614570" y="1113804"/>
                </a:cubicBezTo>
                <a:cubicBezTo>
                  <a:pt x="612935" y="1128329"/>
                  <a:pt x="611816" y="1142716"/>
                  <a:pt x="611213" y="1156964"/>
                </a:cubicBezTo>
                <a:cubicBezTo>
                  <a:pt x="611213" y="1175577"/>
                  <a:pt x="610724" y="1192058"/>
                  <a:pt x="609746" y="1206405"/>
                </a:cubicBezTo>
                <a:cubicBezTo>
                  <a:pt x="608767" y="1220752"/>
                  <a:pt x="607508" y="1240347"/>
                  <a:pt x="605967" y="1265192"/>
                </a:cubicBezTo>
                <a:cubicBezTo>
                  <a:pt x="606101" y="1285512"/>
                  <a:pt x="605327" y="1296287"/>
                  <a:pt x="603646" y="1297517"/>
                </a:cubicBezTo>
                <a:cubicBezTo>
                  <a:pt x="601964" y="1298748"/>
                  <a:pt x="601123" y="1291564"/>
                  <a:pt x="601123" y="1275967"/>
                </a:cubicBezTo>
                <a:cubicBezTo>
                  <a:pt x="600051" y="1304225"/>
                  <a:pt x="599324" y="1325814"/>
                  <a:pt x="598942" y="1340737"/>
                </a:cubicBezTo>
                <a:cubicBezTo>
                  <a:pt x="598560" y="1355659"/>
                  <a:pt x="597599" y="1375602"/>
                  <a:pt x="596058" y="1400566"/>
                </a:cubicBezTo>
                <a:cubicBezTo>
                  <a:pt x="596058" y="1425212"/>
                  <a:pt x="595217" y="1438160"/>
                  <a:pt x="593535" y="1439410"/>
                </a:cubicBezTo>
                <a:cubicBezTo>
                  <a:pt x="591854" y="1440660"/>
                  <a:pt x="591012" y="1434975"/>
                  <a:pt x="591012" y="1422354"/>
                </a:cubicBezTo>
                <a:cubicBezTo>
                  <a:pt x="591012" y="1452517"/>
                  <a:pt x="589599" y="1473888"/>
                  <a:pt x="586771" y="1486470"/>
                </a:cubicBezTo>
                <a:cubicBezTo>
                  <a:pt x="583944" y="1499050"/>
                  <a:pt x="581860" y="1512941"/>
                  <a:pt x="580520" y="1528141"/>
                </a:cubicBezTo>
                <a:cubicBezTo>
                  <a:pt x="579944" y="1535682"/>
                  <a:pt x="580078" y="1546298"/>
                  <a:pt x="580923" y="1559991"/>
                </a:cubicBezTo>
                <a:cubicBezTo>
                  <a:pt x="581767" y="1573683"/>
                  <a:pt x="581184" y="1601543"/>
                  <a:pt x="579174" y="1643572"/>
                </a:cubicBezTo>
                <a:lnTo>
                  <a:pt x="575158" y="1643572"/>
                </a:lnTo>
                <a:lnTo>
                  <a:pt x="573807" y="1656163"/>
                </a:lnTo>
                <a:cubicBezTo>
                  <a:pt x="572427" y="1662295"/>
                  <a:pt x="571435" y="1667623"/>
                  <a:pt x="570832" y="1672147"/>
                </a:cubicBezTo>
                <a:cubicBezTo>
                  <a:pt x="570832" y="1674410"/>
                  <a:pt x="571251" y="1686078"/>
                  <a:pt x="572089" y="1707152"/>
                </a:cubicBezTo>
                <a:cubicBezTo>
                  <a:pt x="572926" y="1728226"/>
                  <a:pt x="570035" y="1749399"/>
                  <a:pt x="563415" y="1770672"/>
                </a:cubicBezTo>
                <a:lnTo>
                  <a:pt x="561687" y="1770672"/>
                </a:lnTo>
                <a:cubicBezTo>
                  <a:pt x="561673" y="1770751"/>
                  <a:pt x="561459" y="1780038"/>
                  <a:pt x="561043" y="1798532"/>
                </a:cubicBezTo>
                <a:cubicBezTo>
                  <a:pt x="560628" y="1817027"/>
                  <a:pt x="559683" y="1833933"/>
                  <a:pt x="558209" y="1849253"/>
                </a:cubicBezTo>
                <a:cubicBezTo>
                  <a:pt x="558209" y="1867073"/>
                  <a:pt x="556947" y="1877233"/>
                  <a:pt x="554421" y="1879733"/>
                </a:cubicBezTo>
                <a:cubicBezTo>
                  <a:pt x="553789" y="1880358"/>
                  <a:pt x="553289" y="1880595"/>
                  <a:pt x="552921" y="1880444"/>
                </a:cubicBezTo>
                <a:lnTo>
                  <a:pt x="552868" y="1880321"/>
                </a:lnTo>
                <a:lnTo>
                  <a:pt x="552747" y="1885068"/>
                </a:lnTo>
                <a:cubicBezTo>
                  <a:pt x="552469" y="1889816"/>
                  <a:pt x="552052" y="1893822"/>
                  <a:pt x="551496" y="1897086"/>
                </a:cubicBezTo>
                <a:cubicBezTo>
                  <a:pt x="550384" y="1903615"/>
                  <a:pt x="549406" y="1913110"/>
                  <a:pt x="548561" y="1925572"/>
                </a:cubicBezTo>
                <a:cubicBezTo>
                  <a:pt x="548267" y="1925254"/>
                  <a:pt x="548749" y="1935067"/>
                  <a:pt x="550009" y="1955010"/>
                </a:cubicBezTo>
                <a:cubicBezTo>
                  <a:pt x="551268" y="1974953"/>
                  <a:pt x="548561" y="1995720"/>
                  <a:pt x="541888" y="2017310"/>
                </a:cubicBezTo>
                <a:lnTo>
                  <a:pt x="541526" y="2017310"/>
                </a:lnTo>
                <a:cubicBezTo>
                  <a:pt x="541714" y="2014611"/>
                  <a:pt x="542019" y="2019770"/>
                  <a:pt x="542441" y="2032788"/>
                </a:cubicBezTo>
                <a:cubicBezTo>
                  <a:pt x="542863" y="2045805"/>
                  <a:pt x="541386" y="2066264"/>
                  <a:pt x="538009" y="2094164"/>
                </a:cubicBezTo>
                <a:cubicBezTo>
                  <a:pt x="538009" y="2102935"/>
                  <a:pt x="535865" y="2113631"/>
                  <a:pt x="531577" y="2126252"/>
                </a:cubicBezTo>
                <a:lnTo>
                  <a:pt x="533064" y="2121608"/>
                </a:lnTo>
                <a:cubicBezTo>
                  <a:pt x="530317" y="2162328"/>
                  <a:pt x="528103" y="2207601"/>
                  <a:pt x="526421" y="2257429"/>
                </a:cubicBezTo>
                <a:cubicBezTo>
                  <a:pt x="524740" y="2307256"/>
                  <a:pt x="521902" y="2361837"/>
                  <a:pt x="517909" y="2421170"/>
                </a:cubicBezTo>
                <a:cubicBezTo>
                  <a:pt x="516924" y="2424087"/>
                  <a:pt x="516083" y="2426618"/>
                  <a:pt x="515387" y="2428764"/>
                </a:cubicBezTo>
                <a:lnTo>
                  <a:pt x="514267" y="2432332"/>
                </a:lnTo>
                <a:lnTo>
                  <a:pt x="514663" y="2450161"/>
                </a:lnTo>
                <a:cubicBezTo>
                  <a:pt x="515085" y="2467505"/>
                  <a:pt x="513567" y="2481614"/>
                  <a:pt x="510110" y="2492488"/>
                </a:cubicBezTo>
                <a:cubicBezTo>
                  <a:pt x="509360" y="2492091"/>
                  <a:pt x="509407" y="2494125"/>
                  <a:pt x="510251" y="2498590"/>
                </a:cubicBezTo>
                <a:cubicBezTo>
                  <a:pt x="511095" y="2503055"/>
                  <a:pt x="510606" y="2519356"/>
                  <a:pt x="508784" y="2547495"/>
                </a:cubicBezTo>
                <a:cubicBezTo>
                  <a:pt x="508918" y="2567616"/>
                  <a:pt x="507457" y="2578798"/>
                  <a:pt x="504402" y="2581041"/>
                </a:cubicBezTo>
                <a:cubicBezTo>
                  <a:pt x="503638" y="2581601"/>
                  <a:pt x="503029" y="2581740"/>
                  <a:pt x="502575" y="2581456"/>
                </a:cubicBezTo>
                <a:lnTo>
                  <a:pt x="502492" y="2581260"/>
                </a:lnTo>
                <a:lnTo>
                  <a:pt x="502309" y="2595239"/>
                </a:lnTo>
                <a:cubicBezTo>
                  <a:pt x="502066" y="2604050"/>
                  <a:pt x="501702" y="2612424"/>
                  <a:pt x="501216" y="2620361"/>
                </a:cubicBezTo>
                <a:cubicBezTo>
                  <a:pt x="500244" y="2636236"/>
                  <a:pt x="498982" y="2656695"/>
                  <a:pt x="497427" y="2681738"/>
                </a:cubicBezTo>
                <a:cubicBezTo>
                  <a:pt x="497561" y="2707257"/>
                  <a:pt x="496576" y="2720016"/>
                  <a:pt x="494472" y="2720016"/>
                </a:cubicBezTo>
                <a:cubicBezTo>
                  <a:pt x="492369" y="2720016"/>
                  <a:pt x="491317" y="2711047"/>
                  <a:pt x="491317" y="2693108"/>
                </a:cubicBezTo>
                <a:cubicBezTo>
                  <a:pt x="491317" y="2710571"/>
                  <a:pt x="490844" y="2730554"/>
                  <a:pt x="489899" y="2753056"/>
                </a:cubicBezTo>
                <a:cubicBezTo>
                  <a:pt x="488955" y="2775559"/>
                  <a:pt x="487551" y="2796454"/>
                  <a:pt x="485689" y="2815743"/>
                </a:cubicBezTo>
                <a:cubicBezTo>
                  <a:pt x="481736" y="2874202"/>
                  <a:pt x="478061" y="2946830"/>
                  <a:pt x="474664" y="3033627"/>
                </a:cubicBezTo>
                <a:cubicBezTo>
                  <a:pt x="471267" y="3120424"/>
                  <a:pt x="468584" y="3198648"/>
                  <a:pt x="466614" y="3268299"/>
                </a:cubicBezTo>
                <a:cubicBezTo>
                  <a:pt x="453817" y="3288976"/>
                  <a:pt x="444474" y="3295495"/>
                  <a:pt x="438584" y="3287855"/>
                </a:cubicBezTo>
                <a:cubicBezTo>
                  <a:pt x="434167" y="3282125"/>
                  <a:pt x="430668" y="3276356"/>
                  <a:pt x="428086" y="3270549"/>
                </a:cubicBezTo>
                <a:lnTo>
                  <a:pt x="426655" y="3266887"/>
                </a:lnTo>
                <a:lnTo>
                  <a:pt x="426374" y="3269430"/>
                </a:lnTo>
                <a:cubicBezTo>
                  <a:pt x="417664" y="3259469"/>
                  <a:pt x="411681" y="3258229"/>
                  <a:pt x="408424" y="3265710"/>
                </a:cubicBezTo>
                <a:cubicBezTo>
                  <a:pt x="405168" y="3273191"/>
                  <a:pt x="398434" y="3269450"/>
                  <a:pt x="388224" y="3254488"/>
                </a:cubicBezTo>
                <a:cubicBezTo>
                  <a:pt x="378535" y="3256988"/>
                  <a:pt x="372814" y="3249130"/>
                  <a:pt x="371058" y="3230914"/>
                </a:cubicBezTo>
                <a:lnTo>
                  <a:pt x="370261" y="3220752"/>
                </a:lnTo>
                <a:lnTo>
                  <a:pt x="366416" y="3218274"/>
                </a:lnTo>
                <a:lnTo>
                  <a:pt x="365391" y="3216603"/>
                </a:lnTo>
                <a:lnTo>
                  <a:pt x="361488" y="3217692"/>
                </a:lnTo>
                <a:cubicBezTo>
                  <a:pt x="359922" y="3217403"/>
                  <a:pt x="358161" y="3216443"/>
                  <a:pt x="356204" y="3214810"/>
                </a:cubicBezTo>
                <a:cubicBezTo>
                  <a:pt x="348379" y="3208282"/>
                  <a:pt x="343579" y="3198905"/>
                  <a:pt x="341803" y="3186682"/>
                </a:cubicBezTo>
                <a:cubicBezTo>
                  <a:pt x="340915" y="3180570"/>
                  <a:pt x="340403" y="3175837"/>
                  <a:pt x="340265" y="3172484"/>
                </a:cubicBezTo>
                <a:lnTo>
                  <a:pt x="340850" y="3167630"/>
                </a:lnTo>
                <a:lnTo>
                  <a:pt x="337321" y="3166099"/>
                </a:lnTo>
                <a:cubicBezTo>
                  <a:pt x="334899" y="3163896"/>
                  <a:pt x="332376" y="3160498"/>
                  <a:pt x="329753" y="3155904"/>
                </a:cubicBezTo>
                <a:cubicBezTo>
                  <a:pt x="330530" y="3151856"/>
                  <a:pt x="329113" y="3153573"/>
                  <a:pt x="325502" y="3161054"/>
                </a:cubicBezTo>
                <a:cubicBezTo>
                  <a:pt x="321891" y="3168535"/>
                  <a:pt x="310537" y="3162036"/>
                  <a:pt x="291443" y="3141557"/>
                </a:cubicBezTo>
                <a:cubicBezTo>
                  <a:pt x="291443" y="3114689"/>
                  <a:pt x="286578" y="3102505"/>
                  <a:pt x="276850" y="3105005"/>
                </a:cubicBezTo>
                <a:cubicBezTo>
                  <a:pt x="272884" y="3027714"/>
                  <a:pt x="270753" y="2953017"/>
                  <a:pt x="270458" y="2880915"/>
                </a:cubicBezTo>
                <a:lnTo>
                  <a:pt x="274618" y="2693276"/>
                </a:lnTo>
                <a:lnTo>
                  <a:pt x="272075" y="2691637"/>
                </a:lnTo>
                <a:lnTo>
                  <a:pt x="271050" y="2689966"/>
                </a:lnTo>
                <a:lnTo>
                  <a:pt x="267147" y="2691055"/>
                </a:lnTo>
                <a:cubicBezTo>
                  <a:pt x="265581" y="2690766"/>
                  <a:pt x="263820" y="2689806"/>
                  <a:pt x="261863" y="2688173"/>
                </a:cubicBezTo>
                <a:cubicBezTo>
                  <a:pt x="254038" y="2681645"/>
                  <a:pt x="249238" y="2672268"/>
                  <a:pt x="247462" y="2660045"/>
                </a:cubicBezTo>
                <a:cubicBezTo>
                  <a:pt x="246574" y="2653933"/>
                  <a:pt x="246062" y="2649200"/>
                  <a:pt x="245924" y="2645847"/>
                </a:cubicBezTo>
                <a:lnTo>
                  <a:pt x="246509" y="2640993"/>
                </a:lnTo>
                <a:lnTo>
                  <a:pt x="242980" y="2639462"/>
                </a:lnTo>
                <a:cubicBezTo>
                  <a:pt x="240558" y="2637259"/>
                  <a:pt x="238035" y="2633861"/>
                  <a:pt x="235412" y="2629267"/>
                </a:cubicBezTo>
                <a:cubicBezTo>
                  <a:pt x="236189" y="2625219"/>
                  <a:pt x="234772" y="2626936"/>
                  <a:pt x="231161" y="2634417"/>
                </a:cubicBezTo>
                <a:cubicBezTo>
                  <a:pt x="229355" y="2638158"/>
                  <a:pt x="225614" y="2638403"/>
                  <a:pt x="219938" y="2635154"/>
                </a:cubicBezTo>
                <a:lnTo>
                  <a:pt x="202073" y="2619325"/>
                </a:lnTo>
                <a:lnTo>
                  <a:pt x="196192" y="2790779"/>
                </a:lnTo>
                <a:cubicBezTo>
                  <a:pt x="183395" y="2811456"/>
                  <a:pt x="174052" y="2817975"/>
                  <a:pt x="168162" y="2810335"/>
                </a:cubicBezTo>
                <a:cubicBezTo>
                  <a:pt x="163745" y="2804605"/>
                  <a:pt x="160246" y="2798836"/>
                  <a:pt x="157664" y="2793029"/>
                </a:cubicBezTo>
                <a:lnTo>
                  <a:pt x="156233" y="2789367"/>
                </a:lnTo>
                <a:lnTo>
                  <a:pt x="155952" y="2791910"/>
                </a:lnTo>
                <a:cubicBezTo>
                  <a:pt x="147242" y="2781949"/>
                  <a:pt x="141259" y="2780709"/>
                  <a:pt x="138002" y="2788190"/>
                </a:cubicBezTo>
                <a:cubicBezTo>
                  <a:pt x="134746" y="2795671"/>
                  <a:pt x="128012" y="2791930"/>
                  <a:pt x="117802" y="2776968"/>
                </a:cubicBezTo>
                <a:cubicBezTo>
                  <a:pt x="108113" y="2779468"/>
                  <a:pt x="102392" y="2771610"/>
                  <a:pt x="100636" y="2753394"/>
                </a:cubicBezTo>
                <a:lnTo>
                  <a:pt x="99839" y="2743232"/>
                </a:lnTo>
                <a:lnTo>
                  <a:pt x="95994" y="2740754"/>
                </a:lnTo>
                <a:lnTo>
                  <a:pt x="94969" y="2739083"/>
                </a:lnTo>
                <a:lnTo>
                  <a:pt x="91066" y="2740172"/>
                </a:lnTo>
                <a:cubicBezTo>
                  <a:pt x="89500" y="2739883"/>
                  <a:pt x="87739" y="2738923"/>
                  <a:pt x="85782" y="2737290"/>
                </a:cubicBezTo>
                <a:cubicBezTo>
                  <a:pt x="77957" y="2730762"/>
                  <a:pt x="73157" y="2721385"/>
                  <a:pt x="71381" y="2709162"/>
                </a:cubicBezTo>
                <a:cubicBezTo>
                  <a:pt x="70493" y="2703050"/>
                  <a:pt x="69981" y="2698317"/>
                  <a:pt x="69843" y="2694964"/>
                </a:cubicBezTo>
                <a:lnTo>
                  <a:pt x="70428" y="2690110"/>
                </a:lnTo>
                <a:lnTo>
                  <a:pt x="66899" y="2688579"/>
                </a:lnTo>
                <a:cubicBezTo>
                  <a:pt x="64477" y="2686376"/>
                  <a:pt x="61954" y="2682978"/>
                  <a:pt x="59331" y="2678384"/>
                </a:cubicBezTo>
                <a:cubicBezTo>
                  <a:pt x="60108" y="2674336"/>
                  <a:pt x="58691" y="2676053"/>
                  <a:pt x="55080" y="2683534"/>
                </a:cubicBezTo>
                <a:cubicBezTo>
                  <a:pt x="51469" y="2691015"/>
                  <a:pt x="40115" y="2684516"/>
                  <a:pt x="21021" y="2664037"/>
                </a:cubicBezTo>
                <a:cubicBezTo>
                  <a:pt x="21021" y="2637169"/>
                  <a:pt x="16156" y="2624985"/>
                  <a:pt x="6428" y="2627485"/>
                </a:cubicBezTo>
                <a:cubicBezTo>
                  <a:pt x="-1505" y="2472902"/>
                  <a:pt x="-2095" y="2328698"/>
                  <a:pt x="4659" y="2194871"/>
                </a:cubicBezTo>
                <a:cubicBezTo>
                  <a:pt x="5476" y="2191815"/>
                  <a:pt x="5463" y="2186934"/>
                  <a:pt x="4619" y="2180227"/>
                </a:cubicBezTo>
                <a:cubicBezTo>
                  <a:pt x="3775" y="2173520"/>
                  <a:pt x="3808" y="2161812"/>
                  <a:pt x="4719" y="2145103"/>
                </a:cubicBezTo>
                <a:cubicBezTo>
                  <a:pt x="4652" y="2135777"/>
                  <a:pt x="6669" y="2125180"/>
                  <a:pt x="10770" y="2113314"/>
                </a:cubicBezTo>
                <a:cubicBezTo>
                  <a:pt x="11570" y="2110942"/>
                  <a:pt x="12241" y="2108867"/>
                  <a:pt x="12781" y="2107089"/>
                </a:cubicBezTo>
                <a:lnTo>
                  <a:pt x="13720" y="2103694"/>
                </a:lnTo>
                <a:lnTo>
                  <a:pt x="12854" y="2113509"/>
                </a:lnTo>
                <a:lnTo>
                  <a:pt x="17483" y="2099741"/>
                </a:lnTo>
                <a:cubicBezTo>
                  <a:pt x="26059" y="2079301"/>
                  <a:pt x="26899" y="2070709"/>
                  <a:pt x="20005" y="2073963"/>
                </a:cubicBezTo>
                <a:cubicBezTo>
                  <a:pt x="13111" y="2077218"/>
                  <a:pt x="9664" y="2079579"/>
                  <a:pt x="9664" y="2081048"/>
                </a:cubicBezTo>
                <a:cubicBezTo>
                  <a:pt x="9664" y="2076364"/>
                  <a:pt x="9453" y="2066572"/>
                  <a:pt x="9031" y="2051669"/>
                </a:cubicBezTo>
                <a:cubicBezTo>
                  <a:pt x="8609" y="2036766"/>
                  <a:pt x="8820" y="2024830"/>
                  <a:pt x="9664" y="2015861"/>
                </a:cubicBezTo>
                <a:cubicBezTo>
                  <a:pt x="10508" y="2023679"/>
                  <a:pt x="11771" y="2009342"/>
                  <a:pt x="13453" y="1972849"/>
                </a:cubicBezTo>
                <a:cubicBezTo>
                  <a:pt x="15135" y="1936357"/>
                  <a:pt x="16605" y="1902811"/>
                  <a:pt x="17865" y="1872212"/>
                </a:cubicBezTo>
                <a:cubicBezTo>
                  <a:pt x="19124" y="1841613"/>
                  <a:pt x="20387" y="1812522"/>
                  <a:pt x="21654" y="1784939"/>
                </a:cubicBezTo>
                <a:cubicBezTo>
                  <a:pt x="22920" y="1757356"/>
                  <a:pt x="24283" y="1730488"/>
                  <a:pt x="25744" y="1704334"/>
                </a:cubicBezTo>
                <a:cubicBezTo>
                  <a:pt x="31010" y="1641389"/>
                  <a:pt x="36936" y="1552519"/>
                  <a:pt x="43522" y="1437723"/>
                </a:cubicBezTo>
                <a:cubicBezTo>
                  <a:pt x="50108" y="1322927"/>
                  <a:pt x="56557" y="1221178"/>
                  <a:pt x="62869" y="1132477"/>
                </a:cubicBezTo>
                <a:cubicBezTo>
                  <a:pt x="66473" y="1079296"/>
                  <a:pt x="69702" y="1029170"/>
                  <a:pt x="72557" y="982101"/>
                </a:cubicBezTo>
                <a:cubicBezTo>
                  <a:pt x="75411" y="935032"/>
                  <a:pt x="78848" y="889292"/>
                  <a:pt x="82868" y="844881"/>
                </a:cubicBezTo>
                <a:cubicBezTo>
                  <a:pt x="84784" y="818211"/>
                  <a:pt x="87424" y="793665"/>
                  <a:pt x="90788" y="771241"/>
                </a:cubicBezTo>
                <a:cubicBezTo>
                  <a:pt x="94151" y="748818"/>
                  <a:pt x="96623" y="727069"/>
                  <a:pt x="98204" y="705995"/>
                </a:cubicBezTo>
                <a:cubicBezTo>
                  <a:pt x="100590" y="687461"/>
                  <a:pt x="102415" y="667647"/>
                  <a:pt x="103682" y="646553"/>
                </a:cubicBezTo>
                <a:cubicBezTo>
                  <a:pt x="104948" y="625459"/>
                  <a:pt x="106472" y="603978"/>
                  <a:pt x="108254" y="582110"/>
                </a:cubicBezTo>
                <a:cubicBezTo>
                  <a:pt x="110090" y="568617"/>
                  <a:pt x="111936" y="555649"/>
                  <a:pt x="113792" y="543207"/>
                </a:cubicBezTo>
                <a:cubicBezTo>
                  <a:pt x="115648" y="530765"/>
                  <a:pt x="117454" y="518015"/>
                  <a:pt x="119209" y="504958"/>
                </a:cubicBezTo>
                <a:cubicBezTo>
                  <a:pt x="123028" y="482217"/>
                  <a:pt x="126197" y="455329"/>
                  <a:pt x="128716" y="424293"/>
                </a:cubicBezTo>
                <a:cubicBezTo>
                  <a:pt x="131235" y="393257"/>
                  <a:pt x="134793" y="361527"/>
                  <a:pt x="139389" y="329103"/>
                </a:cubicBezTo>
                <a:cubicBezTo>
                  <a:pt x="143302" y="308029"/>
                  <a:pt x="145164" y="298116"/>
                  <a:pt x="144977" y="299367"/>
                </a:cubicBezTo>
                <a:cubicBezTo>
                  <a:pt x="144789" y="300617"/>
                  <a:pt x="144695" y="308941"/>
                  <a:pt x="144695" y="324340"/>
                </a:cubicBezTo>
                <a:cubicBezTo>
                  <a:pt x="145607" y="302710"/>
                  <a:pt x="146910" y="285218"/>
                  <a:pt x="148605" y="271863"/>
                </a:cubicBezTo>
                <a:cubicBezTo>
                  <a:pt x="150300" y="258508"/>
                  <a:pt x="153486" y="242167"/>
                  <a:pt x="158163" y="222839"/>
                </a:cubicBezTo>
                <a:cubicBezTo>
                  <a:pt x="158846" y="219863"/>
                  <a:pt x="159593" y="211776"/>
                  <a:pt x="160404" y="198580"/>
                </a:cubicBezTo>
                <a:cubicBezTo>
                  <a:pt x="161214" y="185384"/>
                  <a:pt x="163596" y="168487"/>
                  <a:pt x="167549" y="147889"/>
                </a:cubicBezTo>
                <a:cubicBezTo>
                  <a:pt x="168661" y="142919"/>
                  <a:pt x="169643" y="138608"/>
                  <a:pt x="170492" y="134958"/>
                </a:cubicBezTo>
                <a:lnTo>
                  <a:pt x="171783" y="129584"/>
                </a:lnTo>
                <a:lnTo>
                  <a:pt x="171821" y="128713"/>
                </a:lnTo>
                <a:cubicBezTo>
                  <a:pt x="172243" y="124997"/>
                  <a:pt x="172876" y="122509"/>
                  <a:pt x="173720" y="121249"/>
                </a:cubicBezTo>
                <a:lnTo>
                  <a:pt x="174067" y="120889"/>
                </a:lnTo>
                <a:lnTo>
                  <a:pt x="174594" y="119940"/>
                </a:lnTo>
                <a:lnTo>
                  <a:pt x="174551" y="120386"/>
                </a:lnTo>
                <a:lnTo>
                  <a:pt x="175059" y="119858"/>
                </a:lnTo>
                <a:lnTo>
                  <a:pt x="175743" y="97541"/>
                </a:lnTo>
                <a:cubicBezTo>
                  <a:pt x="177255" y="76377"/>
                  <a:pt x="181036" y="65796"/>
                  <a:pt x="187087" y="65796"/>
                </a:cubicBezTo>
                <a:cubicBezTo>
                  <a:pt x="193740" y="52699"/>
                  <a:pt x="199286" y="47315"/>
                  <a:pt x="203727" y="49644"/>
                </a:cubicBezTo>
                <a:cubicBezTo>
                  <a:pt x="205208" y="50421"/>
                  <a:pt x="206565" y="52054"/>
                  <a:pt x="207800" y="54544"/>
                </a:cubicBezTo>
                <a:cubicBezTo>
                  <a:pt x="212738" y="64506"/>
                  <a:pt x="220653" y="66986"/>
                  <a:pt x="231548" y="61986"/>
                </a:cubicBezTo>
                <a:cubicBezTo>
                  <a:pt x="236559" y="82028"/>
                  <a:pt x="241296" y="97536"/>
                  <a:pt x="245759" y="108509"/>
                </a:cubicBezTo>
                <a:cubicBezTo>
                  <a:pt x="246874" y="111253"/>
                  <a:pt x="247771" y="113977"/>
                  <a:pt x="248450" y="116682"/>
                </a:cubicBezTo>
                <a:lnTo>
                  <a:pt x="249831" y="124726"/>
                </a:lnTo>
                <a:lnTo>
                  <a:pt x="251700" y="127887"/>
                </a:lnTo>
                <a:cubicBezTo>
                  <a:pt x="252684" y="129316"/>
                  <a:pt x="253477" y="130189"/>
                  <a:pt x="254080" y="130506"/>
                </a:cubicBezTo>
                <a:cubicBezTo>
                  <a:pt x="263446" y="133007"/>
                  <a:pt x="274240" y="141361"/>
                  <a:pt x="286461" y="155569"/>
                </a:cubicBezTo>
                <a:cubicBezTo>
                  <a:pt x="298682" y="169777"/>
                  <a:pt x="311740" y="185692"/>
                  <a:pt x="325636" y="203313"/>
                </a:cubicBezTo>
                <a:lnTo>
                  <a:pt x="325567" y="203631"/>
                </a:lnTo>
                <a:lnTo>
                  <a:pt x="327511" y="202840"/>
                </a:lnTo>
                <a:lnTo>
                  <a:pt x="328497" y="203202"/>
                </a:lnTo>
                <a:lnTo>
                  <a:pt x="334244" y="173722"/>
                </a:lnTo>
                <a:cubicBezTo>
                  <a:pt x="334927" y="170746"/>
                  <a:pt x="335674" y="162659"/>
                  <a:pt x="336485" y="149463"/>
                </a:cubicBezTo>
                <a:cubicBezTo>
                  <a:pt x="337295" y="136267"/>
                  <a:pt x="339677" y="119370"/>
                  <a:pt x="343630" y="98772"/>
                </a:cubicBezTo>
                <a:cubicBezTo>
                  <a:pt x="344742" y="93802"/>
                  <a:pt x="345724" y="89491"/>
                  <a:pt x="346573" y="85841"/>
                </a:cubicBezTo>
                <a:lnTo>
                  <a:pt x="347864" y="80467"/>
                </a:lnTo>
                <a:lnTo>
                  <a:pt x="347902" y="79596"/>
                </a:lnTo>
                <a:cubicBezTo>
                  <a:pt x="348324" y="75880"/>
                  <a:pt x="348957" y="73392"/>
                  <a:pt x="349801" y="72132"/>
                </a:cubicBezTo>
                <a:lnTo>
                  <a:pt x="350148" y="71772"/>
                </a:lnTo>
                <a:lnTo>
                  <a:pt x="350675" y="70823"/>
                </a:lnTo>
                <a:lnTo>
                  <a:pt x="350632" y="71269"/>
                </a:lnTo>
                <a:lnTo>
                  <a:pt x="351140" y="70741"/>
                </a:lnTo>
                <a:lnTo>
                  <a:pt x="351824" y="48424"/>
                </a:lnTo>
                <a:cubicBezTo>
                  <a:pt x="353336" y="27260"/>
                  <a:pt x="357117" y="16679"/>
                  <a:pt x="363168" y="16679"/>
                </a:cubicBezTo>
                <a:cubicBezTo>
                  <a:pt x="369821" y="3582"/>
                  <a:pt x="375367" y="-1802"/>
                  <a:pt x="379808" y="527"/>
                </a:cubicBezTo>
                <a:close/>
              </a:path>
            </a:pathLst>
          </a:custGeom>
          <a:ln>
            <a:noFill/>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endParaRPr lang="en-GB" sz="22500" b="1" dirty="0">
              <a:latin typeface="Hey August" pitchFamily="2" charset="0"/>
            </a:endParaRPr>
          </a:p>
        </p:txBody>
      </p:sp>
      <p:sp useBgFill="1">
        <p:nvSpPr>
          <p:cNvPr id="25" name="TextBox 24">
            <a:extLst>
              <a:ext uri="{FF2B5EF4-FFF2-40B4-BE49-F238E27FC236}">
                <a16:creationId xmlns:a16="http://schemas.microsoft.com/office/drawing/2014/main" id="{F9851590-02EE-2561-620D-38D91987C77A}"/>
              </a:ext>
            </a:extLst>
          </p:cNvPr>
          <p:cNvSpPr txBox="1"/>
          <p:nvPr/>
        </p:nvSpPr>
        <p:spPr>
          <a:xfrm rot="1701327">
            <a:off x="1280457" y="419019"/>
            <a:ext cx="915951" cy="3621116"/>
          </a:xfrm>
          <a:custGeom>
            <a:avLst/>
            <a:gdLst>
              <a:gd name="connsiteX0" fmla="*/ 513256 w 635184"/>
              <a:gd name="connsiteY0" fmla="*/ 2435822 h 3290946"/>
              <a:gd name="connsiteX1" fmla="*/ 512940 w 635184"/>
              <a:gd name="connsiteY1" fmla="*/ 2437009 h 3290946"/>
              <a:gd name="connsiteX2" fmla="*/ 513014 w 635184"/>
              <a:gd name="connsiteY2" fmla="*/ 2437660 h 3290946"/>
              <a:gd name="connsiteX3" fmla="*/ 14126 w 635184"/>
              <a:gd name="connsiteY3" fmla="*/ 2099086 h 3290946"/>
              <a:gd name="connsiteX4" fmla="*/ 14011 w 635184"/>
              <a:gd name="connsiteY4" fmla="*/ 2102643 h 3290946"/>
              <a:gd name="connsiteX5" fmla="*/ 13720 w 635184"/>
              <a:gd name="connsiteY5" fmla="*/ 2103694 h 3290946"/>
              <a:gd name="connsiteX6" fmla="*/ 96538 w 635184"/>
              <a:gd name="connsiteY6" fmla="*/ 1843646 h 3290946"/>
              <a:gd name="connsiteX7" fmla="*/ 96515 w 635184"/>
              <a:gd name="connsiteY7" fmla="*/ 1844433 h 3290946"/>
              <a:gd name="connsiteX8" fmla="*/ 96478 w 635184"/>
              <a:gd name="connsiteY8" fmla="*/ 1845626 h 3290946"/>
              <a:gd name="connsiteX9" fmla="*/ 96647 w 635184"/>
              <a:gd name="connsiteY9" fmla="*/ 1844679 h 3290946"/>
              <a:gd name="connsiteX10" fmla="*/ 272619 w 635184"/>
              <a:gd name="connsiteY10" fmla="*/ 1794529 h 3290946"/>
              <a:gd name="connsiteX11" fmla="*/ 272596 w 635184"/>
              <a:gd name="connsiteY11" fmla="*/ 1795316 h 3290946"/>
              <a:gd name="connsiteX12" fmla="*/ 272559 w 635184"/>
              <a:gd name="connsiteY12" fmla="*/ 1796509 h 3290946"/>
              <a:gd name="connsiteX13" fmla="*/ 272728 w 635184"/>
              <a:gd name="connsiteY13" fmla="*/ 1795562 h 3290946"/>
              <a:gd name="connsiteX14" fmla="*/ 97240 w 635184"/>
              <a:gd name="connsiteY14" fmla="*/ 1721538 h 3290946"/>
              <a:gd name="connsiteX15" fmla="*/ 95561 w 635184"/>
              <a:gd name="connsiteY15" fmla="*/ 1745797 h 3290946"/>
              <a:gd name="connsiteX16" fmla="*/ 97924 w 635184"/>
              <a:gd name="connsiteY16" fmla="*/ 1757412 h 3290946"/>
              <a:gd name="connsiteX17" fmla="*/ 98506 w 635184"/>
              <a:gd name="connsiteY17" fmla="*/ 1748685 h 3290946"/>
              <a:gd name="connsiteX18" fmla="*/ 99259 w 635184"/>
              <a:gd name="connsiteY18" fmla="*/ 1739724 h 3290946"/>
              <a:gd name="connsiteX19" fmla="*/ 98040 w 635184"/>
              <a:gd name="connsiteY19" fmla="*/ 1734637 h 3290946"/>
              <a:gd name="connsiteX20" fmla="*/ 97240 w 635184"/>
              <a:gd name="connsiteY20" fmla="*/ 1721538 h 3290946"/>
              <a:gd name="connsiteX21" fmla="*/ 273321 w 635184"/>
              <a:gd name="connsiteY21" fmla="*/ 1672421 h 3290946"/>
              <a:gd name="connsiteX22" fmla="*/ 271642 w 635184"/>
              <a:gd name="connsiteY22" fmla="*/ 1696680 h 3290946"/>
              <a:gd name="connsiteX23" fmla="*/ 274005 w 635184"/>
              <a:gd name="connsiteY23" fmla="*/ 1708295 h 3290946"/>
              <a:gd name="connsiteX24" fmla="*/ 274587 w 635184"/>
              <a:gd name="connsiteY24" fmla="*/ 1699568 h 3290946"/>
              <a:gd name="connsiteX25" fmla="*/ 275340 w 635184"/>
              <a:gd name="connsiteY25" fmla="*/ 1690607 h 3290946"/>
              <a:gd name="connsiteX26" fmla="*/ 274121 w 635184"/>
              <a:gd name="connsiteY26" fmla="*/ 1685520 h 3290946"/>
              <a:gd name="connsiteX27" fmla="*/ 273321 w 635184"/>
              <a:gd name="connsiteY27" fmla="*/ 1672421 h 3290946"/>
              <a:gd name="connsiteX28" fmla="*/ 615802 w 635184"/>
              <a:gd name="connsiteY28" fmla="*/ 1055870 h 3290946"/>
              <a:gd name="connsiteX29" fmla="*/ 616258 w 635184"/>
              <a:gd name="connsiteY29" fmla="*/ 1067965 h 3290946"/>
              <a:gd name="connsiteX30" fmla="*/ 612339 w 635184"/>
              <a:gd name="connsiteY30" fmla="*/ 1067965 h 3290946"/>
              <a:gd name="connsiteX31" fmla="*/ 161479 w 635184"/>
              <a:gd name="connsiteY31" fmla="*/ 1052526 h 3290946"/>
              <a:gd name="connsiteX32" fmla="*/ 160758 w 635184"/>
              <a:gd name="connsiteY32" fmla="*/ 1055146 h 3290946"/>
              <a:gd name="connsiteX33" fmla="*/ 160720 w 635184"/>
              <a:gd name="connsiteY33" fmla="*/ 1055727 h 3290946"/>
              <a:gd name="connsiteX34" fmla="*/ 161444 w 635184"/>
              <a:gd name="connsiteY34" fmla="*/ 1054402 h 3290946"/>
              <a:gd name="connsiteX35" fmla="*/ 161479 w 635184"/>
              <a:gd name="connsiteY35" fmla="*/ 1052526 h 3290946"/>
              <a:gd name="connsiteX36" fmla="*/ 337560 w 635184"/>
              <a:gd name="connsiteY36" fmla="*/ 1003409 h 3290946"/>
              <a:gd name="connsiteX37" fmla="*/ 336839 w 635184"/>
              <a:gd name="connsiteY37" fmla="*/ 1006029 h 3290946"/>
              <a:gd name="connsiteX38" fmla="*/ 336801 w 635184"/>
              <a:gd name="connsiteY38" fmla="*/ 1006610 h 3290946"/>
              <a:gd name="connsiteX39" fmla="*/ 337525 w 635184"/>
              <a:gd name="connsiteY39" fmla="*/ 1005285 h 3290946"/>
              <a:gd name="connsiteX40" fmla="*/ 337560 w 635184"/>
              <a:gd name="connsiteY40" fmla="*/ 1003409 h 3290946"/>
              <a:gd name="connsiteX41" fmla="*/ 627675 w 635184"/>
              <a:gd name="connsiteY41" fmla="*/ 961817 h 3290946"/>
              <a:gd name="connsiteX42" fmla="*/ 625223 w 635184"/>
              <a:gd name="connsiteY42" fmla="*/ 970810 h 3290946"/>
              <a:gd name="connsiteX43" fmla="*/ 627615 w 635184"/>
              <a:gd name="connsiteY43" fmla="*/ 970810 h 3290946"/>
              <a:gd name="connsiteX44" fmla="*/ 167359 w 635184"/>
              <a:gd name="connsiteY44" fmla="*/ 888109 h 3290946"/>
              <a:gd name="connsiteX45" fmla="*/ 167321 w 635184"/>
              <a:gd name="connsiteY45" fmla="*/ 889003 h 3290946"/>
              <a:gd name="connsiteX46" fmla="*/ 167662 w 635184"/>
              <a:gd name="connsiteY46" fmla="*/ 898510 h 3290946"/>
              <a:gd name="connsiteX47" fmla="*/ 172554 w 635184"/>
              <a:gd name="connsiteY47" fmla="*/ 915337 h 3290946"/>
              <a:gd name="connsiteX48" fmla="*/ 180373 w 635184"/>
              <a:gd name="connsiteY48" fmla="*/ 915813 h 3290946"/>
              <a:gd name="connsiteX49" fmla="*/ 183046 w 635184"/>
              <a:gd name="connsiteY49" fmla="*/ 900186 h 3290946"/>
              <a:gd name="connsiteX50" fmla="*/ 174182 w 635184"/>
              <a:gd name="connsiteY50" fmla="*/ 888856 h 3290946"/>
              <a:gd name="connsiteX51" fmla="*/ 343440 w 635184"/>
              <a:gd name="connsiteY51" fmla="*/ 838992 h 3290946"/>
              <a:gd name="connsiteX52" fmla="*/ 343402 w 635184"/>
              <a:gd name="connsiteY52" fmla="*/ 839886 h 3290946"/>
              <a:gd name="connsiteX53" fmla="*/ 343743 w 635184"/>
              <a:gd name="connsiteY53" fmla="*/ 849393 h 3290946"/>
              <a:gd name="connsiteX54" fmla="*/ 348635 w 635184"/>
              <a:gd name="connsiteY54" fmla="*/ 866220 h 3290946"/>
              <a:gd name="connsiteX55" fmla="*/ 356454 w 635184"/>
              <a:gd name="connsiteY55" fmla="*/ 866696 h 3290946"/>
              <a:gd name="connsiteX56" fmla="*/ 359127 w 635184"/>
              <a:gd name="connsiteY56" fmla="*/ 851069 h 3290946"/>
              <a:gd name="connsiteX57" fmla="*/ 350263 w 635184"/>
              <a:gd name="connsiteY57" fmla="*/ 839739 h 3290946"/>
              <a:gd name="connsiteX58" fmla="*/ 521461 w 635184"/>
              <a:gd name="connsiteY58" fmla="*/ 529233 h 3290946"/>
              <a:gd name="connsiteX59" fmla="*/ 521917 w 635184"/>
              <a:gd name="connsiteY59" fmla="*/ 541328 h 3290946"/>
              <a:gd name="connsiteX60" fmla="*/ 517998 w 635184"/>
              <a:gd name="connsiteY60" fmla="*/ 541328 h 3290946"/>
              <a:gd name="connsiteX61" fmla="*/ 533334 w 635184"/>
              <a:gd name="connsiteY61" fmla="*/ 435180 h 3290946"/>
              <a:gd name="connsiteX62" fmla="*/ 530882 w 635184"/>
              <a:gd name="connsiteY62" fmla="*/ 444173 h 3290946"/>
              <a:gd name="connsiteX63" fmla="*/ 533274 w 635184"/>
              <a:gd name="connsiteY63" fmla="*/ 444173 h 3290946"/>
              <a:gd name="connsiteX64" fmla="*/ 379808 w 635184"/>
              <a:gd name="connsiteY64" fmla="*/ 527 h 3290946"/>
              <a:gd name="connsiteX65" fmla="*/ 383881 w 635184"/>
              <a:gd name="connsiteY65" fmla="*/ 5427 h 3290946"/>
              <a:gd name="connsiteX66" fmla="*/ 407629 w 635184"/>
              <a:gd name="connsiteY66" fmla="*/ 12869 h 3290946"/>
              <a:gd name="connsiteX67" fmla="*/ 421840 w 635184"/>
              <a:gd name="connsiteY67" fmla="*/ 59392 h 3290946"/>
              <a:gd name="connsiteX68" fmla="*/ 424531 w 635184"/>
              <a:gd name="connsiteY68" fmla="*/ 67565 h 3290946"/>
              <a:gd name="connsiteX69" fmla="*/ 425912 w 635184"/>
              <a:gd name="connsiteY69" fmla="*/ 75609 h 3290946"/>
              <a:gd name="connsiteX70" fmla="*/ 427781 w 635184"/>
              <a:gd name="connsiteY70" fmla="*/ 78770 h 3290946"/>
              <a:gd name="connsiteX71" fmla="*/ 430161 w 635184"/>
              <a:gd name="connsiteY71" fmla="*/ 81389 h 3290946"/>
              <a:gd name="connsiteX72" fmla="*/ 462542 w 635184"/>
              <a:gd name="connsiteY72" fmla="*/ 106452 h 3290946"/>
              <a:gd name="connsiteX73" fmla="*/ 501717 w 635184"/>
              <a:gd name="connsiteY73" fmla="*/ 154196 h 3290946"/>
              <a:gd name="connsiteX74" fmla="*/ 501648 w 635184"/>
              <a:gd name="connsiteY74" fmla="*/ 154514 h 3290946"/>
              <a:gd name="connsiteX75" fmla="*/ 503592 w 635184"/>
              <a:gd name="connsiteY75" fmla="*/ 153723 h 3290946"/>
              <a:gd name="connsiteX76" fmla="*/ 516400 w 635184"/>
              <a:gd name="connsiteY76" fmla="*/ 158423 h 3290946"/>
              <a:gd name="connsiteX77" fmla="*/ 525495 w 635184"/>
              <a:gd name="connsiteY77" fmla="*/ 216466 h 3290946"/>
              <a:gd name="connsiteX78" fmla="*/ 538319 w 635184"/>
              <a:gd name="connsiteY78" fmla="*/ 207298 h 3290946"/>
              <a:gd name="connsiteX79" fmla="*/ 535636 w 635184"/>
              <a:gd name="connsiteY79" fmla="*/ 278259 h 3290946"/>
              <a:gd name="connsiteX80" fmla="*/ 537987 w 635184"/>
              <a:gd name="connsiteY80" fmla="*/ 316180 h 3290946"/>
              <a:gd name="connsiteX81" fmla="*/ 540680 w 635184"/>
              <a:gd name="connsiteY81" fmla="*/ 375295 h 3290946"/>
              <a:gd name="connsiteX82" fmla="*/ 535708 w 635184"/>
              <a:gd name="connsiteY82" fmla="*/ 426473 h 3290946"/>
              <a:gd name="connsiteX83" fmla="*/ 534002 w 635184"/>
              <a:gd name="connsiteY83" fmla="*/ 432729 h 3290946"/>
              <a:gd name="connsiteX84" fmla="*/ 534540 w 635184"/>
              <a:gd name="connsiteY84" fmla="*/ 444292 h 3290946"/>
              <a:gd name="connsiteX85" fmla="*/ 525796 w 635184"/>
              <a:gd name="connsiteY85" fmla="*/ 507693 h 3290946"/>
              <a:gd name="connsiteX86" fmla="*/ 525696 w 635184"/>
              <a:gd name="connsiteY86" fmla="*/ 507693 h 3290946"/>
              <a:gd name="connsiteX87" fmla="*/ 525700 w 635184"/>
              <a:gd name="connsiteY87" fmla="*/ 506290 h 3290946"/>
              <a:gd name="connsiteX88" fmla="*/ 524563 w 635184"/>
              <a:gd name="connsiteY88" fmla="*/ 515186 h 3290946"/>
              <a:gd name="connsiteX89" fmla="*/ 521880 w 635184"/>
              <a:gd name="connsiteY89" fmla="*/ 527768 h 3290946"/>
              <a:gd name="connsiteX90" fmla="*/ 521461 w 635184"/>
              <a:gd name="connsiteY90" fmla="*/ 529233 h 3290946"/>
              <a:gd name="connsiteX91" fmla="*/ 521231 w 635184"/>
              <a:gd name="connsiteY91" fmla="*/ 523154 h 3290946"/>
              <a:gd name="connsiteX92" fmla="*/ 510943 w 635184"/>
              <a:gd name="connsiteY92" fmla="*/ 494149 h 3290946"/>
              <a:gd name="connsiteX93" fmla="*/ 502712 w 635184"/>
              <a:gd name="connsiteY93" fmla="*/ 507328 h 3290946"/>
              <a:gd name="connsiteX94" fmla="*/ 501051 w 635184"/>
              <a:gd name="connsiteY94" fmla="*/ 539218 h 3290946"/>
              <a:gd name="connsiteX95" fmla="*/ 501970 w 635184"/>
              <a:gd name="connsiteY95" fmla="*/ 539506 h 3290946"/>
              <a:gd name="connsiteX96" fmla="*/ 510003 w 635184"/>
              <a:gd name="connsiteY96" fmla="*/ 565805 h 3290946"/>
              <a:gd name="connsiteX97" fmla="*/ 516390 w 635184"/>
              <a:gd name="connsiteY97" fmla="*/ 569486 h 3290946"/>
              <a:gd name="connsiteX98" fmla="*/ 520229 w 635184"/>
              <a:gd name="connsiteY98" fmla="*/ 587167 h 3290946"/>
              <a:gd name="connsiteX99" fmla="*/ 519429 w 635184"/>
              <a:gd name="connsiteY99" fmla="*/ 597447 h 3290946"/>
              <a:gd name="connsiteX100" fmla="*/ 520253 w 635184"/>
              <a:gd name="connsiteY100" fmla="*/ 602246 h 3290946"/>
              <a:gd name="connsiteX101" fmla="*/ 522122 w 635184"/>
              <a:gd name="connsiteY101" fmla="*/ 605407 h 3290946"/>
              <a:gd name="connsiteX102" fmla="*/ 524502 w 635184"/>
              <a:gd name="connsiteY102" fmla="*/ 608026 h 3290946"/>
              <a:gd name="connsiteX103" fmla="*/ 556883 w 635184"/>
              <a:gd name="connsiteY103" fmla="*/ 633089 h 3290946"/>
              <a:gd name="connsiteX104" fmla="*/ 596058 w 635184"/>
              <a:gd name="connsiteY104" fmla="*/ 680833 h 3290946"/>
              <a:gd name="connsiteX105" fmla="*/ 595989 w 635184"/>
              <a:gd name="connsiteY105" fmla="*/ 681151 h 3290946"/>
              <a:gd name="connsiteX106" fmla="*/ 597933 w 635184"/>
              <a:gd name="connsiteY106" fmla="*/ 680360 h 3290946"/>
              <a:gd name="connsiteX107" fmla="*/ 610741 w 635184"/>
              <a:gd name="connsiteY107" fmla="*/ 685060 h 3290946"/>
              <a:gd name="connsiteX108" fmla="*/ 619836 w 635184"/>
              <a:gd name="connsiteY108" fmla="*/ 743103 h 3290946"/>
              <a:gd name="connsiteX109" fmla="*/ 632660 w 635184"/>
              <a:gd name="connsiteY109" fmla="*/ 733935 h 3290946"/>
              <a:gd name="connsiteX110" fmla="*/ 629977 w 635184"/>
              <a:gd name="connsiteY110" fmla="*/ 804896 h 3290946"/>
              <a:gd name="connsiteX111" fmla="*/ 632328 w 635184"/>
              <a:gd name="connsiteY111" fmla="*/ 842817 h 3290946"/>
              <a:gd name="connsiteX112" fmla="*/ 635021 w 635184"/>
              <a:gd name="connsiteY112" fmla="*/ 901932 h 3290946"/>
              <a:gd name="connsiteX113" fmla="*/ 630049 w 635184"/>
              <a:gd name="connsiteY113" fmla="*/ 953110 h 3290946"/>
              <a:gd name="connsiteX114" fmla="*/ 628343 w 635184"/>
              <a:gd name="connsiteY114" fmla="*/ 959366 h 3290946"/>
              <a:gd name="connsiteX115" fmla="*/ 628881 w 635184"/>
              <a:gd name="connsiteY115" fmla="*/ 970929 h 3290946"/>
              <a:gd name="connsiteX116" fmla="*/ 620137 w 635184"/>
              <a:gd name="connsiteY116" fmla="*/ 1034330 h 3290946"/>
              <a:gd name="connsiteX117" fmla="*/ 620037 w 635184"/>
              <a:gd name="connsiteY117" fmla="*/ 1034330 h 3290946"/>
              <a:gd name="connsiteX118" fmla="*/ 620041 w 635184"/>
              <a:gd name="connsiteY118" fmla="*/ 1032927 h 3290946"/>
              <a:gd name="connsiteX119" fmla="*/ 618904 w 635184"/>
              <a:gd name="connsiteY119" fmla="*/ 1041823 h 3290946"/>
              <a:gd name="connsiteX120" fmla="*/ 616221 w 635184"/>
              <a:gd name="connsiteY120" fmla="*/ 1054405 h 3290946"/>
              <a:gd name="connsiteX121" fmla="*/ 615802 w 635184"/>
              <a:gd name="connsiteY121" fmla="*/ 1055870 h 3290946"/>
              <a:gd name="connsiteX122" fmla="*/ 615572 w 635184"/>
              <a:gd name="connsiteY122" fmla="*/ 1049791 h 3290946"/>
              <a:gd name="connsiteX123" fmla="*/ 605284 w 635184"/>
              <a:gd name="connsiteY123" fmla="*/ 1020786 h 3290946"/>
              <a:gd name="connsiteX124" fmla="*/ 594309 w 635184"/>
              <a:gd name="connsiteY124" fmla="*/ 1086658 h 3290946"/>
              <a:gd name="connsiteX125" fmla="*/ 614570 w 635184"/>
              <a:gd name="connsiteY125" fmla="*/ 1113804 h 3290946"/>
              <a:gd name="connsiteX126" fmla="*/ 611213 w 635184"/>
              <a:gd name="connsiteY126" fmla="*/ 1156964 h 3290946"/>
              <a:gd name="connsiteX127" fmla="*/ 609746 w 635184"/>
              <a:gd name="connsiteY127" fmla="*/ 1206405 h 3290946"/>
              <a:gd name="connsiteX128" fmla="*/ 605967 w 635184"/>
              <a:gd name="connsiteY128" fmla="*/ 1265192 h 3290946"/>
              <a:gd name="connsiteX129" fmla="*/ 603646 w 635184"/>
              <a:gd name="connsiteY129" fmla="*/ 1297517 h 3290946"/>
              <a:gd name="connsiteX130" fmla="*/ 601123 w 635184"/>
              <a:gd name="connsiteY130" fmla="*/ 1275967 h 3290946"/>
              <a:gd name="connsiteX131" fmla="*/ 598942 w 635184"/>
              <a:gd name="connsiteY131" fmla="*/ 1340737 h 3290946"/>
              <a:gd name="connsiteX132" fmla="*/ 596058 w 635184"/>
              <a:gd name="connsiteY132" fmla="*/ 1400566 h 3290946"/>
              <a:gd name="connsiteX133" fmla="*/ 593535 w 635184"/>
              <a:gd name="connsiteY133" fmla="*/ 1439410 h 3290946"/>
              <a:gd name="connsiteX134" fmla="*/ 591012 w 635184"/>
              <a:gd name="connsiteY134" fmla="*/ 1422354 h 3290946"/>
              <a:gd name="connsiteX135" fmla="*/ 586771 w 635184"/>
              <a:gd name="connsiteY135" fmla="*/ 1486470 h 3290946"/>
              <a:gd name="connsiteX136" fmla="*/ 580520 w 635184"/>
              <a:gd name="connsiteY136" fmla="*/ 1528141 h 3290946"/>
              <a:gd name="connsiteX137" fmla="*/ 580923 w 635184"/>
              <a:gd name="connsiteY137" fmla="*/ 1559991 h 3290946"/>
              <a:gd name="connsiteX138" fmla="*/ 579174 w 635184"/>
              <a:gd name="connsiteY138" fmla="*/ 1643572 h 3290946"/>
              <a:gd name="connsiteX139" fmla="*/ 575158 w 635184"/>
              <a:gd name="connsiteY139" fmla="*/ 1643572 h 3290946"/>
              <a:gd name="connsiteX140" fmla="*/ 573807 w 635184"/>
              <a:gd name="connsiteY140" fmla="*/ 1656163 h 3290946"/>
              <a:gd name="connsiteX141" fmla="*/ 570832 w 635184"/>
              <a:gd name="connsiteY141" fmla="*/ 1672147 h 3290946"/>
              <a:gd name="connsiteX142" fmla="*/ 572089 w 635184"/>
              <a:gd name="connsiteY142" fmla="*/ 1707152 h 3290946"/>
              <a:gd name="connsiteX143" fmla="*/ 563415 w 635184"/>
              <a:gd name="connsiteY143" fmla="*/ 1770672 h 3290946"/>
              <a:gd name="connsiteX144" fmla="*/ 561687 w 635184"/>
              <a:gd name="connsiteY144" fmla="*/ 1770672 h 3290946"/>
              <a:gd name="connsiteX145" fmla="*/ 561043 w 635184"/>
              <a:gd name="connsiteY145" fmla="*/ 1798532 h 3290946"/>
              <a:gd name="connsiteX146" fmla="*/ 558209 w 635184"/>
              <a:gd name="connsiteY146" fmla="*/ 1849253 h 3290946"/>
              <a:gd name="connsiteX147" fmla="*/ 554421 w 635184"/>
              <a:gd name="connsiteY147" fmla="*/ 1879733 h 3290946"/>
              <a:gd name="connsiteX148" fmla="*/ 552921 w 635184"/>
              <a:gd name="connsiteY148" fmla="*/ 1880444 h 3290946"/>
              <a:gd name="connsiteX149" fmla="*/ 552868 w 635184"/>
              <a:gd name="connsiteY149" fmla="*/ 1880321 h 3290946"/>
              <a:gd name="connsiteX150" fmla="*/ 552747 w 635184"/>
              <a:gd name="connsiteY150" fmla="*/ 1885068 h 3290946"/>
              <a:gd name="connsiteX151" fmla="*/ 551496 w 635184"/>
              <a:gd name="connsiteY151" fmla="*/ 1897086 h 3290946"/>
              <a:gd name="connsiteX152" fmla="*/ 548561 w 635184"/>
              <a:gd name="connsiteY152" fmla="*/ 1925572 h 3290946"/>
              <a:gd name="connsiteX153" fmla="*/ 550009 w 635184"/>
              <a:gd name="connsiteY153" fmla="*/ 1955010 h 3290946"/>
              <a:gd name="connsiteX154" fmla="*/ 541888 w 635184"/>
              <a:gd name="connsiteY154" fmla="*/ 2017310 h 3290946"/>
              <a:gd name="connsiteX155" fmla="*/ 541526 w 635184"/>
              <a:gd name="connsiteY155" fmla="*/ 2017310 h 3290946"/>
              <a:gd name="connsiteX156" fmla="*/ 542441 w 635184"/>
              <a:gd name="connsiteY156" fmla="*/ 2032788 h 3290946"/>
              <a:gd name="connsiteX157" fmla="*/ 538009 w 635184"/>
              <a:gd name="connsiteY157" fmla="*/ 2094164 h 3290946"/>
              <a:gd name="connsiteX158" fmla="*/ 531577 w 635184"/>
              <a:gd name="connsiteY158" fmla="*/ 2126252 h 3290946"/>
              <a:gd name="connsiteX159" fmla="*/ 533064 w 635184"/>
              <a:gd name="connsiteY159" fmla="*/ 2121608 h 3290946"/>
              <a:gd name="connsiteX160" fmla="*/ 526421 w 635184"/>
              <a:gd name="connsiteY160" fmla="*/ 2257429 h 3290946"/>
              <a:gd name="connsiteX161" fmla="*/ 517909 w 635184"/>
              <a:gd name="connsiteY161" fmla="*/ 2421170 h 3290946"/>
              <a:gd name="connsiteX162" fmla="*/ 515387 w 635184"/>
              <a:gd name="connsiteY162" fmla="*/ 2428764 h 3290946"/>
              <a:gd name="connsiteX163" fmla="*/ 514267 w 635184"/>
              <a:gd name="connsiteY163" fmla="*/ 2432332 h 3290946"/>
              <a:gd name="connsiteX164" fmla="*/ 514663 w 635184"/>
              <a:gd name="connsiteY164" fmla="*/ 2450161 h 3290946"/>
              <a:gd name="connsiteX165" fmla="*/ 510110 w 635184"/>
              <a:gd name="connsiteY165" fmla="*/ 2492488 h 3290946"/>
              <a:gd name="connsiteX166" fmla="*/ 510251 w 635184"/>
              <a:gd name="connsiteY166" fmla="*/ 2498590 h 3290946"/>
              <a:gd name="connsiteX167" fmla="*/ 508784 w 635184"/>
              <a:gd name="connsiteY167" fmla="*/ 2547495 h 3290946"/>
              <a:gd name="connsiteX168" fmla="*/ 504402 w 635184"/>
              <a:gd name="connsiteY168" fmla="*/ 2581041 h 3290946"/>
              <a:gd name="connsiteX169" fmla="*/ 502575 w 635184"/>
              <a:gd name="connsiteY169" fmla="*/ 2581456 h 3290946"/>
              <a:gd name="connsiteX170" fmla="*/ 502492 w 635184"/>
              <a:gd name="connsiteY170" fmla="*/ 2581260 h 3290946"/>
              <a:gd name="connsiteX171" fmla="*/ 502309 w 635184"/>
              <a:gd name="connsiteY171" fmla="*/ 2595239 h 3290946"/>
              <a:gd name="connsiteX172" fmla="*/ 501216 w 635184"/>
              <a:gd name="connsiteY172" fmla="*/ 2620361 h 3290946"/>
              <a:gd name="connsiteX173" fmla="*/ 497427 w 635184"/>
              <a:gd name="connsiteY173" fmla="*/ 2681738 h 3290946"/>
              <a:gd name="connsiteX174" fmla="*/ 494472 w 635184"/>
              <a:gd name="connsiteY174" fmla="*/ 2720016 h 3290946"/>
              <a:gd name="connsiteX175" fmla="*/ 491317 w 635184"/>
              <a:gd name="connsiteY175" fmla="*/ 2693108 h 3290946"/>
              <a:gd name="connsiteX176" fmla="*/ 489899 w 635184"/>
              <a:gd name="connsiteY176" fmla="*/ 2753056 h 3290946"/>
              <a:gd name="connsiteX177" fmla="*/ 485689 w 635184"/>
              <a:gd name="connsiteY177" fmla="*/ 2815743 h 3290946"/>
              <a:gd name="connsiteX178" fmla="*/ 474664 w 635184"/>
              <a:gd name="connsiteY178" fmla="*/ 3033627 h 3290946"/>
              <a:gd name="connsiteX179" fmla="*/ 466614 w 635184"/>
              <a:gd name="connsiteY179" fmla="*/ 3268299 h 3290946"/>
              <a:gd name="connsiteX180" fmla="*/ 438584 w 635184"/>
              <a:gd name="connsiteY180" fmla="*/ 3287855 h 3290946"/>
              <a:gd name="connsiteX181" fmla="*/ 428086 w 635184"/>
              <a:gd name="connsiteY181" fmla="*/ 3270549 h 3290946"/>
              <a:gd name="connsiteX182" fmla="*/ 426655 w 635184"/>
              <a:gd name="connsiteY182" fmla="*/ 3266887 h 3290946"/>
              <a:gd name="connsiteX183" fmla="*/ 426374 w 635184"/>
              <a:gd name="connsiteY183" fmla="*/ 3269430 h 3290946"/>
              <a:gd name="connsiteX184" fmla="*/ 408424 w 635184"/>
              <a:gd name="connsiteY184" fmla="*/ 3265710 h 3290946"/>
              <a:gd name="connsiteX185" fmla="*/ 388224 w 635184"/>
              <a:gd name="connsiteY185" fmla="*/ 3254488 h 3290946"/>
              <a:gd name="connsiteX186" fmla="*/ 371058 w 635184"/>
              <a:gd name="connsiteY186" fmla="*/ 3230914 h 3290946"/>
              <a:gd name="connsiteX187" fmla="*/ 370261 w 635184"/>
              <a:gd name="connsiteY187" fmla="*/ 3220752 h 3290946"/>
              <a:gd name="connsiteX188" fmla="*/ 366416 w 635184"/>
              <a:gd name="connsiteY188" fmla="*/ 3218274 h 3290946"/>
              <a:gd name="connsiteX189" fmla="*/ 365391 w 635184"/>
              <a:gd name="connsiteY189" fmla="*/ 3216603 h 3290946"/>
              <a:gd name="connsiteX190" fmla="*/ 361488 w 635184"/>
              <a:gd name="connsiteY190" fmla="*/ 3217692 h 3290946"/>
              <a:gd name="connsiteX191" fmla="*/ 356204 w 635184"/>
              <a:gd name="connsiteY191" fmla="*/ 3214810 h 3290946"/>
              <a:gd name="connsiteX192" fmla="*/ 341803 w 635184"/>
              <a:gd name="connsiteY192" fmla="*/ 3186682 h 3290946"/>
              <a:gd name="connsiteX193" fmla="*/ 340265 w 635184"/>
              <a:gd name="connsiteY193" fmla="*/ 3172484 h 3290946"/>
              <a:gd name="connsiteX194" fmla="*/ 340850 w 635184"/>
              <a:gd name="connsiteY194" fmla="*/ 3167630 h 3290946"/>
              <a:gd name="connsiteX195" fmla="*/ 337321 w 635184"/>
              <a:gd name="connsiteY195" fmla="*/ 3166099 h 3290946"/>
              <a:gd name="connsiteX196" fmla="*/ 329753 w 635184"/>
              <a:gd name="connsiteY196" fmla="*/ 3155904 h 3290946"/>
              <a:gd name="connsiteX197" fmla="*/ 325502 w 635184"/>
              <a:gd name="connsiteY197" fmla="*/ 3161054 h 3290946"/>
              <a:gd name="connsiteX198" fmla="*/ 291443 w 635184"/>
              <a:gd name="connsiteY198" fmla="*/ 3141557 h 3290946"/>
              <a:gd name="connsiteX199" fmla="*/ 276850 w 635184"/>
              <a:gd name="connsiteY199" fmla="*/ 3105005 h 3290946"/>
              <a:gd name="connsiteX200" fmla="*/ 270458 w 635184"/>
              <a:gd name="connsiteY200" fmla="*/ 2880915 h 3290946"/>
              <a:gd name="connsiteX201" fmla="*/ 274618 w 635184"/>
              <a:gd name="connsiteY201" fmla="*/ 2693276 h 3290946"/>
              <a:gd name="connsiteX202" fmla="*/ 272075 w 635184"/>
              <a:gd name="connsiteY202" fmla="*/ 2691637 h 3290946"/>
              <a:gd name="connsiteX203" fmla="*/ 271050 w 635184"/>
              <a:gd name="connsiteY203" fmla="*/ 2689966 h 3290946"/>
              <a:gd name="connsiteX204" fmla="*/ 267147 w 635184"/>
              <a:gd name="connsiteY204" fmla="*/ 2691055 h 3290946"/>
              <a:gd name="connsiteX205" fmla="*/ 261863 w 635184"/>
              <a:gd name="connsiteY205" fmla="*/ 2688173 h 3290946"/>
              <a:gd name="connsiteX206" fmla="*/ 247462 w 635184"/>
              <a:gd name="connsiteY206" fmla="*/ 2660045 h 3290946"/>
              <a:gd name="connsiteX207" fmla="*/ 245924 w 635184"/>
              <a:gd name="connsiteY207" fmla="*/ 2645847 h 3290946"/>
              <a:gd name="connsiteX208" fmla="*/ 246509 w 635184"/>
              <a:gd name="connsiteY208" fmla="*/ 2640993 h 3290946"/>
              <a:gd name="connsiteX209" fmla="*/ 242980 w 635184"/>
              <a:gd name="connsiteY209" fmla="*/ 2639462 h 3290946"/>
              <a:gd name="connsiteX210" fmla="*/ 235412 w 635184"/>
              <a:gd name="connsiteY210" fmla="*/ 2629267 h 3290946"/>
              <a:gd name="connsiteX211" fmla="*/ 231161 w 635184"/>
              <a:gd name="connsiteY211" fmla="*/ 2634417 h 3290946"/>
              <a:gd name="connsiteX212" fmla="*/ 219938 w 635184"/>
              <a:gd name="connsiteY212" fmla="*/ 2635154 h 3290946"/>
              <a:gd name="connsiteX213" fmla="*/ 202073 w 635184"/>
              <a:gd name="connsiteY213" fmla="*/ 2619325 h 3290946"/>
              <a:gd name="connsiteX214" fmla="*/ 196192 w 635184"/>
              <a:gd name="connsiteY214" fmla="*/ 2790779 h 3290946"/>
              <a:gd name="connsiteX215" fmla="*/ 168162 w 635184"/>
              <a:gd name="connsiteY215" fmla="*/ 2810335 h 3290946"/>
              <a:gd name="connsiteX216" fmla="*/ 157664 w 635184"/>
              <a:gd name="connsiteY216" fmla="*/ 2793029 h 3290946"/>
              <a:gd name="connsiteX217" fmla="*/ 156233 w 635184"/>
              <a:gd name="connsiteY217" fmla="*/ 2789367 h 3290946"/>
              <a:gd name="connsiteX218" fmla="*/ 155952 w 635184"/>
              <a:gd name="connsiteY218" fmla="*/ 2791910 h 3290946"/>
              <a:gd name="connsiteX219" fmla="*/ 138002 w 635184"/>
              <a:gd name="connsiteY219" fmla="*/ 2788190 h 3290946"/>
              <a:gd name="connsiteX220" fmla="*/ 117802 w 635184"/>
              <a:gd name="connsiteY220" fmla="*/ 2776968 h 3290946"/>
              <a:gd name="connsiteX221" fmla="*/ 100636 w 635184"/>
              <a:gd name="connsiteY221" fmla="*/ 2753394 h 3290946"/>
              <a:gd name="connsiteX222" fmla="*/ 99839 w 635184"/>
              <a:gd name="connsiteY222" fmla="*/ 2743232 h 3290946"/>
              <a:gd name="connsiteX223" fmla="*/ 95994 w 635184"/>
              <a:gd name="connsiteY223" fmla="*/ 2740754 h 3290946"/>
              <a:gd name="connsiteX224" fmla="*/ 94969 w 635184"/>
              <a:gd name="connsiteY224" fmla="*/ 2739083 h 3290946"/>
              <a:gd name="connsiteX225" fmla="*/ 91066 w 635184"/>
              <a:gd name="connsiteY225" fmla="*/ 2740172 h 3290946"/>
              <a:gd name="connsiteX226" fmla="*/ 85782 w 635184"/>
              <a:gd name="connsiteY226" fmla="*/ 2737290 h 3290946"/>
              <a:gd name="connsiteX227" fmla="*/ 71381 w 635184"/>
              <a:gd name="connsiteY227" fmla="*/ 2709162 h 3290946"/>
              <a:gd name="connsiteX228" fmla="*/ 69843 w 635184"/>
              <a:gd name="connsiteY228" fmla="*/ 2694964 h 3290946"/>
              <a:gd name="connsiteX229" fmla="*/ 70428 w 635184"/>
              <a:gd name="connsiteY229" fmla="*/ 2690110 h 3290946"/>
              <a:gd name="connsiteX230" fmla="*/ 66899 w 635184"/>
              <a:gd name="connsiteY230" fmla="*/ 2688579 h 3290946"/>
              <a:gd name="connsiteX231" fmla="*/ 59331 w 635184"/>
              <a:gd name="connsiteY231" fmla="*/ 2678384 h 3290946"/>
              <a:gd name="connsiteX232" fmla="*/ 55080 w 635184"/>
              <a:gd name="connsiteY232" fmla="*/ 2683534 h 3290946"/>
              <a:gd name="connsiteX233" fmla="*/ 21021 w 635184"/>
              <a:gd name="connsiteY233" fmla="*/ 2664037 h 3290946"/>
              <a:gd name="connsiteX234" fmla="*/ 6428 w 635184"/>
              <a:gd name="connsiteY234" fmla="*/ 2627485 h 3290946"/>
              <a:gd name="connsiteX235" fmla="*/ 4659 w 635184"/>
              <a:gd name="connsiteY235" fmla="*/ 2194871 h 3290946"/>
              <a:gd name="connsiteX236" fmla="*/ 4619 w 635184"/>
              <a:gd name="connsiteY236" fmla="*/ 2180227 h 3290946"/>
              <a:gd name="connsiteX237" fmla="*/ 4719 w 635184"/>
              <a:gd name="connsiteY237" fmla="*/ 2145103 h 3290946"/>
              <a:gd name="connsiteX238" fmla="*/ 10770 w 635184"/>
              <a:gd name="connsiteY238" fmla="*/ 2113314 h 3290946"/>
              <a:gd name="connsiteX239" fmla="*/ 12781 w 635184"/>
              <a:gd name="connsiteY239" fmla="*/ 2107089 h 3290946"/>
              <a:gd name="connsiteX240" fmla="*/ 13720 w 635184"/>
              <a:gd name="connsiteY240" fmla="*/ 2103694 h 3290946"/>
              <a:gd name="connsiteX241" fmla="*/ 12854 w 635184"/>
              <a:gd name="connsiteY241" fmla="*/ 2113509 h 3290946"/>
              <a:gd name="connsiteX242" fmla="*/ 17483 w 635184"/>
              <a:gd name="connsiteY242" fmla="*/ 2099741 h 3290946"/>
              <a:gd name="connsiteX243" fmla="*/ 20005 w 635184"/>
              <a:gd name="connsiteY243" fmla="*/ 2073963 h 3290946"/>
              <a:gd name="connsiteX244" fmla="*/ 9664 w 635184"/>
              <a:gd name="connsiteY244" fmla="*/ 2081048 h 3290946"/>
              <a:gd name="connsiteX245" fmla="*/ 9031 w 635184"/>
              <a:gd name="connsiteY245" fmla="*/ 2051669 h 3290946"/>
              <a:gd name="connsiteX246" fmla="*/ 9664 w 635184"/>
              <a:gd name="connsiteY246" fmla="*/ 2015861 h 3290946"/>
              <a:gd name="connsiteX247" fmla="*/ 13453 w 635184"/>
              <a:gd name="connsiteY247" fmla="*/ 1972849 h 3290946"/>
              <a:gd name="connsiteX248" fmla="*/ 17865 w 635184"/>
              <a:gd name="connsiteY248" fmla="*/ 1872212 h 3290946"/>
              <a:gd name="connsiteX249" fmla="*/ 21654 w 635184"/>
              <a:gd name="connsiteY249" fmla="*/ 1784939 h 3290946"/>
              <a:gd name="connsiteX250" fmla="*/ 25744 w 635184"/>
              <a:gd name="connsiteY250" fmla="*/ 1704334 h 3290946"/>
              <a:gd name="connsiteX251" fmla="*/ 43522 w 635184"/>
              <a:gd name="connsiteY251" fmla="*/ 1437723 h 3290946"/>
              <a:gd name="connsiteX252" fmla="*/ 62869 w 635184"/>
              <a:gd name="connsiteY252" fmla="*/ 1132477 h 3290946"/>
              <a:gd name="connsiteX253" fmla="*/ 72557 w 635184"/>
              <a:gd name="connsiteY253" fmla="*/ 982101 h 3290946"/>
              <a:gd name="connsiteX254" fmla="*/ 82868 w 635184"/>
              <a:gd name="connsiteY254" fmla="*/ 844881 h 3290946"/>
              <a:gd name="connsiteX255" fmla="*/ 90788 w 635184"/>
              <a:gd name="connsiteY255" fmla="*/ 771241 h 3290946"/>
              <a:gd name="connsiteX256" fmla="*/ 98204 w 635184"/>
              <a:gd name="connsiteY256" fmla="*/ 705995 h 3290946"/>
              <a:gd name="connsiteX257" fmla="*/ 103682 w 635184"/>
              <a:gd name="connsiteY257" fmla="*/ 646553 h 3290946"/>
              <a:gd name="connsiteX258" fmla="*/ 108254 w 635184"/>
              <a:gd name="connsiteY258" fmla="*/ 582110 h 3290946"/>
              <a:gd name="connsiteX259" fmla="*/ 113792 w 635184"/>
              <a:gd name="connsiteY259" fmla="*/ 543207 h 3290946"/>
              <a:gd name="connsiteX260" fmla="*/ 119209 w 635184"/>
              <a:gd name="connsiteY260" fmla="*/ 504958 h 3290946"/>
              <a:gd name="connsiteX261" fmla="*/ 128716 w 635184"/>
              <a:gd name="connsiteY261" fmla="*/ 424293 h 3290946"/>
              <a:gd name="connsiteX262" fmla="*/ 139389 w 635184"/>
              <a:gd name="connsiteY262" fmla="*/ 329103 h 3290946"/>
              <a:gd name="connsiteX263" fmla="*/ 144977 w 635184"/>
              <a:gd name="connsiteY263" fmla="*/ 299367 h 3290946"/>
              <a:gd name="connsiteX264" fmla="*/ 144695 w 635184"/>
              <a:gd name="connsiteY264" fmla="*/ 324340 h 3290946"/>
              <a:gd name="connsiteX265" fmla="*/ 148605 w 635184"/>
              <a:gd name="connsiteY265" fmla="*/ 271863 h 3290946"/>
              <a:gd name="connsiteX266" fmla="*/ 158163 w 635184"/>
              <a:gd name="connsiteY266" fmla="*/ 222839 h 3290946"/>
              <a:gd name="connsiteX267" fmla="*/ 160404 w 635184"/>
              <a:gd name="connsiteY267" fmla="*/ 198580 h 3290946"/>
              <a:gd name="connsiteX268" fmla="*/ 167549 w 635184"/>
              <a:gd name="connsiteY268" fmla="*/ 147889 h 3290946"/>
              <a:gd name="connsiteX269" fmla="*/ 170492 w 635184"/>
              <a:gd name="connsiteY269" fmla="*/ 134958 h 3290946"/>
              <a:gd name="connsiteX270" fmla="*/ 171783 w 635184"/>
              <a:gd name="connsiteY270" fmla="*/ 129584 h 3290946"/>
              <a:gd name="connsiteX271" fmla="*/ 171821 w 635184"/>
              <a:gd name="connsiteY271" fmla="*/ 128713 h 3290946"/>
              <a:gd name="connsiteX272" fmla="*/ 173720 w 635184"/>
              <a:gd name="connsiteY272" fmla="*/ 121249 h 3290946"/>
              <a:gd name="connsiteX273" fmla="*/ 174067 w 635184"/>
              <a:gd name="connsiteY273" fmla="*/ 120889 h 3290946"/>
              <a:gd name="connsiteX274" fmla="*/ 174594 w 635184"/>
              <a:gd name="connsiteY274" fmla="*/ 119940 h 3290946"/>
              <a:gd name="connsiteX275" fmla="*/ 174551 w 635184"/>
              <a:gd name="connsiteY275" fmla="*/ 120386 h 3290946"/>
              <a:gd name="connsiteX276" fmla="*/ 175059 w 635184"/>
              <a:gd name="connsiteY276" fmla="*/ 119858 h 3290946"/>
              <a:gd name="connsiteX277" fmla="*/ 175743 w 635184"/>
              <a:gd name="connsiteY277" fmla="*/ 97541 h 3290946"/>
              <a:gd name="connsiteX278" fmla="*/ 187087 w 635184"/>
              <a:gd name="connsiteY278" fmla="*/ 65796 h 3290946"/>
              <a:gd name="connsiteX279" fmla="*/ 203727 w 635184"/>
              <a:gd name="connsiteY279" fmla="*/ 49644 h 3290946"/>
              <a:gd name="connsiteX280" fmla="*/ 207800 w 635184"/>
              <a:gd name="connsiteY280" fmla="*/ 54544 h 3290946"/>
              <a:gd name="connsiteX281" fmla="*/ 231548 w 635184"/>
              <a:gd name="connsiteY281" fmla="*/ 61986 h 3290946"/>
              <a:gd name="connsiteX282" fmla="*/ 245759 w 635184"/>
              <a:gd name="connsiteY282" fmla="*/ 108509 h 3290946"/>
              <a:gd name="connsiteX283" fmla="*/ 248450 w 635184"/>
              <a:gd name="connsiteY283" fmla="*/ 116682 h 3290946"/>
              <a:gd name="connsiteX284" fmla="*/ 249831 w 635184"/>
              <a:gd name="connsiteY284" fmla="*/ 124726 h 3290946"/>
              <a:gd name="connsiteX285" fmla="*/ 251700 w 635184"/>
              <a:gd name="connsiteY285" fmla="*/ 127887 h 3290946"/>
              <a:gd name="connsiteX286" fmla="*/ 254080 w 635184"/>
              <a:gd name="connsiteY286" fmla="*/ 130506 h 3290946"/>
              <a:gd name="connsiteX287" fmla="*/ 286461 w 635184"/>
              <a:gd name="connsiteY287" fmla="*/ 155569 h 3290946"/>
              <a:gd name="connsiteX288" fmla="*/ 325636 w 635184"/>
              <a:gd name="connsiteY288" fmla="*/ 203313 h 3290946"/>
              <a:gd name="connsiteX289" fmla="*/ 325567 w 635184"/>
              <a:gd name="connsiteY289" fmla="*/ 203631 h 3290946"/>
              <a:gd name="connsiteX290" fmla="*/ 327511 w 635184"/>
              <a:gd name="connsiteY290" fmla="*/ 202840 h 3290946"/>
              <a:gd name="connsiteX291" fmla="*/ 328497 w 635184"/>
              <a:gd name="connsiteY291" fmla="*/ 203202 h 3290946"/>
              <a:gd name="connsiteX292" fmla="*/ 334244 w 635184"/>
              <a:gd name="connsiteY292" fmla="*/ 173722 h 3290946"/>
              <a:gd name="connsiteX293" fmla="*/ 336485 w 635184"/>
              <a:gd name="connsiteY293" fmla="*/ 149463 h 3290946"/>
              <a:gd name="connsiteX294" fmla="*/ 343630 w 635184"/>
              <a:gd name="connsiteY294" fmla="*/ 98772 h 3290946"/>
              <a:gd name="connsiteX295" fmla="*/ 346573 w 635184"/>
              <a:gd name="connsiteY295" fmla="*/ 85841 h 3290946"/>
              <a:gd name="connsiteX296" fmla="*/ 347864 w 635184"/>
              <a:gd name="connsiteY296" fmla="*/ 80467 h 3290946"/>
              <a:gd name="connsiteX297" fmla="*/ 347902 w 635184"/>
              <a:gd name="connsiteY297" fmla="*/ 79596 h 3290946"/>
              <a:gd name="connsiteX298" fmla="*/ 349801 w 635184"/>
              <a:gd name="connsiteY298" fmla="*/ 72132 h 3290946"/>
              <a:gd name="connsiteX299" fmla="*/ 350148 w 635184"/>
              <a:gd name="connsiteY299" fmla="*/ 71772 h 3290946"/>
              <a:gd name="connsiteX300" fmla="*/ 350675 w 635184"/>
              <a:gd name="connsiteY300" fmla="*/ 70823 h 3290946"/>
              <a:gd name="connsiteX301" fmla="*/ 350632 w 635184"/>
              <a:gd name="connsiteY301" fmla="*/ 71269 h 3290946"/>
              <a:gd name="connsiteX302" fmla="*/ 351140 w 635184"/>
              <a:gd name="connsiteY302" fmla="*/ 70741 h 3290946"/>
              <a:gd name="connsiteX303" fmla="*/ 351824 w 635184"/>
              <a:gd name="connsiteY303" fmla="*/ 48424 h 3290946"/>
              <a:gd name="connsiteX304" fmla="*/ 363168 w 635184"/>
              <a:gd name="connsiteY304" fmla="*/ 16679 h 3290946"/>
              <a:gd name="connsiteX305" fmla="*/ 379808 w 635184"/>
              <a:gd name="connsiteY305" fmla="*/ 527 h 329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Lst>
            <a:rect l="l" t="t" r="r" b="b"/>
            <a:pathLst>
              <a:path w="635184" h="3290946">
                <a:moveTo>
                  <a:pt x="513256" y="2435822"/>
                </a:moveTo>
                <a:lnTo>
                  <a:pt x="512940" y="2437009"/>
                </a:lnTo>
                <a:cubicBezTo>
                  <a:pt x="512821" y="2437611"/>
                  <a:pt x="512845" y="2437828"/>
                  <a:pt x="513014" y="2437660"/>
                </a:cubicBezTo>
                <a:close/>
                <a:moveTo>
                  <a:pt x="14126" y="2099086"/>
                </a:moveTo>
                <a:cubicBezTo>
                  <a:pt x="14608" y="2099086"/>
                  <a:pt x="14570" y="2100271"/>
                  <a:pt x="14011" y="2102643"/>
                </a:cubicBezTo>
                <a:lnTo>
                  <a:pt x="13720" y="2103694"/>
                </a:lnTo>
                <a:close/>
                <a:moveTo>
                  <a:pt x="96538" y="1843646"/>
                </a:moveTo>
                <a:lnTo>
                  <a:pt x="96515" y="1844433"/>
                </a:lnTo>
                <a:lnTo>
                  <a:pt x="96478" y="1845626"/>
                </a:lnTo>
                <a:lnTo>
                  <a:pt x="96647" y="1844679"/>
                </a:lnTo>
                <a:close/>
                <a:moveTo>
                  <a:pt x="272619" y="1794529"/>
                </a:moveTo>
                <a:lnTo>
                  <a:pt x="272596" y="1795316"/>
                </a:lnTo>
                <a:lnTo>
                  <a:pt x="272559" y="1796509"/>
                </a:lnTo>
                <a:lnTo>
                  <a:pt x="272728" y="1795562"/>
                </a:lnTo>
                <a:close/>
                <a:moveTo>
                  <a:pt x="97240" y="1721538"/>
                </a:moveTo>
                <a:cubicBezTo>
                  <a:pt x="90808" y="1719038"/>
                  <a:pt x="90248" y="1727124"/>
                  <a:pt x="95561" y="1745797"/>
                </a:cubicBezTo>
                <a:lnTo>
                  <a:pt x="97924" y="1757412"/>
                </a:lnTo>
                <a:lnTo>
                  <a:pt x="98506" y="1748685"/>
                </a:lnTo>
                <a:lnTo>
                  <a:pt x="99259" y="1739724"/>
                </a:lnTo>
                <a:lnTo>
                  <a:pt x="98040" y="1734637"/>
                </a:lnTo>
                <a:cubicBezTo>
                  <a:pt x="97657" y="1731411"/>
                  <a:pt x="97390" y="1727045"/>
                  <a:pt x="97240" y="1721538"/>
                </a:cubicBezTo>
                <a:close/>
                <a:moveTo>
                  <a:pt x="273321" y="1672421"/>
                </a:moveTo>
                <a:cubicBezTo>
                  <a:pt x="266889" y="1669921"/>
                  <a:pt x="266329" y="1678007"/>
                  <a:pt x="271642" y="1696680"/>
                </a:cubicBezTo>
                <a:lnTo>
                  <a:pt x="274005" y="1708295"/>
                </a:lnTo>
                <a:lnTo>
                  <a:pt x="274587" y="1699568"/>
                </a:lnTo>
                <a:lnTo>
                  <a:pt x="275340" y="1690607"/>
                </a:lnTo>
                <a:lnTo>
                  <a:pt x="274121" y="1685520"/>
                </a:lnTo>
                <a:cubicBezTo>
                  <a:pt x="273738" y="1682294"/>
                  <a:pt x="273471" y="1677928"/>
                  <a:pt x="273321" y="1672421"/>
                </a:cubicBezTo>
                <a:close/>
                <a:moveTo>
                  <a:pt x="615802" y="1055870"/>
                </a:moveTo>
                <a:lnTo>
                  <a:pt x="616258" y="1067965"/>
                </a:lnTo>
                <a:lnTo>
                  <a:pt x="612339" y="1067965"/>
                </a:lnTo>
                <a:close/>
                <a:moveTo>
                  <a:pt x="161479" y="1052526"/>
                </a:moveTo>
                <a:cubicBezTo>
                  <a:pt x="161204" y="1052526"/>
                  <a:pt x="160964" y="1053400"/>
                  <a:pt x="160758" y="1055146"/>
                </a:cubicBezTo>
                <a:lnTo>
                  <a:pt x="160720" y="1055727"/>
                </a:lnTo>
                <a:lnTo>
                  <a:pt x="161444" y="1054402"/>
                </a:lnTo>
                <a:cubicBezTo>
                  <a:pt x="162017" y="1053151"/>
                  <a:pt x="162028" y="1052526"/>
                  <a:pt x="161479" y="1052526"/>
                </a:cubicBezTo>
                <a:close/>
                <a:moveTo>
                  <a:pt x="337560" y="1003409"/>
                </a:moveTo>
                <a:cubicBezTo>
                  <a:pt x="337285" y="1003409"/>
                  <a:pt x="337045" y="1004283"/>
                  <a:pt x="336839" y="1006029"/>
                </a:cubicBezTo>
                <a:lnTo>
                  <a:pt x="336801" y="1006610"/>
                </a:lnTo>
                <a:lnTo>
                  <a:pt x="337525" y="1005285"/>
                </a:lnTo>
                <a:cubicBezTo>
                  <a:pt x="338098" y="1004034"/>
                  <a:pt x="338109" y="1003409"/>
                  <a:pt x="337560" y="1003409"/>
                </a:cubicBezTo>
                <a:close/>
                <a:moveTo>
                  <a:pt x="627675" y="961817"/>
                </a:moveTo>
                <a:lnTo>
                  <a:pt x="625223" y="970810"/>
                </a:lnTo>
                <a:lnTo>
                  <a:pt x="627615" y="970810"/>
                </a:lnTo>
                <a:close/>
                <a:moveTo>
                  <a:pt x="167359" y="888109"/>
                </a:moveTo>
                <a:lnTo>
                  <a:pt x="167321" y="889003"/>
                </a:lnTo>
                <a:lnTo>
                  <a:pt x="167662" y="898510"/>
                </a:lnTo>
                <a:cubicBezTo>
                  <a:pt x="168351" y="907718"/>
                  <a:pt x="169982" y="913327"/>
                  <a:pt x="172554" y="915337"/>
                </a:cubicBezTo>
                <a:cubicBezTo>
                  <a:pt x="175985" y="918016"/>
                  <a:pt x="178591" y="918174"/>
                  <a:pt x="180373" y="915813"/>
                </a:cubicBezTo>
                <a:cubicBezTo>
                  <a:pt x="182155" y="913451"/>
                  <a:pt x="183046" y="908242"/>
                  <a:pt x="183046" y="900186"/>
                </a:cubicBezTo>
                <a:cubicBezTo>
                  <a:pt x="183046" y="894143"/>
                  <a:pt x="180092" y="890367"/>
                  <a:pt x="174182" y="888856"/>
                </a:cubicBezTo>
                <a:close/>
                <a:moveTo>
                  <a:pt x="343440" y="838992"/>
                </a:moveTo>
                <a:lnTo>
                  <a:pt x="343402" y="839886"/>
                </a:lnTo>
                <a:lnTo>
                  <a:pt x="343743" y="849393"/>
                </a:lnTo>
                <a:cubicBezTo>
                  <a:pt x="344432" y="858601"/>
                  <a:pt x="346063" y="864210"/>
                  <a:pt x="348635" y="866220"/>
                </a:cubicBezTo>
                <a:cubicBezTo>
                  <a:pt x="352066" y="868899"/>
                  <a:pt x="354672" y="869057"/>
                  <a:pt x="356454" y="866696"/>
                </a:cubicBezTo>
                <a:cubicBezTo>
                  <a:pt x="358236" y="864334"/>
                  <a:pt x="359127" y="859125"/>
                  <a:pt x="359127" y="851069"/>
                </a:cubicBezTo>
                <a:cubicBezTo>
                  <a:pt x="359127" y="845026"/>
                  <a:pt x="356173" y="841250"/>
                  <a:pt x="350263" y="839739"/>
                </a:cubicBezTo>
                <a:close/>
                <a:moveTo>
                  <a:pt x="521461" y="529233"/>
                </a:moveTo>
                <a:lnTo>
                  <a:pt x="521917" y="541328"/>
                </a:lnTo>
                <a:lnTo>
                  <a:pt x="517998" y="541328"/>
                </a:lnTo>
                <a:close/>
                <a:moveTo>
                  <a:pt x="533334" y="435180"/>
                </a:moveTo>
                <a:lnTo>
                  <a:pt x="530882" y="444173"/>
                </a:lnTo>
                <a:lnTo>
                  <a:pt x="533274" y="444173"/>
                </a:lnTo>
                <a:close/>
                <a:moveTo>
                  <a:pt x="379808" y="527"/>
                </a:moveTo>
                <a:cubicBezTo>
                  <a:pt x="381289" y="1304"/>
                  <a:pt x="382646" y="2937"/>
                  <a:pt x="383881" y="5427"/>
                </a:cubicBezTo>
                <a:cubicBezTo>
                  <a:pt x="388819" y="15389"/>
                  <a:pt x="396734" y="17869"/>
                  <a:pt x="407629" y="12869"/>
                </a:cubicBezTo>
                <a:cubicBezTo>
                  <a:pt x="412640" y="32911"/>
                  <a:pt x="417377" y="48419"/>
                  <a:pt x="421840" y="59392"/>
                </a:cubicBezTo>
                <a:cubicBezTo>
                  <a:pt x="422955" y="62136"/>
                  <a:pt x="423852" y="64860"/>
                  <a:pt x="424531" y="67565"/>
                </a:cubicBezTo>
                <a:lnTo>
                  <a:pt x="425912" y="75609"/>
                </a:lnTo>
                <a:lnTo>
                  <a:pt x="427781" y="78770"/>
                </a:lnTo>
                <a:cubicBezTo>
                  <a:pt x="428765" y="80199"/>
                  <a:pt x="429558" y="81072"/>
                  <a:pt x="430161" y="81389"/>
                </a:cubicBezTo>
                <a:cubicBezTo>
                  <a:pt x="439527" y="83890"/>
                  <a:pt x="450321" y="92244"/>
                  <a:pt x="462542" y="106452"/>
                </a:cubicBezTo>
                <a:cubicBezTo>
                  <a:pt x="474763" y="120660"/>
                  <a:pt x="487821" y="136575"/>
                  <a:pt x="501717" y="154196"/>
                </a:cubicBezTo>
                <a:lnTo>
                  <a:pt x="501648" y="154514"/>
                </a:lnTo>
                <a:lnTo>
                  <a:pt x="503592" y="153723"/>
                </a:lnTo>
                <a:cubicBezTo>
                  <a:pt x="506849" y="153225"/>
                  <a:pt x="511119" y="154791"/>
                  <a:pt x="516400" y="158423"/>
                </a:cubicBezTo>
                <a:cubicBezTo>
                  <a:pt x="523441" y="163264"/>
                  <a:pt x="526473" y="182612"/>
                  <a:pt x="525495" y="216466"/>
                </a:cubicBezTo>
                <a:cubicBezTo>
                  <a:pt x="524798" y="210354"/>
                  <a:pt x="529073" y="207298"/>
                  <a:pt x="538319" y="207298"/>
                </a:cubicBezTo>
                <a:cubicBezTo>
                  <a:pt x="535800" y="246628"/>
                  <a:pt x="534905" y="270282"/>
                  <a:pt x="535636" y="278259"/>
                </a:cubicBezTo>
                <a:cubicBezTo>
                  <a:pt x="536366" y="286236"/>
                  <a:pt x="537149" y="298877"/>
                  <a:pt x="537987" y="316180"/>
                </a:cubicBezTo>
                <a:cubicBezTo>
                  <a:pt x="538824" y="333484"/>
                  <a:pt x="539722" y="353189"/>
                  <a:pt x="540680" y="375295"/>
                </a:cubicBezTo>
                <a:cubicBezTo>
                  <a:pt x="541399" y="391875"/>
                  <a:pt x="539742" y="408934"/>
                  <a:pt x="535708" y="426473"/>
                </a:cubicBezTo>
                <a:lnTo>
                  <a:pt x="534002" y="432729"/>
                </a:lnTo>
                <a:lnTo>
                  <a:pt x="534540" y="444292"/>
                </a:lnTo>
                <a:cubicBezTo>
                  <a:pt x="535384" y="465445"/>
                  <a:pt x="532470" y="486579"/>
                  <a:pt x="525796" y="507693"/>
                </a:cubicBezTo>
                <a:lnTo>
                  <a:pt x="525696" y="507693"/>
                </a:lnTo>
                <a:lnTo>
                  <a:pt x="525700" y="506290"/>
                </a:lnTo>
                <a:lnTo>
                  <a:pt x="524563" y="515186"/>
                </a:lnTo>
                <a:cubicBezTo>
                  <a:pt x="523869" y="519217"/>
                  <a:pt x="522974" y="523411"/>
                  <a:pt x="521880" y="527768"/>
                </a:cubicBezTo>
                <a:lnTo>
                  <a:pt x="521461" y="529233"/>
                </a:lnTo>
                <a:lnTo>
                  <a:pt x="521231" y="523154"/>
                </a:lnTo>
                <a:cubicBezTo>
                  <a:pt x="519859" y="507107"/>
                  <a:pt x="516430" y="497439"/>
                  <a:pt x="510943" y="494149"/>
                </a:cubicBezTo>
                <a:cubicBezTo>
                  <a:pt x="507284" y="491957"/>
                  <a:pt x="504541" y="496350"/>
                  <a:pt x="502712" y="507328"/>
                </a:cubicBezTo>
                <a:lnTo>
                  <a:pt x="501051" y="539218"/>
                </a:lnTo>
                <a:lnTo>
                  <a:pt x="501970" y="539506"/>
                </a:lnTo>
                <a:lnTo>
                  <a:pt x="510003" y="565805"/>
                </a:lnTo>
                <a:lnTo>
                  <a:pt x="516390" y="569486"/>
                </a:lnTo>
                <a:cubicBezTo>
                  <a:pt x="519767" y="574010"/>
                  <a:pt x="521046" y="579904"/>
                  <a:pt x="520229" y="587167"/>
                </a:cubicBezTo>
                <a:lnTo>
                  <a:pt x="519429" y="597447"/>
                </a:lnTo>
                <a:lnTo>
                  <a:pt x="520253" y="602246"/>
                </a:lnTo>
                <a:lnTo>
                  <a:pt x="522122" y="605407"/>
                </a:lnTo>
                <a:cubicBezTo>
                  <a:pt x="523106" y="606836"/>
                  <a:pt x="523899" y="607709"/>
                  <a:pt x="524502" y="608026"/>
                </a:cubicBezTo>
                <a:cubicBezTo>
                  <a:pt x="533868" y="610527"/>
                  <a:pt x="544662" y="618881"/>
                  <a:pt x="556883" y="633089"/>
                </a:cubicBezTo>
                <a:cubicBezTo>
                  <a:pt x="569104" y="647297"/>
                  <a:pt x="582162" y="663212"/>
                  <a:pt x="596058" y="680833"/>
                </a:cubicBezTo>
                <a:lnTo>
                  <a:pt x="595989" y="681151"/>
                </a:lnTo>
                <a:lnTo>
                  <a:pt x="597933" y="680360"/>
                </a:lnTo>
                <a:cubicBezTo>
                  <a:pt x="601190" y="679862"/>
                  <a:pt x="605460" y="681428"/>
                  <a:pt x="610741" y="685060"/>
                </a:cubicBezTo>
                <a:cubicBezTo>
                  <a:pt x="617782" y="689901"/>
                  <a:pt x="620814" y="709249"/>
                  <a:pt x="619836" y="743103"/>
                </a:cubicBezTo>
                <a:cubicBezTo>
                  <a:pt x="619139" y="736991"/>
                  <a:pt x="623414" y="733935"/>
                  <a:pt x="632660" y="733935"/>
                </a:cubicBezTo>
                <a:cubicBezTo>
                  <a:pt x="630141" y="773265"/>
                  <a:pt x="629246" y="796919"/>
                  <a:pt x="629977" y="804896"/>
                </a:cubicBezTo>
                <a:cubicBezTo>
                  <a:pt x="630707" y="812873"/>
                  <a:pt x="631490" y="825514"/>
                  <a:pt x="632328" y="842817"/>
                </a:cubicBezTo>
                <a:cubicBezTo>
                  <a:pt x="633165" y="860121"/>
                  <a:pt x="634063" y="879826"/>
                  <a:pt x="635021" y="901932"/>
                </a:cubicBezTo>
                <a:cubicBezTo>
                  <a:pt x="635740" y="918512"/>
                  <a:pt x="634083" y="935571"/>
                  <a:pt x="630049" y="953110"/>
                </a:cubicBezTo>
                <a:lnTo>
                  <a:pt x="628343" y="959366"/>
                </a:lnTo>
                <a:lnTo>
                  <a:pt x="628881" y="970929"/>
                </a:lnTo>
                <a:cubicBezTo>
                  <a:pt x="629725" y="992082"/>
                  <a:pt x="626811" y="1013216"/>
                  <a:pt x="620137" y="1034330"/>
                </a:cubicBezTo>
                <a:lnTo>
                  <a:pt x="620037" y="1034330"/>
                </a:lnTo>
                <a:lnTo>
                  <a:pt x="620041" y="1032927"/>
                </a:lnTo>
                <a:lnTo>
                  <a:pt x="618904" y="1041823"/>
                </a:lnTo>
                <a:cubicBezTo>
                  <a:pt x="618210" y="1045854"/>
                  <a:pt x="617315" y="1050048"/>
                  <a:pt x="616221" y="1054405"/>
                </a:cubicBezTo>
                <a:lnTo>
                  <a:pt x="615802" y="1055870"/>
                </a:lnTo>
                <a:lnTo>
                  <a:pt x="615572" y="1049791"/>
                </a:lnTo>
                <a:cubicBezTo>
                  <a:pt x="614200" y="1033744"/>
                  <a:pt x="610771" y="1024076"/>
                  <a:pt x="605284" y="1020786"/>
                </a:cubicBezTo>
                <a:cubicBezTo>
                  <a:pt x="597967" y="1016401"/>
                  <a:pt x="594309" y="1038358"/>
                  <a:pt x="594309" y="1086658"/>
                </a:cubicBezTo>
                <a:cubicBezTo>
                  <a:pt x="609451" y="1090229"/>
                  <a:pt x="616205" y="1099278"/>
                  <a:pt x="614570" y="1113804"/>
                </a:cubicBezTo>
                <a:cubicBezTo>
                  <a:pt x="612935" y="1128329"/>
                  <a:pt x="611816" y="1142716"/>
                  <a:pt x="611213" y="1156964"/>
                </a:cubicBezTo>
                <a:cubicBezTo>
                  <a:pt x="611213" y="1175577"/>
                  <a:pt x="610724" y="1192058"/>
                  <a:pt x="609746" y="1206405"/>
                </a:cubicBezTo>
                <a:cubicBezTo>
                  <a:pt x="608767" y="1220752"/>
                  <a:pt x="607508" y="1240347"/>
                  <a:pt x="605967" y="1265192"/>
                </a:cubicBezTo>
                <a:cubicBezTo>
                  <a:pt x="606101" y="1285512"/>
                  <a:pt x="605327" y="1296287"/>
                  <a:pt x="603646" y="1297517"/>
                </a:cubicBezTo>
                <a:cubicBezTo>
                  <a:pt x="601964" y="1298748"/>
                  <a:pt x="601123" y="1291564"/>
                  <a:pt x="601123" y="1275967"/>
                </a:cubicBezTo>
                <a:cubicBezTo>
                  <a:pt x="600051" y="1304225"/>
                  <a:pt x="599324" y="1325814"/>
                  <a:pt x="598942" y="1340737"/>
                </a:cubicBezTo>
                <a:cubicBezTo>
                  <a:pt x="598560" y="1355659"/>
                  <a:pt x="597599" y="1375602"/>
                  <a:pt x="596058" y="1400566"/>
                </a:cubicBezTo>
                <a:cubicBezTo>
                  <a:pt x="596058" y="1425212"/>
                  <a:pt x="595217" y="1438160"/>
                  <a:pt x="593535" y="1439410"/>
                </a:cubicBezTo>
                <a:cubicBezTo>
                  <a:pt x="591854" y="1440660"/>
                  <a:pt x="591012" y="1434975"/>
                  <a:pt x="591012" y="1422354"/>
                </a:cubicBezTo>
                <a:cubicBezTo>
                  <a:pt x="591012" y="1452517"/>
                  <a:pt x="589599" y="1473888"/>
                  <a:pt x="586771" y="1486470"/>
                </a:cubicBezTo>
                <a:cubicBezTo>
                  <a:pt x="583944" y="1499050"/>
                  <a:pt x="581860" y="1512941"/>
                  <a:pt x="580520" y="1528141"/>
                </a:cubicBezTo>
                <a:cubicBezTo>
                  <a:pt x="579944" y="1535682"/>
                  <a:pt x="580078" y="1546298"/>
                  <a:pt x="580923" y="1559991"/>
                </a:cubicBezTo>
                <a:cubicBezTo>
                  <a:pt x="581767" y="1573683"/>
                  <a:pt x="581184" y="1601543"/>
                  <a:pt x="579174" y="1643572"/>
                </a:cubicBezTo>
                <a:lnTo>
                  <a:pt x="575158" y="1643572"/>
                </a:lnTo>
                <a:lnTo>
                  <a:pt x="573807" y="1656163"/>
                </a:lnTo>
                <a:cubicBezTo>
                  <a:pt x="572427" y="1662295"/>
                  <a:pt x="571435" y="1667623"/>
                  <a:pt x="570832" y="1672147"/>
                </a:cubicBezTo>
                <a:cubicBezTo>
                  <a:pt x="570832" y="1674410"/>
                  <a:pt x="571251" y="1686078"/>
                  <a:pt x="572089" y="1707152"/>
                </a:cubicBezTo>
                <a:cubicBezTo>
                  <a:pt x="572926" y="1728226"/>
                  <a:pt x="570035" y="1749399"/>
                  <a:pt x="563415" y="1770672"/>
                </a:cubicBezTo>
                <a:lnTo>
                  <a:pt x="561687" y="1770672"/>
                </a:lnTo>
                <a:cubicBezTo>
                  <a:pt x="561673" y="1770751"/>
                  <a:pt x="561459" y="1780038"/>
                  <a:pt x="561043" y="1798532"/>
                </a:cubicBezTo>
                <a:cubicBezTo>
                  <a:pt x="560628" y="1817027"/>
                  <a:pt x="559683" y="1833933"/>
                  <a:pt x="558209" y="1849253"/>
                </a:cubicBezTo>
                <a:cubicBezTo>
                  <a:pt x="558209" y="1867073"/>
                  <a:pt x="556947" y="1877233"/>
                  <a:pt x="554421" y="1879733"/>
                </a:cubicBezTo>
                <a:cubicBezTo>
                  <a:pt x="553789" y="1880358"/>
                  <a:pt x="553289" y="1880595"/>
                  <a:pt x="552921" y="1880444"/>
                </a:cubicBezTo>
                <a:lnTo>
                  <a:pt x="552868" y="1880321"/>
                </a:lnTo>
                <a:lnTo>
                  <a:pt x="552747" y="1885068"/>
                </a:lnTo>
                <a:cubicBezTo>
                  <a:pt x="552469" y="1889816"/>
                  <a:pt x="552052" y="1893822"/>
                  <a:pt x="551496" y="1897086"/>
                </a:cubicBezTo>
                <a:cubicBezTo>
                  <a:pt x="550384" y="1903615"/>
                  <a:pt x="549406" y="1913110"/>
                  <a:pt x="548561" y="1925572"/>
                </a:cubicBezTo>
                <a:cubicBezTo>
                  <a:pt x="548267" y="1925254"/>
                  <a:pt x="548749" y="1935067"/>
                  <a:pt x="550009" y="1955010"/>
                </a:cubicBezTo>
                <a:cubicBezTo>
                  <a:pt x="551268" y="1974953"/>
                  <a:pt x="548561" y="1995720"/>
                  <a:pt x="541888" y="2017310"/>
                </a:cubicBezTo>
                <a:lnTo>
                  <a:pt x="541526" y="2017310"/>
                </a:lnTo>
                <a:cubicBezTo>
                  <a:pt x="541714" y="2014611"/>
                  <a:pt x="542019" y="2019770"/>
                  <a:pt x="542441" y="2032788"/>
                </a:cubicBezTo>
                <a:cubicBezTo>
                  <a:pt x="542863" y="2045805"/>
                  <a:pt x="541386" y="2066264"/>
                  <a:pt x="538009" y="2094164"/>
                </a:cubicBezTo>
                <a:cubicBezTo>
                  <a:pt x="538009" y="2102935"/>
                  <a:pt x="535865" y="2113631"/>
                  <a:pt x="531577" y="2126252"/>
                </a:cubicBezTo>
                <a:lnTo>
                  <a:pt x="533064" y="2121608"/>
                </a:lnTo>
                <a:cubicBezTo>
                  <a:pt x="530317" y="2162328"/>
                  <a:pt x="528103" y="2207601"/>
                  <a:pt x="526421" y="2257429"/>
                </a:cubicBezTo>
                <a:cubicBezTo>
                  <a:pt x="524740" y="2307256"/>
                  <a:pt x="521902" y="2361837"/>
                  <a:pt x="517909" y="2421170"/>
                </a:cubicBezTo>
                <a:cubicBezTo>
                  <a:pt x="516924" y="2424087"/>
                  <a:pt x="516083" y="2426618"/>
                  <a:pt x="515387" y="2428764"/>
                </a:cubicBezTo>
                <a:lnTo>
                  <a:pt x="514267" y="2432332"/>
                </a:lnTo>
                <a:lnTo>
                  <a:pt x="514663" y="2450161"/>
                </a:lnTo>
                <a:cubicBezTo>
                  <a:pt x="515085" y="2467505"/>
                  <a:pt x="513567" y="2481614"/>
                  <a:pt x="510110" y="2492488"/>
                </a:cubicBezTo>
                <a:cubicBezTo>
                  <a:pt x="509360" y="2492091"/>
                  <a:pt x="509407" y="2494125"/>
                  <a:pt x="510251" y="2498590"/>
                </a:cubicBezTo>
                <a:cubicBezTo>
                  <a:pt x="511095" y="2503055"/>
                  <a:pt x="510606" y="2519356"/>
                  <a:pt x="508784" y="2547495"/>
                </a:cubicBezTo>
                <a:cubicBezTo>
                  <a:pt x="508918" y="2567616"/>
                  <a:pt x="507457" y="2578798"/>
                  <a:pt x="504402" y="2581041"/>
                </a:cubicBezTo>
                <a:cubicBezTo>
                  <a:pt x="503638" y="2581601"/>
                  <a:pt x="503029" y="2581740"/>
                  <a:pt x="502575" y="2581456"/>
                </a:cubicBezTo>
                <a:lnTo>
                  <a:pt x="502492" y="2581260"/>
                </a:lnTo>
                <a:lnTo>
                  <a:pt x="502309" y="2595239"/>
                </a:lnTo>
                <a:cubicBezTo>
                  <a:pt x="502066" y="2604050"/>
                  <a:pt x="501702" y="2612424"/>
                  <a:pt x="501216" y="2620361"/>
                </a:cubicBezTo>
                <a:cubicBezTo>
                  <a:pt x="500244" y="2636236"/>
                  <a:pt x="498982" y="2656695"/>
                  <a:pt x="497427" y="2681738"/>
                </a:cubicBezTo>
                <a:cubicBezTo>
                  <a:pt x="497561" y="2707257"/>
                  <a:pt x="496576" y="2720016"/>
                  <a:pt x="494472" y="2720016"/>
                </a:cubicBezTo>
                <a:cubicBezTo>
                  <a:pt x="492369" y="2720016"/>
                  <a:pt x="491317" y="2711047"/>
                  <a:pt x="491317" y="2693108"/>
                </a:cubicBezTo>
                <a:cubicBezTo>
                  <a:pt x="491317" y="2710571"/>
                  <a:pt x="490844" y="2730554"/>
                  <a:pt x="489899" y="2753056"/>
                </a:cubicBezTo>
                <a:cubicBezTo>
                  <a:pt x="488955" y="2775559"/>
                  <a:pt x="487551" y="2796454"/>
                  <a:pt x="485689" y="2815743"/>
                </a:cubicBezTo>
                <a:cubicBezTo>
                  <a:pt x="481736" y="2874202"/>
                  <a:pt x="478061" y="2946830"/>
                  <a:pt x="474664" y="3033627"/>
                </a:cubicBezTo>
                <a:cubicBezTo>
                  <a:pt x="471267" y="3120424"/>
                  <a:pt x="468584" y="3198648"/>
                  <a:pt x="466614" y="3268299"/>
                </a:cubicBezTo>
                <a:cubicBezTo>
                  <a:pt x="453817" y="3288976"/>
                  <a:pt x="444474" y="3295495"/>
                  <a:pt x="438584" y="3287855"/>
                </a:cubicBezTo>
                <a:cubicBezTo>
                  <a:pt x="434167" y="3282125"/>
                  <a:pt x="430668" y="3276356"/>
                  <a:pt x="428086" y="3270549"/>
                </a:cubicBezTo>
                <a:lnTo>
                  <a:pt x="426655" y="3266887"/>
                </a:lnTo>
                <a:lnTo>
                  <a:pt x="426374" y="3269430"/>
                </a:lnTo>
                <a:cubicBezTo>
                  <a:pt x="417664" y="3259469"/>
                  <a:pt x="411681" y="3258229"/>
                  <a:pt x="408424" y="3265710"/>
                </a:cubicBezTo>
                <a:cubicBezTo>
                  <a:pt x="405168" y="3273191"/>
                  <a:pt x="398434" y="3269450"/>
                  <a:pt x="388224" y="3254488"/>
                </a:cubicBezTo>
                <a:cubicBezTo>
                  <a:pt x="378535" y="3256988"/>
                  <a:pt x="372814" y="3249130"/>
                  <a:pt x="371058" y="3230914"/>
                </a:cubicBezTo>
                <a:lnTo>
                  <a:pt x="370261" y="3220752"/>
                </a:lnTo>
                <a:lnTo>
                  <a:pt x="366416" y="3218274"/>
                </a:lnTo>
                <a:lnTo>
                  <a:pt x="365391" y="3216603"/>
                </a:lnTo>
                <a:lnTo>
                  <a:pt x="361488" y="3217692"/>
                </a:lnTo>
                <a:cubicBezTo>
                  <a:pt x="359922" y="3217403"/>
                  <a:pt x="358161" y="3216443"/>
                  <a:pt x="356204" y="3214810"/>
                </a:cubicBezTo>
                <a:cubicBezTo>
                  <a:pt x="348379" y="3208282"/>
                  <a:pt x="343579" y="3198905"/>
                  <a:pt x="341803" y="3186682"/>
                </a:cubicBezTo>
                <a:cubicBezTo>
                  <a:pt x="340915" y="3180570"/>
                  <a:pt x="340403" y="3175837"/>
                  <a:pt x="340265" y="3172484"/>
                </a:cubicBezTo>
                <a:lnTo>
                  <a:pt x="340850" y="3167630"/>
                </a:lnTo>
                <a:lnTo>
                  <a:pt x="337321" y="3166099"/>
                </a:lnTo>
                <a:cubicBezTo>
                  <a:pt x="334899" y="3163896"/>
                  <a:pt x="332376" y="3160498"/>
                  <a:pt x="329753" y="3155904"/>
                </a:cubicBezTo>
                <a:cubicBezTo>
                  <a:pt x="330530" y="3151856"/>
                  <a:pt x="329113" y="3153573"/>
                  <a:pt x="325502" y="3161054"/>
                </a:cubicBezTo>
                <a:cubicBezTo>
                  <a:pt x="321891" y="3168535"/>
                  <a:pt x="310537" y="3162036"/>
                  <a:pt x="291443" y="3141557"/>
                </a:cubicBezTo>
                <a:cubicBezTo>
                  <a:pt x="291443" y="3114689"/>
                  <a:pt x="286578" y="3102505"/>
                  <a:pt x="276850" y="3105005"/>
                </a:cubicBezTo>
                <a:cubicBezTo>
                  <a:pt x="272884" y="3027714"/>
                  <a:pt x="270753" y="2953017"/>
                  <a:pt x="270458" y="2880915"/>
                </a:cubicBezTo>
                <a:lnTo>
                  <a:pt x="274618" y="2693276"/>
                </a:lnTo>
                <a:lnTo>
                  <a:pt x="272075" y="2691637"/>
                </a:lnTo>
                <a:lnTo>
                  <a:pt x="271050" y="2689966"/>
                </a:lnTo>
                <a:lnTo>
                  <a:pt x="267147" y="2691055"/>
                </a:lnTo>
                <a:cubicBezTo>
                  <a:pt x="265581" y="2690766"/>
                  <a:pt x="263820" y="2689806"/>
                  <a:pt x="261863" y="2688173"/>
                </a:cubicBezTo>
                <a:cubicBezTo>
                  <a:pt x="254038" y="2681645"/>
                  <a:pt x="249238" y="2672268"/>
                  <a:pt x="247462" y="2660045"/>
                </a:cubicBezTo>
                <a:cubicBezTo>
                  <a:pt x="246574" y="2653933"/>
                  <a:pt x="246062" y="2649200"/>
                  <a:pt x="245924" y="2645847"/>
                </a:cubicBezTo>
                <a:lnTo>
                  <a:pt x="246509" y="2640993"/>
                </a:lnTo>
                <a:lnTo>
                  <a:pt x="242980" y="2639462"/>
                </a:lnTo>
                <a:cubicBezTo>
                  <a:pt x="240558" y="2637259"/>
                  <a:pt x="238035" y="2633861"/>
                  <a:pt x="235412" y="2629267"/>
                </a:cubicBezTo>
                <a:cubicBezTo>
                  <a:pt x="236189" y="2625219"/>
                  <a:pt x="234772" y="2626936"/>
                  <a:pt x="231161" y="2634417"/>
                </a:cubicBezTo>
                <a:cubicBezTo>
                  <a:pt x="229355" y="2638158"/>
                  <a:pt x="225614" y="2638403"/>
                  <a:pt x="219938" y="2635154"/>
                </a:cubicBezTo>
                <a:lnTo>
                  <a:pt x="202073" y="2619325"/>
                </a:lnTo>
                <a:lnTo>
                  <a:pt x="196192" y="2790779"/>
                </a:lnTo>
                <a:cubicBezTo>
                  <a:pt x="183395" y="2811456"/>
                  <a:pt x="174052" y="2817975"/>
                  <a:pt x="168162" y="2810335"/>
                </a:cubicBezTo>
                <a:cubicBezTo>
                  <a:pt x="163745" y="2804605"/>
                  <a:pt x="160246" y="2798836"/>
                  <a:pt x="157664" y="2793029"/>
                </a:cubicBezTo>
                <a:lnTo>
                  <a:pt x="156233" y="2789367"/>
                </a:lnTo>
                <a:lnTo>
                  <a:pt x="155952" y="2791910"/>
                </a:lnTo>
                <a:cubicBezTo>
                  <a:pt x="147242" y="2781949"/>
                  <a:pt x="141259" y="2780709"/>
                  <a:pt x="138002" y="2788190"/>
                </a:cubicBezTo>
                <a:cubicBezTo>
                  <a:pt x="134746" y="2795671"/>
                  <a:pt x="128012" y="2791930"/>
                  <a:pt x="117802" y="2776968"/>
                </a:cubicBezTo>
                <a:cubicBezTo>
                  <a:pt x="108113" y="2779468"/>
                  <a:pt x="102392" y="2771610"/>
                  <a:pt x="100636" y="2753394"/>
                </a:cubicBezTo>
                <a:lnTo>
                  <a:pt x="99839" y="2743232"/>
                </a:lnTo>
                <a:lnTo>
                  <a:pt x="95994" y="2740754"/>
                </a:lnTo>
                <a:lnTo>
                  <a:pt x="94969" y="2739083"/>
                </a:lnTo>
                <a:lnTo>
                  <a:pt x="91066" y="2740172"/>
                </a:lnTo>
                <a:cubicBezTo>
                  <a:pt x="89500" y="2739883"/>
                  <a:pt x="87739" y="2738923"/>
                  <a:pt x="85782" y="2737290"/>
                </a:cubicBezTo>
                <a:cubicBezTo>
                  <a:pt x="77957" y="2730762"/>
                  <a:pt x="73157" y="2721385"/>
                  <a:pt x="71381" y="2709162"/>
                </a:cubicBezTo>
                <a:cubicBezTo>
                  <a:pt x="70493" y="2703050"/>
                  <a:pt x="69981" y="2698317"/>
                  <a:pt x="69843" y="2694964"/>
                </a:cubicBezTo>
                <a:lnTo>
                  <a:pt x="70428" y="2690110"/>
                </a:lnTo>
                <a:lnTo>
                  <a:pt x="66899" y="2688579"/>
                </a:lnTo>
                <a:cubicBezTo>
                  <a:pt x="64477" y="2686376"/>
                  <a:pt x="61954" y="2682978"/>
                  <a:pt x="59331" y="2678384"/>
                </a:cubicBezTo>
                <a:cubicBezTo>
                  <a:pt x="60108" y="2674336"/>
                  <a:pt x="58691" y="2676053"/>
                  <a:pt x="55080" y="2683534"/>
                </a:cubicBezTo>
                <a:cubicBezTo>
                  <a:pt x="51469" y="2691015"/>
                  <a:pt x="40115" y="2684516"/>
                  <a:pt x="21021" y="2664037"/>
                </a:cubicBezTo>
                <a:cubicBezTo>
                  <a:pt x="21021" y="2637169"/>
                  <a:pt x="16156" y="2624985"/>
                  <a:pt x="6428" y="2627485"/>
                </a:cubicBezTo>
                <a:cubicBezTo>
                  <a:pt x="-1505" y="2472902"/>
                  <a:pt x="-2095" y="2328698"/>
                  <a:pt x="4659" y="2194871"/>
                </a:cubicBezTo>
                <a:cubicBezTo>
                  <a:pt x="5476" y="2191815"/>
                  <a:pt x="5463" y="2186934"/>
                  <a:pt x="4619" y="2180227"/>
                </a:cubicBezTo>
                <a:cubicBezTo>
                  <a:pt x="3775" y="2173520"/>
                  <a:pt x="3808" y="2161812"/>
                  <a:pt x="4719" y="2145103"/>
                </a:cubicBezTo>
                <a:cubicBezTo>
                  <a:pt x="4652" y="2135777"/>
                  <a:pt x="6669" y="2125180"/>
                  <a:pt x="10770" y="2113314"/>
                </a:cubicBezTo>
                <a:cubicBezTo>
                  <a:pt x="11570" y="2110942"/>
                  <a:pt x="12241" y="2108867"/>
                  <a:pt x="12781" y="2107089"/>
                </a:cubicBezTo>
                <a:lnTo>
                  <a:pt x="13720" y="2103694"/>
                </a:lnTo>
                <a:lnTo>
                  <a:pt x="12854" y="2113509"/>
                </a:lnTo>
                <a:lnTo>
                  <a:pt x="17483" y="2099741"/>
                </a:lnTo>
                <a:cubicBezTo>
                  <a:pt x="26059" y="2079301"/>
                  <a:pt x="26899" y="2070709"/>
                  <a:pt x="20005" y="2073963"/>
                </a:cubicBezTo>
                <a:cubicBezTo>
                  <a:pt x="13111" y="2077218"/>
                  <a:pt x="9664" y="2079579"/>
                  <a:pt x="9664" y="2081048"/>
                </a:cubicBezTo>
                <a:cubicBezTo>
                  <a:pt x="9664" y="2076364"/>
                  <a:pt x="9453" y="2066572"/>
                  <a:pt x="9031" y="2051669"/>
                </a:cubicBezTo>
                <a:cubicBezTo>
                  <a:pt x="8609" y="2036766"/>
                  <a:pt x="8820" y="2024830"/>
                  <a:pt x="9664" y="2015861"/>
                </a:cubicBezTo>
                <a:cubicBezTo>
                  <a:pt x="10508" y="2023679"/>
                  <a:pt x="11771" y="2009342"/>
                  <a:pt x="13453" y="1972849"/>
                </a:cubicBezTo>
                <a:cubicBezTo>
                  <a:pt x="15135" y="1936357"/>
                  <a:pt x="16605" y="1902811"/>
                  <a:pt x="17865" y="1872212"/>
                </a:cubicBezTo>
                <a:cubicBezTo>
                  <a:pt x="19124" y="1841613"/>
                  <a:pt x="20387" y="1812522"/>
                  <a:pt x="21654" y="1784939"/>
                </a:cubicBezTo>
                <a:cubicBezTo>
                  <a:pt x="22920" y="1757356"/>
                  <a:pt x="24283" y="1730488"/>
                  <a:pt x="25744" y="1704334"/>
                </a:cubicBezTo>
                <a:cubicBezTo>
                  <a:pt x="31010" y="1641389"/>
                  <a:pt x="36936" y="1552519"/>
                  <a:pt x="43522" y="1437723"/>
                </a:cubicBezTo>
                <a:cubicBezTo>
                  <a:pt x="50108" y="1322927"/>
                  <a:pt x="56557" y="1221178"/>
                  <a:pt x="62869" y="1132477"/>
                </a:cubicBezTo>
                <a:cubicBezTo>
                  <a:pt x="66473" y="1079296"/>
                  <a:pt x="69702" y="1029170"/>
                  <a:pt x="72557" y="982101"/>
                </a:cubicBezTo>
                <a:cubicBezTo>
                  <a:pt x="75411" y="935032"/>
                  <a:pt x="78848" y="889292"/>
                  <a:pt x="82868" y="844881"/>
                </a:cubicBezTo>
                <a:cubicBezTo>
                  <a:pt x="84784" y="818211"/>
                  <a:pt x="87424" y="793665"/>
                  <a:pt x="90788" y="771241"/>
                </a:cubicBezTo>
                <a:cubicBezTo>
                  <a:pt x="94151" y="748818"/>
                  <a:pt x="96623" y="727069"/>
                  <a:pt x="98204" y="705995"/>
                </a:cubicBezTo>
                <a:cubicBezTo>
                  <a:pt x="100590" y="687461"/>
                  <a:pt x="102415" y="667647"/>
                  <a:pt x="103682" y="646553"/>
                </a:cubicBezTo>
                <a:cubicBezTo>
                  <a:pt x="104948" y="625459"/>
                  <a:pt x="106472" y="603978"/>
                  <a:pt x="108254" y="582110"/>
                </a:cubicBezTo>
                <a:cubicBezTo>
                  <a:pt x="110090" y="568617"/>
                  <a:pt x="111936" y="555649"/>
                  <a:pt x="113792" y="543207"/>
                </a:cubicBezTo>
                <a:cubicBezTo>
                  <a:pt x="115648" y="530765"/>
                  <a:pt x="117454" y="518015"/>
                  <a:pt x="119209" y="504958"/>
                </a:cubicBezTo>
                <a:cubicBezTo>
                  <a:pt x="123028" y="482217"/>
                  <a:pt x="126197" y="455329"/>
                  <a:pt x="128716" y="424293"/>
                </a:cubicBezTo>
                <a:cubicBezTo>
                  <a:pt x="131235" y="393257"/>
                  <a:pt x="134793" y="361527"/>
                  <a:pt x="139389" y="329103"/>
                </a:cubicBezTo>
                <a:cubicBezTo>
                  <a:pt x="143302" y="308029"/>
                  <a:pt x="145164" y="298116"/>
                  <a:pt x="144977" y="299367"/>
                </a:cubicBezTo>
                <a:cubicBezTo>
                  <a:pt x="144789" y="300617"/>
                  <a:pt x="144695" y="308941"/>
                  <a:pt x="144695" y="324340"/>
                </a:cubicBezTo>
                <a:cubicBezTo>
                  <a:pt x="145607" y="302710"/>
                  <a:pt x="146910" y="285218"/>
                  <a:pt x="148605" y="271863"/>
                </a:cubicBezTo>
                <a:cubicBezTo>
                  <a:pt x="150300" y="258508"/>
                  <a:pt x="153486" y="242167"/>
                  <a:pt x="158163" y="222839"/>
                </a:cubicBezTo>
                <a:cubicBezTo>
                  <a:pt x="158846" y="219863"/>
                  <a:pt x="159593" y="211776"/>
                  <a:pt x="160404" y="198580"/>
                </a:cubicBezTo>
                <a:cubicBezTo>
                  <a:pt x="161214" y="185384"/>
                  <a:pt x="163596" y="168487"/>
                  <a:pt x="167549" y="147889"/>
                </a:cubicBezTo>
                <a:cubicBezTo>
                  <a:pt x="168661" y="142919"/>
                  <a:pt x="169643" y="138608"/>
                  <a:pt x="170492" y="134958"/>
                </a:cubicBezTo>
                <a:lnTo>
                  <a:pt x="171783" y="129584"/>
                </a:lnTo>
                <a:lnTo>
                  <a:pt x="171821" y="128713"/>
                </a:lnTo>
                <a:cubicBezTo>
                  <a:pt x="172243" y="124997"/>
                  <a:pt x="172876" y="122509"/>
                  <a:pt x="173720" y="121249"/>
                </a:cubicBezTo>
                <a:lnTo>
                  <a:pt x="174067" y="120889"/>
                </a:lnTo>
                <a:lnTo>
                  <a:pt x="174594" y="119940"/>
                </a:lnTo>
                <a:lnTo>
                  <a:pt x="174551" y="120386"/>
                </a:lnTo>
                <a:lnTo>
                  <a:pt x="175059" y="119858"/>
                </a:lnTo>
                <a:lnTo>
                  <a:pt x="175743" y="97541"/>
                </a:lnTo>
                <a:cubicBezTo>
                  <a:pt x="177255" y="76377"/>
                  <a:pt x="181036" y="65796"/>
                  <a:pt x="187087" y="65796"/>
                </a:cubicBezTo>
                <a:cubicBezTo>
                  <a:pt x="193740" y="52699"/>
                  <a:pt x="199286" y="47315"/>
                  <a:pt x="203727" y="49644"/>
                </a:cubicBezTo>
                <a:cubicBezTo>
                  <a:pt x="205208" y="50421"/>
                  <a:pt x="206565" y="52054"/>
                  <a:pt x="207800" y="54544"/>
                </a:cubicBezTo>
                <a:cubicBezTo>
                  <a:pt x="212738" y="64506"/>
                  <a:pt x="220653" y="66986"/>
                  <a:pt x="231548" y="61986"/>
                </a:cubicBezTo>
                <a:cubicBezTo>
                  <a:pt x="236559" y="82028"/>
                  <a:pt x="241296" y="97536"/>
                  <a:pt x="245759" y="108509"/>
                </a:cubicBezTo>
                <a:cubicBezTo>
                  <a:pt x="246874" y="111253"/>
                  <a:pt x="247771" y="113977"/>
                  <a:pt x="248450" y="116682"/>
                </a:cubicBezTo>
                <a:lnTo>
                  <a:pt x="249831" y="124726"/>
                </a:lnTo>
                <a:lnTo>
                  <a:pt x="251700" y="127887"/>
                </a:lnTo>
                <a:cubicBezTo>
                  <a:pt x="252684" y="129316"/>
                  <a:pt x="253477" y="130189"/>
                  <a:pt x="254080" y="130506"/>
                </a:cubicBezTo>
                <a:cubicBezTo>
                  <a:pt x="263446" y="133007"/>
                  <a:pt x="274240" y="141361"/>
                  <a:pt x="286461" y="155569"/>
                </a:cubicBezTo>
                <a:cubicBezTo>
                  <a:pt x="298682" y="169777"/>
                  <a:pt x="311740" y="185692"/>
                  <a:pt x="325636" y="203313"/>
                </a:cubicBezTo>
                <a:lnTo>
                  <a:pt x="325567" y="203631"/>
                </a:lnTo>
                <a:lnTo>
                  <a:pt x="327511" y="202840"/>
                </a:lnTo>
                <a:lnTo>
                  <a:pt x="328497" y="203202"/>
                </a:lnTo>
                <a:lnTo>
                  <a:pt x="334244" y="173722"/>
                </a:lnTo>
                <a:cubicBezTo>
                  <a:pt x="334927" y="170746"/>
                  <a:pt x="335674" y="162659"/>
                  <a:pt x="336485" y="149463"/>
                </a:cubicBezTo>
                <a:cubicBezTo>
                  <a:pt x="337295" y="136267"/>
                  <a:pt x="339677" y="119370"/>
                  <a:pt x="343630" y="98772"/>
                </a:cubicBezTo>
                <a:cubicBezTo>
                  <a:pt x="344742" y="93802"/>
                  <a:pt x="345724" y="89491"/>
                  <a:pt x="346573" y="85841"/>
                </a:cubicBezTo>
                <a:lnTo>
                  <a:pt x="347864" y="80467"/>
                </a:lnTo>
                <a:lnTo>
                  <a:pt x="347902" y="79596"/>
                </a:lnTo>
                <a:cubicBezTo>
                  <a:pt x="348324" y="75880"/>
                  <a:pt x="348957" y="73392"/>
                  <a:pt x="349801" y="72132"/>
                </a:cubicBezTo>
                <a:lnTo>
                  <a:pt x="350148" y="71772"/>
                </a:lnTo>
                <a:lnTo>
                  <a:pt x="350675" y="70823"/>
                </a:lnTo>
                <a:lnTo>
                  <a:pt x="350632" y="71269"/>
                </a:lnTo>
                <a:lnTo>
                  <a:pt x="351140" y="70741"/>
                </a:lnTo>
                <a:lnTo>
                  <a:pt x="351824" y="48424"/>
                </a:lnTo>
                <a:cubicBezTo>
                  <a:pt x="353336" y="27260"/>
                  <a:pt x="357117" y="16679"/>
                  <a:pt x="363168" y="16679"/>
                </a:cubicBezTo>
                <a:cubicBezTo>
                  <a:pt x="369821" y="3582"/>
                  <a:pt x="375367" y="-1802"/>
                  <a:pt x="379808" y="527"/>
                </a:cubicBezTo>
                <a:close/>
              </a:path>
            </a:pathLst>
          </a:custGeom>
          <a:ln>
            <a:noFill/>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endParaRPr lang="en-GB" sz="22500" b="1" dirty="0">
              <a:latin typeface="Hey August" pitchFamily="2" charset="0"/>
            </a:endParaRPr>
          </a:p>
        </p:txBody>
      </p:sp>
      <p:sp useBgFill="1">
        <p:nvSpPr>
          <p:cNvPr id="26" name="TextBox 25">
            <a:extLst>
              <a:ext uri="{FF2B5EF4-FFF2-40B4-BE49-F238E27FC236}">
                <a16:creationId xmlns:a16="http://schemas.microsoft.com/office/drawing/2014/main" id="{97D6CAB7-1B21-45CE-A61E-70132A427369}"/>
              </a:ext>
            </a:extLst>
          </p:cNvPr>
          <p:cNvSpPr txBox="1"/>
          <p:nvPr/>
        </p:nvSpPr>
        <p:spPr>
          <a:xfrm rot="1701327">
            <a:off x="1432395" y="134354"/>
            <a:ext cx="1209726" cy="4612601"/>
          </a:xfrm>
          <a:custGeom>
            <a:avLst/>
            <a:gdLst>
              <a:gd name="connsiteX0" fmla="*/ 513256 w 635184"/>
              <a:gd name="connsiteY0" fmla="*/ 2435822 h 3290946"/>
              <a:gd name="connsiteX1" fmla="*/ 512940 w 635184"/>
              <a:gd name="connsiteY1" fmla="*/ 2437009 h 3290946"/>
              <a:gd name="connsiteX2" fmla="*/ 513014 w 635184"/>
              <a:gd name="connsiteY2" fmla="*/ 2437660 h 3290946"/>
              <a:gd name="connsiteX3" fmla="*/ 14126 w 635184"/>
              <a:gd name="connsiteY3" fmla="*/ 2099086 h 3290946"/>
              <a:gd name="connsiteX4" fmla="*/ 14011 w 635184"/>
              <a:gd name="connsiteY4" fmla="*/ 2102643 h 3290946"/>
              <a:gd name="connsiteX5" fmla="*/ 13720 w 635184"/>
              <a:gd name="connsiteY5" fmla="*/ 2103694 h 3290946"/>
              <a:gd name="connsiteX6" fmla="*/ 96538 w 635184"/>
              <a:gd name="connsiteY6" fmla="*/ 1843646 h 3290946"/>
              <a:gd name="connsiteX7" fmla="*/ 96515 w 635184"/>
              <a:gd name="connsiteY7" fmla="*/ 1844433 h 3290946"/>
              <a:gd name="connsiteX8" fmla="*/ 96478 w 635184"/>
              <a:gd name="connsiteY8" fmla="*/ 1845626 h 3290946"/>
              <a:gd name="connsiteX9" fmla="*/ 96647 w 635184"/>
              <a:gd name="connsiteY9" fmla="*/ 1844679 h 3290946"/>
              <a:gd name="connsiteX10" fmla="*/ 272619 w 635184"/>
              <a:gd name="connsiteY10" fmla="*/ 1794529 h 3290946"/>
              <a:gd name="connsiteX11" fmla="*/ 272596 w 635184"/>
              <a:gd name="connsiteY11" fmla="*/ 1795316 h 3290946"/>
              <a:gd name="connsiteX12" fmla="*/ 272559 w 635184"/>
              <a:gd name="connsiteY12" fmla="*/ 1796509 h 3290946"/>
              <a:gd name="connsiteX13" fmla="*/ 272728 w 635184"/>
              <a:gd name="connsiteY13" fmla="*/ 1795562 h 3290946"/>
              <a:gd name="connsiteX14" fmla="*/ 97240 w 635184"/>
              <a:gd name="connsiteY14" fmla="*/ 1721538 h 3290946"/>
              <a:gd name="connsiteX15" fmla="*/ 95561 w 635184"/>
              <a:gd name="connsiteY15" fmla="*/ 1745797 h 3290946"/>
              <a:gd name="connsiteX16" fmla="*/ 97924 w 635184"/>
              <a:gd name="connsiteY16" fmla="*/ 1757412 h 3290946"/>
              <a:gd name="connsiteX17" fmla="*/ 98506 w 635184"/>
              <a:gd name="connsiteY17" fmla="*/ 1748685 h 3290946"/>
              <a:gd name="connsiteX18" fmla="*/ 99259 w 635184"/>
              <a:gd name="connsiteY18" fmla="*/ 1739724 h 3290946"/>
              <a:gd name="connsiteX19" fmla="*/ 98040 w 635184"/>
              <a:gd name="connsiteY19" fmla="*/ 1734637 h 3290946"/>
              <a:gd name="connsiteX20" fmla="*/ 97240 w 635184"/>
              <a:gd name="connsiteY20" fmla="*/ 1721538 h 3290946"/>
              <a:gd name="connsiteX21" fmla="*/ 273321 w 635184"/>
              <a:gd name="connsiteY21" fmla="*/ 1672421 h 3290946"/>
              <a:gd name="connsiteX22" fmla="*/ 271642 w 635184"/>
              <a:gd name="connsiteY22" fmla="*/ 1696680 h 3290946"/>
              <a:gd name="connsiteX23" fmla="*/ 274005 w 635184"/>
              <a:gd name="connsiteY23" fmla="*/ 1708295 h 3290946"/>
              <a:gd name="connsiteX24" fmla="*/ 274587 w 635184"/>
              <a:gd name="connsiteY24" fmla="*/ 1699568 h 3290946"/>
              <a:gd name="connsiteX25" fmla="*/ 275340 w 635184"/>
              <a:gd name="connsiteY25" fmla="*/ 1690607 h 3290946"/>
              <a:gd name="connsiteX26" fmla="*/ 274121 w 635184"/>
              <a:gd name="connsiteY26" fmla="*/ 1685520 h 3290946"/>
              <a:gd name="connsiteX27" fmla="*/ 273321 w 635184"/>
              <a:gd name="connsiteY27" fmla="*/ 1672421 h 3290946"/>
              <a:gd name="connsiteX28" fmla="*/ 615802 w 635184"/>
              <a:gd name="connsiteY28" fmla="*/ 1055870 h 3290946"/>
              <a:gd name="connsiteX29" fmla="*/ 616258 w 635184"/>
              <a:gd name="connsiteY29" fmla="*/ 1067965 h 3290946"/>
              <a:gd name="connsiteX30" fmla="*/ 612339 w 635184"/>
              <a:gd name="connsiteY30" fmla="*/ 1067965 h 3290946"/>
              <a:gd name="connsiteX31" fmla="*/ 161479 w 635184"/>
              <a:gd name="connsiteY31" fmla="*/ 1052526 h 3290946"/>
              <a:gd name="connsiteX32" fmla="*/ 160758 w 635184"/>
              <a:gd name="connsiteY32" fmla="*/ 1055146 h 3290946"/>
              <a:gd name="connsiteX33" fmla="*/ 160720 w 635184"/>
              <a:gd name="connsiteY33" fmla="*/ 1055727 h 3290946"/>
              <a:gd name="connsiteX34" fmla="*/ 161444 w 635184"/>
              <a:gd name="connsiteY34" fmla="*/ 1054402 h 3290946"/>
              <a:gd name="connsiteX35" fmla="*/ 161479 w 635184"/>
              <a:gd name="connsiteY35" fmla="*/ 1052526 h 3290946"/>
              <a:gd name="connsiteX36" fmla="*/ 337560 w 635184"/>
              <a:gd name="connsiteY36" fmla="*/ 1003409 h 3290946"/>
              <a:gd name="connsiteX37" fmla="*/ 336839 w 635184"/>
              <a:gd name="connsiteY37" fmla="*/ 1006029 h 3290946"/>
              <a:gd name="connsiteX38" fmla="*/ 336801 w 635184"/>
              <a:gd name="connsiteY38" fmla="*/ 1006610 h 3290946"/>
              <a:gd name="connsiteX39" fmla="*/ 337525 w 635184"/>
              <a:gd name="connsiteY39" fmla="*/ 1005285 h 3290946"/>
              <a:gd name="connsiteX40" fmla="*/ 337560 w 635184"/>
              <a:gd name="connsiteY40" fmla="*/ 1003409 h 3290946"/>
              <a:gd name="connsiteX41" fmla="*/ 627675 w 635184"/>
              <a:gd name="connsiteY41" fmla="*/ 961817 h 3290946"/>
              <a:gd name="connsiteX42" fmla="*/ 625223 w 635184"/>
              <a:gd name="connsiteY42" fmla="*/ 970810 h 3290946"/>
              <a:gd name="connsiteX43" fmla="*/ 627615 w 635184"/>
              <a:gd name="connsiteY43" fmla="*/ 970810 h 3290946"/>
              <a:gd name="connsiteX44" fmla="*/ 167359 w 635184"/>
              <a:gd name="connsiteY44" fmla="*/ 888109 h 3290946"/>
              <a:gd name="connsiteX45" fmla="*/ 167321 w 635184"/>
              <a:gd name="connsiteY45" fmla="*/ 889003 h 3290946"/>
              <a:gd name="connsiteX46" fmla="*/ 167662 w 635184"/>
              <a:gd name="connsiteY46" fmla="*/ 898510 h 3290946"/>
              <a:gd name="connsiteX47" fmla="*/ 172554 w 635184"/>
              <a:gd name="connsiteY47" fmla="*/ 915337 h 3290946"/>
              <a:gd name="connsiteX48" fmla="*/ 180373 w 635184"/>
              <a:gd name="connsiteY48" fmla="*/ 915813 h 3290946"/>
              <a:gd name="connsiteX49" fmla="*/ 183046 w 635184"/>
              <a:gd name="connsiteY49" fmla="*/ 900186 h 3290946"/>
              <a:gd name="connsiteX50" fmla="*/ 174182 w 635184"/>
              <a:gd name="connsiteY50" fmla="*/ 888856 h 3290946"/>
              <a:gd name="connsiteX51" fmla="*/ 343440 w 635184"/>
              <a:gd name="connsiteY51" fmla="*/ 838992 h 3290946"/>
              <a:gd name="connsiteX52" fmla="*/ 343402 w 635184"/>
              <a:gd name="connsiteY52" fmla="*/ 839886 h 3290946"/>
              <a:gd name="connsiteX53" fmla="*/ 343743 w 635184"/>
              <a:gd name="connsiteY53" fmla="*/ 849393 h 3290946"/>
              <a:gd name="connsiteX54" fmla="*/ 348635 w 635184"/>
              <a:gd name="connsiteY54" fmla="*/ 866220 h 3290946"/>
              <a:gd name="connsiteX55" fmla="*/ 356454 w 635184"/>
              <a:gd name="connsiteY55" fmla="*/ 866696 h 3290946"/>
              <a:gd name="connsiteX56" fmla="*/ 359127 w 635184"/>
              <a:gd name="connsiteY56" fmla="*/ 851069 h 3290946"/>
              <a:gd name="connsiteX57" fmla="*/ 350263 w 635184"/>
              <a:gd name="connsiteY57" fmla="*/ 839739 h 3290946"/>
              <a:gd name="connsiteX58" fmla="*/ 521461 w 635184"/>
              <a:gd name="connsiteY58" fmla="*/ 529233 h 3290946"/>
              <a:gd name="connsiteX59" fmla="*/ 521917 w 635184"/>
              <a:gd name="connsiteY59" fmla="*/ 541328 h 3290946"/>
              <a:gd name="connsiteX60" fmla="*/ 517998 w 635184"/>
              <a:gd name="connsiteY60" fmla="*/ 541328 h 3290946"/>
              <a:gd name="connsiteX61" fmla="*/ 533334 w 635184"/>
              <a:gd name="connsiteY61" fmla="*/ 435180 h 3290946"/>
              <a:gd name="connsiteX62" fmla="*/ 530882 w 635184"/>
              <a:gd name="connsiteY62" fmla="*/ 444173 h 3290946"/>
              <a:gd name="connsiteX63" fmla="*/ 533274 w 635184"/>
              <a:gd name="connsiteY63" fmla="*/ 444173 h 3290946"/>
              <a:gd name="connsiteX64" fmla="*/ 379808 w 635184"/>
              <a:gd name="connsiteY64" fmla="*/ 527 h 3290946"/>
              <a:gd name="connsiteX65" fmla="*/ 383881 w 635184"/>
              <a:gd name="connsiteY65" fmla="*/ 5427 h 3290946"/>
              <a:gd name="connsiteX66" fmla="*/ 407629 w 635184"/>
              <a:gd name="connsiteY66" fmla="*/ 12869 h 3290946"/>
              <a:gd name="connsiteX67" fmla="*/ 421840 w 635184"/>
              <a:gd name="connsiteY67" fmla="*/ 59392 h 3290946"/>
              <a:gd name="connsiteX68" fmla="*/ 424531 w 635184"/>
              <a:gd name="connsiteY68" fmla="*/ 67565 h 3290946"/>
              <a:gd name="connsiteX69" fmla="*/ 425912 w 635184"/>
              <a:gd name="connsiteY69" fmla="*/ 75609 h 3290946"/>
              <a:gd name="connsiteX70" fmla="*/ 427781 w 635184"/>
              <a:gd name="connsiteY70" fmla="*/ 78770 h 3290946"/>
              <a:gd name="connsiteX71" fmla="*/ 430161 w 635184"/>
              <a:gd name="connsiteY71" fmla="*/ 81389 h 3290946"/>
              <a:gd name="connsiteX72" fmla="*/ 462542 w 635184"/>
              <a:gd name="connsiteY72" fmla="*/ 106452 h 3290946"/>
              <a:gd name="connsiteX73" fmla="*/ 501717 w 635184"/>
              <a:gd name="connsiteY73" fmla="*/ 154196 h 3290946"/>
              <a:gd name="connsiteX74" fmla="*/ 501648 w 635184"/>
              <a:gd name="connsiteY74" fmla="*/ 154514 h 3290946"/>
              <a:gd name="connsiteX75" fmla="*/ 503592 w 635184"/>
              <a:gd name="connsiteY75" fmla="*/ 153723 h 3290946"/>
              <a:gd name="connsiteX76" fmla="*/ 516400 w 635184"/>
              <a:gd name="connsiteY76" fmla="*/ 158423 h 3290946"/>
              <a:gd name="connsiteX77" fmla="*/ 525495 w 635184"/>
              <a:gd name="connsiteY77" fmla="*/ 216466 h 3290946"/>
              <a:gd name="connsiteX78" fmla="*/ 538319 w 635184"/>
              <a:gd name="connsiteY78" fmla="*/ 207298 h 3290946"/>
              <a:gd name="connsiteX79" fmla="*/ 535636 w 635184"/>
              <a:gd name="connsiteY79" fmla="*/ 278259 h 3290946"/>
              <a:gd name="connsiteX80" fmla="*/ 537987 w 635184"/>
              <a:gd name="connsiteY80" fmla="*/ 316180 h 3290946"/>
              <a:gd name="connsiteX81" fmla="*/ 540680 w 635184"/>
              <a:gd name="connsiteY81" fmla="*/ 375295 h 3290946"/>
              <a:gd name="connsiteX82" fmla="*/ 535708 w 635184"/>
              <a:gd name="connsiteY82" fmla="*/ 426473 h 3290946"/>
              <a:gd name="connsiteX83" fmla="*/ 534002 w 635184"/>
              <a:gd name="connsiteY83" fmla="*/ 432729 h 3290946"/>
              <a:gd name="connsiteX84" fmla="*/ 534540 w 635184"/>
              <a:gd name="connsiteY84" fmla="*/ 444292 h 3290946"/>
              <a:gd name="connsiteX85" fmla="*/ 525796 w 635184"/>
              <a:gd name="connsiteY85" fmla="*/ 507693 h 3290946"/>
              <a:gd name="connsiteX86" fmla="*/ 525696 w 635184"/>
              <a:gd name="connsiteY86" fmla="*/ 507693 h 3290946"/>
              <a:gd name="connsiteX87" fmla="*/ 525700 w 635184"/>
              <a:gd name="connsiteY87" fmla="*/ 506290 h 3290946"/>
              <a:gd name="connsiteX88" fmla="*/ 524563 w 635184"/>
              <a:gd name="connsiteY88" fmla="*/ 515186 h 3290946"/>
              <a:gd name="connsiteX89" fmla="*/ 521880 w 635184"/>
              <a:gd name="connsiteY89" fmla="*/ 527768 h 3290946"/>
              <a:gd name="connsiteX90" fmla="*/ 521461 w 635184"/>
              <a:gd name="connsiteY90" fmla="*/ 529233 h 3290946"/>
              <a:gd name="connsiteX91" fmla="*/ 521231 w 635184"/>
              <a:gd name="connsiteY91" fmla="*/ 523154 h 3290946"/>
              <a:gd name="connsiteX92" fmla="*/ 510943 w 635184"/>
              <a:gd name="connsiteY92" fmla="*/ 494149 h 3290946"/>
              <a:gd name="connsiteX93" fmla="*/ 502712 w 635184"/>
              <a:gd name="connsiteY93" fmla="*/ 507328 h 3290946"/>
              <a:gd name="connsiteX94" fmla="*/ 501051 w 635184"/>
              <a:gd name="connsiteY94" fmla="*/ 539218 h 3290946"/>
              <a:gd name="connsiteX95" fmla="*/ 501970 w 635184"/>
              <a:gd name="connsiteY95" fmla="*/ 539506 h 3290946"/>
              <a:gd name="connsiteX96" fmla="*/ 510003 w 635184"/>
              <a:gd name="connsiteY96" fmla="*/ 565805 h 3290946"/>
              <a:gd name="connsiteX97" fmla="*/ 516390 w 635184"/>
              <a:gd name="connsiteY97" fmla="*/ 569486 h 3290946"/>
              <a:gd name="connsiteX98" fmla="*/ 520229 w 635184"/>
              <a:gd name="connsiteY98" fmla="*/ 587167 h 3290946"/>
              <a:gd name="connsiteX99" fmla="*/ 519429 w 635184"/>
              <a:gd name="connsiteY99" fmla="*/ 597447 h 3290946"/>
              <a:gd name="connsiteX100" fmla="*/ 520253 w 635184"/>
              <a:gd name="connsiteY100" fmla="*/ 602246 h 3290946"/>
              <a:gd name="connsiteX101" fmla="*/ 522122 w 635184"/>
              <a:gd name="connsiteY101" fmla="*/ 605407 h 3290946"/>
              <a:gd name="connsiteX102" fmla="*/ 524502 w 635184"/>
              <a:gd name="connsiteY102" fmla="*/ 608026 h 3290946"/>
              <a:gd name="connsiteX103" fmla="*/ 556883 w 635184"/>
              <a:gd name="connsiteY103" fmla="*/ 633089 h 3290946"/>
              <a:gd name="connsiteX104" fmla="*/ 596058 w 635184"/>
              <a:gd name="connsiteY104" fmla="*/ 680833 h 3290946"/>
              <a:gd name="connsiteX105" fmla="*/ 595989 w 635184"/>
              <a:gd name="connsiteY105" fmla="*/ 681151 h 3290946"/>
              <a:gd name="connsiteX106" fmla="*/ 597933 w 635184"/>
              <a:gd name="connsiteY106" fmla="*/ 680360 h 3290946"/>
              <a:gd name="connsiteX107" fmla="*/ 610741 w 635184"/>
              <a:gd name="connsiteY107" fmla="*/ 685060 h 3290946"/>
              <a:gd name="connsiteX108" fmla="*/ 619836 w 635184"/>
              <a:gd name="connsiteY108" fmla="*/ 743103 h 3290946"/>
              <a:gd name="connsiteX109" fmla="*/ 632660 w 635184"/>
              <a:gd name="connsiteY109" fmla="*/ 733935 h 3290946"/>
              <a:gd name="connsiteX110" fmla="*/ 629977 w 635184"/>
              <a:gd name="connsiteY110" fmla="*/ 804896 h 3290946"/>
              <a:gd name="connsiteX111" fmla="*/ 632328 w 635184"/>
              <a:gd name="connsiteY111" fmla="*/ 842817 h 3290946"/>
              <a:gd name="connsiteX112" fmla="*/ 635021 w 635184"/>
              <a:gd name="connsiteY112" fmla="*/ 901932 h 3290946"/>
              <a:gd name="connsiteX113" fmla="*/ 630049 w 635184"/>
              <a:gd name="connsiteY113" fmla="*/ 953110 h 3290946"/>
              <a:gd name="connsiteX114" fmla="*/ 628343 w 635184"/>
              <a:gd name="connsiteY114" fmla="*/ 959366 h 3290946"/>
              <a:gd name="connsiteX115" fmla="*/ 628881 w 635184"/>
              <a:gd name="connsiteY115" fmla="*/ 970929 h 3290946"/>
              <a:gd name="connsiteX116" fmla="*/ 620137 w 635184"/>
              <a:gd name="connsiteY116" fmla="*/ 1034330 h 3290946"/>
              <a:gd name="connsiteX117" fmla="*/ 620037 w 635184"/>
              <a:gd name="connsiteY117" fmla="*/ 1034330 h 3290946"/>
              <a:gd name="connsiteX118" fmla="*/ 620041 w 635184"/>
              <a:gd name="connsiteY118" fmla="*/ 1032927 h 3290946"/>
              <a:gd name="connsiteX119" fmla="*/ 618904 w 635184"/>
              <a:gd name="connsiteY119" fmla="*/ 1041823 h 3290946"/>
              <a:gd name="connsiteX120" fmla="*/ 616221 w 635184"/>
              <a:gd name="connsiteY120" fmla="*/ 1054405 h 3290946"/>
              <a:gd name="connsiteX121" fmla="*/ 615802 w 635184"/>
              <a:gd name="connsiteY121" fmla="*/ 1055870 h 3290946"/>
              <a:gd name="connsiteX122" fmla="*/ 615572 w 635184"/>
              <a:gd name="connsiteY122" fmla="*/ 1049791 h 3290946"/>
              <a:gd name="connsiteX123" fmla="*/ 605284 w 635184"/>
              <a:gd name="connsiteY123" fmla="*/ 1020786 h 3290946"/>
              <a:gd name="connsiteX124" fmla="*/ 594309 w 635184"/>
              <a:gd name="connsiteY124" fmla="*/ 1086658 h 3290946"/>
              <a:gd name="connsiteX125" fmla="*/ 614570 w 635184"/>
              <a:gd name="connsiteY125" fmla="*/ 1113804 h 3290946"/>
              <a:gd name="connsiteX126" fmla="*/ 611213 w 635184"/>
              <a:gd name="connsiteY126" fmla="*/ 1156964 h 3290946"/>
              <a:gd name="connsiteX127" fmla="*/ 609746 w 635184"/>
              <a:gd name="connsiteY127" fmla="*/ 1206405 h 3290946"/>
              <a:gd name="connsiteX128" fmla="*/ 605967 w 635184"/>
              <a:gd name="connsiteY128" fmla="*/ 1265192 h 3290946"/>
              <a:gd name="connsiteX129" fmla="*/ 603646 w 635184"/>
              <a:gd name="connsiteY129" fmla="*/ 1297517 h 3290946"/>
              <a:gd name="connsiteX130" fmla="*/ 601123 w 635184"/>
              <a:gd name="connsiteY130" fmla="*/ 1275967 h 3290946"/>
              <a:gd name="connsiteX131" fmla="*/ 598942 w 635184"/>
              <a:gd name="connsiteY131" fmla="*/ 1340737 h 3290946"/>
              <a:gd name="connsiteX132" fmla="*/ 596058 w 635184"/>
              <a:gd name="connsiteY132" fmla="*/ 1400566 h 3290946"/>
              <a:gd name="connsiteX133" fmla="*/ 593535 w 635184"/>
              <a:gd name="connsiteY133" fmla="*/ 1439410 h 3290946"/>
              <a:gd name="connsiteX134" fmla="*/ 591012 w 635184"/>
              <a:gd name="connsiteY134" fmla="*/ 1422354 h 3290946"/>
              <a:gd name="connsiteX135" fmla="*/ 586771 w 635184"/>
              <a:gd name="connsiteY135" fmla="*/ 1486470 h 3290946"/>
              <a:gd name="connsiteX136" fmla="*/ 580520 w 635184"/>
              <a:gd name="connsiteY136" fmla="*/ 1528141 h 3290946"/>
              <a:gd name="connsiteX137" fmla="*/ 580923 w 635184"/>
              <a:gd name="connsiteY137" fmla="*/ 1559991 h 3290946"/>
              <a:gd name="connsiteX138" fmla="*/ 579174 w 635184"/>
              <a:gd name="connsiteY138" fmla="*/ 1643572 h 3290946"/>
              <a:gd name="connsiteX139" fmla="*/ 575158 w 635184"/>
              <a:gd name="connsiteY139" fmla="*/ 1643572 h 3290946"/>
              <a:gd name="connsiteX140" fmla="*/ 573807 w 635184"/>
              <a:gd name="connsiteY140" fmla="*/ 1656163 h 3290946"/>
              <a:gd name="connsiteX141" fmla="*/ 570832 w 635184"/>
              <a:gd name="connsiteY141" fmla="*/ 1672147 h 3290946"/>
              <a:gd name="connsiteX142" fmla="*/ 572089 w 635184"/>
              <a:gd name="connsiteY142" fmla="*/ 1707152 h 3290946"/>
              <a:gd name="connsiteX143" fmla="*/ 563415 w 635184"/>
              <a:gd name="connsiteY143" fmla="*/ 1770672 h 3290946"/>
              <a:gd name="connsiteX144" fmla="*/ 561687 w 635184"/>
              <a:gd name="connsiteY144" fmla="*/ 1770672 h 3290946"/>
              <a:gd name="connsiteX145" fmla="*/ 561043 w 635184"/>
              <a:gd name="connsiteY145" fmla="*/ 1798532 h 3290946"/>
              <a:gd name="connsiteX146" fmla="*/ 558209 w 635184"/>
              <a:gd name="connsiteY146" fmla="*/ 1849253 h 3290946"/>
              <a:gd name="connsiteX147" fmla="*/ 554421 w 635184"/>
              <a:gd name="connsiteY147" fmla="*/ 1879733 h 3290946"/>
              <a:gd name="connsiteX148" fmla="*/ 552921 w 635184"/>
              <a:gd name="connsiteY148" fmla="*/ 1880444 h 3290946"/>
              <a:gd name="connsiteX149" fmla="*/ 552868 w 635184"/>
              <a:gd name="connsiteY149" fmla="*/ 1880321 h 3290946"/>
              <a:gd name="connsiteX150" fmla="*/ 552747 w 635184"/>
              <a:gd name="connsiteY150" fmla="*/ 1885068 h 3290946"/>
              <a:gd name="connsiteX151" fmla="*/ 551496 w 635184"/>
              <a:gd name="connsiteY151" fmla="*/ 1897086 h 3290946"/>
              <a:gd name="connsiteX152" fmla="*/ 548561 w 635184"/>
              <a:gd name="connsiteY152" fmla="*/ 1925572 h 3290946"/>
              <a:gd name="connsiteX153" fmla="*/ 550009 w 635184"/>
              <a:gd name="connsiteY153" fmla="*/ 1955010 h 3290946"/>
              <a:gd name="connsiteX154" fmla="*/ 541888 w 635184"/>
              <a:gd name="connsiteY154" fmla="*/ 2017310 h 3290946"/>
              <a:gd name="connsiteX155" fmla="*/ 541526 w 635184"/>
              <a:gd name="connsiteY155" fmla="*/ 2017310 h 3290946"/>
              <a:gd name="connsiteX156" fmla="*/ 542441 w 635184"/>
              <a:gd name="connsiteY156" fmla="*/ 2032788 h 3290946"/>
              <a:gd name="connsiteX157" fmla="*/ 538009 w 635184"/>
              <a:gd name="connsiteY157" fmla="*/ 2094164 h 3290946"/>
              <a:gd name="connsiteX158" fmla="*/ 531577 w 635184"/>
              <a:gd name="connsiteY158" fmla="*/ 2126252 h 3290946"/>
              <a:gd name="connsiteX159" fmla="*/ 533064 w 635184"/>
              <a:gd name="connsiteY159" fmla="*/ 2121608 h 3290946"/>
              <a:gd name="connsiteX160" fmla="*/ 526421 w 635184"/>
              <a:gd name="connsiteY160" fmla="*/ 2257429 h 3290946"/>
              <a:gd name="connsiteX161" fmla="*/ 517909 w 635184"/>
              <a:gd name="connsiteY161" fmla="*/ 2421170 h 3290946"/>
              <a:gd name="connsiteX162" fmla="*/ 515387 w 635184"/>
              <a:gd name="connsiteY162" fmla="*/ 2428764 h 3290946"/>
              <a:gd name="connsiteX163" fmla="*/ 514267 w 635184"/>
              <a:gd name="connsiteY163" fmla="*/ 2432332 h 3290946"/>
              <a:gd name="connsiteX164" fmla="*/ 514663 w 635184"/>
              <a:gd name="connsiteY164" fmla="*/ 2450161 h 3290946"/>
              <a:gd name="connsiteX165" fmla="*/ 510110 w 635184"/>
              <a:gd name="connsiteY165" fmla="*/ 2492488 h 3290946"/>
              <a:gd name="connsiteX166" fmla="*/ 510251 w 635184"/>
              <a:gd name="connsiteY166" fmla="*/ 2498590 h 3290946"/>
              <a:gd name="connsiteX167" fmla="*/ 508784 w 635184"/>
              <a:gd name="connsiteY167" fmla="*/ 2547495 h 3290946"/>
              <a:gd name="connsiteX168" fmla="*/ 504402 w 635184"/>
              <a:gd name="connsiteY168" fmla="*/ 2581041 h 3290946"/>
              <a:gd name="connsiteX169" fmla="*/ 502575 w 635184"/>
              <a:gd name="connsiteY169" fmla="*/ 2581456 h 3290946"/>
              <a:gd name="connsiteX170" fmla="*/ 502492 w 635184"/>
              <a:gd name="connsiteY170" fmla="*/ 2581260 h 3290946"/>
              <a:gd name="connsiteX171" fmla="*/ 502309 w 635184"/>
              <a:gd name="connsiteY171" fmla="*/ 2595239 h 3290946"/>
              <a:gd name="connsiteX172" fmla="*/ 501216 w 635184"/>
              <a:gd name="connsiteY172" fmla="*/ 2620361 h 3290946"/>
              <a:gd name="connsiteX173" fmla="*/ 497427 w 635184"/>
              <a:gd name="connsiteY173" fmla="*/ 2681738 h 3290946"/>
              <a:gd name="connsiteX174" fmla="*/ 494472 w 635184"/>
              <a:gd name="connsiteY174" fmla="*/ 2720016 h 3290946"/>
              <a:gd name="connsiteX175" fmla="*/ 491317 w 635184"/>
              <a:gd name="connsiteY175" fmla="*/ 2693108 h 3290946"/>
              <a:gd name="connsiteX176" fmla="*/ 489899 w 635184"/>
              <a:gd name="connsiteY176" fmla="*/ 2753056 h 3290946"/>
              <a:gd name="connsiteX177" fmla="*/ 485689 w 635184"/>
              <a:gd name="connsiteY177" fmla="*/ 2815743 h 3290946"/>
              <a:gd name="connsiteX178" fmla="*/ 474664 w 635184"/>
              <a:gd name="connsiteY178" fmla="*/ 3033627 h 3290946"/>
              <a:gd name="connsiteX179" fmla="*/ 466614 w 635184"/>
              <a:gd name="connsiteY179" fmla="*/ 3268299 h 3290946"/>
              <a:gd name="connsiteX180" fmla="*/ 438584 w 635184"/>
              <a:gd name="connsiteY180" fmla="*/ 3287855 h 3290946"/>
              <a:gd name="connsiteX181" fmla="*/ 428086 w 635184"/>
              <a:gd name="connsiteY181" fmla="*/ 3270549 h 3290946"/>
              <a:gd name="connsiteX182" fmla="*/ 426655 w 635184"/>
              <a:gd name="connsiteY182" fmla="*/ 3266887 h 3290946"/>
              <a:gd name="connsiteX183" fmla="*/ 426374 w 635184"/>
              <a:gd name="connsiteY183" fmla="*/ 3269430 h 3290946"/>
              <a:gd name="connsiteX184" fmla="*/ 408424 w 635184"/>
              <a:gd name="connsiteY184" fmla="*/ 3265710 h 3290946"/>
              <a:gd name="connsiteX185" fmla="*/ 388224 w 635184"/>
              <a:gd name="connsiteY185" fmla="*/ 3254488 h 3290946"/>
              <a:gd name="connsiteX186" fmla="*/ 371058 w 635184"/>
              <a:gd name="connsiteY186" fmla="*/ 3230914 h 3290946"/>
              <a:gd name="connsiteX187" fmla="*/ 370261 w 635184"/>
              <a:gd name="connsiteY187" fmla="*/ 3220752 h 3290946"/>
              <a:gd name="connsiteX188" fmla="*/ 366416 w 635184"/>
              <a:gd name="connsiteY188" fmla="*/ 3218274 h 3290946"/>
              <a:gd name="connsiteX189" fmla="*/ 365391 w 635184"/>
              <a:gd name="connsiteY189" fmla="*/ 3216603 h 3290946"/>
              <a:gd name="connsiteX190" fmla="*/ 361488 w 635184"/>
              <a:gd name="connsiteY190" fmla="*/ 3217692 h 3290946"/>
              <a:gd name="connsiteX191" fmla="*/ 356204 w 635184"/>
              <a:gd name="connsiteY191" fmla="*/ 3214810 h 3290946"/>
              <a:gd name="connsiteX192" fmla="*/ 341803 w 635184"/>
              <a:gd name="connsiteY192" fmla="*/ 3186682 h 3290946"/>
              <a:gd name="connsiteX193" fmla="*/ 340265 w 635184"/>
              <a:gd name="connsiteY193" fmla="*/ 3172484 h 3290946"/>
              <a:gd name="connsiteX194" fmla="*/ 340850 w 635184"/>
              <a:gd name="connsiteY194" fmla="*/ 3167630 h 3290946"/>
              <a:gd name="connsiteX195" fmla="*/ 337321 w 635184"/>
              <a:gd name="connsiteY195" fmla="*/ 3166099 h 3290946"/>
              <a:gd name="connsiteX196" fmla="*/ 329753 w 635184"/>
              <a:gd name="connsiteY196" fmla="*/ 3155904 h 3290946"/>
              <a:gd name="connsiteX197" fmla="*/ 325502 w 635184"/>
              <a:gd name="connsiteY197" fmla="*/ 3161054 h 3290946"/>
              <a:gd name="connsiteX198" fmla="*/ 291443 w 635184"/>
              <a:gd name="connsiteY198" fmla="*/ 3141557 h 3290946"/>
              <a:gd name="connsiteX199" fmla="*/ 276850 w 635184"/>
              <a:gd name="connsiteY199" fmla="*/ 3105005 h 3290946"/>
              <a:gd name="connsiteX200" fmla="*/ 270458 w 635184"/>
              <a:gd name="connsiteY200" fmla="*/ 2880915 h 3290946"/>
              <a:gd name="connsiteX201" fmla="*/ 274618 w 635184"/>
              <a:gd name="connsiteY201" fmla="*/ 2693276 h 3290946"/>
              <a:gd name="connsiteX202" fmla="*/ 272075 w 635184"/>
              <a:gd name="connsiteY202" fmla="*/ 2691637 h 3290946"/>
              <a:gd name="connsiteX203" fmla="*/ 271050 w 635184"/>
              <a:gd name="connsiteY203" fmla="*/ 2689966 h 3290946"/>
              <a:gd name="connsiteX204" fmla="*/ 267147 w 635184"/>
              <a:gd name="connsiteY204" fmla="*/ 2691055 h 3290946"/>
              <a:gd name="connsiteX205" fmla="*/ 261863 w 635184"/>
              <a:gd name="connsiteY205" fmla="*/ 2688173 h 3290946"/>
              <a:gd name="connsiteX206" fmla="*/ 247462 w 635184"/>
              <a:gd name="connsiteY206" fmla="*/ 2660045 h 3290946"/>
              <a:gd name="connsiteX207" fmla="*/ 245924 w 635184"/>
              <a:gd name="connsiteY207" fmla="*/ 2645847 h 3290946"/>
              <a:gd name="connsiteX208" fmla="*/ 246509 w 635184"/>
              <a:gd name="connsiteY208" fmla="*/ 2640993 h 3290946"/>
              <a:gd name="connsiteX209" fmla="*/ 242980 w 635184"/>
              <a:gd name="connsiteY209" fmla="*/ 2639462 h 3290946"/>
              <a:gd name="connsiteX210" fmla="*/ 235412 w 635184"/>
              <a:gd name="connsiteY210" fmla="*/ 2629267 h 3290946"/>
              <a:gd name="connsiteX211" fmla="*/ 231161 w 635184"/>
              <a:gd name="connsiteY211" fmla="*/ 2634417 h 3290946"/>
              <a:gd name="connsiteX212" fmla="*/ 219938 w 635184"/>
              <a:gd name="connsiteY212" fmla="*/ 2635154 h 3290946"/>
              <a:gd name="connsiteX213" fmla="*/ 202073 w 635184"/>
              <a:gd name="connsiteY213" fmla="*/ 2619325 h 3290946"/>
              <a:gd name="connsiteX214" fmla="*/ 196192 w 635184"/>
              <a:gd name="connsiteY214" fmla="*/ 2790779 h 3290946"/>
              <a:gd name="connsiteX215" fmla="*/ 168162 w 635184"/>
              <a:gd name="connsiteY215" fmla="*/ 2810335 h 3290946"/>
              <a:gd name="connsiteX216" fmla="*/ 157664 w 635184"/>
              <a:gd name="connsiteY216" fmla="*/ 2793029 h 3290946"/>
              <a:gd name="connsiteX217" fmla="*/ 156233 w 635184"/>
              <a:gd name="connsiteY217" fmla="*/ 2789367 h 3290946"/>
              <a:gd name="connsiteX218" fmla="*/ 155952 w 635184"/>
              <a:gd name="connsiteY218" fmla="*/ 2791910 h 3290946"/>
              <a:gd name="connsiteX219" fmla="*/ 138002 w 635184"/>
              <a:gd name="connsiteY219" fmla="*/ 2788190 h 3290946"/>
              <a:gd name="connsiteX220" fmla="*/ 117802 w 635184"/>
              <a:gd name="connsiteY220" fmla="*/ 2776968 h 3290946"/>
              <a:gd name="connsiteX221" fmla="*/ 100636 w 635184"/>
              <a:gd name="connsiteY221" fmla="*/ 2753394 h 3290946"/>
              <a:gd name="connsiteX222" fmla="*/ 99839 w 635184"/>
              <a:gd name="connsiteY222" fmla="*/ 2743232 h 3290946"/>
              <a:gd name="connsiteX223" fmla="*/ 95994 w 635184"/>
              <a:gd name="connsiteY223" fmla="*/ 2740754 h 3290946"/>
              <a:gd name="connsiteX224" fmla="*/ 94969 w 635184"/>
              <a:gd name="connsiteY224" fmla="*/ 2739083 h 3290946"/>
              <a:gd name="connsiteX225" fmla="*/ 91066 w 635184"/>
              <a:gd name="connsiteY225" fmla="*/ 2740172 h 3290946"/>
              <a:gd name="connsiteX226" fmla="*/ 85782 w 635184"/>
              <a:gd name="connsiteY226" fmla="*/ 2737290 h 3290946"/>
              <a:gd name="connsiteX227" fmla="*/ 71381 w 635184"/>
              <a:gd name="connsiteY227" fmla="*/ 2709162 h 3290946"/>
              <a:gd name="connsiteX228" fmla="*/ 69843 w 635184"/>
              <a:gd name="connsiteY228" fmla="*/ 2694964 h 3290946"/>
              <a:gd name="connsiteX229" fmla="*/ 70428 w 635184"/>
              <a:gd name="connsiteY229" fmla="*/ 2690110 h 3290946"/>
              <a:gd name="connsiteX230" fmla="*/ 66899 w 635184"/>
              <a:gd name="connsiteY230" fmla="*/ 2688579 h 3290946"/>
              <a:gd name="connsiteX231" fmla="*/ 59331 w 635184"/>
              <a:gd name="connsiteY231" fmla="*/ 2678384 h 3290946"/>
              <a:gd name="connsiteX232" fmla="*/ 55080 w 635184"/>
              <a:gd name="connsiteY232" fmla="*/ 2683534 h 3290946"/>
              <a:gd name="connsiteX233" fmla="*/ 21021 w 635184"/>
              <a:gd name="connsiteY233" fmla="*/ 2664037 h 3290946"/>
              <a:gd name="connsiteX234" fmla="*/ 6428 w 635184"/>
              <a:gd name="connsiteY234" fmla="*/ 2627485 h 3290946"/>
              <a:gd name="connsiteX235" fmla="*/ 4659 w 635184"/>
              <a:gd name="connsiteY235" fmla="*/ 2194871 h 3290946"/>
              <a:gd name="connsiteX236" fmla="*/ 4619 w 635184"/>
              <a:gd name="connsiteY236" fmla="*/ 2180227 h 3290946"/>
              <a:gd name="connsiteX237" fmla="*/ 4719 w 635184"/>
              <a:gd name="connsiteY237" fmla="*/ 2145103 h 3290946"/>
              <a:gd name="connsiteX238" fmla="*/ 10770 w 635184"/>
              <a:gd name="connsiteY238" fmla="*/ 2113314 h 3290946"/>
              <a:gd name="connsiteX239" fmla="*/ 12781 w 635184"/>
              <a:gd name="connsiteY239" fmla="*/ 2107089 h 3290946"/>
              <a:gd name="connsiteX240" fmla="*/ 13720 w 635184"/>
              <a:gd name="connsiteY240" fmla="*/ 2103694 h 3290946"/>
              <a:gd name="connsiteX241" fmla="*/ 12854 w 635184"/>
              <a:gd name="connsiteY241" fmla="*/ 2113509 h 3290946"/>
              <a:gd name="connsiteX242" fmla="*/ 17483 w 635184"/>
              <a:gd name="connsiteY242" fmla="*/ 2099741 h 3290946"/>
              <a:gd name="connsiteX243" fmla="*/ 20005 w 635184"/>
              <a:gd name="connsiteY243" fmla="*/ 2073963 h 3290946"/>
              <a:gd name="connsiteX244" fmla="*/ 9664 w 635184"/>
              <a:gd name="connsiteY244" fmla="*/ 2081048 h 3290946"/>
              <a:gd name="connsiteX245" fmla="*/ 9031 w 635184"/>
              <a:gd name="connsiteY245" fmla="*/ 2051669 h 3290946"/>
              <a:gd name="connsiteX246" fmla="*/ 9664 w 635184"/>
              <a:gd name="connsiteY246" fmla="*/ 2015861 h 3290946"/>
              <a:gd name="connsiteX247" fmla="*/ 13453 w 635184"/>
              <a:gd name="connsiteY247" fmla="*/ 1972849 h 3290946"/>
              <a:gd name="connsiteX248" fmla="*/ 17865 w 635184"/>
              <a:gd name="connsiteY248" fmla="*/ 1872212 h 3290946"/>
              <a:gd name="connsiteX249" fmla="*/ 21654 w 635184"/>
              <a:gd name="connsiteY249" fmla="*/ 1784939 h 3290946"/>
              <a:gd name="connsiteX250" fmla="*/ 25744 w 635184"/>
              <a:gd name="connsiteY250" fmla="*/ 1704334 h 3290946"/>
              <a:gd name="connsiteX251" fmla="*/ 43522 w 635184"/>
              <a:gd name="connsiteY251" fmla="*/ 1437723 h 3290946"/>
              <a:gd name="connsiteX252" fmla="*/ 62869 w 635184"/>
              <a:gd name="connsiteY252" fmla="*/ 1132477 h 3290946"/>
              <a:gd name="connsiteX253" fmla="*/ 72557 w 635184"/>
              <a:gd name="connsiteY253" fmla="*/ 982101 h 3290946"/>
              <a:gd name="connsiteX254" fmla="*/ 82868 w 635184"/>
              <a:gd name="connsiteY254" fmla="*/ 844881 h 3290946"/>
              <a:gd name="connsiteX255" fmla="*/ 90788 w 635184"/>
              <a:gd name="connsiteY255" fmla="*/ 771241 h 3290946"/>
              <a:gd name="connsiteX256" fmla="*/ 98204 w 635184"/>
              <a:gd name="connsiteY256" fmla="*/ 705995 h 3290946"/>
              <a:gd name="connsiteX257" fmla="*/ 103682 w 635184"/>
              <a:gd name="connsiteY257" fmla="*/ 646553 h 3290946"/>
              <a:gd name="connsiteX258" fmla="*/ 108254 w 635184"/>
              <a:gd name="connsiteY258" fmla="*/ 582110 h 3290946"/>
              <a:gd name="connsiteX259" fmla="*/ 113792 w 635184"/>
              <a:gd name="connsiteY259" fmla="*/ 543207 h 3290946"/>
              <a:gd name="connsiteX260" fmla="*/ 119209 w 635184"/>
              <a:gd name="connsiteY260" fmla="*/ 504958 h 3290946"/>
              <a:gd name="connsiteX261" fmla="*/ 128716 w 635184"/>
              <a:gd name="connsiteY261" fmla="*/ 424293 h 3290946"/>
              <a:gd name="connsiteX262" fmla="*/ 139389 w 635184"/>
              <a:gd name="connsiteY262" fmla="*/ 329103 h 3290946"/>
              <a:gd name="connsiteX263" fmla="*/ 144977 w 635184"/>
              <a:gd name="connsiteY263" fmla="*/ 299367 h 3290946"/>
              <a:gd name="connsiteX264" fmla="*/ 144695 w 635184"/>
              <a:gd name="connsiteY264" fmla="*/ 324340 h 3290946"/>
              <a:gd name="connsiteX265" fmla="*/ 148605 w 635184"/>
              <a:gd name="connsiteY265" fmla="*/ 271863 h 3290946"/>
              <a:gd name="connsiteX266" fmla="*/ 158163 w 635184"/>
              <a:gd name="connsiteY266" fmla="*/ 222839 h 3290946"/>
              <a:gd name="connsiteX267" fmla="*/ 160404 w 635184"/>
              <a:gd name="connsiteY267" fmla="*/ 198580 h 3290946"/>
              <a:gd name="connsiteX268" fmla="*/ 167549 w 635184"/>
              <a:gd name="connsiteY268" fmla="*/ 147889 h 3290946"/>
              <a:gd name="connsiteX269" fmla="*/ 170492 w 635184"/>
              <a:gd name="connsiteY269" fmla="*/ 134958 h 3290946"/>
              <a:gd name="connsiteX270" fmla="*/ 171783 w 635184"/>
              <a:gd name="connsiteY270" fmla="*/ 129584 h 3290946"/>
              <a:gd name="connsiteX271" fmla="*/ 171821 w 635184"/>
              <a:gd name="connsiteY271" fmla="*/ 128713 h 3290946"/>
              <a:gd name="connsiteX272" fmla="*/ 173720 w 635184"/>
              <a:gd name="connsiteY272" fmla="*/ 121249 h 3290946"/>
              <a:gd name="connsiteX273" fmla="*/ 174067 w 635184"/>
              <a:gd name="connsiteY273" fmla="*/ 120889 h 3290946"/>
              <a:gd name="connsiteX274" fmla="*/ 174594 w 635184"/>
              <a:gd name="connsiteY274" fmla="*/ 119940 h 3290946"/>
              <a:gd name="connsiteX275" fmla="*/ 174551 w 635184"/>
              <a:gd name="connsiteY275" fmla="*/ 120386 h 3290946"/>
              <a:gd name="connsiteX276" fmla="*/ 175059 w 635184"/>
              <a:gd name="connsiteY276" fmla="*/ 119858 h 3290946"/>
              <a:gd name="connsiteX277" fmla="*/ 175743 w 635184"/>
              <a:gd name="connsiteY277" fmla="*/ 97541 h 3290946"/>
              <a:gd name="connsiteX278" fmla="*/ 187087 w 635184"/>
              <a:gd name="connsiteY278" fmla="*/ 65796 h 3290946"/>
              <a:gd name="connsiteX279" fmla="*/ 203727 w 635184"/>
              <a:gd name="connsiteY279" fmla="*/ 49644 h 3290946"/>
              <a:gd name="connsiteX280" fmla="*/ 207800 w 635184"/>
              <a:gd name="connsiteY280" fmla="*/ 54544 h 3290946"/>
              <a:gd name="connsiteX281" fmla="*/ 231548 w 635184"/>
              <a:gd name="connsiteY281" fmla="*/ 61986 h 3290946"/>
              <a:gd name="connsiteX282" fmla="*/ 245759 w 635184"/>
              <a:gd name="connsiteY282" fmla="*/ 108509 h 3290946"/>
              <a:gd name="connsiteX283" fmla="*/ 248450 w 635184"/>
              <a:gd name="connsiteY283" fmla="*/ 116682 h 3290946"/>
              <a:gd name="connsiteX284" fmla="*/ 249831 w 635184"/>
              <a:gd name="connsiteY284" fmla="*/ 124726 h 3290946"/>
              <a:gd name="connsiteX285" fmla="*/ 251700 w 635184"/>
              <a:gd name="connsiteY285" fmla="*/ 127887 h 3290946"/>
              <a:gd name="connsiteX286" fmla="*/ 254080 w 635184"/>
              <a:gd name="connsiteY286" fmla="*/ 130506 h 3290946"/>
              <a:gd name="connsiteX287" fmla="*/ 286461 w 635184"/>
              <a:gd name="connsiteY287" fmla="*/ 155569 h 3290946"/>
              <a:gd name="connsiteX288" fmla="*/ 325636 w 635184"/>
              <a:gd name="connsiteY288" fmla="*/ 203313 h 3290946"/>
              <a:gd name="connsiteX289" fmla="*/ 325567 w 635184"/>
              <a:gd name="connsiteY289" fmla="*/ 203631 h 3290946"/>
              <a:gd name="connsiteX290" fmla="*/ 327511 w 635184"/>
              <a:gd name="connsiteY290" fmla="*/ 202840 h 3290946"/>
              <a:gd name="connsiteX291" fmla="*/ 328497 w 635184"/>
              <a:gd name="connsiteY291" fmla="*/ 203202 h 3290946"/>
              <a:gd name="connsiteX292" fmla="*/ 334244 w 635184"/>
              <a:gd name="connsiteY292" fmla="*/ 173722 h 3290946"/>
              <a:gd name="connsiteX293" fmla="*/ 336485 w 635184"/>
              <a:gd name="connsiteY293" fmla="*/ 149463 h 3290946"/>
              <a:gd name="connsiteX294" fmla="*/ 343630 w 635184"/>
              <a:gd name="connsiteY294" fmla="*/ 98772 h 3290946"/>
              <a:gd name="connsiteX295" fmla="*/ 346573 w 635184"/>
              <a:gd name="connsiteY295" fmla="*/ 85841 h 3290946"/>
              <a:gd name="connsiteX296" fmla="*/ 347864 w 635184"/>
              <a:gd name="connsiteY296" fmla="*/ 80467 h 3290946"/>
              <a:gd name="connsiteX297" fmla="*/ 347902 w 635184"/>
              <a:gd name="connsiteY297" fmla="*/ 79596 h 3290946"/>
              <a:gd name="connsiteX298" fmla="*/ 349801 w 635184"/>
              <a:gd name="connsiteY298" fmla="*/ 72132 h 3290946"/>
              <a:gd name="connsiteX299" fmla="*/ 350148 w 635184"/>
              <a:gd name="connsiteY299" fmla="*/ 71772 h 3290946"/>
              <a:gd name="connsiteX300" fmla="*/ 350675 w 635184"/>
              <a:gd name="connsiteY300" fmla="*/ 70823 h 3290946"/>
              <a:gd name="connsiteX301" fmla="*/ 350632 w 635184"/>
              <a:gd name="connsiteY301" fmla="*/ 71269 h 3290946"/>
              <a:gd name="connsiteX302" fmla="*/ 351140 w 635184"/>
              <a:gd name="connsiteY302" fmla="*/ 70741 h 3290946"/>
              <a:gd name="connsiteX303" fmla="*/ 351824 w 635184"/>
              <a:gd name="connsiteY303" fmla="*/ 48424 h 3290946"/>
              <a:gd name="connsiteX304" fmla="*/ 363168 w 635184"/>
              <a:gd name="connsiteY304" fmla="*/ 16679 h 3290946"/>
              <a:gd name="connsiteX305" fmla="*/ 379808 w 635184"/>
              <a:gd name="connsiteY305" fmla="*/ 527 h 329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Lst>
            <a:rect l="l" t="t" r="r" b="b"/>
            <a:pathLst>
              <a:path w="635184" h="3290946">
                <a:moveTo>
                  <a:pt x="513256" y="2435822"/>
                </a:moveTo>
                <a:lnTo>
                  <a:pt x="512940" y="2437009"/>
                </a:lnTo>
                <a:cubicBezTo>
                  <a:pt x="512821" y="2437611"/>
                  <a:pt x="512845" y="2437828"/>
                  <a:pt x="513014" y="2437660"/>
                </a:cubicBezTo>
                <a:close/>
                <a:moveTo>
                  <a:pt x="14126" y="2099086"/>
                </a:moveTo>
                <a:cubicBezTo>
                  <a:pt x="14608" y="2099086"/>
                  <a:pt x="14570" y="2100271"/>
                  <a:pt x="14011" y="2102643"/>
                </a:cubicBezTo>
                <a:lnTo>
                  <a:pt x="13720" y="2103694"/>
                </a:lnTo>
                <a:close/>
                <a:moveTo>
                  <a:pt x="96538" y="1843646"/>
                </a:moveTo>
                <a:lnTo>
                  <a:pt x="96515" y="1844433"/>
                </a:lnTo>
                <a:lnTo>
                  <a:pt x="96478" y="1845626"/>
                </a:lnTo>
                <a:lnTo>
                  <a:pt x="96647" y="1844679"/>
                </a:lnTo>
                <a:close/>
                <a:moveTo>
                  <a:pt x="272619" y="1794529"/>
                </a:moveTo>
                <a:lnTo>
                  <a:pt x="272596" y="1795316"/>
                </a:lnTo>
                <a:lnTo>
                  <a:pt x="272559" y="1796509"/>
                </a:lnTo>
                <a:lnTo>
                  <a:pt x="272728" y="1795562"/>
                </a:lnTo>
                <a:close/>
                <a:moveTo>
                  <a:pt x="97240" y="1721538"/>
                </a:moveTo>
                <a:cubicBezTo>
                  <a:pt x="90808" y="1719038"/>
                  <a:pt x="90248" y="1727124"/>
                  <a:pt x="95561" y="1745797"/>
                </a:cubicBezTo>
                <a:lnTo>
                  <a:pt x="97924" y="1757412"/>
                </a:lnTo>
                <a:lnTo>
                  <a:pt x="98506" y="1748685"/>
                </a:lnTo>
                <a:lnTo>
                  <a:pt x="99259" y="1739724"/>
                </a:lnTo>
                <a:lnTo>
                  <a:pt x="98040" y="1734637"/>
                </a:lnTo>
                <a:cubicBezTo>
                  <a:pt x="97657" y="1731411"/>
                  <a:pt x="97390" y="1727045"/>
                  <a:pt x="97240" y="1721538"/>
                </a:cubicBezTo>
                <a:close/>
                <a:moveTo>
                  <a:pt x="273321" y="1672421"/>
                </a:moveTo>
                <a:cubicBezTo>
                  <a:pt x="266889" y="1669921"/>
                  <a:pt x="266329" y="1678007"/>
                  <a:pt x="271642" y="1696680"/>
                </a:cubicBezTo>
                <a:lnTo>
                  <a:pt x="274005" y="1708295"/>
                </a:lnTo>
                <a:lnTo>
                  <a:pt x="274587" y="1699568"/>
                </a:lnTo>
                <a:lnTo>
                  <a:pt x="275340" y="1690607"/>
                </a:lnTo>
                <a:lnTo>
                  <a:pt x="274121" y="1685520"/>
                </a:lnTo>
                <a:cubicBezTo>
                  <a:pt x="273738" y="1682294"/>
                  <a:pt x="273471" y="1677928"/>
                  <a:pt x="273321" y="1672421"/>
                </a:cubicBezTo>
                <a:close/>
                <a:moveTo>
                  <a:pt x="615802" y="1055870"/>
                </a:moveTo>
                <a:lnTo>
                  <a:pt x="616258" y="1067965"/>
                </a:lnTo>
                <a:lnTo>
                  <a:pt x="612339" y="1067965"/>
                </a:lnTo>
                <a:close/>
                <a:moveTo>
                  <a:pt x="161479" y="1052526"/>
                </a:moveTo>
                <a:cubicBezTo>
                  <a:pt x="161204" y="1052526"/>
                  <a:pt x="160964" y="1053400"/>
                  <a:pt x="160758" y="1055146"/>
                </a:cubicBezTo>
                <a:lnTo>
                  <a:pt x="160720" y="1055727"/>
                </a:lnTo>
                <a:lnTo>
                  <a:pt x="161444" y="1054402"/>
                </a:lnTo>
                <a:cubicBezTo>
                  <a:pt x="162017" y="1053151"/>
                  <a:pt x="162028" y="1052526"/>
                  <a:pt x="161479" y="1052526"/>
                </a:cubicBezTo>
                <a:close/>
                <a:moveTo>
                  <a:pt x="337560" y="1003409"/>
                </a:moveTo>
                <a:cubicBezTo>
                  <a:pt x="337285" y="1003409"/>
                  <a:pt x="337045" y="1004283"/>
                  <a:pt x="336839" y="1006029"/>
                </a:cubicBezTo>
                <a:lnTo>
                  <a:pt x="336801" y="1006610"/>
                </a:lnTo>
                <a:lnTo>
                  <a:pt x="337525" y="1005285"/>
                </a:lnTo>
                <a:cubicBezTo>
                  <a:pt x="338098" y="1004034"/>
                  <a:pt x="338109" y="1003409"/>
                  <a:pt x="337560" y="1003409"/>
                </a:cubicBezTo>
                <a:close/>
                <a:moveTo>
                  <a:pt x="627675" y="961817"/>
                </a:moveTo>
                <a:lnTo>
                  <a:pt x="625223" y="970810"/>
                </a:lnTo>
                <a:lnTo>
                  <a:pt x="627615" y="970810"/>
                </a:lnTo>
                <a:close/>
                <a:moveTo>
                  <a:pt x="167359" y="888109"/>
                </a:moveTo>
                <a:lnTo>
                  <a:pt x="167321" y="889003"/>
                </a:lnTo>
                <a:lnTo>
                  <a:pt x="167662" y="898510"/>
                </a:lnTo>
                <a:cubicBezTo>
                  <a:pt x="168351" y="907718"/>
                  <a:pt x="169982" y="913327"/>
                  <a:pt x="172554" y="915337"/>
                </a:cubicBezTo>
                <a:cubicBezTo>
                  <a:pt x="175985" y="918016"/>
                  <a:pt x="178591" y="918174"/>
                  <a:pt x="180373" y="915813"/>
                </a:cubicBezTo>
                <a:cubicBezTo>
                  <a:pt x="182155" y="913451"/>
                  <a:pt x="183046" y="908242"/>
                  <a:pt x="183046" y="900186"/>
                </a:cubicBezTo>
                <a:cubicBezTo>
                  <a:pt x="183046" y="894143"/>
                  <a:pt x="180092" y="890367"/>
                  <a:pt x="174182" y="888856"/>
                </a:cubicBezTo>
                <a:close/>
                <a:moveTo>
                  <a:pt x="343440" y="838992"/>
                </a:moveTo>
                <a:lnTo>
                  <a:pt x="343402" y="839886"/>
                </a:lnTo>
                <a:lnTo>
                  <a:pt x="343743" y="849393"/>
                </a:lnTo>
                <a:cubicBezTo>
                  <a:pt x="344432" y="858601"/>
                  <a:pt x="346063" y="864210"/>
                  <a:pt x="348635" y="866220"/>
                </a:cubicBezTo>
                <a:cubicBezTo>
                  <a:pt x="352066" y="868899"/>
                  <a:pt x="354672" y="869057"/>
                  <a:pt x="356454" y="866696"/>
                </a:cubicBezTo>
                <a:cubicBezTo>
                  <a:pt x="358236" y="864334"/>
                  <a:pt x="359127" y="859125"/>
                  <a:pt x="359127" y="851069"/>
                </a:cubicBezTo>
                <a:cubicBezTo>
                  <a:pt x="359127" y="845026"/>
                  <a:pt x="356173" y="841250"/>
                  <a:pt x="350263" y="839739"/>
                </a:cubicBezTo>
                <a:close/>
                <a:moveTo>
                  <a:pt x="521461" y="529233"/>
                </a:moveTo>
                <a:lnTo>
                  <a:pt x="521917" y="541328"/>
                </a:lnTo>
                <a:lnTo>
                  <a:pt x="517998" y="541328"/>
                </a:lnTo>
                <a:close/>
                <a:moveTo>
                  <a:pt x="533334" y="435180"/>
                </a:moveTo>
                <a:lnTo>
                  <a:pt x="530882" y="444173"/>
                </a:lnTo>
                <a:lnTo>
                  <a:pt x="533274" y="444173"/>
                </a:lnTo>
                <a:close/>
                <a:moveTo>
                  <a:pt x="379808" y="527"/>
                </a:moveTo>
                <a:cubicBezTo>
                  <a:pt x="381289" y="1304"/>
                  <a:pt x="382646" y="2937"/>
                  <a:pt x="383881" y="5427"/>
                </a:cubicBezTo>
                <a:cubicBezTo>
                  <a:pt x="388819" y="15389"/>
                  <a:pt x="396734" y="17869"/>
                  <a:pt x="407629" y="12869"/>
                </a:cubicBezTo>
                <a:cubicBezTo>
                  <a:pt x="412640" y="32911"/>
                  <a:pt x="417377" y="48419"/>
                  <a:pt x="421840" y="59392"/>
                </a:cubicBezTo>
                <a:cubicBezTo>
                  <a:pt x="422955" y="62136"/>
                  <a:pt x="423852" y="64860"/>
                  <a:pt x="424531" y="67565"/>
                </a:cubicBezTo>
                <a:lnTo>
                  <a:pt x="425912" y="75609"/>
                </a:lnTo>
                <a:lnTo>
                  <a:pt x="427781" y="78770"/>
                </a:lnTo>
                <a:cubicBezTo>
                  <a:pt x="428765" y="80199"/>
                  <a:pt x="429558" y="81072"/>
                  <a:pt x="430161" y="81389"/>
                </a:cubicBezTo>
                <a:cubicBezTo>
                  <a:pt x="439527" y="83890"/>
                  <a:pt x="450321" y="92244"/>
                  <a:pt x="462542" y="106452"/>
                </a:cubicBezTo>
                <a:cubicBezTo>
                  <a:pt x="474763" y="120660"/>
                  <a:pt x="487821" y="136575"/>
                  <a:pt x="501717" y="154196"/>
                </a:cubicBezTo>
                <a:lnTo>
                  <a:pt x="501648" y="154514"/>
                </a:lnTo>
                <a:lnTo>
                  <a:pt x="503592" y="153723"/>
                </a:lnTo>
                <a:cubicBezTo>
                  <a:pt x="506849" y="153225"/>
                  <a:pt x="511119" y="154791"/>
                  <a:pt x="516400" y="158423"/>
                </a:cubicBezTo>
                <a:cubicBezTo>
                  <a:pt x="523441" y="163264"/>
                  <a:pt x="526473" y="182612"/>
                  <a:pt x="525495" y="216466"/>
                </a:cubicBezTo>
                <a:cubicBezTo>
                  <a:pt x="524798" y="210354"/>
                  <a:pt x="529073" y="207298"/>
                  <a:pt x="538319" y="207298"/>
                </a:cubicBezTo>
                <a:cubicBezTo>
                  <a:pt x="535800" y="246628"/>
                  <a:pt x="534905" y="270282"/>
                  <a:pt x="535636" y="278259"/>
                </a:cubicBezTo>
                <a:cubicBezTo>
                  <a:pt x="536366" y="286236"/>
                  <a:pt x="537149" y="298877"/>
                  <a:pt x="537987" y="316180"/>
                </a:cubicBezTo>
                <a:cubicBezTo>
                  <a:pt x="538824" y="333484"/>
                  <a:pt x="539722" y="353189"/>
                  <a:pt x="540680" y="375295"/>
                </a:cubicBezTo>
                <a:cubicBezTo>
                  <a:pt x="541399" y="391875"/>
                  <a:pt x="539742" y="408934"/>
                  <a:pt x="535708" y="426473"/>
                </a:cubicBezTo>
                <a:lnTo>
                  <a:pt x="534002" y="432729"/>
                </a:lnTo>
                <a:lnTo>
                  <a:pt x="534540" y="444292"/>
                </a:lnTo>
                <a:cubicBezTo>
                  <a:pt x="535384" y="465445"/>
                  <a:pt x="532470" y="486579"/>
                  <a:pt x="525796" y="507693"/>
                </a:cubicBezTo>
                <a:lnTo>
                  <a:pt x="525696" y="507693"/>
                </a:lnTo>
                <a:lnTo>
                  <a:pt x="525700" y="506290"/>
                </a:lnTo>
                <a:lnTo>
                  <a:pt x="524563" y="515186"/>
                </a:lnTo>
                <a:cubicBezTo>
                  <a:pt x="523869" y="519217"/>
                  <a:pt x="522974" y="523411"/>
                  <a:pt x="521880" y="527768"/>
                </a:cubicBezTo>
                <a:lnTo>
                  <a:pt x="521461" y="529233"/>
                </a:lnTo>
                <a:lnTo>
                  <a:pt x="521231" y="523154"/>
                </a:lnTo>
                <a:cubicBezTo>
                  <a:pt x="519859" y="507107"/>
                  <a:pt x="516430" y="497439"/>
                  <a:pt x="510943" y="494149"/>
                </a:cubicBezTo>
                <a:cubicBezTo>
                  <a:pt x="507284" y="491957"/>
                  <a:pt x="504541" y="496350"/>
                  <a:pt x="502712" y="507328"/>
                </a:cubicBezTo>
                <a:lnTo>
                  <a:pt x="501051" y="539218"/>
                </a:lnTo>
                <a:lnTo>
                  <a:pt x="501970" y="539506"/>
                </a:lnTo>
                <a:lnTo>
                  <a:pt x="510003" y="565805"/>
                </a:lnTo>
                <a:lnTo>
                  <a:pt x="516390" y="569486"/>
                </a:lnTo>
                <a:cubicBezTo>
                  <a:pt x="519767" y="574010"/>
                  <a:pt x="521046" y="579904"/>
                  <a:pt x="520229" y="587167"/>
                </a:cubicBezTo>
                <a:lnTo>
                  <a:pt x="519429" y="597447"/>
                </a:lnTo>
                <a:lnTo>
                  <a:pt x="520253" y="602246"/>
                </a:lnTo>
                <a:lnTo>
                  <a:pt x="522122" y="605407"/>
                </a:lnTo>
                <a:cubicBezTo>
                  <a:pt x="523106" y="606836"/>
                  <a:pt x="523899" y="607709"/>
                  <a:pt x="524502" y="608026"/>
                </a:cubicBezTo>
                <a:cubicBezTo>
                  <a:pt x="533868" y="610527"/>
                  <a:pt x="544662" y="618881"/>
                  <a:pt x="556883" y="633089"/>
                </a:cubicBezTo>
                <a:cubicBezTo>
                  <a:pt x="569104" y="647297"/>
                  <a:pt x="582162" y="663212"/>
                  <a:pt x="596058" y="680833"/>
                </a:cubicBezTo>
                <a:lnTo>
                  <a:pt x="595989" y="681151"/>
                </a:lnTo>
                <a:lnTo>
                  <a:pt x="597933" y="680360"/>
                </a:lnTo>
                <a:cubicBezTo>
                  <a:pt x="601190" y="679862"/>
                  <a:pt x="605460" y="681428"/>
                  <a:pt x="610741" y="685060"/>
                </a:cubicBezTo>
                <a:cubicBezTo>
                  <a:pt x="617782" y="689901"/>
                  <a:pt x="620814" y="709249"/>
                  <a:pt x="619836" y="743103"/>
                </a:cubicBezTo>
                <a:cubicBezTo>
                  <a:pt x="619139" y="736991"/>
                  <a:pt x="623414" y="733935"/>
                  <a:pt x="632660" y="733935"/>
                </a:cubicBezTo>
                <a:cubicBezTo>
                  <a:pt x="630141" y="773265"/>
                  <a:pt x="629246" y="796919"/>
                  <a:pt x="629977" y="804896"/>
                </a:cubicBezTo>
                <a:cubicBezTo>
                  <a:pt x="630707" y="812873"/>
                  <a:pt x="631490" y="825514"/>
                  <a:pt x="632328" y="842817"/>
                </a:cubicBezTo>
                <a:cubicBezTo>
                  <a:pt x="633165" y="860121"/>
                  <a:pt x="634063" y="879826"/>
                  <a:pt x="635021" y="901932"/>
                </a:cubicBezTo>
                <a:cubicBezTo>
                  <a:pt x="635740" y="918512"/>
                  <a:pt x="634083" y="935571"/>
                  <a:pt x="630049" y="953110"/>
                </a:cubicBezTo>
                <a:lnTo>
                  <a:pt x="628343" y="959366"/>
                </a:lnTo>
                <a:lnTo>
                  <a:pt x="628881" y="970929"/>
                </a:lnTo>
                <a:cubicBezTo>
                  <a:pt x="629725" y="992082"/>
                  <a:pt x="626811" y="1013216"/>
                  <a:pt x="620137" y="1034330"/>
                </a:cubicBezTo>
                <a:lnTo>
                  <a:pt x="620037" y="1034330"/>
                </a:lnTo>
                <a:lnTo>
                  <a:pt x="620041" y="1032927"/>
                </a:lnTo>
                <a:lnTo>
                  <a:pt x="618904" y="1041823"/>
                </a:lnTo>
                <a:cubicBezTo>
                  <a:pt x="618210" y="1045854"/>
                  <a:pt x="617315" y="1050048"/>
                  <a:pt x="616221" y="1054405"/>
                </a:cubicBezTo>
                <a:lnTo>
                  <a:pt x="615802" y="1055870"/>
                </a:lnTo>
                <a:lnTo>
                  <a:pt x="615572" y="1049791"/>
                </a:lnTo>
                <a:cubicBezTo>
                  <a:pt x="614200" y="1033744"/>
                  <a:pt x="610771" y="1024076"/>
                  <a:pt x="605284" y="1020786"/>
                </a:cubicBezTo>
                <a:cubicBezTo>
                  <a:pt x="597967" y="1016401"/>
                  <a:pt x="594309" y="1038358"/>
                  <a:pt x="594309" y="1086658"/>
                </a:cubicBezTo>
                <a:cubicBezTo>
                  <a:pt x="609451" y="1090229"/>
                  <a:pt x="616205" y="1099278"/>
                  <a:pt x="614570" y="1113804"/>
                </a:cubicBezTo>
                <a:cubicBezTo>
                  <a:pt x="612935" y="1128329"/>
                  <a:pt x="611816" y="1142716"/>
                  <a:pt x="611213" y="1156964"/>
                </a:cubicBezTo>
                <a:cubicBezTo>
                  <a:pt x="611213" y="1175577"/>
                  <a:pt x="610724" y="1192058"/>
                  <a:pt x="609746" y="1206405"/>
                </a:cubicBezTo>
                <a:cubicBezTo>
                  <a:pt x="608767" y="1220752"/>
                  <a:pt x="607508" y="1240347"/>
                  <a:pt x="605967" y="1265192"/>
                </a:cubicBezTo>
                <a:cubicBezTo>
                  <a:pt x="606101" y="1285512"/>
                  <a:pt x="605327" y="1296287"/>
                  <a:pt x="603646" y="1297517"/>
                </a:cubicBezTo>
                <a:cubicBezTo>
                  <a:pt x="601964" y="1298748"/>
                  <a:pt x="601123" y="1291564"/>
                  <a:pt x="601123" y="1275967"/>
                </a:cubicBezTo>
                <a:cubicBezTo>
                  <a:pt x="600051" y="1304225"/>
                  <a:pt x="599324" y="1325814"/>
                  <a:pt x="598942" y="1340737"/>
                </a:cubicBezTo>
                <a:cubicBezTo>
                  <a:pt x="598560" y="1355659"/>
                  <a:pt x="597599" y="1375602"/>
                  <a:pt x="596058" y="1400566"/>
                </a:cubicBezTo>
                <a:cubicBezTo>
                  <a:pt x="596058" y="1425212"/>
                  <a:pt x="595217" y="1438160"/>
                  <a:pt x="593535" y="1439410"/>
                </a:cubicBezTo>
                <a:cubicBezTo>
                  <a:pt x="591854" y="1440660"/>
                  <a:pt x="591012" y="1434975"/>
                  <a:pt x="591012" y="1422354"/>
                </a:cubicBezTo>
                <a:cubicBezTo>
                  <a:pt x="591012" y="1452517"/>
                  <a:pt x="589599" y="1473888"/>
                  <a:pt x="586771" y="1486470"/>
                </a:cubicBezTo>
                <a:cubicBezTo>
                  <a:pt x="583944" y="1499050"/>
                  <a:pt x="581860" y="1512941"/>
                  <a:pt x="580520" y="1528141"/>
                </a:cubicBezTo>
                <a:cubicBezTo>
                  <a:pt x="579944" y="1535682"/>
                  <a:pt x="580078" y="1546298"/>
                  <a:pt x="580923" y="1559991"/>
                </a:cubicBezTo>
                <a:cubicBezTo>
                  <a:pt x="581767" y="1573683"/>
                  <a:pt x="581184" y="1601543"/>
                  <a:pt x="579174" y="1643572"/>
                </a:cubicBezTo>
                <a:lnTo>
                  <a:pt x="575158" y="1643572"/>
                </a:lnTo>
                <a:lnTo>
                  <a:pt x="573807" y="1656163"/>
                </a:lnTo>
                <a:cubicBezTo>
                  <a:pt x="572427" y="1662295"/>
                  <a:pt x="571435" y="1667623"/>
                  <a:pt x="570832" y="1672147"/>
                </a:cubicBezTo>
                <a:cubicBezTo>
                  <a:pt x="570832" y="1674410"/>
                  <a:pt x="571251" y="1686078"/>
                  <a:pt x="572089" y="1707152"/>
                </a:cubicBezTo>
                <a:cubicBezTo>
                  <a:pt x="572926" y="1728226"/>
                  <a:pt x="570035" y="1749399"/>
                  <a:pt x="563415" y="1770672"/>
                </a:cubicBezTo>
                <a:lnTo>
                  <a:pt x="561687" y="1770672"/>
                </a:lnTo>
                <a:cubicBezTo>
                  <a:pt x="561673" y="1770751"/>
                  <a:pt x="561459" y="1780038"/>
                  <a:pt x="561043" y="1798532"/>
                </a:cubicBezTo>
                <a:cubicBezTo>
                  <a:pt x="560628" y="1817027"/>
                  <a:pt x="559683" y="1833933"/>
                  <a:pt x="558209" y="1849253"/>
                </a:cubicBezTo>
                <a:cubicBezTo>
                  <a:pt x="558209" y="1867073"/>
                  <a:pt x="556947" y="1877233"/>
                  <a:pt x="554421" y="1879733"/>
                </a:cubicBezTo>
                <a:cubicBezTo>
                  <a:pt x="553789" y="1880358"/>
                  <a:pt x="553289" y="1880595"/>
                  <a:pt x="552921" y="1880444"/>
                </a:cubicBezTo>
                <a:lnTo>
                  <a:pt x="552868" y="1880321"/>
                </a:lnTo>
                <a:lnTo>
                  <a:pt x="552747" y="1885068"/>
                </a:lnTo>
                <a:cubicBezTo>
                  <a:pt x="552469" y="1889816"/>
                  <a:pt x="552052" y="1893822"/>
                  <a:pt x="551496" y="1897086"/>
                </a:cubicBezTo>
                <a:cubicBezTo>
                  <a:pt x="550384" y="1903615"/>
                  <a:pt x="549406" y="1913110"/>
                  <a:pt x="548561" y="1925572"/>
                </a:cubicBezTo>
                <a:cubicBezTo>
                  <a:pt x="548267" y="1925254"/>
                  <a:pt x="548749" y="1935067"/>
                  <a:pt x="550009" y="1955010"/>
                </a:cubicBezTo>
                <a:cubicBezTo>
                  <a:pt x="551268" y="1974953"/>
                  <a:pt x="548561" y="1995720"/>
                  <a:pt x="541888" y="2017310"/>
                </a:cubicBezTo>
                <a:lnTo>
                  <a:pt x="541526" y="2017310"/>
                </a:lnTo>
                <a:cubicBezTo>
                  <a:pt x="541714" y="2014611"/>
                  <a:pt x="542019" y="2019770"/>
                  <a:pt x="542441" y="2032788"/>
                </a:cubicBezTo>
                <a:cubicBezTo>
                  <a:pt x="542863" y="2045805"/>
                  <a:pt x="541386" y="2066264"/>
                  <a:pt x="538009" y="2094164"/>
                </a:cubicBezTo>
                <a:cubicBezTo>
                  <a:pt x="538009" y="2102935"/>
                  <a:pt x="535865" y="2113631"/>
                  <a:pt x="531577" y="2126252"/>
                </a:cubicBezTo>
                <a:lnTo>
                  <a:pt x="533064" y="2121608"/>
                </a:lnTo>
                <a:cubicBezTo>
                  <a:pt x="530317" y="2162328"/>
                  <a:pt x="528103" y="2207601"/>
                  <a:pt x="526421" y="2257429"/>
                </a:cubicBezTo>
                <a:cubicBezTo>
                  <a:pt x="524740" y="2307256"/>
                  <a:pt x="521902" y="2361837"/>
                  <a:pt x="517909" y="2421170"/>
                </a:cubicBezTo>
                <a:cubicBezTo>
                  <a:pt x="516924" y="2424087"/>
                  <a:pt x="516083" y="2426618"/>
                  <a:pt x="515387" y="2428764"/>
                </a:cubicBezTo>
                <a:lnTo>
                  <a:pt x="514267" y="2432332"/>
                </a:lnTo>
                <a:lnTo>
                  <a:pt x="514663" y="2450161"/>
                </a:lnTo>
                <a:cubicBezTo>
                  <a:pt x="515085" y="2467505"/>
                  <a:pt x="513567" y="2481614"/>
                  <a:pt x="510110" y="2492488"/>
                </a:cubicBezTo>
                <a:cubicBezTo>
                  <a:pt x="509360" y="2492091"/>
                  <a:pt x="509407" y="2494125"/>
                  <a:pt x="510251" y="2498590"/>
                </a:cubicBezTo>
                <a:cubicBezTo>
                  <a:pt x="511095" y="2503055"/>
                  <a:pt x="510606" y="2519356"/>
                  <a:pt x="508784" y="2547495"/>
                </a:cubicBezTo>
                <a:cubicBezTo>
                  <a:pt x="508918" y="2567616"/>
                  <a:pt x="507457" y="2578798"/>
                  <a:pt x="504402" y="2581041"/>
                </a:cubicBezTo>
                <a:cubicBezTo>
                  <a:pt x="503638" y="2581601"/>
                  <a:pt x="503029" y="2581740"/>
                  <a:pt x="502575" y="2581456"/>
                </a:cubicBezTo>
                <a:lnTo>
                  <a:pt x="502492" y="2581260"/>
                </a:lnTo>
                <a:lnTo>
                  <a:pt x="502309" y="2595239"/>
                </a:lnTo>
                <a:cubicBezTo>
                  <a:pt x="502066" y="2604050"/>
                  <a:pt x="501702" y="2612424"/>
                  <a:pt x="501216" y="2620361"/>
                </a:cubicBezTo>
                <a:cubicBezTo>
                  <a:pt x="500244" y="2636236"/>
                  <a:pt x="498982" y="2656695"/>
                  <a:pt x="497427" y="2681738"/>
                </a:cubicBezTo>
                <a:cubicBezTo>
                  <a:pt x="497561" y="2707257"/>
                  <a:pt x="496576" y="2720016"/>
                  <a:pt x="494472" y="2720016"/>
                </a:cubicBezTo>
                <a:cubicBezTo>
                  <a:pt x="492369" y="2720016"/>
                  <a:pt x="491317" y="2711047"/>
                  <a:pt x="491317" y="2693108"/>
                </a:cubicBezTo>
                <a:cubicBezTo>
                  <a:pt x="491317" y="2710571"/>
                  <a:pt x="490844" y="2730554"/>
                  <a:pt x="489899" y="2753056"/>
                </a:cubicBezTo>
                <a:cubicBezTo>
                  <a:pt x="488955" y="2775559"/>
                  <a:pt x="487551" y="2796454"/>
                  <a:pt x="485689" y="2815743"/>
                </a:cubicBezTo>
                <a:cubicBezTo>
                  <a:pt x="481736" y="2874202"/>
                  <a:pt x="478061" y="2946830"/>
                  <a:pt x="474664" y="3033627"/>
                </a:cubicBezTo>
                <a:cubicBezTo>
                  <a:pt x="471267" y="3120424"/>
                  <a:pt x="468584" y="3198648"/>
                  <a:pt x="466614" y="3268299"/>
                </a:cubicBezTo>
                <a:cubicBezTo>
                  <a:pt x="453817" y="3288976"/>
                  <a:pt x="444474" y="3295495"/>
                  <a:pt x="438584" y="3287855"/>
                </a:cubicBezTo>
                <a:cubicBezTo>
                  <a:pt x="434167" y="3282125"/>
                  <a:pt x="430668" y="3276356"/>
                  <a:pt x="428086" y="3270549"/>
                </a:cubicBezTo>
                <a:lnTo>
                  <a:pt x="426655" y="3266887"/>
                </a:lnTo>
                <a:lnTo>
                  <a:pt x="426374" y="3269430"/>
                </a:lnTo>
                <a:cubicBezTo>
                  <a:pt x="417664" y="3259469"/>
                  <a:pt x="411681" y="3258229"/>
                  <a:pt x="408424" y="3265710"/>
                </a:cubicBezTo>
                <a:cubicBezTo>
                  <a:pt x="405168" y="3273191"/>
                  <a:pt x="398434" y="3269450"/>
                  <a:pt x="388224" y="3254488"/>
                </a:cubicBezTo>
                <a:cubicBezTo>
                  <a:pt x="378535" y="3256988"/>
                  <a:pt x="372814" y="3249130"/>
                  <a:pt x="371058" y="3230914"/>
                </a:cubicBezTo>
                <a:lnTo>
                  <a:pt x="370261" y="3220752"/>
                </a:lnTo>
                <a:lnTo>
                  <a:pt x="366416" y="3218274"/>
                </a:lnTo>
                <a:lnTo>
                  <a:pt x="365391" y="3216603"/>
                </a:lnTo>
                <a:lnTo>
                  <a:pt x="361488" y="3217692"/>
                </a:lnTo>
                <a:cubicBezTo>
                  <a:pt x="359922" y="3217403"/>
                  <a:pt x="358161" y="3216443"/>
                  <a:pt x="356204" y="3214810"/>
                </a:cubicBezTo>
                <a:cubicBezTo>
                  <a:pt x="348379" y="3208282"/>
                  <a:pt x="343579" y="3198905"/>
                  <a:pt x="341803" y="3186682"/>
                </a:cubicBezTo>
                <a:cubicBezTo>
                  <a:pt x="340915" y="3180570"/>
                  <a:pt x="340403" y="3175837"/>
                  <a:pt x="340265" y="3172484"/>
                </a:cubicBezTo>
                <a:lnTo>
                  <a:pt x="340850" y="3167630"/>
                </a:lnTo>
                <a:lnTo>
                  <a:pt x="337321" y="3166099"/>
                </a:lnTo>
                <a:cubicBezTo>
                  <a:pt x="334899" y="3163896"/>
                  <a:pt x="332376" y="3160498"/>
                  <a:pt x="329753" y="3155904"/>
                </a:cubicBezTo>
                <a:cubicBezTo>
                  <a:pt x="330530" y="3151856"/>
                  <a:pt x="329113" y="3153573"/>
                  <a:pt x="325502" y="3161054"/>
                </a:cubicBezTo>
                <a:cubicBezTo>
                  <a:pt x="321891" y="3168535"/>
                  <a:pt x="310537" y="3162036"/>
                  <a:pt x="291443" y="3141557"/>
                </a:cubicBezTo>
                <a:cubicBezTo>
                  <a:pt x="291443" y="3114689"/>
                  <a:pt x="286578" y="3102505"/>
                  <a:pt x="276850" y="3105005"/>
                </a:cubicBezTo>
                <a:cubicBezTo>
                  <a:pt x="272884" y="3027714"/>
                  <a:pt x="270753" y="2953017"/>
                  <a:pt x="270458" y="2880915"/>
                </a:cubicBezTo>
                <a:lnTo>
                  <a:pt x="274618" y="2693276"/>
                </a:lnTo>
                <a:lnTo>
                  <a:pt x="272075" y="2691637"/>
                </a:lnTo>
                <a:lnTo>
                  <a:pt x="271050" y="2689966"/>
                </a:lnTo>
                <a:lnTo>
                  <a:pt x="267147" y="2691055"/>
                </a:lnTo>
                <a:cubicBezTo>
                  <a:pt x="265581" y="2690766"/>
                  <a:pt x="263820" y="2689806"/>
                  <a:pt x="261863" y="2688173"/>
                </a:cubicBezTo>
                <a:cubicBezTo>
                  <a:pt x="254038" y="2681645"/>
                  <a:pt x="249238" y="2672268"/>
                  <a:pt x="247462" y="2660045"/>
                </a:cubicBezTo>
                <a:cubicBezTo>
                  <a:pt x="246574" y="2653933"/>
                  <a:pt x="246062" y="2649200"/>
                  <a:pt x="245924" y="2645847"/>
                </a:cubicBezTo>
                <a:lnTo>
                  <a:pt x="246509" y="2640993"/>
                </a:lnTo>
                <a:lnTo>
                  <a:pt x="242980" y="2639462"/>
                </a:lnTo>
                <a:cubicBezTo>
                  <a:pt x="240558" y="2637259"/>
                  <a:pt x="238035" y="2633861"/>
                  <a:pt x="235412" y="2629267"/>
                </a:cubicBezTo>
                <a:cubicBezTo>
                  <a:pt x="236189" y="2625219"/>
                  <a:pt x="234772" y="2626936"/>
                  <a:pt x="231161" y="2634417"/>
                </a:cubicBezTo>
                <a:cubicBezTo>
                  <a:pt x="229355" y="2638158"/>
                  <a:pt x="225614" y="2638403"/>
                  <a:pt x="219938" y="2635154"/>
                </a:cubicBezTo>
                <a:lnTo>
                  <a:pt x="202073" y="2619325"/>
                </a:lnTo>
                <a:lnTo>
                  <a:pt x="196192" y="2790779"/>
                </a:lnTo>
                <a:cubicBezTo>
                  <a:pt x="183395" y="2811456"/>
                  <a:pt x="174052" y="2817975"/>
                  <a:pt x="168162" y="2810335"/>
                </a:cubicBezTo>
                <a:cubicBezTo>
                  <a:pt x="163745" y="2804605"/>
                  <a:pt x="160246" y="2798836"/>
                  <a:pt x="157664" y="2793029"/>
                </a:cubicBezTo>
                <a:lnTo>
                  <a:pt x="156233" y="2789367"/>
                </a:lnTo>
                <a:lnTo>
                  <a:pt x="155952" y="2791910"/>
                </a:lnTo>
                <a:cubicBezTo>
                  <a:pt x="147242" y="2781949"/>
                  <a:pt x="141259" y="2780709"/>
                  <a:pt x="138002" y="2788190"/>
                </a:cubicBezTo>
                <a:cubicBezTo>
                  <a:pt x="134746" y="2795671"/>
                  <a:pt x="128012" y="2791930"/>
                  <a:pt x="117802" y="2776968"/>
                </a:cubicBezTo>
                <a:cubicBezTo>
                  <a:pt x="108113" y="2779468"/>
                  <a:pt x="102392" y="2771610"/>
                  <a:pt x="100636" y="2753394"/>
                </a:cubicBezTo>
                <a:lnTo>
                  <a:pt x="99839" y="2743232"/>
                </a:lnTo>
                <a:lnTo>
                  <a:pt x="95994" y="2740754"/>
                </a:lnTo>
                <a:lnTo>
                  <a:pt x="94969" y="2739083"/>
                </a:lnTo>
                <a:lnTo>
                  <a:pt x="91066" y="2740172"/>
                </a:lnTo>
                <a:cubicBezTo>
                  <a:pt x="89500" y="2739883"/>
                  <a:pt x="87739" y="2738923"/>
                  <a:pt x="85782" y="2737290"/>
                </a:cubicBezTo>
                <a:cubicBezTo>
                  <a:pt x="77957" y="2730762"/>
                  <a:pt x="73157" y="2721385"/>
                  <a:pt x="71381" y="2709162"/>
                </a:cubicBezTo>
                <a:cubicBezTo>
                  <a:pt x="70493" y="2703050"/>
                  <a:pt x="69981" y="2698317"/>
                  <a:pt x="69843" y="2694964"/>
                </a:cubicBezTo>
                <a:lnTo>
                  <a:pt x="70428" y="2690110"/>
                </a:lnTo>
                <a:lnTo>
                  <a:pt x="66899" y="2688579"/>
                </a:lnTo>
                <a:cubicBezTo>
                  <a:pt x="64477" y="2686376"/>
                  <a:pt x="61954" y="2682978"/>
                  <a:pt x="59331" y="2678384"/>
                </a:cubicBezTo>
                <a:cubicBezTo>
                  <a:pt x="60108" y="2674336"/>
                  <a:pt x="58691" y="2676053"/>
                  <a:pt x="55080" y="2683534"/>
                </a:cubicBezTo>
                <a:cubicBezTo>
                  <a:pt x="51469" y="2691015"/>
                  <a:pt x="40115" y="2684516"/>
                  <a:pt x="21021" y="2664037"/>
                </a:cubicBezTo>
                <a:cubicBezTo>
                  <a:pt x="21021" y="2637169"/>
                  <a:pt x="16156" y="2624985"/>
                  <a:pt x="6428" y="2627485"/>
                </a:cubicBezTo>
                <a:cubicBezTo>
                  <a:pt x="-1505" y="2472902"/>
                  <a:pt x="-2095" y="2328698"/>
                  <a:pt x="4659" y="2194871"/>
                </a:cubicBezTo>
                <a:cubicBezTo>
                  <a:pt x="5476" y="2191815"/>
                  <a:pt x="5463" y="2186934"/>
                  <a:pt x="4619" y="2180227"/>
                </a:cubicBezTo>
                <a:cubicBezTo>
                  <a:pt x="3775" y="2173520"/>
                  <a:pt x="3808" y="2161812"/>
                  <a:pt x="4719" y="2145103"/>
                </a:cubicBezTo>
                <a:cubicBezTo>
                  <a:pt x="4652" y="2135777"/>
                  <a:pt x="6669" y="2125180"/>
                  <a:pt x="10770" y="2113314"/>
                </a:cubicBezTo>
                <a:cubicBezTo>
                  <a:pt x="11570" y="2110942"/>
                  <a:pt x="12241" y="2108867"/>
                  <a:pt x="12781" y="2107089"/>
                </a:cubicBezTo>
                <a:lnTo>
                  <a:pt x="13720" y="2103694"/>
                </a:lnTo>
                <a:lnTo>
                  <a:pt x="12854" y="2113509"/>
                </a:lnTo>
                <a:lnTo>
                  <a:pt x="17483" y="2099741"/>
                </a:lnTo>
                <a:cubicBezTo>
                  <a:pt x="26059" y="2079301"/>
                  <a:pt x="26899" y="2070709"/>
                  <a:pt x="20005" y="2073963"/>
                </a:cubicBezTo>
                <a:cubicBezTo>
                  <a:pt x="13111" y="2077218"/>
                  <a:pt x="9664" y="2079579"/>
                  <a:pt x="9664" y="2081048"/>
                </a:cubicBezTo>
                <a:cubicBezTo>
                  <a:pt x="9664" y="2076364"/>
                  <a:pt x="9453" y="2066572"/>
                  <a:pt x="9031" y="2051669"/>
                </a:cubicBezTo>
                <a:cubicBezTo>
                  <a:pt x="8609" y="2036766"/>
                  <a:pt x="8820" y="2024830"/>
                  <a:pt x="9664" y="2015861"/>
                </a:cubicBezTo>
                <a:cubicBezTo>
                  <a:pt x="10508" y="2023679"/>
                  <a:pt x="11771" y="2009342"/>
                  <a:pt x="13453" y="1972849"/>
                </a:cubicBezTo>
                <a:cubicBezTo>
                  <a:pt x="15135" y="1936357"/>
                  <a:pt x="16605" y="1902811"/>
                  <a:pt x="17865" y="1872212"/>
                </a:cubicBezTo>
                <a:cubicBezTo>
                  <a:pt x="19124" y="1841613"/>
                  <a:pt x="20387" y="1812522"/>
                  <a:pt x="21654" y="1784939"/>
                </a:cubicBezTo>
                <a:cubicBezTo>
                  <a:pt x="22920" y="1757356"/>
                  <a:pt x="24283" y="1730488"/>
                  <a:pt x="25744" y="1704334"/>
                </a:cubicBezTo>
                <a:cubicBezTo>
                  <a:pt x="31010" y="1641389"/>
                  <a:pt x="36936" y="1552519"/>
                  <a:pt x="43522" y="1437723"/>
                </a:cubicBezTo>
                <a:cubicBezTo>
                  <a:pt x="50108" y="1322927"/>
                  <a:pt x="56557" y="1221178"/>
                  <a:pt x="62869" y="1132477"/>
                </a:cubicBezTo>
                <a:cubicBezTo>
                  <a:pt x="66473" y="1079296"/>
                  <a:pt x="69702" y="1029170"/>
                  <a:pt x="72557" y="982101"/>
                </a:cubicBezTo>
                <a:cubicBezTo>
                  <a:pt x="75411" y="935032"/>
                  <a:pt x="78848" y="889292"/>
                  <a:pt x="82868" y="844881"/>
                </a:cubicBezTo>
                <a:cubicBezTo>
                  <a:pt x="84784" y="818211"/>
                  <a:pt x="87424" y="793665"/>
                  <a:pt x="90788" y="771241"/>
                </a:cubicBezTo>
                <a:cubicBezTo>
                  <a:pt x="94151" y="748818"/>
                  <a:pt x="96623" y="727069"/>
                  <a:pt x="98204" y="705995"/>
                </a:cubicBezTo>
                <a:cubicBezTo>
                  <a:pt x="100590" y="687461"/>
                  <a:pt x="102415" y="667647"/>
                  <a:pt x="103682" y="646553"/>
                </a:cubicBezTo>
                <a:cubicBezTo>
                  <a:pt x="104948" y="625459"/>
                  <a:pt x="106472" y="603978"/>
                  <a:pt x="108254" y="582110"/>
                </a:cubicBezTo>
                <a:cubicBezTo>
                  <a:pt x="110090" y="568617"/>
                  <a:pt x="111936" y="555649"/>
                  <a:pt x="113792" y="543207"/>
                </a:cubicBezTo>
                <a:cubicBezTo>
                  <a:pt x="115648" y="530765"/>
                  <a:pt x="117454" y="518015"/>
                  <a:pt x="119209" y="504958"/>
                </a:cubicBezTo>
                <a:cubicBezTo>
                  <a:pt x="123028" y="482217"/>
                  <a:pt x="126197" y="455329"/>
                  <a:pt x="128716" y="424293"/>
                </a:cubicBezTo>
                <a:cubicBezTo>
                  <a:pt x="131235" y="393257"/>
                  <a:pt x="134793" y="361527"/>
                  <a:pt x="139389" y="329103"/>
                </a:cubicBezTo>
                <a:cubicBezTo>
                  <a:pt x="143302" y="308029"/>
                  <a:pt x="145164" y="298116"/>
                  <a:pt x="144977" y="299367"/>
                </a:cubicBezTo>
                <a:cubicBezTo>
                  <a:pt x="144789" y="300617"/>
                  <a:pt x="144695" y="308941"/>
                  <a:pt x="144695" y="324340"/>
                </a:cubicBezTo>
                <a:cubicBezTo>
                  <a:pt x="145607" y="302710"/>
                  <a:pt x="146910" y="285218"/>
                  <a:pt x="148605" y="271863"/>
                </a:cubicBezTo>
                <a:cubicBezTo>
                  <a:pt x="150300" y="258508"/>
                  <a:pt x="153486" y="242167"/>
                  <a:pt x="158163" y="222839"/>
                </a:cubicBezTo>
                <a:cubicBezTo>
                  <a:pt x="158846" y="219863"/>
                  <a:pt x="159593" y="211776"/>
                  <a:pt x="160404" y="198580"/>
                </a:cubicBezTo>
                <a:cubicBezTo>
                  <a:pt x="161214" y="185384"/>
                  <a:pt x="163596" y="168487"/>
                  <a:pt x="167549" y="147889"/>
                </a:cubicBezTo>
                <a:cubicBezTo>
                  <a:pt x="168661" y="142919"/>
                  <a:pt x="169643" y="138608"/>
                  <a:pt x="170492" y="134958"/>
                </a:cubicBezTo>
                <a:lnTo>
                  <a:pt x="171783" y="129584"/>
                </a:lnTo>
                <a:lnTo>
                  <a:pt x="171821" y="128713"/>
                </a:lnTo>
                <a:cubicBezTo>
                  <a:pt x="172243" y="124997"/>
                  <a:pt x="172876" y="122509"/>
                  <a:pt x="173720" y="121249"/>
                </a:cubicBezTo>
                <a:lnTo>
                  <a:pt x="174067" y="120889"/>
                </a:lnTo>
                <a:lnTo>
                  <a:pt x="174594" y="119940"/>
                </a:lnTo>
                <a:lnTo>
                  <a:pt x="174551" y="120386"/>
                </a:lnTo>
                <a:lnTo>
                  <a:pt x="175059" y="119858"/>
                </a:lnTo>
                <a:lnTo>
                  <a:pt x="175743" y="97541"/>
                </a:lnTo>
                <a:cubicBezTo>
                  <a:pt x="177255" y="76377"/>
                  <a:pt x="181036" y="65796"/>
                  <a:pt x="187087" y="65796"/>
                </a:cubicBezTo>
                <a:cubicBezTo>
                  <a:pt x="193740" y="52699"/>
                  <a:pt x="199286" y="47315"/>
                  <a:pt x="203727" y="49644"/>
                </a:cubicBezTo>
                <a:cubicBezTo>
                  <a:pt x="205208" y="50421"/>
                  <a:pt x="206565" y="52054"/>
                  <a:pt x="207800" y="54544"/>
                </a:cubicBezTo>
                <a:cubicBezTo>
                  <a:pt x="212738" y="64506"/>
                  <a:pt x="220653" y="66986"/>
                  <a:pt x="231548" y="61986"/>
                </a:cubicBezTo>
                <a:cubicBezTo>
                  <a:pt x="236559" y="82028"/>
                  <a:pt x="241296" y="97536"/>
                  <a:pt x="245759" y="108509"/>
                </a:cubicBezTo>
                <a:cubicBezTo>
                  <a:pt x="246874" y="111253"/>
                  <a:pt x="247771" y="113977"/>
                  <a:pt x="248450" y="116682"/>
                </a:cubicBezTo>
                <a:lnTo>
                  <a:pt x="249831" y="124726"/>
                </a:lnTo>
                <a:lnTo>
                  <a:pt x="251700" y="127887"/>
                </a:lnTo>
                <a:cubicBezTo>
                  <a:pt x="252684" y="129316"/>
                  <a:pt x="253477" y="130189"/>
                  <a:pt x="254080" y="130506"/>
                </a:cubicBezTo>
                <a:cubicBezTo>
                  <a:pt x="263446" y="133007"/>
                  <a:pt x="274240" y="141361"/>
                  <a:pt x="286461" y="155569"/>
                </a:cubicBezTo>
                <a:cubicBezTo>
                  <a:pt x="298682" y="169777"/>
                  <a:pt x="311740" y="185692"/>
                  <a:pt x="325636" y="203313"/>
                </a:cubicBezTo>
                <a:lnTo>
                  <a:pt x="325567" y="203631"/>
                </a:lnTo>
                <a:lnTo>
                  <a:pt x="327511" y="202840"/>
                </a:lnTo>
                <a:lnTo>
                  <a:pt x="328497" y="203202"/>
                </a:lnTo>
                <a:lnTo>
                  <a:pt x="334244" y="173722"/>
                </a:lnTo>
                <a:cubicBezTo>
                  <a:pt x="334927" y="170746"/>
                  <a:pt x="335674" y="162659"/>
                  <a:pt x="336485" y="149463"/>
                </a:cubicBezTo>
                <a:cubicBezTo>
                  <a:pt x="337295" y="136267"/>
                  <a:pt x="339677" y="119370"/>
                  <a:pt x="343630" y="98772"/>
                </a:cubicBezTo>
                <a:cubicBezTo>
                  <a:pt x="344742" y="93802"/>
                  <a:pt x="345724" y="89491"/>
                  <a:pt x="346573" y="85841"/>
                </a:cubicBezTo>
                <a:lnTo>
                  <a:pt x="347864" y="80467"/>
                </a:lnTo>
                <a:lnTo>
                  <a:pt x="347902" y="79596"/>
                </a:lnTo>
                <a:cubicBezTo>
                  <a:pt x="348324" y="75880"/>
                  <a:pt x="348957" y="73392"/>
                  <a:pt x="349801" y="72132"/>
                </a:cubicBezTo>
                <a:lnTo>
                  <a:pt x="350148" y="71772"/>
                </a:lnTo>
                <a:lnTo>
                  <a:pt x="350675" y="70823"/>
                </a:lnTo>
                <a:lnTo>
                  <a:pt x="350632" y="71269"/>
                </a:lnTo>
                <a:lnTo>
                  <a:pt x="351140" y="70741"/>
                </a:lnTo>
                <a:lnTo>
                  <a:pt x="351824" y="48424"/>
                </a:lnTo>
                <a:cubicBezTo>
                  <a:pt x="353336" y="27260"/>
                  <a:pt x="357117" y="16679"/>
                  <a:pt x="363168" y="16679"/>
                </a:cubicBezTo>
                <a:cubicBezTo>
                  <a:pt x="369821" y="3582"/>
                  <a:pt x="375367" y="-1802"/>
                  <a:pt x="379808" y="527"/>
                </a:cubicBezTo>
                <a:close/>
              </a:path>
            </a:pathLst>
          </a:custGeom>
          <a:ln>
            <a:noFill/>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endParaRPr lang="en-GB" sz="22500" b="1" dirty="0">
              <a:latin typeface="Hey August" pitchFamily="2" charset="0"/>
            </a:endParaRPr>
          </a:p>
        </p:txBody>
      </p:sp>
      <p:sp useBgFill="1">
        <p:nvSpPr>
          <p:cNvPr id="27" name="TextBox 26">
            <a:extLst>
              <a:ext uri="{FF2B5EF4-FFF2-40B4-BE49-F238E27FC236}">
                <a16:creationId xmlns:a16="http://schemas.microsoft.com/office/drawing/2014/main" id="{993AD8CA-1705-ADC5-4D31-409EFE5673F2}"/>
              </a:ext>
            </a:extLst>
          </p:cNvPr>
          <p:cNvSpPr txBox="1"/>
          <p:nvPr/>
        </p:nvSpPr>
        <p:spPr>
          <a:xfrm rot="1701327">
            <a:off x="2258485" y="463195"/>
            <a:ext cx="854393" cy="4612601"/>
          </a:xfrm>
          <a:custGeom>
            <a:avLst/>
            <a:gdLst>
              <a:gd name="connsiteX0" fmla="*/ 513256 w 635184"/>
              <a:gd name="connsiteY0" fmla="*/ 2435822 h 3290946"/>
              <a:gd name="connsiteX1" fmla="*/ 512940 w 635184"/>
              <a:gd name="connsiteY1" fmla="*/ 2437009 h 3290946"/>
              <a:gd name="connsiteX2" fmla="*/ 513014 w 635184"/>
              <a:gd name="connsiteY2" fmla="*/ 2437660 h 3290946"/>
              <a:gd name="connsiteX3" fmla="*/ 14126 w 635184"/>
              <a:gd name="connsiteY3" fmla="*/ 2099086 h 3290946"/>
              <a:gd name="connsiteX4" fmla="*/ 14011 w 635184"/>
              <a:gd name="connsiteY4" fmla="*/ 2102643 h 3290946"/>
              <a:gd name="connsiteX5" fmla="*/ 13720 w 635184"/>
              <a:gd name="connsiteY5" fmla="*/ 2103694 h 3290946"/>
              <a:gd name="connsiteX6" fmla="*/ 96538 w 635184"/>
              <a:gd name="connsiteY6" fmla="*/ 1843646 h 3290946"/>
              <a:gd name="connsiteX7" fmla="*/ 96515 w 635184"/>
              <a:gd name="connsiteY7" fmla="*/ 1844433 h 3290946"/>
              <a:gd name="connsiteX8" fmla="*/ 96478 w 635184"/>
              <a:gd name="connsiteY8" fmla="*/ 1845626 h 3290946"/>
              <a:gd name="connsiteX9" fmla="*/ 96647 w 635184"/>
              <a:gd name="connsiteY9" fmla="*/ 1844679 h 3290946"/>
              <a:gd name="connsiteX10" fmla="*/ 272619 w 635184"/>
              <a:gd name="connsiteY10" fmla="*/ 1794529 h 3290946"/>
              <a:gd name="connsiteX11" fmla="*/ 272596 w 635184"/>
              <a:gd name="connsiteY11" fmla="*/ 1795316 h 3290946"/>
              <a:gd name="connsiteX12" fmla="*/ 272559 w 635184"/>
              <a:gd name="connsiteY12" fmla="*/ 1796509 h 3290946"/>
              <a:gd name="connsiteX13" fmla="*/ 272728 w 635184"/>
              <a:gd name="connsiteY13" fmla="*/ 1795562 h 3290946"/>
              <a:gd name="connsiteX14" fmla="*/ 97240 w 635184"/>
              <a:gd name="connsiteY14" fmla="*/ 1721538 h 3290946"/>
              <a:gd name="connsiteX15" fmla="*/ 95561 w 635184"/>
              <a:gd name="connsiteY15" fmla="*/ 1745797 h 3290946"/>
              <a:gd name="connsiteX16" fmla="*/ 97924 w 635184"/>
              <a:gd name="connsiteY16" fmla="*/ 1757412 h 3290946"/>
              <a:gd name="connsiteX17" fmla="*/ 98506 w 635184"/>
              <a:gd name="connsiteY17" fmla="*/ 1748685 h 3290946"/>
              <a:gd name="connsiteX18" fmla="*/ 99259 w 635184"/>
              <a:gd name="connsiteY18" fmla="*/ 1739724 h 3290946"/>
              <a:gd name="connsiteX19" fmla="*/ 98040 w 635184"/>
              <a:gd name="connsiteY19" fmla="*/ 1734637 h 3290946"/>
              <a:gd name="connsiteX20" fmla="*/ 97240 w 635184"/>
              <a:gd name="connsiteY20" fmla="*/ 1721538 h 3290946"/>
              <a:gd name="connsiteX21" fmla="*/ 273321 w 635184"/>
              <a:gd name="connsiteY21" fmla="*/ 1672421 h 3290946"/>
              <a:gd name="connsiteX22" fmla="*/ 271642 w 635184"/>
              <a:gd name="connsiteY22" fmla="*/ 1696680 h 3290946"/>
              <a:gd name="connsiteX23" fmla="*/ 274005 w 635184"/>
              <a:gd name="connsiteY23" fmla="*/ 1708295 h 3290946"/>
              <a:gd name="connsiteX24" fmla="*/ 274587 w 635184"/>
              <a:gd name="connsiteY24" fmla="*/ 1699568 h 3290946"/>
              <a:gd name="connsiteX25" fmla="*/ 275340 w 635184"/>
              <a:gd name="connsiteY25" fmla="*/ 1690607 h 3290946"/>
              <a:gd name="connsiteX26" fmla="*/ 274121 w 635184"/>
              <a:gd name="connsiteY26" fmla="*/ 1685520 h 3290946"/>
              <a:gd name="connsiteX27" fmla="*/ 273321 w 635184"/>
              <a:gd name="connsiteY27" fmla="*/ 1672421 h 3290946"/>
              <a:gd name="connsiteX28" fmla="*/ 615802 w 635184"/>
              <a:gd name="connsiteY28" fmla="*/ 1055870 h 3290946"/>
              <a:gd name="connsiteX29" fmla="*/ 616258 w 635184"/>
              <a:gd name="connsiteY29" fmla="*/ 1067965 h 3290946"/>
              <a:gd name="connsiteX30" fmla="*/ 612339 w 635184"/>
              <a:gd name="connsiteY30" fmla="*/ 1067965 h 3290946"/>
              <a:gd name="connsiteX31" fmla="*/ 161479 w 635184"/>
              <a:gd name="connsiteY31" fmla="*/ 1052526 h 3290946"/>
              <a:gd name="connsiteX32" fmla="*/ 160758 w 635184"/>
              <a:gd name="connsiteY32" fmla="*/ 1055146 h 3290946"/>
              <a:gd name="connsiteX33" fmla="*/ 160720 w 635184"/>
              <a:gd name="connsiteY33" fmla="*/ 1055727 h 3290946"/>
              <a:gd name="connsiteX34" fmla="*/ 161444 w 635184"/>
              <a:gd name="connsiteY34" fmla="*/ 1054402 h 3290946"/>
              <a:gd name="connsiteX35" fmla="*/ 161479 w 635184"/>
              <a:gd name="connsiteY35" fmla="*/ 1052526 h 3290946"/>
              <a:gd name="connsiteX36" fmla="*/ 337560 w 635184"/>
              <a:gd name="connsiteY36" fmla="*/ 1003409 h 3290946"/>
              <a:gd name="connsiteX37" fmla="*/ 336839 w 635184"/>
              <a:gd name="connsiteY37" fmla="*/ 1006029 h 3290946"/>
              <a:gd name="connsiteX38" fmla="*/ 336801 w 635184"/>
              <a:gd name="connsiteY38" fmla="*/ 1006610 h 3290946"/>
              <a:gd name="connsiteX39" fmla="*/ 337525 w 635184"/>
              <a:gd name="connsiteY39" fmla="*/ 1005285 h 3290946"/>
              <a:gd name="connsiteX40" fmla="*/ 337560 w 635184"/>
              <a:gd name="connsiteY40" fmla="*/ 1003409 h 3290946"/>
              <a:gd name="connsiteX41" fmla="*/ 627675 w 635184"/>
              <a:gd name="connsiteY41" fmla="*/ 961817 h 3290946"/>
              <a:gd name="connsiteX42" fmla="*/ 625223 w 635184"/>
              <a:gd name="connsiteY42" fmla="*/ 970810 h 3290946"/>
              <a:gd name="connsiteX43" fmla="*/ 627615 w 635184"/>
              <a:gd name="connsiteY43" fmla="*/ 970810 h 3290946"/>
              <a:gd name="connsiteX44" fmla="*/ 167359 w 635184"/>
              <a:gd name="connsiteY44" fmla="*/ 888109 h 3290946"/>
              <a:gd name="connsiteX45" fmla="*/ 167321 w 635184"/>
              <a:gd name="connsiteY45" fmla="*/ 889003 h 3290946"/>
              <a:gd name="connsiteX46" fmla="*/ 167662 w 635184"/>
              <a:gd name="connsiteY46" fmla="*/ 898510 h 3290946"/>
              <a:gd name="connsiteX47" fmla="*/ 172554 w 635184"/>
              <a:gd name="connsiteY47" fmla="*/ 915337 h 3290946"/>
              <a:gd name="connsiteX48" fmla="*/ 180373 w 635184"/>
              <a:gd name="connsiteY48" fmla="*/ 915813 h 3290946"/>
              <a:gd name="connsiteX49" fmla="*/ 183046 w 635184"/>
              <a:gd name="connsiteY49" fmla="*/ 900186 h 3290946"/>
              <a:gd name="connsiteX50" fmla="*/ 174182 w 635184"/>
              <a:gd name="connsiteY50" fmla="*/ 888856 h 3290946"/>
              <a:gd name="connsiteX51" fmla="*/ 343440 w 635184"/>
              <a:gd name="connsiteY51" fmla="*/ 838992 h 3290946"/>
              <a:gd name="connsiteX52" fmla="*/ 343402 w 635184"/>
              <a:gd name="connsiteY52" fmla="*/ 839886 h 3290946"/>
              <a:gd name="connsiteX53" fmla="*/ 343743 w 635184"/>
              <a:gd name="connsiteY53" fmla="*/ 849393 h 3290946"/>
              <a:gd name="connsiteX54" fmla="*/ 348635 w 635184"/>
              <a:gd name="connsiteY54" fmla="*/ 866220 h 3290946"/>
              <a:gd name="connsiteX55" fmla="*/ 356454 w 635184"/>
              <a:gd name="connsiteY55" fmla="*/ 866696 h 3290946"/>
              <a:gd name="connsiteX56" fmla="*/ 359127 w 635184"/>
              <a:gd name="connsiteY56" fmla="*/ 851069 h 3290946"/>
              <a:gd name="connsiteX57" fmla="*/ 350263 w 635184"/>
              <a:gd name="connsiteY57" fmla="*/ 839739 h 3290946"/>
              <a:gd name="connsiteX58" fmla="*/ 521461 w 635184"/>
              <a:gd name="connsiteY58" fmla="*/ 529233 h 3290946"/>
              <a:gd name="connsiteX59" fmla="*/ 521917 w 635184"/>
              <a:gd name="connsiteY59" fmla="*/ 541328 h 3290946"/>
              <a:gd name="connsiteX60" fmla="*/ 517998 w 635184"/>
              <a:gd name="connsiteY60" fmla="*/ 541328 h 3290946"/>
              <a:gd name="connsiteX61" fmla="*/ 533334 w 635184"/>
              <a:gd name="connsiteY61" fmla="*/ 435180 h 3290946"/>
              <a:gd name="connsiteX62" fmla="*/ 530882 w 635184"/>
              <a:gd name="connsiteY62" fmla="*/ 444173 h 3290946"/>
              <a:gd name="connsiteX63" fmla="*/ 533274 w 635184"/>
              <a:gd name="connsiteY63" fmla="*/ 444173 h 3290946"/>
              <a:gd name="connsiteX64" fmla="*/ 379808 w 635184"/>
              <a:gd name="connsiteY64" fmla="*/ 527 h 3290946"/>
              <a:gd name="connsiteX65" fmla="*/ 383881 w 635184"/>
              <a:gd name="connsiteY65" fmla="*/ 5427 h 3290946"/>
              <a:gd name="connsiteX66" fmla="*/ 407629 w 635184"/>
              <a:gd name="connsiteY66" fmla="*/ 12869 h 3290946"/>
              <a:gd name="connsiteX67" fmla="*/ 421840 w 635184"/>
              <a:gd name="connsiteY67" fmla="*/ 59392 h 3290946"/>
              <a:gd name="connsiteX68" fmla="*/ 424531 w 635184"/>
              <a:gd name="connsiteY68" fmla="*/ 67565 h 3290946"/>
              <a:gd name="connsiteX69" fmla="*/ 425912 w 635184"/>
              <a:gd name="connsiteY69" fmla="*/ 75609 h 3290946"/>
              <a:gd name="connsiteX70" fmla="*/ 427781 w 635184"/>
              <a:gd name="connsiteY70" fmla="*/ 78770 h 3290946"/>
              <a:gd name="connsiteX71" fmla="*/ 430161 w 635184"/>
              <a:gd name="connsiteY71" fmla="*/ 81389 h 3290946"/>
              <a:gd name="connsiteX72" fmla="*/ 462542 w 635184"/>
              <a:gd name="connsiteY72" fmla="*/ 106452 h 3290946"/>
              <a:gd name="connsiteX73" fmla="*/ 501717 w 635184"/>
              <a:gd name="connsiteY73" fmla="*/ 154196 h 3290946"/>
              <a:gd name="connsiteX74" fmla="*/ 501648 w 635184"/>
              <a:gd name="connsiteY74" fmla="*/ 154514 h 3290946"/>
              <a:gd name="connsiteX75" fmla="*/ 503592 w 635184"/>
              <a:gd name="connsiteY75" fmla="*/ 153723 h 3290946"/>
              <a:gd name="connsiteX76" fmla="*/ 516400 w 635184"/>
              <a:gd name="connsiteY76" fmla="*/ 158423 h 3290946"/>
              <a:gd name="connsiteX77" fmla="*/ 525495 w 635184"/>
              <a:gd name="connsiteY77" fmla="*/ 216466 h 3290946"/>
              <a:gd name="connsiteX78" fmla="*/ 538319 w 635184"/>
              <a:gd name="connsiteY78" fmla="*/ 207298 h 3290946"/>
              <a:gd name="connsiteX79" fmla="*/ 535636 w 635184"/>
              <a:gd name="connsiteY79" fmla="*/ 278259 h 3290946"/>
              <a:gd name="connsiteX80" fmla="*/ 537987 w 635184"/>
              <a:gd name="connsiteY80" fmla="*/ 316180 h 3290946"/>
              <a:gd name="connsiteX81" fmla="*/ 540680 w 635184"/>
              <a:gd name="connsiteY81" fmla="*/ 375295 h 3290946"/>
              <a:gd name="connsiteX82" fmla="*/ 535708 w 635184"/>
              <a:gd name="connsiteY82" fmla="*/ 426473 h 3290946"/>
              <a:gd name="connsiteX83" fmla="*/ 534002 w 635184"/>
              <a:gd name="connsiteY83" fmla="*/ 432729 h 3290946"/>
              <a:gd name="connsiteX84" fmla="*/ 534540 w 635184"/>
              <a:gd name="connsiteY84" fmla="*/ 444292 h 3290946"/>
              <a:gd name="connsiteX85" fmla="*/ 525796 w 635184"/>
              <a:gd name="connsiteY85" fmla="*/ 507693 h 3290946"/>
              <a:gd name="connsiteX86" fmla="*/ 525696 w 635184"/>
              <a:gd name="connsiteY86" fmla="*/ 507693 h 3290946"/>
              <a:gd name="connsiteX87" fmla="*/ 525700 w 635184"/>
              <a:gd name="connsiteY87" fmla="*/ 506290 h 3290946"/>
              <a:gd name="connsiteX88" fmla="*/ 524563 w 635184"/>
              <a:gd name="connsiteY88" fmla="*/ 515186 h 3290946"/>
              <a:gd name="connsiteX89" fmla="*/ 521880 w 635184"/>
              <a:gd name="connsiteY89" fmla="*/ 527768 h 3290946"/>
              <a:gd name="connsiteX90" fmla="*/ 521461 w 635184"/>
              <a:gd name="connsiteY90" fmla="*/ 529233 h 3290946"/>
              <a:gd name="connsiteX91" fmla="*/ 521231 w 635184"/>
              <a:gd name="connsiteY91" fmla="*/ 523154 h 3290946"/>
              <a:gd name="connsiteX92" fmla="*/ 510943 w 635184"/>
              <a:gd name="connsiteY92" fmla="*/ 494149 h 3290946"/>
              <a:gd name="connsiteX93" fmla="*/ 502712 w 635184"/>
              <a:gd name="connsiteY93" fmla="*/ 507328 h 3290946"/>
              <a:gd name="connsiteX94" fmla="*/ 501051 w 635184"/>
              <a:gd name="connsiteY94" fmla="*/ 539218 h 3290946"/>
              <a:gd name="connsiteX95" fmla="*/ 501970 w 635184"/>
              <a:gd name="connsiteY95" fmla="*/ 539506 h 3290946"/>
              <a:gd name="connsiteX96" fmla="*/ 510003 w 635184"/>
              <a:gd name="connsiteY96" fmla="*/ 565805 h 3290946"/>
              <a:gd name="connsiteX97" fmla="*/ 516390 w 635184"/>
              <a:gd name="connsiteY97" fmla="*/ 569486 h 3290946"/>
              <a:gd name="connsiteX98" fmla="*/ 520229 w 635184"/>
              <a:gd name="connsiteY98" fmla="*/ 587167 h 3290946"/>
              <a:gd name="connsiteX99" fmla="*/ 519429 w 635184"/>
              <a:gd name="connsiteY99" fmla="*/ 597447 h 3290946"/>
              <a:gd name="connsiteX100" fmla="*/ 520253 w 635184"/>
              <a:gd name="connsiteY100" fmla="*/ 602246 h 3290946"/>
              <a:gd name="connsiteX101" fmla="*/ 522122 w 635184"/>
              <a:gd name="connsiteY101" fmla="*/ 605407 h 3290946"/>
              <a:gd name="connsiteX102" fmla="*/ 524502 w 635184"/>
              <a:gd name="connsiteY102" fmla="*/ 608026 h 3290946"/>
              <a:gd name="connsiteX103" fmla="*/ 556883 w 635184"/>
              <a:gd name="connsiteY103" fmla="*/ 633089 h 3290946"/>
              <a:gd name="connsiteX104" fmla="*/ 596058 w 635184"/>
              <a:gd name="connsiteY104" fmla="*/ 680833 h 3290946"/>
              <a:gd name="connsiteX105" fmla="*/ 595989 w 635184"/>
              <a:gd name="connsiteY105" fmla="*/ 681151 h 3290946"/>
              <a:gd name="connsiteX106" fmla="*/ 597933 w 635184"/>
              <a:gd name="connsiteY106" fmla="*/ 680360 h 3290946"/>
              <a:gd name="connsiteX107" fmla="*/ 610741 w 635184"/>
              <a:gd name="connsiteY107" fmla="*/ 685060 h 3290946"/>
              <a:gd name="connsiteX108" fmla="*/ 619836 w 635184"/>
              <a:gd name="connsiteY108" fmla="*/ 743103 h 3290946"/>
              <a:gd name="connsiteX109" fmla="*/ 632660 w 635184"/>
              <a:gd name="connsiteY109" fmla="*/ 733935 h 3290946"/>
              <a:gd name="connsiteX110" fmla="*/ 629977 w 635184"/>
              <a:gd name="connsiteY110" fmla="*/ 804896 h 3290946"/>
              <a:gd name="connsiteX111" fmla="*/ 632328 w 635184"/>
              <a:gd name="connsiteY111" fmla="*/ 842817 h 3290946"/>
              <a:gd name="connsiteX112" fmla="*/ 635021 w 635184"/>
              <a:gd name="connsiteY112" fmla="*/ 901932 h 3290946"/>
              <a:gd name="connsiteX113" fmla="*/ 630049 w 635184"/>
              <a:gd name="connsiteY113" fmla="*/ 953110 h 3290946"/>
              <a:gd name="connsiteX114" fmla="*/ 628343 w 635184"/>
              <a:gd name="connsiteY114" fmla="*/ 959366 h 3290946"/>
              <a:gd name="connsiteX115" fmla="*/ 628881 w 635184"/>
              <a:gd name="connsiteY115" fmla="*/ 970929 h 3290946"/>
              <a:gd name="connsiteX116" fmla="*/ 620137 w 635184"/>
              <a:gd name="connsiteY116" fmla="*/ 1034330 h 3290946"/>
              <a:gd name="connsiteX117" fmla="*/ 620037 w 635184"/>
              <a:gd name="connsiteY117" fmla="*/ 1034330 h 3290946"/>
              <a:gd name="connsiteX118" fmla="*/ 620041 w 635184"/>
              <a:gd name="connsiteY118" fmla="*/ 1032927 h 3290946"/>
              <a:gd name="connsiteX119" fmla="*/ 618904 w 635184"/>
              <a:gd name="connsiteY119" fmla="*/ 1041823 h 3290946"/>
              <a:gd name="connsiteX120" fmla="*/ 616221 w 635184"/>
              <a:gd name="connsiteY120" fmla="*/ 1054405 h 3290946"/>
              <a:gd name="connsiteX121" fmla="*/ 615802 w 635184"/>
              <a:gd name="connsiteY121" fmla="*/ 1055870 h 3290946"/>
              <a:gd name="connsiteX122" fmla="*/ 615572 w 635184"/>
              <a:gd name="connsiteY122" fmla="*/ 1049791 h 3290946"/>
              <a:gd name="connsiteX123" fmla="*/ 605284 w 635184"/>
              <a:gd name="connsiteY123" fmla="*/ 1020786 h 3290946"/>
              <a:gd name="connsiteX124" fmla="*/ 594309 w 635184"/>
              <a:gd name="connsiteY124" fmla="*/ 1086658 h 3290946"/>
              <a:gd name="connsiteX125" fmla="*/ 614570 w 635184"/>
              <a:gd name="connsiteY125" fmla="*/ 1113804 h 3290946"/>
              <a:gd name="connsiteX126" fmla="*/ 611213 w 635184"/>
              <a:gd name="connsiteY126" fmla="*/ 1156964 h 3290946"/>
              <a:gd name="connsiteX127" fmla="*/ 609746 w 635184"/>
              <a:gd name="connsiteY127" fmla="*/ 1206405 h 3290946"/>
              <a:gd name="connsiteX128" fmla="*/ 605967 w 635184"/>
              <a:gd name="connsiteY128" fmla="*/ 1265192 h 3290946"/>
              <a:gd name="connsiteX129" fmla="*/ 603646 w 635184"/>
              <a:gd name="connsiteY129" fmla="*/ 1297517 h 3290946"/>
              <a:gd name="connsiteX130" fmla="*/ 601123 w 635184"/>
              <a:gd name="connsiteY130" fmla="*/ 1275967 h 3290946"/>
              <a:gd name="connsiteX131" fmla="*/ 598942 w 635184"/>
              <a:gd name="connsiteY131" fmla="*/ 1340737 h 3290946"/>
              <a:gd name="connsiteX132" fmla="*/ 596058 w 635184"/>
              <a:gd name="connsiteY132" fmla="*/ 1400566 h 3290946"/>
              <a:gd name="connsiteX133" fmla="*/ 593535 w 635184"/>
              <a:gd name="connsiteY133" fmla="*/ 1439410 h 3290946"/>
              <a:gd name="connsiteX134" fmla="*/ 591012 w 635184"/>
              <a:gd name="connsiteY134" fmla="*/ 1422354 h 3290946"/>
              <a:gd name="connsiteX135" fmla="*/ 586771 w 635184"/>
              <a:gd name="connsiteY135" fmla="*/ 1486470 h 3290946"/>
              <a:gd name="connsiteX136" fmla="*/ 580520 w 635184"/>
              <a:gd name="connsiteY136" fmla="*/ 1528141 h 3290946"/>
              <a:gd name="connsiteX137" fmla="*/ 580923 w 635184"/>
              <a:gd name="connsiteY137" fmla="*/ 1559991 h 3290946"/>
              <a:gd name="connsiteX138" fmla="*/ 579174 w 635184"/>
              <a:gd name="connsiteY138" fmla="*/ 1643572 h 3290946"/>
              <a:gd name="connsiteX139" fmla="*/ 575158 w 635184"/>
              <a:gd name="connsiteY139" fmla="*/ 1643572 h 3290946"/>
              <a:gd name="connsiteX140" fmla="*/ 573807 w 635184"/>
              <a:gd name="connsiteY140" fmla="*/ 1656163 h 3290946"/>
              <a:gd name="connsiteX141" fmla="*/ 570832 w 635184"/>
              <a:gd name="connsiteY141" fmla="*/ 1672147 h 3290946"/>
              <a:gd name="connsiteX142" fmla="*/ 572089 w 635184"/>
              <a:gd name="connsiteY142" fmla="*/ 1707152 h 3290946"/>
              <a:gd name="connsiteX143" fmla="*/ 563415 w 635184"/>
              <a:gd name="connsiteY143" fmla="*/ 1770672 h 3290946"/>
              <a:gd name="connsiteX144" fmla="*/ 561687 w 635184"/>
              <a:gd name="connsiteY144" fmla="*/ 1770672 h 3290946"/>
              <a:gd name="connsiteX145" fmla="*/ 561043 w 635184"/>
              <a:gd name="connsiteY145" fmla="*/ 1798532 h 3290946"/>
              <a:gd name="connsiteX146" fmla="*/ 558209 w 635184"/>
              <a:gd name="connsiteY146" fmla="*/ 1849253 h 3290946"/>
              <a:gd name="connsiteX147" fmla="*/ 554421 w 635184"/>
              <a:gd name="connsiteY147" fmla="*/ 1879733 h 3290946"/>
              <a:gd name="connsiteX148" fmla="*/ 552921 w 635184"/>
              <a:gd name="connsiteY148" fmla="*/ 1880444 h 3290946"/>
              <a:gd name="connsiteX149" fmla="*/ 552868 w 635184"/>
              <a:gd name="connsiteY149" fmla="*/ 1880321 h 3290946"/>
              <a:gd name="connsiteX150" fmla="*/ 552747 w 635184"/>
              <a:gd name="connsiteY150" fmla="*/ 1885068 h 3290946"/>
              <a:gd name="connsiteX151" fmla="*/ 551496 w 635184"/>
              <a:gd name="connsiteY151" fmla="*/ 1897086 h 3290946"/>
              <a:gd name="connsiteX152" fmla="*/ 548561 w 635184"/>
              <a:gd name="connsiteY152" fmla="*/ 1925572 h 3290946"/>
              <a:gd name="connsiteX153" fmla="*/ 550009 w 635184"/>
              <a:gd name="connsiteY153" fmla="*/ 1955010 h 3290946"/>
              <a:gd name="connsiteX154" fmla="*/ 541888 w 635184"/>
              <a:gd name="connsiteY154" fmla="*/ 2017310 h 3290946"/>
              <a:gd name="connsiteX155" fmla="*/ 541526 w 635184"/>
              <a:gd name="connsiteY155" fmla="*/ 2017310 h 3290946"/>
              <a:gd name="connsiteX156" fmla="*/ 542441 w 635184"/>
              <a:gd name="connsiteY156" fmla="*/ 2032788 h 3290946"/>
              <a:gd name="connsiteX157" fmla="*/ 538009 w 635184"/>
              <a:gd name="connsiteY157" fmla="*/ 2094164 h 3290946"/>
              <a:gd name="connsiteX158" fmla="*/ 531577 w 635184"/>
              <a:gd name="connsiteY158" fmla="*/ 2126252 h 3290946"/>
              <a:gd name="connsiteX159" fmla="*/ 533064 w 635184"/>
              <a:gd name="connsiteY159" fmla="*/ 2121608 h 3290946"/>
              <a:gd name="connsiteX160" fmla="*/ 526421 w 635184"/>
              <a:gd name="connsiteY160" fmla="*/ 2257429 h 3290946"/>
              <a:gd name="connsiteX161" fmla="*/ 517909 w 635184"/>
              <a:gd name="connsiteY161" fmla="*/ 2421170 h 3290946"/>
              <a:gd name="connsiteX162" fmla="*/ 515387 w 635184"/>
              <a:gd name="connsiteY162" fmla="*/ 2428764 h 3290946"/>
              <a:gd name="connsiteX163" fmla="*/ 514267 w 635184"/>
              <a:gd name="connsiteY163" fmla="*/ 2432332 h 3290946"/>
              <a:gd name="connsiteX164" fmla="*/ 514663 w 635184"/>
              <a:gd name="connsiteY164" fmla="*/ 2450161 h 3290946"/>
              <a:gd name="connsiteX165" fmla="*/ 510110 w 635184"/>
              <a:gd name="connsiteY165" fmla="*/ 2492488 h 3290946"/>
              <a:gd name="connsiteX166" fmla="*/ 510251 w 635184"/>
              <a:gd name="connsiteY166" fmla="*/ 2498590 h 3290946"/>
              <a:gd name="connsiteX167" fmla="*/ 508784 w 635184"/>
              <a:gd name="connsiteY167" fmla="*/ 2547495 h 3290946"/>
              <a:gd name="connsiteX168" fmla="*/ 504402 w 635184"/>
              <a:gd name="connsiteY168" fmla="*/ 2581041 h 3290946"/>
              <a:gd name="connsiteX169" fmla="*/ 502575 w 635184"/>
              <a:gd name="connsiteY169" fmla="*/ 2581456 h 3290946"/>
              <a:gd name="connsiteX170" fmla="*/ 502492 w 635184"/>
              <a:gd name="connsiteY170" fmla="*/ 2581260 h 3290946"/>
              <a:gd name="connsiteX171" fmla="*/ 502309 w 635184"/>
              <a:gd name="connsiteY171" fmla="*/ 2595239 h 3290946"/>
              <a:gd name="connsiteX172" fmla="*/ 501216 w 635184"/>
              <a:gd name="connsiteY172" fmla="*/ 2620361 h 3290946"/>
              <a:gd name="connsiteX173" fmla="*/ 497427 w 635184"/>
              <a:gd name="connsiteY173" fmla="*/ 2681738 h 3290946"/>
              <a:gd name="connsiteX174" fmla="*/ 494472 w 635184"/>
              <a:gd name="connsiteY174" fmla="*/ 2720016 h 3290946"/>
              <a:gd name="connsiteX175" fmla="*/ 491317 w 635184"/>
              <a:gd name="connsiteY175" fmla="*/ 2693108 h 3290946"/>
              <a:gd name="connsiteX176" fmla="*/ 489899 w 635184"/>
              <a:gd name="connsiteY176" fmla="*/ 2753056 h 3290946"/>
              <a:gd name="connsiteX177" fmla="*/ 485689 w 635184"/>
              <a:gd name="connsiteY177" fmla="*/ 2815743 h 3290946"/>
              <a:gd name="connsiteX178" fmla="*/ 474664 w 635184"/>
              <a:gd name="connsiteY178" fmla="*/ 3033627 h 3290946"/>
              <a:gd name="connsiteX179" fmla="*/ 466614 w 635184"/>
              <a:gd name="connsiteY179" fmla="*/ 3268299 h 3290946"/>
              <a:gd name="connsiteX180" fmla="*/ 438584 w 635184"/>
              <a:gd name="connsiteY180" fmla="*/ 3287855 h 3290946"/>
              <a:gd name="connsiteX181" fmla="*/ 428086 w 635184"/>
              <a:gd name="connsiteY181" fmla="*/ 3270549 h 3290946"/>
              <a:gd name="connsiteX182" fmla="*/ 426655 w 635184"/>
              <a:gd name="connsiteY182" fmla="*/ 3266887 h 3290946"/>
              <a:gd name="connsiteX183" fmla="*/ 426374 w 635184"/>
              <a:gd name="connsiteY183" fmla="*/ 3269430 h 3290946"/>
              <a:gd name="connsiteX184" fmla="*/ 408424 w 635184"/>
              <a:gd name="connsiteY184" fmla="*/ 3265710 h 3290946"/>
              <a:gd name="connsiteX185" fmla="*/ 388224 w 635184"/>
              <a:gd name="connsiteY185" fmla="*/ 3254488 h 3290946"/>
              <a:gd name="connsiteX186" fmla="*/ 371058 w 635184"/>
              <a:gd name="connsiteY186" fmla="*/ 3230914 h 3290946"/>
              <a:gd name="connsiteX187" fmla="*/ 370261 w 635184"/>
              <a:gd name="connsiteY187" fmla="*/ 3220752 h 3290946"/>
              <a:gd name="connsiteX188" fmla="*/ 366416 w 635184"/>
              <a:gd name="connsiteY188" fmla="*/ 3218274 h 3290946"/>
              <a:gd name="connsiteX189" fmla="*/ 365391 w 635184"/>
              <a:gd name="connsiteY189" fmla="*/ 3216603 h 3290946"/>
              <a:gd name="connsiteX190" fmla="*/ 361488 w 635184"/>
              <a:gd name="connsiteY190" fmla="*/ 3217692 h 3290946"/>
              <a:gd name="connsiteX191" fmla="*/ 356204 w 635184"/>
              <a:gd name="connsiteY191" fmla="*/ 3214810 h 3290946"/>
              <a:gd name="connsiteX192" fmla="*/ 341803 w 635184"/>
              <a:gd name="connsiteY192" fmla="*/ 3186682 h 3290946"/>
              <a:gd name="connsiteX193" fmla="*/ 340265 w 635184"/>
              <a:gd name="connsiteY193" fmla="*/ 3172484 h 3290946"/>
              <a:gd name="connsiteX194" fmla="*/ 340850 w 635184"/>
              <a:gd name="connsiteY194" fmla="*/ 3167630 h 3290946"/>
              <a:gd name="connsiteX195" fmla="*/ 337321 w 635184"/>
              <a:gd name="connsiteY195" fmla="*/ 3166099 h 3290946"/>
              <a:gd name="connsiteX196" fmla="*/ 329753 w 635184"/>
              <a:gd name="connsiteY196" fmla="*/ 3155904 h 3290946"/>
              <a:gd name="connsiteX197" fmla="*/ 325502 w 635184"/>
              <a:gd name="connsiteY197" fmla="*/ 3161054 h 3290946"/>
              <a:gd name="connsiteX198" fmla="*/ 291443 w 635184"/>
              <a:gd name="connsiteY198" fmla="*/ 3141557 h 3290946"/>
              <a:gd name="connsiteX199" fmla="*/ 276850 w 635184"/>
              <a:gd name="connsiteY199" fmla="*/ 3105005 h 3290946"/>
              <a:gd name="connsiteX200" fmla="*/ 270458 w 635184"/>
              <a:gd name="connsiteY200" fmla="*/ 2880915 h 3290946"/>
              <a:gd name="connsiteX201" fmla="*/ 274618 w 635184"/>
              <a:gd name="connsiteY201" fmla="*/ 2693276 h 3290946"/>
              <a:gd name="connsiteX202" fmla="*/ 272075 w 635184"/>
              <a:gd name="connsiteY202" fmla="*/ 2691637 h 3290946"/>
              <a:gd name="connsiteX203" fmla="*/ 271050 w 635184"/>
              <a:gd name="connsiteY203" fmla="*/ 2689966 h 3290946"/>
              <a:gd name="connsiteX204" fmla="*/ 267147 w 635184"/>
              <a:gd name="connsiteY204" fmla="*/ 2691055 h 3290946"/>
              <a:gd name="connsiteX205" fmla="*/ 261863 w 635184"/>
              <a:gd name="connsiteY205" fmla="*/ 2688173 h 3290946"/>
              <a:gd name="connsiteX206" fmla="*/ 247462 w 635184"/>
              <a:gd name="connsiteY206" fmla="*/ 2660045 h 3290946"/>
              <a:gd name="connsiteX207" fmla="*/ 245924 w 635184"/>
              <a:gd name="connsiteY207" fmla="*/ 2645847 h 3290946"/>
              <a:gd name="connsiteX208" fmla="*/ 246509 w 635184"/>
              <a:gd name="connsiteY208" fmla="*/ 2640993 h 3290946"/>
              <a:gd name="connsiteX209" fmla="*/ 242980 w 635184"/>
              <a:gd name="connsiteY209" fmla="*/ 2639462 h 3290946"/>
              <a:gd name="connsiteX210" fmla="*/ 235412 w 635184"/>
              <a:gd name="connsiteY210" fmla="*/ 2629267 h 3290946"/>
              <a:gd name="connsiteX211" fmla="*/ 231161 w 635184"/>
              <a:gd name="connsiteY211" fmla="*/ 2634417 h 3290946"/>
              <a:gd name="connsiteX212" fmla="*/ 219938 w 635184"/>
              <a:gd name="connsiteY212" fmla="*/ 2635154 h 3290946"/>
              <a:gd name="connsiteX213" fmla="*/ 202073 w 635184"/>
              <a:gd name="connsiteY213" fmla="*/ 2619325 h 3290946"/>
              <a:gd name="connsiteX214" fmla="*/ 196192 w 635184"/>
              <a:gd name="connsiteY214" fmla="*/ 2790779 h 3290946"/>
              <a:gd name="connsiteX215" fmla="*/ 168162 w 635184"/>
              <a:gd name="connsiteY215" fmla="*/ 2810335 h 3290946"/>
              <a:gd name="connsiteX216" fmla="*/ 157664 w 635184"/>
              <a:gd name="connsiteY216" fmla="*/ 2793029 h 3290946"/>
              <a:gd name="connsiteX217" fmla="*/ 156233 w 635184"/>
              <a:gd name="connsiteY217" fmla="*/ 2789367 h 3290946"/>
              <a:gd name="connsiteX218" fmla="*/ 155952 w 635184"/>
              <a:gd name="connsiteY218" fmla="*/ 2791910 h 3290946"/>
              <a:gd name="connsiteX219" fmla="*/ 138002 w 635184"/>
              <a:gd name="connsiteY219" fmla="*/ 2788190 h 3290946"/>
              <a:gd name="connsiteX220" fmla="*/ 117802 w 635184"/>
              <a:gd name="connsiteY220" fmla="*/ 2776968 h 3290946"/>
              <a:gd name="connsiteX221" fmla="*/ 100636 w 635184"/>
              <a:gd name="connsiteY221" fmla="*/ 2753394 h 3290946"/>
              <a:gd name="connsiteX222" fmla="*/ 99839 w 635184"/>
              <a:gd name="connsiteY222" fmla="*/ 2743232 h 3290946"/>
              <a:gd name="connsiteX223" fmla="*/ 95994 w 635184"/>
              <a:gd name="connsiteY223" fmla="*/ 2740754 h 3290946"/>
              <a:gd name="connsiteX224" fmla="*/ 94969 w 635184"/>
              <a:gd name="connsiteY224" fmla="*/ 2739083 h 3290946"/>
              <a:gd name="connsiteX225" fmla="*/ 91066 w 635184"/>
              <a:gd name="connsiteY225" fmla="*/ 2740172 h 3290946"/>
              <a:gd name="connsiteX226" fmla="*/ 85782 w 635184"/>
              <a:gd name="connsiteY226" fmla="*/ 2737290 h 3290946"/>
              <a:gd name="connsiteX227" fmla="*/ 71381 w 635184"/>
              <a:gd name="connsiteY227" fmla="*/ 2709162 h 3290946"/>
              <a:gd name="connsiteX228" fmla="*/ 69843 w 635184"/>
              <a:gd name="connsiteY228" fmla="*/ 2694964 h 3290946"/>
              <a:gd name="connsiteX229" fmla="*/ 70428 w 635184"/>
              <a:gd name="connsiteY229" fmla="*/ 2690110 h 3290946"/>
              <a:gd name="connsiteX230" fmla="*/ 66899 w 635184"/>
              <a:gd name="connsiteY230" fmla="*/ 2688579 h 3290946"/>
              <a:gd name="connsiteX231" fmla="*/ 59331 w 635184"/>
              <a:gd name="connsiteY231" fmla="*/ 2678384 h 3290946"/>
              <a:gd name="connsiteX232" fmla="*/ 55080 w 635184"/>
              <a:gd name="connsiteY232" fmla="*/ 2683534 h 3290946"/>
              <a:gd name="connsiteX233" fmla="*/ 21021 w 635184"/>
              <a:gd name="connsiteY233" fmla="*/ 2664037 h 3290946"/>
              <a:gd name="connsiteX234" fmla="*/ 6428 w 635184"/>
              <a:gd name="connsiteY234" fmla="*/ 2627485 h 3290946"/>
              <a:gd name="connsiteX235" fmla="*/ 4659 w 635184"/>
              <a:gd name="connsiteY235" fmla="*/ 2194871 h 3290946"/>
              <a:gd name="connsiteX236" fmla="*/ 4619 w 635184"/>
              <a:gd name="connsiteY236" fmla="*/ 2180227 h 3290946"/>
              <a:gd name="connsiteX237" fmla="*/ 4719 w 635184"/>
              <a:gd name="connsiteY237" fmla="*/ 2145103 h 3290946"/>
              <a:gd name="connsiteX238" fmla="*/ 10770 w 635184"/>
              <a:gd name="connsiteY238" fmla="*/ 2113314 h 3290946"/>
              <a:gd name="connsiteX239" fmla="*/ 12781 w 635184"/>
              <a:gd name="connsiteY239" fmla="*/ 2107089 h 3290946"/>
              <a:gd name="connsiteX240" fmla="*/ 13720 w 635184"/>
              <a:gd name="connsiteY240" fmla="*/ 2103694 h 3290946"/>
              <a:gd name="connsiteX241" fmla="*/ 12854 w 635184"/>
              <a:gd name="connsiteY241" fmla="*/ 2113509 h 3290946"/>
              <a:gd name="connsiteX242" fmla="*/ 17483 w 635184"/>
              <a:gd name="connsiteY242" fmla="*/ 2099741 h 3290946"/>
              <a:gd name="connsiteX243" fmla="*/ 20005 w 635184"/>
              <a:gd name="connsiteY243" fmla="*/ 2073963 h 3290946"/>
              <a:gd name="connsiteX244" fmla="*/ 9664 w 635184"/>
              <a:gd name="connsiteY244" fmla="*/ 2081048 h 3290946"/>
              <a:gd name="connsiteX245" fmla="*/ 9031 w 635184"/>
              <a:gd name="connsiteY245" fmla="*/ 2051669 h 3290946"/>
              <a:gd name="connsiteX246" fmla="*/ 9664 w 635184"/>
              <a:gd name="connsiteY246" fmla="*/ 2015861 h 3290946"/>
              <a:gd name="connsiteX247" fmla="*/ 13453 w 635184"/>
              <a:gd name="connsiteY247" fmla="*/ 1972849 h 3290946"/>
              <a:gd name="connsiteX248" fmla="*/ 17865 w 635184"/>
              <a:gd name="connsiteY248" fmla="*/ 1872212 h 3290946"/>
              <a:gd name="connsiteX249" fmla="*/ 21654 w 635184"/>
              <a:gd name="connsiteY249" fmla="*/ 1784939 h 3290946"/>
              <a:gd name="connsiteX250" fmla="*/ 25744 w 635184"/>
              <a:gd name="connsiteY250" fmla="*/ 1704334 h 3290946"/>
              <a:gd name="connsiteX251" fmla="*/ 43522 w 635184"/>
              <a:gd name="connsiteY251" fmla="*/ 1437723 h 3290946"/>
              <a:gd name="connsiteX252" fmla="*/ 62869 w 635184"/>
              <a:gd name="connsiteY252" fmla="*/ 1132477 h 3290946"/>
              <a:gd name="connsiteX253" fmla="*/ 72557 w 635184"/>
              <a:gd name="connsiteY253" fmla="*/ 982101 h 3290946"/>
              <a:gd name="connsiteX254" fmla="*/ 82868 w 635184"/>
              <a:gd name="connsiteY254" fmla="*/ 844881 h 3290946"/>
              <a:gd name="connsiteX255" fmla="*/ 90788 w 635184"/>
              <a:gd name="connsiteY255" fmla="*/ 771241 h 3290946"/>
              <a:gd name="connsiteX256" fmla="*/ 98204 w 635184"/>
              <a:gd name="connsiteY256" fmla="*/ 705995 h 3290946"/>
              <a:gd name="connsiteX257" fmla="*/ 103682 w 635184"/>
              <a:gd name="connsiteY257" fmla="*/ 646553 h 3290946"/>
              <a:gd name="connsiteX258" fmla="*/ 108254 w 635184"/>
              <a:gd name="connsiteY258" fmla="*/ 582110 h 3290946"/>
              <a:gd name="connsiteX259" fmla="*/ 113792 w 635184"/>
              <a:gd name="connsiteY259" fmla="*/ 543207 h 3290946"/>
              <a:gd name="connsiteX260" fmla="*/ 119209 w 635184"/>
              <a:gd name="connsiteY260" fmla="*/ 504958 h 3290946"/>
              <a:gd name="connsiteX261" fmla="*/ 128716 w 635184"/>
              <a:gd name="connsiteY261" fmla="*/ 424293 h 3290946"/>
              <a:gd name="connsiteX262" fmla="*/ 139389 w 635184"/>
              <a:gd name="connsiteY262" fmla="*/ 329103 h 3290946"/>
              <a:gd name="connsiteX263" fmla="*/ 144977 w 635184"/>
              <a:gd name="connsiteY263" fmla="*/ 299367 h 3290946"/>
              <a:gd name="connsiteX264" fmla="*/ 144695 w 635184"/>
              <a:gd name="connsiteY264" fmla="*/ 324340 h 3290946"/>
              <a:gd name="connsiteX265" fmla="*/ 148605 w 635184"/>
              <a:gd name="connsiteY265" fmla="*/ 271863 h 3290946"/>
              <a:gd name="connsiteX266" fmla="*/ 158163 w 635184"/>
              <a:gd name="connsiteY266" fmla="*/ 222839 h 3290946"/>
              <a:gd name="connsiteX267" fmla="*/ 160404 w 635184"/>
              <a:gd name="connsiteY267" fmla="*/ 198580 h 3290946"/>
              <a:gd name="connsiteX268" fmla="*/ 167549 w 635184"/>
              <a:gd name="connsiteY268" fmla="*/ 147889 h 3290946"/>
              <a:gd name="connsiteX269" fmla="*/ 170492 w 635184"/>
              <a:gd name="connsiteY269" fmla="*/ 134958 h 3290946"/>
              <a:gd name="connsiteX270" fmla="*/ 171783 w 635184"/>
              <a:gd name="connsiteY270" fmla="*/ 129584 h 3290946"/>
              <a:gd name="connsiteX271" fmla="*/ 171821 w 635184"/>
              <a:gd name="connsiteY271" fmla="*/ 128713 h 3290946"/>
              <a:gd name="connsiteX272" fmla="*/ 173720 w 635184"/>
              <a:gd name="connsiteY272" fmla="*/ 121249 h 3290946"/>
              <a:gd name="connsiteX273" fmla="*/ 174067 w 635184"/>
              <a:gd name="connsiteY273" fmla="*/ 120889 h 3290946"/>
              <a:gd name="connsiteX274" fmla="*/ 174594 w 635184"/>
              <a:gd name="connsiteY274" fmla="*/ 119940 h 3290946"/>
              <a:gd name="connsiteX275" fmla="*/ 174551 w 635184"/>
              <a:gd name="connsiteY275" fmla="*/ 120386 h 3290946"/>
              <a:gd name="connsiteX276" fmla="*/ 175059 w 635184"/>
              <a:gd name="connsiteY276" fmla="*/ 119858 h 3290946"/>
              <a:gd name="connsiteX277" fmla="*/ 175743 w 635184"/>
              <a:gd name="connsiteY277" fmla="*/ 97541 h 3290946"/>
              <a:gd name="connsiteX278" fmla="*/ 187087 w 635184"/>
              <a:gd name="connsiteY278" fmla="*/ 65796 h 3290946"/>
              <a:gd name="connsiteX279" fmla="*/ 203727 w 635184"/>
              <a:gd name="connsiteY279" fmla="*/ 49644 h 3290946"/>
              <a:gd name="connsiteX280" fmla="*/ 207800 w 635184"/>
              <a:gd name="connsiteY280" fmla="*/ 54544 h 3290946"/>
              <a:gd name="connsiteX281" fmla="*/ 231548 w 635184"/>
              <a:gd name="connsiteY281" fmla="*/ 61986 h 3290946"/>
              <a:gd name="connsiteX282" fmla="*/ 245759 w 635184"/>
              <a:gd name="connsiteY282" fmla="*/ 108509 h 3290946"/>
              <a:gd name="connsiteX283" fmla="*/ 248450 w 635184"/>
              <a:gd name="connsiteY283" fmla="*/ 116682 h 3290946"/>
              <a:gd name="connsiteX284" fmla="*/ 249831 w 635184"/>
              <a:gd name="connsiteY284" fmla="*/ 124726 h 3290946"/>
              <a:gd name="connsiteX285" fmla="*/ 251700 w 635184"/>
              <a:gd name="connsiteY285" fmla="*/ 127887 h 3290946"/>
              <a:gd name="connsiteX286" fmla="*/ 254080 w 635184"/>
              <a:gd name="connsiteY286" fmla="*/ 130506 h 3290946"/>
              <a:gd name="connsiteX287" fmla="*/ 286461 w 635184"/>
              <a:gd name="connsiteY287" fmla="*/ 155569 h 3290946"/>
              <a:gd name="connsiteX288" fmla="*/ 325636 w 635184"/>
              <a:gd name="connsiteY288" fmla="*/ 203313 h 3290946"/>
              <a:gd name="connsiteX289" fmla="*/ 325567 w 635184"/>
              <a:gd name="connsiteY289" fmla="*/ 203631 h 3290946"/>
              <a:gd name="connsiteX290" fmla="*/ 327511 w 635184"/>
              <a:gd name="connsiteY290" fmla="*/ 202840 h 3290946"/>
              <a:gd name="connsiteX291" fmla="*/ 328497 w 635184"/>
              <a:gd name="connsiteY291" fmla="*/ 203202 h 3290946"/>
              <a:gd name="connsiteX292" fmla="*/ 334244 w 635184"/>
              <a:gd name="connsiteY292" fmla="*/ 173722 h 3290946"/>
              <a:gd name="connsiteX293" fmla="*/ 336485 w 635184"/>
              <a:gd name="connsiteY293" fmla="*/ 149463 h 3290946"/>
              <a:gd name="connsiteX294" fmla="*/ 343630 w 635184"/>
              <a:gd name="connsiteY294" fmla="*/ 98772 h 3290946"/>
              <a:gd name="connsiteX295" fmla="*/ 346573 w 635184"/>
              <a:gd name="connsiteY295" fmla="*/ 85841 h 3290946"/>
              <a:gd name="connsiteX296" fmla="*/ 347864 w 635184"/>
              <a:gd name="connsiteY296" fmla="*/ 80467 h 3290946"/>
              <a:gd name="connsiteX297" fmla="*/ 347902 w 635184"/>
              <a:gd name="connsiteY297" fmla="*/ 79596 h 3290946"/>
              <a:gd name="connsiteX298" fmla="*/ 349801 w 635184"/>
              <a:gd name="connsiteY298" fmla="*/ 72132 h 3290946"/>
              <a:gd name="connsiteX299" fmla="*/ 350148 w 635184"/>
              <a:gd name="connsiteY299" fmla="*/ 71772 h 3290946"/>
              <a:gd name="connsiteX300" fmla="*/ 350675 w 635184"/>
              <a:gd name="connsiteY300" fmla="*/ 70823 h 3290946"/>
              <a:gd name="connsiteX301" fmla="*/ 350632 w 635184"/>
              <a:gd name="connsiteY301" fmla="*/ 71269 h 3290946"/>
              <a:gd name="connsiteX302" fmla="*/ 351140 w 635184"/>
              <a:gd name="connsiteY302" fmla="*/ 70741 h 3290946"/>
              <a:gd name="connsiteX303" fmla="*/ 351824 w 635184"/>
              <a:gd name="connsiteY303" fmla="*/ 48424 h 3290946"/>
              <a:gd name="connsiteX304" fmla="*/ 363168 w 635184"/>
              <a:gd name="connsiteY304" fmla="*/ 16679 h 3290946"/>
              <a:gd name="connsiteX305" fmla="*/ 379808 w 635184"/>
              <a:gd name="connsiteY305" fmla="*/ 527 h 329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Lst>
            <a:rect l="l" t="t" r="r" b="b"/>
            <a:pathLst>
              <a:path w="635184" h="3290946">
                <a:moveTo>
                  <a:pt x="513256" y="2435822"/>
                </a:moveTo>
                <a:lnTo>
                  <a:pt x="512940" y="2437009"/>
                </a:lnTo>
                <a:cubicBezTo>
                  <a:pt x="512821" y="2437611"/>
                  <a:pt x="512845" y="2437828"/>
                  <a:pt x="513014" y="2437660"/>
                </a:cubicBezTo>
                <a:close/>
                <a:moveTo>
                  <a:pt x="14126" y="2099086"/>
                </a:moveTo>
                <a:cubicBezTo>
                  <a:pt x="14608" y="2099086"/>
                  <a:pt x="14570" y="2100271"/>
                  <a:pt x="14011" y="2102643"/>
                </a:cubicBezTo>
                <a:lnTo>
                  <a:pt x="13720" y="2103694"/>
                </a:lnTo>
                <a:close/>
                <a:moveTo>
                  <a:pt x="96538" y="1843646"/>
                </a:moveTo>
                <a:lnTo>
                  <a:pt x="96515" y="1844433"/>
                </a:lnTo>
                <a:lnTo>
                  <a:pt x="96478" y="1845626"/>
                </a:lnTo>
                <a:lnTo>
                  <a:pt x="96647" y="1844679"/>
                </a:lnTo>
                <a:close/>
                <a:moveTo>
                  <a:pt x="272619" y="1794529"/>
                </a:moveTo>
                <a:lnTo>
                  <a:pt x="272596" y="1795316"/>
                </a:lnTo>
                <a:lnTo>
                  <a:pt x="272559" y="1796509"/>
                </a:lnTo>
                <a:lnTo>
                  <a:pt x="272728" y="1795562"/>
                </a:lnTo>
                <a:close/>
                <a:moveTo>
                  <a:pt x="97240" y="1721538"/>
                </a:moveTo>
                <a:cubicBezTo>
                  <a:pt x="90808" y="1719038"/>
                  <a:pt x="90248" y="1727124"/>
                  <a:pt x="95561" y="1745797"/>
                </a:cubicBezTo>
                <a:lnTo>
                  <a:pt x="97924" y="1757412"/>
                </a:lnTo>
                <a:lnTo>
                  <a:pt x="98506" y="1748685"/>
                </a:lnTo>
                <a:lnTo>
                  <a:pt x="99259" y="1739724"/>
                </a:lnTo>
                <a:lnTo>
                  <a:pt x="98040" y="1734637"/>
                </a:lnTo>
                <a:cubicBezTo>
                  <a:pt x="97657" y="1731411"/>
                  <a:pt x="97390" y="1727045"/>
                  <a:pt x="97240" y="1721538"/>
                </a:cubicBezTo>
                <a:close/>
                <a:moveTo>
                  <a:pt x="273321" y="1672421"/>
                </a:moveTo>
                <a:cubicBezTo>
                  <a:pt x="266889" y="1669921"/>
                  <a:pt x="266329" y="1678007"/>
                  <a:pt x="271642" y="1696680"/>
                </a:cubicBezTo>
                <a:lnTo>
                  <a:pt x="274005" y="1708295"/>
                </a:lnTo>
                <a:lnTo>
                  <a:pt x="274587" y="1699568"/>
                </a:lnTo>
                <a:lnTo>
                  <a:pt x="275340" y="1690607"/>
                </a:lnTo>
                <a:lnTo>
                  <a:pt x="274121" y="1685520"/>
                </a:lnTo>
                <a:cubicBezTo>
                  <a:pt x="273738" y="1682294"/>
                  <a:pt x="273471" y="1677928"/>
                  <a:pt x="273321" y="1672421"/>
                </a:cubicBezTo>
                <a:close/>
                <a:moveTo>
                  <a:pt x="615802" y="1055870"/>
                </a:moveTo>
                <a:lnTo>
                  <a:pt x="616258" y="1067965"/>
                </a:lnTo>
                <a:lnTo>
                  <a:pt x="612339" y="1067965"/>
                </a:lnTo>
                <a:close/>
                <a:moveTo>
                  <a:pt x="161479" y="1052526"/>
                </a:moveTo>
                <a:cubicBezTo>
                  <a:pt x="161204" y="1052526"/>
                  <a:pt x="160964" y="1053400"/>
                  <a:pt x="160758" y="1055146"/>
                </a:cubicBezTo>
                <a:lnTo>
                  <a:pt x="160720" y="1055727"/>
                </a:lnTo>
                <a:lnTo>
                  <a:pt x="161444" y="1054402"/>
                </a:lnTo>
                <a:cubicBezTo>
                  <a:pt x="162017" y="1053151"/>
                  <a:pt x="162028" y="1052526"/>
                  <a:pt x="161479" y="1052526"/>
                </a:cubicBezTo>
                <a:close/>
                <a:moveTo>
                  <a:pt x="337560" y="1003409"/>
                </a:moveTo>
                <a:cubicBezTo>
                  <a:pt x="337285" y="1003409"/>
                  <a:pt x="337045" y="1004283"/>
                  <a:pt x="336839" y="1006029"/>
                </a:cubicBezTo>
                <a:lnTo>
                  <a:pt x="336801" y="1006610"/>
                </a:lnTo>
                <a:lnTo>
                  <a:pt x="337525" y="1005285"/>
                </a:lnTo>
                <a:cubicBezTo>
                  <a:pt x="338098" y="1004034"/>
                  <a:pt x="338109" y="1003409"/>
                  <a:pt x="337560" y="1003409"/>
                </a:cubicBezTo>
                <a:close/>
                <a:moveTo>
                  <a:pt x="627675" y="961817"/>
                </a:moveTo>
                <a:lnTo>
                  <a:pt x="625223" y="970810"/>
                </a:lnTo>
                <a:lnTo>
                  <a:pt x="627615" y="970810"/>
                </a:lnTo>
                <a:close/>
                <a:moveTo>
                  <a:pt x="167359" y="888109"/>
                </a:moveTo>
                <a:lnTo>
                  <a:pt x="167321" y="889003"/>
                </a:lnTo>
                <a:lnTo>
                  <a:pt x="167662" y="898510"/>
                </a:lnTo>
                <a:cubicBezTo>
                  <a:pt x="168351" y="907718"/>
                  <a:pt x="169982" y="913327"/>
                  <a:pt x="172554" y="915337"/>
                </a:cubicBezTo>
                <a:cubicBezTo>
                  <a:pt x="175985" y="918016"/>
                  <a:pt x="178591" y="918174"/>
                  <a:pt x="180373" y="915813"/>
                </a:cubicBezTo>
                <a:cubicBezTo>
                  <a:pt x="182155" y="913451"/>
                  <a:pt x="183046" y="908242"/>
                  <a:pt x="183046" y="900186"/>
                </a:cubicBezTo>
                <a:cubicBezTo>
                  <a:pt x="183046" y="894143"/>
                  <a:pt x="180092" y="890367"/>
                  <a:pt x="174182" y="888856"/>
                </a:cubicBezTo>
                <a:close/>
                <a:moveTo>
                  <a:pt x="343440" y="838992"/>
                </a:moveTo>
                <a:lnTo>
                  <a:pt x="343402" y="839886"/>
                </a:lnTo>
                <a:lnTo>
                  <a:pt x="343743" y="849393"/>
                </a:lnTo>
                <a:cubicBezTo>
                  <a:pt x="344432" y="858601"/>
                  <a:pt x="346063" y="864210"/>
                  <a:pt x="348635" y="866220"/>
                </a:cubicBezTo>
                <a:cubicBezTo>
                  <a:pt x="352066" y="868899"/>
                  <a:pt x="354672" y="869057"/>
                  <a:pt x="356454" y="866696"/>
                </a:cubicBezTo>
                <a:cubicBezTo>
                  <a:pt x="358236" y="864334"/>
                  <a:pt x="359127" y="859125"/>
                  <a:pt x="359127" y="851069"/>
                </a:cubicBezTo>
                <a:cubicBezTo>
                  <a:pt x="359127" y="845026"/>
                  <a:pt x="356173" y="841250"/>
                  <a:pt x="350263" y="839739"/>
                </a:cubicBezTo>
                <a:close/>
                <a:moveTo>
                  <a:pt x="521461" y="529233"/>
                </a:moveTo>
                <a:lnTo>
                  <a:pt x="521917" y="541328"/>
                </a:lnTo>
                <a:lnTo>
                  <a:pt x="517998" y="541328"/>
                </a:lnTo>
                <a:close/>
                <a:moveTo>
                  <a:pt x="533334" y="435180"/>
                </a:moveTo>
                <a:lnTo>
                  <a:pt x="530882" y="444173"/>
                </a:lnTo>
                <a:lnTo>
                  <a:pt x="533274" y="444173"/>
                </a:lnTo>
                <a:close/>
                <a:moveTo>
                  <a:pt x="379808" y="527"/>
                </a:moveTo>
                <a:cubicBezTo>
                  <a:pt x="381289" y="1304"/>
                  <a:pt x="382646" y="2937"/>
                  <a:pt x="383881" y="5427"/>
                </a:cubicBezTo>
                <a:cubicBezTo>
                  <a:pt x="388819" y="15389"/>
                  <a:pt x="396734" y="17869"/>
                  <a:pt x="407629" y="12869"/>
                </a:cubicBezTo>
                <a:cubicBezTo>
                  <a:pt x="412640" y="32911"/>
                  <a:pt x="417377" y="48419"/>
                  <a:pt x="421840" y="59392"/>
                </a:cubicBezTo>
                <a:cubicBezTo>
                  <a:pt x="422955" y="62136"/>
                  <a:pt x="423852" y="64860"/>
                  <a:pt x="424531" y="67565"/>
                </a:cubicBezTo>
                <a:lnTo>
                  <a:pt x="425912" y="75609"/>
                </a:lnTo>
                <a:lnTo>
                  <a:pt x="427781" y="78770"/>
                </a:lnTo>
                <a:cubicBezTo>
                  <a:pt x="428765" y="80199"/>
                  <a:pt x="429558" y="81072"/>
                  <a:pt x="430161" y="81389"/>
                </a:cubicBezTo>
                <a:cubicBezTo>
                  <a:pt x="439527" y="83890"/>
                  <a:pt x="450321" y="92244"/>
                  <a:pt x="462542" y="106452"/>
                </a:cubicBezTo>
                <a:cubicBezTo>
                  <a:pt x="474763" y="120660"/>
                  <a:pt x="487821" y="136575"/>
                  <a:pt x="501717" y="154196"/>
                </a:cubicBezTo>
                <a:lnTo>
                  <a:pt x="501648" y="154514"/>
                </a:lnTo>
                <a:lnTo>
                  <a:pt x="503592" y="153723"/>
                </a:lnTo>
                <a:cubicBezTo>
                  <a:pt x="506849" y="153225"/>
                  <a:pt x="511119" y="154791"/>
                  <a:pt x="516400" y="158423"/>
                </a:cubicBezTo>
                <a:cubicBezTo>
                  <a:pt x="523441" y="163264"/>
                  <a:pt x="526473" y="182612"/>
                  <a:pt x="525495" y="216466"/>
                </a:cubicBezTo>
                <a:cubicBezTo>
                  <a:pt x="524798" y="210354"/>
                  <a:pt x="529073" y="207298"/>
                  <a:pt x="538319" y="207298"/>
                </a:cubicBezTo>
                <a:cubicBezTo>
                  <a:pt x="535800" y="246628"/>
                  <a:pt x="534905" y="270282"/>
                  <a:pt x="535636" y="278259"/>
                </a:cubicBezTo>
                <a:cubicBezTo>
                  <a:pt x="536366" y="286236"/>
                  <a:pt x="537149" y="298877"/>
                  <a:pt x="537987" y="316180"/>
                </a:cubicBezTo>
                <a:cubicBezTo>
                  <a:pt x="538824" y="333484"/>
                  <a:pt x="539722" y="353189"/>
                  <a:pt x="540680" y="375295"/>
                </a:cubicBezTo>
                <a:cubicBezTo>
                  <a:pt x="541399" y="391875"/>
                  <a:pt x="539742" y="408934"/>
                  <a:pt x="535708" y="426473"/>
                </a:cubicBezTo>
                <a:lnTo>
                  <a:pt x="534002" y="432729"/>
                </a:lnTo>
                <a:lnTo>
                  <a:pt x="534540" y="444292"/>
                </a:lnTo>
                <a:cubicBezTo>
                  <a:pt x="535384" y="465445"/>
                  <a:pt x="532470" y="486579"/>
                  <a:pt x="525796" y="507693"/>
                </a:cubicBezTo>
                <a:lnTo>
                  <a:pt x="525696" y="507693"/>
                </a:lnTo>
                <a:lnTo>
                  <a:pt x="525700" y="506290"/>
                </a:lnTo>
                <a:lnTo>
                  <a:pt x="524563" y="515186"/>
                </a:lnTo>
                <a:cubicBezTo>
                  <a:pt x="523869" y="519217"/>
                  <a:pt x="522974" y="523411"/>
                  <a:pt x="521880" y="527768"/>
                </a:cubicBezTo>
                <a:lnTo>
                  <a:pt x="521461" y="529233"/>
                </a:lnTo>
                <a:lnTo>
                  <a:pt x="521231" y="523154"/>
                </a:lnTo>
                <a:cubicBezTo>
                  <a:pt x="519859" y="507107"/>
                  <a:pt x="516430" y="497439"/>
                  <a:pt x="510943" y="494149"/>
                </a:cubicBezTo>
                <a:cubicBezTo>
                  <a:pt x="507284" y="491957"/>
                  <a:pt x="504541" y="496350"/>
                  <a:pt x="502712" y="507328"/>
                </a:cubicBezTo>
                <a:lnTo>
                  <a:pt x="501051" y="539218"/>
                </a:lnTo>
                <a:lnTo>
                  <a:pt x="501970" y="539506"/>
                </a:lnTo>
                <a:lnTo>
                  <a:pt x="510003" y="565805"/>
                </a:lnTo>
                <a:lnTo>
                  <a:pt x="516390" y="569486"/>
                </a:lnTo>
                <a:cubicBezTo>
                  <a:pt x="519767" y="574010"/>
                  <a:pt x="521046" y="579904"/>
                  <a:pt x="520229" y="587167"/>
                </a:cubicBezTo>
                <a:lnTo>
                  <a:pt x="519429" y="597447"/>
                </a:lnTo>
                <a:lnTo>
                  <a:pt x="520253" y="602246"/>
                </a:lnTo>
                <a:lnTo>
                  <a:pt x="522122" y="605407"/>
                </a:lnTo>
                <a:cubicBezTo>
                  <a:pt x="523106" y="606836"/>
                  <a:pt x="523899" y="607709"/>
                  <a:pt x="524502" y="608026"/>
                </a:cubicBezTo>
                <a:cubicBezTo>
                  <a:pt x="533868" y="610527"/>
                  <a:pt x="544662" y="618881"/>
                  <a:pt x="556883" y="633089"/>
                </a:cubicBezTo>
                <a:cubicBezTo>
                  <a:pt x="569104" y="647297"/>
                  <a:pt x="582162" y="663212"/>
                  <a:pt x="596058" y="680833"/>
                </a:cubicBezTo>
                <a:lnTo>
                  <a:pt x="595989" y="681151"/>
                </a:lnTo>
                <a:lnTo>
                  <a:pt x="597933" y="680360"/>
                </a:lnTo>
                <a:cubicBezTo>
                  <a:pt x="601190" y="679862"/>
                  <a:pt x="605460" y="681428"/>
                  <a:pt x="610741" y="685060"/>
                </a:cubicBezTo>
                <a:cubicBezTo>
                  <a:pt x="617782" y="689901"/>
                  <a:pt x="620814" y="709249"/>
                  <a:pt x="619836" y="743103"/>
                </a:cubicBezTo>
                <a:cubicBezTo>
                  <a:pt x="619139" y="736991"/>
                  <a:pt x="623414" y="733935"/>
                  <a:pt x="632660" y="733935"/>
                </a:cubicBezTo>
                <a:cubicBezTo>
                  <a:pt x="630141" y="773265"/>
                  <a:pt x="629246" y="796919"/>
                  <a:pt x="629977" y="804896"/>
                </a:cubicBezTo>
                <a:cubicBezTo>
                  <a:pt x="630707" y="812873"/>
                  <a:pt x="631490" y="825514"/>
                  <a:pt x="632328" y="842817"/>
                </a:cubicBezTo>
                <a:cubicBezTo>
                  <a:pt x="633165" y="860121"/>
                  <a:pt x="634063" y="879826"/>
                  <a:pt x="635021" y="901932"/>
                </a:cubicBezTo>
                <a:cubicBezTo>
                  <a:pt x="635740" y="918512"/>
                  <a:pt x="634083" y="935571"/>
                  <a:pt x="630049" y="953110"/>
                </a:cubicBezTo>
                <a:lnTo>
                  <a:pt x="628343" y="959366"/>
                </a:lnTo>
                <a:lnTo>
                  <a:pt x="628881" y="970929"/>
                </a:lnTo>
                <a:cubicBezTo>
                  <a:pt x="629725" y="992082"/>
                  <a:pt x="626811" y="1013216"/>
                  <a:pt x="620137" y="1034330"/>
                </a:cubicBezTo>
                <a:lnTo>
                  <a:pt x="620037" y="1034330"/>
                </a:lnTo>
                <a:lnTo>
                  <a:pt x="620041" y="1032927"/>
                </a:lnTo>
                <a:lnTo>
                  <a:pt x="618904" y="1041823"/>
                </a:lnTo>
                <a:cubicBezTo>
                  <a:pt x="618210" y="1045854"/>
                  <a:pt x="617315" y="1050048"/>
                  <a:pt x="616221" y="1054405"/>
                </a:cubicBezTo>
                <a:lnTo>
                  <a:pt x="615802" y="1055870"/>
                </a:lnTo>
                <a:lnTo>
                  <a:pt x="615572" y="1049791"/>
                </a:lnTo>
                <a:cubicBezTo>
                  <a:pt x="614200" y="1033744"/>
                  <a:pt x="610771" y="1024076"/>
                  <a:pt x="605284" y="1020786"/>
                </a:cubicBezTo>
                <a:cubicBezTo>
                  <a:pt x="597967" y="1016401"/>
                  <a:pt x="594309" y="1038358"/>
                  <a:pt x="594309" y="1086658"/>
                </a:cubicBezTo>
                <a:cubicBezTo>
                  <a:pt x="609451" y="1090229"/>
                  <a:pt x="616205" y="1099278"/>
                  <a:pt x="614570" y="1113804"/>
                </a:cubicBezTo>
                <a:cubicBezTo>
                  <a:pt x="612935" y="1128329"/>
                  <a:pt x="611816" y="1142716"/>
                  <a:pt x="611213" y="1156964"/>
                </a:cubicBezTo>
                <a:cubicBezTo>
                  <a:pt x="611213" y="1175577"/>
                  <a:pt x="610724" y="1192058"/>
                  <a:pt x="609746" y="1206405"/>
                </a:cubicBezTo>
                <a:cubicBezTo>
                  <a:pt x="608767" y="1220752"/>
                  <a:pt x="607508" y="1240347"/>
                  <a:pt x="605967" y="1265192"/>
                </a:cubicBezTo>
                <a:cubicBezTo>
                  <a:pt x="606101" y="1285512"/>
                  <a:pt x="605327" y="1296287"/>
                  <a:pt x="603646" y="1297517"/>
                </a:cubicBezTo>
                <a:cubicBezTo>
                  <a:pt x="601964" y="1298748"/>
                  <a:pt x="601123" y="1291564"/>
                  <a:pt x="601123" y="1275967"/>
                </a:cubicBezTo>
                <a:cubicBezTo>
                  <a:pt x="600051" y="1304225"/>
                  <a:pt x="599324" y="1325814"/>
                  <a:pt x="598942" y="1340737"/>
                </a:cubicBezTo>
                <a:cubicBezTo>
                  <a:pt x="598560" y="1355659"/>
                  <a:pt x="597599" y="1375602"/>
                  <a:pt x="596058" y="1400566"/>
                </a:cubicBezTo>
                <a:cubicBezTo>
                  <a:pt x="596058" y="1425212"/>
                  <a:pt x="595217" y="1438160"/>
                  <a:pt x="593535" y="1439410"/>
                </a:cubicBezTo>
                <a:cubicBezTo>
                  <a:pt x="591854" y="1440660"/>
                  <a:pt x="591012" y="1434975"/>
                  <a:pt x="591012" y="1422354"/>
                </a:cubicBezTo>
                <a:cubicBezTo>
                  <a:pt x="591012" y="1452517"/>
                  <a:pt x="589599" y="1473888"/>
                  <a:pt x="586771" y="1486470"/>
                </a:cubicBezTo>
                <a:cubicBezTo>
                  <a:pt x="583944" y="1499050"/>
                  <a:pt x="581860" y="1512941"/>
                  <a:pt x="580520" y="1528141"/>
                </a:cubicBezTo>
                <a:cubicBezTo>
                  <a:pt x="579944" y="1535682"/>
                  <a:pt x="580078" y="1546298"/>
                  <a:pt x="580923" y="1559991"/>
                </a:cubicBezTo>
                <a:cubicBezTo>
                  <a:pt x="581767" y="1573683"/>
                  <a:pt x="581184" y="1601543"/>
                  <a:pt x="579174" y="1643572"/>
                </a:cubicBezTo>
                <a:lnTo>
                  <a:pt x="575158" y="1643572"/>
                </a:lnTo>
                <a:lnTo>
                  <a:pt x="573807" y="1656163"/>
                </a:lnTo>
                <a:cubicBezTo>
                  <a:pt x="572427" y="1662295"/>
                  <a:pt x="571435" y="1667623"/>
                  <a:pt x="570832" y="1672147"/>
                </a:cubicBezTo>
                <a:cubicBezTo>
                  <a:pt x="570832" y="1674410"/>
                  <a:pt x="571251" y="1686078"/>
                  <a:pt x="572089" y="1707152"/>
                </a:cubicBezTo>
                <a:cubicBezTo>
                  <a:pt x="572926" y="1728226"/>
                  <a:pt x="570035" y="1749399"/>
                  <a:pt x="563415" y="1770672"/>
                </a:cubicBezTo>
                <a:lnTo>
                  <a:pt x="561687" y="1770672"/>
                </a:lnTo>
                <a:cubicBezTo>
                  <a:pt x="561673" y="1770751"/>
                  <a:pt x="561459" y="1780038"/>
                  <a:pt x="561043" y="1798532"/>
                </a:cubicBezTo>
                <a:cubicBezTo>
                  <a:pt x="560628" y="1817027"/>
                  <a:pt x="559683" y="1833933"/>
                  <a:pt x="558209" y="1849253"/>
                </a:cubicBezTo>
                <a:cubicBezTo>
                  <a:pt x="558209" y="1867073"/>
                  <a:pt x="556947" y="1877233"/>
                  <a:pt x="554421" y="1879733"/>
                </a:cubicBezTo>
                <a:cubicBezTo>
                  <a:pt x="553789" y="1880358"/>
                  <a:pt x="553289" y="1880595"/>
                  <a:pt x="552921" y="1880444"/>
                </a:cubicBezTo>
                <a:lnTo>
                  <a:pt x="552868" y="1880321"/>
                </a:lnTo>
                <a:lnTo>
                  <a:pt x="552747" y="1885068"/>
                </a:lnTo>
                <a:cubicBezTo>
                  <a:pt x="552469" y="1889816"/>
                  <a:pt x="552052" y="1893822"/>
                  <a:pt x="551496" y="1897086"/>
                </a:cubicBezTo>
                <a:cubicBezTo>
                  <a:pt x="550384" y="1903615"/>
                  <a:pt x="549406" y="1913110"/>
                  <a:pt x="548561" y="1925572"/>
                </a:cubicBezTo>
                <a:cubicBezTo>
                  <a:pt x="548267" y="1925254"/>
                  <a:pt x="548749" y="1935067"/>
                  <a:pt x="550009" y="1955010"/>
                </a:cubicBezTo>
                <a:cubicBezTo>
                  <a:pt x="551268" y="1974953"/>
                  <a:pt x="548561" y="1995720"/>
                  <a:pt x="541888" y="2017310"/>
                </a:cubicBezTo>
                <a:lnTo>
                  <a:pt x="541526" y="2017310"/>
                </a:lnTo>
                <a:cubicBezTo>
                  <a:pt x="541714" y="2014611"/>
                  <a:pt x="542019" y="2019770"/>
                  <a:pt x="542441" y="2032788"/>
                </a:cubicBezTo>
                <a:cubicBezTo>
                  <a:pt x="542863" y="2045805"/>
                  <a:pt x="541386" y="2066264"/>
                  <a:pt x="538009" y="2094164"/>
                </a:cubicBezTo>
                <a:cubicBezTo>
                  <a:pt x="538009" y="2102935"/>
                  <a:pt x="535865" y="2113631"/>
                  <a:pt x="531577" y="2126252"/>
                </a:cubicBezTo>
                <a:lnTo>
                  <a:pt x="533064" y="2121608"/>
                </a:lnTo>
                <a:cubicBezTo>
                  <a:pt x="530317" y="2162328"/>
                  <a:pt x="528103" y="2207601"/>
                  <a:pt x="526421" y="2257429"/>
                </a:cubicBezTo>
                <a:cubicBezTo>
                  <a:pt x="524740" y="2307256"/>
                  <a:pt x="521902" y="2361837"/>
                  <a:pt x="517909" y="2421170"/>
                </a:cubicBezTo>
                <a:cubicBezTo>
                  <a:pt x="516924" y="2424087"/>
                  <a:pt x="516083" y="2426618"/>
                  <a:pt x="515387" y="2428764"/>
                </a:cubicBezTo>
                <a:lnTo>
                  <a:pt x="514267" y="2432332"/>
                </a:lnTo>
                <a:lnTo>
                  <a:pt x="514663" y="2450161"/>
                </a:lnTo>
                <a:cubicBezTo>
                  <a:pt x="515085" y="2467505"/>
                  <a:pt x="513567" y="2481614"/>
                  <a:pt x="510110" y="2492488"/>
                </a:cubicBezTo>
                <a:cubicBezTo>
                  <a:pt x="509360" y="2492091"/>
                  <a:pt x="509407" y="2494125"/>
                  <a:pt x="510251" y="2498590"/>
                </a:cubicBezTo>
                <a:cubicBezTo>
                  <a:pt x="511095" y="2503055"/>
                  <a:pt x="510606" y="2519356"/>
                  <a:pt x="508784" y="2547495"/>
                </a:cubicBezTo>
                <a:cubicBezTo>
                  <a:pt x="508918" y="2567616"/>
                  <a:pt x="507457" y="2578798"/>
                  <a:pt x="504402" y="2581041"/>
                </a:cubicBezTo>
                <a:cubicBezTo>
                  <a:pt x="503638" y="2581601"/>
                  <a:pt x="503029" y="2581740"/>
                  <a:pt x="502575" y="2581456"/>
                </a:cubicBezTo>
                <a:lnTo>
                  <a:pt x="502492" y="2581260"/>
                </a:lnTo>
                <a:lnTo>
                  <a:pt x="502309" y="2595239"/>
                </a:lnTo>
                <a:cubicBezTo>
                  <a:pt x="502066" y="2604050"/>
                  <a:pt x="501702" y="2612424"/>
                  <a:pt x="501216" y="2620361"/>
                </a:cubicBezTo>
                <a:cubicBezTo>
                  <a:pt x="500244" y="2636236"/>
                  <a:pt x="498982" y="2656695"/>
                  <a:pt x="497427" y="2681738"/>
                </a:cubicBezTo>
                <a:cubicBezTo>
                  <a:pt x="497561" y="2707257"/>
                  <a:pt x="496576" y="2720016"/>
                  <a:pt x="494472" y="2720016"/>
                </a:cubicBezTo>
                <a:cubicBezTo>
                  <a:pt x="492369" y="2720016"/>
                  <a:pt x="491317" y="2711047"/>
                  <a:pt x="491317" y="2693108"/>
                </a:cubicBezTo>
                <a:cubicBezTo>
                  <a:pt x="491317" y="2710571"/>
                  <a:pt x="490844" y="2730554"/>
                  <a:pt x="489899" y="2753056"/>
                </a:cubicBezTo>
                <a:cubicBezTo>
                  <a:pt x="488955" y="2775559"/>
                  <a:pt x="487551" y="2796454"/>
                  <a:pt x="485689" y="2815743"/>
                </a:cubicBezTo>
                <a:cubicBezTo>
                  <a:pt x="481736" y="2874202"/>
                  <a:pt x="478061" y="2946830"/>
                  <a:pt x="474664" y="3033627"/>
                </a:cubicBezTo>
                <a:cubicBezTo>
                  <a:pt x="471267" y="3120424"/>
                  <a:pt x="468584" y="3198648"/>
                  <a:pt x="466614" y="3268299"/>
                </a:cubicBezTo>
                <a:cubicBezTo>
                  <a:pt x="453817" y="3288976"/>
                  <a:pt x="444474" y="3295495"/>
                  <a:pt x="438584" y="3287855"/>
                </a:cubicBezTo>
                <a:cubicBezTo>
                  <a:pt x="434167" y="3282125"/>
                  <a:pt x="430668" y="3276356"/>
                  <a:pt x="428086" y="3270549"/>
                </a:cubicBezTo>
                <a:lnTo>
                  <a:pt x="426655" y="3266887"/>
                </a:lnTo>
                <a:lnTo>
                  <a:pt x="426374" y="3269430"/>
                </a:lnTo>
                <a:cubicBezTo>
                  <a:pt x="417664" y="3259469"/>
                  <a:pt x="411681" y="3258229"/>
                  <a:pt x="408424" y="3265710"/>
                </a:cubicBezTo>
                <a:cubicBezTo>
                  <a:pt x="405168" y="3273191"/>
                  <a:pt x="398434" y="3269450"/>
                  <a:pt x="388224" y="3254488"/>
                </a:cubicBezTo>
                <a:cubicBezTo>
                  <a:pt x="378535" y="3256988"/>
                  <a:pt x="372814" y="3249130"/>
                  <a:pt x="371058" y="3230914"/>
                </a:cubicBezTo>
                <a:lnTo>
                  <a:pt x="370261" y="3220752"/>
                </a:lnTo>
                <a:lnTo>
                  <a:pt x="366416" y="3218274"/>
                </a:lnTo>
                <a:lnTo>
                  <a:pt x="365391" y="3216603"/>
                </a:lnTo>
                <a:lnTo>
                  <a:pt x="361488" y="3217692"/>
                </a:lnTo>
                <a:cubicBezTo>
                  <a:pt x="359922" y="3217403"/>
                  <a:pt x="358161" y="3216443"/>
                  <a:pt x="356204" y="3214810"/>
                </a:cubicBezTo>
                <a:cubicBezTo>
                  <a:pt x="348379" y="3208282"/>
                  <a:pt x="343579" y="3198905"/>
                  <a:pt x="341803" y="3186682"/>
                </a:cubicBezTo>
                <a:cubicBezTo>
                  <a:pt x="340915" y="3180570"/>
                  <a:pt x="340403" y="3175837"/>
                  <a:pt x="340265" y="3172484"/>
                </a:cubicBezTo>
                <a:lnTo>
                  <a:pt x="340850" y="3167630"/>
                </a:lnTo>
                <a:lnTo>
                  <a:pt x="337321" y="3166099"/>
                </a:lnTo>
                <a:cubicBezTo>
                  <a:pt x="334899" y="3163896"/>
                  <a:pt x="332376" y="3160498"/>
                  <a:pt x="329753" y="3155904"/>
                </a:cubicBezTo>
                <a:cubicBezTo>
                  <a:pt x="330530" y="3151856"/>
                  <a:pt x="329113" y="3153573"/>
                  <a:pt x="325502" y="3161054"/>
                </a:cubicBezTo>
                <a:cubicBezTo>
                  <a:pt x="321891" y="3168535"/>
                  <a:pt x="310537" y="3162036"/>
                  <a:pt x="291443" y="3141557"/>
                </a:cubicBezTo>
                <a:cubicBezTo>
                  <a:pt x="291443" y="3114689"/>
                  <a:pt x="286578" y="3102505"/>
                  <a:pt x="276850" y="3105005"/>
                </a:cubicBezTo>
                <a:cubicBezTo>
                  <a:pt x="272884" y="3027714"/>
                  <a:pt x="270753" y="2953017"/>
                  <a:pt x="270458" y="2880915"/>
                </a:cubicBezTo>
                <a:lnTo>
                  <a:pt x="274618" y="2693276"/>
                </a:lnTo>
                <a:lnTo>
                  <a:pt x="272075" y="2691637"/>
                </a:lnTo>
                <a:lnTo>
                  <a:pt x="271050" y="2689966"/>
                </a:lnTo>
                <a:lnTo>
                  <a:pt x="267147" y="2691055"/>
                </a:lnTo>
                <a:cubicBezTo>
                  <a:pt x="265581" y="2690766"/>
                  <a:pt x="263820" y="2689806"/>
                  <a:pt x="261863" y="2688173"/>
                </a:cubicBezTo>
                <a:cubicBezTo>
                  <a:pt x="254038" y="2681645"/>
                  <a:pt x="249238" y="2672268"/>
                  <a:pt x="247462" y="2660045"/>
                </a:cubicBezTo>
                <a:cubicBezTo>
                  <a:pt x="246574" y="2653933"/>
                  <a:pt x="246062" y="2649200"/>
                  <a:pt x="245924" y="2645847"/>
                </a:cubicBezTo>
                <a:lnTo>
                  <a:pt x="246509" y="2640993"/>
                </a:lnTo>
                <a:lnTo>
                  <a:pt x="242980" y="2639462"/>
                </a:lnTo>
                <a:cubicBezTo>
                  <a:pt x="240558" y="2637259"/>
                  <a:pt x="238035" y="2633861"/>
                  <a:pt x="235412" y="2629267"/>
                </a:cubicBezTo>
                <a:cubicBezTo>
                  <a:pt x="236189" y="2625219"/>
                  <a:pt x="234772" y="2626936"/>
                  <a:pt x="231161" y="2634417"/>
                </a:cubicBezTo>
                <a:cubicBezTo>
                  <a:pt x="229355" y="2638158"/>
                  <a:pt x="225614" y="2638403"/>
                  <a:pt x="219938" y="2635154"/>
                </a:cubicBezTo>
                <a:lnTo>
                  <a:pt x="202073" y="2619325"/>
                </a:lnTo>
                <a:lnTo>
                  <a:pt x="196192" y="2790779"/>
                </a:lnTo>
                <a:cubicBezTo>
                  <a:pt x="183395" y="2811456"/>
                  <a:pt x="174052" y="2817975"/>
                  <a:pt x="168162" y="2810335"/>
                </a:cubicBezTo>
                <a:cubicBezTo>
                  <a:pt x="163745" y="2804605"/>
                  <a:pt x="160246" y="2798836"/>
                  <a:pt x="157664" y="2793029"/>
                </a:cubicBezTo>
                <a:lnTo>
                  <a:pt x="156233" y="2789367"/>
                </a:lnTo>
                <a:lnTo>
                  <a:pt x="155952" y="2791910"/>
                </a:lnTo>
                <a:cubicBezTo>
                  <a:pt x="147242" y="2781949"/>
                  <a:pt x="141259" y="2780709"/>
                  <a:pt x="138002" y="2788190"/>
                </a:cubicBezTo>
                <a:cubicBezTo>
                  <a:pt x="134746" y="2795671"/>
                  <a:pt x="128012" y="2791930"/>
                  <a:pt x="117802" y="2776968"/>
                </a:cubicBezTo>
                <a:cubicBezTo>
                  <a:pt x="108113" y="2779468"/>
                  <a:pt x="102392" y="2771610"/>
                  <a:pt x="100636" y="2753394"/>
                </a:cubicBezTo>
                <a:lnTo>
                  <a:pt x="99839" y="2743232"/>
                </a:lnTo>
                <a:lnTo>
                  <a:pt x="95994" y="2740754"/>
                </a:lnTo>
                <a:lnTo>
                  <a:pt x="94969" y="2739083"/>
                </a:lnTo>
                <a:lnTo>
                  <a:pt x="91066" y="2740172"/>
                </a:lnTo>
                <a:cubicBezTo>
                  <a:pt x="89500" y="2739883"/>
                  <a:pt x="87739" y="2738923"/>
                  <a:pt x="85782" y="2737290"/>
                </a:cubicBezTo>
                <a:cubicBezTo>
                  <a:pt x="77957" y="2730762"/>
                  <a:pt x="73157" y="2721385"/>
                  <a:pt x="71381" y="2709162"/>
                </a:cubicBezTo>
                <a:cubicBezTo>
                  <a:pt x="70493" y="2703050"/>
                  <a:pt x="69981" y="2698317"/>
                  <a:pt x="69843" y="2694964"/>
                </a:cubicBezTo>
                <a:lnTo>
                  <a:pt x="70428" y="2690110"/>
                </a:lnTo>
                <a:lnTo>
                  <a:pt x="66899" y="2688579"/>
                </a:lnTo>
                <a:cubicBezTo>
                  <a:pt x="64477" y="2686376"/>
                  <a:pt x="61954" y="2682978"/>
                  <a:pt x="59331" y="2678384"/>
                </a:cubicBezTo>
                <a:cubicBezTo>
                  <a:pt x="60108" y="2674336"/>
                  <a:pt x="58691" y="2676053"/>
                  <a:pt x="55080" y="2683534"/>
                </a:cubicBezTo>
                <a:cubicBezTo>
                  <a:pt x="51469" y="2691015"/>
                  <a:pt x="40115" y="2684516"/>
                  <a:pt x="21021" y="2664037"/>
                </a:cubicBezTo>
                <a:cubicBezTo>
                  <a:pt x="21021" y="2637169"/>
                  <a:pt x="16156" y="2624985"/>
                  <a:pt x="6428" y="2627485"/>
                </a:cubicBezTo>
                <a:cubicBezTo>
                  <a:pt x="-1505" y="2472902"/>
                  <a:pt x="-2095" y="2328698"/>
                  <a:pt x="4659" y="2194871"/>
                </a:cubicBezTo>
                <a:cubicBezTo>
                  <a:pt x="5476" y="2191815"/>
                  <a:pt x="5463" y="2186934"/>
                  <a:pt x="4619" y="2180227"/>
                </a:cubicBezTo>
                <a:cubicBezTo>
                  <a:pt x="3775" y="2173520"/>
                  <a:pt x="3808" y="2161812"/>
                  <a:pt x="4719" y="2145103"/>
                </a:cubicBezTo>
                <a:cubicBezTo>
                  <a:pt x="4652" y="2135777"/>
                  <a:pt x="6669" y="2125180"/>
                  <a:pt x="10770" y="2113314"/>
                </a:cubicBezTo>
                <a:cubicBezTo>
                  <a:pt x="11570" y="2110942"/>
                  <a:pt x="12241" y="2108867"/>
                  <a:pt x="12781" y="2107089"/>
                </a:cubicBezTo>
                <a:lnTo>
                  <a:pt x="13720" y="2103694"/>
                </a:lnTo>
                <a:lnTo>
                  <a:pt x="12854" y="2113509"/>
                </a:lnTo>
                <a:lnTo>
                  <a:pt x="17483" y="2099741"/>
                </a:lnTo>
                <a:cubicBezTo>
                  <a:pt x="26059" y="2079301"/>
                  <a:pt x="26899" y="2070709"/>
                  <a:pt x="20005" y="2073963"/>
                </a:cubicBezTo>
                <a:cubicBezTo>
                  <a:pt x="13111" y="2077218"/>
                  <a:pt x="9664" y="2079579"/>
                  <a:pt x="9664" y="2081048"/>
                </a:cubicBezTo>
                <a:cubicBezTo>
                  <a:pt x="9664" y="2076364"/>
                  <a:pt x="9453" y="2066572"/>
                  <a:pt x="9031" y="2051669"/>
                </a:cubicBezTo>
                <a:cubicBezTo>
                  <a:pt x="8609" y="2036766"/>
                  <a:pt x="8820" y="2024830"/>
                  <a:pt x="9664" y="2015861"/>
                </a:cubicBezTo>
                <a:cubicBezTo>
                  <a:pt x="10508" y="2023679"/>
                  <a:pt x="11771" y="2009342"/>
                  <a:pt x="13453" y="1972849"/>
                </a:cubicBezTo>
                <a:cubicBezTo>
                  <a:pt x="15135" y="1936357"/>
                  <a:pt x="16605" y="1902811"/>
                  <a:pt x="17865" y="1872212"/>
                </a:cubicBezTo>
                <a:cubicBezTo>
                  <a:pt x="19124" y="1841613"/>
                  <a:pt x="20387" y="1812522"/>
                  <a:pt x="21654" y="1784939"/>
                </a:cubicBezTo>
                <a:cubicBezTo>
                  <a:pt x="22920" y="1757356"/>
                  <a:pt x="24283" y="1730488"/>
                  <a:pt x="25744" y="1704334"/>
                </a:cubicBezTo>
                <a:cubicBezTo>
                  <a:pt x="31010" y="1641389"/>
                  <a:pt x="36936" y="1552519"/>
                  <a:pt x="43522" y="1437723"/>
                </a:cubicBezTo>
                <a:cubicBezTo>
                  <a:pt x="50108" y="1322927"/>
                  <a:pt x="56557" y="1221178"/>
                  <a:pt x="62869" y="1132477"/>
                </a:cubicBezTo>
                <a:cubicBezTo>
                  <a:pt x="66473" y="1079296"/>
                  <a:pt x="69702" y="1029170"/>
                  <a:pt x="72557" y="982101"/>
                </a:cubicBezTo>
                <a:cubicBezTo>
                  <a:pt x="75411" y="935032"/>
                  <a:pt x="78848" y="889292"/>
                  <a:pt x="82868" y="844881"/>
                </a:cubicBezTo>
                <a:cubicBezTo>
                  <a:pt x="84784" y="818211"/>
                  <a:pt x="87424" y="793665"/>
                  <a:pt x="90788" y="771241"/>
                </a:cubicBezTo>
                <a:cubicBezTo>
                  <a:pt x="94151" y="748818"/>
                  <a:pt x="96623" y="727069"/>
                  <a:pt x="98204" y="705995"/>
                </a:cubicBezTo>
                <a:cubicBezTo>
                  <a:pt x="100590" y="687461"/>
                  <a:pt x="102415" y="667647"/>
                  <a:pt x="103682" y="646553"/>
                </a:cubicBezTo>
                <a:cubicBezTo>
                  <a:pt x="104948" y="625459"/>
                  <a:pt x="106472" y="603978"/>
                  <a:pt x="108254" y="582110"/>
                </a:cubicBezTo>
                <a:cubicBezTo>
                  <a:pt x="110090" y="568617"/>
                  <a:pt x="111936" y="555649"/>
                  <a:pt x="113792" y="543207"/>
                </a:cubicBezTo>
                <a:cubicBezTo>
                  <a:pt x="115648" y="530765"/>
                  <a:pt x="117454" y="518015"/>
                  <a:pt x="119209" y="504958"/>
                </a:cubicBezTo>
                <a:cubicBezTo>
                  <a:pt x="123028" y="482217"/>
                  <a:pt x="126197" y="455329"/>
                  <a:pt x="128716" y="424293"/>
                </a:cubicBezTo>
                <a:cubicBezTo>
                  <a:pt x="131235" y="393257"/>
                  <a:pt x="134793" y="361527"/>
                  <a:pt x="139389" y="329103"/>
                </a:cubicBezTo>
                <a:cubicBezTo>
                  <a:pt x="143302" y="308029"/>
                  <a:pt x="145164" y="298116"/>
                  <a:pt x="144977" y="299367"/>
                </a:cubicBezTo>
                <a:cubicBezTo>
                  <a:pt x="144789" y="300617"/>
                  <a:pt x="144695" y="308941"/>
                  <a:pt x="144695" y="324340"/>
                </a:cubicBezTo>
                <a:cubicBezTo>
                  <a:pt x="145607" y="302710"/>
                  <a:pt x="146910" y="285218"/>
                  <a:pt x="148605" y="271863"/>
                </a:cubicBezTo>
                <a:cubicBezTo>
                  <a:pt x="150300" y="258508"/>
                  <a:pt x="153486" y="242167"/>
                  <a:pt x="158163" y="222839"/>
                </a:cubicBezTo>
                <a:cubicBezTo>
                  <a:pt x="158846" y="219863"/>
                  <a:pt x="159593" y="211776"/>
                  <a:pt x="160404" y="198580"/>
                </a:cubicBezTo>
                <a:cubicBezTo>
                  <a:pt x="161214" y="185384"/>
                  <a:pt x="163596" y="168487"/>
                  <a:pt x="167549" y="147889"/>
                </a:cubicBezTo>
                <a:cubicBezTo>
                  <a:pt x="168661" y="142919"/>
                  <a:pt x="169643" y="138608"/>
                  <a:pt x="170492" y="134958"/>
                </a:cubicBezTo>
                <a:lnTo>
                  <a:pt x="171783" y="129584"/>
                </a:lnTo>
                <a:lnTo>
                  <a:pt x="171821" y="128713"/>
                </a:lnTo>
                <a:cubicBezTo>
                  <a:pt x="172243" y="124997"/>
                  <a:pt x="172876" y="122509"/>
                  <a:pt x="173720" y="121249"/>
                </a:cubicBezTo>
                <a:lnTo>
                  <a:pt x="174067" y="120889"/>
                </a:lnTo>
                <a:lnTo>
                  <a:pt x="174594" y="119940"/>
                </a:lnTo>
                <a:lnTo>
                  <a:pt x="174551" y="120386"/>
                </a:lnTo>
                <a:lnTo>
                  <a:pt x="175059" y="119858"/>
                </a:lnTo>
                <a:lnTo>
                  <a:pt x="175743" y="97541"/>
                </a:lnTo>
                <a:cubicBezTo>
                  <a:pt x="177255" y="76377"/>
                  <a:pt x="181036" y="65796"/>
                  <a:pt x="187087" y="65796"/>
                </a:cubicBezTo>
                <a:cubicBezTo>
                  <a:pt x="193740" y="52699"/>
                  <a:pt x="199286" y="47315"/>
                  <a:pt x="203727" y="49644"/>
                </a:cubicBezTo>
                <a:cubicBezTo>
                  <a:pt x="205208" y="50421"/>
                  <a:pt x="206565" y="52054"/>
                  <a:pt x="207800" y="54544"/>
                </a:cubicBezTo>
                <a:cubicBezTo>
                  <a:pt x="212738" y="64506"/>
                  <a:pt x="220653" y="66986"/>
                  <a:pt x="231548" y="61986"/>
                </a:cubicBezTo>
                <a:cubicBezTo>
                  <a:pt x="236559" y="82028"/>
                  <a:pt x="241296" y="97536"/>
                  <a:pt x="245759" y="108509"/>
                </a:cubicBezTo>
                <a:cubicBezTo>
                  <a:pt x="246874" y="111253"/>
                  <a:pt x="247771" y="113977"/>
                  <a:pt x="248450" y="116682"/>
                </a:cubicBezTo>
                <a:lnTo>
                  <a:pt x="249831" y="124726"/>
                </a:lnTo>
                <a:lnTo>
                  <a:pt x="251700" y="127887"/>
                </a:lnTo>
                <a:cubicBezTo>
                  <a:pt x="252684" y="129316"/>
                  <a:pt x="253477" y="130189"/>
                  <a:pt x="254080" y="130506"/>
                </a:cubicBezTo>
                <a:cubicBezTo>
                  <a:pt x="263446" y="133007"/>
                  <a:pt x="274240" y="141361"/>
                  <a:pt x="286461" y="155569"/>
                </a:cubicBezTo>
                <a:cubicBezTo>
                  <a:pt x="298682" y="169777"/>
                  <a:pt x="311740" y="185692"/>
                  <a:pt x="325636" y="203313"/>
                </a:cubicBezTo>
                <a:lnTo>
                  <a:pt x="325567" y="203631"/>
                </a:lnTo>
                <a:lnTo>
                  <a:pt x="327511" y="202840"/>
                </a:lnTo>
                <a:lnTo>
                  <a:pt x="328497" y="203202"/>
                </a:lnTo>
                <a:lnTo>
                  <a:pt x="334244" y="173722"/>
                </a:lnTo>
                <a:cubicBezTo>
                  <a:pt x="334927" y="170746"/>
                  <a:pt x="335674" y="162659"/>
                  <a:pt x="336485" y="149463"/>
                </a:cubicBezTo>
                <a:cubicBezTo>
                  <a:pt x="337295" y="136267"/>
                  <a:pt x="339677" y="119370"/>
                  <a:pt x="343630" y="98772"/>
                </a:cubicBezTo>
                <a:cubicBezTo>
                  <a:pt x="344742" y="93802"/>
                  <a:pt x="345724" y="89491"/>
                  <a:pt x="346573" y="85841"/>
                </a:cubicBezTo>
                <a:lnTo>
                  <a:pt x="347864" y="80467"/>
                </a:lnTo>
                <a:lnTo>
                  <a:pt x="347902" y="79596"/>
                </a:lnTo>
                <a:cubicBezTo>
                  <a:pt x="348324" y="75880"/>
                  <a:pt x="348957" y="73392"/>
                  <a:pt x="349801" y="72132"/>
                </a:cubicBezTo>
                <a:lnTo>
                  <a:pt x="350148" y="71772"/>
                </a:lnTo>
                <a:lnTo>
                  <a:pt x="350675" y="70823"/>
                </a:lnTo>
                <a:lnTo>
                  <a:pt x="350632" y="71269"/>
                </a:lnTo>
                <a:lnTo>
                  <a:pt x="351140" y="70741"/>
                </a:lnTo>
                <a:lnTo>
                  <a:pt x="351824" y="48424"/>
                </a:lnTo>
                <a:cubicBezTo>
                  <a:pt x="353336" y="27260"/>
                  <a:pt x="357117" y="16679"/>
                  <a:pt x="363168" y="16679"/>
                </a:cubicBezTo>
                <a:cubicBezTo>
                  <a:pt x="369821" y="3582"/>
                  <a:pt x="375367" y="-1802"/>
                  <a:pt x="379808" y="527"/>
                </a:cubicBezTo>
                <a:close/>
              </a:path>
            </a:pathLst>
          </a:custGeom>
          <a:ln>
            <a:noFill/>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endParaRPr lang="en-GB" sz="22500" b="1" dirty="0">
              <a:latin typeface="Hey August" pitchFamily="2" charset="0"/>
            </a:endParaRPr>
          </a:p>
        </p:txBody>
      </p:sp>
      <p:sp useBgFill="1">
        <p:nvSpPr>
          <p:cNvPr id="28" name="TextBox 27">
            <a:extLst>
              <a:ext uri="{FF2B5EF4-FFF2-40B4-BE49-F238E27FC236}">
                <a16:creationId xmlns:a16="http://schemas.microsoft.com/office/drawing/2014/main" id="{A97E6CE8-AF28-FAF2-2AEA-A4DB3E6EA080}"/>
              </a:ext>
            </a:extLst>
          </p:cNvPr>
          <p:cNvSpPr txBox="1"/>
          <p:nvPr/>
        </p:nvSpPr>
        <p:spPr>
          <a:xfrm rot="1701327">
            <a:off x="2592329" y="401401"/>
            <a:ext cx="1114613" cy="4612601"/>
          </a:xfrm>
          <a:custGeom>
            <a:avLst/>
            <a:gdLst>
              <a:gd name="connsiteX0" fmla="*/ 513256 w 635184"/>
              <a:gd name="connsiteY0" fmla="*/ 2435822 h 3290946"/>
              <a:gd name="connsiteX1" fmla="*/ 512940 w 635184"/>
              <a:gd name="connsiteY1" fmla="*/ 2437009 h 3290946"/>
              <a:gd name="connsiteX2" fmla="*/ 513014 w 635184"/>
              <a:gd name="connsiteY2" fmla="*/ 2437660 h 3290946"/>
              <a:gd name="connsiteX3" fmla="*/ 14126 w 635184"/>
              <a:gd name="connsiteY3" fmla="*/ 2099086 h 3290946"/>
              <a:gd name="connsiteX4" fmla="*/ 14011 w 635184"/>
              <a:gd name="connsiteY4" fmla="*/ 2102643 h 3290946"/>
              <a:gd name="connsiteX5" fmla="*/ 13720 w 635184"/>
              <a:gd name="connsiteY5" fmla="*/ 2103694 h 3290946"/>
              <a:gd name="connsiteX6" fmla="*/ 96538 w 635184"/>
              <a:gd name="connsiteY6" fmla="*/ 1843646 h 3290946"/>
              <a:gd name="connsiteX7" fmla="*/ 96515 w 635184"/>
              <a:gd name="connsiteY7" fmla="*/ 1844433 h 3290946"/>
              <a:gd name="connsiteX8" fmla="*/ 96478 w 635184"/>
              <a:gd name="connsiteY8" fmla="*/ 1845626 h 3290946"/>
              <a:gd name="connsiteX9" fmla="*/ 96647 w 635184"/>
              <a:gd name="connsiteY9" fmla="*/ 1844679 h 3290946"/>
              <a:gd name="connsiteX10" fmla="*/ 272619 w 635184"/>
              <a:gd name="connsiteY10" fmla="*/ 1794529 h 3290946"/>
              <a:gd name="connsiteX11" fmla="*/ 272596 w 635184"/>
              <a:gd name="connsiteY11" fmla="*/ 1795316 h 3290946"/>
              <a:gd name="connsiteX12" fmla="*/ 272559 w 635184"/>
              <a:gd name="connsiteY12" fmla="*/ 1796509 h 3290946"/>
              <a:gd name="connsiteX13" fmla="*/ 272728 w 635184"/>
              <a:gd name="connsiteY13" fmla="*/ 1795562 h 3290946"/>
              <a:gd name="connsiteX14" fmla="*/ 97240 w 635184"/>
              <a:gd name="connsiteY14" fmla="*/ 1721538 h 3290946"/>
              <a:gd name="connsiteX15" fmla="*/ 95561 w 635184"/>
              <a:gd name="connsiteY15" fmla="*/ 1745797 h 3290946"/>
              <a:gd name="connsiteX16" fmla="*/ 97924 w 635184"/>
              <a:gd name="connsiteY16" fmla="*/ 1757412 h 3290946"/>
              <a:gd name="connsiteX17" fmla="*/ 98506 w 635184"/>
              <a:gd name="connsiteY17" fmla="*/ 1748685 h 3290946"/>
              <a:gd name="connsiteX18" fmla="*/ 99259 w 635184"/>
              <a:gd name="connsiteY18" fmla="*/ 1739724 h 3290946"/>
              <a:gd name="connsiteX19" fmla="*/ 98040 w 635184"/>
              <a:gd name="connsiteY19" fmla="*/ 1734637 h 3290946"/>
              <a:gd name="connsiteX20" fmla="*/ 97240 w 635184"/>
              <a:gd name="connsiteY20" fmla="*/ 1721538 h 3290946"/>
              <a:gd name="connsiteX21" fmla="*/ 273321 w 635184"/>
              <a:gd name="connsiteY21" fmla="*/ 1672421 h 3290946"/>
              <a:gd name="connsiteX22" fmla="*/ 271642 w 635184"/>
              <a:gd name="connsiteY22" fmla="*/ 1696680 h 3290946"/>
              <a:gd name="connsiteX23" fmla="*/ 274005 w 635184"/>
              <a:gd name="connsiteY23" fmla="*/ 1708295 h 3290946"/>
              <a:gd name="connsiteX24" fmla="*/ 274587 w 635184"/>
              <a:gd name="connsiteY24" fmla="*/ 1699568 h 3290946"/>
              <a:gd name="connsiteX25" fmla="*/ 275340 w 635184"/>
              <a:gd name="connsiteY25" fmla="*/ 1690607 h 3290946"/>
              <a:gd name="connsiteX26" fmla="*/ 274121 w 635184"/>
              <a:gd name="connsiteY26" fmla="*/ 1685520 h 3290946"/>
              <a:gd name="connsiteX27" fmla="*/ 273321 w 635184"/>
              <a:gd name="connsiteY27" fmla="*/ 1672421 h 3290946"/>
              <a:gd name="connsiteX28" fmla="*/ 615802 w 635184"/>
              <a:gd name="connsiteY28" fmla="*/ 1055870 h 3290946"/>
              <a:gd name="connsiteX29" fmla="*/ 616258 w 635184"/>
              <a:gd name="connsiteY29" fmla="*/ 1067965 h 3290946"/>
              <a:gd name="connsiteX30" fmla="*/ 612339 w 635184"/>
              <a:gd name="connsiteY30" fmla="*/ 1067965 h 3290946"/>
              <a:gd name="connsiteX31" fmla="*/ 161479 w 635184"/>
              <a:gd name="connsiteY31" fmla="*/ 1052526 h 3290946"/>
              <a:gd name="connsiteX32" fmla="*/ 160758 w 635184"/>
              <a:gd name="connsiteY32" fmla="*/ 1055146 h 3290946"/>
              <a:gd name="connsiteX33" fmla="*/ 160720 w 635184"/>
              <a:gd name="connsiteY33" fmla="*/ 1055727 h 3290946"/>
              <a:gd name="connsiteX34" fmla="*/ 161444 w 635184"/>
              <a:gd name="connsiteY34" fmla="*/ 1054402 h 3290946"/>
              <a:gd name="connsiteX35" fmla="*/ 161479 w 635184"/>
              <a:gd name="connsiteY35" fmla="*/ 1052526 h 3290946"/>
              <a:gd name="connsiteX36" fmla="*/ 337560 w 635184"/>
              <a:gd name="connsiteY36" fmla="*/ 1003409 h 3290946"/>
              <a:gd name="connsiteX37" fmla="*/ 336839 w 635184"/>
              <a:gd name="connsiteY37" fmla="*/ 1006029 h 3290946"/>
              <a:gd name="connsiteX38" fmla="*/ 336801 w 635184"/>
              <a:gd name="connsiteY38" fmla="*/ 1006610 h 3290946"/>
              <a:gd name="connsiteX39" fmla="*/ 337525 w 635184"/>
              <a:gd name="connsiteY39" fmla="*/ 1005285 h 3290946"/>
              <a:gd name="connsiteX40" fmla="*/ 337560 w 635184"/>
              <a:gd name="connsiteY40" fmla="*/ 1003409 h 3290946"/>
              <a:gd name="connsiteX41" fmla="*/ 627675 w 635184"/>
              <a:gd name="connsiteY41" fmla="*/ 961817 h 3290946"/>
              <a:gd name="connsiteX42" fmla="*/ 625223 w 635184"/>
              <a:gd name="connsiteY42" fmla="*/ 970810 h 3290946"/>
              <a:gd name="connsiteX43" fmla="*/ 627615 w 635184"/>
              <a:gd name="connsiteY43" fmla="*/ 970810 h 3290946"/>
              <a:gd name="connsiteX44" fmla="*/ 167359 w 635184"/>
              <a:gd name="connsiteY44" fmla="*/ 888109 h 3290946"/>
              <a:gd name="connsiteX45" fmla="*/ 167321 w 635184"/>
              <a:gd name="connsiteY45" fmla="*/ 889003 h 3290946"/>
              <a:gd name="connsiteX46" fmla="*/ 167662 w 635184"/>
              <a:gd name="connsiteY46" fmla="*/ 898510 h 3290946"/>
              <a:gd name="connsiteX47" fmla="*/ 172554 w 635184"/>
              <a:gd name="connsiteY47" fmla="*/ 915337 h 3290946"/>
              <a:gd name="connsiteX48" fmla="*/ 180373 w 635184"/>
              <a:gd name="connsiteY48" fmla="*/ 915813 h 3290946"/>
              <a:gd name="connsiteX49" fmla="*/ 183046 w 635184"/>
              <a:gd name="connsiteY49" fmla="*/ 900186 h 3290946"/>
              <a:gd name="connsiteX50" fmla="*/ 174182 w 635184"/>
              <a:gd name="connsiteY50" fmla="*/ 888856 h 3290946"/>
              <a:gd name="connsiteX51" fmla="*/ 343440 w 635184"/>
              <a:gd name="connsiteY51" fmla="*/ 838992 h 3290946"/>
              <a:gd name="connsiteX52" fmla="*/ 343402 w 635184"/>
              <a:gd name="connsiteY52" fmla="*/ 839886 h 3290946"/>
              <a:gd name="connsiteX53" fmla="*/ 343743 w 635184"/>
              <a:gd name="connsiteY53" fmla="*/ 849393 h 3290946"/>
              <a:gd name="connsiteX54" fmla="*/ 348635 w 635184"/>
              <a:gd name="connsiteY54" fmla="*/ 866220 h 3290946"/>
              <a:gd name="connsiteX55" fmla="*/ 356454 w 635184"/>
              <a:gd name="connsiteY55" fmla="*/ 866696 h 3290946"/>
              <a:gd name="connsiteX56" fmla="*/ 359127 w 635184"/>
              <a:gd name="connsiteY56" fmla="*/ 851069 h 3290946"/>
              <a:gd name="connsiteX57" fmla="*/ 350263 w 635184"/>
              <a:gd name="connsiteY57" fmla="*/ 839739 h 3290946"/>
              <a:gd name="connsiteX58" fmla="*/ 521461 w 635184"/>
              <a:gd name="connsiteY58" fmla="*/ 529233 h 3290946"/>
              <a:gd name="connsiteX59" fmla="*/ 521917 w 635184"/>
              <a:gd name="connsiteY59" fmla="*/ 541328 h 3290946"/>
              <a:gd name="connsiteX60" fmla="*/ 517998 w 635184"/>
              <a:gd name="connsiteY60" fmla="*/ 541328 h 3290946"/>
              <a:gd name="connsiteX61" fmla="*/ 533334 w 635184"/>
              <a:gd name="connsiteY61" fmla="*/ 435180 h 3290946"/>
              <a:gd name="connsiteX62" fmla="*/ 530882 w 635184"/>
              <a:gd name="connsiteY62" fmla="*/ 444173 h 3290946"/>
              <a:gd name="connsiteX63" fmla="*/ 533274 w 635184"/>
              <a:gd name="connsiteY63" fmla="*/ 444173 h 3290946"/>
              <a:gd name="connsiteX64" fmla="*/ 379808 w 635184"/>
              <a:gd name="connsiteY64" fmla="*/ 527 h 3290946"/>
              <a:gd name="connsiteX65" fmla="*/ 383881 w 635184"/>
              <a:gd name="connsiteY65" fmla="*/ 5427 h 3290946"/>
              <a:gd name="connsiteX66" fmla="*/ 407629 w 635184"/>
              <a:gd name="connsiteY66" fmla="*/ 12869 h 3290946"/>
              <a:gd name="connsiteX67" fmla="*/ 421840 w 635184"/>
              <a:gd name="connsiteY67" fmla="*/ 59392 h 3290946"/>
              <a:gd name="connsiteX68" fmla="*/ 424531 w 635184"/>
              <a:gd name="connsiteY68" fmla="*/ 67565 h 3290946"/>
              <a:gd name="connsiteX69" fmla="*/ 425912 w 635184"/>
              <a:gd name="connsiteY69" fmla="*/ 75609 h 3290946"/>
              <a:gd name="connsiteX70" fmla="*/ 427781 w 635184"/>
              <a:gd name="connsiteY70" fmla="*/ 78770 h 3290946"/>
              <a:gd name="connsiteX71" fmla="*/ 430161 w 635184"/>
              <a:gd name="connsiteY71" fmla="*/ 81389 h 3290946"/>
              <a:gd name="connsiteX72" fmla="*/ 462542 w 635184"/>
              <a:gd name="connsiteY72" fmla="*/ 106452 h 3290946"/>
              <a:gd name="connsiteX73" fmla="*/ 501717 w 635184"/>
              <a:gd name="connsiteY73" fmla="*/ 154196 h 3290946"/>
              <a:gd name="connsiteX74" fmla="*/ 501648 w 635184"/>
              <a:gd name="connsiteY74" fmla="*/ 154514 h 3290946"/>
              <a:gd name="connsiteX75" fmla="*/ 503592 w 635184"/>
              <a:gd name="connsiteY75" fmla="*/ 153723 h 3290946"/>
              <a:gd name="connsiteX76" fmla="*/ 516400 w 635184"/>
              <a:gd name="connsiteY76" fmla="*/ 158423 h 3290946"/>
              <a:gd name="connsiteX77" fmla="*/ 525495 w 635184"/>
              <a:gd name="connsiteY77" fmla="*/ 216466 h 3290946"/>
              <a:gd name="connsiteX78" fmla="*/ 538319 w 635184"/>
              <a:gd name="connsiteY78" fmla="*/ 207298 h 3290946"/>
              <a:gd name="connsiteX79" fmla="*/ 535636 w 635184"/>
              <a:gd name="connsiteY79" fmla="*/ 278259 h 3290946"/>
              <a:gd name="connsiteX80" fmla="*/ 537987 w 635184"/>
              <a:gd name="connsiteY80" fmla="*/ 316180 h 3290946"/>
              <a:gd name="connsiteX81" fmla="*/ 540680 w 635184"/>
              <a:gd name="connsiteY81" fmla="*/ 375295 h 3290946"/>
              <a:gd name="connsiteX82" fmla="*/ 535708 w 635184"/>
              <a:gd name="connsiteY82" fmla="*/ 426473 h 3290946"/>
              <a:gd name="connsiteX83" fmla="*/ 534002 w 635184"/>
              <a:gd name="connsiteY83" fmla="*/ 432729 h 3290946"/>
              <a:gd name="connsiteX84" fmla="*/ 534540 w 635184"/>
              <a:gd name="connsiteY84" fmla="*/ 444292 h 3290946"/>
              <a:gd name="connsiteX85" fmla="*/ 525796 w 635184"/>
              <a:gd name="connsiteY85" fmla="*/ 507693 h 3290946"/>
              <a:gd name="connsiteX86" fmla="*/ 525696 w 635184"/>
              <a:gd name="connsiteY86" fmla="*/ 507693 h 3290946"/>
              <a:gd name="connsiteX87" fmla="*/ 525700 w 635184"/>
              <a:gd name="connsiteY87" fmla="*/ 506290 h 3290946"/>
              <a:gd name="connsiteX88" fmla="*/ 524563 w 635184"/>
              <a:gd name="connsiteY88" fmla="*/ 515186 h 3290946"/>
              <a:gd name="connsiteX89" fmla="*/ 521880 w 635184"/>
              <a:gd name="connsiteY89" fmla="*/ 527768 h 3290946"/>
              <a:gd name="connsiteX90" fmla="*/ 521461 w 635184"/>
              <a:gd name="connsiteY90" fmla="*/ 529233 h 3290946"/>
              <a:gd name="connsiteX91" fmla="*/ 521231 w 635184"/>
              <a:gd name="connsiteY91" fmla="*/ 523154 h 3290946"/>
              <a:gd name="connsiteX92" fmla="*/ 510943 w 635184"/>
              <a:gd name="connsiteY92" fmla="*/ 494149 h 3290946"/>
              <a:gd name="connsiteX93" fmla="*/ 502712 w 635184"/>
              <a:gd name="connsiteY93" fmla="*/ 507328 h 3290946"/>
              <a:gd name="connsiteX94" fmla="*/ 501051 w 635184"/>
              <a:gd name="connsiteY94" fmla="*/ 539218 h 3290946"/>
              <a:gd name="connsiteX95" fmla="*/ 501970 w 635184"/>
              <a:gd name="connsiteY95" fmla="*/ 539506 h 3290946"/>
              <a:gd name="connsiteX96" fmla="*/ 510003 w 635184"/>
              <a:gd name="connsiteY96" fmla="*/ 565805 h 3290946"/>
              <a:gd name="connsiteX97" fmla="*/ 516390 w 635184"/>
              <a:gd name="connsiteY97" fmla="*/ 569486 h 3290946"/>
              <a:gd name="connsiteX98" fmla="*/ 520229 w 635184"/>
              <a:gd name="connsiteY98" fmla="*/ 587167 h 3290946"/>
              <a:gd name="connsiteX99" fmla="*/ 519429 w 635184"/>
              <a:gd name="connsiteY99" fmla="*/ 597447 h 3290946"/>
              <a:gd name="connsiteX100" fmla="*/ 520253 w 635184"/>
              <a:gd name="connsiteY100" fmla="*/ 602246 h 3290946"/>
              <a:gd name="connsiteX101" fmla="*/ 522122 w 635184"/>
              <a:gd name="connsiteY101" fmla="*/ 605407 h 3290946"/>
              <a:gd name="connsiteX102" fmla="*/ 524502 w 635184"/>
              <a:gd name="connsiteY102" fmla="*/ 608026 h 3290946"/>
              <a:gd name="connsiteX103" fmla="*/ 556883 w 635184"/>
              <a:gd name="connsiteY103" fmla="*/ 633089 h 3290946"/>
              <a:gd name="connsiteX104" fmla="*/ 596058 w 635184"/>
              <a:gd name="connsiteY104" fmla="*/ 680833 h 3290946"/>
              <a:gd name="connsiteX105" fmla="*/ 595989 w 635184"/>
              <a:gd name="connsiteY105" fmla="*/ 681151 h 3290946"/>
              <a:gd name="connsiteX106" fmla="*/ 597933 w 635184"/>
              <a:gd name="connsiteY106" fmla="*/ 680360 h 3290946"/>
              <a:gd name="connsiteX107" fmla="*/ 610741 w 635184"/>
              <a:gd name="connsiteY107" fmla="*/ 685060 h 3290946"/>
              <a:gd name="connsiteX108" fmla="*/ 619836 w 635184"/>
              <a:gd name="connsiteY108" fmla="*/ 743103 h 3290946"/>
              <a:gd name="connsiteX109" fmla="*/ 632660 w 635184"/>
              <a:gd name="connsiteY109" fmla="*/ 733935 h 3290946"/>
              <a:gd name="connsiteX110" fmla="*/ 629977 w 635184"/>
              <a:gd name="connsiteY110" fmla="*/ 804896 h 3290946"/>
              <a:gd name="connsiteX111" fmla="*/ 632328 w 635184"/>
              <a:gd name="connsiteY111" fmla="*/ 842817 h 3290946"/>
              <a:gd name="connsiteX112" fmla="*/ 635021 w 635184"/>
              <a:gd name="connsiteY112" fmla="*/ 901932 h 3290946"/>
              <a:gd name="connsiteX113" fmla="*/ 630049 w 635184"/>
              <a:gd name="connsiteY113" fmla="*/ 953110 h 3290946"/>
              <a:gd name="connsiteX114" fmla="*/ 628343 w 635184"/>
              <a:gd name="connsiteY114" fmla="*/ 959366 h 3290946"/>
              <a:gd name="connsiteX115" fmla="*/ 628881 w 635184"/>
              <a:gd name="connsiteY115" fmla="*/ 970929 h 3290946"/>
              <a:gd name="connsiteX116" fmla="*/ 620137 w 635184"/>
              <a:gd name="connsiteY116" fmla="*/ 1034330 h 3290946"/>
              <a:gd name="connsiteX117" fmla="*/ 620037 w 635184"/>
              <a:gd name="connsiteY117" fmla="*/ 1034330 h 3290946"/>
              <a:gd name="connsiteX118" fmla="*/ 620041 w 635184"/>
              <a:gd name="connsiteY118" fmla="*/ 1032927 h 3290946"/>
              <a:gd name="connsiteX119" fmla="*/ 618904 w 635184"/>
              <a:gd name="connsiteY119" fmla="*/ 1041823 h 3290946"/>
              <a:gd name="connsiteX120" fmla="*/ 616221 w 635184"/>
              <a:gd name="connsiteY120" fmla="*/ 1054405 h 3290946"/>
              <a:gd name="connsiteX121" fmla="*/ 615802 w 635184"/>
              <a:gd name="connsiteY121" fmla="*/ 1055870 h 3290946"/>
              <a:gd name="connsiteX122" fmla="*/ 615572 w 635184"/>
              <a:gd name="connsiteY122" fmla="*/ 1049791 h 3290946"/>
              <a:gd name="connsiteX123" fmla="*/ 605284 w 635184"/>
              <a:gd name="connsiteY123" fmla="*/ 1020786 h 3290946"/>
              <a:gd name="connsiteX124" fmla="*/ 594309 w 635184"/>
              <a:gd name="connsiteY124" fmla="*/ 1086658 h 3290946"/>
              <a:gd name="connsiteX125" fmla="*/ 614570 w 635184"/>
              <a:gd name="connsiteY125" fmla="*/ 1113804 h 3290946"/>
              <a:gd name="connsiteX126" fmla="*/ 611213 w 635184"/>
              <a:gd name="connsiteY126" fmla="*/ 1156964 h 3290946"/>
              <a:gd name="connsiteX127" fmla="*/ 609746 w 635184"/>
              <a:gd name="connsiteY127" fmla="*/ 1206405 h 3290946"/>
              <a:gd name="connsiteX128" fmla="*/ 605967 w 635184"/>
              <a:gd name="connsiteY128" fmla="*/ 1265192 h 3290946"/>
              <a:gd name="connsiteX129" fmla="*/ 603646 w 635184"/>
              <a:gd name="connsiteY129" fmla="*/ 1297517 h 3290946"/>
              <a:gd name="connsiteX130" fmla="*/ 601123 w 635184"/>
              <a:gd name="connsiteY130" fmla="*/ 1275967 h 3290946"/>
              <a:gd name="connsiteX131" fmla="*/ 598942 w 635184"/>
              <a:gd name="connsiteY131" fmla="*/ 1340737 h 3290946"/>
              <a:gd name="connsiteX132" fmla="*/ 596058 w 635184"/>
              <a:gd name="connsiteY132" fmla="*/ 1400566 h 3290946"/>
              <a:gd name="connsiteX133" fmla="*/ 593535 w 635184"/>
              <a:gd name="connsiteY133" fmla="*/ 1439410 h 3290946"/>
              <a:gd name="connsiteX134" fmla="*/ 591012 w 635184"/>
              <a:gd name="connsiteY134" fmla="*/ 1422354 h 3290946"/>
              <a:gd name="connsiteX135" fmla="*/ 586771 w 635184"/>
              <a:gd name="connsiteY135" fmla="*/ 1486470 h 3290946"/>
              <a:gd name="connsiteX136" fmla="*/ 580520 w 635184"/>
              <a:gd name="connsiteY136" fmla="*/ 1528141 h 3290946"/>
              <a:gd name="connsiteX137" fmla="*/ 580923 w 635184"/>
              <a:gd name="connsiteY137" fmla="*/ 1559991 h 3290946"/>
              <a:gd name="connsiteX138" fmla="*/ 579174 w 635184"/>
              <a:gd name="connsiteY138" fmla="*/ 1643572 h 3290946"/>
              <a:gd name="connsiteX139" fmla="*/ 575158 w 635184"/>
              <a:gd name="connsiteY139" fmla="*/ 1643572 h 3290946"/>
              <a:gd name="connsiteX140" fmla="*/ 573807 w 635184"/>
              <a:gd name="connsiteY140" fmla="*/ 1656163 h 3290946"/>
              <a:gd name="connsiteX141" fmla="*/ 570832 w 635184"/>
              <a:gd name="connsiteY141" fmla="*/ 1672147 h 3290946"/>
              <a:gd name="connsiteX142" fmla="*/ 572089 w 635184"/>
              <a:gd name="connsiteY142" fmla="*/ 1707152 h 3290946"/>
              <a:gd name="connsiteX143" fmla="*/ 563415 w 635184"/>
              <a:gd name="connsiteY143" fmla="*/ 1770672 h 3290946"/>
              <a:gd name="connsiteX144" fmla="*/ 561687 w 635184"/>
              <a:gd name="connsiteY144" fmla="*/ 1770672 h 3290946"/>
              <a:gd name="connsiteX145" fmla="*/ 561043 w 635184"/>
              <a:gd name="connsiteY145" fmla="*/ 1798532 h 3290946"/>
              <a:gd name="connsiteX146" fmla="*/ 558209 w 635184"/>
              <a:gd name="connsiteY146" fmla="*/ 1849253 h 3290946"/>
              <a:gd name="connsiteX147" fmla="*/ 554421 w 635184"/>
              <a:gd name="connsiteY147" fmla="*/ 1879733 h 3290946"/>
              <a:gd name="connsiteX148" fmla="*/ 552921 w 635184"/>
              <a:gd name="connsiteY148" fmla="*/ 1880444 h 3290946"/>
              <a:gd name="connsiteX149" fmla="*/ 552868 w 635184"/>
              <a:gd name="connsiteY149" fmla="*/ 1880321 h 3290946"/>
              <a:gd name="connsiteX150" fmla="*/ 552747 w 635184"/>
              <a:gd name="connsiteY150" fmla="*/ 1885068 h 3290946"/>
              <a:gd name="connsiteX151" fmla="*/ 551496 w 635184"/>
              <a:gd name="connsiteY151" fmla="*/ 1897086 h 3290946"/>
              <a:gd name="connsiteX152" fmla="*/ 548561 w 635184"/>
              <a:gd name="connsiteY152" fmla="*/ 1925572 h 3290946"/>
              <a:gd name="connsiteX153" fmla="*/ 550009 w 635184"/>
              <a:gd name="connsiteY153" fmla="*/ 1955010 h 3290946"/>
              <a:gd name="connsiteX154" fmla="*/ 541888 w 635184"/>
              <a:gd name="connsiteY154" fmla="*/ 2017310 h 3290946"/>
              <a:gd name="connsiteX155" fmla="*/ 541526 w 635184"/>
              <a:gd name="connsiteY155" fmla="*/ 2017310 h 3290946"/>
              <a:gd name="connsiteX156" fmla="*/ 542441 w 635184"/>
              <a:gd name="connsiteY156" fmla="*/ 2032788 h 3290946"/>
              <a:gd name="connsiteX157" fmla="*/ 538009 w 635184"/>
              <a:gd name="connsiteY157" fmla="*/ 2094164 h 3290946"/>
              <a:gd name="connsiteX158" fmla="*/ 531577 w 635184"/>
              <a:gd name="connsiteY158" fmla="*/ 2126252 h 3290946"/>
              <a:gd name="connsiteX159" fmla="*/ 533064 w 635184"/>
              <a:gd name="connsiteY159" fmla="*/ 2121608 h 3290946"/>
              <a:gd name="connsiteX160" fmla="*/ 526421 w 635184"/>
              <a:gd name="connsiteY160" fmla="*/ 2257429 h 3290946"/>
              <a:gd name="connsiteX161" fmla="*/ 517909 w 635184"/>
              <a:gd name="connsiteY161" fmla="*/ 2421170 h 3290946"/>
              <a:gd name="connsiteX162" fmla="*/ 515387 w 635184"/>
              <a:gd name="connsiteY162" fmla="*/ 2428764 h 3290946"/>
              <a:gd name="connsiteX163" fmla="*/ 514267 w 635184"/>
              <a:gd name="connsiteY163" fmla="*/ 2432332 h 3290946"/>
              <a:gd name="connsiteX164" fmla="*/ 514663 w 635184"/>
              <a:gd name="connsiteY164" fmla="*/ 2450161 h 3290946"/>
              <a:gd name="connsiteX165" fmla="*/ 510110 w 635184"/>
              <a:gd name="connsiteY165" fmla="*/ 2492488 h 3290946"/>
              <a:gd name="connsiteX166" fmla="*/ 510251 w 635184"/>
              <a:gd name="connsiteY166" fmla="*/ 2498590 h 3290946"/>
              <a:gd name="connsiteX167" fmla="*/ 508784 w 635184"/>
              <a:gd name="connsiteY167" fmla="*/ 2547495 h 3290946"/>
              <a:gd name="connsiteX168" fmla="*/ 504402 w 635184"/>
              <a:gd name="connsiteY168" fmla="*/ 2581041 h 3290946"/>
              <a:gd name="connsiteX169" fmla="*/ 502575 w 635184"/>
              <a:gd name="connsiteY169" fmla="*/ 2581456 h 3290946"/>
              <a:gd name="connsiteX170" fmla="*/ 502492 w 635184"/>
              <a:gd name="connsiteY170" fmla="*/ 2581260 h 3290946"/>
              <a:gd name="connsiteX171" fmla="*/ 502309 w 635184"/>
              <a:gd name="connsiteY171" fmla="*/ 2595239 h 3290946"/>
              <a:gd name="connsiteX172" fmla="*/ 501216 w 635184"/>
              <a:gd name="connsiteY172" fmla="*/ 2620361 h 3290946"/>
              <a:gd name="connsiteX173" fmla="*/ 497427 w 635184"/>
              <a:gd name="connsiteY173" fmla="*/ 2681738 h 3290946"/>
              <a:gd name="connsiteX174" fmla="*/ 494472 w 635184"/>
              <a:gd name="connsiteY174" fmla="*/ 2720016 h 3290946"/>
              <a:gd name="connsiteX175" fmla="*/ 491317 w 635184"/>
              <a:gd name="connsiteY175" fmla="*/ 2693108 h 3290946"/>
              <a:gd name="connsiteX176" fmla="*/ 489899 w 635184"/>
              <a:gd name="connsiteY176" fmla="*/ 2753056 h 3290946"/>
              <a:gd name="connsiteX177" fmla="*/ 485689 w 635184"/>
              <a:gd name="connsiteY177" fmla="*/ 2815743 h 3290946"/>
              <a:gd name="connsiteX178" fmla="*/ 474664 w 635184"/>
              <a:gd name="connsiteY178" fmla="*/ 3033627 h 3290946"/>
              <a:gd name="connsiteX179" fmla="*/ 466614 w 635184"/>
              <a:gd name="connsiteY179" fmla="*/ 3268299 h 3290946"/>
              <a:gd name="connsiteX180" fmla="*/ 438584 w 635184"/>
              <a:gd name="connsiteY180" fmla="*/ 3287855 h 3290946"/>
              <a:gd name="connsiteX181" fmla="*/ 428086 w 635184"/>
              <a:gd name="connsiteY181" fmla="*/ 3270549 h 3290946"/>
              <a:gd name="connsiteX182" fmla="*/ 426655 w 635184"/>
              <a:gd name="connsiteY182" fmla="*/ 3266887 h 3290946"/>
              <a:gd name="connsiteX183" fmla="*/ 426374 w 635184"/>
              <a:gd name="connsiteY183" fmla="*/ 3269430 h 3290946"/>
              <a:gd name="connsiteX184" fmla="*/ 408424 w 635184"/>
              <a:gd name="connsiteY184" fmla="*/ 3265710 h 3290946"/>
              <a:gd name="connsiteX185" fmla="*/ 388224 w 635184"/>
              <a:gd name="connsiteY185" fmla="*/ 3254488 h 3290946"/>
              <a:gd name="connsiteX186" fmla="*/ 371058 w 635184"/>
              <a:gd name="connsiteY186" fmla="*/ 3230914 h 3290946"/>
              <a:gd name="connsiteX187" fmla="*/ 370261 w 635184"/>
              <a:gd name="connsiteY187" fmla="*/ 3220752 h 3290946"/>
              <a:gd name="connsiteX188" fmla="*/ 366416 w 635184"/>
              <a:gd name="connsiteY188" fmla="*/ 3218274 h 3290946"/>
              <a:gd name="connsiteX189" fmla="*/ 365391 w 635184"/>
              <a:gd name="connsiteY189" fmla="*/ 3216603 h 3290946"/>
              <a:gd name="connsiteX190" fmla="*/ 361488 w 635184"/>
              <a:gd name="connsiteY190" fmla="*/ 3217692 h 3290946"/>
              <a:gd name="connsiteX191" fmla="*/ 356204 w 635184"/>
              <a:gd name="connsiteY191" fmla="*/ 3214810 h 3290946"/>
              <a:gd name="connsiteX192" fmla="*/ 341803 w 635184"/>
              <a:gd name="connsiteY192" fmla="*/ 3186682 h 3290946"/>
              <a:gd name="connsiteX193" fmla="*/ 340265 w 635184"/>
              <a:gd name="connsiteY193" fmla="*/ 3172484 h 3290946"/>
              <a:gd name="connsiteX194" fmla="*/ 340850 w 635184"/>
              <a:gd name="connsiteY194" fmla="*/ 3167630 h 3290946"/>
              <a:gd name="connsiteX195" fmla="*/ 337321 w 635184"/>
              <a:gd name="connsiteY195" fmla="*/ 3166099 h 3290946"/>
              <a:gd name="connsiteX196" fmla="*/ 329753 w 635184"/>
              <a:gd name="connsiteY196" fmla="*/ 3155904 h 3290946"/>
              <a:gd name="connsiteX197" fmla="*/ 325502 w 635184"/>
              <a:gd name="connsiteY197" fmla="*/ 3161054 h 3290946"/>
              <a:gd name="connsiteX198" fmla="*/ 291443 w 635184"/>
              <a:gd name="connsiteY198" fmla="*/ 3141557 h 3290946"/>
              <a:gd name="connsiteX199" fmla="*/ 276850 w 635184"/>
              <a:gd name="connsiteY199" fmla="*/ 3105005 h 3290946"/>
              <a:gd name="connsiteX200" fmla="*/ 270458 w 635184"/>
              <a:gd name="connsiteY200" fmla="*/ 2880915 h 3290946"/>
              <a:gd name="connsiteX201" fmla="*/ 274618 w 635184"/>
              <a:gd name="connsiteY201" fmla="*/ 2693276 h 3290946"/>
              <a:gd name="connsiteX202" fmla="*/ 272075 w 635184"/>
              <a:gd name="connsiteY202" fmla="*/ 2691637 h 3290946"/>
              <a:gd name="connsiteX203" fmla="*/ 271050 w 635184"/>
              <a:gd name="connsiteY203" fmla="*/ 2689966 h 3290946"/>
              <a:gd name="connsiteX204" fmla="*/ 267147 w 635184"/>
              <a:gd name="connsiteY204" fmla="*/ 2691055 h 3290946"/>
              <a:gd name="connsiteX205" fmla="*/ 261863 w 635184"/>
              <a:gd name="connsiteY205" fmla="*/ 2688173 h 3290946"/>
              <a:gd name="connsiteX206" fmla="*/ 247462 w 635184"/>
              <a:gd name="connsiteY206" fmla="*/ 2660045 h 3290946"/>
              <a:gd name="connsiteX207" fmla="*/ 245924 w 635184"/>
              <a:gd name="connsiteY207" fmla="*/ 2645847 h 3290946"/>
              <a:gd name="connsiteX208" fmla="*/ 246509 w 635184"/>
              <a:gd name="connsiteY208" fmla="*/ 2640993 h 3290946"/>
              <a:gd name="connsiteX209" fmla="*/ 242980 w 635184"/>
              <a:gd name="connsiteY209" fmla="*/ 2639462 h 3290946"/>
              <a:gd name="connsiteX210" fmla="*/ 235412 w 635184"/>
              <a:gd name="connsiteY210" fmla="*/ 2629267 h 3290946"/>
              <a:gd name="connsiteX211" fmla="*/ 231161 w 635184"/>
              <a:gd name="connsiteY211" fmla="*/ 2634417 h 3290946"/>
              <a:gd name="connsiteX212" fmla="*/ 219938 w 635184"/>
              <a:gd name="connsiteY212" fmla="*/ 2635154 h 3290946"/>
              <a:gd name="connsiteX213" fmla="*/ 202073 w 635184"/>
              <a:gd name="connsiteY213" fmla="*/ 2619325 h 3290946"/>
              <a:gd name="connsiteX214" fmla="*/ 196192 w 635184"/>
              <a:gd name="connsiteY214" fmla="*/ 2790779 h 3290946"/>
              <a:gd name="connsiteX215" fmla="*/ 168162 w 635184"/>
              <a:gd name="connsiteY215" fmla="*/ 2810335 h 3290946"/>
              <a:gd name="connsiteX216" fmla="*/ 157664 w 635184"/>
              <a:gd name="connsiteY216" fmla="*/ 2793029 h 3290946"/>
              <a:gd name="connsiteX217" fmla="*/ 156233 w 635184"/>
              <a:gd name="connsiteY217" fmla="*/ 2789367 h 3290946"/>
              <a:gd name="connsiteX218" fmla="*/ 155952 w 635184"/>
              <a:gd name="connsiteY218" fmla="*/ 2791910 h 3290946"/>
              <a:gd name="connsiteX219" fmla="*/ 138002 w 635184"/>
              <a:gd name="connsiteY219" fmla="*/ 2788190 h 3290946"/>
              <a:gd name="connsiteX220" fmla="*/ 117802 w 635184"/>
              <a:gd name="connsiteY220" fmla="*/ 2776968 h 3290946"/>
              <a:gd name="connsiteX221" fmla="*/ 100636 w 635184"/>
              <a:gd name="connsiteY221" fmla="*/ 2753394 h 3290946"/>
              <a:gd name="connsiteX222" fmla="*/ 99839 w 635184"/>
              <a:gd name="connsiteY222" fmla="*/ 2743232 h 3290946"/>
              <a:gd name="connsiteX223" fmla="*/ 95994 w 635184"/>
              <a:gd name="connsiteY223" fmla="*/ 2740754 h 3290946"/>
              <a:gd name="connsiteX224" fmla="*/ 94969 w 635184"/>
              <a:gd name="connsiteY224" fmla="*/ 2739083 h 3290946"/>
              <a:gd name="connsiteX225" fmla="*/ 91066 w 635184"/>
              <a:gd name="connsiteY225" fmla="*/ 2740172 h 3290946"/>
              <a:gd name="connsiteX226" fmla="*/ 85782 w 635184"/>
              <a:gd name="connsiteY226" fmla="*/ 2737290 h 3290946"/>
              <a:gd name="connsiteX227" fmla="*/ 71381 w 635184"/>
              <a:gd name="connsiteY227" fmla="*/ 2709162 h 3290946"/>
              <a:gd name="connsiteX228" fmla="*/ 69843 w 635184"/>
              <a:gd name="connsiteY228" fmla="*/ 2694964 h 3290946"/>
              <a:gd name="connsiteX229" fmla="*/ 70428 w 635184"/>
              <a:gd name="connsiteY229" fmla="*/ 2690110 h 3290946"/>
              <a:gd name="connsiteX230" fmla="*/ 66899 w 635184"/>
              <a:gd name="connsiteY230" fmla="*/ 2688579 h 3290946"/>
              <a:gd name="connsiteX231" fmla="*/ 59331 w 635184"/>
              <a:gd name="connsiteY231" fmla="*/ 2678384 h 3290946"/>
              <a:gd name="connsiteX232" fmla="*/ 55080 w 635184"/>
              <a:gd name="connsiteY232" fmla="*/ 2683534 h 3290946"/>
              <a:gd name="connsiteX233" fmla="*/ 21021 w 635184"/>
              <a:gd name="connsiteY233" fmla="*/ 2664037 h 3290946"/>
              <a:gd name="connsiteX234" fmla="*/ 6428 w 635184"/>
              <a:gd name="connsiteY234" fmla="*/ 2627485 h 3290946"/>
              <a:gd name="connsiteX235" fmla="*/ 4659 w 635184"/>
              <a:gd name="connsiteY235" fmla="*/ 2194871 h 3290946"/>
              <a:gd name="connsiteX236" fmla="*/ 4619 w 635184"/>
              <a:gd name="connsiteY236" fmla="*/ 2180227 h 3290946"/>
              <a:gd name="connsiteX237" fmla="*/ 4719 w 635184"/>
              <a:gd name="connsiteY237" fmla="*/ 2145103 h 3290946"/>
              <a:gd name="connsiteX238" fmla="*/ 10770 w 635184"/>
              <a:gd name="connsiteY238" fmla="*/ 2113314 h 3290946"/>
              <a:gd name="connsiteX239" fmla="*/ 12781 w 635184"/>
              <a:gd name="connsiteY239" fmla="*/ 2107089 h 3290946"/>
              <a:gd name="connsiteX240" fmla="*/ 13720 w 635184"/>
              <a:gd name="connsiteY240" fmla="*/ 2103694 h 3290946"/>
              <a:gd name="connsiteX241" fmla="*/ 12854 w 635184"/>
              <a:gd name="connsiteY241" fmla="*/ 2113509 h 3290946"/>
              <a:gd name="connsiteX242" fmla="*/ 17483 w 635184"/>
              <a:gd name="connsiteY242" fmla="*/ 2099741 h 3290946"/>
              <a:gd name="connsiteX243" fmla="*/ 20005 w 635184"/>
              <a:gd name="connsiteY243" fmla="*/ 2073963 h 3290946"/>
              <a:gd name="connsiteX244" fmla="*/ 9664 w 635184"/>
              <a:gd name="connsiteY244" fmla="*/ 2081048 h 3290946"/>
              <a:gd name="connsiteX245" fmla="*/ 9031 w 635184"/>
              <a:gd name="connsiteY245" fmla="*/ 2051669 h 3290946"/>
              <a:gd name="connsiteX246" fmla="*/ 9664 w 635184"/>
              <a:gd name="connsiteY246" fmla="*/ 2015861 h 3290946"/>
              <a:gd name="connsiteX247" fmla="*/ 13453 w 635184"/>
              <a:gd name="connsiteY247" fmla="*/ 1972849 h 3290946"/>
              <a:gd name="connsiteX248" fmla="*/ 17865 w 635184"/>
              <a:gd name="connsiteY248" fmla="*/ 1872212 h 3290946"/>
              <a:gd name="connsiteX249" fmla="*/ 21654 w 635184"/>
              <a:gd name="connsiteY249" fmla="*/ 1784939 h 3290946"/>
              <a:gd name="connsiteX250" fmla="*/ 25744 w 635184"/>
              <a:gd name="connsiteY250" fmla="*/ 1704334 h 3290946"/>
              <a:gd name="connsiteX251" fmla="*/ 43522 w 635184"/>
              <a:gd name="connsiteY251" fmla="*/ 1437723 h 3290946"/>
              <a:gd name="connsiteX252" fmla="*/ 62869 w 635184"/>
              <a:gd name="connsiteY252" fmla="*/ 1132477 h 3290946"/>
              <a:gd name="connsiteX253" fmla="*/ 72557 w 635184"/>
              <a:gd name="connsiteY253" fmla="*/ 982101 h 3290946"/>
              <a:gd name="connsiteX254" fmla="*/ 82868 w 635184"/>
              <a:gd name="connsiteY254" fmla="*/ 844881 h 3290946"/>
              <a:gd name="connsiteX255" fmla="*/ 90788 w 635184"/>
              <a:gd name="connsiteY255" fmla="*/ 771241 h 3290946"/>
              <a:gd name="connsiteX256" fmla="*/ 98204 w 635184"/>
              <a:gd name="connsiteY256" fmla="*/ 705995 h 3290946"/>
              <a:gd name="connsiteX257" fmla="*/ 103682 w 635184"/>
              <a:gd name="connsiteY257" fmla="*/ 646553 h 3290946"/>
              <a:gd name="connsiteX258" fmla="*/ 108254 w 635184"/>
              <a:gd name="connsiteY258" fmla="*/ 582110 h 3290946"/>
              <a:gd name="connsiteX259" fmla="*/ 113792 w 635184"/>
              <a:gd name="connsiteY259" fmla="*/ 543207 h 3290946"/>
              <a:gd name="connsiteX260" fmla="*/ 119209 w 635184"/>
              <a:gd name="connsiteY260" fmla="*/ 504958 h 3290946"/>
              <a:gd name="connsiteX261" fmla="*/ 128716 w 635184"/>
              <a:gd name="connsiteY261" fmla="*/ 424293 h 3290946"/>
              <a:gd name="connsiteX262" fmla="*/ 139389 w 635184"/>
              <a:gd name="connsiteY262" fmla="*/ 329103 h 3290946"/>
              <a:gd name="connsiteX263" fmla="*/ 144977 w 635184"/>
              <a:gd name="connsiteY263" fmla="*/ 299367 h 3290946"/>
              <a:gd name="connsiteX264" fmla="*/ 144695 w 635184"/>
              <a:gd name="connsiteY264" fmla="*/ 324340 h 3290946"/>
              <a:gd name="connsiteX265" fmla="*/ 148605 w 635184"/>
              <a:gd name="connsiteY265" fmla="*/ 271863 h 3290946"/>
              <a:gd name="connsiteX266" fmla="*/ 158163 w 635184"/>
              <a:gd name="connsiteY266" fmla="*/ 222839 h 3290946"/>
              <a:gd name="connsiteX267" fmla="*/ 160404 w 635184"/>
              <a:gd name="connsiteY267" fmla="*/ 198580 h 3290946"/>
              <a:gd name="connsiteX268" fmla="*/ 167549 w 635184"/>
              <a:gd name="connsiteY268" fmla="*/ 147889 h 3290946"/>
              <a:gd name="connsiteX269" fmla="*/ 170492 w 635184"/>
              <a:gd name="connsiteY269" fmla="*/ 134958 h 3290946"/>
              <a:gd name="connsiteX270" fmla="*/ 171783 w 635184"/>
              <a:gd name="connsiteY270" fmla="*/ 129584 h 3290946"/>
              <a:gd name="connsiteX271" fmla="*/ 171821 w 635184"/>
              <a:gd name="connsiteY271" fmla="*/ 128713 h 3290946"/>
              <a:gd name="connsiteX272" fmla="*/ 173720 w 635184"/>
              <a:gd name="connsiteY272" fmla="*/ 121249 h 3290946"/>
              <a:gd name="connsiteX273" fmla="*/ 174067 w 635184"/>
              <a:gd name="connsiteY273" fmla="*/ 120889 h 3290946"/>
              <a:gd name="connsiteX274" fmla="*/ 174594 w 635184"/>
              <a:gd name="connsiteY274" fmla="*/ 119940 h 3290946"/>
              <a:gd name="connsiteX275" fmla="*/ 174551 w 635184"/>
              <a:gd name="connsiteY275" fmla="*/ 120386 h 3290946"/>
              <a:gd name="connsiteX276" fmla="*/ 175059 w 635184"/>
              <a:gd name="connsiteY276" fmla="*/ 119858 h 3290946"/>
              <a:gd name="connsiteX277" fmla="*/ 175743 w 635184"/>
              <a:gd name="connsiteY277" fmla="*/ 97541 h 3290946"/>
              <a:gd name="connsiteX278" fmla="*/ 187087 w 635184"/>
              <a:gd name="connsiteY278" fmla="*/ 65796 h 3290946"/>
              <a:gd name="connsiteX279" fmla="*/ 203727 w 635184"/>
              <a:gd name="connsiteY279" fmla="*/ 49644 h 3290946"/>
              <a:gd name="connsiteX280" fmla="*/ 207800 w 635184"/>
              <a:gd name="connsiteY280" fmla="*/ 54544 h 3290946"/>
              <a:gd name="connsiteX281" fmla="*/ 231548 w 635184"/>
              <a:gd name="connsiteY281" fmla="*/ 61986 h 3290946"/>
              <a:gd name="connsiteX282" fmla="*/ 245759 w 635184"/>
              <a:gd name="connsiteY282" fmla="*/ 108509 h 3290946"/>
              <a:gd name="connsiteX283" fmla="*/ 248450 w 635184"/>
              <a:gd name="connsiteY283" fmla="*/ 116682 h 3290946"/>
              <a:gd name="connsiteX284" fmla="*/ 249831 w 635184"/>
              <a:gd name="connsiteY284" fmla="*/ 124726 h 3290946"/>
              <a:gd name="connsiteX285" fmla="*/ 251700 w 635184"/>
              <a:gd name="connsiteY285" fmla="*/ 127887 h 3290946"/>
              <a:gd name="connsiteX286" fmla="*/ 254080 w 635184"/>
              <a:gd name="connsiteY286" fmla="*/ 130506 h 3290946"/>
              <a:gd name="connsiteX287" fmla="*/ 286461 w 635184"/>
              <a:gd name="connsiteY287" fmla="*/ 155569 h 3290946"/>
              <a:gd name="connsiteX288" fmla="*/ 325636 w 635184"/>
              <a:gd name="connsiteY288" fmla="*/ 203313 h 3290946"/>
              <a:gd name="connsiteX289" fmla="*/ 325567 w 635184"/>
              <a:gd name="connsiteY289" fmla="*/ 203631 h 3290946"/>
              <a:gd name="connsiteX290" fmla="*/ 327511 w 635184"/>
              <a:gd name="connsiteY290" fmla="*/ 202840 h 3290946"/>
              <a:gd name="connsiteX291" fmla="*/ 328497 w 635184"/>
              <a:gd name="connsiteY291" fmla="*/ 203202 h 3290946"/>
              <a:gd name="connsiteX292" fmla="*/ 334244 w 635184"/>
              <a:gd name="connsiteY292" fmla="*/ 173722 h 3290946"/>
              <a:gd name="connsiteX293" fmla="*/ 336485 w 635184"/>
              <a:gd name="connsiteY293" fmla="*/ 149463 h 3290946"/>
              <a:gd name="connsiteX294" fmla="*/ 343630 w 635184"/>
              <a:gd name="connsiteY294" fmla="*/ 98772 h 3290946"/>
              <a:gd name="connsiteX295" fmla="*/ 346573 w 635184"/>
              <a:gd name="connsiteY295" fmla="*/ 85841 h 3290946"/>
              <a:gd name="connsiteX296" fmla="*/ 347864 w 635184"/>
              <a:gd name="connsiteY296" fmla="*/ 80467 h 3290946"/>
              <a:gd name="connsiteX297" fmla="*/ 347902 w 635184"/>
              <a:gd name="connsiteY297" fmla="*/ 79596 h 3290946"/>
              <a:gd name="connsiteX298" fmla="*/ 349801 w 635184"/>
              <a:gd name="connsiteY298" fmla="*/ 72132 h 3290946"/>
              <a:gd name="connsiteX299" fmla="*/ 350148 w 635184"/>
              <a:gd name="connsiteY299" fmla="*/ 71772 h 3290946"/>
              <a:gd name="connsiteX300" fmla="*/ 350675 w 635184"/>
              <a:gd name="connsiteY300" fmla="*/ 70823 h 3290946"/>
              <a:gd name="connsiteX301" fmla="*/ 350632 w 635184"/>
              <a:gd name="connsiteY301" fmla="*/ 71269 h 3290946"/>
              <a:gd name="connsiteX302" fmla="*/ 351140 w 635184"/>
              <a:gd name="connsiteY302" fmla="*/ 70741 h 3290946"/>
              <a:gd name="connsiteX303" fmla="*/ 351824 w 635184"/>
              <a:gd name="connsiteY303" fmla="*/ 48424 h 3290946"/>
              <a:gd name="connsiteX304" fmla="*/ 363168 w 635184"/>
              <a:gd name="connsiteY304" fmla="*/ 16679 h 3290946"/>
              <a:gd name="connsiteX305" fmla="*/ 379808 w 635184"/>
              <a:gd name="connsiteY305" fmla="*/ 527 h 329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Lst>
            <a:rect l="l" t="t" r="r" b="b"/>
            <a:pathLst>
              <a:path w="635184" h="3290946">
                <a:moveTo>
                  <a:pt x="513256" y="2435822"/>
                </a:moveTo>
                <a:lnTo>
                  <a:pt x="512940" y="2437009"/>
                </a:lnTo>
                <a:cubicBezTo>
                  <a:pt x="512821" y="2437611"/>
                  <a:pt x="512845" y="2437828"/>
                  <a:pt x="513014" y="2437660"/>
                </a:cubicBezTo>
                <a:close/>
                <a:moveTo>
                  <a:pt x="14126" y="2099086"/>
                </a:moveTo>
                <a:cubicBezTo>
                  <a:pt x="14608" y="2099086"/>
                  <a:pt x="14570" y="2100271"/>
                  <a:pt x="14011" y="2102643"/>
                </a:cubicBezTo>
                <a:lnTo>
                  <a:pt x="13720" y="2103694"/>
                </a:lnTo>
                <a:close/>
                <a:moveTo>
                  <a:pt x="96538" y="1843646"/>
                </a:moveTo>
                <a:lnTo>
                  <a:pt x="96515" y="1844433"/>
                </a:lnTo>
                <a:lnTo>
                  <a:pt x="96478" y="1845626"/>
                </a:lnTo>
                <a:lnTo>
                  <a:pt x="96647" y="1844679"/>
                </a:lnTo>
                <a:close/>
                <a:moveTo>
                  <a:pt x="272619" y="1794529"/>
                </a:moveTo>
                <a:lnTo>
                  <a:pt x="272596" y="1795316"/>
                </a:lnTo>
                <a:lnTo>
                  <a:pt x="272559" y="1796509"/>
                </a:lnTo>
                <a:lnTo>
                  <a:pt x="272728" y="1795562"/>
                </a:lnTo>
                <a:close/>
                <a:moveTo>
                  <a:pt x="97240" y="1721538"/>
                </a:moveTo>
                <a:cubicBezTo>
                  <a:pt x="90808" y="1719038"/>
                  <a:pt x="90248" y="1727124"/>
                  <a:pt x="95561" y="1745797"/>
                </a:cubicBezTo>
                <a:lnTo>
                  <a:pt x="97924" y="1757412"/>
                </a:lnTo>
                <a:lnTo>
                  <a:pt x="98506" y="1748685"/>
                </a:lnTo>
                <a:lnTo>
                  <a:pt x="99259" y="1739724"/>
                </a:lnTo>
                <a:lnTo>
                  <a:pt x="98040" y="1734637"/>
                </a:lnTo>
                <a:cubicBezTo>
                  <a:pt x="97657" y="1731411"/>
                  <a:pt x="97390" y="1727045"/>
                  <a:pt x="97240" y="1721538"/>
                </a:cubicBezTo>
                <a:close/>
                <a:moveTo>
                  <a:pt x="273321" y="1672421"/>
                </a:moveTo>
                <a:cubicBezTo>
                  <a:pt x="266889" y="1669921"/>
                  <a:pt x="266329" y="1678007"/>
                  <a:pt x="271642" y="1696680"/>
                </a:cubicBezTo>
                <a:lnTo>
                  <a:pt x="274005" y="1708295"/>
                </a:lnTo>
                <a:lnTo>
                  <a:pt x="274587" y="1699568"/>
                </a:lnTo>
                <a:lnTo>
                  <a:pt x="275340" y="1690607"/>
                </a:lnTo>
                <a:lnTo>
                  <a:pt x="274121" y="1685520"/>
                </a:lnTo>
                <a:cubicBezTo>
                  <a:pt x="273738" y="1682294"/>
                  <a:pt x="273471" y="1677928"/>
                  <a:pt x="273321" y="1672421"/>
                </a:cubicBezTo>
                <a:close/>
                <a:moveTo>
                  <a:pt x="615802" y="1055870"/>
                </a:moveTo>
                <a:lnTo>
                  <a:pt x="616258" y="1067965"/>
                </a:lnTo>
                <a:lnTo>
                  <a:pt x="612339" y="1067965"/>
                </a:lnTo>
                <a:close/>
                <a:moveTo>
                  <a:pt x="161479" y="1052526"/>
                </a:moveTo>
                <a:cubicBezTo>
                  <a:pt x="161204" y="1052526"/>
                  <a:pt x="160964" y="1053400"/>
                  <a:pt x="160758" y="1055146"/>
                </a:cubicBezTo>
                <a:lnTo>
                  <a:pt x="160720" y="1055727"/>
                </a:lnTo>
                <a:lnTo>
                  <a:pt x="161444" y="1054402"/>
                </a:lnTo>
                <a:cubicBezTo>
                  <a:pt x="162017" y="1053151"/>
                  <a:pt x="162028" y="1052526"/>
                  <a:pt x="161479" y="1052526"/>
                </a:cubicBezTo>
                <a:close/>
                <a:moveTo>
                  <a:pt x="337560" y="1003409"/>
                </a:moveTo>
                <a:cubicBezTo>
                  <a:pt x="337285" y="1003409"/>
                  <a:pt x="337045" y="1004283"/>
                  <a:pt x="336839" y="1006029"/>
                </a:cubicBezTo>
                <a:lnTo>
                  <a:pt x="336801" y="1006610"/>
                </a:lnTo>
                <a:lnTo>
                  <a:pt x="337525" y="1005285"/>
                </a:lnTo>
                <a:cubicBezTo>
                  <a:pt x="338098" y="1004034"/>
                  <a:pt x="338109" y="1003409"/>
                  <a:pt x="337560" y="1003409"/>
                </a:cubicBezTo>
                <a:close/>
                <a:moveTo>
                  <a:pt x="627675" y="961817"/>
                </a:moveTo>
                <a:lnTo>
                  <a:pt x="625223" y="970810"/>
                </a:lnTo>
                <a:lnTo>
                  <a:pt x="627615" y="970810"/>
                </a:lnTo>
                <a:close/>
                <a:moveTo>
                  <a:pt x="167359" y="888109"/>
                </a:moveTo>
                <a:lnTo>
                  <a:pt x="167321" y="889003"/>
                </a:lnTo>
                <a:lnTo>
                  <a:pt x="167662" y="898510"/>
                </a:lnTo>
                <a:cubicBezTo>
                  <a:pt x="168351" y="907718"/>
                  <a:pt x="169982" y="913327"/>
                  <a:pt x="172554" y="915337"/>
                </a:cubicBezTo>
                <a:cubicBezTo>
                  <a:pt x="175985" y="918016"/>
                  <a:pt x="178591" y="918174"/>
                  <a:pt x="180373" y="915813"/>
                </a:cubicBezTo>
                <a:cubicBezTo>
                  <a:pt x="182155" y="913451"/>
                  <a:pt x="183046" y="908242"/>
                  <a:pt x="183046" y="900186"/>
                </a:cubicBezTo>
                <a:cubicBezTo>
                  <a:pt x="183046" y="894143"/>
                  <a:pt x="180092" y="890367"/>
                  <a:pt x="174182" y="888856"/>
                </a:cubicBezTo>
                <a:close/>
                <a:moveTo>
                  <a:pt x="343440" y="838992"/>
                </a:moveTo>
                <a:lnTo>
                  <a:pt x="343402" y="839886"/>
                </a:lnTo>
                <a:lnTo>
                  <a:pt x="343743" y="849393"/>
                </a:lnTo>
                <a:cubicBezTo>
                  <a:pt x="344432" y="858601"/>
                  <a:pt x="346063" y="864210"/>
                  <a:pt x="348635" y="866220"/>
                </a:cubicBezTo>
                <a:cubicBezTo>
                  <a:pt x="352066" y="868899"/>
                  <a:pt x="354672" y="869057"/>
                  <a:pt x="356454" y="866696"/>
                </a:cubicBezTo>
                <a:cubicBezTo>
                  <a:pt x="358236" y="864334"/>
                  <a:pt x="359127" y="859125"/>
                  <a:pt x="359127" y="851069"/>
                </a:cubicBezTo>
                <a:cubicBezTo>
                  <a:pt x="359127" y="845026"/>
                  <a:pt x="356173" y="841250"/>
                  <a:pt x="350263" y="839739"/>
                </a:cubicBezTo>
                <a:close/>
                <a:moveTo>
                  <a:pt x="521461" y="529233"/>
                </a:moveTo>
                <a:lnTo>
                  <a:pt x="521917" y="541328"/>
                </a:lnTo>
                <a:lnTo>
                  <a:pt x="517998" y="541328"/>
                </a:lnTo>
                <a:close/>
                <a:moveTo>
                  <a:pt x="533334" y="435180"/>
                </a:moveTo>
                <a:lnTo>
                  <a:pt x="530882" y="444173"/>
                </a:lnTo>
                <a:lnTo>
                  <a:pt x="533274" y="444173"/>
                </a:lnTo>
                <a:close/>
                <a:moveTo>
                  <a:pt x="379808" y="527"/>
                </a:moveTo>
                <a:cubicBezTo>
                  <a:pt x="381289" y="1304"/>
                  <a:pt x="382646" y="2937"/>
                  <a:pt x="383881" y="5427"/>
                </a:cubicBezTo>
                <a:cubicBezTo>
                  <a:pt x="388819" y="15389"/>
                  <a:pt x="396734" y="17869"/>
                  <a:pt x="407629" y="12869"/>
                </a:cubicBezTo>
                <a:cubicBezTo>
                  <a:pt x="412640" y="32911"/>
                  <a:pt x="417377" y="48419"/>
                  <a:pt x="421840" y="59392"/>
                </a:cubicBezTo>
                <a:cubicBezTo>
                  <a:pt x="422955" y="62136"/>
                  <a:pt x="423852" y="64860"/>
                  <a:pt x="424531" y="67565"/>
                </a:cubicBezTo>
                <a:lnTo>
                  <a:pt x="425912" y="75609"/>
                </a:lnTo>
                <a:lnTo>
                  <a:pt x="427781" y="78770"/>
                </a:lnTo>
                <a:cubicBezTo>
                  <a:pt x="428765" y="80199"/>
                  <a:pt x="429558" y="81072"/>
                  <a:pt x="430161" y="81389"/>
                </a:cubicBezTo>
                <a:cubicBezTo>
                  <a:pt x="439527" y="83890"/>
                  <a:pt x="450321" y="92244"/>
                  <a:pt x="462542" y="106452"/>
                </a:cubicBezTo>
                <a:cubicBezTo>
                  <a:pt x="474763" y="120660"/>
                  <a:pt x="487821" y="136575"/>
                  <a:pt x="501717" y="154196"/>
                </a:cubicBezTo>
                <a:lnTo>
                  <a:pt x="501648" y="154514"/>
                </a:lnTo>
                <a:lnTo>
                  <a:pt x="503592" y="153723"/>
                </a:lnTo>
                <a:cubicBezTo>
                  <a:pt x="506849" y="153225"/>
                  <a:pt x="511119" y="154791"/>
                  <a:pt x="516400" y="158423"/>
                </a:cubicBezTo>
                <a:cubicBezTo>
                  <a:pt x="523441" y="163264"/>
                  <a:pt x="526473" y="182612"/>
                  <a:pt x="525495" y="216466"/>
                </a:cubicBezTo>
                <a:cubicBezTo>
                  <a:pt x="524798" y="210354"/>
                  <a:pt x="529073" y="207298"/>
                  <a:pt x="538319" y="207298"/>
                </a:cubicBezTo>
                <a:cubicBezTo>
                  <a:pt x="535800" y="246628"/>
                  <a:pt x="534905" y="270282"/>
                  <a:pt x="535636" y="278259"/>
                </a:cubicBezTo>
                <a:cubicBezTo>
                  <a:pt x="536366" y="286236"/>
                  <a:pt x="537149" y="298877"/>
                  <a:pt x="537987" y="316180"/>
                </a:cubicBezTo>
                <a:cubicBezTo>
                  <a:pt x="538824" y="333484"/>
                  <a:pt x="539722" y="353189"/>
                  <a:pt x="540680" y="375295"/>
                </a:cubicBezTo>
                <a:cubicBezTo>
                  <a:pt x="541399" y="391875"/>
                  <a:pt x="539742" y="408934"/>
                  <a:pt x="535708" y="426473"/>
                </a:cubicBezTo>
                <a:lnTo>
                  <a:pt x="534002" y="432729"/>
                </a:lnTo>
                <a:lnTo>
                  <a:pt x="534540" y="444292"/>
                </a:lnTo>
                <a:cubicBezTo>
                  <a:pt x="535384" y="465445"/>
                  <a:pt x="532470" y="486579"/>
                  <a:pt x="525796" y="507693"/>
                </a:cubicBezTo>
                <a:lnTo>
                  <a:pt x="525696" y="507693"/>
                </a:lnTo>
                <a:lnTo>
                  <a:pt x="525700" y="506290"/>
                </a:lnTo>
                <a:lnTo>
                  <a:pt x="524563" y="515186"/>
                </a:lnTo>
                <a:cubicBezTo>
                  <a:pt x="523869" y="519217"/>
                  <a:pt x="522974" y="523411"/>
                  <a:pt x="521880" y="527768"/>
                </a:cubicBezTo>
                <a:lnTo>
                  <a:pt x="521461" y="529233"/>
                </a:lnTo>
                <a:lnTo>
                  <a:pt x="521231" y="523154"/>
                </a:lnTo>
                <a:cubicBezTo>
                  <a:pt x="519859" y="507107"/>
                  <a:pt x="516430" y="497439"/>
                  <a:pt x="510943" y="494149"/>
                </a:cubicBezTo>
                <a:cubicBezTo>
                  <a:pt x="507284" y="491957"/>
                  <a:pt x="504541" y="496350"/>
                  <a:pt x="502712" y="507328"/>
                </a:cubicBezTo>
                <a:lnTo>
                  <a:pt x="501051" y="539218"/>
                </a:lnTo>
                <a:lnTo>
                  <a:pt x="501970" y="539506"/>
                </a:lnTo>
                <a:lnTo>
                  <a:pt x="510003" y="565805"/>
                </a:lnTo>
                <a:lnTo>
                  <a:pt x="516390" y="569486"/>
                </a:lnTo>
                <a:cubicBezTo>
                  <a:pt x="519767" y="574010"/>
                  <a:pt x="521046" y="579904"/>
                  <a:pt x="520229" y="587167"/>
                </a:cubicBezTo>
                <a:lnTo>
                  <a:pt x="519429" y="597447"/>
                </a:lnTo>
                <a:lnTo>
                  <a:pt x="520253" y="602246"/>
                </a:lnTo>
                <a:lnTo>
                  <a:pt x="522122" y="605407"/>
                </a:lnTo>
                <a:cubicBezTo>
                  <a:pt x="523106" y="606836"/>
                  <a:pt x="523899" y="607709"/>
                  <a:pt x="524502" y="608026"/>
                </a:cubicBezTo>
                <a:cubicBezTo>
                  <a:pt x="533868" y="610527"/>
                  <a:pt x="544662" y="618881"/>
                  <a:pt x="556883" y="633089"/>
                </a:cubicBezTo>
                <a:cubicBezTo>
                  <a:pt x="569104" y="647297"/>
                  <a:pt x="582162" y="663212"/>
                  <a:pt x="596058" y="680833"/>
                </a:cubicBezTo>
                <a:lnTo>
                  <a:pt x="595989" y="681151"/>
                </a:lnTo>
                <a:lnTo>
                  <a:pt x="597933" y="680360"/>
                </a:lnTo>
                <a:cubicBezTo>
                  <a:pt x="601190" y="679862"/>
                  <a:pt x="605460" y="681428"/>
                  <a:pt x="610741" y="685060"/>
                </a:cubicBezTo>
                <a:cubicBezTo>
                  <a:pt x="617782" y="689901"/>
                  <a:pt x="620814" y="709249"/>
                  <a:pt x="619836" y="743103"/>
                </a:cubicBezTo>
                <a:cubicBezTo>
                  <a:pt x="619139" y="736991"/>
                  <a:pt x="623414" y="733935"/>
                  <a:pt x="632660" y="733935"/>
                </a:cubicBezTo>
                <a:cubicBezTo>
                  <a:pt x="630141" y="773265"/>
                  <a:pt x="629246" y="796919"/>
                  <a:pt x="629977" y="804896"/>
                </a:cubicBezTo>
                <a:cubicBezTo>
                  <a:pt x="630707" y="812873"/>
                  <a:pt x="631490" y="825514"/>
                  <a:pt x="632328" y="842817"/>
                </a:cubicBezTo>
                <a:cubicBezTo>
                  <a:pt x="633165" y="860121"/>
                  <a:pt x="634063" y="879826"/>
                  <a:pt x="635021" y="901932"/>
                </a:cubicBezTo>
                <a:cubicBezTo>
                  <a:pt x="635740" y="918512"/>
                  <a:pt x="634083" y="935571"/>
                  <a:pt x="630049" y="953110"/>
                </a:cubicBezTo>
                <a:lnTo>
                  <a:pt x="628343" y="959366"/>
                </a:lnTo>
                <a:lnTo>
                  <a:pt x="628881" y="970929"/>
                </a:lnTo>
                <a:cubicBezTo>
                  <a:pt x="629725" y="992082"/>
                  <a:pt x="626811" y="1013216"/>
                  <a:pt x="620137" y="1034330"/>
                </a:cubicBezTo>
                <a:lnTo>
                  <a:pt x="620037" y="1034330"/>
                </a:lnTo>
                <a:lnTo>
                  <a:pt x="620041" y="1032927"/>
                </a:lnTo>
                <a:lnTo>
                  <a:pt x="618904" y="1041823"/>
                </a:lnTo>
                <a:cubicBezTo>
                  <a:pt x="618210" y="1045854"/>
                  <a:pt x="617315" y="1050048"/>
                  <a:pt x="616221" y="1054405"/>
                </a:cubicBezTo>
                <a:lnTo>
                  <a:pt x="615802" y="1055870"/>
                </a:lnTo>
                <a:lnTo>
                  <a:pt x="615572" y="1049791"/>
                </a:lnTo>
                <a:cubicBezTo>
                  <a:pt x="614200" y="1033744"/>
                  <a:pt x="610771" y="1024076"/>
                  <a:pt x="605284" y="1020786"/>
                </a:cubicBezTo>
                <a:cubicBezTo>
                  <a:pt x="597967" y="1016401"/>
                  <a:pt x="594309" y="1038358"/>
                  <a:pt x="594309" y="1086658"/>
                </a:cubicBezTo>
                <a:cubicBezTo>
                  <a:pt x="609451" y="1090229"/>
                  <a:pt x="616205" y="1099278"/>
                  <a:pt x="614570" y="1113804"/>
                </a:cubicBezTo>
                <a:cubicBezTo>
                  <a:pt x="612935" y="1128329"/>
                  <a:pt x="611816" y="1142716"/>
                  <a:pt x="611213" y="1156964"/>
                </a:cubicBezTo>
                <a:cubicBezTo>
                  <a:pt x="611213" y="1175577"/>
                  <a:pt x="610724" y="1192058"/>
                  <a:pt x="609746" y="1206405"/>
                </a:cubicBezTo>
                <a:cubicBezTo>
                  <a:pt x="608767" y="1220752"/>
                  <a:pt x="607508" y="1240347"/>
                  <a:pt x="605967" y="1265192"/>
                </a:cubicBezTo>
                <a:cubicBezTo>
                  <a:pt x="606101" y="1285512"/>
                  <a:pt x="605327" y="1296287"/>
                  <a:pt x="603646" y="1297517"/>
                </a:cubicBezTo>
                <a:cubicBezTo>
                  <a:pt x="601964" y="1298748"/>
                  <a:pt x="601123" y="1291564"/>
                  <a:pt x="601123" y="1275967"/>
                </a:cubicBezTo>
                <a:cubicBezTo>
                  <a:pt x="600051" y="1304225"/>
                  <a:pt x="599324" y="1325814"/>
                  <a:pt x="598942" y="1340737"/>
                </a:cubicBezTo>
                <a:cubicBezTo>
                  <a:pt x="598560" y="1355659"/>
                  <a:pt x="597599" y="1375602"/>
                  <a:pt x="596058" y="1400566"/>
                </a:cubicBezTo>
                <a:cubicBezTo>
                  <a:pt x="596058" y="1425212"/>
                  <a:pt x="595217" y="1438160"/>
                  <a:pt x="593535" y="1439410"/>
                </a:cubicBezTo>
                <a:cubicBezTo>
                  <a:pt x="591854" y="1440660"/>
                  <a:pt x="591012" y="1434975"/>
                  <a:pt x="591012" y="1422354"/>
                </a:cubicBezTo>
                <a:cubicBezTo>
                  <a:pt x="591012" y="1452517"/>
                  <a:pt x="589599" y="1473888"/>
                  <a:pt x="586771" y="1486470"/>
                </a:cubicBezTo>
                <a:cubicBezTo>
                  <a:pt x="583944" y="1499050"/>
                  <a:pt x="581860" y="1512941"/>
                  <a:pt x="580520" y="1528141"/>
                </a:cubicBezTo>
                <a:cubicBezTo>
                  <a:pt x="579944" y="1535682"/>
                  <a:pt x="580078" y="1546298"/>
                  <a:pt x="580923" y="1559991"/>
                </a:cubicBezTo>
                <a:cubicBezTo>
                  <a:pt x="581767" y="1573683"/>
                  <a:pt x="581184" y="1601543"/>
                  <a:pt x="579174" y="1643572"/>
                </a:cubicBezTo>
                <a:lnTo>
                  <a:pt x="575158" y="1643572"/>
                </a:lnTo>
                <a:lnTo>
                  <a:pt x="573807" y="1656163"/>
                </a:lnTo>
                <a:cubicBezTo>
                  <a:pt x="572427" y="1662295"/>
                  <a:pt x="571435" y="1667623"/>
                  <a:pt x="570832" y="1672147"/>
                </a:cubicBezTo>
                <a:cubicBezTo>
                  <a:pt x="570832" y="1674410"/>
                  <a:pt x="571251" y="1686078"/>
                  <a:pt x="572089" y="1707152"/>
                </a:cubicBezTo>
                <a:cubicBezTo>
                  <a:pt x="572926" y="1728226"/>
                  <a:pt x="570035" y="1749399"/>
                  <a:pt x="563415" y="1770672"/>
                </a:cubicBezTo>
                <a:lnTo>
                  <a:pt x="561687" y="1770672"/>
                </a:lnTo>
                <a:cubicBezTo>
                  <a:pt x="561673" y="1770751"/>
                  <a:pt x="561459" y="1780038"/>
                  <a:pt x="561043" y="1798532"/>
                </a:cubicBezTo>
                <a:cubicBezTo>
                  <a:pt x="560628" y="1817027"/>
                  <a:pt x="559683" y="1833933"/>
                  <a:pt x="558209" y="1849253"/>
                </a:cubicBezTo>
                <a:cubicBezTo>
                  <a:pt x="558209" y="1867073"/>
                  <a:pt x="556947" y="1877233"/>
                  <a:pt x="554421" y="1879733"/>
                </a:cubicBezTo>
                <a:cubicBezTo>
                  <a:pt x="553789" y="1880358"/>
                  <a:pt x="553289" y="1880595"/>
                  <a:pt x="552921" y="1880444"/>
                </a:cubicBezTo>
                <a:lnTo>
                  <a:pt x="552868" y="1880321"/>
                </a:lnTo>
                <a:lnTo>
                  <a:pt x="552747" y="1885068"/>
                </a:lnTo>
                <a:cubicBezTo>
                  <a:pt x="552469" y="1889816"/>
                  <a:pt x="552052" y="1893822"/>
                  <a:pt x="551496" y="1897086"/>
                </a:cubicBezTo>
                <a:cubicBezTo>
                  <a:pt x="550384" y="1903615"/>
                  <a:pt x="549406" y="1913110"/>
                  <a:pt x="548561" y="1925572"/>
                </a:cubicBezTo>
                <a:cubicBezTo>
                  <a:pt x="548267" y="1925254"/>
                  <a:pt x="548749" y="1935067"/>
                  <a:pt x="550009" y="1955010"/>
                </a:cubicBezTo>
                <a:cubicBezTo>
                  <a:pt x="551268" y="1974953"/>
                  <a:pt x="548561" y="1995720"/>
                  <a:pt x="541888" y="2017310"/>
                </a:cubicBezTo>
                <a:lnTo>
                  <a:pt x="541526" y="2017310"/>
                </a:lnTo>
                <a:cubicBezTo>
                  <a:pt x="541714" y="2014611"/>
                  <a:pt x="542019" y="2019770"/>
                  <a:pt x="542441" y="2032788"/>
                </a:cubicBezTo>
                <a:cubicBezTo>
                  <a:pt x="542863" y="2045805"/>
                  <a:pt x="541386" y="2066264"/>
                  <a:pt x="538009" y="2094164"/>
                </a:cubicBezTo>
                <a:cubicBezTo>
                  <a:pt x="538009" y="2102935"/>
                  <a:pt x="535865" y="2113631"/>
                  <a:pt x="531577" y="2126252"/>
                </a:cubicBezTo>
                <a:lnTo>
                  <a:pt x="533064" y="2121608"/>
                </a:lnTo>
                <a:cubicBezTo>
                  <a:pt x="530317" y="2162328"/>
                  <a:pt x="528103" y="2207601"/>
                  <a:pt x="526421" y="2257429"/>
                </a:cubicBezTo>
                <a:cubicBezTo>
                  <a:pt x="524740" y="2307256"/>
                  <a:pt x="521902" y="2361837"/>
                  <a:pt x="517909" y="2421170"/>
                </a:cubicBezTo>
                <a:cubicBezTo>
                  <a:pt x="516924" y="2424087"/>
                  <a:pt x="516083" y="2426618"/>
                  <a:pt x="515387" y="2428764"/>
                </a:cubicBezTo>
                <a:lnTo>
                  <a:pt x="514267" y="2432332"/>
                </a:lnTo>
                <a:lnTo>
                  <a:pt x="514663" y="2450161"/>
                </a:lnTo>
                <a:cubicBezTo>
                  <a:pt x="515085" y="2467505"/>
                  <a:pt x="513567" y="2481614"/>
                  <a:pt x="510110" y="2492488"/>
                </a:cubicBezTo>
                <a:cubicBezTo>
                  <a:pt x="509360" y="2492091"/>
                  <a:pt x="509407" y="2494125"/>
                  <a:pt x="510251" y="2498590"/>
                </a:cubicBezTo>
                <a:cubicBezTo>
                  <a:pt x="511095" y="2503055"/>
                  <a:pt x="510606" y="2519356"/>
                  <a:pt x="508784" y="2547495"/>
                </a:cubicBezTo>
                <a:cubicBezTo>
                  <a:pt x="508918" y="2567616"/>
                  <a:pt x="507457" y="2578798"/>
                  <a:pt x="504402" y="2581041"/>
                </a:cubicBezTo>
                <a:cubicBezTo>
                  <a:pt x="503638" y="2581601"/>
                  <a:pt x="503029" y="2581740"/>
                  <a:pt x="502575" y="2581456"/>
                </a:cubicBezTo>
                <a:lnTo>
                  <a:pt x="502492" y="2581260"/>
                </a:lnTo>
                <a:lnTo>
                  <a:pt x="502309" y="2595239"/>
                </a:lnTo>
                <a:cubicBezTo>
                  <a:pt x="502066" y="2604050"/>
                  <a:pt x="501702" y="2612424"/>
                  <a:pt x="501216" y="2620361"/>
                </a:cubicBezTo>
                <a:cubicBezTo>
                  <a:pt x="500244" y="2636236"/>
                  <a:pt x="498982" y="2656695"/>
                  <a:pt x="497427" y="2681738"/>
                </a:cubicBezTo>
                <a:cubicBezTo>
                  <a:pt x="497561" y="2707257"/>
                  <a:pt x="496576" y="2720016"/>
                  <a:pt x="494472" y="2720016"/>
                </a:cubicBezTo>
                <a:cubicBezTo>
                  <a:pt x="492369" y="2720016"/>
                  <a:pt x="491317" y="2711047"/>
                  <a:pt x="491317" y="2693108"/>
                </a:cubicBezTo>
                <a:cubicBezTo>
                  <a:pt x="491317" y="2710571"/>
                  <a:pt x="490844" y="2730554"/>
                  <a:pt x="489899" y="2753056"/>
                </a:cubicBezTo>
                <a:cubicBezTo>
                  <a:pt x="488955" y="2775559"/>
                  <a:pt x="487551" y="2796454"/>
                  <a:pt x="485689" y="2815743"/>
                </a:cubicBezTo>
                <a:cubicBezTo>
                  <a:pt x="481736" y="2874202"/>
                  <a:pt x="478061" y="2946830"/>
                  <a:pt x="474664" y="3033627"/>
                </a:cubicBezTo>
                <a:cubicBezTo>
                  <a:pt x="471267" y="3120424"/>
                  <a:pt x="468584" y="3198648"/>
                  <a:pt x="466614" y="3268299"/>
                </a:cubicBezTo>
                <a:cubicBezTo>
                  <a:pt x="453817" y="3288976"/>
                  <a:pt x="444474" y="3295495"/>
                  <a:pt x="438584" y="3287855"/>
                </a:cubicBezTo>
                <a:cubicBezTo>
                  <a:pt x="434167" y="3282125"/>
                  <a:pt x="430668" y="3276356"/>
                  <a:pt x="428086" y="3270549"/>
                </a:cubicBezTo>
                <a:lnTo>
                  <a:pt x="426655" y="3266887"/>
                </a:lnTo>
                <a:lnTo>
                  <a:pt x="426374" y="3269430"/>
                </a:lnTo>
                <a:cubicBezTo>
                  <a:pt x="417664" y="3259469"/>
                  <a:pt x="411681" y="3258229"/>
                  <a:pt x="408424" y="3265710"/>
                </a:cubicBezTo>
                <a:cubicBezTo>
                  <a:pt x="405168" y="3273191"/>
                  <a:pt x="398434" y="3269450"/>
                  <a:pt x="388224" y="3254488"/>
                </a:cubicBezTo>
                <a:cubicBezTo>
                  <a:pt x="378535" y="3256988"/>
                  <a:pt x="372814" y="3249130"/>
                  <a:pt x="371058" y="3230914"/>
                </a:cubicBezTo>
                <a:lnTo>
                  <a:pt x="370261" y="3220752"/>
                </a:lnTo>
                <a:lnTo>
                  <a:pt x="366416" y="3218274"/>
                </a:lnTo>
                <a:lnTo>
                  <a:pt x="365391" y="3216603"/>
                </a:lnTo>
                <a:lnTo>
                  <a:pt x="361488" y="3217692"/>
                </a:lnTo>
                <a:cubicBezTo>
                  <a:pt x="359922" y="3217403"/>
                  <a:pt x="358161" y="3216443"/>
                  <a:pt x="356204" y="3214810"/>
                </a:cubicBezTo>
                <a:cubicBezTo>
                  <a:pt x="348379" y="3208282"/>
                  <a:pt x="343579" y="3198905"/>
                  <a:pt x="341803" y="3186682"/>
                </a:cubicBezTo>
                <a:cubicBezTo>
                  <a:pt x="340915" y="3180570"/>
                  <a:pt x="340403" y="3175837"/>
                  <a:pt x="340265" y="3172484"/>
                </a:cubicBezTo>
                <a:lnTo>
                  <a:pt x="340850" y="3167630"/>
                </a:lnTo>
                <a:lnTo>
                  <a:pt x="337321" y="3166099"/>
                </a:lnTo>
                <a:cubicBezTo>
                  <a:pt x="334899" y="3163896"/>
                  <a:pt x="332376" y="3160498"/>
                  <a:pt x="329753" y="3155904"/>
                </a:cubicBezTo>
                <a:cubicBezTo>
                  <a:pt x="330530" y="3151856"/>
                  <a:pt x="329113" y="3153573"/>
                  <a:pt x="325502" y="3161054"/>
                </a:cubicBezTo>
                <a:cubicBezTo>
                  <a:pt x="321891" y="3168535"/>
                  <a:pt x="310537" y="3162036"/>
                  <a:pt x="291443" y="3141557"/>
                </a:cubicBezTo>
                <a:cubicBezTo>
                  <a:pt x="291443" y="3114689"/>
                  <a:pt x="286578" y="3102505"/>
                  <a:pt x="276850" y="3105005"/>
                </a:cubicBezTo>
                <a:cubicBezTo>
                  <a:pt x="272884" y="3027714"/>
                  <a:pt x="270753" y="2953017"/>
                  <a:pt x="270458" y="2880915"/>
                </a:cubicBezTo>
                <a:lnTo>
                  <a:pt x="274618" y="2693276"/>
                </a:lnTo>
                <a:lnTo>
                  <a:pt x="272075" y="2691637"/>
                </a:lnTo>
                <a:lnTo>
                  <a:pt x="271050" y="2689966"/>
                </a:lnTo>
                <a:lnTo>
                  <a:pt x="267147" y="2691055"/>
                </a:lnTo>
                <a:cubicBezTo>
                  <a:pt x="265581" y="2690766"/>
                  <a:pt x="263820" y="2689806"/>
                  <a:pt x="261863" y="2688173"/>
                </a:cubicBezTo>
                <a:cubicBezTo>
                  <a:pt x="254038" y="2681645"/>
                  <a:pt x="249238" y="2672268"/>
                  <a:pt x="247462" y="2660045"/>
                </a:cubicBezTo>
                <a:cubicBezTo>
                  <a:pt x="246574" y="2653933"/>
                  <a:pt x="246062" y="2649200"/>
                  <a:pt x="245924" y="2645847"/>
                </a:cubicBezTo>
                <a:lnTo>
                  <a:pt x="246509" y="2640993"/>
                </a:lnTo>
                <a:lnTo>
                  <a:pt x="242980" y="2639462"/>
                </a:lnTo>
                <a:cubicBezTo>
                  <a:pt x="240558" y="2637259"/>
                  <a:pt x="238035" y="2633861"/>
                  <a:pt x="235412" y="2629267"/>
                </a:cubicBezTo>
                <a:cubicBezTo>
                  <a:pt x="236189" y="2625219"/>
                  <a:pt x="234772" y="2626936"/>
                  <a:pt x="231161" y="2634417"/>
                </a:cubicBezTo>
                <a:cubicBezTo>
                  <a:pt x="229355" y="2638158"/>
                  <a:pt x="225614" y="2638403"/>
                  <a:pt x="219938" y="2635154"/>
                </a:cubicBezTo>
                <a:lnTo>
                  <a:pt x="202073" y="2619325"/>
                </a:lnTo>
                <a:lnTo>
                  <a:pt x="196192" y="2790779"/>
                </a:lnTo>
                <a:cubicBezTo>
                  <a:pt x="183395" y="2811456"/>
                  <a:pt x="174052" y="2817975"/>
                  <a:pt x="168162" y="2810335"/>
                </a:cubicBezTo>
                <a:cubicBezTo>
                  <a:pt x="163745" y="2804605"/>
                  <a:pt x="160246" y="2798836"/>
                  <a:pt x="157664" y="2793029"/>
                </a:cubicBezTo>
                <a:lnTo>
                  <a:pt x="156233" y="2789367"/>
                </a:lnTo>
                <a:lnTo>
                  <a:pt x="155952" y="2791910"/>
                </a:lnTo>
                <a:cubicBezTo>
                  <a:pt x="147242" y="2781949"/>
                  <a:pt x="141259" y="2780709"/>
                  <a:pt x="138002" y="2788190"/>
                </a:cubicBezTo>
                <a:cubicBezTo>
                  <a:pt x="134746" y="2795671"/>
                  <a:pt x="128012" y="2791930"/>
                  <a:pt x="117802" y="2776968"/>
                </a:cubicBezTo>
                <a:cubicBezTo>
                  <a:pt x="108113" y="2779468"/>
                  <a:pt x="102392" y="2771610"/>
                  <a:pt x="100636" y="2753394"/>
                </a:cubicBezTo>
                <a:lnTo>
                  <a:pt x="99839" y="2743232"/>
                </a:lnTo>
                <a:lnTo>
                  <a:pt x="95994" y="2740754"/>
                </a:lnTo>
                <a:lnTo>
                  <a:pt x="94969" y="2739083"/>
                </a:lnTo>
                <a:lnTo>
                  <a:pt x="91066" y="2740172"/>
                </a:lnTo>
                <a:cubicBezTo>
                  <a:pt x="89500" y="2739883"/>
                  <a:pt x="87739" y="2738923"/>
                  <a:pt x="85782" y="2737290"/>
                </a:cubicBezTo>
                <a:cubicBezTo>
                  <a:pt x="77957" y="2730762"/>
                  <a:pt x="73157" y="2721385"/>
                  <a:pt x="71381" y="2709162"/>
                </a:cubicBezTo>
                <a:cubicBezTo>
                  <a:pt x="70493" y="2703050"/>
                  <a:pt x="69981" y="2698317"/>
                  <a:pt x="69843" y="2694964"/>
                </a:cubicBezTo>
                <a:lnTo>
                  <a:pt x="70428" y="2690110"/>
                </a:lnTo>
                <a:lnTo>
                  <a:pt x="66899" y="2688579"/>
                </a:lnTo>
                <a:cubicBezTo>
                  <a:pt x="64477" y="2686376"/>
                  <a:pt x="61954" y="2682978"/>
                  <a:pt x="59331" y="2678384"/>
                </a:cubicBezTo>
                <a:cubicBezTo>
                  <a:pt x="60108" y="2674336"/>
                  <a:pt x="58691" y="2676053"/>
                  <a:pt x="55080" y="2683534"/>
                </a:cubicBezTo>
                <a:cubicBezTo>
                  <a:pt x="51469" y="2691015"/>
                  <a:pt x="40115" y="2684516"/>
                  <a:pt x="21021" y="2664037"/>
                </a:cubicBezTo>
                <a:cubicBezTo>
                  <a:pt x="21021" y="2637169"/>
                  <a:pt x="16156" y="2624985"/>
                  <a:pt x="6428" y="2627485"/>
                </a:cubicBezTo>
                <a:cubicBezTo>
                  <a:pt x="-1505" y="2472902"/>
                  <a:pt x="-2095" y="2328698"/>
                  <a:pt x="4659" y="2194871"/>
                </a:cubicBezTo>
                <a:cubicBezTo>
                  <a:pt x="5476" y="2191815"/>
                  <a:pt x="5463" y="2186934"/>
                  <a:pt x="4619" y="2180227"/>
                </a:cubicBezTo>
                <a:cubicBezTo>
                  <a:pt x="3775" y="2173520"/>
                  <a:pt x="3808" y="2161812"/>
                  <a:pt x="4719" y="2145103"/>
                </a:cubicBezTo>
                <a:cubicBezTo>
                  <a:pt x="4652" y="2135777"/>
                  <a:pt x="6669" y="2125180"/>
                  <a:pt x="10770" y="2113314"/>
                </a:cubicBezTo>
                <a:cubicBezTo>
                  <a:pt x="11570" y="2110942"/>
                  <a:pt x="12241" y="2108867"/>
                  <a:pt x="12781" y="2107089"/>
                </a:cubicBezTo>
                <a:lnTo>
                  <a:pt x="13720" y="2103694"/>
                </a:lnTo>
                <a:lnTo>
                  <a:pt x="12854" y="2113509"/>
                </a:lnTo>
                <a:lnTo>
                  <a:pt x="17483" y="2099741"/>
                </a:lnTo>
                <a:cubicBezTo>
                  <a:pt x="26059" y="2079301"/>
                  <a:pt x="26899" y="2070709"/>
                  <a:pt x="20005" y="2073963"/>
                </a:cubicBezTo>
                <a:cubicBezTo>
                  <a:pt x="13111" y="2077218"/>
                  <a:pt x="9664" y="2079579"/>
                  <a:pt x="9664" y="2081048"/>
                </a:cubicBezTo>
                <a:cubicBezTo>
                  <a:pt x="9664" y="2076364"/>
                  <a:pt x="9453" y="2066572"/>
                  <a:pt x="9031" y="2051669"/>
                </a:cubicBezTo>
                <a:cubicBezTo>
                  <a:pt x="8609" y="2036766"/>
                  <a:pt x="8820" y="2024830"/>
                  <a:pt x="9664" y="2015861"/>
                </a:cubicBezTo>
                <a:cubicBezTo>
                  <a:pt x="10508" y="2023679"/>
                  <a:pt x="11771" y="2009342"/>
                  <a:pt x="13453" y="1972849"/>
                </a:cubicBezTo>
                <a:cubicBezTo>
                  <a:pt x="15135" y="1936357"/>
                  <a:pt x="16605" y="1902811"/>
                  <a:pt x="17865" y="1872212"/>
                </a:cubicBezTo>
                <a:cubicBezTo>
                  <a:pt x="19124" y="1841613"/>
                  <a:pt x="20387" y="1812522"/>
                  <a:pt x="21654" y="1784939"/>
                </a:cubicBezTo>
                <a:cubicBezTo>
                  <a:pt x="22920" y="1757356"/>
                  <a:pt x="24283" y="1730488"/>
                  <a:pt x="25744" y="1704334"/>
                </a:cubicBezTo>
                <a:cubicBezTo>
                  <a:pt x="31010" y="1641389"/>
                  <a:pt x="36936" y="1552519"/>
                  <a:pt x="43522" y="1437723"/>
                </a:cubicBezTo>
                <a:cubicBezTo>
                  <a:pt x="50108" y="1322927"/>
                  <a:pt x="56557" y="1221178"/>
                  <a:pt x="62869" y="1132477"/>
                </a:cubicBezTo>
                <a:cubicBezTo>
                  <a:pt x="66473" y="1079296"/>
                  <a:pt x="69702" y="1029170"/>
                  <a:pt x="72557" y="982101"/>
                </a:cubicBezTo>
                <a:cubicBezTo>
                  <a:pt x="75411" y="935032"/>
                  <a:pt x="78848" y="889292"/>
                  <a:pt x="82868" y="844881"/>
                </a:cubicBezTo>
                <a:cubicBezTo>
                  <a:pt x="84784" y="818211"/>
                  <a:pt x="87424" y="793665"/>
                  <a:pt x="90788" y="771241"/>
                </a:cubicBezTo>
                <a:cubicBezTo>
                  <a:pt x="94151" y="748818"/>
                  <a:pt x="96623" y="727069"/>
                  <a:pt x="98204" y="705995"/>
                </a:cubicBezTo>
                <a:cubicBezTo>
                  <a:pt x="100590" y="687461"/>
                  <a:pt x="102415" y="667647"/>
                  <a:pt x="103682" y="646553"/>
                </a:cubicBezTo>
                <a:cubicBezTo>
                  <a:pt x="104948" y="625459"/>
                  <a:pt x="106472" y="603978"/>
                  <a:pt x="108254" y="582110"/>
                </a:cubicBezTo>
                <a:cubicBezTo>
                  <a:pt x="110090" y="568617"/>
                  <a:pt x="111936" y="555649"/>
                  <a:pt x="113792" y="543207"/>
                </a:cubicBezTo>
                <a:cubicBezTo>
                  <a:pt x="115648" y="530765"/>
                  <a:pt x="117454" y="518015"/>
                  <a:pt x="119209" y="504958"/>
                </a:cubicBezTo>
                <a:cubicBezTo>
                  <a:pt x="123028" y="482217"/>
                  <a:pt x="126197" y="455329"/>
                  <a:pt x="128716" y="424293"/>
                </a:cubicBezTo>
                <a:cubicBezTo>
                  <a:pt x="131235" y="393257"/>
                  <a:pt x="134793" y="361527"/>
                  <a:pt x="139389" y="329103"/>
                </a:cubicBezTo>
                <a:cubicBezTo>
                  <a:pt x="143302" y="308029"/>
                  <a:pt x="145164" y="298116"/>
                  <a:pt x="144977" y="299367"/>
                </a:cubicBezTo>
                <a:cubicBezTo>
                  <a:pt x="144789" y="300617"/>
                  <a:pt x="144695" y="308941"/>
                  <a:pt x="144695" y="324340"/>
                </a:cubicBezTo>
                <a:cubicBezTo>
                  <a:pt x="145607" y="302710"/>
                  <a:pt x="146910" y="285218"/>
                  <a:pt x="148605" y="271863"/>
                </a:cubicBezTo>
                <a:cubicBezTo>
                  <a:pt x="150300" y="258508"/>
                  <a:pt x="153486" y="242167"/>
                  <a:pt x="158163" y="222839"/>
                </a:cubicBezTo>
                <a:cubicBezTo>
                  <a:pt x="158846" y="219863"/>
                  <a:pt x="159593" y="211776"/>
                  <a:pt x="160404" y="198580"/>
                </a:cubicBezTo>
                <a:cubicBezTo>
                  <a:pt x="161214" y="185384"/>
                  <a:pt x="163596" y="168487"/>
                  <a:pt x="167549" y="147889"/>
                </a:cubicBezTo>
                <a:cubicBezTo>
                  <a:pt x="168661" y="142919"/>
                  <a:pt x="169643" y="138608"/>
                  <a:pt x="170492" y="134958"/>
                </a:cubicBezTo>
                <a:lnTo>
                  <a:pt x="171783" y="129584"/>
                </a:lnTo>
                <a:lnTo>
                  <a:pt x="171821" y="128713"/>
                </a:lnTo>
                <a:cubicBezTo>
                  <a:pt x="172243" y="124997"/>
                  <a:pt x="172876" y="122509"/>
                  <a:pt x="173720" y="121249"/>
                </a:cubicBezTo>
                <a:lnTo>
                  <a:pt x="174067" y="120889"/>
                </a:lnTo>
                <a:lnTo>
                  <a:pt x="174594" y="119940"/>
                </a:lnTo>
                <a:lnTo>
                  <a:pt x="174551" y="120386"/>
                </a:lnTo>
                <a:lnTo>
                  <a:pt x="175059" y="119858"/>
                </a:lnTo>
                <a:lnTo>
                  <a:pt x="175743" y="97541"/>
                </a:lnTo>
                <a:cubicBezTo>
                  <a:pt x="177255" y="76377"/>
                  <a:pt x="181036" y="65796"/>
                  <a:pt x="187087" y="65796"/>
                </a:cubicBezTo>
                <a:cubicBezTo>
                  <a:pt x="193740" y="52699"/>
                  <a:pt x="199286" y="47315"/>
                  <a:pt x="203727" y="49644"/>
                </a:cubicBezTo>
                <a:cubicBezTo>
                  <a:pt x="205208" y="50421"/>
                  <a:pt x="206565" y="52054"/>
                  <a:pt x="207800" y="54544"/>
                </a:cubicBezTo>
                <a:cubicBezTo>
                  <a:pt x="212738" y="64506"/>
                  <a:pt x="220653" y="66986"/>
                  <a:pt x="231548" y="61986"/>
                </a:cubicBezTo>
                <a:cubicBezTo>
                  <a:pt x="236559" y="82028"/>
                  <a:pt x="241296" y="97536"/>
                  <a:pt x="245759" y="108509"/>
                </a:cubicBezTo>
                <a:cubicBezTo>
                  <a:pt x="246874" y="111253"/>
                  <a:pt x="247771" y="113977"/>
                  <a:pt x="248450" y="116682"/>
                </a:cubicBezTo>
                <a:lnTo>
                  <a:pt x="249831" y="124726"/>
                </a:lnTo>
                <a:lnTo>
                  <a:pt x="251700" y="127887"/>
                </a:lnTo>
                <a:cubicBezTo>
                  <a:pt x="252684" y="129316"/>
                  <a:pt x="253477" y="130189"/>
                  <a:pt x="254080" y="130506"/>
                </a:cubicBezTo>
                <a:cubicBezTo>
                  <a:pt x="263446" y="133007"/>
                  <a:pt x="274240" y="141361"/>
                  <a:pt x="286461" y="155569"/>
                </a:cubicBezTo>
                <a:cubicBezTo>
                  <a:pt x="298682" y="169777"/>
                  <a:pt x="311740" y="185692"/>
                  <a:pt x="325636" y="203313"/>
                </a:cubicBezTo>
                <a:lnTo>
                  <a:pt x="325567" y="203631"/>
                </a:lnTo>
                <a:lnTo>
                  <a:pt x="327511" y="202840"/>
                </a:lnTo>
                <a:lnTo>
                  <a:pt x="328497" y="203202"/>
                </a:lnTo>
                <a:lnTo>
                  <a:pt x="334244" y="173722"/>
                </a:lnTo>
                <a:cubicBezTo>
                  <a:pt x="334927" y="170746"/>
                  <a:pt x="335674" y="162659"/>
                  <a:pt x="336485" y="149463"/>
                </a:cubicBezTo>
                <a:cubicBezTo>
                  <a:pt x="337295" y="136267"/>
                  <a:pt x="339677" y="119370"/>
                  <a:pt x="343630" y="98772"/>
                </a:cubicBezTo>
                <a:cubicBezTo>
                  <a:pt x="344742" y="93802"/>
                  <a:pt x="345724" y="89491"/>
                  <a:pt x="346573" y="85841"/>
                </a:cubicBezTo>
                <a:lnTo>
                  <a:pt x="347864" y="80467"/>
                </a:lnTo>
                <a:lnTo>
                  <a:pt x="347902" y="79596"/>
                </a:lnTo>
                <a:cubicBezTo>
                  <a:pt x="348324" y="75880"/>
                  <a:pt x="348957" y="73392"/>
                  <a:pt x="349801" y="72132"/>
                </a:cubicBezTo>
                <a:lnTo>
                  <a:pt x="350148" y="71772"/>
                </a:lnTo>
                <a:lnTo>
                  <a:pt x="350675" y="70823"/>
                </a:lnTo>
                <a:lnTo>
                  <a:pt x="350632" y="71269"/>
                </a:lnTo>
                <a:lnTo>
                  <a:pt x="351140" y="70741"/>
                </a:lnTo>
                <a:lnTo>
                  <a:pt x="351824" y="48424"/>
                </a:lnTo>
                <a:cubicBezTo>
                  <a:pt x="353336" y="27260"/>
                  <a:pt x="357117" y="16679"/>
                  <a:pt x="363168" y="16679"/>
                </a:cubicBezTo>
                <a:cubicBezTo>
                  <a:pt x="369821" y="3582"/>
                  <a:pt x="375367" y="-1802"/>
                  <a:pt x="379808" y="527"/>
                </a:cubicBezTo>
                <a:close/>
              </a:path>
            </a:pathLst>
          </a:custGeom>
          <a:ln>
            <a:noFill/>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endParaRPr lang="en-GB" sz="22500" b="1" dirty="0">
              <a:latin typeface="Hey August" pitchFamily="2" charset="0"/>
            </a:endParaRPr>
          </a:p>
        </p:txBody>
      </p:sp>
      <p:sp useBgFill="1">
        <p:nvSpPr>
          <p:cNvPr id="29" name="TextBox 28">
            <a:extLst>
              <a:ext uri="{FF2B5EF4-FFF2-40B4-BE49-F238E27FC236}">
                <a16:creationId xmlns:a16="http://schemas.microsoft.com/office/drawing/2014/main" id="{53AE4E73-01F7-28B8-D31E-09FD706F12BD}"/>
              </a:ext>
            </a:extLst>
          </p:cNvPr>
          <p:cNvSpPr txBox="1"/>
          <p:nvPr/>
        </p:nvSpPr>
        <p:spPr>
          <a:xfrm rot="1701327">
            <a:off x="3091636" y="307778"/>
            <a:ext cx="1159405" cy="4612601"/>
          </a:xfrm>
          <a:custGeom>
            <a:avLst/>
            <a:gdLst>
              <a:gd name="connsiteX0" fmla="*/ 513256 w 635184"/>
              <a:gd name="connsiteY0" fmla="*/ 2435822 h 3290946"/>
              <a:gd name="connsiteX1" fmla="*/ 512940 w 635184"/>
              <a:gd name="connsiteY1" fmla="*/ 2437009 h 3290946"/>
              <a:gd name="connsiteX2" fmla="*/ 513014 w 635184"/>
              <a:gd name="connsiteY2" fmla="*/ 2437660 h 3290946"/>
              <a:gd name="connsiteX3" fmla="*/ 14126 w 635184"/>
              <a:gd name="connsiteY3" fmla="*/ 2099086 h 3290946"/>
              <a:gd name="connsiteX4" fmla="*/ 14011 w 635184"/>
              <a:gd name="connsiteY4" fmla="*/ 2102643 h 3290946"/>
              <a:gd name="connsiteX5" fmla="*/ 13720 w 635184"/>
              <a:gd name="connsiteY5" fmla="*/ 2103694 h 3290946"/>
              <a:gd name="connsiteX6" fmla="*/ 96538 w 635184"/>
              <a:gd name="connsiteY6" fmla="*/ 1843646 h 3290946"/>
              <a:gd name="connsiteX7" fmla="*/ 96515 w 635184"/>
              <a:gd name="connsiteY7" fmla="*/ 1844433 h 3290946"/>
              <a:gd name="connsiteX8" fmla="*/ 96478 w 635184"/>
              <a:gd name="connsiteY8" fmla="*/ 1845626 h 3290946"/>
              <a:gd name="connsiteX9" fmla="*/ 96647 w 635184"/>
              <a:gd name="connsiteY9" fmla="*/ 1844679 h 3290946"/>
              <a:gd name="connsiteX10" fmla="*/ 272619 w 635184"/>
              <a:gd name="connsiteY10" fmla="*/ 1794529 h 3290946"/>
              <a:gd name="connsiteX11" fmla="*/ 272596 w 635184"/>
              <a:gd name="connsiteY11" fmla="*/ 1795316 h 3290946"/>
              <a:gd name="connsiteX12" fmla="*/ 272559 w 635184"/>
              <a:gd name="connsiteY12" fmla="*/ 1796509 h 3290946"/>
              <a:gd name="connsiteX13" fmla="*/ 272728 w 635184"/>
              <a:gd name="connsiteY13" fmla="*/ 1795562 h 3290946"/>
              <a:gd name="connsiteX14" fmla="*/ 97240 w 635184"/>
              <a:gd name="connsiteY14" fmla="*/ 1721538 h 3290946"/>
              <a:gd name="connsiteX15" fmla="*/ 95561 w 635184"/>
              <a:gd name="connsiteY15" fmla="*/ 1745797 h 3290946"/>
              <a:gd name="connsiteX16" fmla="*/ 97924 w 635184"/>
              <a:gd name="connsiteY16" fmla="*/ 1757412 h 3290946"/>
              <a:gd name="connsiteX17" fmla="*/ 98506 w 635184"/>
              <a:gd name="connsiteY17" fmla="*/ 1748685 h 3290946"/>
              <a:gd name="connsiteX18" fmla="*/ 99259 w 635184"/>
              <a:gd name="connsiteY18" fmla="*/ 1739724 h 3290946"/>
              <a:gd name="connsiteX19" fmla="*/ 98040 w 635184"/>
              <a:gd name="connsiteY19" fmla="*/ 1734637 h 3290946"/>
              <a:gd name="connsiteX20" fmla="*/ 97240 w 635184"/>
              <a:gd name="connsiteY20" fmla="*/ 1721538 h 3290946"/>
              <a:gd name="connsiteX21" fmla="*/ 273321 w 635184"/>
              <a:gd name="connsiteY21" fmla="*/ 1672421 h 3290946"/>
              <a:gd name="connsiteX22" fmla="*/ 271642 w 635184"/>
              <a:gd name="connsiteY22" fmla="*/ 1696680 h 3290946"/>
              <a:gd name="connsiteX23" fmla="*/ 274005 w 635184"/>
              <a:gd name="connsiteY23" fmla="*/ 1708295 h 3290946"/>
              <a:gd name="connsiteX24" fmla="*/ 274587 w 635184"/>
              <a:gd name="connsiteY24" fmla="*/ 1699568 h 3290946"/>
              <a:gd name="connsiteX25" fmla="*/ 275340 w 635184"/>
              <a:gd name="connsiteY25" fmla="*/ 1690607 h 3290946"/>
              <a:gd name="connsiteX26" fmla="*/ 274121 w 635184"/>
              <a:gd name="connsiteY26" fmla="*/ 1685520 h 3290946"/>
              <a:gd name="connsiteX27" fmla="*/ 273321 w 635184"/>
              <a:gd name="connsiteY27" fmla="*/ 1672421 h 3290946"/>
              <a:gd name="connsiteX28" fmla="*/ 615802 w 635184"/>
              <a:gd name="connsiteY28" fmla="*/ 1055870 h 3290946"/>
              <a:gd name="connsiteX29" fmla="*/ 616258 w 635184"/>
              <a:gd name="connsiteY29" fmla="*/ 1067965 h 3290946"/>
              <a:gd name="connsiteX30" fmla="*/ 612339 w 635184"/>
              <a:gd name="connsiteY30" fmla="*/ 1067965 h 3290946"/>
              <a:gd name="connsiteX31" fmla="*/ 161479 w 635184"/>
              <a:gd name="connsiteY31" fmla="*/ 1052526 h 3290946"/>
              <a:gd name="connsiteX32" fmla="*/ 160758 w 635184"/>
              <a:gd name="connsiteY32" fmla="*/ 1055146 h 3290946"/>
              <a:gd name="connsiteX33" fmla="*/ 160720 w 635184"/>
              <a:gd name="connsiteY33" fmla="*/ 1055727 h 3290946"/>
              <a:gd name="connsiteX34" fmla="*/ 161444 w 635184"/>
              <a:gd name="connsiteY34" fmla="*/ 1054402 h 3290946"/>
              <a:gd name="connsiteX35" fmla="*/ 161479 w 635184"/>
              <a:gd name="connsiteY35" fmla="*/ 1052526 h 3290946"/>
              <a:gd name="connsiteX36" fmla="*/ 337560 w 635184"/>
              <a:gd name="connsiteY36" fmla="*/ 1003409 h 3290946"/>
              <a:gd name="connsiteX37" fmla="*/ 336839 w 635184"/>
              <a:gd name="connsiteY37" fmla="*/ 1006029 h 3290946"/>
              <a:gd name="connsiteX38" fmla="*/ 336801 w 635184"/>
              <a:gd name="connsiteY38" fmla="*/ 1006610 h 3290946"/>
              <a:gd name="connsiteX39" fmla="*/ 337525 w 635184"/>
              <a:gd name="connsiteY39" fmla="*/ 1005285 h 3290946"/>
              <a:gd name="connsiteX40" fmla="*/ 337560 w 635184"/>
              <a:gd name="connsiteY40" fmla="*/ 1003409 h 3290946"/>
              <a:gd name="connsiteX41" fmla="*/ 627675 w 635184"/>
              <a:gd name="connsiteY41" fmla="*/ 961817 h 3290946"/>
              <a:gd name="connsiteX42" fmla="*/ 625223 w 635184"/>
              <a:gd name="connsiteY42" fmla="*/ 970810 h 3290946"/>
              <a:gd name="connsiteX43" fmla="*/ 627615 w 635184"/>
              <a:gd name="connsiteY43" fmla="*/ 970810 h 3290946"/>
              <a:gd name="connsiteX44" fmla="*/ 167359 w 635184"/>
              <a:gd name="connsiteY44" fmla="*/ 888109 h 3290946"/>
              <a:gd name="connsiteX45" fmla="*/ 167321 w 635184"/>
              <a:gd name="connsiteY45" fmla="*/ 889003 h 3290946"/>
              <a:gd name="connsiteX46" fmla="*/ 167662 w 635184"/>
              <a:gd name="connsiteY46" fmla="*/ 898510 h 3290946"/>
              <a:gd name="connsiteX47" fmla="*/ 172554 w 635184"/>
              <a:gd name="connsiteY47" fmla="*/ 915337 h 3290946"/>
              <a:gd name="connsiteX48" fmla="*/ 180373 w 635184"/>
              <a:gd name="connsiteY48" fmla="*/ 915813 h 3290946"/>
              <a:gd name="connsiteX49" fmla="*/ 183046 w 635184"/>
              <a:gd name="connsiteY49" fmla="*/ 900186 h 3290946"/>
              <a:gd name="connsiteX50" fmla="*/ 174182 w 635184"/>
              <a:gd name="connsiteY50" fmla="*/ 888856 h 3290946"/>
              <a:gd name="connsiteX51" fmla="*/ 343440 w 635184"/>
              <a:gd name="connsiteY51" fmla="*/ 838992 h 3290946"/>
              <a:gd name="connsiteX52" fmla="*/ 343402 w 635184"/>
              <a:gd name="connsiteY52" fmla="*/ 839886 h 3290946"/>
              <a:gd name="connsiteX53" fmla="*/ 343743 w 635184"/>
              <a:gd name="connsiteY53" fmla="*/ 849393 h 3290946"/>
              <a:gd name="connsiteX54" fmla="*/ 348635 w 635184"/>
              <a:gd name="connsiteY54" fmla="*/ 866220 h 3290946"/>
              <a:gd name="connsiteX55" fmla="*/ 356454 w 635184"/>
              <a:gd name="connsiteY55" fmla="*/ 866696 h 3290946"/>
              <a:gd name="connsiteX56" fmla="*/ 359127 w 635184"/>
              <a:gd name="connsiteY56" fmla="*/ 851069 h 3290946"/>
              <a:gd name="connsiteX57" fmla="*/ 350263 w 635184"/>
              <a:gd name="connsiteY57" fmla="*/ 839739 h 3290946"/>
              <a:gd name="connsiteX58" fmla="*/ 521461 w 635184"/>
              <a:gd name="connsiteY58" fmla="*/ 529233 h 3290946"/>
              <a:gd name="connsiteX59" fmla="*/ 521917 w 635184"/>
              <a:gd name="connsiteY59" fmla="*/ 541328 h 3290946"/>
              <a:gd name="connsiteX60" fmla="*/ 517998 w 635184"/>
              <a:gd name="connsiteY60" fmla="*/ 541328 h 3290946"/>
              <a:gd name="connsiteX61" fmla="*/ 533334 w 635184"/>
              <a:gd name="connsiteY61" fmla="*/ 435180 h 3290946"/>
              <a:gd name="connsiteX62" fmla="*/ 530882 w 635184"/>
              <a:gd name="connsiteY62" fmla="*/ 444173 h 3290946"/>
              <a:gd name="connsiteX63" fmla="*/ 533274 w 635184"/>
              <a:gd name="connsiteY63" fmla="*/ 444173 h 3290946"/>
              <a:gd name="connsiteX64" fmla="*/ 379808 w 635184"/>
              <a:gd name="connsiteY64" fmla="*/ 527 h 3290946"/>
              <a:gd name="connsiteX65" fmla="*/ 383881 w 635184"/>
              <a:gd name="connsiteY65" fmla="*/ 5427 h 3290946"/>
              <a:gd name="connsiteX66" fmla="*/ 407629 w 635184"/>
              <a:gd name="connsiteY66" fmla="*/ 12869 h 3290946"/>
              <a:gd name="connsiteX67" fmla="*/ 421840 w 635184"/>
              <a:gd name="connsiteY67" fmla="*/ 59392 h 3290946"/>
              <a:gd name="connsiteX68" fmla="*/ 424531 w 635184"/>
              <a:gd name="connsiteY68" fmla="*/ 67565 h 3290946"/>
              <a:gd name="connsiteX69" fmla="*/ 425912 w 635184"/>
              <a:gd name="connsiteY69" fmla="*/ 75609 h 3290946"/>
              <a:gd name="connsiteX70" fmla="*/ 427781 w 635184"/>
              <a:gd name="connsiteY70" fmla="*/ 78770 h 3290946"/>
              <a:gd name="connsiteX71" fmla="*/ 430161 w 635184"/>
              <a:gd name="connsiteY71" fmla="*/ 81389 h 3290946"/>
              <a:gd name="connsiteX72" fmla="*/ 462542 w 635184"/>
              <a:gd name="connsiteY72" fmla="*/ 106452 h 3290946"/>
              <a:gd name="connsiteX73" fmla="*/ 501717 w 635184"/>
              <a:gd name="connsiteY73" fmla="*/ 154196 h 3290946"/>
              <a:gd name="connsiteX74" fmla="*/ 501648 w 635184"/>
              <a:gd name="connsiteY74" fmla="*/ 154514 h 3290946"/>
              <a:gd name="connsiteX75" fmla="*/ 503592 w 635184"/>
              <a:gd name="connsiteY75" fmla="*/ 153723 h 3290946"/>
              <a:gd name="connsiteX76" fmla="*/ 516400 w 635184"/>
              <a:gd name="connsiteY76" fmla="*/ 158423 h 3290946"/>
              <a:gd name="connsiteX77" fmla="*/ 525495 w 635184"/>
              <a:gd name="connsiteY77" fmla="*/ 216466 h 3290946"/>
              <a:gd name="connsiteX78" fmla="*/ 538319 w 635184"/>
              <a:gd name="connsiteY78" fmla="*/ 207298 h 3290946"/>
              <a:gd name="connsiteX79" fmla="*/ 535636 w 635184"/>
              <a:gd name="connsiteY79" fmla="*/ 278259 h 3290946"/>
              <a:gd name="connsiteX80" fmla="*/ 537987 w 635184"/>
              <a:gd name="connsiteY80" fmla="*/ 316180 h 3290946"/>
              <a:gd name="connsiteX81" fmla="*/ 540680 w 635184"/>
              <a:gd name="connsiteY81" fmla="*/ 375295 h 3290946"/>
              <a:gd name="connsiteX82" fmla="*/ 535708 w 635184"/>
              <a:gd name="connsiteY82" fmla="*/ 426473 h 3290946"/>
              <a:gd name="connsiteX83" fmla="*/ 534002 w 635184"/>
              <a:gd name="connsiteY83" fmla="*/ 432729 h 3290946"/>
              <a:gd name="connsiteX84" fmla="*/ 534540 w 635184"/>
              <a:gd name="connsiteY84" fmla="*/ 444292 h 3290946"/>
              <a:gd name="connsiteX85" fmla="*/ 525796 w 635184"/>
              <a:gd name="connsiteY85" fmla="*/ 507693 h 3290946"/>
              <a:gd name="connsiteX86" fmla="*/ 525696 w 635184"/>
              <a:gd name="connsiteY86" fmla="*/ 507693 h 3290946"/>
              <a:gd name="connsiteX87" fmla="*/ 525700 w 635184"/>
              <a:gd name="connsiteY87" fmla="*/ 506290 h 3290946"/>
              <a:gd name="connsiteX88" fmla="*/ 524563 w 635184"/>
              <a:gd name="connsiteY88" fmla="*/ 515186 h 3290946"/>
              <a:gd name="connsiteX89" fmla="*/ 521880 w 635184"/>
              <a:gd name="connsiteY89" fmla="*/ 527768 h 3290946"/>
              <a:gd name="connsiteX90" fmla="*/ 521461 w 635184"/>
              <a:gd name="connsiteY90" fmla="*/ 529233 h 3290946"/>
              <a:gd name="connsiteX91" fmla="*/ 521231 w 635184"/>
              <a:gd name="connsiteY91" fmla="*/ 523154 h 3290946"/>
              <a:gd name="connsiteX92" fmla="*/ 510943 w 635184"/>
              <a:gd name="connsiteY92" fmla="*/ 494149 h 3290946"/>
              <a:gd name="connsiteX93" fmla="*/ 502712 w 635184"/>
              <a:gd name="connsiteY93" fmla="*/ 507328 h 3290946"/>
              <a:gd name="connsiteX94" fmla="*/ 501051 w 635184"/>
              <a:gd name="connsiteY94" fmla="*/ 539218 h 3290946"/>
              <a:gd name="connsiteX95" fmla="*/ 501970 w 635184"/>
              <a:gd name="connsiteY95" fmla="*/ 539506 h 3290946"/>
              <a:gd name="connsiteX96" fmla="*/ 510003 w 635184"/>
              <a:gd name="connsiteY96" fmla="*/ 565805 h 3290946"/>
              <a:gd name="connsiteX97" fmla="*/ 516390 w 635184"/>
              <a:gd name="connsiteY97" fmla="*/ 569486 h 3290946"/>
              <a:gd name="connsiteX98" fmla="*/ 520229 w 635184"/>
              <a:gd name="connsiteY98" fmla="*/ 587167 h 3290946"/>
              <a:gd name="connsiteX99" fmla="*/ 519429 w 635184"/>
              <a:gd name="connsiteY99" fmla="*/ 597447 h 3290946"/>
              <a:gd name="connsiteX100" fmla="*/ 520253 w 635184"/>
              <a:gd name="connsiteY100" fmla="*/ 602246 h 3290946"/>
              <a:gd name="connsiteX101" fmla="*/ 522122 w 635184"/>
              <a:gd name="connsiteY101" fmla="*/ 605407 h 3290946"/>
              <a:gd name="connsiteX102" fmla="*/ 524502 w 635184"/>
              <a:gd name="connsiteY102" fmla="*/ 608026 h 3290946"/>
              <a:gd name="connsiteX103" fmla="*/ 556883 w 635184"/>
              <a:gd name="connsiteY103" fmla="*/ 633089 h 3290946"/>
              <a:gd name="connsiteX104" fmla="*/ 596058 w 635184"/>
              <a:gd name="connsiteY104" fmla="*/ 680833 h 3290946"/>
              <a:gd name="connsiteX105" fmla="*/ 595989 w 635184"/>
              <a:gd name="connsiteY105" fmla="*/ 681151 h 3290946"/>
              <a:gd name="connsiteX106" fmla="*/ 597933 w 635184"/>
              <a:gd name="connsiteY106" fmla="*/ 680360 h 3290946"/>
              <a:gd name="connsiteX107" fmla="*/ 610741 w 635184"/>
              <a:gd name="connsiteY107" fmla="*/ 685060 h 3290946"/>
              <a:gd name="connsiteX108" fmla="*/ 619836 w 635184"/>
              <a:gd name="connsiteY108" fmla="*/ 743103 h 3290946"/>
              <a:gd name="connsiteX109" fmla="*/ 632660 w 635184"/>
              <a:gd name="connsiteY109" fmla="*/ 733935 h 3290946"/>
              <a:gd name="connsiteX110" fmla="*/ 629977 w 635184"/>
              <a:gd name="connsiteY110" fmla="*/ 804896 h 3290946"/>
              <a:gd name="connsiteX111" fmla="*/ 632328 w 635184"/>
              <a:gd name="connsiteY111" fmla="*/ 842817 h 3290946"/>
              <a:gd name="connsiteX112" fmla="*/ 635021 w 635184"/>
              <a:gd name="connsiteY112" fmla="*/ 901932 h 3290946"/>
              <a:gd name="connsiteX113" fmla="*/ 630049 w 635184"/>
              <a:gd name="connsiteY113" fmla="*/ 953110 h 3290946"/>
              <a:gd name="connsiteX114" fmla="*/ 628343 w 635184"/>
              <a:gd name="connsiteY114" fmla="*/ 959366 h 3290946"/>
              <a:gd name="connsiteX115" fmla="*/ 628881 w 635184"/>
              <a:gd name="connsiteY115" fmla="*/ 970929 h 3290946"/>
              <a:gd name="connsiteX116" fmla="*/ 620137 w 635184"/>
              <a:gd name="connsiteY116" fmla="*/ 1034330 h 3290946"/>
              <a:gd name="connsiteX117" fmla="*/ 620037 w 635184"/>
              <a:gd name="connsiteY117" fmla="*/ 1034330 h 3290946"/>
              <a:gd name="connsiteX118" fmla="*/ 620041 w 635184"/>
              <a:gd name="connsiteY118" fmla="*/ 1032927 h 3290946"/>
              <a:gd name="connsiteX119" fmla="*/ 618904 w 635184"/>
              <a:gd name="connsiteY119" fmla="*/ 1041823 h 3290946"/>
              <a:gd name="connsiteX120" fmla="*/ 616221 w 635184"/>
              <a:gd name="connsiteY120" fmla="*/ 1054405 h 3290946"/>
              <a:gd name="connsiteX121" fmla="*/ 615802 w 635184"/>
              <a:gd name="connsiteY121" fmla="*/ 1055870 h 3290946"/>
              <a:gd name="connsiteX122" fmla="*/ 615572 w 635184"/>
              <a:gd name="connsiteY122" fmla="*/ 1049791 h 3290946"/>
              <a:gd name="connsiteX123" fmla="*/ 605284 w 635184"/>
              <a:gd name="connsiteY123" fmla="*/ 1020786 h 3290946"/>
              <a:gd name="connsiteX124" fmla="*/ 594309 w 635184"/>
              <a:gd name="connsiteY124" fmla="*/ 1086658 h 3290946"/>
              <a:gd name="connsiteX125" fmla="*/ 614570 w 635184"/>
              <a:gd name="connsiteY125" fmla="*/ 1113804 h 3290946"/>
              <a:gd name="connsiteX126" fmla="*/ 611213 w 635184"/>
              <a:gd name="connsiteY126" fmla="*/ 1156964 h 3290946"/>
              <a:gd name="connsiteX127" fmla="*/ 609746 w 635184"/>
              <a:gd name="connsiteY127" fmla="*/ 1206405 h 3290946"/>
              <a:gd name="connsiteX128" fmla="*/ 605967 w 635184"/>
              <a:gd name="connsiteY128" fmla="*/ 1265192 h 3290946"/>
              <a:gd name="connsiteX129" fmla="*/ 603646 w 635184"/>
              <a:gd name="connsiteY129" fmla="*/ 1297517 h 3290946"/>
              <a:gd name="connsiteX130" fmla="*/ 601123 w 635184"/>
              <a:gd name="connsiteY130" fmla="*/ 1275967 h 3290946"/>
              <a:gd name="connsiteX131" fmla="*/ 598942 w 635184"/>
              <a:gd name="connsiteY131" fmla="*/ 1340737 h 3290946"/>
              <a:gd name="connsiteX132" fmla="*/ 596058 w 635184"/>
              <a:gd name="connsiteY132" fmla="*/ 1400566 h 3290946"/>
              <a:gd name="connsiteX133" fmla="*/ 593535 w 635184"/>
              <a:gd name="connsiteY133" fmla="*/ 1439410 h 3290946"/>
              <a:gd name="connsiteX134" fmla="*/ 591012 w 635184"/>
              <a:gd name="connsiteY134" fmla="*/ 1422354 h 3290946"/>
              <a:gd name="connsiteX135" fmla="*/ 586771 w 635184"/>
              <a:gd name="connsiteY135" fmla="*/ 1486470 h 3290946"/>
              <a:gd name="connsiteX136" fmla="*/ 580520 w 635184"/>
              <a:gd name="connsiteY136" fmla="*/ 1528141 h 3290946"/>
              <a:gd name="connsiteX137" fmla="*/ 580923 w 635184"/>
              <a:gd name="connsiteY137" fmla="*/ 1559991 h 3290946"/>
              <a:gd name="connsiteX138" fmla="*/ 579174 w 635184"/>
              <a:gd name="connsiteY138" fmla="*/ 1643572 h 3290946"/>
              <a:gd name="connsiteX139" fmla="*/ 575158 w 635184"/>
              <a:gd name="connsiteY139" fmla="*/ 1643572 h 3290946"/>
              <a:gd name="connsiteX140" fmla="*/ 573807 w 635184"/>
              <a:gd name="connsiteY140" fmla="*/ 1656163 h 3290946"/>
              <a:gd name="connsiteX141" fmla="*/ 570832 w 635184"/>
              <a:gd name="connsiteY141" fmla="*/ 1672147 h 3290946"/>
              <a:gd name="connsiteX142" fmla="*/ 572089 w 635184"/>
              <a:gd name="connsiteY142" fmla="*/ 1707152 h 3290946"/>
              <a:gd name="connsiteX143" fmla="*/ 563415 w 635184"/>
              <a:gd name="connsiteY143" fmla="*/ 1770672 h 3290946"/>
              <a:gd name="connsiteX144" fmla="*/ 561687 w 635184"/>
              <a:gd name="connsiteY144" fmla="*/ 1770672 h 3290946"/>
              <a:gd name="connsiteX145" fmla="*/ 561043 w 635184"/>
              <a:gd name="connsiteY145" fmla="*/ 1798532 h 3290946"/>
              <a:gd name="connsiteX146" fmla="*/ 558209 w 635184"/>
              <a:gd name="connsiteY146" fmla="*/ 1849253 h 3290946"/>
              <a:gd name="connsiteX147" fmla="*/ 554421 w 635184"/>
              <a:gd name="connsiteY147" fmla="*/ 1879733 h 3290946"/>
              <a:gd name="connsiteX148" fmla="*/ 552921 w 635184"/>
              <a:gd name="connsiteY148" fmla="*/ 1880444 h 3290946"/>
              <a:gd name="connsiteX149" fmla="*/ 552868 w 635184"/>
              <a:gd name="connsiteY149" fmla="*/ 1880321 h 3290946"/>
              <a:gd name="connsiteX150" fmla="*/ 552747 w 635184"/>
              <a:gd name="connsiteY150" fmla="*/ 1885068 h 3290946"/>
              <a:gd name="connsiteX151" fmla="*/ 551496 w 635184"/>
              <a:gd name="connsiteY151" fmla="*/ 1897086 h 3290946"/>
              <a:gd name="connsiteX152" fmla="*/ 548561 w 635184"/>
              <a:gd name="connsiteY152" fmla="*/ 1925572 h 3290946"/>
              <a:gd name="connsiteX153" fmla="*/ 550009 w 635184"/>
              <a:gd name="connsiteY153" fmla="*/ 1955010 h 3290946"/>
              <a:gd name="connsiteX154" fmla="*/ 541888 w 635184"/>
              <a:gd name="connsiteY154" fmla="*/ 2017310 h 3290946"/>
              <a:gd name="connsiteX155" fmla="*/ 541526 w 635184"/>
              <a:gd name="connsiteY155" fmla="*/ 2017310 h 3290946"/>
              <a:gd name="connsiteX156" fmla="*/ 542441 w 635184"/>
              <a:gd name="connsiteY156" fmla="*/ 2032788 h 3290946"/>
              <a:gd name="connsiteX157" fmla="*/ 538009 w 635184"/>
              <a:gd name="connsiteY157" fmla="*/ 2094164 h 3290946"/>
              <a:gd name="connsiteX158" fmla="*/ 531577 w 635184"/>
              <a:gd name="connsiteY158" fmla="*/ 2126252 h 3290946"/>
              <a:gd name="connsiteX159" fmla="*/ 533064 w 635184"/>
              <a:gd name="connsiteY159" fmla="*/ 2121608 h 3290946"/>
              <a:gd name="connsiteX160" fmla="*/ 526421 w 635184"/>
              <a:gd name="connsiteY160" fmla="*/ 2257429 h 3290946"/>
              <a:gd name="connsiteX161" fmla="*/ 517909 w 635184"/>
              <a:gd name="connsiteY161" fmla="*/ 2421170 h 3290946"/>
              <a:gd name="connsiteX162" fmla="*/ 515387 w 635184"/>
              <a:gd name="connsiteY162" fmla="*/ 2428764 h 3290946"/>
              <a:gd name="connsiteX163" fmla="*/ 514267 w 635184"/>
              <a:gd name="connsiteY163" fmla="*/ 2432332 h 3290946"/>
              <a:gd name="connsiteX164" fmla="*/ 514663 w 635184"/>
              <a:gd name="connsiteY164" fmla="*/ 2450161 h 3290946"/>
              <a:gd name="connsiteX165" fmla="*/ 510110 w 635184"/>
              <a:gd name="connsiteY165" fmla="*/ 2492488 h 3290946"/>
              <a:gd name="connsiteX166" fmla="*/ 510251 w 635184"/>
              <a:gd name="connsiteY166" fmla="*/ 2498590 h 3290946"/>
              <a:gd name="connsiteX167" fmla="*/ 508784 w 635184"/>
              <a:gd name="connsiteY167" fmla="*/ 2547495 h 3290946"/>
              <a:gd name="connsiteX168" fmla="*/ 504402 w 635184"/>
              <a:gd name="connsiteY168" fmla="*/ 2581041 h 3290946"/>
              <a:gd name="connsiteX169" fmla="*/ 502575 w 635184"/>
              <a:gd name="connsiteY169" fmla="*/ 2581456 h 3290946"/>
              <a:gd name="connsiteX170" fmla="*/ 502492 w 635184"/>
              <a:gd name="connsiteY170" fmla="*/ 2581260 h 3290946"/>
              <a:gd name="connsiteX171" fmla="*/ 502309 w 635184"/>
              <a:gd name="connsiteY171" fmla="*/ 2595239 h 3290946"/>
              <a:gd name="connsiteX172" fmla="*/ 501216 w 635184"/>
              <a:gd name="connsiteY172" fmla="*/ 2620361 h 3290946"/>
              <a:gd name="connsiteX173" fmla="*/ 497427 w 635184"/>
              <a:gd name="connsiteY173" fmla="*/ 2681738 h 3290946"/>
              <a:gd name="connsiteX174" fmla="*/ 494472 w 635184"/>
              <a:gd name="connsiteY174" fmla="*/ 2720016 h 3290946"/>
              <a:gd name="connsiteX175" fmla="*/ 491317 w 635184"/>
              <a:gd name="connsiteY175" fmla="*/ 2693108 h 3290946"/>
              <a:gd name="connsiteX176" fmla="*/ 489899 w 635184"/>
              <a:gd name="connsiteY176" fmla="*/ 2753056 h 3290946"/>
              <a:gd name="connsiteX177" fmla="*/ 485689 w 635184"/>
              <a:gd name="connsiteY177" fmla="*/ 2815743 h 3290946"/>
              <a:gd name="connsiteX178" fmla="*/ 474664 w 635184"/>
              <a:gd name="connsiteY178" fmla="*/ 3033627 h 3290946"/>
              <a:gd name="connsiteX179" fmla="*/ 466614 w 635184"/>
              <a:gd name="connsiteY179" fmla="*/ 3268299 h 3290946"/>
              <a:gd name="connsiteX180" fmla="*/ 438584 w 635184"/>
              <a:gd name="connsiteY180" fmla="*/ 3287855 h 3290946"/>
              <a:gd name="connsiteX181" fmla="*/ 428086 w 635184"/>
              <a:gd name="connsiteY181" fmla="*/ 3270549 h 3290946"/>
              <a:gd name="connsiteX182" fmla="*/ 426655 w 635184"/>
              <a:gd name="connsiteY182" fmla="*/ 3266887 h 3290946"/>
              <a:gd name="connsiteX183" fmla="*/ 426374 w 635184"/>
              <a:gd name="connsiteY183" fmla="*/ 3269430 h 3290946"/>
              <a:gd name="connsiteX184" fmla="*/ 408424 w 635184"/>
              <a:gd name="connsiteY184" fmla="*/ 3265710 h 3290946"/>
              <a:gd name="connsiteX185" fmla="*/ 388224 w 635184"/>
              <a:gd name="connsiteY185" fmla="*/ 3254488 h 3290946"/>
              <a:gd name="connsiteX186" fmla="*/ 371058 w 635184"/>
              <a:gd name="connsiteY186" fmla="*/ 3230914 h 3290946"/>
              <a:gd name="connsiteX187" fmla="*/ 370261 w 635184"/>
              <a:gd name="connsiteY187" fmla="*/ 3220752 h 3290946"/>
              <a:gd name="connsiteX188" fmla="*/ 366416 w 635184"/>
              <a:gd name="connsiteY188" fmla="*/ 3218274 h 3290946"/>
              <a:gd name="connsiteX189" fmla="*/ 365391 w 635184"/>
              <a:gd name="connsiteY189" fmla="*/ 3216603 h 3290946"/>
              <a:gd name="connsiteX190" fmla="*/ 361488 w 635184"/>
              <a:gd name="connsiteY190" fmla="*/ 3217692 h 3290946"/>
              <a:gd name="connsiteX191" fmla="*/ 356204 w 635184"/>
              <a:gd name="connsiteY191" fmla="*/ 3214810 h 3290946"/>
              <a:gd name="connsiteX192" fmla="*/ 341803 w 635184"/>
              <a:gd name="connsiteY192" fmla="*/ 3186682 h 3290946"/>
              <a:gd name="connsiteX193" fmla="*/ 340265 w 635184"/>
              <a:gd name="connsiteY193" fmla="*/ 3172484 h 3290946"/>
              <a:gd name="connsiteX194" fmla="*/ 340850 w 635184"/>
              <a:gd name="connsiteY194" fmla="*/ 3167630 h 3290946"/>
              <a:gd name="connsiteX195" fmla="*/ 337321 w 635184"/>
              <a:gd name="connsiteY195" fmla="*/ 3166099 h 3290946"/>
              <a:gd name="connsiteX196" fmla="*/ 329753 w 635184"/>
              <a:gd name="connsiteY196" fmla="*/ 3155904 h 3290946"/>
              <a:gd name="connsiteX197" fmla="*/ 325502 w 635184"/>
              <a:gd name="connsiteY197" fmla="*/ 3161054 h 3290946"/>
              <a:gd name="connsiteX198" fmla="*/ 291443 w 635184"/>
              <a:gd name="connsiteY198" fmla="*/ 3141557 h 3290946"/>
              <a:gd name="connsiteX199" fmla="*/ 276850 w 635184"/>
              <a:gd name="connsiteY199" fmla="*/ 3105005 h 3290946"/>
              <a:gd name="connsiteX200" fmla="*/ 270458 w 635184"/>
              <a:gd name="connsiteY200" fmla="*/ 2880915 h 3290946"/>
              <a:gd name="connsiteX201" fmla="*/ 274618 w 635184"/>
              <a:gd name="connsiteY201" fmla="*/ 2693276 h 3290946"/>
              <a:gd name="connsiteX202" fmla="*/ 272075 w 635184"/>
              <a:gd name="connsiteY202" fmla="*/ 2691637 h 3290946"/>
              <a:gd name="connsiteX203" fmla="*/ 271050 w 635184"/>
              <a:gd name="connsiteY203" fmla="*/ 2689966 h 3290946"/>
              <a:gd name="connsiteX204" fmla="*/ 267147 w 635184"/>
              <a:gd name="connsiteY204" fmla="*/ 2691055 h 3290946"/>
              <a:gd name="connsiteX205" fmla="*/ 261863 w 635184"/>
              <a:gd name="connsiteY205" fmla="*/ 2688173 h 3290946"/>
              <a:gd name="connsiteX206" fmla="*/ 247462 w 635184"/>
              <a:gd name="connsiteY206" fmla="*/ 2660045 h 3290946"/>
              <a:gd name="connsiteX207" fmla="*/ 245924 w 635184"/>
              <a:gd name="connsiteY207" fmla="*/ 2645847 h 3290946"/>
              <a:gd name="connsiteX208" fmla="*/ 246509 w 635184"/>
              <a:gd name="connsiteY208" fmla="*/ 2640993 h 3290946"/>
              <a:gd name="connsiteX209" fmla="*/ 242980 w 635184"/>
              <a:gd name="connsiteY209" fmla="*/ 2639462 h 3290946"/>
              <a:gd name="connsiteX210" fmla="*/ 235412 w 635184"/>
              <a:gd name="connsiteY210" fmla="*/ 2629267 h 3290946"/>
              <a:gd name="connsiteX211" fmla="*/ 231161 w 635184"/>
              <a:gd name="connsiteY211" fmla="*/ 2634417 h 3290946"/>
              <a:gd name="connsiteX212" fmla="*/ 219938 w 635184"/>
              <a:gd name="connsiteY212" fmla="*/ 2635154 h 3290946"/>
              <a:gd name="connsiteX213" fmla="*/ 202073 w 635184"/>
              <a:gd name="connsiteY213" fmla="*/ 2619325 h 3290946"/>
              <a:gd name="connsiteX214" fmla="*/ 196192 w 635184"/>
              <a:gd name="connsiteY214" fmla="*/ 2790779 h 3290946"/>
              <a:gd name="connsiteX215" fmla="*/ 168162 w 635184"/>
              <a:gd name="connsiteY215" fmla="*/ 2810335 h 3290946"/>
              <a:gd name="connsiteX216" fmla="*/ 157664 w 635184"/>
              <a:gd name="connsiteY216" fmla="*/ 2793029 h 3290946"/>
              <a:gd name="connsiteX217" fmla="*/ 156233 w 635184"/>
              <a:gd name="connsiteY217" fmla="*/ 2789367 h 3290946"/>
              <a:gd name="connsiteX218" fmla="*/ 155952 w 635184"/>
              <a:gd name="connsiteY218" fmla="*/ 2791910 h 3290946"/>
              <a:gd name="connsiteX219" fmla="*/ 138002 w 635184"/>
              <a:gd name="connsiteY219" fmla="*/ 2788190 h 3290946"/>
              <a:gd name="connsiteX220" fmla="*/ 117802 w 635184"/>
              <a:gd name="connsiteY220" fmla="*/ 2776968 h 3290946"/>
              <a:gd name="connsiteX221" fmla="*/ 100636 w 635184"/>
              <a:gd name="connsiteY221" fmla="*/ 2753394 h 3290946"/>
              <a:gd name="connsiteX222" fmla="*/ 99839 w 635184"/>
              <a:gd name="connsiteY222" fmla="*/ 2743232 h 3290946"/>
              <a:gd name="connsiteX223" fmla="*/ 95994 w 635184"/>
              <a:gd name="connsiteY223" fmla="*/ 2740754 h 3290946"/>
              <a:gd name="connsiteX224" fmla="*/ 94969 w 635184"/>
              <a:gd name="connsiteY224" fmla="*/ 2739083 h 3290946"/>
              <a:gd name="connsiteX225" fmla="*/ 91066 w 635184"/>
              <a:gd name="connsiteY225" fmla="*/ 2740172 h 3290946"/>
              <a:gd name="connsiteX226" fmla="*/ 85782 w 635184"/>
              <a:gd name="connsiteY226" fmla="*/ 2737290 h 3290946"/>
              <a:gd name="connsiteX227" fmla="*/ 71381 w 635184"/>
              <a:gd name="connsiteY227" fmla="*/ 2709162 h 3290946"/>
              <a:gd name="connsiteX228" fmla="*/ 69843 w 635184"/>
              <a:gd name="connsiteY228" fmla="*/ 2694964 h 3290946"/>
              <a:gd name="connsiteX229" fmla="*/ 70428 w 635184"/>
              <a:gd name="connsiteY229" fmla="*/ 2690110 h 3290946"/>
              <a:gd name="connsiteX230" fmla="*/ 66899 w 635184"/>
              <a:gd name="connsiteY230" fmla="*/ 2688579 h 3290946"/>
              <a:gd name="connsiteX231" fmla="*/ 59331 w 635184"/>
              <a:gd name="connsiteY231" fmla="*/ 2678384 h 3290946"/>
              <a:gd name="connsiteX232" fmla="*/ 55080 w 635184"/>
              <a:gd name="connsiteY232" fmla="*/ 2683534 h 3290946"/>
              <a:gd name="connsiteX233" fmla="*/ 21021 w 635184"/>
              <a:gd name="connsiteY233" fmla="*/ 2664037 h 3290946"/>
              <a:gd name="connsiteX234" fmla="*/ 6428 w 635184"/>
              <a:gd name="connsiteY234" fmla="*/ 2627485 h 3290946"/>
              <a:gd name="connsiteX235" fmla="*/ 4659 w 635184"/>
              <a:gd name="connsiteY235" fmla="*/ 2194871 h 3290946"/>
              <a:gd name="connsiteX236" fmla="*/ 4619 w 635184"/>
              <a:gd name="connsiteY236" fmla="*/ 2180227 h 3290946"/>
              <a:gd name="connsiteX237" fmla="*/ 4719 w 635184"/>
              <a:gd name="connsiteY237" fmla="*/ 2145103 h 3290946"/>
              <a:gd name="connsiteX238" fmla="*/ 10770 w 635184"/>
              <a:gd name="connsiteY238" fmla="*/ 2113314 h 3290946"/>
              <a:gd name="connsiteX239" fmla="*/ 12781 w 635184"/>
              <a:gd name="connsiteY239" fmla="*/ 2107089 h 3290946"/>
              <a:gd name="connsiteX240" fmla="*/ 13720 w 635184"/>
              <a:gd name="connsiteY240" fmla="*/ 2103694 h 3290946"/>
              <a:gd name="connsiteX241" fmla="*/ 12854 w 635184"/>
              <a:gd name="connsiteY241" fmla="*/ 2113509 h 3290946"/>
              <a:gd name="connsiteX242" fmla="*/ 17483 w 635184"/>
              <a:gd name="connsiteY242" fmla="*/ 2099741 h 3290946"/>
              <a:gd name="connsiteX243" fmla="*/ 20005 w 635184"/>
              <a:gd name="connsiteY243" fmla="*/ 2073963 h 3290946"/>
              <a:gd name="connsiteX244" fmla="*/ 9664 w 635184"/>
              <a:gd name="connsiteY244" fmla="*/ 2081048 h 3290946"/>
              <a:gd name="connsiteX245" fmla="*/ 9031 w 635184"/>
              <a:gd name="connsiteY245" fmla="*/ 2051669 h 3290946"/>
              <a:gd name="connsiteX246" fmla="*/ 9664 w 635184"/>
              <a:gd name="connsiteY246" fmla="*/ 2015861 h 3290946"/>
              <a:gd name="connsiteX247" fmla="*/ 13453 w 635184"/>
              <a:gd name="connsiteY247" fmla="*/ 1972849 h 3290946"/>
              <a:gd name="connsiteX248" fmla="*/ 17865 w 635184"/>
              <a:gd name="connsiteY248" fmla="*/ 1872212 h 3290946"/>
              <a:gd name="connsiteX249" fmla="*/ 21654 w 635184"/>
              <a:gd name="connsiteY249" fmla="*/ 1784939 h 3290946"/>
              <a:gd name="connsiteX250" fmla="*/ 25744 w 635184"/>
              <a:gd name="connsiteY250" fmla="*/ 1704334 h 3290946"/>
              <a:gd name="connsiteX251" fmla="*/ 43522 w 635184"/>
              <a:gd name="connsiteY251" fmla="*/ 1437723 h 3290946"/>
              <a:gd name="connsiteX252" fmla="*/ 62869 w 635184"/>
              <a:gd name="connsiteY252" fmla="*/ 1132477 h 3290946"/>
              <a:gd name="connsiteX253" fmla="*/ 72557 w 635184"/>
              <a:gd name="connsiteY253" fmla="*/ 982101 h 3290946"/>
              <a:gd name="connsiteX254" fmla="*/ 82868 w 635184"/>
              <a:gd name="connsiteY254" fmla="*/ 844881 h 3290946"/>
              <a:gd name="connsiteX255" fmla="*/ 90788 w 635184"/>
              <a:gd name="connsiteY255" fmla="*/ 771241 h 3290946"/>
              <a:gd name="connsiteX256" fmla="*/ 98204 w 635184"/>
              <a:gd name="connsiteY256" fmla="*/ 705995 h 3290946"/>
              <a:gd name="connsiteX257" fmla="*/ 103682 w 635184"/>
              <a:gd name="connsiteY257" fmla="*/ 646553 h 3290946"/>
              <a:gd name="connsiteX258" fmla="*/ 108254 w 635184"/>
              <a:gd name="connsiteY258" fmla="*/ 582110 h 3290946"/>
              <a:gd name="connsiteX259" fmla="*/ 113792 w 635184"/>
              <a:gd name="connsiteY259" fmla="*/ 543207 h 3290946"/>
              <a:gd name="connsiteX260" fmla="*/ 119209 w 635184"/>
              <a:gd name="connsiteY260" fmla="*/ 504958 h 3290946"/>
              <a:gd name="connsiteX261" fmla="*/ 128716 w 635184"/>
              <a:gd name="connsiteY261" fmla="*/ 424293 h 3290946"/>
              <a:gd name="connsiteX262" fmla="*/ 139389 w 635184"/>
              <a:gd name="connsiteY262" fmla="*/ 329103 h 3290946"/>
              <a:gd name="connsiteX263" fmla="*/ 144977 w 635184"/>
              <a:gd name="connsiteY263" fmla="*/ 299367 h 3290946"/>
              <a:gd name="connsiteX264" fmla="*/ 144695 w 635184"/>
              <a:gd name="connsiteY264" fmla="*/ 324340 h 3290946"/>
              <a:gd name="connsiteX265" fmla="*/ 148605 w 635184"/>
              <a:gd name="connsiteY265" fmla="*/ 271863 h 3290946"/>
              <a:gd name="connsiteX266" fmla="*/ 158163 w 635184"/>
              <a:gd name="connsiteY266" fmla="*/ 222839 h 3290946"/>
              <a:gd name="connsiteX267" fmla="*/ 160404 w 635184"/>
              <a:gd name="connsiteY267" fmla="*/ 198580 h 3290946"/>
              <a:gd name="connsiteX268" fmla="*/ 167549 w 635184"/>
              <a:gd name="connsiteY268" fmla="*/ 147889 h 3290946"/>
              <a:gd name="connsiteX269" fmla="*/ 170492 w 635184"/>
              <a:gd name="connsiteY269" fmla="*/ 134958 h 3290946"/>
              <a:gd name="connsiteX270" fmla="*/ 171783 w 635184"/>
              <a:gd name="connsiteY270" fmla="*/ 129584 h 3290946"/>
              <a:gd name="connsiteX271" fmla="*/ 171821 w 635184"/>
              <a:gd name="connsiteY271" fmla="*/ 128713 h 3290946"/>
              <a:gd name="connsiteX272" fmla="*/ 173720 w 635184"/>
              <a:gd name="connsiteY272" fmla="*/ 121249 h 3290946"/>
              <a:gd name="connsiteX273" fmla="*/ 174067 w 635184"/>
              <a:gd name="connsiteY273" fmla="*/ 120889 h 3290946"/>
              <a:gd name="connsiteX274" fmla="*/ 174594 w 635184"/>
              <a:gd name="connsiteY274" fmla="*/ 119940 h 3290946"/>
              <a:gd name="connsiteX275" fmla="*/ 174551 w 635184"/>
              <a:gd name="connsiteY275" fmla="*/ 120386 h 3290946"/>
              <a:gd name="connsiteX276" fmla="*/ 175059 w 635184"/>
              <a:gd name="connsiteY276" fmla="*/ 119858 h 3290946"/>
              <a:gd name="connsiteX277" fmla="*/ 175743 w 635184"/>
              <a:gd name="connsiteY277" fmla="*/ 97541 h 3290946"/>
              <a:gd name="connsiteX278" fmla="*/ 187087 w 635184"/>
              <a:gd name="connsiteY278" fmla="*/ 65796 h 3290946"/>
              <a:gd name="connsiteX279" fmla="*/ 203727 w 635184"/>
              <a:gd name="connsiteY279" fmla="*/ 49644 h 3290946"/>
              <a:gd name="connsiteX280" fmla="*/ 207800 w 635184"/>
              <a:gd name="connsiteY280" fmla="*/ 54544 h 3290946"/>
              <a:gd name="connsiteX281" fmla="*/ 231548 w 635184"/>
              <a:gd name="connsiteY281" fmla="*/ 61986 h 3290946"/>
              <a:gd name="connsiteX282" fmla="*/ 245759 w 635184"/>
              <a:gd name="connsiteY282" fmla="*/ 108509 h 3290946"/>
              <a:gd name="connsiteX283" fmla="*/ 248450 w 635184"/>
              <a:gd name="connsiteY283" fmla="*/ 116682 h 3290946"/>
              <a:gd name="connsiteX284" fmla="*/ 249831 w 635184"/>
              <a:gd name="connsiteY284" fmla="*/ 124726 h 3290946"/>
              <a:gd name="connsiteX285" fmla="*/ 251700 w 635184"/>
              <a:gd name="connsiteY285" fmla="*/ 127887 h 3290946"/>
              <a:gd name="connsiteX286" fmla="*/ 254080 w 635184"/>
              <a:gd name="connsiteY286" fmla="*/ 130506 h 3290946"/>
              <a:gd name="connsiteX287" fmla="*/ 286461 w 635184"/>
              <a:gd name="connsiteY287" fmla="*/ 155569 h 3290946"/>
              <a:gd name="connsiteX288" fmla="*/ 325636 w 635184"/>
              <a:gd name="connsiteY288" fmla="*/ 203313 h 3290946"/>
              <a:gd name="connsiteX289" fmla="*/ 325567 w 635184"/>
              <a:gd name="connsiteY289" fmla="*/ 203631 h 3290946"/>
              <a:gd name="connsiteX290" fmla="*/ 327511 w 635184"/>
              <a:gd name="connsiteY290" fmla="*/ 202840 h 3290946"/>
              <a:gd name="connsiteX291" fmla="*/ 328497 w 635184"/>
              <a:gd name="connsiteY291" fmla="*/ 203202 h 3290946"/>
              <a:gd name="connsiteX292" fmla="*/ 334244 w 635184"/>
              <a:gd name="connsiteY292" fmla="*/ 173722 h 3290946"/>
              <a:gd name="connsiteX293" fmla="*/ 336485 w 635184"/>
              <a:gd name="connsiteY293" fmla="*/ 149463 h 3290946"/>
              <a:gd name="connsiteX294" fmla="*/ 343630 w 635184"/>
              <a:gd name="connsiteY294" fmla="*/ 98772 h 3290946"/>
              <a:gd name="connsiteX295" fmla="*/ 346573 w 635184"/>
              <a:gd name="connsiteY295" fmla="*/ 85841 h 3290946"/>
              <a:gd name="connsiteX296" fmla="*/ 347864 w 635184"/>
              <a:gd name="connsiteY296" fmla="*/ 80467 h 3290946"/>
              <a:gd name="connsiteX297" fmla="*/ 347902 w 635184"/>
              <a:gd name="connsiteY297" fmla="*/ 79596 h 3290946"/>
              <a:gd name="connsiteX298" fmla="*/ 349801 w 635184"/>
              <a:gd name="connsiteY298" fmla="*/ 72132 h 3290946"/>
              <a:gd name="connsiteX299" fmla="*/ 350148 w 635184"/>
              <a:gd name="connsiteY299" fmla="*/ 71772 h 3290946"/>
              <a:gd name="connsiteX300" fmla="*/ 350675 w 635184"/>
              <a:gd name="connsiteY300" fmla="*/ 70823 h 3290946"/>
              <a:gd name="connsiteX301" fmla="*/ 350632 w 635184"/>
              <a:gd name="connsiteY301" fmla="*/ 71269 h 3290946"/>
              <a:gd name="connsiteX302" fmla="*/ 351140 w 635184"/>
              <a:gd name="connsiteY302" fmla="*/ 70741 h 3290946"/>
              <a:gd name="connsiteX303" fmla="*/ 351824 w 635184"/>
              <a:gd name="connsiteY303" fmla="*/ 48424 h 3290946"/>
              <a:gd name="connsiteX304" fmla="*/ 363168 w 635184"/>
              <a:gd name="connsiteY304" fmla="*/ 16679 h 3290946"/>
              <a:gd name="connsiteX305" fmla="*/ 379808 w 635184"/>
              <a:gd name="connsiteY305" fmla="*/ 527 h 329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Lst>
            <a:rect l="l" t="t" r="r" b="b"/>
            <a:pathLst>
              <a:path w="635184" h="3290946">
                <a:moveTo>
                  <a:pt x="513256" y="2435822"/>
                </a:moveTo>
                <a:lnTo>
                  <a:pt x="512940" y="2437009"/>
                </a:lnTo>
                <a:cubicBezTo>
                  <a:pt x="512821" y="2437611"/>
                  <a:pt x="512845" y="2437828"/>
                  <a:pt x="513014" y="2437660"/>
                </a:cubicBezTo>
                <a:close/>
                <a:moveTo>
                  <a:pt x="14126" y="2099086"/>
                </a:moveTo>
                <a:cubicBezTo>
                  <a:pt x="14608" y="2099086"/>
                  <a:pt x="14570" y="2100271"/>
                  <a:pt x="14011" y="2102643"/>
                </a:cubicBezTo>
                <a:lnTo>
                  <a:pt x="13720" y="2103694"/>
                </a:lnTo>
                <a:close/>
                <a:moveTo>
                  <a:pt x="96538" y="1843646"/>
                </a:moveTo>
                <a:lnTo>
                  <a:pt x="96515" y="1844433"/>
                </a:lnTo>
                <a:lnTo>
                  <a:pt x="96478" y="1845626"/>
                </a:lnTo>
                <a:lnTo>
                  <a:pt x="96647" y="1844679"/>
                </a:lnTo>
                <a:close/>
                <a:moveTo>
                  <a:pt x="272619" y="1794529"/>
                </a:moveTo>
                <a:lnTo>
                  <a:pt x="272596" y="1795316"/>
                </a:lnTo>
                <a:lnTo>
                  <a:pt x="272559" y="1796509"/>
                </a:lnTo>
                <a:lnTo>
                  <a:pt x="272728" y="1795562"/>
                </a:lnTo>
                <a:close/>
                <a:moveTo>
                  <a:pt x="97240" y="1721538"/>
                </a:moveTo>
                <a:cubicBezTo>
                  <a:pt x="90808" y="1719038"/>
                  <a:pt x="90248" y="1727124"/>
                  <a:pt x="95561" y="1745797"/>
                </a:cubicBezTo>
                <a:lnTo>
                  <a:pt x="97924" y="1757412"/>
                </a:lnTo>
                <a:lnTo>
                  <a:pt x="98506" y="1748685"/>
                </a:lnTo>
                <a:lnTo>
                  <a:pt x="99259" y="1739724"/>
                </a:lnTo>
                <a:lnTo>
                  <a:pt x="98040" y="1734637"/>
                </a:lnTo>
                <a:cubicBezTo>
                  <a:pt x="97657" y="1731411"/>
                  <a:pt x="97390" y="1727045"/>
                  <a:pt x="97240" y="1721538"/>
                </a:cubicBezTo>
                <a:close/>
                <a:moveTo>
                  <a:pt x="273321" y="1672421"/>
                </a:moveTo>
                <a:cubicBezTo>
                  <a:pt x="266889" y="1669921"/>
                  <a:pt x="266329" y="1678007"/>
                  <a:pt x="271642" y="1696680"/>
                </a:cubicBezTo>
                <a:lnTo>
                  <a:pt x="274005" y="1708295"/>
                </a:lnTo>
                <a:lnTo>
                  <a:pt x="274587" y="1699568"/>
                </a:lnTo>
                <a:lnTo>
                  <a:pt x="275340" y="1690607"/>
                </a:lnTo>
                <a:lnTo>
                  <a:pt x="274121" y="1685520"/>
                </a:lnTo>
                <a:cubicBezTo>
                  <a:pt x="273738" y="1682294"/>
                  <a:pt x="273471" y="1677928"/>
                  <a:pt x="273321" y="1672421"/>
                </a:cubicBezTo>
                <a:close/>
                <a:moveTo>
                  <a:pt x="615802" y="1055870"/>
                </a:moveTo>
                <a:lnTo>
                  <a:pt x="616258" y="1067965"/>
                </a:lnTo>
                <a:lnTo>
                  <a:pt x="612339" y="1067965"/>
                </a:lnTo>
                <a:close/>
                <a:moveTo>
                  <a:pt x="161479" y="1052526"/>
                </a:moveTo>
                <a:cubicBezTo>
                  <a:pt x="161204" y="1052526"/>
                  <a:pt x="160964" y="1053400"/>
                  <a:pt x="160758" y="1055146"/>
                </a:cubicBezTo>
                <a:lnTo>
                  <a:pt x="160720" y="1055727"/>
                </a:lnTo>
                <a:lnTo>
                  <a:pt x="161444" y="1054402"/>
                </a:lnTo>
                <a:cubicBezTo>
                  <a:pt x="162017" y="1053151"/>
                  <a:pt x="162028" y="1052526"/>
                  <a:pt x="161479" y="1052526"/>
                </a:cubicBezTo>
                <a:close/>
                <a:moveTo>
                  <a:pt x="337560" y="1003409"/>
                </a:moveTo>
                <a:cubicBezTo>
                  <a:pt x="337285" y="1003409"/>
                  <a:pt x="337045" y="1004283"/>
                  <a:pt x="336839" y="1006029"/>
                </a:cubicBezTo>
                <a:lnTo>
                  <a:pt x="336801" y="1006610"/>
                </a:lnTo>
                <a:lnTo>
                  <a:pt x="337525" y="1005285"/>
                </a:lnTo>
                <a:cubicBezTo>
                  <a:pt x="338098" y="1004034"/>
                  <a:pt x="338109" y="1003409"/>
                  <a:pt x="337560" y="1003409"/>
                </a:cubicBezTo>
                <a:close/>
                <a:moveTo>
                  <a:pt x="627675" y="961817"/>
                </a:moveTo>
                <a:lnTo>
                  <a:pt x="625223" y="970810"/>
                </a:lnTo>
                <a:lnTo>
                  <a:pt x="627615" y="970810"/>
                </a:lnTo>
                <a:close/>
                <a:moveTo>
                  <a:pt x="167359" y="888109"/>
                </a:moveTo>
                <a:lnTo>
                  <a:pt x="167321" y="889003"/>
                </a:lnTo>
                <a:lnTo>
                  <a:pt x="167662" y="898510"/>
                </a:lnTo>
                <a:cubicBezTo>
                  <a:pt x="168351" y="907718"/>
                  <a:pt x="169982" y="913327"/>
                  <a:pt x="172554" y="915337"/>
                </a:cubicBezTo>
                <a:cubicBezTo>
                  <a:pt x="175985" y="918016"/>
                  <a:pt x="178591" y="918174"/>
                  <a:pt x="180373" y="915813"/>
                </a:cubicBezTo>
                <a:cubicBezTo>
                  <a:pt x="182155" y="913451"/>
                  <a:pt x="183046" y="908242"/>
                  <a:pt x="183046" y="900186"/>
                </a:cubicBezTo>
                <a:cubicBezTo>
                  <a:pt x="183046" y="894143"/>
                  <a:pt x="180092" y="890367"/>
                  <a:pt x="174182" y="888856"/>
                </a:cubicBezTo>
                <a:close/>
                <a:moveTo>
                  <a:pt x="343440" y="838992"/>
                </a:moveTo>
                <a:lnTo>
                  <a:pt x="343402" y="839886"/>
                </a:lnTo>
                <a:lnTo>
                  <a:pt x="343743" y="849393"/>
                </a:lnTo>
                <a:cubicBezTo>
                  <a:pt x="344432" y="858601"/>
                  <a:pt x="346063" y="864210"/>
                  <a:pt x="348635" y="866220"/>
                </a:cubicBezTo>
                <a:cubicBezTo>
                  <a:pt x="352066" y="868899"/>
                  <a:pt x="354672" y="869057"/>
                  <a:pt x="356454" y="866696"/>
                </a:cubicBezTo>
                <a:cubicBezTo>
                  <a:pt x="358236" y="864334"/>
                  <a:pt x="359127" y="859125"/>
                  <a:pt x="359127" y="851069"/>
                </a:cubicBezTo>
                <a:cubicBezTo>
                  <a:pt x="359127" y="845026"/>
                  <a:pt x="356173" y="841250"/>
                  <a:pt x="350263" y="839739"/>
                </a:cubicBezTo>
                <a:close/>
                <a:moveTo>
                  <a:pt x="521461" y="529233"/>
                </a:moveTo>
                <a:lnTo>
                  <a:pt x="521917" y="541328"/>
                </a:lnTo>
                <a:lnTo>
                  <a:pt x="517998" y="541328"/>
                </a:lnTo>
                <a:close/>
                <a:moveTo>
                  <a:pt x="533334" y="435180"/>
                </a:moveTo>
                <a:lnTo>
                  <a:pt x="530882" y="444173"/>
                </a:lnTo>
                <a:lnTo>
                  <a:pt x="533274" y="444173"/>
                </a:lnTo>
                <a:close/>
                <a:moveTo>
                  <a:pt x="379808" y="527"/>
                </a:moveTo>
                <a:cubicBezTo>
                  <a:pt x="381289" y="1304"/>
                  <a:pt x="382646" y="2937"/>
                  <a:pt x="383881" y="5427"/>
                </a:cubicBezTo>
                <a:cubicBezTo>
                  <a:pt x="388819" y="15389"/>
                  <a:pt x="396734" y="17869"/>
                  <a:pt x="407629" y="12869"/>
                </a:cubicBezTo>
                <a:cubicBezTo>
                  <a:pt x="412640" y="32911"/>
                  <a:pt x="417377" y="48419"/>
                  <a:pt x="421840" y="59392"/>
                </a:cubicBezTo>
                <a:cubicBezTo>
                  <a:pt x="422955" y="62136"/>
                  <a:pt x="423852" y="64860"/>
                  <a:pt x="424531" y="67565"/>
                </a:cubicBezTo>
                <a:lnTo>
                  <a:pt x="425912" y="75609"/>
                </a:lnTo>
                <a:lnTo>
                  <a:pt x="427781" y="78770"/>
                </a:lnTo>
                <a:cubicBezTo>
                  <a:pt x="428765" y="80199"/>
                  <a:pt x="429558" y="81072"/>
                  <a:pt x="430161" y="81389"/>
                </a:cubicBezTo>
                <a:cubicBezTo>
                  <a:pt x="439527" y="83890"/>
                  <a:pt x="450321" y="92244"/>
                  <a:pt x="462542" y="106452"/>
                </a:cubicBezTo>
                <a:cubicBezTo>
                  <a:pt x="474763" y="120660"/>
                  <a:pt x="487821" y="136575"/>
                  <a:pt x="501717" y="154196"/>
                </a:cubicBezTo>
                <a:lnTo>
                  <a:pt x="501648" y="154514"/>
                </a:lnTo>
                <a:lnTo>
                  <a:pt x="503592" y="153723"/>
                </a:lnTo>
                <a:cubicBezTo>
                  <a:pt x="506849" y="153225"/>
                  <a:pt x="511119" y="154791"/>
                  <a:pt x="516400" y="158423"/>
                </a:cubicBezTo>
                <a:cubicBezTo>
                  <a:pt x="523441" y="163264"/>
                  <a:pt x="526473" y="182612"/>
                  <a:pt x="525495" y="216466"/>
                </a:cubicBezTo>
                <a:cubicBezTo>
                  <a:pt x="524798" y="210354"/>
                  <a:pt x="529073" y="207298"/>
                  <a:pt x="538319" y="207298"/>
                </a:cubicBezTo>
                <a:cubicBezTo>
                  <a:pt x="535800" y="246628"/>
                  <a:pt x="534905" y="270282"/>
                  <a:pt x="535636" y="278259"/>
                </a:cubicBezTo>
                <a:cubicBezTo>
                  <a:pt x="536366" y="286236"/>
                  <a:pt x="537149" y="298877"/>
                  <a:pt x="537987" y="316180"/>
                </a:cubicBezTo>
                <a:cubicBezTo>
                  <a:pt x="538824" y="333484"/>
                  <a:pt x="539722" y="353189"/>
                  <a:pt x="540680" y="375295"/>
                </a:cubicBezTo>
                <a:cubicBezTo>
                  <a:pt x="541399" y="391875"/>
                  <a:pt x="539742" y="408934"/>
                  <a:pt x="535708" y="426473"/>
                </a:cubicBezTo>
                <a:lnTo>
                  <a:pt x="534002" y="432729"/>
                </a:lnTo>
                <a:lnTo>
                  <a:pt x="534540" y="444292"/>
                </a:lnTo>
                <a:cubicBezTo>
                  <a:pt x="535384" y="465445"/>
                  <a:pt x="532470" y="486579"/>
                  <a:pt x="525796" y="507693"/>
                </a:cubicBezTo>
                <a:lnTo>
                  <a:pt x="525696" y="507693"/>
                </a:lnTo>
                <a:lnTo>
                  <a:pt x="525700" y="506290"/>
                </a:lnTo>
                <a:lnTo>
                  <a:pt x="524563" y="515186"/>
                </a:lnTo>
                <a:cubicBezTo>
                  <a:pt x="523869" y="519217"/>
                  <a:pt x="522974" y="523411"/>
                  <a:pt x="521880" y="527768"/>
                </a:cubicBezTo>
                <a:lnTo>
                  <a:pt x="521461" y="529233"/>
                </a:lnTo>
                <a:lnTo>
                  <a:pt x="521231" y="523154"/>
                </a:lnTo>
                <a:cubicBezTo>
                  <a:pt x="519859" y="507107"/>
                  <a:pt x="516430" y="497439"/>
                  <a:pt x="510943" y="494149"/>
                </a:cubicBezTo>
                <a:cubicBezTo>
                  <a:pt x="507284" y="491957"/>
                  <a:pt x="504541" y="496350"/>
                  <a:pt x="502712" y="507328"/>
                </a:cubicBezTo>
                <a:lnTo>
                  <a:pt x="501051" y="539218"/>
                </a:lnTo>
                <a:lnTo>
                  <a:pt x="501970" y="539506"/>
                </a:lnTo>
                <a:lnTo>
                  <a:pt x="510003" y="565805"/>
                </a:lnTo>
                <a:lnTo>
                  <a:pt x="516390" y="569486"/>
                </a:lnTo>
                <a:cubicBezTo>
                  <a:pt x="519767" y="574010"/>
                  <a:pt x="521046" y="579904"/>
                  <a:pt x="520229" y="587167"/>
                </a:cubicBezTo>
                <a:lnTo>
                  <a:pt x="519429" y="597447"/>
                </a:lnTo>
                <a:lnTo>
                  <a:pt x="520253" y="602246"/>
                </a:lnTo>
                <a:lnTo>
                  <a:pt x="522122" y="605407"/>
                </a:lnTo>
                <a:cubicBezTo>
                  <a:pt x="523106" y="606836"/>
                  <a:pt x="523899" y="607709"/>
                  <a:pt x="524502" y="608026"/>
                </a:cubicBezTo>
                <a:cubicBezTo>
                  <a:pt x="533868" y="610527"/>
                  <a:pt x="544662" y="618881"/>
                  <a:pt x="556883" y="633089"/>
                </a:cubicBezTo>
                <a:cubicBezTo>
                  <a:pt x="569104" y="647297"/>
                  <a:pt x="582162" y="663212"/>
                  <a:pt x="596058" y="680833"/>
                </a:cubicBezTo>
                <a:lnTo>
                  <a:pt x="595989" y="681151"/>
                </a:lnTo>
                <a:lnTo>
                  <a:pt x="597933" y="680360"/>
                </a:lnTo>
                <a:cubicBezTo>
                  <a:pt x="601190" y="679862"/>
                  <a:pt x="605460" y="681428"/>
                  <a:pt x="610741" y="685060"/>
                </a:cubicBezTo>
                <a:cubicBezTo>
                  <a:pt x="617782" y="689901"/>
                  <a:pt x="620814" y="709249"/>
                  <a:pt x="619836" y="743103"/>
                </a:cubicBezTo>
                <a:cubicBezTo>
                  <a:pt x="619139" y="736991"/>
                  <a:pt x="623414" y="733935"/>
                  <a:pt x="632660" y="733935"/>
                </a:cubicBezTo>
                <a:cubicBezTo>
                  <a:pt x="630141" y="773265"/>
                  <a:pt x="629246" y="796919"/>
                  <a:pt x="629977" y="804896"/>
                </a:cubicBezTo>
                <a:cubicBezTo>
                  <a:pt x="630707" y="812873"/>
                  <a:pt x="631490" y="825514"/>
                  <a:pt x="632328" y="842817"/>
                </a:cubicBezTo>
                <a:cubicBezTo>
                  <a:pt x="633165" y="860121"/>
                  <a:pt x="634063" y="879826"/>
                  <a:pt x="635021" y="901932"/>
                </a:cubicBezTo>
                <a:cubicBezTo>
                  <a:pt x="635740" y="918512"/>
                  <a:pt x="634083" y="935571"/>
                  <a:pt x="630049" y="953110"/>
                </a:cubicBezTo>
                <a:lnTo>
                  <a:pt x="628343" y="959366"/>
                </a:lnTo>
                <a:lnTo>
                  <a:pt x="628881" y="970929"/>
                </a:lnTo>
                <a:cubicBezTo>
                  <a:pt x="629725" y="992082"/>
                  <a:pt x="626811" y="1013216"/>
                  <a:pt x="620137" y="1034330"/>
                </a:cubicBezTo>
                <a:lnTo>
                  <a:pt x="620037" y="1034330"/>
                </a:lnTo>
                <a:lnTo>
                  <a:pt x="620041" y="1032927"/>
                </a:lnTo>
                <a:lnTo>
                  <a:pt x="618904" y="1041823"/>
                </a:lnTo>
                <a:cubicBezTo>
                  <a:pt x="618210" y="1045854"/>
                  <a:pt x="617315" y="1050048"/>
                  <a:pt x="616221" y="1054405"/>
                </a:cubicBezTo>
                <a:lnTo>
                  <a:pt x="615802" y="1055870"/>
                </a:lnTo>
                <a:lnTo>
                  <a:pt x="615572" y="1049791"/>
                </a:lnTo>
                <a:cubicBezTo>
                  <a:pt x="614200" y="1033744"/>
                  <a:pt x="610771" y="1024076"/>
                  <a:pt x="605284" y="1020786"/>
                </a:cubicBezTo>
                <a:cubicBezTo>
                  <a:pt x="597967" y="1016401"/>
                  <a:pt x="594309" y="1038358"/>
                  <a:pt x="594309" y="1086658"/>
                </a:cubicBezTo>
                <a:cubicBezTo>
                  <a:pt x="609451" y="1090229"/>
                  <a:pt x="616205" y="1099278"/>
                  <a:pt x="614570" y="1113804"/>
                </a:cubicBezTo>
                <a:cubicBezTo>
                  <a:pt x="612935" y="1128329"/>
                  <a:pt x="611816" y="1142716"/>
                  <a:pt x="611213" y="1156964"/>
                </a:cubicBezTo>
                <a:cubicBezTo>
                  <a:pt x="611213" y="1175577"/>
                  <a:pt x="610724" y="1192058"/>
                  <a:pt x="609746" y="1206405"/>
                </a:cubicBezTo>
                <a:cubicBezTo>
                  <a:pt x="608767" y="1220752"/>
                  <a:pt x="607508" y="1240347"/>
                  <a:pt x="605967" y="1265192"/>
                </a:cubicBezTo>
                <a:cubicBezTo>
                  <a:pt x="606101" y="1285512"/>
                  <a:pt x="605327" y="1296287"/>
                  <a:pt x="603646" y="1297517"/>
                </a:cubicBezTo>
                <a:cubicBezTo>
                  <a:pt x="601964" y="1298748"/>
                  <a:pt x="601123" y="1291564"/>
                  <a:pt x="601123" y="1275967"/>
                </a:cubicBezTo>
                <a:cubicBezTo>
                  <a:pt x="600051" y="1304225"/>
                  <a:pt x="599324" y="1325814"/>
                  <a:pt x="598942" y="1340737"/>
                </a:cubicBezTo>
                <a:cubicBezTo>
                  <a:pt x="598560" y="1355659"/>
                  <a:pt x="597599" y="1375602"/>
                  <a:pt x="596058" y="1400566"/>
                </a:cubicBezTo>
                <a:cubicBezTo>
                  <a:pt x="596058" y="1425212"/>
                  <a:pt x="595217" y="1438160"/>
                  <a:pt x="593535" y="1439410"/>
                </a:cubicBezTo>
                <a:cubicBezTo>
                  <a:pt x="591854" y="1440660"/>
                  <a:pt x="591012" y="1434975"/>
                  <a:pt x="591012" y="1422354"/>
                </a:cubicBezTo>
                <a:cubicBezTo>
                  <a:pt x="591012" y="1452517"/>
                  <a:pt x="589599" y="1473888"/>
                  <a:pt x="586771" y="1486470"/>
                </a:cubicBezTo>
                <a:cubicBezTo>
                  <a:pt x="583944" y="1499050"/>
                  <a:pt x="581860" y="1512941"/>
                  <a:pt x="580520" y="1528141"/>
                </a:cubicBezTo>
                <a:cubicBezTo>
                  <a:pt x="579944" y="1535682"/>
                  <a:pt x="580078" y="1546298"/>
                  <a:pt x="580923" y="1559991"/>
                </a:cubicBezTo>
                <a:cubicBezTo>
                  <a:pt x="581767" y="1573683"/>
                  <a:pt x="581184" y="1601543"/>
                  <a:pt x="579174" y="1643572"/>
                </a:cubicBezTo>
                <a:lnTo>
                  <a:pt x="575158" y="1643572"/>
                </a:lnTo>
                <a:lnTo>
                  <a:pt x="573807" y="1656163"/>
                </a:lnTo>
                <a:cubicBezTo>
                  <a:pt x="572427" y="1662295"/>
                  <a:pt x="571435" y="1667623"/>
                  <a:pt x="570832" y="1672147"/>
                </a:cubicBezTo>
                <a:cubicBezTo>
                  <a:pt x="570832" y="1674410"/>
                  <a:pt x="571251" y="1686078"/>
                  <a:pt x="572089" y="1707152"/>
                </a:cubicBezTo>
                <a:cubicBezTo>
                  <a:pt x="572926" y="1728226"/>
                  <a:pt x="570035" y="1749399"/>
                  <a:pt x="563415" y="1770672"/>
                </a:cubicBezTo>
                <a:lnTo>
                  <a:pt x="561687" y="1770672"/>
                </a:lnTo>
                <a:cubicBezTo>
                  <a:pt x="561673" y="1770751"/>
                  <a:pt x="561459" y="1780038"/>
                  <a:pt x="561043" y="1798532"/>
                </a:cubicBezTo>
                <a:cubicBezTo>
                  <a:pt x="560628" y="1817027"/>
                  <a:pt x="559683" y="1833933"/>
                  <a:pt x="558209" y="1849253"/>
                </a:cubicBezTo>
                <a:cubicBezTo>
                  <a:pt x="558209" y="1867073"/>
                  <a:pt x="556947" y="1877233"/>
                  <a:pt x="554421" y="1879733"/>
                </a:cubicBezTo>
                <a:cubicBezTo>
                  <a:pt x="553789" y="1880358"/>
                  <a:pt x="553289" y="1880595"/>
                  <a:pt x="552921" y="1880444"/>
                </a:cubicBezTo>
                <a:lnTo>
                  <a:pt x="552868" y="1880321"/>
                </a:lnTo>
                <a:lnTo>
                  <a:pt x="552747" y="1885068"/>
                </a:lnTo>
                <a:cubicBezTo>
                  <a:pt x="552469" y="1889816"/>
                  <a:pt x="552052" y="1893822"/>
                  <a:pt x="551496" y="1897086"/>
                </a:cubicBezTo>
                <a:cubicBezTo>
                  <a:pt x="550384" y="1903615"/>
                  <a:pt x="549406" y="1913110"/>
                  <a:pt x="548561" y="1925572"/>
                </a:cubicBezTo>
                <a:cubicBezTo>
                  <a:pt x="548267" y="1925254"/>
                  <a:pt x="548749" y="1935067"/>
                  <a:pt x="550009" y="1955010"/>
                </a:cubicBezTo>
                <a:cubicBezTo>
                  <a:pt x="551268" y="1974953"/>
                  <a:pt x="548561" y="1995720"/>
                  <a:pt x="541888" y="2017310"/>
                </a:cubicBezTo>
                <a:lnTo>
                  <a:pt x="541526" y="2017310"/>
                </a:lnTo>
                <a:cubicBezTo>
                  <a:pt x="541714" y="2014611"/>
                  <a:pt x="542019" y="2019770"/>
                  <a:pt x="542441" y="2032788"/>
                </a:cubicBezTo>
                <a:cubicBezTo>
                  <a:pt x="542863" y="2045805"/>
                  <a:pt x="541386" y="2066264"/>
                  <a:pt x="538009" y="2094164"/>
                </a:cubicBezTo>
                <a:cubicBezTo>
                  <a:pt x="538009" y="2102935"/>
                  <a:pt x="535865" y="2113631"/>
                  <a:pt x="531577" y="2126252"/>
                </a:cubicBezTo>
                <a:lnTo>
                  <a:pt x="533064" y="2121608"/>
                </a:lnTo>
                <a:cubicBezTo>
                  <a:pt x="530317" y="2162328"/>
                  <a:pt x="528103" y="2207601"/>
                  <a:pt x="526421" y="2257429"/>
                </a:cubicBezTo>
                <a:cubicBezTo>
                  <a:pt x="524740" y="2307256"/>
                  <a:pt x="521902" y="2361837"/>
                  <a:pt x="517909" y="2421170"/>
                </a:cubicBezTo>
                <a:cubicBezTo>
                  <a:pt x="516924" y="2424087"/>
                  <a:pt x="516083" y="2426618"/>
                  <a:pt x="515387" y="2428764"/>
                </a:cubicBezTo>
                <a:lnTo>
                  <a:pt x="514267" y="2432332"/>
                </a:lnTo>
                <a:lnTo>
                  <a:pt x="514663" y="2450161"/>
                </a:lnTo>
                <a:cubicBezTo>
                  <a:pt x="515085" y="2467505"/>
                  <a:pt x="513567" y="2481614"/>
                  <a:pt x="510110" y="2492488"/>
                </a:cubicBezTo>
                <a:cubicBezTo>
                  <a:pt x="509360" y="2492091"/>
                  <a:pt x="509407" y="2494125"/>
                  <a:pt x="510251" y="2498590"/>
                </a:cubicBezTo>
                <a:cubicBezTo>
                  <a:pt x="511095" y="2503055"/>
                  <a:pt x="510606" y="2519356"/>
                  <a:pt x="508784" y="2547495"/>
                </a:cubicBezTo>
                <a:cubicBezTo>
                  <a:pt x="508918" y="2567616"/>
                  <a:pt x="507457" y="2578798"/>
                  <a:pt x="504402" y="2581041"/>
                </a:cubicBezTo>
                <a:cubicBezTo>
                  <a:pt x="503638" y="2581601"/>
                  <a:pt x="503029" y="2581740"/>
                  <a:pt x="502575" y="2581456"/>
                </a:cubicBezTo>
                <a:lnTo>
                  <a:pt x="502492" y="2581260"/>
                </a:lnTo>
                <a:lnTo>
                  <a:pt x="502309" y="2595239"/>
                </a:lnTo>
                <a:cubicBezTo>
                  <a:pt x="502066" y="2604050"/>
                  <a:pt x="501702" y="2612424"/>
                  <a:pt x="501216" y="2620361"/>
                </a:cubicBezTo>
                <a:cubicBezTo>
                  <a:pt x="500244" y="2636236"/>
                  <a:pt x="498982" y="2656695"/>
                  <a:pt x="497427" y="2681738"/>
                </a:cubicBezTo>
                <a:cubicBezTo>
                  <a:pt x="497561" y="2707257"/>
                  <a:pt x="496576" y="2720016"/>
                  <a:pt x="494472" y="2720016"/>
                </a:cubicBezTo>
                <a:cubicBezTo>
                  <a:pt x="492369" y="2720016"/>
                  <a:pt x="491317" y="2711047"/>
                  <a:pt x="491317" y="2693108"/>
                </a:cubicBezTo>
                <a:cubicBezTo>
                  <a:pt x="491317" y="2710571"/>
                  <a:pt x="490844" y="2730554"/>
                  <a:pt x="489899" y="2753056"/>
                </a:cubicBezTo>
                <a:cubicBezTo>
                  <a:pt x="488955" y="2775559"/>
                  <a:pt x="487551" y="2796454"/>
                  <a:pt x="485689" y="2815743"/>
                </a:cubicBezTo>
                <a:cubicBezTo>
                  <a:pt x="481736" y="2874202"/>
                  <a:pt x="478061" y="2946830"/>
                  <a:pt x="474664" y="3033627"/>
                </a:cubicBezTo>
                <a:cubicBezTo>
                  <a:pt x="471267" y="3120424"/>
                  <a:pt x="468584" y="3198648"/>
                  <a:pt x="466614" y="3268299"/>
                </a:cubicBezTo>
                <a:cubicBezTo>
                  <a:pt x="453817" y="3288976"/>
                  <a:pt x="444474" y="3295495"/>
                  <a:pt x="438584" y="3287855"/>
                </a:cubicBezTo>
                <a:cubicBezTo>
                  <a:pt x="434167" y="3282125"/>
                  <a:pt x="430668" y="3276356"/>
                  <a:pt x="428086" y="3270549"/>
                </a:cubicBezTo>
                <a:lnTo>
                  <a:pt x="426655" y="3266887"/>
                </a:lnTo>
                <a:lnTo>
                  <a:pt x="426374" y="3269430"/>
                </a:lnTo>
                <a:cubicBezTo>
                  <a:pt x="417664" y="3259469"/>
                  <a:pt x="411681" y="3258229"/>
                  <a:pt x="408424" y="3265710"/>
                </a:cubicBezTo>
                <a:cubicBezTo>
                  <a:pt x="405168" y="3273191"/>
                  <a:pt x="398434" y="3269450"/>
                  <a:pt x="388224" y="3254488"/>
                </a:cubicBezTo>
                <a:cubicBezTo>
                  <a:pt x="378535" y="3256988"/>
                  <a:pt x="372814" y="3249130"/>
                  <a:pt x="371058" y="3230914"/>
                </a:cubicBezTo>
                <a:lnTo>
                  <a:pt x="370261" y="3220752"/>
                </a:lnTo>
                <a:lnTo>
                  <a:pt x="366416" y="3218274"/>
                </a:lnTo>
                <a:lnTo>
                  <a:pt x="365391" y="3216603"/>
                </a:lnTo>
                <a:lnTo>
                  <a:pt x="361488" y="3217692"/>
                </a:lnTo>
                <a:cubicBezTo>
                  <a:pt x="359922" y="3217403"/>
                  <a:pt x="358161" y="3216443"/>
                  <a:pt x="356204" y="3214810"/>
                </a:cubicBezTo>
                <a:cubicBezTo>
                  <a:pt x="348379" y="3208282"/>
                  <a:pt x="343579" y="3198905"/>
                  <a:pt x="341803" y="3186682"/>
                </a:cubicBezTo>
                <a:cubicBezTo>
                  <a:pt x="340915" y="3180570"/>
                  <a:pt x="340403" y="3175837"/>
                  <a:pt x="340265" y="3172484"/>
                </a:cubicBezTo>
                <a:lnTo>
                  <a:pt x="340850" y="3167630"/>
                </a:lnTo>
                <a:lnTo>
                  <a:pt x="337321" y="3166099"/>
                </a:lnTo>
                <a:cubicBezTo>
                  <a:pt x="334899" y="3163896"/>
                  <a:pt x="332376" y="3160498"/>
                  <a:pt x="329753" y="3155904"/>
                </a:cubicBezTo>
                <a:cubicBezTo>
                  <a:pt x="330530" y="3151856"/>
                  <a:pt x="329113" y="3153573"/>
                  <a:pt x="325502" y="3161054"/>
                </a:cubicBezTo>
                <a:cubicBezTo>
                  <a:pt x="321891" y="3168535"/>
                  <a:pt x="310537" y="3162036"/>
                  <a:pt x="291443" y="3141557"/>
                </a:cubicBezTo>
                <a:cubicBezTo>
                  <a:pt x="291443" y="3114689"/>
                  <a:pt x="286578" y="3102505"/>
                  <a:pt x="276850" y="3105005"/>
                </a:cubicBezTo>
                <a:cubicBezTo>
                  <a:pt x="272884" y="3027714"/>
                  <a:pt x="270753" y="2953017"/>
                  <a:pt x="270458" y="2880915"/>
                </a:cubicBezTo>
                <a:lnTo>
                  <a:pt x="274618" y="2693276"/>
                </a:lnTo>
                <a:lnTo>
                  <a:pt x="272075" y="2691637"/>
                </a:lnTo>
                <a:lnTo>
                  <a:pt x="271050" y="2689966"/>
                </a:lnTo>
                <a:lnTo>
                  <a:pt x="267147" y="2691055"/>
                </a:lnTo>
                <a:cubicBezTo>
                  <a:pt x="265581" y="2690766"/>
                  <a:pt x="263820" y="2689806"/>
                  <a:pt x="261863" y="2688173"/>
                </a:cubicBezTo>
                <a:cubicBezTo>
                  <a:pt x="254038" y="2681645"/>
                  <a:pt x="249238" y="2672268"/>
                  <a:pt x="247462" y="2660045"/>
                </a:cubicBezTo>
                <a:cubicBezTo>
                  <a:pt x="246574" y="2653933"/>
                  <a:pt x="246062" y="2649200"/>
                  <a:pt x="245924" y="2645847"/>
                </a:cubicBezTo>
                <a:lnTo>
                  <a:pt x="246509" y="2640993"/>
                </a:lnTo>
                <a:lnTo>
                  <a:pt x="242980" y="2639462"/>
                </a:lnTo>
                <a:cubicBezTo>
                  <a:pt x="240558" y="2637259"/>
                  <a:pt x="238035" y="2633861"/>
                  <a:pt x="235412" y="2629267"/>
                </a:cubicBezTo>
                <a:cubicBezTo>
                  <a:pt x="236189" y="2625219"/>
                  <a:pt x="234772" y="2626936"/>
                  <a:pt x="231161" y="2634417"/>
                </a:cubicBezTo>
                <a:cubicBezTo>
                  <a:pt x="229355" y="2638158"/>
                  <a:pt x="225614" y="2638403"/>
                  <a:pt x="219938" y="2635154"/>
                </a:cubicBezTo>
                <a:lnTo>
                  <a:pt x="202073" y="2619325"/>
                </a:lnTo>
                <a:lnTo>
                  <a:pt x="196192" y="2790779"/>
                </a:lnTo>
                <a:cubicBezTo>
                  <a:pt x="183395" y="2811456"/>
                  <a:pt x="174052" y="2817975"/>
                  <a:pt x="168162" y="2810335"/>
                </a:cubicBezTo>
                <a:cubicBezTo>
                  <a:pt x="163745" y="2804605"/>
                  <a:pt x="160246" y="2798836"/>
                  <a:pt x="157664" y="2793029"/>
                </a:cubicBezTo>
                <a:lnTo>
                  <a:pt x="156233" y="2789367"/>
                </a:lnTo>
                <a:lnTo>
                  <a:pt x="155952" y="2791910"/>
                </a:lnTo>
                <a:cubicBezTo>
                  <a:pt x="147242" y="2781949"/>
                  <a:pt x="141259" y="2780709"/>
                  <a:pt x="138002" y="2788190"/>
                </a:cubicBezTo>
                <a:cubicBezTo>
                  <a:pt x="134746" y="2795671"/>
                  <a:pt x="128012" y="2791930"/>
                  <a:pt x="117802" y="2776968"/>
                </a:cubicBezTo>
                <a:cubicBezTo>
                  <a:pt x="108113" y="2779468"/>
                  <a:pt x="102392" y="2771610"/>
                  <a:pt x="100636" y="2753394"/>
                </a:cubicBezTo>
                <a:lnTo>
                  <a:pt x="99839" y="2743232"/>
                </a:lnTo>
                <a:lnTo>
                  <a:pt x="95994" y="2740754"/>
                </a:lnTo>
                <a:lnTo>
                  <a:pt x="94969" y="2739083"/>
                </a:lnTo>
                <a:lnTo>
                  <a:pt x="91066" y="2740172"/>
                </a:lnTo>
                <a:cubicBezTo>
                  <a:pt x="89500" y="2739883"/>
                  <a:pt x="87739" y="2738923"/>
                  <a:pt x="85782" y="2737290"/>
                </a:cubicBezTo>
                <a:cubicBezTo>
                  <a:pt x="77957" y="2730762"/>
                  <a:pt x="73157" y="2721385"/>
                  <a:pt x="71381" y="2709162"/>
                </a:cubicBezTo>
                <a:cubicBezTo>
                  <a:pt x="70493" y="2703050"/>
                  <a:pt x="69981" y="2698317"/>
                  <a:pt x="69843" y="2694964"/>
                </a:cubicBezTo>
                <a:lnTo>
                  <a:pt x="70428" y="2690110"/>
                </a:lnTo>
                <a:lnTo>
                  <a:pt x="66899" y="2688579"/>
                </a:lnTo>
                <a:cubicBezTo>
                  <a:pt x="64477" y="2686376"/>
                  <a:pt x="61954" y="2682978"/>
                  <a:pt x="59331" y="2678384"/>
                </a:cubicBezTo>
                <a:cubicBezTo>
                  <a:pt x="60108" y="2674336"/>
                  <a:pt x="58691" y="2676053"/>
                  <a:pt x="55080" y="2683534"/>
                </a:cubicBezTo>
                <a:cubicBezTo>
                  <a:pt x="51469" y="2691015"/>
                  <a:pt x="40115" y="2684516"/>
                  <a:pt x="21021" y="2664037"/>
                </a:cubicBezTo>
                <a:cubicBezTo>
                  <a:pt x="21021" y="2637169"/>
                  <a:pt x="16156" y="2624985"/>
                  <a:pt x="6428" y="2627485"/>
                </a:cubicBezTo>
                <a:cubicBezTo>
                  <a:pt x="-1505" y="2472902"/>
                  <a:pt x="-2095" y="2328698"/>
                  <a:pt x="4659" y="2194871"/>
                </a:cubicBezTo>
                <a:cubicBezTo>
                  <a:pt x="5476" y="2191815"/>
                  <a:pt x="5463" y="2186934"/>
                  <a:pt x="4619" y="2180227"/>
                </a:cubicBezTo>
                <a:cubicBezTo>
                  <a:pt x="3775" y="2173520"/>
                  <a:pt x="3808" y="2161812"/>
                  <a:pt x="4719" y="2145103"/>
                </a:cubicBezTo>
                <a:cubicBezTo>
                  <a:pt x="4652" y="2135777"/>
                  <a:pt x="6669" y="2125180"/>
                  <a:pt x="10770" y="2113314"/>
                </a:cubicBezTo>
                <a:cubicBezTo>
                  <a:pt x="11570" y="2110942"/>
                  <a:pt x="12241" y="2108867"/>
                  <a:pt x="12781" y="2107089"/>
                </a:cubicBezTo>
                <a:lnTo>
                  <a:pt x="13720" y="2103694"/>
                </a:lnTo>
                <a:lnTo>
                  <a:pt x="12854" y="2113509"/>
                </a:lnTo>
                <a:lnTo>
                  <a:pt x="17483" y="2099741"/>
                </a:lnTo>
                <a:cubicBezTo>
                  <a:pt x="26059" y="2079301"/>
                  <a:pt x="26899" y="2070709"/>
                  <a:pt x="20005" y="2073963"/>
                </a:cubicBezTo>
                <a:cubicBezTo>
                  <a:pt x="13111" y="2077218"/>
                  <a:pt x="9664" y="2079579"/>
                  <a:pt x="9664" y="2081048"/>
                </a:cubicBezTo>
                <a:cubicBezTo>
                  <a:pt x="9664" y="2076364"/>
                  <a:pt x="9453" y="2066572"/>
                  <a:pt x="9031" y="2051669"/>
                </a:cubicBezTo>
                <a:cubicBezTo>
                  <a:pt x="8609" y="2036766"/>
                  <a:pt x="8820" y="2024830"/>
                  <a:pt x="9664" y="2015861"/>
                </a:cubicBezTo>
                <a:cubicBezTo>
                  <a:pt x="10508" y="2023679"/>
                  <a:pt x="11771" y="2009342"/>
                  <a:pt x="13453" y="1972849"/>
                </a:cubicBezTo>
                <a:cubicBezTo>
                  <a:pt x="15135" y="1936357"/>
                  <a:pt x="16605" y="1902811"/>
                  <a:pt x="17865" y="1872212"/>
                </a:cubicBezTo>
                <a:cubicBezTo>
                  <a:pt x="19124" y="1841613"/>
                  <a:pt x="20387" y="1812522"/>
                  <a:pt x="21654" y="1784939"/>
                </a:cubicBezTo>
                <a:cubicBezTo>
                  <a:pt x="22920" y="1757356"/>
                  <a:pt x="24283" y="1730488"/>
                  <a:pt x="25744" y="1704334"/>
                </a:cubicBezTo>
                <a:cubicBezTo>
                  <a:pt x="31010" y="1641389"/>
                  <a:pt x="36936" y="1552519"/>
                  <a:pt x="43522" y="1437723"/>
                </a:cubicBezTo>
                <a:cubicBezTo>
                  <a:pt x="50108" y="1322927"/>
                  <a:pt x="56557" y="1221178"/>
                  <a:pt x="62869" y="1132477"/>
                </a:cubicBezTo>
                <a:cubicBezTo>
                  <a:pt x="66473" y="1079296"/>
                  <a:pt x="69702" y="1029170"/>
                  <a:pt x="72557" y="982101"/>
                </a:cubicBezTo>
                <a:cubicBezTo>
                  <a:pt x="75411" y="935032"/>
                  <a:pt x="78848" y="889292"/>
                  <a:pt x="82868" y="844881"/>
                </a:cubicBezTo>
                <a:cubicBezTo>
                  <a:pt x="84784" y="818211"/>
                  <a:pt x="87424" y="793665"/>
                  <a:pt x="90788" y="771241"/>
                </a:cubicBezTo>
                <a:cubicBezTo>
                  <a:pt x="94151" y="748818"/>
                  <a:pt x="96623" y="727069"/>
                  <a:pt x="98204" y="705995"/>
                </a:cubicBezTo>
                <a:cubicBezTo>
                  <a:pt x="100590" y="687461"/>
                  <a:pt x="102415" y="667647"/>
                  <a:pt x="103682" y="646553"/>
                </a:cubicBezTo>
                <a:cubicBezTo>
                  <a:pt x="104948" y="625459"/>
                  <a:pt x="106472" y="603978"/>
                  <a:pt x="108254" y="582110"/>
                </a:cubicBezTo>
                <a:cubicBezTo>
                  <a:pt x="110090" y="568617"/>
                  <a:pt x="111936" y="555649"/>
                  <a:pt x="113792" y="543207"/>
                </a:cubicBezTo>
                <a:cubicBezTo>
                  <a:pt x="115648" y="530765"/>
                  <a:pt x="117454" y="518015"/>
                  <a:pt x="119209" y="504958"/>
                </a:cubicBezTo>
                <a:cubicBezTo>
                  <a:pt x="123028" y="482217"/>
                  <a:pt x="126197" y="455329"/>
                  <a:pt x="128716" y="424293"/>
                </a:cubicBezTo>
                <a:cubicBezTo>
                  <a:pt x="131235" y="393257"/>
                  <a:pt x="134793" y="361527"/>
                  <a:pt x="139389" y="329103"/>
                </a:cubicBezTo>
                <a:cubicBezTo>
                  <a:pt x="143302" y="308029"/>
                  <a:pt x="145164" y="298116"/>
                  <a:pt x="144977" y="299367"/>
                </a:cubicBezTo>
                <a:cubicBezTo>
                  <a:pt x="144789" y="300617"/>
                  <a:pt x="144695" y="308941"/>
                  <a:pt x="144695" y="324340"/>
                </a:cubicBezTo>
                <a:cubicBezTo>
                  <a:pt x="145607" y="302710"/>
                  <a:pt x="146910" y="285218"/>
                  <a:pt x="148605" y="271863"/>
                </a:cubicBezTo>
                <a:cubicBezTo>
                  <a:pt x="150300" y="258508"/>
                  <a:pt x="153486" y="242167"/>
                  <a:pt x="158163" y="222839"/>
                </a:cubicBezTo>
                <a:cubicBezTo>
                  <a:pt x="158846" y="219863"/>
                  <a:pt x="159593" y="211776"/>
                  <a:pt x="160404" y="198580"/>
                </a:cubicBezTo>
                <a:cubicBezTo>
                  <a:pt x="161214" y="185384"/>
                  <a:pt x="163596" y="168487"/>
                  <a:pt x="167549" y="147889"/>
                </a:cubicBezTo>
                <a:cubicBezTo>
                  <a:pt x="168661" y="142919"/>
                  <a:pt x="169643" y="138608"/>
                  <a:pt x="170492" y="134958"/>
                </a:cubicBezTo>
                <a:lnTo>
                  <a:pt x="171783" y="129584"/>
                </a:lnTo>
                <a:lnTo>
                  <a:pt x="171821" y="128713"/>
                </a:lnTo>
                <a:cubicBezTo>
                  <a:pt x="172243" y="124997"/>
                  <a:pt x="172876" y="122509"/>
                  <a:pt x="173720" y="121249"/>
                </a:cubicBezTo>
                <a:lnTo>
                  <a:pt x="174067" y="120889"/>
                </a:lnTo>
                <a:lnTo>
                  <a:pt x="174594" y="119940"/>
                </a:lnTo>
                <a:lnTo>
                  <a:pt x="174551" y="120386"/>
                </a:lnTo>
                <a:lnTo>
                  <a:pt x="175059" y="119858"/>
                </a:lnTo>
                <a:lnTo>
                  <a:pt x="175743" y="97541"/>
                </a:lnTo>
                <a:cubicBezTo>
                  <a:pt x="177255" y="76377"/>
                  <a:pt x="181036" y="65796"/>
                  <a:pt x="187087" y="65796"/>
                </a:cubicBezTo>
                <a:cubicBezTo>
                  <a:pt x="193740" y="52699"/>
                  <a:pt x="199286" y="47315"/>
                  <a:pt x="203727" y="49644"/>
                </a:cubicBezTo>
                <a:cubicBezTo>
                  <a:pt x="205208" y="50421"/>
                  <a:pt x="206565" y="52054"/>
                  <a:pt x="207800" y="54544"/>
                </a:cubicBezTo>
                <a:cubicBezTo>
                  <a:pt x="212738" y="64506"/>
                  <a:pt x="220653" y="66986"/>
                  <a:pt x="231548" y="61986"/>
                </a:cubicBezTo>
                <a:cubicBezTo>
                  <a:pt x="236559" y="82028"/>
                  <a:pt x="241296" y="97536"/>
                  <a:pt x="245759" y="108509"/>
                </a:cubicBezTo>
                <a:cubicBezTo>
                  <a:pt x="246874" y="111253"/>
                  <a:pt x="247771" y="113977"/>
                  <a:pt x="248450" y="116682"/>
                </a:cubicBezTo>
                <a:lnTo>
                  <a:pt x="249831" y="124726"/>
                </a:lnTo>
                <a:lnTo>
                  <a:pt x="251700" y="127887"/>
                </a:lnTo>
                <a:cubicBezTo>
                  <a:pt x="252684" y="129316"/>
                  <a:pt x="253477" y="130189"/>
                  <a:pt x="254080" y="130506"/>
                </a:cubicBezTo>
                <a:cubicBezTo>
                  <a:pt x="263446" y="133007"/>
                  <a:pt x="274240" y="141361"/>
                  <a:pt x="286461" y="155569"/>
                </a:cubicBezTo>
                <a:cubicBezTo>
                  <a:pt x="298682" y="169777"/>
                  <a:pt x="311740" y="185692"/>
                  <a:pt x="325636" y="203313"/>
                </a:cubicBezTo>
                <a:lnTo>
                  <a:pt x="325567" y="203631"/>
                </a:lnTo>
                <a:lnTo>
                  <a:pt x="327511" y="202840"/>
                </a:lnTo>
                <a:lnTo>
                  <a:pt x="328497" y="203202"/>
                </a:lnTo>
                <a:lnTo>
                  <a:pt x="334244" y="173722"/>
                </a:lnTo>
                <a:cubicBezTo>
                  <a:pt x="334927" y="170746"/>
                  <a:pt x="335674" y="162659"/>
                  <a:pt x="336485" y="149463"/>
                </a:cubicBezTo>
                <a:cubicBezTo>
                  <a:pt x="337295" y="136267"/>
                  <a:pt x="339677" y="119370"/>
                  <a:pt x="343630" y="98772"/>
                </a:cubicBezTo>
                <a:cubicBezTo>
                  <a:pt x="344742" y="93802"/>
                  <a:pt x="345724" y="89491"/>
                  <a:pt x="346573" y="85841"/>
                </a:cubicBezTo>
                <a:lnTo>
                  <a:pt x="347864" y="80467"/>
                </a:lnTo>
                <a:lnTo>
                  <a:pt x="347902" y="79596"/>
                </a:lnTo>
                <a:cubicBezTo>
                  <a:pt x="348324" y="75880"/>
                  <a:pt x="348957" y="73392"/>
                  <a:pt x="349801" y="72132"/>
                </a:cubicBezTo>
                <a:lnTo>
                  <a:pt x="350148" y="71772"/>
                </a:lnTo>
                <a:lnTo>
                  <a:pt x="350675" y="70823"/>
                </a:lnTo>
                <a:lnTo>
                  <a:pt x="350632" y="71269"/>
                </a:lnTo>
                <a:lnTo>
                  <a:pt x="351140" y="70741"/>
                </a:lnTo>
                <a:lnTo>
                  <a:pt x="351824" y="48424"/>
                </a:lnTo>
                <a:cubicBezTo>
                  <a:pt x="353336" y="27260"/>
                  <a:pt x="357117" y="16679"/>
                  <a:pt x="363168" y="16679"/>
                </a:cubicBezTo>
                <a:cubicBezTo>
                  <a:pt x="369821" y="3582"/>
                  <a:pt x="375367" y="-1802"/>
                  <a:pt x="379808" y="527"/>
                </a:cubicBezTo>
                <a:close/>
              </a:path>
            </a:pathLst>
          </a:custGeom>
          <a:ln>
            <a:noFill/>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endParaRPr lang="en-GB" sz="22500" b="1" dirty="0">
              <a:latin typeface="Hey August" pitchFamily="2" charset="0"/>
            </a:endParaRPr>
          </a:p>
        </p:txBody>
      </p:sp>
      <p:sp useBgFill="1">
        <p:nvSpPr>
          <p:cNvPr id="30" name="TextBox 29">
            <a:extLst>
              <a:ext uri="{FF2B5EF4-FFF2-40B4-BE49-F238E27FC236}">
                <a16:creationId xmlns:a16="http://schemas.microsoft.com/office/drawing/2014/main" id="{2E52C019-24DF-9B31-F08C-514E859FB7AE}"/>
              </a:ext>
            </a:extLst>
          </p:cNvPr>
          <p:cNvSpPr txBox="1"/>
          <p:nvPr/>
        </p:nvSpPr>
        <p:spPr>
          <a:xfrm rot="1701327">
            <a:off x="3414985" y="496950"/>
            <a:ext cx="1308224" cy="4612601"/>
          </a:xfrm>
          <a:custGeom>
            <a:avLst/>
            <a:gdLst>
              <a:gd name="connsiteX0" fmla="*/ 513256 w 635184"/>
              <a:gd name="connsiteY0" fmla="*/ 2435822 h 3290946"/>
              <a:gd name="connsiteX1" fmla="*/ 512940 w 635184"/>
              <a:gd name="connsiteY1" fmla="*/ 2437009 h 3290946"/>
              <a:gd name="connsiteX2" fmla="*/ 513014 w 635184"/>
              <a:gd name="connsiteY2" fmla="*/ 2437660 h 3290946"/>
              <a:gd name="connsiteX3" fmla="*/ 14126 w 635184"/>
              <a:gd name="connsiteY3" fmla="*/ 2099086 h 3290946"/>
              <a:gd name="connsiteX4" fmla="*/ 14011 w 635184"/>
              <a:gd name="connsiteY4" fmla="*/ 2102643 h 3290946"/>
              <a:gd name="connsiteX5" fmla="*/ 13720 w 635184"/>
              <a:gd name="connsiteY5" fmla="*/ 2103694 h 3290946"/>
              <a:gd name="connsiteX6" fmla="*/ 96538 w 635184"/>
              <a:gd name="connsiteY6" fmla="*/ 1843646 h 3290946"/>
              <a:gd name="connsiteX7" fmla="*/ 96515 w 635184"/>
              <a:gd name="connsiteY7" fmla="*/ 1844433 h 3290946"/>
              <a:gd name="connsiteX8" fmla="*/ 96478 w 635184"/>
              <a:gd name="connsiteY8" fmla="*/ 1845626 h 3290946"/>
              <a:gd name="connsiteX9" fmla="*/ 96647 w 635184"/>
              <a:gd name="connsiteY9" fmla="*/ 1844679 h 3290946"/>
              <a:gd name="connsiteX10" fmla="*/ 272619 w 635184"/>
              <a:gd name="connsiteY10" fmla="*/ 1794529 h 3290946"/>
              <a:gd name="connsiteX11" fmla="*/ 272596 w 635184"/>
              <a:gd name="connsiteY11" fmla="*/ 1795316 h 3290946"/>
              <a:gd name="connsiteX12" fmla="*/ 272559 w 635184"/>
              <a:gd name="connsiteY12" fmla="*/ 1796509 h 3290946"/>
              <a:gd name="connsiteX13" fmla="*/ 272728 w 635184"/>
              <a:gd name="connsiteY13" fmla="*/ 1795562 h 3290946"/>
              <a:gd name="connsiteX14" fmla="*/ 97240 w 635184"/>
              <a:gd name="connsiteY14" fmla="*/ 1721538 h 3290946"/>
              <a:gd name="connsiteX15" fmla="*/ 95561 w 635184"/>
              <a:gd name="connsiteY15" fmla="*/ 1745797 h 3290946"/>
              <a:gd name="connsiteX16" fmla="*/ 97924 w 635184"/>
              <a:gd name="connsiteY16" fmla="*/ 1757412 h 3290946"/>
              <a:gd name="connsiteX17" fmla="*/ 98506 w 635184"/>
              <a:gd name="connsiteY17" fmla="*/ 1748685 h 3290946"/>
              <a:gd name="connsiteX18" fmla="*/ 99259 w 635184"/>
              <a:gd name="connsiteY18" fmla="*/ 1739724 h 3290946"/>
              <a:gd name="connsiteX19" fmla="*/ 98040 w 635184"/>
              <a:gd name="connsiteY19" fmla="*/ 1734637 h 3290946"/>
              <a:gd name="connsiteX20" fmla="*/ 97240 w 635184"/>
              <a:gd name="connsiteY20" fmla="*/ 1721538 h 3290946"/>
              <a:gd name="connsiteX21" fmla="*/ 273321 w 635184"/>
              <a:gd name="connsiteY21" fmla="*/ 1672421 h 3290946"/>
              <a:gd name="connsiteX22" fmla="*/ 271642 w 635184"/>
              <a:gd name="connsiteY22" fmla="*/ 1696680 h 3290946"/>
              <a:gd name="connsiteX23" fmla="*/ 274005 w 635184"/>
              <a:gd name="connsiteY23" fmla="*/ 1708295 h 3290946"/>
              <a:gd name="connsiteX24" fmla="*/ 274587 w 635184"/>
              <a:gd name="connsiteY24" fmla="*/ 1699568 h 3290946"/>
              <a:gd name="connsiteX25" fmla="*/ 275340 w 635184"/>
              <a:gd name="connsiteY25" fmla="*/ 1690607 h 3290946"/>
              <a:gd name="connsiteX26" fmla="*/ 274121 w 635184"/>
              <a:gd name="connsiteY26" fmla="*/ 1685520 h 3290946"/>
              <a:gd name="connsiteX27" fmla="*/ 273321 w 635184"/>
              <a:gd name="connsiteY27" fmla="*/ 1672421 h 3290946"/>
              <a:gd name="connsiteX28" fmla="*/ 615802 w 635184"/>
              <a:gd name="connsiteY28" fmla="*/ 1055870 h 3290946"/>
              <a:gd name="connsiteX29" fmla="*/ 616258 w 635184"/>
              <a:gd name="connsiteY29" fmla="*/ 1067965 h 3290946"/>
              <a:gd name="connsiteX30" fmla="*/ 612339 w 635184"/>
              <a:gd name="connsiteY30" fmla="*/ 1067965 h 3290946"/>
              <a:gd name="connsiteX31" fmla="*/ 161479 w 635184"/>
              <a:gd name="connsiteY31" fmla="*/ 1052526 h 3290946"/>
              <a:gd name="connsiteX32" fmla="*/ 160758 w 635184"/>
              <a:gd name="connsiteY32" fmla="*/ 1055146 h 3290946"/>
              <a:gd name="connsiteX33" fmla="*/ 160720 w 635184"/>
              <a:gd name="connsiteY33" fmla="*/ 1055727 h 3290946"/>
              <a:gd name="connsiteX34" fmla="*/ 161444 w 635184"/>
              <a:gd name="connsiteY34" fmla="*/ 1054402 h 3290946"/>
              <a:gd name="connsiteX35" fmla="*/ 161479 w 635184"/>
              <a:gd name="connsiteY35" fmla="*/ 1052526 h 3290946"/>
              <a:gd name="connsiteX36" fmla="*/ 337560 w 635184"/>
              <a:gd name="connsiteY36" fmla="*/ 1003409 h 3290946"/>
              <a:gd name="connsiteX37" fmla="*/ 336839 w 635184"/>
              <a:gd name="connsiteY37" fmla="*/ 1006029 h 3290946"/>
              <a:gd name="connsiteX38" fmla="*/ 336801 w 635184"/>
              <a:gd name="connsiteY38" fmla="*/ 1006610 h 3290946"/>
              <a:gd name="connsiteX39" fmla="*/ 337525 w 635184"/>
              <a:gd name="connsiteY39" fmla="*/ 1005285 h 3290946"/>
              <a:gd name="connsiteX40" fmla="*/ 337560 w 635184"/>
              <a:gd name="connsiteY40" fmla="*/ 1003409 h 3290946"/>
              <a:gd name="connsiteX41" fmla="*/ 627675 w 635184"/>
              <a:gd name="connsiteY41" fmla="*/ 961817 h 3290946"/>
              <a:gd name="connsiteX42" fmla="*/ 625223 w 635184"/>
              <a:gd name="connsiteY42" fmla="*/ 970810 h 3290946"/>
              <a:gd name="connsiteX43" fmla="*/ 627615 w 635184"/>
              <a:gd name="connsiteY43" fmla="*/ 970810 h 3290946"/>
              <a:gd name="connsiteX44" fmla="*/ 167359 w 635184"/>
              <a:gd name="connsiteY44" fmla="*/ 888109 h 3290946"/>
              <a:gd name="connsiteX45" fmla="*/ 167321 w 635184"/>
              <a:gd name="connsiteY45" fmla="*/ 889003 h 3290946"/>
              <a:gd name="connsiteX46" fmla="*/ 167662 w 635184"/>
              <a:gd name="connsiteY46" fmla="*/ 898510 h 3290946"/>
              <a:gd name="connsiteX47" fmla="*/ 172554 w 635184"/>
              <a:gd name="connsiteY47" fmla="*/ 915337 h 3290946"/>
              <a:gd name="connsiteX48" fmla="*/ 180373 w 635184"/>
              <a:gd name="connsiteY48" fmla="*/ 915813 h 3290946"/>
              <a:gd name="connsiteX49" fmla="*/ 183046 w 635184"/>
              <a:gd name="connsiteY49" fmla="*/ 900186 h 3290946"/>
              <a:gd name="connsiteX50" fmla="*/ 174182 w 635184"/>
              <a:gd name="connsiteY50" fmla="*/ 888856 h 3290946"/>
              <a:gd name="connsiteX51" fmla="*/ 343440 w 635184"/>
              <a:gd name="connsiteY51" fmla="*/ 838992 h 3290946"/>
              <a:gd name="connsiteX52" fmla="*/ 343402 w 635184"/>
              <a:gd name="connsiteY52" fmla="*/ 839886 h 3290946"/>
              <a:gd name="connsiteX53" fmla="*/ 343743 w 635184"/>
              <a:gd name="connsiteY53" fmla="*/ 849393 h 3290946"/>
              <a:gd name="connsiteX54" fmla="*/ 348635 w 635184"/>
              <a:gd name="connsiteY54" fmla="*/ 866220 h 3290946"/>
              <a:gd name="connsiteX55" fmla="*/ 356454 w 635184"/>
              <a:gd name="connsiteY55" fmla="*/ 866696 h 3290946"/>
              <a:gd name="connsiteX56" fmla="*/ 359127 w 635184"/>
              <a:gd name="connsiteY56" fmla="*/ 851069 h 3290946"/>
              <a:gd name="connsiteX57" fmla="*/ 350263 w 635184"/>
              <a:gd name="connsiteY57" fmla="*/ 839739 h 3290946"/>
              <a:gd name="connsiteX58" fmla="*/ 521461 w 635184"/>
              <a:gd name="connsiteY58" fmla="*/ 529233 h 3290946"/>
              <a:gd name="connsiteX59" fmla="*/ 521917 w 635184"/>
              <a:gd name="connsiteY59" fmla="*/ 541328 h 3290946"/>
              <a:gd name="connsiteX60" fmla="*/ 517998 w 635184"/>
              <a:gd name="connsiteY60" fmla="*/ 541328 h 3290946"/>
              <a:gd name="connsiteX61" fmla="*/ 533334 w 635184"/>
              <a:gd name="connsiteY61" fmla="*/ 435180 h 3290946"/>
              <a:gd name="connsiteX62" fmla="*/ 530882 w 635184"/>
              <a:gd name="connsiteY62" fmla="*/ 444173 h 3290946"/>
              <a:gd name="connsiteX63" fmla="*/ 533274 w 635184"/>
              <a:gd name="connsiteY63" fmla="*/ 444173 h 3290946"/>
              <a:gd name="connsiteX64" fmla="*/ 379808 w 635184"/>
              <a:gd name="connsiteY64" fmla="*/ 527 h 3290946"/>
              <a:gd name="connsiteX65" fmla="*/ 383881 w 635184"/>
              <a:gd name="connsiteY65" fmla="*/ 5427 h 3290946"/>
              <a:gd name="connsiteX66" fmla="*/ 407629 w 635184"/>
              <a:gd name="connsiteY66" fmla="*/ 12869 h 3290946"/>
              <a:gd name="connsiteX67" fmla="*/ 421840 w 635184"/>
              <a:gd name="connsiteY67" fmla="*/ 59392 h 3290946"/>
              <a:gd name="connsiteX68" fmla="*/ 424531 w 635184"/>
              <a:gd name="connsiteY68" fmla="*/ 67565 h 3290946"/>
              <a:gd name="connsiteX69" fmla="*/ 425912 w 635184"/>
              <a:gd name="connsiteY69" fmla="*/ 75609 h 3290946"/>
              <a:gd name="connsiteX70" fmla="*/ 427781 w 635184"/>
              <a:gd name="connsiteY70" fmla="*/ 78770 h 3290946"/>
              <a:gd name="connsiteX71" fmla="*/ 430161 w 635184"/>
              <a:gd name="connsiteY71" fmla="*/ 81389 h 3290946"/>
              <a:gd name="connsiteX72" fmla="*/ 462542 w 635184"/>
              <a:gd name="connsiteY72" fmla="*/ 106452 h 3290946"/>
              <a:gd name="connsiteX73" fmla="*/ 501717 w 635184"/>
              <a:gd name="connsiteY73" fmla="*/ 154196 h 3290946"/>
              <a:gd name="connsiteX74" fmla="*/ 501648 w 635184"/>
              <a:gd name="connsiteY74" fmla="*/ 154514 h 3290946"/>
              <a:gd name="connsiteX75" fmla="*/ 503592 w 635184"/>
              <a:gd name="connsiteY75" fmla="*/ 153723 h 3290946"/>
              <a:gd name="connsiteX76" fmla="*/ 516400 w 635184"/>
              <a:gd name="connsiteY76" fmla="*/ 158423 h 3290946"/>
              <a:gd name="connsiteX77" fmla="*/ 525495 w 635184"/>
              <a:gd name="connsiteY77" fmla="*/ 216466 h 3290946"/>
              <a:gd name="connsiteX78" fmla="*/ 538319 w 635184"/>
              <a:gd name="connsiteY78" fmla="*/ 207298 h 3290946"/>
              <a:gd name="connsiteX79" fmla="*/ 535636 w 635184"/>
              <a:gd name="connsiteY79" fmla="*/ 278259 h 3290946"/>
              <a:gd name="connsiteX80" fmla="*/ 537987 w 635184"/>
              <a:gd name="connsiteY80" fmla="*/ 316180 h 3290946"/>
              <a:gd name="connsiteX81" fmla="*/ 540680 w 635184"/>
              <a:gd name="connsiteY81" fmla="*/ 375295 h 3290946"/>
              <a:gd name="connsiteX82" fmla="*/ 535708 w 635184"/>
              <a:gd name="connsiteY82" fmla="*/ 426473 h 3290946"/>
              <a:gd name="connsiteX83" fmla="*/ 534002 w 635184"/>
              <a:gd name="connsiteY83" fmla="*/ 432729 h 3290946"/>
              <a:gd name="connsiteX84" fmla="*/ 534540 w 635184"/>
              <a:gd name="connsiteY84" fmla="*/ 444292 h 3290946"/>
              <a:gd name="connsiteX85" fmla="*/ 525796 w 635184"/>
              <a:gd name="connsiteY85" fmla="*/ 507693 h 3290946"/>
              <a:gd name="connsiteX86" fmla="*/ 525696 w 635184"/>
              <a:gd name="connsiteY86" fmla="*/ 507693 h 3290946"/>
              <a:gd name="connsiteX87" fmla="*/ 525700 w 635184"/>
              <a:gd name="connsiteY87" fmla="*/ 506290 h 3290946"/>
              <a:gd name="connsiteX88" fmla="*/ 524563 w 635184"/>
              <a:gd name="connsiteY88" fmla="*/ 515186 h 3290946"/>
              <a:gd name="connsiteX89" fmla="*/ 521880 w 635184"/>
              <a:gd name="connsiteY89" fmla="*/ 527768 h 3290946"/>
              <a:gd name="connsiteX90" fmla="*/ 521461 w 635184"/>
              <a:gd name="connsiteY90" fmla="*/ 529233 h 3290946"/>
              <a:gd name="connsiteX91" fmla="*/ 521231 w 635184"/>
              <a:gd name="connsiteY91" fmla="*/ 523154 h 3290946"/>
              <a:gd name="connsiteX92" fmla="*/ 510943 w 635184"/>
              <a:gd name="connsiteY92" fmla="*/ 494149 h 3290946"/>
              <a:gd name="connsiteX93" fmla="*/ 502712 w 635184"/>
              <a:gd name="connsiteY93" fmla="*/ 507328 h 3290946"/>
              <a:gd name="connsiteX94" fmla="*/ 501051 w 635184"/>
              <a:gd name="connsiteY94" fmla="*/ 539218 h 3290946"/>
              <a:gd name="connsiteX95" fmla="*/ 501970 w 635184"/>
              <a:gd name="connsiteY95" fmla="*/ 539506 h 3290946"/>
              <a:gd name="connsiteX96" fmla="*/ 510003 w 635184"/>
              <a:gd name="connsiteY96" fmla="*/ 565805 h 3290946"/>
              <a:gd name="connsiteX97" fmla="*/ 516390 w 635184"/>
              <a:gd name="connsiteY97" fmla="*/ 569486 h 3290946"/>
              <a:gd name="connsiteX98" fmla="*/ 520229 w 635184"/>
              <a:gd name="connsiteY98" fmla="*/ 587167 h 3290946"/>
              <a:gd name="connsiteX99" fmla="*/ 519429 w 635184"/>
              <a:gd name="connsiteY99" fmla="*/ 597447 h 3290946"/>
              <a:gd name="connsiteX100" fmla="*/ 520253 w 635184"/>
              <a:gd name="connsiteY100" fmla="*/ 602246 h 3290946"/>
              <a:gd name="connsiteX101" fmla="*/ 522122 w 635184"/>
              <a:gd name="connsiteY101" fmla="*/ 605407 h 3290946"/>
              <a:gd name="connsiteX102" fmla="*/ 524502 w 635184"/>
              <a:gd name="connsiteY102" fmla="*/ 608026 h 3290946"/>
              <a:gd name="connsiteX103" fmla="*/ 556883 w 635184"/>
              <a:gd name="connsiteY103" fmla="*/ 633089 h 3290946"/>
              <a:gd name="connsiteX104" fmla="*/ 596058 w 635184"/>
              <a:gd name="connsiteY104" fmla="*/ 680833 h 3290946"/>
              <a:gd name="connsiteX105" fmla="*/ 595989 w 635184"/>
              <a:gd name="connsiteY105" fmla="*/ 681151 h 3290946"/>
              <a:gd name="connsiteX106" fmla="*/ 597933 w 635184"/>
              <a:gd name="connsiteY106" fmla="*/ 680360 h 3290946"/>
              <a:gd name="connsiteX107" fmla="*/ 610741 w 635184"/>
              <a:gd name="connsiteY107" fmla="*/ 685060 h 3290946"/>
              <a:gd name="connsiteX108" fmla="*/ 619836 w 635184"/>
              <a:gd name="connsiteY108" fmla="*/ 743103 h 3290946"/>
              <a:gd name="connsiteX109" fmla="*/ 632660 w 635184"/>
              <a:gd name="connsiteY109" fmla="*/ 733935 h 3290946"/>
              <a:gd name="connsiteX110" fmla="*/ 629977 w 635184"/>
              <a:gd name="connsiteY110" fmla="*/ 804896 h 3290946"/>
              <a:gd name="connsiteX111" fmla="*/ 632328 w 635184"/>
              <a:gd name="connsiteY111" fmla="*/ 842817 h 3290946"/>
              <a:gd name="connsiteX112" fmla="*/ 635021 w 635184"/>
              <a:gd name="connsiteY112" fmla="*/ 901932 h 3290946"/>
              <a:gd name="connsiteX113" fmla="*/ 630049 w 635184"/>
              <a:gd name="connsiteY113" fmla="*/ 953110 h 3290946"/>
              <a:gd name="connsiteX114" fmla="*/ 628343 w 635184"/>
              <a:gd name="connsiteY114" fmla="*/ 959366 h 3290946"/>
              <a:gd name="connsiteX115" fmla="*/ 628881 w 635184"/>
              <a:gd name="connsiteY115" fmla="*/ 970929 h 3290946"/>
              <a:gd name="connsiteX116" fmla="*/ 620137 w 635184"/>
              <a:gd name="connsiteY116" fmla="*/ 1034330 h 3290946"/>
              <a:gd name="connsiteX117" fmla="*/ 620037 w 635184"/>
              <a:gd name="connsiteY117" fmla="*/ 1034330 h 3290946"/>
              <a:gd name="connsiteX118" fmla="*/ 620041 w 635184"/>
              <a:gd name="connsiteY118" fmla="*/ 1032927 h 3290946"/>
              <a:gd name="connsiteX119" fmla="*/ 618904 w 635184"/>
              <a:gd name="connsiteY119" fmla="*/ 1041823 h 3290946"/>
              <a:gd name="connsiteX120" fmla="*/ 616221 w 635184"/>
              <a:gd name="connsiteY120" fmla="*/ 1054405 h 3290946"/>
              <a:gd name="connsiteX121" fmla="*/ 615802 w 635184"/>
              <a:gd name="connsiteY121" fmla="*/ 1055870 h 3290946"/>
              <a:gd name="connsiteX122" fmla="*/ 615572 w 635184"/>
              <a:gd name="connsiteY122" fmla="*/ 1049791 h 3290946"/>
              <a:gd name="connsiteX123" fmla="*/ 605284 w 635184"/>
              <a:gd name="connsiteY123" fmla="*/ 1020786 h 3290946"/>
              <a:gd name="connsiteX124" fmla="*/ 594309 w 635184"/>
              <a:gd name="connsiteY124" fmla="*/ 1086658 h 3290946"/>
              <a:gd name="connsiteX125" fmla="*/ 614570 w 635184"/>
              <a:gd name="connsiteY125" fmla="*/ 1113804 h 3290946"/>
              <a:gd name="connsiteX126" fmla="*/ 611213 w 635184"/>
              <a:gd name="connsiteY126" fmla="*/ 1156964 h 3290946"/>
              <a:gd name="connsiteX127" fmla="*/ 609746 w 635184"/>
              <a:gd name="connsiteY127" fmla="*/ 1206405 h 3290946"/>
              <a:gd name="connsiteX128" fmla="*/ 605967 w 635184"/>
              <a:gd name="connsiteY128" fmla="*/ 1265192 h 3290946"/>
              <a:gd name="connsiteX129" fmla="*/ 603646 w 635184"/>
              <a:gd name="connsiteY129" fmla="*/ 1297517 h 3290946"/>
              <a:gd name="connsiteX130" fmla="*/ 601123 w 635184"/>
              <a:gd name="connsiteY130" fmla="*/ 1275967 h 3290946"/>
              <a:gd name="connsiteX131" fmla="*/ 598942 w 635184"/>
              <a:gd name="connsiteY131" fmla="*/ 1340737 h 3290946"/>
              <a:gd name="connsiteX132" fmla="*/ 596058 w 635184"/>
              <a:gd name="connsiteY132" fmla="*/ 1400566 h 3290946"/>
              <a:gd name="connsiteX133" fmla="*/ 593535 w 635184"/>
              <a:gd name="connsiteY133" fmla="*/ 1439410 h 3290946"/>
              <a:gd name="connsiteX134" fmla="*/ 591012 w 635184"/>
              <a:gd name="connsiteY134" fmla="*/ 1422354 h 3290946"/>
              <a:gd name="connsiteX135" fmla="*/ 586771 w 635184"/>
              <a:gd name="connsiteY135" fmla="*/ 1486470 h 3290946"/>
              <a:gd name="connsiteX136" fmla="*/ 580520 w 635184"/>
              <a:gd name="connsiteY136" fmla="*/ 1528141 h 3290946"/>
              <a:gd name="connsiteX137" fmla="*/ 580923 w 635184"/>
              <a:gd name="connsiteY137" fmla="*/ 1559991 h 3290946"/>
              <a:gd name="connsiteX138" fmla="*/ 579174 w 635184"/>
              <a:gd name="connsiteY138" fmla="*/ 1643572 h 3290946"/>
              <a:gd name="connsiteX139" fmla="*/ 575158 w 635184"/>
              <a:gd name="connsiteY139" fmla="*/ 1643572 h 3290946"/>
              <a:gd name="connsiteX140" fmla="*/ 573807 w 635184"/>
              <a:gd name="connsiteY140" fmla="*/ 1656163 h 3290946"/>
              <a:gd name="connsiteX141" fmla="*/ 570832 w 635184"/>
              <a:gd name="connsiteY141" fmla="*/ 1672147 h 3290946"/>
              <a:gd name="connsiteX142" fmla="*/ 572089 w 635184"/>
              <a:gd name="connsiteY142" fmla="*/ 1707152 h 3290946"/>
              <a:gd name="connsiteX143" fmla="*/ 563415 w 635184"/>
              <a:gd name="connsiteY143" fmla="*/ 1770672 h 3290946"/>
              <a:gd name="connsiteX144" fmla="*/ 561687 w 635184"/>
              <a:gd name="connsiteY144" fmla="*/ 1770672 h 3290946"/>
              <a:gd name="connsiteX145" fmla="*/ 561043 w 635184"/>
              <a:gd name="connsiteY145" fmla="*/ 1798532 h 3290946"/>
              <a:gd name="connsiteX146" fmla="*/ 558209 w 635184"/>
              <a:gd name="connsiteY146" fmla="*/ 1849253 h 3290946"/>
              <a:gd name="connsiteX147" fmla="*/ 554421 w 635184"/>
              <a:gd name="connsiteY147" fmla="*/ 1879733 h 3290946"/>
              <a:gd name="connsiteX148" fmla="*/ 552921 w 635184"/>
              <a:gd name="connsiteY148" fmla="*/ 1880444 h 3290946"/>
              <a:gd name="connsiteX149" fmla="*/ 552868 w 635184"/>
              <a:gd name="connsiteY149" fmla="*/ 1880321 h 3290946"/>
              <a:gd name="connsiteX150" fmla="*/ 552747 w 635184"/>
              <a:gd name="connsiteY150" fmla="*/ 1885068 h 3290946"/>
              <a:gd name="connsiteX151" fmla="*/ 551496 w 635184"/>
              <a:gd name="connsiteY151" fmla="*/ 1897086 h 3290946"/>
              <a:gd name="connsiteX152" fmla="*/ 548561 w 635184"/>
              <a:gd name="connsiteY152" fmla="*/ 1925572 h 3290946"/>
              <a:gd name="connsiteX153" fmla="*/ 550009 w 635184"/>
              <a:gd name="connsiteY153" fmla="*/ 1955010 h 3290946"/>
              <a:gd name="connsiteX154" fmla="*/ 541888 w 635184"/>
              <a:gd name="connsiteY154" fmla="*/ 2017310 h 3290946"/>
              <a:gd name="connsiteX155" fmla="*/ 541526 w 635184"/>
              <a:gd name="connsiteY155" fmla="*/ 2017310 h 3290946"/>
              <a:gd name="connsiteX156" fmla="*/ 542441 w 635184"/>
              <a:gd name="connsiteY156" fmla="*/ 2032788 h 3290946"/>
              <a:gd name="connsiteX157" fmla="*/ 538009 w 635184"/>
              <a:gd name="connsiteY157" fmla="*/ 2094164 h 3290946"/>
              <a:gd name="connsiteX158" fmla="*/ 531577 w 635184"/>
              <a:gd name="connsiteY158" fmla="*/ 2126252 h 3290946"/>
              <a:gd name="connsiteX159" fmla="*/ 533064 w 635184"/>
              <a:gd name="connsiteY159" fmla="*/ 2121608 h 3290946"/>
              <a:gd name="connsiteX160" fmla="*/ 526421 w 635184"/>
              <a:gd name="connsiteY160" fmla="*/ 2257429 h 3290946"/>
              <a:gd name="connsiteX161" fmla="*/ 517909 w 635184"/>
              <a:gd name="connsiteY161" fmla="*/ 2421170 h 3290946"/>
              <a:gd name="connsiteX162" fmla="*/ 515387 w 635184"/>
              <a:gd name="connsiteY162" fmla="*/ 2428764 h 3290946"/>
              <a:gd name="connsiteX163" fmla="*/ 514267 w 635184"/>
              <a:gd name="connsiteY163" fmla="*/ 2432332 h 3290946"/>
              <a:gd name="connsiteX164" fmla="*/ 514663 w 635184"/>
              <a:gd name="connsiteY164" fmla="*/ 2450161 h 3290946"/>
              <a:gd name="connsiteX165" fmla="*/ 510110 w 635184"/>
              <a:gd name="connsiteY165" fmla="*/ 2492488 h 3290946"/>
              <a:gd name="connsiteX166" fmla="*/ 510251 w 635184"/>
              <a:gd name="connsiteY166" fmla="*/ 2498590 h 3290946"/>
              <a:gd name="connsiteX167" fmla="*/ 508784 w 635184"/>
              <a:gd name="connsiteY167" fmla="*/ 2547495 h 3290946"/>
              <a:gd name="connsiteX168" fmla="*/ 504402 w 635184"/>
              <a:gd name="connsiteY168" fmla="*/ 2581041 h 3290946"/>
              <a:gd name="connsiteX169" fmla="*/ 502575 w 635184"/>
              <a:gd name="connsiteY169" fmla="*/ 2581456 h 3290946"/>
              <a:gd name="connsiteX170" fmla="*/ 502492 w 635184"/>
              <a:gd name="connsiteY170" fmla="*/ 2581260 h 3290946"/>
              <a:gd name="connsiteX171" fmla="*/ 502309 w 635184"/>
              <a:gd name="connsiteY171" fmla="*/ 2595239 h 3290946"/>
              <a:gd name="connsiteX172" fmla="*/ 501216 w 635184"/>
              <a:gd name="connsiteY172" fmla="*/ 2620361 h 3290946"/>
              <a:gd name="connsiteX173" fmla="*/ 497427 w 635184"/>
              <a:gd name="connsiteY173" fmla="*/ 2681738 h 3290946"/>
              <a:gd name="connsiteX174" fmla="*/ 494472 w 635184"/>
              <a:gd name="connsiteY174" fmla="*/ 2720016 h 3290946"/>
              <a:gd name="connsiteX175" fmla="*/ 491317 w 635184"/>
              <a:gd name="connsiteY175" fmla="*/ 2693108 h 3290946"/>
              <a:gd name="connsiteX176" fmla="*/ 489899 w 635184"/>
              <a:gd name="connsiteY176" fmla="*/ 2753056 h 3290946"/>
              <a:gd name="connsiteX177" fmla="*/ 485689 w 635184"/>
              <a:gd name="connsiteY177" fmla="*/ 2815743 h 3290946"/>
              <a:gd name="connsiteX178" fmla="*/ 474664 w 635184"/>
              <a:gd name="connsiteY178" fmla="*/ 3033627 h 3290946"/>
              <a:gd name="connsiteX179" fmla="*/ 466614 w 635184"/>
              <a:gd name="connsiteY179" fmla="*/ 3268299 h 3290946"/>
              <a:gd name="connsiteX180" fmla="*/ 438584 w 635184"/>
              <a:gd name="connsiteY180" fmla="*/ 3287855 h 3290946"/>
              <a:gd name="connsiteX181" fmla="*/ 428086 w 635184"/>
              <a:gd name="connsiteY181" fmla="*/ 3270549 h 3290946"/>
              <a:gd name="connsiteX182" fmla="*/ 426655 w 635184"/>
              <a:gd name="connsiteY182" fmla="*/ 3266887 h 3290946"/>
              <a:gd name="connsiteX183" fmla="*/ 426374 w 635184"/>
              <a:gd name="connsiteY183" fmla="*/ 3269430 h 3290946"/>
              <a:gd name="connsiteX184" fmla="*/ 408424 w 635184"/>
              <a:gd name="connsiteY184" fmla="*/ 3265710 h 3290946"/>
              <a:gd name="connsiteX185" fmla="*/ 388224 w 635184"/>
              <a:gd name="connsiteY185" fmla="*/ 3254488 h 3290946"/>
              <a:gd name="connsiteX186" fmla="*/ 371058 w 635184"/>
              <a:gd name="connsiteY186" fmla="*/ 3230914 h 3290946"/>
              <a:gd name="connsiteX187" fmla="*/ 370261 w 635184"/>
              <a:gd name="connsiteY187" fmla="*/ 3220752 h 3290946"/>
              <a:gd name="connsiteX188" fmla="*/ 366416 w 635184"/>
              <a:gd name="connsiteY188" fmla="*/ 3218274 h 3290946"/>
              <a:gd name="connsiteX189" fmla="*/ 365391 w 635184"/>
              <a:gd name="connsiteY189" fmla="*/ 3216603 h 3290946"/>
              <a:gd name="connsiteX190" fmla="*/ 361488 w 635184"/>
              <a:gd name="connsiteY190" fmla="*/ 3217692 h 3290946"/>
              <a:gd name="connsiteX191" fmla="*/ 356204 w 635184"/>
              <a:gd name="connsiteY191" fmla="*/ 3214810 h 3290946"/>
              <a:gd name="connsiteX192" fmla="*/ 341803 w 635184"/>
              <a:gd name="connsiteY192" fmla="*/ 3186682 h 3290946"/>
              <a:gd name="connsiteX193" fmla="*/ 340265 w 635184"/>
              <a:gd name="connsiteY193" fmla="*/ 3172484 h 3290946"/>
              <a:gd name="connsiteX194" fmla="*/ 340850 w 635184"/>
              <a:gd name="connsiteY194" fmla="*/ 3167630 h 3290946"/>
              <a:gd name="connsiteX195" fmla="*/ 337321 w 635184"/>
              <a:gd name="connsiteY195" fmla="*/ 3166099 h 3290946"/>
              <a:gd name="connsiteX196" fmla="*/ 329753 w 635184"/>
              <a:gd name="connsiteY196" fmla="*/ 3155904 h 3290946"/>
              <a:gd name="connsiteX197" fmla="*/ 325502 w 635184"/>
              <a:gd name="connsiteY197" fmla="*/ 3161054 h 3290946"/>
              <a:gd name="connsiteX198" fmla="*/ 291443 w 635184"/>
              <a:gd name="connsiteY198" fmla="*/ 3141557 h 3290946"/>
              <a:gd name="connsiteX199" fmla="*/ 276850 w 635184"/>
              <a:gd name="connsiteY199" fmla="*/ 3105005 h 3290946"/>
              <a:gd name="connsiteX200" fmla="*/ 270458 w 635184"/>
              <a:gd name="connsiteY200" fmla="*/ 2880915 h 3290946"/>
              <a:gd name="connsiteX201" fmla="*/ 274618 w 635184"/>
              <a:gd name="connsiteY201" fmla="*/ 2693276 h 3290946"/>
              <a:gd name="connsiteX202" fmla="*/ 272075 w 635184"/>
              <a:gd name="connsiteY202" fmla="*/ 2691637 h 3290946"/>
              <a:gd name="connsiteX203" fmla="*/ 271050 w 635184"/>
              <a:gd name="connsiteY203" fmla="*/ 2689966 h 3290946"/>
              <a:gd name="connsiteX204" fmla="*/ 267147 w 635184"/>
              <a:gd name="connsiteY204" fmla="*/ 2691055 h 3290946"/>
              <a:gd name="connsiteX205" fmla="*/ 261863 w 635184"/>
              <a:gd name="connsiteY205" fmla="*/ 2688173 h 3290946"/>
              <a:gd name="connsiteX206" fmla="*/ 247462 w 635184"/>
              <a:gd name="connsiteY206" fmla="*/ 2660045 h 3290946"/>
              <a:gd name="connsiteX207" fmla="*/ 245924 w 635184"/>
              <a:gd name="connsiteY207" fmla="*/ 2645847 h 3290946"/>
              <a:gd name="connsiteX208" fmla="*/ 246509 w 635184"/>
              <a:gd name="connsiteY208" fmla="*/ 2640993 h 3290946"/>
              <a:gd name="connsiteX209" fmla="*/ 242980 w 635184"/>
              <a:gd name="connsiteY209" fmla="*/ 2639462 h 3290946"/>
              <a:gd name="connsiteX210" fmla="*/ 235412 w 635184"/>
              <a:gd name="connsiteY210" fmla="*/ 2629267 h 3290946"/>
              <a:gd name="connsiteX211" fmla="*/ 231161 w 635184"/>
              <a:gd name="connsiteY211" fmla="*/ 2634417 h 3290946"/>
              <a:gd name="connsiteX212" fmla="*/ 219938 w 635184"/>
              <a:gd name="connsiteY212" fmla="*/ 2635154 h 3290946"/>
              <a:gd name="connsiteX213" fmla="*/ 202073 w 635184"/>
              <a:gd name="connsiteY213" fmla="*/ 2619325 h 3290946"/>
              <a:gd name="connsiteX214" fmla="*/ 196192 w 635184"/>
              <a:gd name="connsiteY214" fmla="*/ 2790779 h 3290946"/>
              <a:gd name="connsiteX215" fmla="*/ 168162 w 635184"/>
              <a:gd name="connsiteY215" fmla="*/ 2810335 h 3290946"/>
              <a:gd name="connsiteX216" fmla="*/ 157664 w 635184"/>
              <a:gd name="connsiteY216" fmla="*/ 2793029 h 3290946"/>
              <a:gd name="connsiteX217" fmla="*/ 156233 w 635184"/>
              <a:gd name="connsiteY217" fmla="*/ 2789367 h 3290946"/>
              <a:gd name="connsiteX218" fmla="*/ 155952 w 635184"/>
              <a:gd name="connsiteY218" fmla="*/ 2791910 h 3290946"/>
              <a:gd name="connsiteX219" fmla="*/ 138002 w 635184"/>
              <a:gd name="connsiteY219" fmla="*/ 2788190 h 3290946"/>
              <a:gd name="connsiteX220" fmla="*/ 117802 w 635184"/>
              <a:gd name="connsiteY220" fmla="*/ 2776968 h 3290946"/>
              <a:gd name="connsiteX221" fmla="*/ 100636 w 635184"/>
              <a:gd name="connsiteY221" fmla="*/ 2753394 h 3290946"/>
              <a:gd name="connsiteX222" fmla="*/ 99839 w 635184"/>
              <a:gd name="connsiteY222" fmla="*/ 2743232 h 3290946"/>
              <a:gd name="connsiteX223" fmla="*/ 95994 w 635184"/>
              <a:gd name="connsiteY223" fmla="*/ 2740754 h 3290946"/>
              <a:gd name="connsiteX224" fmla="*/ 94969 w 635184"/>
              <a:gd name="connsiteY224" fmla="*/ 2739083 h 3290946"/>
              <a:gd name="connsiteX225" fmla="*/ 91066 w 635184"/>
              <a:gd name="connsiteY225" fmla="*/ 2740172 h 3290946"/>
              <a:gd name="connsiteX226" fmla="*/ 85782 w 635184"/>
              <a:gd name="connsiteY226" fmla="*/ 2737290 h 3290946"/>
              <a:gd name="connsiteX227" fmla="*/ 71381 w 635184"/>
              <a:gd name="connsiteY227" fmla="*/ 2709162 h 3290946"/>
              <a:gd name="connsiteX228" fmla="*/ 69843 w 635184"/>
              <a:gd name="connsiteY228" fmla="*/ 2694964 h 3290946"/>
              <a:gd name="connsiteX229" fmla="*/ 70428 w 635184"/>
              <a:gd name="connsiteY229" fmla="*/ 2690110 h 3290946"/>
              <a:gd name="connsiteX230" fmla="*/ 66899 w 635184"/>
              <a:gd name="connsiteY230" fmla="*/ 2688579 h 3290946"/>
              <a:gd name="connsiteX231" fmla="*/ 59331 w 635184"/>
              <a:gd name="connsiteY231" fmla="*/ 2678384 h 3290946"/>
              <a:gd name="connsiteX232" fmla="*/ 55080 w 635184"/>
              <a:gd name="connsiteY232" fmla="*/ 2683534 h 3290946"/>
              <a:gd name="connsiteX233" fmla="*/ 21021 w 635184"/>
              <a:gd name="connsiteY233" fmla="*/ 2664037 h 3290946"/>
              <a:gd name="connsiteX234" fmla="*/ 6428 w 635184"/>
              <a:gd name="connsiteY234" fmla="*/ 2627485 h 3290946"/>
              <a:gd name="connsiteX235" fmla="*/ 4659 w 635184"/>
              <a:gd name="connsiteY235" fmla="*/ 2194871 h 3290946"/>
              <a:gd name="connsiteX236" fmla="*/ 4619 w 635184"/>
              <a:gd name="connsiteY236" fmla="*/ 2180227 h 3290946"/>
              <a:gd name="connsiteX237" fmla="*/ 4719 w 635184"/>
              <a:gd name="connsiteY237" fmla="*/ 2145103 h 3290946"/>
              <a:gd name="connsiteX238" fmla="*/ 10770 w 635184"/>
              <a:gd name="connsiteY238" fmla="*/ 2113314 h 3290946"/>
              <a:gd name="connsiteX239" fmla="*/ 12781 w 635184"/>
              <a:gd name="connsiteY239" fmla="*/ 2107089 h 3290946"/>
              <a:gd name="connsiteX240" fmla="*/ 13720 w 635184"/>
              <a:gd name="connsiteY240" fmla="*/ 2103694 h 3290946"/>
              <a:gd name="connsiteX241" fmla="*/ 12854 w 635184"/>
              <a:gd name="connsiteY241" fmla="*/ 2113509 h 3290946"/>
              <a:gd name="connsiteX242" fmla="*/ 17483 w 635184"/>
              <a:gd name="connsiteY242" fmla="*/ 2099741 h 3290946"/>
              <a:gd name="connsiteX243" fmla="*/ 20005 w 635184"/>
              <a:gd name="connsiteY243" fmla="*/ 2073963 h 3290946"/>
              <a:gd name="connsiteX244" fmla="*/ 9664 w 635184"/>
              <a:gd name="connsiteY244" fmla="*/ 2081048 h 3290946"/>
              <a:gd name="connsiteX245" fmla="*/ 9031 w 635184"/>
              <a:gd name="connsiteY245" fmla="*/ 2051669 h 3290946"/>
              <a:gd name="connsiteX246" fmla="*/ 9664 w 635184"/>
              <a:gd name="connsiteY246" fmla="*/ 2015861 h 3290946"/>
              <a:gd name="connsiteX247" fmla="*/ 13453 w 635184"/>
              <a:gd name="connsiteY247" fmla="*/ 1972849 h 3290946"/>
              <a:gd name="connsiteX248" fmla="*/ 17865 w 635184"/>
              <a:gd name="connsiteY248" fmla="*/ 1872212 h 3290946"/>
              <a:gd name="connsiteX249" fmla="*/ 21654 w 635184"/>
              <a:gd name="connsiteY249" fmla="*/ 1784939 h 3290946"/>
              <a:gd name="connsiteX250" fmla="*/ 25744 w 635184"/>
              <a:gd name="connsiteY250" fmla="*/ 1704334 h 3290946"/>
              <a:gd name="connsiteX251" fmla="*/ 43522 w 635184"/>
              <a:gd name="connsiteY251" fmla="*/ 1437723 h 3290946"/>
              <a:gd name="connsiteX252" fmla="*/ 62869 w 635184"/>
              <a:gd name="connsiteY252" fmla="*/ 1132477 h 3290946"/>
              <a:gd name="connsiteX253" fmla="*/ 72557 w 635184"/>
              <a:gd name="connsiteY253" fmla="*/ 982101 h 3290946"/>
              <a:gd name="connsiteX254" fmla="*/ 82868 w 635184"/>
              <a:gd name="connsiteY254" fmla="*/ 844881 h 3290946"/>
              <a:gd name="connsiteX255" fmla="*/ 90788 w 635184"/>
              <a:gd name="connsiteY255" fmla="*/ 771241 h 3290946"/>
              <a:gd name="connsiteX256" fmla="*/ 98204 w 635184"/>
              <a:gd name="connsiteY256" fmla="*/ 705995 h 3290946"/>
              <a:gd name="connsiteX257" fmla="*/ 103682 w 635184"/>
              <a:gd name="connsiteY257" fmla="*/ 646553 h 3290946"/>
              <a:gd name="connsiteX258" fmla="*/ 108254 w 635184"/>
              <a:gd name="connsiteY258" fmla="*/ 582110 h 3290946"/>
              <a:gd name="connsiteX259" fmla="*/ 113792 w 635184"/>
              <a:gd name="connsiteY259" fmla="*/ 543207 h 3290946"/>
              <a:gd name="connsiteX260" fmla="*/ 119209 w 635184"/>
              <a:gd name="connsiteY260" fmla="*/ 504958 h 3290946"/>
              <a:gd name="connsiteX261" fmla="*/ 128716 w 635184"/>
              <a:gd name="connsiteY261" fmla="*/ 424293 h 3290946"/>
              <a:gd name="connsiteX262" fmla="*/ 139389 w 635184"/>
              <a:gd name="connsiteY262" fmla="*/ 329103 h 3290946"/>
              <a:gd name="connsiteX263" fmla="*/ 144977 w 635184"/>
              <a:gd name="connsiteY263" fmla="*/ 299367 h 3290946"/>
              <a:gd name="connsiteX264" fmla="*/ 144695 w 635184"/>
              <a:gd name="connsiteY264" fmla="*/ 324340 h 3290946"/>
              <a:gd name="connsiteX265" fmla="*/ 148605 w 635184"/>
              <a:gd name="connsiteY265" fmla="*/ 271863 h 3290946"/>
              <a:gd name="connsiteX266" fmla="*/ 158163 w 635184"/>
              <a:gd name="connsiteY266" fmla="*/ 222839 h 3290946"/>
              <a:gd name="connsiteX267" fmla="*/ 160404 w 635184"/>
              <a:gd name="connsiteY267" fmla="*/ 198580 h 3290946"/>
              <a:gd name="connsiteX268" fmla="*/ 167549 w 635184"/>
              <a:gd name="connsiteY268" fmla="*/ 147889 h 3290946"/>
              <a:gd name="connsiteX269" fmla="*/ 170492 w 635184"/>
              <a:gd name="connsiteY269" fmla="*/ 134958 h 3290946"/>
              <a:gd name="connsiteX270" fmla="*/ 171783 w 635184"/>
              <a:gd name="connsiteY270" fmla="*/ 129584 h 3290946"/>
              <a:gd name="connsiteX271" fmla="*/ 171821 w 635184"/>
              <a:gd name="connsiteY271" fmla="*/ 128713 h 3290946"/>
              <a:gd name="connsiteX272" fmla="*/ 173720 w 635184"/>
              <a:gd name="connsiteY272" fmla="*/ 121249 h 3290946"/>
              <a:gd name="connsiteX273" fmla="*/ 174067 w 635184"/>
              <a:gd name="connsiteY273" fmla="*/ 120889 h 3290946"/>
              <a:gd name="connsiteX274" fmla="*/ 174594 w 635184"/>
              <a:gd name="connsiteY274" fmla="*/ 119940 h 3290946"/>
              <a:gd name="connsiteX275" fmla="*/ 174551 w 635184"/>
              <a:gd name="connsiteY275" fmla="*/ 120386 h 3290946"/>
              <a:gd name="connsiteX276" fmla="*/ 175059 w 635184"/>
              <a:gd name="connsiteY276" fmla="*/ 119858 h 3290946"/>
              <a:gd name="connsiteX277" fmla="*/ 175743 w 635184"/>
              <a:gd name="connsiteY277" fmla="*/ 97541 h 3290946"/>
              <a:gd name="connsiteX278" fmla="*/ 187087 w 635184"/>
              <a:gd name="connsiteY278" fmla="*/ 65796 h 3290946"/>
              <a:gd name="connsiteX279" fmla="*/ 203727 w 635184"/>
              <a:gd name="connsiteY279" fmla="*/ 49644 h 3290946"/>
              <a:gd name="connsiteX280" fmla="*/ 207800 w 635184"/>
              <a:gd name="connsiteY280" fmla="*/ 54544 h 3290946"/>
              <a:gd name="connsiteX281" fmla="*/ 231548 w 635184"/>
              <a:gd name="connsiteY281" fmla="*/ 61986 h 3290946"/>
              <a:gd name="connsiteX282" fmla="*/ 245759 w 635184"/>
              <a:gd name="connsiteY282" fmla="*/ 108509 h 3290946"/>
              <a:gd name="connsiteX283" fmla="*/ 248450 w 635184"/>
              <a:gd name="connsiteY283" fmla="*/ 116682 h 3290946"/>
              <a:gd name="connsiteX284" fmla="*/ 249831 w 635184"/>
              <a:gd name="connsiteY284" fmla="*/ 124726 h 3290946"/>
              <a:gd name="connsiteX285" fmla="*/ 251700 w 635184"/>
              <a:gd name="connsiteY285" fmla="*/ 127887 h 3290946"/>
              <a:gd name="connsiteX286" fmla="*/ 254080 w 635184"/>
              <a:gd name="connsiteY286" fmla="*/ 130506 h 3290946"/>
              <a:gd name="connsiteX287" fmla="*/ 286461 w 635184"/>
              <a:gd name="connsiteY287" fmla="*/ 155569 h 3290946"/>
              <a:gd name="connsiteX288" fmla="*/ 325636 w 635184"/>
              <a:gd name="connsiteY288" fmla="*/ 203313 h 3290946"/>
              <a:gd name="connsiteX289" fmla="*/ 325567 w 635184"/>
              <a:gd name="connsiteY289" fmla="*/ 203631 h 3290946"/>
              <a:gd name="connsiteX290" fmla="*/ 327511 w 635184"/>
              <a:gd name="connsiteY290" fmla="*/ 202840 h 3290946"/>
              <a:gd name="connsiteX291" fmla="*/ 328497 w 635184"/>
              <a:gd name="connsiteY291" fmla="*/ 203202 h 3290946"/>
              <a:gd name="connsiteX292" fmla="*/ 334244 w 635184"/>
              <a:gd name="connsiteY292" fmla="*/ 173722 h 3290946"/>
              <a:gd name="connsiteX293" fmla="*/ 336485 w 635184"/>
              <a:gd name="connsiteY293" fmla="*/ 149463 h 3290946"/>
              <a:gd name="connsiteX294" fmla="*/ 343630 w 635184"/>
              <a:gd name="connsiteY294" fmla="*/ 98772 h 3290946"/>
              <a:gd name="connsiteX295" fmla="*/ 346573 w 635184"/>
              <a:gd name="connsiteY295" fmla="*/ 85841 h 3290946"/>
              <a:gd name="connsiteX296" fmla="*/ 347864 w 635184"/>
              <a:gd name="connsiteY296" fmla="*/ 80467 h 3290946"/>
              <a:gd name="connsiteX297" fmla="*/ 347902 w 635184"/>
              <a:gd name="connsiteY297" fmla="*/ 79596 h 3290946"/>
              <a:gd name="connsiteX298" fmla="*/ 349801 w 635184"/>
              <a:gd name="connsiteY298" fmla="*/ 72132 h 3290946"/>
              <a:gd name="connsiteX299" fmla="*/ 350148 w 635184"/>
              <a:gd name="connsiteY299" fmla="*/ 71772 h 3290946"/>
              <a:gd name="connsiteX300" fmla="*/ 350675 w 635184"/>
              <a:gd name="connsiteY300" fmla="*/ 70823 h 3290946"/>
              <a:gd name="connsiteX301" fmla="*/ 350632 w 635184"/>
              <a:gd name="connsiteY301" fmla="*/ 71269 h 3290946"/>
              <a:gd name="connsiteX302" fmla="*/ 351140 w 635184"/>
              <a:gd name="connsiteY302" fmla="*/ 70741 h 3290946"/>
              <a:gd name="connsiteX303" fmla="*/ 351824 w 635184"/>
              <a:gd name="connsiteY303" fmla="*/ 48424 h 3290946"/>
              <a:gd name="connsiteX304" fmla="*/ 363168 w 635184"/>
              <a:gd name="connsiteY304" fmla="*/ 16679 h 3290946"/>
              <a:gd name="connsiteX305" fmla="*/ 379808 w 635184"/>
              <a:gd name="connsiteY305" fmla="*/ 527 h 329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Lst>
            <a:rect l="l" t="t" r="r" b="b"/>
            <a:pathLst>
              <a:path w="635184" h="3290946">
                <a:moveTo>
                  <a:pt x="513256" y="2435822"/>
                </a:moveTo>
                <a:lnTo>
                  <a:pt x="512940" y="2437009"/>
                </a:lnTo>
                <a:cubicBezTo>
                  <a:pt x="512821" y="2437611"/>
                  <a:pt x="512845" y="2437828"/>
                  <a:pt x="513014" y="2437660"/>
                </a:cubicBezTo>
                <a:close/>
                <a:moveTo>
                  <a:pt x="14126" y="2099086"/>
                </a:moveTo>
                <a:cubicBezTo>
                  <a:pt x="14608" y="2099086"/>
                  <a:pt x="14570" y="2100271"/>
                  <a:pt x="14011" y="2102643"/>
                </a:cubicBezTo>
                <a:lnTo>
                  <a:pt x="13720" y="2103694"/>
                </a:lnTo>
                <a:close/>
                <a:moveTo>
                  <a:pt x="96538" y="1843646"/>
                </a:moveTo>
                <a:lnTo>
                  <a:pt x="96515" y="1844433"/>
                </a:lnTo>
                <a:lnTo>
                  <a:pt x="96478" y="1845626"/>
                </a:lnTo>
                <a:lnTo>
                  <a:pt x="96647" y="1844679"/>
                </a:lnTo>
                <a:close/>
                <a:moveTo>
                  <a:pt x="272619" y="1794529"/>
                </a:moveTo>
                <a:lnTo>
                  <a:pt x="272596" y="1795316"/>
                </a:lnTo>
                <a:lnTo>
                  <a:pt x="272559" y="1796509"/>
                </a:lnTo>
                <a:lnTo>
                  <a:pt x="272728" y="1795562"/>
                </a:lnTo>
                <a:close/>
                <a:moveTo>
                  <a:pt x="97240" y="1721538"/>
                </a:moveTo>
                <a:cubicBezTo>
                  <a:pt x="90808" y="1719038"/>
                  <a:pt x="90248" y="1727124"/>
                  <a:pt x="95561" y="1745797"/>
                </a:cubicBezTo>
                <a:lnTo>
                  <a:pt x="97924" y="1757412"/>
                </a:lnTo>
                <a:lnTo>
                  <a:pt x="98506" y="1748685"/>
                </a:lnTo>
                <a:lnTo>
                  <a:pt x="99259" y="1739724"/>
                </a:lnTo>
                <a:lnTo>
                  <a:pt x="98040" y="1734637"/>
                </a:lnTo>
                <a:cubicBezTo>
                  <a:pt x="97657" y="1731411"/>
                  <a:pt x="97390" y="1727045"/>
                  <a:pt x="97240" y="1721538"/>
                </a:cubicBezTo>
                <a:close/>
                <a:moveTo>
                  <a:pt x="273321" y="1672421"/>
                </a:moveTo>
                <a:cubicBezTo>
                  <a:pt x="266889" y="1669921"/>
                  <a:pt x="266329" y="1678007"/>
                  <a:pt x="271642" y="1696680"/>
                </a:cubicBezTo>
                <a:lnTo>
                  <a:pt x="274005" y="1708295"/>
                </a:lnTo>
                <a:lnTo>
                  <a:pt x="274587" y="1699568"/>
                </a:lnTo>
                <a:lnTo>
                  <a:pt x="275340" y="1690607"/>
                </a:lnTo>
                <a:lnTo>
                  <a:pt x="274121" y="1685520"/>
                </a:lnTo>
                <a:cubicBezTo>
                  <a:pt x="273738" y="1682294"/>
                  <a:pt x="273471" y="1677928"/>
                  <a:pt x="273321" y="1672421"/>
                </a:cubicBezTo>
                <a:close/>
                <a:moveTo>
                  <a:pt x="615802" y="1055870"/>
                </a:moveTo>
                <a:lnTo>
                  <a:pt x="616258" y="1067965"/>
                </a:lnTo>
                <a:lnTo>
                  <a:pt x="612339" y="1067965"/>
                </a:lnTo>
                <a:close/>
                <a:moveTo>
                  <a:pt x="161479" y="1052526"/>
                </a:moveTo>
                <a:cubicBezTo>
                  <a:pt x="161204" y="1052526"/>
                  <a:pt x="160964" y="1053400"/>
                  <a:pt x="160758" y="1055146"/>
                </a:cubicBezTo>
                <a:lnTo>
                  <a:pt x="160720" y="1055727"/>
                </a:lnTo>
                <a:lnTo>
                  <a:pt x="161444" y="1054402"/>
                </a:lnTo>
                <a:cubicBezTo>
                  <a:pt x="162017" y="1053151"/>
                  <a:pt x="162028" y="1052526"/>
                  <a:pt x="161479" y="1052526"/>
                </a:cubicBezTo>
                <a:close/>
                <a:moveTo>
                  <a:pt x="337560" y="1003409"/>
                </a:moveTo>
                <a:cubicBezTo>
                  <a:pt x="337285" y="1003409"/>
                  <a:pt x="337045" y="1004283"/>
                  <a:pt x="336839" y="1006029"/>
                </a:cubicBezTo>
                <a:lnTo>
                  <a:pt x="336801" y="1006610"/>
                </a:lnTo>
                <a:lnTo>
                  <a:pt x="337525" y="1005285"/>
                </a:lnTo>
                <a:cubicBezTo>
                  <a:pt x="338098" y="1004034"/>
                  <a:pt x="338109" y="1003409"/>
                  <a:pt x="337560" y="1003409"/>
                </a:cubicBezTo>
                <a:close/>
                <a:moveTo>
                  <a:pt x="627675" y="961817"/>
                </a:moveTo>
                <a:lnTo>
                  <a:pt x="625223" y="970810"/>
                </a:lnTo>
                <a:lnTo>
                  <a:pt x="627615" y="970810"/>
                </a:lnTo>
                <a:close/>
                <a:moveTo>
                  <a:pt x="167359" y="888109"/>
                </a:moveTo>
                <a:lnTo>
                  <a:pt x="167321" y="889003"/>
                </a:lnTo>
                <a:lnTo>
                  <a:pt x="167662" y="898510"/>
                </a:lnTo>
                <a:cubicBezTo>
                  <a:pt x="168351" y="907718"/>
                  <a:pt x="169982" y="913327"/>
                  <a:pt x="172554" y="915337"/>
                </a:cubicBezTo>
                <a:cubicBezTo>
                  <a:pt x="175985" y="918016"/>
                  <a:pt x="178591" y="918174"/>
                  <a:pt x="180373" y="915813"/>
                </a:cubicBezTo>
                <a:cubicBezTo>
                  <a:pt x="182155" y="913451"/>
                  <a:pt x="183046" y="908242"/>
                  <a:pt x="183046" y="900186"/>
                </a:cubicBezTo>
                <a:cubicBezTo>
                  <a:pt x="183046" y="894143"/>
                  <a:pt x="180092" y="890367"/>
                  <a:pt x="174182" y="888856"/>
                </a:cubicBezTo>
                <a:close/>
                <a:moveTo>
                  <a:pt x="343440" y="838992"/>
                </a:moveTo>
                <a:lnTo>
                  <a:pt x="343402" y="839886"/>
                </a:lnTo>
                <a:lnTo>
                  <a:pt x="343743" y="849393"/>
                </a:lnTo>
                <a:cubicBezTo>
                  <a:pt x="344432" y="858601"/>
                  <a:pt x="346063" y="864210"/>
                  <a:pt x="348635" y="866220"/>
                </a:cubicBezTo>
                <a:cubicBezTo>
                  <a:pt x="352066" y="868899"/>
                  <a:pt x="354672" y="869057"/>
                  <a:pt x="356454" y="866696"/>
                </a:cubicBezTo>
                <a:cubicBezTo>
                  <a:pt x="358236" y="864334"/>
                  <a:pt x="359127" y="859125"/>
                  <a:pt x="359127" y="851069"/>
                </a:cubicBezTo>
                <a:cubicBezTo>
                  <a:pt x="359127" y="845026"/>
                  <a:pt x="356173" y="841250"/>
                  <a:pt x="350263" y="839739"/>
                </a:cubicBezTo>
                <a:close/>
                <a:moveTo>
                  <a:pt x="521461" y="529233"/>
                </a:moveTo>
                <a:lnTo>
                  <a:pt x="521917" y="541328"/>
                </a:lnTo>
                <a:lnTo>
                  <a:pt x="517998" y="541328"/>
                </a:lnTo>
                <a:close/>
                <a:moveTo>
                  <a:pt x="533334" y="435180"/>
                </a:moveTo>
                <a:lnTo>
                  <a:pt x="530882" y="444173"/>
                </a:lnTo>
                <a:lnTo>
                  <a:pt x="533274" y="444173"/>
                </a:lnTo>
                <a:close/>
                <a:moveTo>
                  <a:pt x="379808" y="527"/>
                </a:moveTo>
                <a:cubicBezTo>
                  <a:pt x="381289" y="1304"/>
                  <a:pt x="382646" y="2937"/>
                  <a:pt x="383881" y="5427"/>
                </a:cubicBezTo>
                <a:cubicBezTo>
                  <a:pt x="388819" y="15389"/>
                  <a:pt x="396734" y="17869"/>
                  <a:pt x="407629" y="12869"/>
                </a:cubicBezTo>
                <a:cubicBezTo>
                  <a:pt x="412640" y="32911"/>
                  <a:pt x="417377" y="48419"/>
                  <a:pt x="421840" y="59392"/>
                </a:cubicBezTo>
                <a:cubicBezTo>
                  <a:pt x="422955" y="62136"/>
                  <a:pt x="423852" y="64860"/>
                  <a:pt x="424531" y="67565"/>
                </a:cubicBezTo>
                <a:lnTo>
                  <a:pt x="425912" y="75609"/>
                </a:lnTo>
                <a:lnTo>
                  <a:pt x="427781" y="78770"/>
                </a:lnTo>
                <a:cubicBezTo>
                  <a:pt x="428765" y="80199"/>
                  <a:pt x="429558" y="81072"/>
                  <a:pt x="430161" y="81389"/>
                </a:cubicBezTo>
                <a:cubicBezTo>
                  <a:pt x="439527" y="83890"/>
                  <a:pt x="450321" y="92244"/>
                  <a:pt x="462542" y="106452"/>
                </a:cubicBezTo>
                <a:cubicBezTo>
                  <a:pt x="474763" y="120660"/>
                  <a:pt x="487821" y="136575"/>
                  <a:pt x="501717" y="154196"/>
                </a:cubicBezTo>
                <a:lnTo>
                  <a:pt x="501648" y="154514"/>
                </a:lnTo>
                <a:lnTo>
                  <a:pt x="503592" y="153723"/>
                </a:lnTo>
                <a:cubicBezTo>
                  <a:pt x="506849" y="153225"/>
                  <a:pt x="511119" y="154791"/>
                  <a:pt x="516400" y="158423"/>
                </a:cubicBezTo>
                <a:cubicBezTo>
                  <a:pt x="523441" y="163264"/>
                  <a:pt x="526473" y="182612"/>
                  <a:pt x="525495" y="216466"/>
                </a:cubicBezTo>
                <a:cubicBezTo>
                  <a:pt x="524798" y="210354"/>
                  <a:pt x="529073" y="207298"/>
                  <a:pt x="538319" y="207298"/>
                </a:cubicBezTo>
                <a:cubicBezTo>
                  <a:pt x="535800" y="246628"/>
                  <a:pt x="534905" y="270282"/>
                  <a:pt x="535636" y="278259"/>
                </a:cubicBezTo>
                <a:cubicBezTo>
                  <a:pt x="536366" y="286236"/>
                  <a:pt x="537149" y="298877"/>
                  <a:pt x="537987" y="316180"/>
                </a:cubicBezTo>
                <a:cubicBezTo>
                  <a:pt x="538824" y="333484"/>
                  <a:pt x="539722" y="353189"/>
                  <a:pt x="540680" y="375295"/>
                </a:cubicBezTo>
                <a:cubicBezTo>
                  <a:pt x="541399" y="391875"/>
                  <a:pt x="539742" y="408934"/>
                  <a:pt x="535708" y="426473"/>
                </a:cubicBezTo>
                <a:lnTo>
                  <a:pt x="534002" y="432729"/>
                </a:lnTo>
                <a:lnTo>
                  <a:pt x="534540" y="444292"/>
                </a:lnTo>
                <a:cubicBezTo>
                  <a:pt x="535384" y="465445"/>
                  <a:pt x="532470" y="486579"/>
                  <a:pt x="525796" y="507693"/>
                </a:cubicBezTo>
                <a:lnTo>
                  <a:pt x="525696" y="507693"/>
                </a:lnTo>
                <a:lnTo>
                  <a:pt x="525700" y="506290"/>
                </a:lnTo>
                <a:lnTo>
                  <a:pt x="524563" y="515186"/>
                </a:lnTo>
                <a:cubicBezTo>
                  <a:pt x="523869" y="519217"/>
                  <a:pt x="522974" y="523411"/>
                  <a:pt x="521880" y="527768"/>
                </a:cubicBezTo>
                <a:lnTo>
                  <a:pt x="521461" y="529233"/>
                </a:lnTo>
                <a:lnTo>
                  <a:pt x="521231" y="523154"/>
                </a:lnTo>
                <a:cubicBezTo>
                  <a:pt x="519859" y="507107"/>
                  <a:pt x="516430" y="497439"/>
                  <a:pt x="510943" y="494149"/>
                </a:cubicBezTo>
                <a:cubicBezTo>
                  <a:pt x="507284" y="491957"/>
                  <a:pt x="504541" y="496350"/>
                  <a:pt x="502712" y="507328"/>
                </a:cubicBezTo>
                <a:lnTo>
                  <a:pt x="501051" y="539218"/>
                </a:lnTo>
                <a:lnTo>
                  <a:pt x="501970" y="539506"/>
                </a:lnTo>
                <a:lnTo>
                  <a:pt x="510003" y="565805"/>
                </a:lnTo>
                <a:lnTo>
                  <a:pt x="516390" y="569486"/>
                </a:lnTo>
                <a:cubicBezTo>
                  <a:pt x="519767" y="574010"/>
                  <a:pt x="521046" y="579904"/>
                  <a:pt x="520229" y="587167"/>
                </a:cubicBezTo>
                <a:lnTo>
                  <a:pt x="519429" y="597447"/>
                </a:lnTo>
                <a:lnTo>
                  <a:pt x="520253" y="602246"/>
                </a:lnTo>
                <a:lnTo>
                  <a:pt x="522122" y="605407"/>
                </a:lnTo>
                <a:cubicBezTo>
                  <a:pt x="523106" y="606836"/>
                  <a:pt x="523899" y="607709"/>
                  <a:pt x="524502" y="608026"/>
                </a:cubicBezTo>
                <a:cubicBezTo>
                  <a:pt x="533868" y="610527"/>
                  <a:pt x="544662" y="618881"/>
                  <a:pt x="556883" y="633089"/>
                </a:cubicBezTo>
                <a:cubicBezTo>
                  <a:pt x="569104" y="647297"/>
                  <a:pt x="582162" y="663212"/>
                  <a:pt x="596058" y="680833"/>
                </a:cubicBezTo>
                <a:lnTo>
                  <a:pt x="595989" y="681151"/>
                </a:lnTo>
                <a:lnTo>
                  <a:pt x="597933" y="680360"/>
                </a:lnTo>
                <a:cubicBezTo>
                  <a:pt x="601190" y="679862"/>
                  <a:pt x="605460" y="681428"/>
                  <a:pt x="610741" y="685060"/>
                </a:cubicBezTo>
                <a:cubicBezTo>
                  <a:pt x="617782" y="689901"/>
                  <a:pt x="620814" y="709249"/>
                  <a:pt x="619836" y="743103"/>
                </a:cubicBezTo>
                <a:cubicBezTo>
                  <a:pt x="619139" y="736991"/>
                  <a:pt x="623414" y="733935"/>
                  <a:pt x="632660" y="733935"/>
                </a:cubicBezTo>
                <a:cubicBezTo>
                  <a:pt x="630141" y="773265"/>
                  <a:pt x="629246" y="796919"/>
                  <a:pt x="629977" y="804896"/>
                </a:cubicBezTo>
                <a:cubicBezTo>
                  <a:pt x="630707" y="812873"/>
                  <a:pt x="631490" y="825514"/>
                  <a:pt x="632328" y="842817"/>
                </a:cubicBezTo>
                <a:cubicBezTo>
                  <a:pt x="633165" y="860121"/>
                  <a:pt x="634063" y="879826"/>
                  <a:pt x="635021" y="901932"/>
                </a:cubicBezTo>
                <a:cubicBezTo>
                  <a:pt x="635740" y="918512"/>
                  <a:pt x="634083" y="935571"/>
                  <a:pt x="630049" y="953110"/>
                </a:cubicBezTo>
                <a:lnTo>
                  <a:pt x="628343" y="959366"/>
                </a:lnTo>
                <a:lnTo>
                  <a:pt x="628881" y="970929"/>
                </a:lnTo>
                <a:cubicBezTo>
                  <a:pt x="629725" y="992082"/>
                  <a:pt x="626811" y="1013216"/>
                  <a:pt x="620137" y="1034330"/>
                </a:cubicBezTo>
                <a:lnTo>
                  <a:pt x="620037" y="1034330"/>
                </a:lnTo>
                <a:lnTo>
                  <a:pt x="620041" y="1032927"/>
                </a:lnTo>
                <a:lnTo>
                  <a:pt x="618904" y="1041823"/>
                </a:lnTo>
                <a:cubicBezTo>
                  <a:pt x="618210" y="1045854"/>
                  <a:pt x="617315" y="1050048"/>
                  <a:pt x="616221" y="1054405"/>
                </a:cubicBezTo>
                <a:lnTo>
                  <a:pt x="615802" y="1055870"/>
                </a:lnTo>
                <a:lnTo>
                  <a:pt x="615572" y="1049791"/>
                </a:lnTo>
                <a:cubicBezTo>
                  <a:pt x="614200" y="1033744"/>
                  <a:pt x="610771" y="1024076"/>
                  <a:pt x="605284" y="1020786"/>
                </a:cubicBezTo>
                <a:cubicBezTo>
                  <a:pt x="597967" y="1016401"/>
                  <a:pt x="594309" y="1038358"/>
                  <a:pt x="594309" y="1086658"/>
                </a:cubicBezTo>
                <a:cubicBezTo>
                  <a:pt x="609451" y="1090229"/>
                  <a:pt x="616205" y="1099278"/>
                  <a:pt x="614570" y="1113804"/>
                </a:cubicBezTo>
                <a:cubicBezTo>
                  <a:pt x="612935" y="1128329"/>
                  <a:pt x="611816" y="1142716"/>
                  <a:pt x="611213" y="1156964"/>
                </a:cubicBezTo>
                <a:cubicBezTo>
                  <a:pt x="611213" y="1175577"/>
                  <a:pt x="610724" y="1192058"/>
                  <a:pt x="609746" y="1206405"/>
                </a:cubicBezTo>
                <a:cubicBezTo>
                  <a:pt x="608767" y="1220752"/>
                  <a:pt x="607508" y="1240347"/>
                  <a:pt x="605967" y="1265192"/>
                </a:cubicBezTo>
                <a:cubicBezTo>
                  <a:pt x="606101" y="1285512"/>
                  <a:pt x="605327" y="1296287"/>
                  <a:pt x="603646" y="1297517"/>
                </a:cubicBezTo>
                <a:cubicBezTo>
                  <a:pt x="601964" y="1298748"/>
                  <a:pt x="601123" y="1291564"/>
                  <a:pt x="601123" y="1275967"/>
                </a:cubicBezTo>
                <a:cubicBezTo>
                  <a:pt x="600051" y="1304225"/>
                  <a:pt x="599324" y="1325814"/>
                  <a:pt x="598942" y="1340737"/>
                </a:cubicBezTo>
                <a:cubicBezTo>
                  <a:pt x="598560" y="1355659"/>
                  <a:pt x="597599" y="1375602"/>
                  <a:pt x="596058" y="1400566"/>
                </a:cubicBezTo>
                <a:cubicBezTo>
                  <a:pt x="596058" y="1425212"/>
                  <a:pt x="595217" y="1438160"/>
                  <a:pt x="593535" y="1439410"/>
                </a:cubicBezTo>
                <a:cubicBezTo>
                  <a:pt x="591854" y="1440660"/>
                  <a:pt x="591012" y="1434975"/>
                  <a:pt x="591012" y="1422354"/>
                </a:cubicBezTo>
                <a:cubicBezTo>
                  <a:pt x="591012" y="1452517"/>
                  <a:pt x="589599" y="1473888"/>
                  <a:pt x="586771" y="1486470"/>
                </a:cubicBezTo>
                <a:cubicBezTo>
                  <a:pt x="583944" y="1499050"/>
                  <a:pt x="581860" y="1512941"/>
                  <a:pt x="580520" y="1528141"/>
                </a:cubicBezTo>
                <a:cubicBezTo>
                  <a:pt x="579944" y="1535682"/>
                  <a:pt x="580078" y="1546298"/>
                  <a:pt x="580923" y="1559991"/>
                </a:cubicBezTo>
                <a:cubicBezTo>
                  <a:pt x="581767" y="1573683"/>
                  <a:pt x="581184" y="1601543"/>
                  <a:pt x="579174" y="1643572"/>
                </a:cubicBezTo>
                <a:lnTo>
                  <a:pt x="575158" y="1643572"/>
                </a:lnTo>
                <a:lnTo>
                  <a:pt x="573807" y="1656163"/>
                </a:lnTo>
                <a:cubicBezTo>
                  <a:pt x="572427" y="1662295"/>
                  <a:pt x="571435" y="1667623"/>
                  <a:pt x="570832" y="1672147"/>
                </a:cubicBezTo>
                <a:cubicBezTo>
                  <a:pt x="570832" y="1674410"/>
                  <a:pt x="571251" y="1686078"/>
                  <a:pt x="572089" y="1707152"/>
                </a:cubicBezTo>
                <a:cubicBezTo>
                  <a:pt x="572926" y="1728226"/>
                  <a:pt x="570035" y="1749399"/>
                  <a:pt x="563415" y="1770672"/>
                </a:cubicBezTo>
                <a:lnTo>
                  <a:pt x="561687" y="1770672"/>
                </a:lnTo>
                <a:cubicBezTo>
                  <a:pt x="561673" y="1770751"/>
                  <a:pt x="561459" y="1780038"/>
                  <a:pt x="561043" y="1798532"/>
                </a:cubicBezTo>
                <a:cubicBezTo>
                  <a:pt x="560628" y="1817027"/>
                  <a:pt x="559683" y="1833933"/>
                  <a:pt x="558209" y="1849253"/>
                </a:cubicBezTo>
                <a:cubicBezTo>
                  <a:pt x="558209" y="1867073"/>
                  <a:pt x="556947" y="1877233"/>
                  <a:pt x="554421" y="1879733"/>
                </a:cubicBezTo>
                <a:cubicBezTo>
                  <a:pt x="553789" y="1880358"/>
                  <a:pt x="553289" y="1880595"/>
                  <a:pt x="552921" y="1880444"/>
                </a:cubicBezTo>
                <a:lnTo>
                  <a:pt x="552868" y="1880321"/>
                </a:lnTo>
                <a:lnTo>
                  <a:pt x="552747" y="1885068"/>
                </a:lnTo>
                <a:cubicBezTo>
                  <a:pt x="552469" y="1889816"/>
                  <a:pt x="552052" y="1893822"/>
                  <a:pt x="551496" y="1897086"/>
                </a:cubicBezTo>
                <a:cubicBezTo>
                  <a:pt x="550384" y="1903615"/>
                  <a:pt x="549406" y="1913110"/>
                  <a:pt x="548561" y="1925572"/>
                </a:cubicBezTo>
                <a:cubicBezTo>
                  <a:pt x="548267" y="1925254"/>
                  <a:pt x="548749" y="1935067"/>
                  <a:pt x="550009" y="1955010"/>
                </a:cubicBezTo>
                <a:cubicBezTo>
                  <a:pt x="551268" y="1974953"/>
                  <a:pt x="548561" y="1995720"/>
                  <a:pt x="541888" y="2017310"/>
                </a:cubicBezTo>
                <a:lnTo>
                  <a:pt x="541526" y="2017310"/>
                </a:lnTo>
                <a:cubicBezTo>
                  <a:pt x="541714" y="2014611"/>
                  <a:pt x="542019" y="2019770"/>
                  <a:pt x="542441" y="2032788"/>
                </a:cubicBezTo>
                <a:cubicBezTo>
                  <a:pt x="542863" y="2045805"/>
                  <a:pt x="541386" y="2066264"/>
                  <a:pt x="538009" y="2094164"/>
                </a:cubicBezTo>
                <a:cubicBezTo>
                  <a:pt x="538009" y="2102935"/>
                  <a:pt x="535865" y="2113631"/>
                  <a:pt x="531577" y="2126252"/>
                </a:cubicBezTo>
                <a:lnTo>
                  <a:pt x="533064" y="2121608"/>
                </a:lnTo>
                <a:cubicBezTo>
                  <a:pt x="530317" y="2162328"/>
                  <a:pt x="528103" y="2207601"/>
                  <a:pt x="526421" y="2257429"/>
                </a:cubicBezTo>
                <a:cubicBezTo>
                  <a:pt x="524740" y="2307256"/>
                  <a:pt x="521902" y="2361837"/>
                  <a:pt x="517909" y="2421170"/>
                </a:cubicBezTo>
                <a:cubicBezTo>
                  <a:pt x="516924" y="2424087"/>
                  <a:pt x="516083" y="2426618"/>
                  <a:pt x="515387" y="2428764"/>
                </a:cubicBezTo>
                <a:lnTo>
                  <a:pt x="514267" y="2432332"/>
                </a:lnTo>
                <a:lnTo>
                  <a:pt x="514663" y="2450161"/>
                </a:lnTo>
                <a:cubicBezTo>
                  <a:pt x="515085" y="2467505"/>
                  <a:pt x="513567" y="2481614"/>
                  <a:pt x="510110" y="2492488"/>
                </a:cubicBezTo>
                <a:cubicBezTo>
                  <a:pt x="509360" y="2492091"/>
                  <a:pt x="509407" y="2494125"/>
                  <a:pt x="510251" y="2498590"/>
                </a:cubicBezTo>
                <a:cubicBezTo>
                  <a:pt x="511095" y="2503055"/>
                  <a:pt x="510606" y="2519356"/>
                  <a:pt x="508784" y="2547495"/>
                </a:cubicBezTo>
                <a:cubicBezTo>
                  <a:pt x="508918" y="2567616"/>
                  <a:pt x="507457" y="2578798"/>
                  <a:pt x="504402" y="2581041"/>
                </a:cubicBezTo>
                <a:cubicBezTo>
                  <a:pt x="503638" y="2581601"/>
                  <a:pt x="503029" y="2581740"/>
                  <a:pt x="502575" y="2581456"/>
                </a:cubicBezTo>
                <a:lnTo>
                  <a:pt x="502492" y="2581260"/>
                </a:lnTo>
                <a:lnTo>
                  <a:pt x="502309" y="2595239"/>
                </a:lnTo>
                <a:cubicBezTo>
                  <a:pt x="502066" y="2604050"/>
                  <a:pt x="501702" y="2612424"/>
                  <a:pt x="501216" y="2620361"/>
                </a:cubicBezTo>
                <a:cubicBezTo>
                  <a:pt x="500244" y="2636236"/>
                  <a:pt x="498982" y="2656695"/>
                  <a:pt x="497427" y="2681738"/>
                </a:cubicBezTo>
                <a:cubicBezTo>
                  <a:pt x="497561" y="2707257"/>
                  <a:pt x="496576" y="2720016"/>
                  <a:pt x="494472" y="2720016"/>
                </a:cubicBezTo>
                <a:cubicBezTo>
                  <a:pt x="492369" y="2720016"/>
                  <a:pt x="491317" y="2711047"/>
                  <a:pt x="491317" y="2693108"/>
                </a:cubicBezTo>
                <a:cubicBezTo>
                  <a:pt x="491317" y="2710571"/>
                  <a:pt x="490844" y="2730554"/>
                  <a:pt x="489899" y="2753056"/>
                </a:cubicBezTo>
                <a:cubicBezTo>
                  <a:pt x="488955" y="2775559"/>
                  <a:pt x="487551" y="2796454"/>
                  <a:pt x="485689" y="2815743"/>
                </a:cubicBezTo>
                <a:cubicBezTo>
                  <a:pt x="481736" y="2874202"/>
                  <a:pt x="478061" y="2946830"/>
                  <a:pt x="474664" y="3033627"/>
                </a:cubicBezTo>
                <a:cubicBezTo>
                  <a:pt x="471267" y="3120424"/>
                  <a:pt x="468584" y="3198648"/>
                  <a:pt x="466614" y="3268299"/>
                </a:cubicBezTo>
                <a:cubicBezTo>
                  <a:pt x="453817" y="3288976"/>
                  <a:pt x="444474" y="3295495"/>
                  <a:pt x="438584" y="3287855"/>
                </a:cubicBezTo>
                <a:cubicBezTo>
                  <a:pt x="434167" y="3282125"/>
                  <a:pt x="430668" y="3276356"/>
                  <a:pt x="428086" y="3270549"/>
                </a:cubicBezTo>
                <a:lnTo>
                  <a:pt x="426655" y="3266887"/>
                </a:lnTo>
                <a:lnTo>
                  <a:pt x="426374" y="3269430"/>
                </a:lnTo>
                <a:cubicBezTo>
                  <a:pt x="417664" y="3259469"/>
                  <a:pt x="411681" y="3258229"/>
                  <a:pt x="408424" y="3265710"/>
                </a:cubicBezTo>
                <a:cubicBezTo>
                  <a:pt x="405168" y="3273191"/>
                  <a:pt x="398434" y="3269450"/>
                  <a:pt x="388224" y="3254488"/>
                </a:cubicBezTo>
                <a:cubicBezTo>
                  <a:pt x="378535" y="3256988"/>
                  <a:pt x="372814" y="3249130"/>
                  <a:pt x="371058" y="3230914"/>
                </a:cubicBezTo>
                <a:lnTo>
                  <a:pt x="370261" y="3220752"/>
                </a:lnTo>
                <a:lnTo>
                  <a:pt x="366416" y="3218274"/>
                </a:lnTo>
                <a:lnTo>
                  <a:pt x="365391" y="3216603"/>
                </a:lnTo>
                <a:lnTo>
                  <a:pt x="361488" y="3217692"/>
                </a:lnTo>
                <a:cubicBezTo>
                  <a:pt x="359922" y="3217403"/>
                  <a:pt x="358161" y="3216443"/>
                  <a:pt x="356204" y="3214810"/>
                </a:cubicBezTo>
                <a:cubicBezTo>
                  <a:pt x="348379" y="3208282"/>
                  <a:pt x="343579" y="3198905"/>
                  <a:pt x="341803" y="3186682"/>
                </a:cubicBezTo>
                <a:cubicBezTo>
                  <a:pt x="340915" y="3180570"/>
                  <a:pt x="340403" y="3175837"/>
                  <a:pt x="340265" y="3172484"/>
                </a:cubicBezTo>
                <a:lnTo>
                  <a:pt x="340850" y="3167630"/>
                </a:lnTo>
                <a:lnTo>
                  <a:pt x="337321" y="3166099"/>
                </a:lnTo>
                <a:cubicBezTo>
                  <a:pt x="334899" y="3163896"/>
                  <a:pt x="332376" y="3160498"/>
                  <a:pt x="329753" y="3155904"/>
                </a:cubicBezTo>
                <a:cubicBezTo>
                  <a:pt x="330530" y="3151856"/>
                  <a:pt x="329113" y="3153573"/>
                  <a:pt x="325502" y="3161054"/>
                </a:cubicBezTo>
                <a:cubicBezTo>
                  <a:pt x="321891" y="3168535"/>
                  <a:pt x="310537" y="3162036"/>
                  <a:pt x="291443" y="3141557"/>
                </a:cubicBezTo>
                <a:cubicBezTo>
                  <a:pt x="291443" y="3114689"/>
                  <a:pt x="286578" y="3102505"/>
                  <a:pt x="276850" y="3105005"/>
                </a:cubicBezTo>
                <a:cubicBezTo>
                  <a:pt x="272884" y="3027714"/>
                  <a:pt x="270753" y="2953017"/>
                  <a:pt x="270458" y="2880915"/>
                </a:cubicBezTo>
                <a:lnTo>
                  <a:pt x="274618" y="2693276"/>
                </a:lnTo>
                <a:lnTo>
                  <a:pt x="272075" y="2691637"/>
                </a:lnTo>
                <a:lnTo>
                  <a:pt x="271050" y="2689966"/>
                </a:lnTo>
                <a:lnTo>
                  <a:pt x="267147" y="2691055"/>
                </a:lnTo>
                <a:cubicBezTo>
                  <a:pt x="265581" y="2690766"/>
                  <a:pt x="263820" y="2689806"/>
                  <a:pt x="261863" y="2688173"/>
                </a:cubicBezTo>
                <a:cubicBezTo>
                  <a:pt x="254038" y="2681645"/>
                  <a:pt x="249238" y="2672268"/>
                  <a:pt x="247462" y="2660045"/>
                </a:cubicBezTo>
                <a:cubicBezTo>
                  <a:pt x="246574" y="2653933"/>
                  <a:pt x="246062" y="2649200"/>
                  <a:pt x="245924" y="2645847"/>
                </a:cubicBezTo>
                <a:lnTo>
                  <a:pt x="246509" y="2640993"/>
                </a:lnTo>
                <a:lnTo>
                  <a:pt x="242980" y="2639462"/>
                </a:lnTo>
                <a:cubicBezTo>
                  <a:pt x="240558" y="2637259"/>
                  <a:pt x="238035" y="2633861"/>
                  <a:pt x="235412" y="2629267"/>
                </a:cubicBezTo>
                <a:cubicBezTo>
                  <a:pt x="236189" y="2625219"/>
                  <a:pt x="234772" y="2626936"/>
                  <a:pt x="231161" y="2634417"/>
                </a:cubicBezTo>
                <a:cubicBezTo>
                  <a:pt x="229355" y="2638158"/>
                  <a:pt x="225614" y="2638403"/>
                  <a:pt x="219938" y="2635154"/>
                </a:cubicBezTo>
                <a:lnTo>
                  <a:pt x="202073" y="2619325"/>
                </a:lnTo>
                <a:lnTo>
                  <a:pt x="196192" y="2790779"/>
                </a:lnTo>
                <a:cubicBezTo>
                  <a:pt x="183395" y="2811456"/>
                  <a:pt x="174052" y="2817975"/>
                  <a:pt x="168162" y="2810335"/>
                </a:cubicBezTo>
                <a:cubicBezTo>
                  <a:pt x="163745" y="2804605"/>
                  <a:pt x="160246" y="2798836"/>
                  <a:pt x="157664" y="2793029"/>
                </a:cubicBezTo>
                <a:lnTo>
                  <a:pt x="156233" y="2789367"/>
                </a:lnTo>
                <a:lnTo>
                  <a:pt x="155952" y="2791910"/>
                </a:lnTo>
                <a:cubicBezTo>
                  <a:pt x="147242" y="2781949"/>
                  <a:pt x="141259" y="2780709"/>
                  <a:pt x="138002" y="2788190"/>
                </a:cubicBezTo>
                <a:cubicBezTo>
                  <a:pt x="134746" y="2795671"/>
                  <a:pt x="128012" y="2791930"/>
                  <a:pt x="117802" y="2776968"/>
                </a:cubicBezTo>
                <a:cubicBezTo>
                  <a:pt x="108113" y="2779468"/>
                  <a:pt x="102392" y="2771610"/>
                  <a:pt x="100636" y="2753394"/>
                </a:cubicBezTo>
                <a:lnTo>
                  <a:pt x="99839" y="2743232"/>
                </a:lnTo>
                <a:lnTo>
                  <a:pt x="95994" y="2740754"/>
                </a:lnTo>
                <a:lnTo>
                  <a:pt x="94969" y="2739083"/>
                </a:lnTo>
                <a:lnTo>
                  <a:pt x="91066" y="2740172"/>
                </a:lnTo>
                <a:cubicBezTo>
                  <a:pt x="89500" y="2739883"/>
                  <a:pt x="87739" y="2738923"/>
                  <a:pt x="85782" y="2737290"/>
                </a:cubicBezTo>
                <a:cubicBezTo>
                  <a:pt x="77957" y="2730762"/>
                  <a:pt x="73157" y="2721385"/>
                  <a:pt x="71381" y="2709162"/>
                </a:cubicBezTo>
                <a:cubicBezTo>
                  <a:pt x="70493" y="2703050"/>
                  <a:pt x="69981" y="2698317"/>
                  <a:pt x="69843" y="2694964"/>
                </a:cubicBezTo>
                <a:lnTo>
                  <a:pt x="70428" y="2690110"/>
                </a:lnTo>
                <a:lnTo>
                  <a:pt x="66899" y="2688579"/>
                </a:lnTo>
                <a:cubicBezTo>
                  <a:pt x="64477" y="2686376"/>
                  <a:pt x="61954" y="2682978"/>
                  <a:pt x="59331" y="2678384"/>
                </a:cubicBezTo>
                <a:cubicBezTo>
                  <a:pt x="60108" y="2674336"/>
                  <a:pt x="58691" y="2676053"/>
                  <a:pt x="55080" y="2683534"/>
                </a:cubicBezTo>
                <a:cubicBezTo>
                  <a:pt x="51469" y="2691015"/>
                  <a:pt x="40115" y="2684516"/>
                  <a:pt x="21021" y="2664037"/>
                </a:cubicBezTo>
                <a:cubicBezTo>
                  <a:pt x="21021" y="2637169"/>
                  <a:pt x="16156" y="2624985"/>
                  <a:pt x="6428" y="2627485"/>
                </a:cubicBezTo>
                <a:cubicBezTo>
                  <a:pt x="-1505" y="2472902"/>
                  <a:pt x="-2095" y="2328698"/>
                  <a:pt x="4659" y="2194871"/>
                </a:cubicBezTo>
                <a:cubicBezTo>
                  <a:pt x="5476" y="2191815"/>
                  <a:pt x="5463" y="2186934"/>
                  <a:pt x="4619" y="2180227"/>
                </a:cubicBezTo>
                <a:cubicBezTo>
                  <a:pt x="3775" y="2173520"/>
                  <a:pt x="3808" y="2161812"/>
                  <a:pt x="4719" y="2145103"/>
                </a:cubicBezTo>
                <a:cubicBezTo>
                  <a:pt x="4652" y="2135777"/>
                  <a:pt x="6669" y="2125180"/>
                  <a:pt x="10770" y="2113314"/>
                </a:cubicBezTo>
                <a:cubicBezTo>
                  <a:pt x="11570" y="2110942"/>
                  <a:pt x="12241" y="2108867"/>
                  <a:pt x="12781" y="2107089"/>
                </a:cubicBezTo>
                <a:lnTo>
                  <a:pt x="13720" y="2103694"/>
                </a:lnTo>
                <a:lnTo>
                  <a:pt x="12854" y="2113509"/>
                </a:lnTo>
                <a:lnTo>
                  <a:pt x="17483" y="2099741"/>
                </a:lnTo>
                <a:cubicBezTo>
                  <a:pt x="26059" y="2079301"/>
                  <a:pt x="26899" y="2070709"/>
                  <a:pt x="20005" y="2073963"/>
                </a:cubicBezTo>
                <a:cubicBezTo>
                  <a:pt x="13111" y="2077218"/>
                  <a:pt x="9664" y="2079579"/>
                  <a:pt x="9664" y="2081048"/>
                </a:cubicBezTo>
                <a:cubicBezTo>
                  <a:pt x="9664" y="2076364"/>
                  <a:pt x="9453" y="2066572"/>
                  <a:pt x="9031" y="2051669"/>
                </a:cubicBezTo>
                <a:cubicBezTo>
                  <a:pt x="8609" y="2036766"/>
                  <a:pt x="8820" y="2024830"/>
                  <a:pt x="9664" y="2015861"/>
                </a:cubicBezTo>
                <a:cubicBezTo>
                  <a:pt x="10508" y="2023679"/>
                  <a:pt x="11771" y="2009342"/>
                  <a:pt x="13453" y="1972849"/>
                </a:cubicBezTo>
                <a:cubicBezTo>
                  <a:pt x="15135" y="1936357"/>
                  <a:pt x="16605" y="1902811"/>
                  <a:pt x="17865" y="1872212"/>
                </a:cubicBezTo>
                <a:cubicBezTo>
                  <a:pt x="19124" y="1841613"/>
                  <a:pt x="20387" y="1812522"/>
                  <a:pt x="21654" y="1784939"/>
                </a:cubicBezTo>
                <a:cubicBezTo>
                  <a:pt x="22920" y="1757356"/>
                  <a:pt x="24283" y="1730488"/>
                  <a:pt x="25744" y="1704334"/>
                </a:cubicBezTo>
                <a:cubicBezTo>
                  <a:pt x="31010" y="1641389"/>
                  <a:pt x="36936" y="1552519"/>
                  <a:pt x="43522" y="1437723"/>
                </a:cubicBezTo>
                <a:cubicBezTo>
                  <a:pt x="50108" y="1322927"/>
                  <a:pt x="56557" y="1221178"/>
                  <a:pt x="62869" y="1132477"/>
                </a:cubicBezTo>
                <a:cubicBezTo>
                  <a:pt x="66473" y="1079296"/>
                  <a:pt x="69702" y="1029170"/>
                  <a:pt x="72557" y="982101"/>
                </a:cubicBezTo>
                <a:cubicBezTo>
                  <a:pt x="75411" y="935032"/>
                  <a:pt x="78848" y="889292"/>
                  <a:pt x="82868" y="844881"/>
                </a:cubicBezTo>
                <a:cubicBezTo>
                  <a:pt x="84784" y="818211"/>
                  <a:pt x="87424" y="793665"/>
                  <a:pt x="90788" y="771241"/>
                </a:cubicBezTo>
                <a:cubicBezTo>
                  <a:pt x="94151" y="748818"/>
                  <a:pt x="96623" y="727069"/>
                  <a:pt x="98204" y="705995"/>
                </a:cubicBezTo>
                <a:cubicBezTo>
                  <a:pt x="100590" y="687461"/>
                  <a:pt x="102415" y="667647"/>
                  <a:pt x="103682" y="646553"/>
                </a:cubicBezTo>
                <a:cubicBezTo>
                  <a:pt x="104948" y="625459"/>
                  <a:pt x="106472" y="603978"/>
                  <a:pt x="108254" y="582110"/>
                </a:cubicBezTo>
                <a:cubicBezTo>
                  <a:pt x="110090" y="568617"/>
                  <a:pt x="111936" y="555649"/>
                  <a:pt x="113792" y="543207"/>
                </a:cubicBezTo>
                <a:cubicBezTo>
                  <a:pt x="115648" y="530765"/>
                  <a:pt x="117454" y="518015"/>
                  <a:pt x="119209" y="504958"/>
                </a:cubicBezTo>
                <a:cubicBezTo>
                  <a:pt x="123028" y="482217"/>
                  <a:pt x="126197" y="455329"/>
                  <a:pt x="128716" y="424293"/>
                </a:cubicBezTo>
                <a:cubicBezTo>
                  <a:pt x="131235" y="393257"/>
                  <a:pt x="134793" y="361527"/>
                  <a:pt x="139389" y="329103"/>
                </a:cubicBezTo>
                <a:cubicBezTo>
                  <a:pt x="143302" y="308029"/>
                  <a:pt x="145164" y="298116"/>
                  <a:pt x="144977" y="299367"/>
                </a:cubicBezTo>
                <a:cubicBezTo>
                  <a:pt x="144789" y="300617"/>
                  <a:pt x="144695" y="308941"/>
                  <a:pt x="144695" y="324340"/>
                </a:cubicBezTo>
                <a:cubicBezTo>
                  <a:pt x="145607" y="302710"/>
                  <a:pt x="146910" y="285218"/>
                  <a:pt x="148605" y="271863"/>
                </a:cubicBezTo>
                <a:cubicBezTo>
                  <a:pt x="150300" y="258508"/>
                  <a:pt x="153486" y="242167"/>
                  <a:pt x="158163" y="222839"/>
                </a:cubicBezTo>
                <a:cubicBezTo>
                  <a:pt x="158846" y="219863"/>
                  <a:pt x="159593" y="211776"/>
                  <a:pt x="160404" y="198580"/>
                </a:cubicBezTo>
                <a:cubicBezTo>
                  <a:pt x="161214" y="185384"/>
                  <a:pt x="163596" y="168487"/>
                  <a:pt x="167549" y="147889"/>
                </a:cubicBezTo>
                <a:cubicBezTo>
                  <a:pt x="168661" y="142919"/>
                  <a:pt x="169643" y="138608"/>
                  <a:pt x="170492" y="134958"/>
                </a:cubicBezTo>
                <a:lnTo>
                  <a:pt x="171783" y="129584"/>
                </a:lnTo>
                <a:lnTo>
                  <a:pt x="171821" y="128713"/>
                </a:lnTo>
                <a:cubicBezTo>
                  <a:pt x="172243" y="124997"/>
                  <a:pt x="172876" y="122509"/>
                  <a:pt x="173720" y="121249"/>
                </a:cubicBezTo>
                <a:lnTo>
                  <a:pt x="174067" y="120889"/>
                </a:lnTo>
                <a:lnTo>
                  <a:pt x="174594" y="119940"/>
                </a:lnTo>
                <a:lnTo>
                  <a:pt x="174551" y="120386"/>
                </a:lnTo>
                <a:lnTo>
                  <a:pt x="175059" y="119858"/>
                </a:lnTo>
                <a:lnTo>
                  <a:pt x="175743" y="97541"/>
                </a:lnTo>
                <a:cubicBezTo>
                  <a:pt x="177255" y="76377"/>
                  <a:pt x="181036" y="65796"/>
                  <a:pt x="187087" y="65796"/>
                </a:cubicBezTo>
                <a:cubicBezTo>
                  <a:pt x="193740" y="52699"/>
                  <a:pt x="199286" y="47315"/>
                  <a:pt x="203727" y="49644"/>
                </a:cubicBezTo>
                <a:cubicBezTo>
                  <a:pt x="205208" y="50421"/>
                  <a:pt x="206565" y="52054"/>
                  <a:pt x="207800" y="54544"/>
                </a:cubicBezTo>
                <a:cubicBezTo>
                  <a:pt x="212738" y="64506"/>
                  <a:pt x="220653" y="66986"/>
                  <a:pt x="231548" y="61986"/>
                </a:cubicBezTo>
                <a:cubicBezTo>
                  <a:pt x="236559" y="82028"/>
                  <a:pt x="241296" y="97536"/>
                  <a:pt x="245759" y="108509"/>
                </a:cubicBezTo>
                <a:cubicBezTo>
                  <a:pt x="246874" y="111253"/>
                  <a:pt x="247771" y="113977"/>
                  <a:pt x="248450" y="116682"/>
                </a:cubicBezTo>
                <a:lnTo>
                  <a:pt x="249831" y="124726"/>
                </a:lnTo>
                <a:lnTo>
                  <a:pt x="251700" y="127887"/>
                </a:lnTo>
                <a:cubicBezTo>
                  <a:pt x="252684" y="129316"/>
                  <a:pt x="253477" y="130189"/>
                  <a:pt x="254080" y="130506"/>
                </a:cubicBezTo>
                <a:cubicBezTo>
                  <a:pt x="263446" y="133007"/>
                  <a:pt x="274240" y="141361"/>
                  <a:pt x="286461" y="155569"/>
                </a:cubicBezTo>
                <a:cubicBezTo>
                  <a:pt x="298682" y="169777"/>
                  <a:pt x="311740" y="185692"/>
                  <a:pt x="325636" y="203313"/>
                </a:cubicBezTo>
                <a:lnTo>
                  <a:pt x="325567" y="203631"/>
                </a:lnTo>
                <a:lnTo>
                  <a:pt x="327511" y="202840"/>
                </a:lnTo>
                <a:lnTo>
                  <a:pt x="328497" y="203202"/>
                </a:lnTo>
                <a:lnTo>
                  <a:pt x="334244" y="173722"/>
                </a:lnTo>
                <a:cubicBezTo>
                  <a:pt x="334927" y="170746"/>
                  <a:pt x="335674" y="162659"/>
                  <a:pt x="336485" y="149463"/>
                </a:cubicBezTo>
                <a:cubicBezTo>
                  <a:pt x="337295" y="136267"/>
                  <a:pt x="339677" y="119370"/>
                  <a:pt x="343630" y="98772"/>
                </a:cubicBezTo>
                <a:cubicBezTo>
                  <a:pt x="344742" y="93802"/>
                  <a:pt x="345724" y="89491"/>
                  <a:pt x="346573" y="85841"/>
                </a:cubicBezTo>
                <a:lnTo>
                  <a:pt x="347864" y="80467"/>
                </a:lnTo>
                <a:lnTo>
                  <a:pt x="347902" y="79596"/>
                </a:lnTo>
                <a:cubicBezTo>
                  <a:pt x="348324" y="75880"/>
                  <a:pt x="348957" y="73392"/>
                  <a:pt x="349801" y="72132"/>
                </a:cubicBezTo>
                <a:lnTo>
                  <a:pt x="350148" y="71772"/>
                </a:lnTo>
                <a:lnTo>
                  <a:pt x="350675" y="70823"/>
                </a:lnTo>
                <a:lnTo>
                  <a:pt x="350632" y="71269"/>
                </a:lnTo>
                <a:lnTo>
                  <a:pt x="351140" y="70741"/>
                </a:lnTo>
                <a:lnTo>
                  <a:pt x="351824" y="48424"/>
                </a:lnTo>
                <a:cubicBezTo>
                  <a:pt x="353336" y="27260"/>
                  <a:pt x="357117" y="16679"/>
                  <a:pt x="363168" y="16679"/>
                </a:cubicBezTo>
                <a:cubicBezTo>
                  <a:pt x="369821" y="3582"/>
                  <a:pt x="375367" y="-1802"/>
                  <a:pt x="379808" y="527"/>
                </a:cubicBezTo>
                <a:close/>
              </a:path>
            </a:pathLst>
          </a:custGeom>
          <a:ln>
            <a:noFill/>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endParaRPr lang="en-GB" sz="22500" b="1" dirty="0">
              <a:latin typeface="Hey August" pitchFamily="2" charset="0"/>
            </a:endParaRPr>
          </a:p>
        </p:txBody>
      </p:sp>
      <p:sp useBgFill="1">
        <p:nvSpPr>
          <p:cNvPr id="31" name="TextBox 30">
            <a:extLst>
              <a:ext uri="{FF2B5EF4-FFF2-40B4-BE49-F238E27FC236}">
                <a16:creationId xmlns:a16="http://schemas.microsoft.com/office/drawing/2014/main" id="{9BBE9263-F6F6-C1E1-9222-4D035C69185D}"/>
              </a:ext>
            </a:extLst>
          </p:cNvPr>
          <p:cNvSpPr txBox="1"/>
          <p:nvPr/>
        </p:nvSpPr>
        <p:spPr>
          <a:xfrm rot="1701327">
            <a:off x="4495433" y="492466"/>
            <a:ext cx="854393" cy="4612601"/>
          </a:xfrm>
          <a:custGeom>
            <a:avLst/>
            <a:gdLst>
              <a:gd name="connsiteX0" fmla="*/ 513256 w 635184"/>
              <a:gd name="connsiteY0" fmla="*/ 2435822 h 3290946"/>
              <a:gd name="connsiteX1" fmla="*/ 512940 w 635184"/>
              <a:gd name="connsiteY1" fmla="*/ 2437009 h 3290946"/>
              <a:gd name="connsiteX2" fmla="*/ 513014 w 635184"/>
              <a:gd name="connsiteY2" fmla="*/ 2437660 h 3290946"/>
              <a:gd name="connsiteX3" fmla="*/ 14126 w 635184"/>
              <a:gd name="connsiteY3" fmla="*/ 2099086 h 3290946"/>
              <a:gd name="connsiteX4" fmla="*/ 14011 w 635184"/>
              <a:gd name="connsiteY4" fmla="*/ 2102643 h 3290946"/>
              <a:gd name="connsiteX5" fmla="*/ 13720 w 635184"/>
              <a:gd name="connsiteY5" fmla="*/ 2103694 h 3290946"/>
              <a:gd name="connsiteX6" fmla="*/ 96538 w 635184"/>
              <a:gd name="connsiteY6" fmla="*/ 1843646 h 3290946"/>
              <a:gd name="connsiteX7" fmla="*/ 96515 w 635184"/>
              <a:gd name="connsiteY7" fmla="*/ 1844433 h 3290946"/>
              <a:gd name="connsiteX8" fmla="*/ 96478 w 635184"/>
              <a:gd name="connsiteY8" fmla="*/ 1845626 h 3290946"/>
              <a:gd name="connsiteX9" fmla="*/ 96647 w 635184"/>
              <a:gd name="connsiteY9" fmla="*/ 1844679 h 3290946"/>
              <a:gd name="connsiteX10" fmla="*/ 272619 w 635184"/>
              <a:gd name="connsiteY10" fmla="*/ 1794529 h 3290946"/>
              <a:gd name="connsiteX11" fmla="*/ 272596 w 635184"/>
              <a:gd name="connsiteY11" fmla="*/ 1795316 h 3290946"/>
              <a:gd name="connsiteX12" fmla="*/ 272559 w 635184"/>
              <a:gd name="connsiteY12" fmla="*/ 1796509 h 3290946"/>
              <a:gd name="connsiteX13" fmla="*/ 272728 w 635184"/>
              <a:gd name="connsiteY13" fmla="*/ 1795562 h 3290946"/>
              <a:gd name="connsiteX14" fmla="*/ 97240 w 635184"/>
              <a:gd name="connsiteY14" fmla="*/ 1721538 h 3290946"/>
              <a:gd name="connsiteX15" fmla="*/ 95561 w 635184"/>
              <a:gd name="connsiteY15" fmla="*/ 1745797 h 3290946"/>
              <a:gd name="connsiteX16" fmla="*/ 97924 w 635184"/>
              <a:gd name="connsiteY16" fmla="*/ 1757412 h 3290946"/>
              <a:gd name="connsiteX17" fmla="*/ 98506 w 635184"/>
              <a:gd name="connsiteY17" fmla="*/ 1748685 h 3290946"/>
              <a:gd name="connsiteX18" fmla="*/ 99259 w 635184"/>
              <a:gd name="connsiteY18" fmla="*/ 1739724 h 3290946"/>
              <a:gd name="connsiteX19" fmla="*/ 98040 w 635184"/>
              <a:gd name="connsiteY19" fmla="*/ 1734637 h 3290946"/>
              <a:gd name="connsiteX20" fmla="*/ 97240 w 635184"/>
              <a:gd name="connsiteY20" fmla="*/ 1721538 h 3290946"/>
              <a:gd name="connsiteX21" fmla="*/ 273321 w 635184"/>
              <a:gd name="connsiteY21" fmla="*/ 1672421 h 3290946"/>
              <a:gd name="connsiteX22" fmla="*/ 271642 w 635184"/>
              <a:gd name="connsiteY22" fmla="*/ 1696680 h 3290946"/>
              <a:gd name="connsiteX23" fmla="*/ 274005 w 635184"/>
              <a:gd name="connsiteY23" fmla="*/ 1708295 h 3290946"/>
              <a:gd name="connsiteX24" fmla="*/ 274587 w 635184"/>
              <a:gd name="connsiteY24" fmla="*/ 1699568 h 3290946"/>
              <a:gd name="connsiteX25" fmla="*/ 275340 w 635184"/>
              <a:gd name="connsiteY25" fmla="*/ 1690607 h 3290946"/>
              <a:gd name="connsiteX26" fmla="*/ 274121 w 635184"/>
              <a:gd name="connsiteY26" fmla="*/ 1685520 h 3290946"/>
              <a:gd name="connsiteX27" fmla="*/ 273321 w 635184"/>
              <a:gd name="connsiteY27" fmla="*/ 1672421 h 3290946"/>
              <a:gd name="connsiteX28" fmla="*/ 615802 w 635184"/>
              <a:gd name="connsiteY28" fmla="*/ 1055870 h 3290946"/>
              <a:gd name="connsiteX29" fmla="*/ 616258 w 635184"/>
              <a:gd name="connsiteY29" fmla="*/ 1067965 h 3290946"/>
              <a:gd name="connsiteX30" fmla="*/ 612339 w 635184"/>
              <a:gd name="connsiteY30" fmla="*/ 1067965 h 3290946"/>
              <a:gd name="connsiteX31" fmla="*/ 161479 w 635184"/>
              <a:gd name="connsiteY31" fmla="*/ 1052526 h 3290946"/>
              <a:gd name="connsiteX32" fmla="*/ 160758 w 635184"/>
              <a:gd name="connsiteY32" fmla="*/ 1055146 h 3290946"/>
              <a:gd name="connsiteX33" fmla="*/ 160720 w 635184"/>
              <a:gd name="connsiteY33" fmla="*/ 1055727 h 3290946"/>
              <a:gd name="connsiteX34" fmla="*/ 161444 w 635184"/>
              <a:gd name="connsiteY34" fmla="*/ 1054402 h 3290946"/>
              <a:gd name="connsiteX35" fmla="*/ 161479 w 635184"/>
              <a:gd name="connsiteY35" fmla="*/ 1052526 h 3290946"/>
              <a:gd name="connsiteX36" fmla="*/ 337560 w 635184"/>
              <a:gd name="connsiteY36" fmla="*/ 1003409 h 3290946"/>
              <a:gd name="connsiteX37" fmla="*/ 336839 w 635184"/>
              <a:gd name="connsiteY37" fmla="*/ 1006029 h 3290946"/>
              <a:gd name="connsiteX38" fmla="*/ 336801 w 635184"/>
              <a:gd name="connsiteY38" fmla="*/ 1006610 h 3290946"/>
              <a:gd name="connsiteX39" fmla="*/ 337525 w 635184"/>
              <a:gd name="connsiteY39" fmla="*/ 1005285 h 3290946"/>
              <a:gd name="connsiteX40" fmla="*/ 337560 w 635184"/>
              <a:gd name="connsiteY40" fmla="*/ 1003409 h 3290946"/>
              <a:gd name="connsiteX41" fmla="*/ 627675 w 635184"/>
              <a:gd name="connsiteY41" fmla="*/ 961817 h 3290946"/>
              <a:gd name="connsiteX42" fmla="*/ 625223 w 635184"/>
              <a:gd name="connsiteY42" fmla="*/ 970810 h 3290946"/>
              <a:gd name="connsiteX43" fmla="*/ 627615 w 635184"/>
              <a:gd name="connsiteY43" fmla="*/ 970810 h 3290946"/>
              <a:gd name="connsiteX44" fmla="*/ 167359 w 635184"/>
              <a:gd name="connsiteY44" fmla="*/ 888109 h 3290946"/>
              <a:gd name="connsiteX45" fmla="*/ 167321 w 635184"/>
              <a:gd name="connsiteY45" fmla="*/ 889003 h 3290946"/>
              <a:gd name="connsiteX46" fmla="*/ 167662 w 635184"/>
              <a:gd name="connsiteY46" fmla="*/ 898510 h 3290946"/>
              <a:gd name="connsiteX47" fmla="*/ 172554 w 635184"/>
              <a:gd name="connsiteY47" fmla="*/ 915337 h 3290946"/>
              <a:gd name="connsiteX48" fmla="*/ 180373 w 635184"/>
              <a:gd name="connsiteY48" fmla="*/ 915813 h 3290946"/>
              <a:gd name="connsiteX49" fmla="*/ 183046 w 635184"/>
              <a:gd name="connsiteY49" fmla="*/ 900186 h 3290946"/>
              <a:gd name="connsiteX50" fmla="*/ 174182 w 635184"/>
              <a:gd name="connsiteY50" fmla="*/ 888856 h 3290946"/>
              <a:gd name="connsiteX51" fmla="*/ 343440 w 635184"/>
              <a:gd name="connsiteY51" fmla="*/ 838992 h 3290946"/>
              <a:gd name="connsiteX52" fmla="*/ 343402 w 635184"/>
              <a:gd name="connsiteY52" fmla="*/ 839886 h 3290946"/>
              <a:gd name="connsiteX53" fmla="*/ 343743 w 635184"/>
              <a:gd name="connsiteY53" fmla="*/ 849393 h 3290946"/>
              <a:gd name="connsiteX54" fmla="*/ 348635 w 635184"/>
              <a:gd name="connsiteY54" fmla="*/ 866220 h 3290946"/>
              <a:gd name="connsiteX55" fmla="*/ 356454 w 635184"/>
              <a:gd name="connsiteY55" fmla="*/ 866696 h 3290946"/>
              <a:gd name="connsiteX56" fmla="*/ 359127 w 635184"/>
              <a:gd name="connsiteY56" fmla="*/ 851069 h 3290946"/>
              <a:gd name="connsiteX57" fmla="*/ 350263 w 635184"/>
              <a:gd name="connsiteY57" fmla="*/ 839739 h 3290946"/>
              <a:gd name="connsiteX58" fmla="*/ 521461 w 635184"/>
              <a:gd name="connsiteY58" fmla="*/ 529233 h 3290946"/>
              <a:gd name="connsiteX59" fmla="*/ 521917 w 635184"/>
              <a:gd name="connsiteY59" fmla="*/ 541328 h 3290946"/>
              <a:gd name="connsiteX60" fmla="*/ 517998 w 635184"/>
              <a:gd name="connsiteY60" fmla="*/ 541328 h 3290946"/>
              <a:gd name="connsiteX61" fmla="*/ 533334 w 635184"/>
              <a:gd name="connsiteY61" fmla="*/ 435180 h 3290946"/>
              <a:gd name="connsiteX62" fmla="*/ 530882 w 635184"/>
              <a:gd name="connsiteY62" fmla="*/ 444173 h 3290946"/>
              <a:gd name="connsiteX63" fmla="*/ 533274 w 635184"/>
              <a:gd name="connsiteY63" fmla="*/ 444173 h 3290946"/>
              <a:gd name="connsiteX64" fmla="*/ 379808 w 635184"/>
              <a:gd name="connsiteY64" fmla="*/ 527 h 3290946"/>
              <a:gd name="connsiteX65" fmla="*/ 383881 w 635184"/>
              <a:gd name="connsiteY65" fmla="*/ 5427 h 3290946"/>
              <a:gd name="connsiteX66" fmla="*/ 407629 w 635184"/>
              <a:gd name="connsiteY66" fmla="*/ 12869 h 3290946"/>
              <a:gd name="connsiteX67" fmla="*/ 421840 w 635184"/>
              <a:gd name="connsiteY67" fmla="*/ 59392 h 3290946"/>
              <a:gd name="connsiteX68" fmla="*/ 424531 w 635184"/>
              <a:gd name="connsiteY68" fmla="*/ 67565 h 3290946"/>
              <a:gd name="connsiteX69" fmla="*/ 425912 w 635184"/>
              <a:gd name="connsiteY69" fmla="*/ 75609 h 3290946"/>
              <a:gd name="connsiteX70" fmla="*/ 427781 w 635184"/>
              <a:gd name="connsiteY70" fmla="*/ 78770 h 3290946"/>
              <a:gd name="connsiteX71" fmla="*/ 430161 w 635184"/>
              <a:gd name="connsiteY71" fmla="*/ 81389 h 3290946"/>
              <a:gd name="connsiteX72" fmla="*/ 462542 w 635184"/>
              <a:gd name="connsiteY72" fmla="*/ 106452 h 3290946"/>
              <a:gd name="connsiteX73" fmla="*/ 501717 w 635184"/>
              <a:gd name="connsiteY73" fmla="*/ 154196 h 3290946"/>
              <a:gd name="connsiteX74" fmla="*/ 501648 w 635184"/>
              <a:gd name="connsiteY74" fmla="*/ 154514 h 3290946"/>
              <a:gd name="connsiteX75" fmla="*/ 503592 w 635184"/>
              <a:gd name="connsiteY75" fmla="*/ 153723 h 3290946"/>
              <a:gd name="connsiteX76" fmla="*/ 516400 w 635184"/>
              <a:gd name="connsiteY76" fmla="*/ 158423 h 3290946"/>
              <a:gd name="connsiteX77" fmla="*/ 525495 w 635184"/>
              <a:gd name="connsiteY77" fmla="*/ 216466 h 3290946"/>
              <a:gd name="connsiteX78" fmla="*/ 538319 w 635184"/>
              <a:gd name="connsiteY78" fmla="*/ 207298 h 3290946"/>
              <a:gd name="connsiteX79" fmla="*/ 535636 w 635184"/>
              <a:gd name="connsiteY79" fmla="*/ 278259 h 3290946"/>
              <a:gd name="connsiteX80" fmla="*/ 537987 w 635184"/>
              <a:gd name="connsiteY80" fmla="*/ 316180 h 3290946"/>
              <a:gd name="connsiteX81" fmla="*/ 540680 w 635184"/>
              <a:gd name="connsiteY81" fmla="*/ 375295 h 3290946"/>
              <a:gd name="connsiteX82" fmla="*/ 535708 w 635184"/>
              <a:gd name="connsiteY82" fmla="*/ 426473 h 3290946"/>
              <a:gd name="connsiteX83" fmla="*/ 534002 w 635184"/>
              <a:gd name="connsiteY83" fmla="*/ 432729 h 3290946"/>
              <a:gd name="connsiteX84" fmla="*/ 534540 w 635184"/>
              <a:gd name="connsiteY84" fmla="*/ 444292 h 3290946"/>
              <a:gd name="connsiteX85" fmla="*/ 525796 w 635184"/>
              <a:gd name="connsiteY85" fmla="*/ 507693 h 3290946"/>
              <a:gd name="connsiteX86" fmla="*/ 525696 w 635184"/>
              <a:gd name="connsiteY86" fmla="*/ 507693 h 3290946"/>
              <a:gd name="connsiteX87" fmla="*/ 525700 w 635184"/>
              <a:gd name="connsiteY87" fmla="*/ 506290 h 3290946"/>
              <a:gd name="connsiteX88" fmla="*/ 524563 w 635184"/>
              <a:gd name="connsiteY88" fmla="*/ 515186 h 3290946"/>
              <a:gd name="connsiteX89" fmla="*/ 521880 w 635184"/>
              <a:gd name="connsiteY89" fmla="*/ 527768 h 3290946"/>
              <a:gd name="connsiteX90" fmla="*/ 521461 w 635184"/>
              <a:gd name="connsiteY90" fmla="*/ 529233 h 3290946"/>
              <a:gd name="connsiteX91" fmla="*/ 521231 w 635184"/>
              <a:gd name="connsiteY91" fmla="*/ 523154 h 3290946"/>
              <a:gd name="connsiteX92" fmla="*/ 510943 w 635184"/>
              <a:gd name="connsiteY92" fmla="*/ 494149 h 3290946"/>
              <a:gd name="connsiteX93" fmla="*/ 502712 w 635184"/>
              <a:gd name="connsiteY93" fmla="*/ 507328 h 3290946"/>
              <a:gd name="connsiteX94" fmla="*/ 501051 w 635184"/>
              <a:gd name="connsiteY94" fmla="*/ 539218 h 3290946"/>
              <a:gd name="connsiteX95" fmla="*/ 501970 w 635184"/>
              <a:gd name="connsiteY95" fmla="*/ 539506 h 3290946"/>
              <a:gd name="connsiteX96" fmla="*/ 510003 w 635184"/>
              <a:gd name="connsiteY96" fmla="*/ 565805 h 3290946"/>
              <a:gd name="connsiteX97" fmla="*/ 516390 w 635184"/>
              <a:gd name="connsiteY97" fmla="*/ 569486 h 3290946"/>
              <a:gd name="connsiteX98" fmla="*/ 520229 w 635184"/>
              <a:gd name="connsiteY98" fmla="*/ 587167 h 3290946"/>
              <a:gd name="connsiteX99" fmla="*/ 519429 w 635184"/>
              <a:gd name="connsiteY99" fmla="*/ 597447 h 3290946"/>
              <a:gd name="connsiteX100" fmla="*/ 520253 w 635184"/>
              <a:gd name="connsiteY100" fmla="*/ 602246 h 3290946"/>
              <a:gd name="connsiteX101" fmla="*/ 522122 w 635184"/>
              <a:gd name="connsiteY101" fmla="*/ 605407 h 3290946"/>
              <a:gd name="connsiteX102" fmla="*/ 524502 w 635184"/>
              <a:gd name="connsiteY102" fmla="*/ 608026 h 3290946"/>
              <a:gd name="connsiteX103" fmla="*/ 556883 w 635184"/>
              <a:gd name="connsiteY103" fmla="*/ 633089 h 3290946"/>
              <a:gd name="connsiteX104" fmla="*/ 596058 w 635184"/>
              <a:gd name="connsiteY104" fmla="*/ 680833 h 3290946"/>
              <a:gd name="connsiteX105" fmla="*/ 595989 w 635184"/>
              <a:gd name="connsiteY105" fmla="*/ 681151 h 3290946"/>
              <a:gd name="connsiteX106" fmla="*/ 597933 w 635184"/>
              <a:gd name="connsiteY106" fmla="*/ 680360 h 3290946"/>
              <a:gd name="connsiteX107" fmla="*/ 610741 w 635184"/>
              <a:gd name="connsiteY107" fmla="*/ 685060 h 3290946"/>
              <a:gd name="connsiteX108" fmla="*/ 619836 w 635184"/>
              <a:gd name="connsiteY108" fmla="*/ 743103 h 3290946"/>
              <a:gd name="connsiteX109" fmla="*/ 632660 w 635184"/>
              <a:gd name="connsiteY109" fmla="*/ 733935 h 3290946"/>
              <a:gd name="connsiteX110" fmla="*/ 629977 w 635184"/>
              <a:gd name="connsiteY110" fmla="*/ 804896 h 3290946"/>
              <a:gd name="connsiteX111" fmla="*/ 632328 w 635184"/>
              <a:gd name="connsiteY111" fmla="*/ 842817 h 3290946"/>
              <a:gd name="connsiteX112" fmla="*/ 635021 w 635184"/>
              <a:gd name="connsiteY112" fmla="*/ 901932 h 3290946"/>
              <a:gd name="connsiteX113" fmla="*/ 630049 w 635184"/>
              <a:gd name="connsiteY113" fmla="*/ 953110 h 3290946"/>
              <a:gd name="connsiteX114" fmla="*/ 628343 w 635184"/>
              <a:gd name="connsiteY114" fmla="*/ 959366 h 3290946"/>
              <a:gd name="connsiteX115" fmla="*/ 628881 w 635184"/>
              <a:gd name="connsiteY115" fmla="*/ 970929 h 3290946"/>
              <a:gd name="connsiteX116" fmla="*/ 620137 w 635184"/>
              <a:gd name="connsiteY116" fmla="*/ 1034330 h 3290946"/>
              <a:gd name="connsiteX117" fmla="*/ 620037 w 635184"/>
              <a:gd name="connsiteY117" fmla="*/ 1034330 h 3290946"/>
              <a:gd name="connsiteX118" fmla="*/ 620041 w 635184"/>
              <a:gd name="connsiteY118" fmla="*/ 1032927 h 3290946"/>
              <a:gd name="connsiteX119" fmla="*/ 618904 w 635184"/>
              <a:gd name="connsiteY119" fmla="*/ 1041823 h 3290946"/>
              <a:gd name="connsiteX120" fmla="*/ 616221 w 635184"/>
              <a:gd name="connsiteY120" fmla="*/ 1054405 h 3290946"/>
              <a:gd name="connsiteX121" fmla="*/ 615802 w 635184"/>
              <a:gd name="connsiteY121" fmla="*/ 1055870 h 3290946"/>
              <a:gd name="connsiteX122" fmla="*/ 615572 w 635184"/>
              <a:gd name="connsiteY122" fmla="*/ 1049791 h 3290946"/>
              <a:gd name="connsiteX123" fmla="*/ 605284 w 635184"/>
              <a:gd name="connsiteY123" fmla="*/ 1020786 h 3290946"/>
              <a:gd name="connsiteX124" fmla="*/ 594309 w 635184"/>
              <a:gd name="connsiteY124" fmla="*/ 1086658 h 3290946"/>
              <a:gd name="connsiteX125" fmla="*/ 614570 w 635184"/>
              <a:gd name="connsiteY125" fmla="*/ 1113804 h 3290946"/>
              <a:gd name="connsiteX126" fmla="*/ 611213 w 635184"/>
              <a:gd name="connsiteY126" fmla="*/ 1156964 h 3290946"/>
              <a:gd name="connsiteX127" fmla="*/ 609746 w 635184"/>
              <a:gd name="connsiteY127" fmla="*/ 1206405 h 3290946"/>
              <a:gd name="connsiteX128" fmla="*/ 605967 w 635184"/>
              <a:gd name="connsiteY128" fmla="*/ 1265192 h 3290946"/>
              <a:gd name="connsiteX129" fmla="*/ 603646 w 635184"/>
              <a:gd name="connsiteY129" fmla="*/ 1297517 h 3290946"/>
              <a:gd name="connsiteX130" fmla="*/ 601123 w 635184"/>
              <a:gd name="connsiteY130" fmla="*/ 1275967 h 3290946"/>
              <a:gd name="connsiteX131" fmla="*/ 598942 w 635184"/>
              <a:gd name="connsiteY131" fmla="*/ 1340737 h 3290946"/>
              <a:gd name="connsiteX132" fmla="*/ 596058 w 635184"/>
              <a:gd name="connsiteY132" fmla="*/ 1400566 h 3290946"/>
              <a:gd name="connsiteX133" fmla="*/ 593535 w 635184"/>
              <a:gd name="connsiteY133" fmla="*/ 1439410 h 3290946"/>
              <a:gd name="connsiteX134" fmla="*/ 591012 w 635184"/>
              <a:gd name="connsiteY134" fmla="*/ 1422354 h 3290946"/>
              <a:gd name="connsiteX135" fmla="*/ 586771 w 635184"/>
              <a:gd name="connsiteY135" fmla="*/ 1486470 h 3290946"/>
              <a:gd name="connsiteX136" fmla="*/ 580520 w 635184"/>
              <a:gd name="connsiteY136" fmla="*/ 1528141 h 3290946"/>
              <a:gd name="connsiteX137" fmla="*/ 580923 w 635184"/>
              <a:gd name="connsiteY137" fmla="*/ 1559991 h 3290946"/>
              <a:gd name="connsiteX138" fmla="*/ 579174 w 635184"/>
              <a:gd name="connsiteY138" fmla="*/ 1643572 h 3290946"/>
              <a:gd name="connsiteX139" fmla="*/ 575158 w 635184"/>
              <a:gd name="connsiteY139" fmla="*/ 1643572 h 3290946"/>
              <a:gd name="connsiteX140" fmla="*/ 573807 w 635184"/>
              <a:gd name="connsiteY140" fmla="*/ 1656163 h 3290946"/>
              <a:gd name="connsiteX141" fmla="*/ 570832 w 635184"/>
              <a:gd name="connsiteY141" fmla="*/ 1672147 h 3290946"/>
              <a:gd name="connsiteX142" fmla="*/ 572089 w 635184"/>
              <a:gd name="connsiteY142" fmla="*/ 1707152 h 3290946"/>
              <a:gd name="connsiteX143" fmla="*/ 563415 w 635184"/>
              <a:gd name="connsiteY143" fmla="*/ 1770672 h 3290946"/>
              <a:gd name="connsiteX144" fmla="*/ 561687 w 635184"/>
              <a:gd name="connsiteY144" fmla="*/ 1770672 h 3290946"/>
              <a:gd name="connsiteX145" fmla="*/ 561043 w 635184"/>
              <a:gd name="connsiteY145" fmla="*/ 1798532 h 3290946"/>
              <a:gd name="connsiteX146" fmla="*/ 558209 w 635184"/>
              <a:gd name="connsiteY146" fmla="*/ 1849253 h 3290946"/>
              <a:gd name="connsiteX147" fmla="*/ 554421 w 635184"/>
              <a:gd name="connsiteY147" fmla="*/ 1879733 h 3290946"/>
              <a:gd name="connsiteX148" fmla="*/ 552921 w 635184"/>
              <a:gd name="connsiteY148" fmla="*/ 1880444 h 3290946"/>
              <a:gd name="connsiteX149" fmla="*/ 552868 w 635184"/>
              <a:gd name="connsiteY149" fmla="*/ 1880321 h 3290946"/>
              <a:gd name="connsiteX150" fmla="*/ 552747 w 635184"/>
              <a:gd name="connsiteY150" fmla="*/ 1885068 h 3290946"/>
              <a:gd name="connsiteX151" fmla="*/ 551496 w 635184"/>
              <a:gd name="connsiteY151" fmla="*/ 1897086 h 3290946"/>
              <a:gd name="connsiteX152" fmla="*/ 548561 w 635184"/>
              <a:gd name="connsiteY152" fmla="*/ 1925572 h 3290946"/>
              <a:gd name="connsiteX153" fmla="*/ 550009 w 635184"/>
              <a:gd name="connsiteY153" fmla="*/ 1955010 h 3290946"/>
              <a:gd name="connsiteX154" fmla="*/ 541888 w 635184"/>
              <a:gd name="connsiteY154" fmla="*/ 2017310 h 3290946"/>
              <a:gd name="connsiteX155" fmla="*/ 541526 w 635184"/>
              <a:gd name="connsiteY155" fmla="*/ 2017310 h 3290946"/>
              <a:gd name="connsiteX156" fmla="*/ 542441 w 635184"/>
              <a:gd name="connsiteY156" fmla="*/ 2032788 h 3290946"/>
              <a:gd name="connsiteX157" fmla="*/ 538009 w 635184"/>
              <a:gd name="connsiteY157" fmla="*/ 2094164 h 3290946"/>
              <a:gd name="connsiteX158" fmla="*/ 531577 w 635184"/>
              <a:gd name="connsiteY158" fmla="*/ 2126252 h 3290946"/>
              <a:gd name="connsiteX159" fmla="*/ 533064 w 635184"/>
              <a:gd name="connsiteY159" fmla="*/ 2121608 h 3290946"/>
              <a:gd name="connsiteX160" fmla="*/ 526421 w 635184"/>
              <a:gd name="connsiteY160" fmla="*/ 2257429 h 3290946"/>
              <a:gd name="connsiteX161" fmla="*/ 517909 w 635184"/>
              <a:gd name="connsiteY161" fmla="*/ 2421170 h 3290946"/>
              <a:gd name="connsiteX162" fmla="*/ 515387 w 635184"/>
              <a:gd name="connsiteY162" fmla="*/ 2428764 h 3290946"/>
              <a:gd name="connsiteX163" fmla="*/ 514267 w 635184"/>
              <a:gd name="connsiteY163" fmla="*/ 2432332 h 3290946"/>
              <a:gd name="connsiteX164" fmla="*/ 514663 w 635184"/>
              <a:gd name="connsiteY164" fmla="*/ 2450161 h 3290946"/>
              <a:gd name="connsiteX165" fmla="*/ 510110 w 635184"/>
              <a:gd name="connsiteY165" fmla="*/ 2492488 h 3290946"/>
              <a:gd name="connsiteX166" fmla="*/ 510251 w 635184"/>
              <a:gd name="connsiteY166" fmla="*/ 2498590 h 3290946"/>
              <a:gd name="connsiteX167" fmla="*/ 508784 w 635184"/>
              <a:gd name="connsiteY167" fmla="*/ 2547495 h 3290946"/>
              <a:gd name="connsiteX168" fmla="*/ 504402 w 635184"/>
              <a:gd name="connsiteY168" fmla="*/ 2581041 h 3290946"/>
              <a:gd name="connsiteX169" fmla="*/ 502575 w 635184"/>
              <a:gd name="connsiteY169" fmla="*/ 2581456 h 3290946"/>
              <a:gd name="connsiteX170" fmla="*/ 502492 w 635184"/>
              <a:gd name="connsiteY170" fmla="*/ 2581260 h 3290946"/>
              <a:gd name="connsiteX171" fmla="*/ 502309 w 635184"/>
              <a:gd name="connsiteY171" fmla="*/ 2595239 h 3290946"/>
              <a:gd name="connsiteX172" fmla="*/ 501216 w 635184"/>
              <a:gd name="connsiteY172" fmla="*/ 2620361 h 3290946"/>
              <a:gd name="connsiteX173" fmla="*/ 497427 w 635184"/>
              <a:gd name="connsiteY173" fmla="*/ 2681738 h 3290946"/>
              <a:gd name="connsiteX174" fmla="*/ 494472 w 635184"/>
              <a:gd name="connsiteY174" fmla="*/ 2720016 h 3290946"/>
              <a:gd name="connsiteX175" fmla="*/ 491317 w 635184"/>
              <a:gd name="connsiteY175" fmla="*/ 2693108 h 3290946"/>
              <a:gd name="connsiteX176" fmla="*/ 489899 w 635184"/>
              <a:gd name="connsiteY176" fmla="*/ 2753056 h 3290946"/>
              <a:gd name="connsiteX177" fmla="*/ 485689 w 635184"/>
              <a:gd name="connsiteY177" fmla="*/ 2815743 h 3290946"/>
              <a:gd name="connsiteX178" fmla="*/ 474664 w 635184"/>
              <a:gd name="connsiteY178" fmla="*/ 3033627 h 3290946"/>
              <a:gd name="connsiteX179" fmla="*/ 466614 w 635184"/>
              <a:gd name="connsiteY179" fmla="*/ 3268299 h 3290946"/>
              <a:gd name="connsiteX180" fmla="*/ 438584 w 635184"/>
              <a:gd name="connsiteY180" fmla="*/ 3287855 h 3290946"/>
              <a:gd name="connsiteX181" fmla="*/ 428086 w 635184"/>
              <a:gd name="connsiteY181" fmla="*/ 3270549 h 3290946"/>
              <a:gd name="connsiteX182" fmla="*/ 426655 w 635184"/>
              <a:gd name="connsiteY182" fmla="*/ 3266887 h 3290946"/>
              <a:gd name="connsiteX183" fmla="*/ 426374 w 635184"/>
              <a:gd name="connsiteY183" fmla="*/ 3269430 h 3290946"/>
              <a:gd name="connsiteX184" fmla="*/ 408424 w 635184"/>
              <a:gd name="connsiteY184" fmla="*/ 3265710 h 3290946"/>
              <a:gd name="connsiteX185" fmla="*/ 388224 w 635184"/>
              <a:gd name="connsiteY185" fmla="*/ 3254488 h 3290946"/>
              <a:gd name="connsiteX186" fmla="*/ 371058 w 635184"/>
              <a:gd name="connsiteY186" fmla="*/ 3230914 h 3290946"/>
              <a:gd name="connsiteX187" fmla="*/ 370261 w 635184"/>
              <a:gd name="connsiteY187" fmla="*/ 3220752 h 3290946"/>
              <a:gd name="connsiteX188" fmla="*/ 366416 w 635184"/>
              <a:gd name="connsiteY188" fmla="*/ 3218274 h 3290946"/>
              <a:gd name="connsiteX189" fmla="*/ 365391 w 635184"/>
              <a:gd name="connsiteY189" fmla="*/ 3216603 h 3290946"/>
              <a:gd name="connsiteX190" fmla="*/ 361488 w 635184"/>
              <a:gd name="connsiteY190" fmla="*/ 3217692 h 3290946"/>
              <a:gd name="connsiteX191" fmla="*/ 356204 w 635184"/>
              <a:gd name="connsiteY191" fmla="*/ 3214810 h 3290946"/>
              <a:gd name="connsiteX192" fmla="*/ 341803 w 635184"/>
              <a:gd name="connsiteY192" fmla="*/ 3186682 h 3290946"/>
              <a:gd name="connsiteX193" fmla="*/ 340265 w 635184"/>
              <a:gd name="connsiteY193" fmla="*/ 3172484 h 3290946"/>
              <a:gd name="connsiteX194" fmla="*/ 340850 w 635184"/>
              <a:gd name="connsiteY194" fmla="*/ 3167630 h 3290946"/>
              <a:gd name="connsiteX195" fmla="*/ 337321 w 635184"/>
              <a:gd name="connsiteY195" fmla="*/ 3166099 h 3290946"/>
              <a:gd name="connsiteX196" fmla="*/ 329753 w 635184"/>
              <a:gd name="connsiteY196" fmla="*/ 3155904 h 3290946"/>
              <a:gd name="connsiteX197" fmla="*/ 325502 w 635184"/>
              <a:gd name="connsiteY197" fmla="*/ 3161054 h 3290946"/>
              <a:gd name="connsiteX198" fmla="*/ 291443 w 635184"/>
              <a:gd name="connsiteY198" fmla="*/ 3141557 h 3290946"/>
              <a:gd name="connsiteX199" fmla="*/ 276850 w 635184"/>
              <a:gd name="connsiteY199" fmla="*/ 3105005 h 3290946"/>
              <a:gd name="connsiteX200" fmla="*/ 270458 w 635184"/>
              <a:gd name="connsiteY200" fmla="*/ 2880915 h 3290946"/>
              <a:gd name="connsiteX201" fmla="*/ 274618 w 635184"/>
              <a:gd name="connsiteY201" fmla="*/ 2693276 h 3290946"/>
              <a:gd name="connsiteX202" fmla="*/ 272075 w 635184"/>
              <a:gd name="connsiteY202" fmla="*/ 2691637 h 3290946"/>
              <a:gd name="connsiteX203" fmla="*/ 271050 w 635184"/>
              <a:gd name="connsiteY203" fmla="*/ 2689966 h 3290946"/>
              <a:gd name="connsiteX204" fmla="*/ 267147 w 635184"/>
              <a:gd name="connsiteY204" fmla="*/ 2691055 h 3290946"/>
              <a:gd name="connsiteX205" fmla="*/ 261863 w 635184"/>
              <a:gd name="connsiteY205" fmla="*/ 2688173 h 3290946"/>
              <a:gd name="connsiteX206" fmla="*/ 247462 w 635184"/>
              <a:gd name="connsiteY206" fmla="*/ 2660045 h 3290946"/>
              <a:gd name="connsiteX207" fmla="*/ 245924 w 635184"/>
              <a:gd name="connsiteY207" fmla="*/ 2645847 h 3290946"/>
              <a:gd name="connsiteX208" fmla="*/ 246509 w 635184"/>
              <a:gd name="connsiteY208" fmla="*/ 2640993 h 3290946"/>
              <a:gd name="connsiteX209" fmla="*/ 242980 w 635184"/>
              <a:gd name="connsiteY209" fmla="*/ 2639462 h 3290946"/>
              <a:gd name="connsiteX210" fmla="*/ 235412 w 635184"/>
              <a:gd name="connsiteY210" fmla="*/ 2629267 h 3290946"/>
              <a:gd name="connsiteX211" fmla="*/ 231161 w 635184"/>
              <a:gd name="connsiteY211" fmla="*/ 2634417 h 3290946"/>
              <a:gd name="connsiteX212" fmla="*/ 219938 w 635184"/>
              <a:gd name="connsiteY212" fmla="*/ 2635154 h 3290946"/>
              <a:gd name="connsiteX213" fmla="*/ 202073 w 635184"/>
              <a:gd name="connsiteY213" fmla="*/ 2619325 h 3290946"/>
              <a:gd name="connsiteX214" fmla="*/ 196192 w 635184"/>
              <a:gd name="connsiteY214" fmla="*/ 2790779 h 3290946"/>
              <a:gd name="connsiteX215" fmla="*/ 168162 w 635184"/>
              <a:gd name="connsiteY215" fmla="*/ 2810335 h 3290946"/>
              <a:gd name="connsiteX216" fmla="*/ 157664 w 635184"/>
              <a:gd name="connsiteY216" fmla="*/ 2793029 h 3290946"/>
              <a:gd name="connsiteX217" fmla="*/ 156233 w 635184"/>
              <a:gd name="connsiteY217" fmla="*/ 2789367 h 3290946"/>
              <a:gd name="connsiteX218" fmla="*/ 155952 w 635184"/>
              <a:gd name="connsiteY218" fmla="*/ 2791910 h 3290946"/>
              <a:gd name="connsiteX219" fmla="*/ 138002 w 635184"/>
              <a:gd name="connsiteY219" fmla="*/ 2788190 h 3290946"/>
              <a:gd name="connsiteX220" fmla="*/ 117802 w 635184"/>
              <a:gd name="connsiteY220" fmla="*/ 2776968 h 3290946"/>
              <a:gd name="connsiteX221" fmla="*/ 100636 w 635184"/>
              <a:gd name="connsiteY221" fmla="*/ 2753394 h 3290946"/>
              <a:gd name="connsiteX222" fmla="*/ 99839 w 635184"/>
              <a:gd name="connsiteY222" fmla="*/ 2743232 h 3290946"/>
              <a:gd name="connsiteX223" fmla="*/ 95994 w 635184"/>
              <a:gd name="connsiteY223" fmla="*/ 2740754 h 3290946"/>
              <a:gd name="connsiteX224" fmla="*/ 94969 w 635184"/>
              <a:gd name="connsiteY224" fmla="*/ 2739083 h 3290946"/>
              <a:gd name="connsiteX225" fmla="*/ 91066 w 635184"/>
              <a:gd name="connsiteY225" fmla="*/ 2740172 h 3290946"/>
              <a:gd name="connsiteX226" fmla="*/ 85782 w 635184"/>
              <a:gd name="connsiteY226" fmla="*/ 2737290 h 3290946"/>
              <a:gd name="connsiteX227" fmla="*/ 71381 w 635184"/>
              <a:gd name="connsiteY227" fmla="*/ 2709162 h 3290946"/>
              <a:gd name="connsiteX228" fmla="*/ 69843 w 635184"/>
              <a:gd name="connsiteY228" fmla="*/ 2694964 h 3290946"/>
              <a:gd name="connsiteX229" fmla="*/ 70428 w 635184"/>
              <a:gd name="connsiteY229" fmla="*/ 2690110 h 3290946"/>
              <a:gd name="connsiteX230" fmla="*/ 66899 w 635184"/>
              <a:gd name="connsiteY230" fmla="*/ 2688579 h 3290946"/>
              <a:gd name="connsiteX231" fmla="*/ 59331 w 635184"/>
              <a:gd name="connsiteY231" fmla="*/ 2678384 h 3290946"/>
              <a:gd name="connsiteX232" fmla="*/ 55080 w 635184"/>
              <a:gd name="connsiteY232" fmla="*/ 2683534 h 3290946"/>
              <a:gd name="connsiteX233" fmla="*/ 21021 w 635184"/>
              <a:gd name="connsiteY233" fmla="*/ 2664037 h 3290946"/>
              <a:gd name="connsiteX234" fmla="*/ 6428 w 635184"/>
              <a:gd name="connsiteY234" fmla="*/ 2627485 h 3290946"/>
              <a:gd name="connsiteX235" fmla="*/ 4659 w 635184"/>
              <a:gd name="connsiteY235" fmla="*/ 2194871 h 3290946"/>
              <a:gd name="connsiteX236" fmla="*/ 4619 w 635184"/>
              <a:gd name="connsiteY236" fmla="*/ 2180227 h 3290946"/>
              <a:gd name="connsiteX237" fmla="*/ 4719 w 635184"/>
              <a:gd name="connsiteY237" fmla="*/ 2145103 h 3290946"/>
              <a:gd name="connsiteX238" fmla="*/ 10770 w 635184"/>
              <a:gd name="connsiteY238" fmla="*/ 2113314 h 3290946"/>
              <a:gd name="connsiteX239" fmla="*/ 12781 w 635184"/>
              <a:gd name="connsiteY239" fmla="*/ 2107089 h 3290946"/>
              <a:gd name="connsiteX240" fmla="*/ 13720 w 635184"/>
              <a:gd name="connsiteY240" fmla="*/ 2103694 h 3290946"/>
              <a:gd name="connsiteX241" fmla="*/ 12854 w 635184"/>
              <a:gd name="connsiteY241" fmla="*/ 2113509 h 3290946"/>
              <a:gd name="connsiteX242" fmla="*/ 17483 w 635184"/>
              <a:gd name="connsiteY242" fmla="*/ 2099741 h 3290946"/>
              <a:gd name="connsiteX243" fmla="*/ 20005 w 635184"/>
              <a:gd name="connsiteY243" fmla="*/ 2073963 h 3290946"/>
              <a:gd name="connsiteX244" fmla="*/ 9664 w 635184"/>
              <a:gd name="connsiteY244" fmla="*/ 2081048 h 3290946"/>
              <a:gd name="connsiteX245" fmla="*/ 9031 w 635184"/>
              <a:gd name="connsiteY245" fmla="*/ 2051669 h 3290946"/>
              <a:gd name="connsiteX246" fmla="*/ 9664 w 635184"/>
              <a:gd name="connsiteY246" fmla="*/ 2015861 h 3290946"/>
              <a:gd name="connsiteX247" fmla="*/ 13453 w 635184"/>
              <a:gd name="connsiteY247" fmla="*/ 1972849 h 3290946"/>
              <a:gd name="connsiteX248" fmla="*/ 17865 w 635184"/>
              <a:gd name="connsiteY248" fmla="*/ 1872212 h 3290946"/>
              <a:gd name="connsiteX249" fmla="*/ 21654 w 635184"/>
              <a:gd name="connsiteY249" fmla="*/ 1784939 h 3290946"/>
              <a:gd name="connsiteX250" fmla="*/ 25744 w 635184"/>
              <a:gd name="connsiteY250" fmla="*/ 1704334 h 3290946"/>
              <a:gd name="connsiteX251" fmla="*/ 43522 w 635184"/>
              <a:gd name="connsiteY251" fmla="*/ 1437723 h 3290946"/>
              <a:gd name="connsiteX252" fmla="*/ 62869 w 635184"/>
              <a:gd name="connsiteY252" fmla="*/ 1132477 h 3290946"/>
              <a:gd name="connsiteX253" fmla="*/ 72557 w 635184"/>
              <a:gd name="connsiteY253" fmla="*/ 982101 h 3290946"/>
              <a:gd name="connsiteX254" fmla="*/ 82868 w 635184"/>
              <a:gd name="connsiteY254" fmla="*/ 844881 h 3290946"/>
              <a:gd name="connsiteX255" fmla="*/ 90788 w 635184"/>
              <a:gd name="connsiteY255" fmla="*/ 771241 h 3290946"/>
              <a:gd name="connsiteX256" fmla="*/ 98204 w 635184"/>
              <a:gd name="connsiteY256" fmla="*/ 705995 h 3290946"/>
              <a:gd name="connsiteX257" fmla="*/ 103682 w 635184"/>
              <a:gd name="connsiteY257" fmla="*/ 646553 h 3290946"/>
              <a:gd name="connsiteX258" fmla="*/ 108254 w 635184"/>
              <a:gd name="connsiteY258" fmla="*/ 582110 h 3290946"/>
              <a:gd name="connsiteX259" fmla="*/ 113792 w 635184"/>
              <a:gd name="connsiteY259" fmla="*/ 543207 h 3290946"/>
              <a:gd name="connsiteX260" fmla="*/ 119209 w 635184"/>
              <a:gd name="connsiteY260" fmla="*/ 504958 h 3290946"/>
              <a:gd name="connsiteX261" fmla="*/ 128716 w 635184"/>
              <a:gd name="connsiteY261" fmla="*/ 424293 h 3290946"/>
              <a:gd name="connsiteX262" fmla="*/ 139389 w 635184"/>
              <a:gd name="connsiteY262" fmla="*/ 329103 h 3290946"/>
              <a:gd name="connsiteX263" fmla="*/ 144977 w 635184"/>
              <a:gd name="connsiteY263" fmla="*/ 299367 h 3290946"/>
              <a:gd name="connsiteX264" fmla="*/ 144695 w 635184"/>
              <a:gd name="connsiteY264" fmla="*/ 324340 h 3290946"/>
              <a:gd name="connsiteX265" fmla="*/ 148605 w 635184"/>
              <a:gd name="connsiteY265" fmla="*/ 271863 h 3290946"/>
              <a:gd name="connsiteX266" fmla="*/ 158163 w 635184"/>
              <a:gd name="connsiteY266" fmla="*/ 222839 h 3290946"/>
              <a:gd name="connsiteX267" fmla="*/ 160404 w 635184"/>
              <a:gd name="connsiteY267" fmla="*/ 198580 h 3290946"/>
              <a:gd name="connsiteX268" fmla="*/ 167549 w 635184"/>
              <a:gd name="connsiteY268" fmla="*/ 147889 h 3290946"/>
              <a:gd name="connsiteX269" fmla="*/ 170492 w 635184"/>
              <a:gd name="connsiteY269" fmla="*/ 134958 h 3290946"/>
              <a:gd name="connsiteX270" fmla="*/ 171783 w 635184"/>
              <a:gd name="connsiteY270" fmla="*/ 129584 h 3290946"/>
              <a:gd name="connsiteX271" fmla="*/ 171821 w 635184"/>
              <a:gd name="connsiteY271" fmla="*/ 128713 h 3290946"/>
              <a:gd name="connsiteX272" fmla="*/ 173720 w 635184"/>
              <a:gd name="connsiteY272" fmla="*/ 121249 h 3290946"/>
              <a:gd name="connsiteX273" fmla="*/ 174067 w 635184"/>
              <a:gd name="connsiteY273" fmla="*/ 120889 h 3290946"/>
              <a:gd name="connsiteX274" fmla="*/ 174594 w 635184"/>
              <a:gd name="connsiteY274" fmla="*/ 119940 h 3290946"/>
              <a:gd name="connsiteX275" fmla="*/ 174551 w 635184"/>
              <a:gd name="connsiteY275" fmla="*/ 120386 h 3290946"/>
              <a:gd name="connsiteX276" fmla="*/ 175059 w 635184"/>
              <a:gd name="connsiteY276" fmla="*/ 119858 h 3290946"/>
              <a:gd name="connsiteX277" fmla="*/ 175743 w 635184"/>
              <a:gd name="connsiteY277" fmla="*/ 97541 h 3290946"/>
              <a:gd name="connsiteX278" fmla="*/ 187087 w 635184"/>
              <a:gd name="connsiteY278" fmla="*/ 65796 h 3290946"/>
              <a:gd name="connsiteX279" fmla="*/ 203727 w 635184"/>
              <a:gd name="connsiteY279" fmla="*/ 49644 h 3290946"/>
              <a:gd name="connsiteX280" fmla="*/ 207800 w 635184"/>
              <a:gd name="connsiteY280" fmla="*/ 54544 h 3290946"/>
              <a:gd name="connsiteX281" fmla="*/ 231548 w 635184"/>
              <a:gd name="connsiteY281" fmla="*/ 61986 h 3290946"/>
              <a:gd name="connsiteX282" fmla="*/ 245759 w 635184"/>
              <a:gd name="connsiteY282" fmla="*/ 108509 h 3290946"/>
              <a:gd name="connsiteX283" fmla="*/ 248450 w 635184"/>
              <a:gd name="connsiteY283" fmla="*/ 116682 h 3290946"/>
              <a:gd name="connsiteX284" fmla="*/ 249831 w 635184"/>
              <a:gd name="connsiteY284" fmla="*/ 124726 h 3290946"/>
              <a:gd name="connsiteX285" fmla="*/ 251700 w 635184"/>
              <a:gd name="connsiteY285" fmla="*/ 127887 h 3290946"/>
              <a:gd name="connsiteX286" fmla="*/ 254080 w 635184"/>
              <a:gd name="connsiteY286" fmla="*/ 130506 h 3290946"/>
              <a:gd name="connsiteX287" fmla="*/ 286461 w 635184"/>
              <a:gd name="connsiteY287" fmla="*/ 155569 h 3290946"/>
              <a:gd name="connsiteX288" fmla="*/ 325636 w 635184"/>
              <a:gd name="connsiteY288" fmla="*/ 203313 h 3290946"/>
              <a:gd name="connsiteX289" fmla="*/ 325567 w 635184"/>
              <a:gd name="connsiteY289" fmla="*/ 203631 h 3290946"/>
              <a:gd name="connsiteX290" fmla="*/ 327511 w 635184"/>
              <a:gd name="connsiteY290" fmla="*/ 202840 h 3290946"/>
              <a:gd name="connsiteX291" fmla="*/ 328497 w 635184"/>
              <a:gd name="connsiteY291" fmla="*/ 203202 h 3290946"/>
              <a:gd name="connsiteX292" fmla="*/ 334244 w 635184"/>
              <a:gd name="connsiteY292" fmla="*/ 173722 h 3290946"/>
              <a:gd name="connsiteX293" fmla="*/ 336485 w 635184"/>
              <a:gd name="connsiteY293" fmla="*/ 149463 h 3290946"/>
              <a:gd name="connsiteX294" fmla="*/ 343630 w 635184"/>
              <a:gd name="connsiteY294" fmla="*/ 98772 h 3290946"/>
              <a:gd name="connsiteX295" fmla="*/ 346573 w 635184"/>
              <a:gd name="connsiteY295" fmla="*/ 85841 h 3290946"/>
              <a:gd name="connsiteX296" fmla="*/ 347864 w 635184"/>
              <a:gd name="connsiteY296" fmla="*/ 80467 h 3290946"/>
              <a:gd name="connsiteX297" fmla="*/ 347902 w 635184"/>
              <a:gd name="connsiteY297" fmla="*/ 79596 h 3290946"/>
              <a:gd name="connsiteX298" fmla="*/ 349801 w 635184"/>
              <a:gd name="connsiteY298" fmla="*/ 72132 h 3290946"/>
              <a:gd name="connsiteX299" fmla="*/ 350148 w 635184"/>
              <a:gd name="connsiteY299" fmla="*/ 71772 h 3290946"/>
              <a:gd name="connsiteX300" fmla="*/ 350675 w 635184"/>
              <a:gd name="connsiteY300" fmla="*/ 70823 h 3290946"/>
              <a:gd name="connsiteX301" fmla="*/ 350632 w 635184"/>
              <a:gd name="connsiteY301" fmla="*/ 71269 h 3290946"/>
              <a:gd name="connsiteX302" fmla="*/ 351140 w 635184"/>
              <a:gd name="connsiteY302" fmla="*/ 70741 h 3290946"/>
              <a:gd name="connsiteX303" fmla="*/ 351824 w 635184"/>
              <a:gd name="connsiteY303" fmla="*/ 48424 h 3290946"/>
              <a:gd name="connsiteX304" fmla="*/ 363168 w 635184"/>
              <a:gd name="connsiteY304" fmla="*/ 16679 h 3290946"/>
              <a:gd name="connsiteX305" fmla="*/ 379808 w 635184"/>
              <a:gd name="connsiteY305" fmla="*/ 527 h 329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Lst>
            <a:rect l="l" t="t" r="r" b="b"/>
            <a:pathLst>
              <a:path w="635184" h="3290946">
                <a:moveTo>
                  <a:pt x="513256" y="2435822"/>
                </a:moveTo>
                <a:lnTo>
                  <a:pt x="512940" y="2437009"/>
                </a:lnTo>
                <a:cubicBezTo>
                  <a:pt x="512821" y="2437611"/>
                  <a:pt x="512845" y="2437828"/>
                  <a:pt x="513014" y="2437660"/>
                </a:cubicBezTo>
                <a:close/>
                <a:moveTo>
                  <a:pt x="14126" y="2099086"/>
                </a:moveTo>
                <a:cubicBezTo>
                  <a:pt x="14608" y="2099086"/>
                  <a:pt x="14570" y="2100271"/>
                  <a:pt x="14011" y="2102643"/>
                </a:cubicBezTo>
                <a:lnTo>
                  <a:pt x="13720" y="2103694"/>
                </a:lnTo>
                <a:close/>
                <a:moveTo>
                  <a:pt x="96538" y="1843646"/>
                </a:moveTo>
                <a:lnTo>
                  <a:pt x="96515" y="1844433"/>
                </a:lnTo>
                <a:lnTo>
                  <a:pt x="96478" y="1845626"/>
                </a:lnTo>
                <a:lnTo>
                  <a:pt x="96647" y="1844679"/>
                </a:lnTo>
                <a:close/>
                <a:moveTo>
                  <a:pt x="272619" y="1794529"/>
                </a:moveTo>
                <a:lnTo>
                  <a:pt x="272596" y="1795316"/>
                </a:lnTo>
                <a:lnTo>
                  <a:pt x="272559" y="1796509"/>
                </a:lnTo>
                <a:lnTo>
                  <a:pt x="272728" y="1795562"/>
                </a:lnTo>
                <a:close/>
                <a:moveTo>
                  <a:pt x="97240" y="1721538"/>
                </a:moveTo>
                <a:cubicBezTo>
                  <a:pt x="90808" y="1719038"/>
                  <a:pt x="90248" y="1727124"/>
                  <a:pt x="95561" y="1745797"/>
                </a:cubicBezTo>
                <a:lnTo>
                  <a:pt x="97924" y="1757412"/>
                </a:lnTo>
                <a:lnTo>
                  <a:pt x="98506" y="1748685"/>
                </a:lnTo>
                <a:lnTo>
                  <a:pt x="99259" y="1739724"/>
                </a:lnTo>
                <a:lnTo>
                  <a:pt x="98040" y="1734637"/>
                </a:lnTo>
                <a:cubicBezTo>
                  <a:pt x="97657" y="1731411"/>
                  <a:pt x="97390" y="1727045"/>
                  <a:pt x="97240" y="1721538"/>
                </a:cubicBezTo>
                <a:close/>
                <a:moveTo>
                  <a:pt x="273321" y="1672421"/>
                </a:moveTo>
                <a:cubicBezTo>
                  <a:pt x="266889" y="1669921"/>
                  <a:pt x="266329" y="1678007"/>
                  <a:pt x="271642" y="1696680"/>
                </a:cubicBezTo>
                <a:lnTo>
                  <a:pt x="274005" y="1708295"/>
                </a:lnTo>
                <a:lnTo>
                  <a:pt x="274587" y="1699568"/>
                </a:lnTo>
                <a:lnTo>
                  <a:pt x="275340" y="1690607"/>
                </a:lnTo>
                <a:lnTo>
                  <a:pt x="274121" y="1685520"/>
                </a:lnTo>
                <a:cubicBezTo>
                  <a:pt x="273738" y="1682294"/>
                  <a:pt x="273471" y="1677928"/>
                  <a:pt x="273321" y="1672421"/>
                </a:cubicBezTo>
                <a:close/>
                <a:moveTo>
                  <a:pt x="615802" y="1055870"/>
                </a:moveTo>
                <a:lnTo>
                  <a:pt x="616258" y="1067965"/>
                </a:lnTo>
                <a:lnTo>
                  <a:pt x="612339" y="1067965"/>
                </a:lnTo>
                <a:close/>
                <a:moveTo>
                  <a:pt x="161479" y="1052526"/>
                </a:moveTo>
                <a:cubicBezTo>
                  <a:pt x="161204" y="1052526"/>
                  <a:pt x="160964" y="1053400"/>
                  <a:pt x="160758" y="1055146"/>
                </a:cubicBezTo>
                <a:lnTo>
                  <a:pt x="160720" y="1055727"/>
                </a:lnTo>
                <a:lnTo>
                  <a:pt x="161444" y="1054402"/>
                </a:lnTo>
                <a:cubicBezTo>
                  <a:pt x="162017" y="1053151"/>
                  <a:pt x="162028" y="1052526"/>
                  <a:pt x="161479" y="1052526"/>
                </a:cubicBezTo>
                <a:close/>
                <a:moveTo>
                  <a:pt x="337560" y="1003409"/>
                </a:moveTo>
                <a:cubicBezTo>
                  <a:pt x="337285" y="1003409"/>
                  <a:pt x="337045" y="1004283"/>
                  <a:pt x="336839" y="1006029"/>
                </a:cubicBezTo>
                <a:lnTo>
                  <a:pt x="336801" y="1006610"/>
                </a:lnTo>
                <a:lnTo>
                  <a:pt x="337525" y="1005285"/>
                </a:lnTo>
                <a:cubicBezTo>
                  <a:pt x="338098" y="1004034"/>
                  <a:pt x="338109" y="1003409"/>
                  <a:pt x="337560" y="1003409"/>
                </a:cubicBezTo>
                <a:close/>
                <a:moveTo>
                  <a:pt x="627675" y="961817"/>
                </a:moveTo>
                <a:lnTo>
                  <a:pt x="625223" y="970810"/>
                </a:lnTo>
                <a:lnTo>
                  <a:pt x="627615" y="970810"/>
                </a:lnTo>
                <a:close/>
                <a:moveTo>
                  <a:pt x="167359" y="888109"/>
                </a:moveTo>
                <a:lnTo>
                  <a:pt x="167321" y="889003"/>
                </a:lnTo>
                <a:lnTo>
                  <a:pt x="167662" y="898510"/>
                </a:lnTo>
                <a:cubicBezTo>
                  <a:pt x="168351" y="907718"/>
                  <a:pt x="169982" y="913327"/>
                  <a:pt x="172554" y="915337"/>
                </a:cubicBezTo>
                <a:cubicBezTo>
                  <a:pt x="175985" y="918016"/>
                  <a:pt x="178591" y="918174"/>
                  <a:pt x="180373" y="915813"/>
                </a:cubicBezTo>
                <a:cubicBezTo>
                  <a:pt x="182155" y="913451"/>
                  <a:pt x="183046" y="908242"/>
                  <a:pt x="183046" y="900186"/>
                </a:cubicBezTo>
                <a:cubicBezTo>
                  <a:pt x="183046" y="894143"/>
                  <a:pt x="180092" y="890367"/>
                  <a:pt x="174182" y="888856"/>
                </a:cubicBezTo>
                <a:close/>
                <a:moveTo>
                  <a:pt x="343440" y="838992"/>
                </a:moveTo>
                <a:lnTo>
                  <a:pt x="343402" y="839886"/>
                </a:lnTo>
                <a:lnTo>
                  <a:pt x="343743" y="849393"/>
                </a:lnTo>
                <a:cubicBezTo>
                  <a:pt x="344432" y="858601"/>
                  <a:pt x="346063" y="864210"/>
                  <a:pt x="348635" y="866220"/>
                </a:cubicBezTo>
                <a:cubicBezTo>
                  <a:pt x="352066" y="868899"/>
                  <a:pt x="354672" y="869057"/>
                  <a:pt x="356454" y="866696"/>
                </a:cubicBezTo>
                <a:cubicBezTo>
                  <a:pt x="358236" y="864334"/>
                  <a:pt x="359127" y="859125"/>
                  <a:pt x="359127" y="851069"/>
                </a:cubicBezTo>
                <a:cubicBezTo>
                  <a:pt x="359127" y="845026"/>
                  <a:pt x="356173" y="841250"/>
                  <a:pt x="350263" y="839739"/>
                </a:cubicBezTo>
                <a:close/>
                <a:moveTo>
                  <a:pt x="521461" y="529233"/>
                </a:moveTo>
                <a:lnTo>
                  <a:pt x="521917" y="541328"/>
                </a:lnTo>
                <a:lnTo>
                  <a:pt x="517998" y="541328"/>
                </a:lnTo>
                <a:close/>
                <a:moveTo>
                  <a:pt x="533334" y="435180"/>
                </a:moveTo>
                <a:lnTo>
                  <a:pt x="530882" y="444173"/>
                </a:lnTo>
                <a:lnTo>
                  <a:pt x="533274" y="444173"/>
                </a:lnTo>
                <a:close/>
                <a:moveTo>
                  <a:pt x="379808" y="527"/>
                </a:moveTo>
                <a:cubicBezTo>
                  <a:pt x="381289" y="1304"/>
                  <a:pt x="382646" y="2937"/>
                  <a:pt x="383881" y="5427"/>
                </a:cubicBezTo>
                <a:cubicBezTo>
                  <a:pt x="388819" y="15389"/>
                  <a:pt x="396734" y="17869"/>
                  <a:pt x="407629" y="12869"/>
                </a:cubicBezTo>
                <a:cubicBezTo>
                  <a:pt x="412640" y="32911"/>
                  <a:pt x="417377" y="48419"/>
                  <a:pt x="421840" y="59392"/>
                </a:cubicBezTo>
                <a:cubicBezTo>
                  <a:pt x="422955" y="62136"/>
                  <a:pt x="423852" y="64860"/>
                  <a:pt x="424531" y="67565"/>
                </a:cubicBezTo>
                <a:lnTo>
                  <a:pt x="425912" y="75609"/>
                </a:lnTo>
                <a:lnTo>
                  <a:pt x="427781" y="78770"/>
                </a:lnTo>
                <a:cubicBezTo>
                  <a:pt x="428765" y="80199"/>
                  <a:pt x="429558" y="81072"/>
                  <a:pt x="430161" y="81389"/>
                </a:cubicBezTo>
                <a:cubicBezTo>
                  <a:pt x="439527" y="83890"/>
                  <a:pt x="450321" y="92244"/>
                  <a:pt x="462542" y="106452"/>
                </a:cubicBezTo>
                <a:cubicBezTo>
                  <a:pt x="474763" y="120660"/>
                  <a:pt x="487821" y="136575"/>
                  <a:pt x="501717" y="154196"/>
                </a:cubicBezTo>
                <a:lnTo>
                  <a:pt x="501648" y="154514"/>
                </a:lnTo>
                <a:lnTo>
                  <a:pt x="503592" y="153723"/>
                </a:lnTo>
                <a:cubicBezTo>
                  <a:pt x="506849" y="153225"/>
                  <a:pt x="511119" y="154791"/>
                  <a:pt x="516400" y="158423"/>
                </a:cubicBezTo>
                <a:cubicBezTo>
                  <a:pt x="523441" y="163264"/>
                  <a:pt x="526473" y="182612"/>
                  <a:pt x="525495" y="216466"/>
                </a:cubicBezTo>
                <a:cubicBezTo>
                  <a:pt x="524798" y="210354"/>
                  <a:pt x="529073" y="207298"/>
                  <a:pt x="538319" y="207298"/>
                </a:cubicBezTo>
                <a:cubicBezTo>
                  <a:pt x="535800" y="246628"/>
                  <a:pt x="534905" y="270282"/>
                  <a:pt x="535636" y="278259"/>
                </a:cubicBezTo>
                <a:cubicBezTo>
                  <a:pt x="536366" y="286236"/>
                  <a:pt x="537149" y="298877"/>
                  <a:pt x="537987" y="316180"/>
                </a:cubicBezTo>
                <a:cubicBezTo>
                  <a:pt x="538824" y="333484"/>
                  <a:pt x="539722" y="353189"/>
                  <a:pt x="540680" y="375295"/>
                </a:cubicBezTo>
                <a:cubicBezTo>
                  <a:pt x="541399" y="391875"/>
                  <a:pt x="539742" y="408934"/>
                  <a:pt x="535708" y="426473"/>
                </a:cubicBezTo>
                <a:lnTo>
                  <a:pt x="534002" y="432729"/>
                </a:lnTo>
                <a:lnTo>
                  <a:pt x="534540" y="444292"/>
                </a:lnTo>
                <a:cubicBezTo>
                  <a:pt x="535384" y="465445"/>
                  <a:pt x="532470" y="486579"/>
                  <a:pt x="525796" y="507693"/>
                </a:cubicBezTo>
                <a:lnTo>
                  <a:pt x="525696" y="507693"/>
                </a:lnTo>
                <a:lnTo>
                  <a:pt x="525700" y="506290"/>
                </a:lnTo>
                <a:lnTo>
                  <a:pt x="524563" y="515186"/>
                </a:lnTo>
                <a:cubicBezTo>
                  <a:pt x="523869" y="519217"/>
                  <a:pt x="522974" y="523411"/>
                  <a:pt x="521880" y="527768"/>
                </a:cubicBezTo>
                <a:lnTo>
                  <a:pt x="521461" y="529233"/>
                </a:lnTo>
                <a:lnTo>
                  <a:pt x="521231" y="523154"/>
                </a:lnTo>
                <a:cubicBezTo>
                  <a:pt x="519859" y="507107"/>
                  <a:pt x="516430" y="497439"/>
                  <a:pt x="510943" y="494149"/>
                </a:cubicBezTo>
                <a:cubicBezTo>
                  <a:pt x="507284" y="491957"/>
                  <a:pt x="504541" y="496350"/>
                  <a:pt x="502712" y="507328"/>
                </a:cubicBezTo>
                <a:lnTo>
                  <a:pt x="501051" y="539218"/>
                </a:lnTo>
                <a:lnTo>
                  <a:pt x="501970" y="539506"/>
                </a:lnTo>
                <a:lnTo>
                  <a:pt x="510003" y="565805"/>
                </a:lnTo>
                <a:lnTo>
                  <a:pt x="516390" y="569486"/>
                </a:lnTo>
                <a:cubicBezTo>
                  <a:pt x="519767" y="574010"/>
                  <a:pt x="521046" y="579904"/>
                  <a:pt x="520229" y="587167"/>
                </a:cubicBezTo>
                <a:lnTo>
                  <a:pt x="519429" y="597447"/>
                </a:lnTo>
                <a:lnTo>
                  <a:pt x="520253" y="602246"/>
                </a:lnTo>
                <a:lnTo>
                  <a:pt x="522122" y="605407"/>
                </a:lnTo>
                <a:cubicBezTo>
                  <a:pt x="523106" y="606836"/>
                  <a:pt x="523899" y="607709"/>
                  <a:pt x="524502" y="608026"/>
                </a:cubicBezTo>
                <a:cubicBezTo>
                  <a:pt x="533868" y="610527"/>
                  <a:pt x="544662" y="618881"/>
                  <a:pt x="556883" y="633089"/>
                </a:cubicBezTo>
                <a:cubicBezTo>
                  <a:pt x="569104" y="647297"/>
                  <a:pt x="582162" y="663212"/>
                  <a:pt x="596058" y="680833"/>
                </a:cubicBezTo>
                <a:lnTo>
                  <a:pt x="595989" y="681151"/>
                </a:lnTo>
                <a:lnTo>
                  <a:pt x="597933" y="680360"/>
                </a:lnTo>
                <a:cubicBezTo>
                  <a:pt x="601190" y="679862"/>
                  <a:pt x="605460" y="681428"/>
                  <a:pt x="610741" y="685060"/>
                </a:cubicBezTo>
                <a:cubicBezTo>
                  <a:pt x="617782" y="689901"/>
                  <a:pt x="620814" y="709249"/>
                  <a:pt x="619836" y="743103"/>
                </a:cubicBezTo>
                <a:cubicBezTo>
                  <a:pt x="619139" y="736991"/>
                  <a:pt x="623414" y="733935"/>
                  <a:pt x="632660" y="733935"/>
                </a:cubicBezTo>
                <a:cubicBezTo>
                  <a:pt x="630141" y="773265"/>
                  <a:pt x="629246" y="796919"/>
                  <a:pt x="629977" y="804896"/>
                </a:cubicBezTo>
                <a:cubicBezTo>
                  <a:pt x="630707" y="812873"/>
                  <a:pt x="631490" y="825514"/>
                  <a:pt x="632328" y="842817"/>
                </a:cubicBezTo>
                <a:cubicBezTo>
                  <a:pt x="633165" y="860121"/>
                  <a:pt x="634063" y="879826"/>
                  <a:pt x="635021" y="901932"/>
                </a:cubicBezTo>
                <a:cubicBezTo>
                  <a:pt x="635740" y="918512"/>
                  <a:pt x="634083" y="935571"/>
                  <a:pt x="630049" y="953110"/>
                </a:cubicBezTo>
                <a:lnTo>
                  <a:pt x="628343" y="959366"/>
                </a:lnTo>
                <a:lnTo>
                  <a:pt x="628881" y="970929"/>
                </a:lnTo>
                <a:cubicBezTo>
                  <a:pt x="629725" y="992082"/>
                  <a:pt x="626811" y="1013216"/>
                  <a:pt x="620137" y="1034330"/>
                </a:cubicBezTo>
                <a:lnTo>
                  <a:pt x="620037" y="1034330"/>
                </a:lnTo>
                <a:lnTo>
                  <a:pt x="620041" y="1032927"/>
                </a:lnTo>
                <a:lnTo>
                  <a:pt x="618904" y="1041823"/>
                </a:lnTo>
                <a:cubicBezTo>
                  <a:pt x="618210" y="1045854"/>
                  <a:pt x="617315" y="1050048"/>
                  <a:pt x="616221" y="1054405"/>
                </a:cubicBezTo>
                <a:lnTo>
                  <a:pt x="615802" y="1055870"/>
                </a:lnTo>
                <a:lnTo>
                  <a:pt x="615572" y="1049791"/>
                </a:lnTo>
                <a:cubicBezTo>
                  <a:pt x="614200" y="1033744"/>
                  <a:pt x="610771" y="1024076"/>
                  <a:pt x="605284" y="1020786"/>
                </a:cubicBezTo>
                <a:cubicBezTo>
                  <a:pt x="597967" y="1016401"/>
                  <a:pt x="594309" y="1038358"/>
                  <a:pt x="594309" y="1086658"/>
                </a:cubicBezTo>
                <a:cubicBezTo>
                  <a:pt x="609451" y="1090229"/>
                  <a:pt x="616205" y="1099278"/>
                  <a:pt x="614570" y="1113804"/>
                </a:cubicBezTo>
                <a:cubicBezTo>
                  <a:pt x="612935" y="1128329"/>
                  <a:pt x="611816" y="1142716"/>
                  <a:pt x="611213" y="1156964"/>
                </a:cubicBezTo>
                <a:cubicBezTo>
                  <a:pt x="611213" y="1175577"/>
                  <a:pt x="610724" y="1192058"/>
                  <a:pt x="609746" y="1206405"/>
                </a:cubicBezTo>
                <a:cubicBezTo>
                  <a:pt x="608767" y="1220752"/>
                  <a:pt x="607508" y="1240347"/>
                  <a:pt x="605967" y="1265192"/>
                </a:cubicBezTo>
                <a:cubicBezTo>
                  <a:pt x="606101" y="1285512"/>
                  <a:pt x="605327" y="1296287"/>
                  <a:pt x="603646" y="1297517"/>
                </a:cubicBezTo>
                <a:cubicBezTo>
                  <a:pt x="601964" y="1298748"/>
                  <a:pt x="601123" y="1291564"/>
                  <a:pt x="601123" y="1275967"/>
                </a:cubicBezTo>
                <a:cubicBezTo>
                  <a:pt x="600051" y="1304225"/>
                  <a:pt x="599324" y="1325814"/>
                  <a:pt x="598942" y="1340737"/>
                </a:cubicBezTo>
                <a:cubicBezTo>
                  <a:pt x="598560" y="1355659"/>
                  <a:pt x="597599" y="1375602"/>
                  <a:pt x="596058" y="1400566"/>
                </a:cubicBezTo>
                <a:cubicBezTo>
                  <a:pt x="596058" y="1425212"/>
                  <a:pt x="595217" y="1438160"/>
                  <a:pt x="593535" y="1439410"/>
                </a:cubicBezTo>
                <a:cubicBezTo>
                  <a:pt x="591854" y="1440660"/>
                  <a:pt x="591012" y="1434975"/>
                  <a:pt x="591012" y="1422354"/>
                </a:cubicBezTo>
                <a:cubicBezTo>
                  <a:pt x="591012" y="1452517"/>
                  <a:pt x="589599" y="1473888"/>
                  <a:pt x="586771" y="1486470"/>
                </a:cubicBezTo>
                <a:cubicBezTo>
                  <a:pt x="583944" y="1499050"/>
                  <a:pt x="581860" y="1512941"/>
                  <a:pt x="580520" y="1528141"/>
                </a:cubicBezTo>
                <a:cubicBezTo>
                  <a:pt x="579944" y="1535682"/>
                  <a:pt x="580078" y="1546298"/>
                  <a:pt x="580923" y="1559991"/>
                </a:cubicBezTo>
                <a:cubicBezTo>
                  <a:pt x="581767" y="1573683"/>
                  <a:pt x="581184" y="1601543"/>
                  <a:pt x="579174" y="1643572"/>
                </a:cubicBezTo>
                <a:lnTo>
                  <a:pt x="575158" y="1643572"/>
                </a:lnTo>
                <a:lnTo>
                  <a:pt x="573807" y="1656163"/>
                </a:lnTo>
                <a:cubicBezTo>
                  <a:pt x="572427" y="1662295"/>
                  <a:pt x="571435" y="1667623"/>
                  <a:pt x="570832" y="1672147"/>
                </a:cubicBezTo>
                <a:cubicBezTo>
                  <a:pt x="570832" y="1674410"/>
                  <a:pt x="571251" y="1686078"/>
                  <a:pt x="572089" y="1707152"/>
                </a:cubicBezTo>
                <a:cubicBezTo>
                  <a:pt x="572926" y="1728226"/>
                  <a:pt x="570035" y="1749399"/>
                  <a:pt x="563415" y="1770672"/>
                </a:cubicBezTo>
                <a:lnTo>
                  <a:pt x="561687" y="1770672"/>
                </a:lnTo>
                <a:cubicBezTo>
                  <a:pt x="561673" y="1770751"/>
                  <a:pt x="561459" y="1780038"/>
                  <a:pt x="561043" y="1798532"/>
                </a:cubicBezTo>
                <a:cubicBezTo>
                  <a:pt x="560628" y="1817027"/>
                  <a:pt x="559683" y="1833933"/>
                  <a:pt x="558209" y="1849253"/>
                </a:cubicBezTo>
                <a:cubicBezTo>
                  <a:pt x="558209" y="1867073"/>
                  <a:pt x="556947" y="1877233"/>
                  <a:pt x="554421" y="1879733"/>
                </a:cubicBezTo>
                <a:cubicBezTo>
                  <a:pt x="553789" y="1880358"/>
                  <a:pt x="553289" y="1880595"/>
                  <a:pt x="552921" y="1880444"/>
                </a:cubicBezTo>
                <a:lnTo>
                  <a:pt x="552868" y="1880321"/>
                </a:lnTo>
                <a:lnTo>
                  <a:pt x="552747" y="1885068"/>
                </a:lnTo>
                <a:cubicBezTo>
                  <a:pt x="552469" y="1889816"/>
                  <a:pt x="552052" y="1893822"/>
                  <a:pt x="551496" y="1897086"/>
                </a:cubicBezTo>
                <a:cubicBezTo>
                  <a:pt x="550384" y="1903615"/>
                  <a:pt x="549406" y="1913110"/>
                  <a:pt x="548561" y="1925572"/>
                </a:cubicBezTo>
                <a:cubicBezTo>
                  <a:pt x="548267" y="1925254"/>
                  <a:pt x="548749" y="1935067"/>
                  <a:pt x="550009" y="1955010"/>
                </a:cubicBezTo>
                <a:cubicBezTo>
                  <a:pt x="551268" y="1974953"/>
                  <a:pt x="548561" y="1995720"/>
                  <a:pt x="541888" y="2017310"/>
                </a:cubicBezTo>
                <a:lnTo>
                  <a:pt x="541526" y="2017310"/>
                </a:lnTo>
                <a:cubicBezTo>
                  <a:pt x="541714" y="2014611"/>
                  <a:pt x="542019" y="2019770"/>
                  <a:pt x="542441" y="2032788"/>
                </a:cubicBezTo>
                <a:cubicBezTo>
                  <a:pt x="542863" y="2045805"/>
                  <a:pt x="541386" y="2066264"/>
                  <a:pt x="538009" y="2094164"/>
                </a:cubicBezTo>
                <a:cubicBezTo>
                  <a:pt x="538009" y="2102935"/>
                  <a:pt x="535865" y="2113631"/>
                  <a:pt x="531577" y="2126252"/>
                </a:cubicBezTo>
                <a:lnTo>
                  <a:pt x="533064" y="2121608"/>
                </a:lnTo>
                <a:cubicBezTo>
                  <a:pt x="530317" y="2162328"/>
                  <a:pt x="528103" y="2207601"/>
                  <a:pt x="526421" y="2257429"/>
                </a:cubicBezTo>
                <a:cubicBezTo>
                  <a:pt x="524740" y="2307256"/>
                  <a:pt x="521902" y="2361837"/>
                  <a:pt x="517909" y="2421170"/>
                </a:cubicBezTo>
                <a:cubicBezTo>
                  <a:pt x="516924" y="2424087"/>
                  <a:pt x="516083" y="2426618"/>
                  <a:pt x="515387" y="2428764"/>
                </a:cubicBezTo>
                <a:lnTo>
                  <a:pt x="514267" y="2432332"/>
                </a:lnTo>
                <a:lnTo>
                  <a:pt x="514663" y="2450161"/>
                </a:lnTo>
                <a:cubicBezTo>
                  <a:pt x="515085" y="2467505"/>
                  <a:pt x="513567" y="2481614"/>
                  <a:pt x="510110" y="2492488"/>
                </a:cubicBezTo>
                <a:cubicBezTo>
                  <a:pt x="509360" y="2492091"/>
                  <a:pt x="509407" y="2494125"/>
                  <a:pt x="510251" y="2498590"/>
                </a:cubicBezTo>
                <a:cubicBezTo>
                  <a:pt x="511095" y="2503055"/>
                  <a:pt x="510606" y="2519356"/>
                  <a:pt x="508784" y="2547495"/>
                </a:cubicBezTo>
                <a:cubicBezTo>
                  <a:pt x="508918" y="2567616"/>
                  <a:pt x="507457" y="2578798"/>
                  <a:pt x="504402" y="2581041"/>
                </a:cubicBezTo>
                <a:cubicBezTo>
                  <a:pt x="503638" y="2581601"/>
                  <a:pt x="503029" y="2581740"/>
                  <a:pt x="502575" y="2581456"/>
                </a:cubicBezTo>
                <a:lnTo>
                  <a:pt x="502492" y="2581260"/>
                </a:lnTo>
                <a:lnTo>
                  <a:pt x="502309" y="2595239"/>
                </a:lnTo>
                <a:cubicBezTo>
                  <a:pt x="502066" y="2604050"/>
                  <a:pt x="501702" y="2612424"/>
                  <a:pt x="501216" y="2620361"/>
                </a:cubicBezTo>
                <a:cubicBezTo>
                  <a:pt x="500244" y="2636236"/>
                  <a:pt x="498982" y="2656695"/>
                  <a:pt x="497427" y="2681738"/>
                </a:cubicBezTo>
                <a:cubicBezTo>
                  <a:pt x="497561" y="2707257"/>
                  <a:pt x="496576" y="2720016"/>
                  <a:pt x="494472" y="2720016"/>
                </a:cubicBezTo>
                <a:cubicBezTo>
                  <a:pt x="492369" y="2720016"/>
                  <a:pt x="491317" y="2711047"/>
                  <a:pt x="491317" y="2693108"/>
                </a:cubicBezTo>
                <a:cubicBezTo>
                  <a:pt x="491317" y="2710571"/>
                  <a:pt x="490844" y="2730554"/>
                  <a:pt x="489899" y="2753056"/>
                </a:cubicBezTo>
                <a:cubicBezTo>
                  <a:pt x="488955" y="2775559"/>
                  <a:pt x="487551" y="2796454"/>
                  <a:pt x="485689" y="2815743"/>
                </a:cubicBezTo>
                <a:cubicBezTo>
                  <a:pt x="481736" y="2874202"/>
                  <a:pt x="478061" y="2946830"/>
                  <a:pt x="474664" y="3033627"/>
                </a:cubicBezTo>
                <a:cubicBezTo>
                  <a:pt x="471267" y="3120424"/>
                  <a:pt x="468584" y="3198648"/>
                  <a:pt x="466614" y="3268299"/>
                </a:cubicBezTo>
                <a:cubicBezTo>
                  <a:pt x="453817" y="3288976"/>
                  <a:pt x="444474" y="3295495"/>
                  <a:pt x="438584" y="3287855"/>
                </a:cubicBezTo>
                <a:cubicBezTo>
                  <a:pt x="434167" y="3282125"/>
                  <a:pt x="430668" y="3276356"/>
                  <a:pt x="428086" y="3270549"/>
                </a:cubicBezTo>
                <a:lnTo>
                  <a:pt x="426655" y="3266887"/>
                </a:lnTo>
                <a:lnTo>
                  <a:pt x="426374" y="3269430"/>
                </a:lnTo>
                <a:cubicBezTo>
                  <a:pt x="417664" y="3259469"/>
                  <a:pt x="411681" y="3258229"/>
                  <a:pt x="408424" y="3265710"/>
                </a:cubicBezTo>
                <a:cubicBezTo>
                  <a:pt x="405168" y="3273191"/>
                  <a:pt x="398434" y="3269450"/>
                  <a:pt x="388224" y="3254488"/>
                </a:cubicBezTo>
                <a:cubicBezTo>
                  <a:pt x="378535" y="3256988"/>
                  <a:pt x="372814" y="3249130"/>
                  <a:pt x="371058" y="3230914"/>
                </a:cubicBezTo>
                <a:lnTo>
                  <a:pt x="370261" y="3220752"/>
                </a:lnTo>
                <a:lnTo>
                  <a:pt x="366416" y="3218274"/>
                </a:lnTo>
                <a:lnTo>
                  <a:pt x="365391" y="3216603"/>
                </a:lnTo>
                <a:lnTo>
                  <a:pt x="361488" y="3217692"/>
                </a:lnTo>
                <a:cubicBezTo>
                  <a:pt x="359922" y="3217403"/>
                  <a:pt x="358161" y="3216443"/>
                  <a:pt x="356204" y="3214810"/>
                </a:cubicBezTo>
                <a:cubicBezTo>
                  <a:pt x="348379" y="3208282"/>
                  <a:pt x="343579" y="3198905"/>
                  <a:pt x="341803" y="3186682"/>
                </a:cubicBezTo>
                <a:cubicBezTo>
                  <a:pt x="340915" y="3180570"/>
                  <a:pt x="340403" y="3175837"/>
                  <a:pt x="340265" y="3172484"/>
                </a:cubicBezTo>
                <a:lnTo>
                  <a:pt x="340850" y="3167630"/>
                </a:lnTo>
                <a:lnTo>
                  <a:pt x="337321" y="3166099"/>
                </a:lnTo>
                <a:cubicBezTo>
                  <a:pt x="334899" y="3163896"/>
                  <a:pt x="332376" y="3160498"/>
                  <a:pt x="329753" y="3155904"/>
                </a:cubicBezTo>
                <a:cubicBezTo>
                  <a:pt x="330530" y="3151856"/>
                  <a:pt x="329113" y="3153573"/>
                  <a:pt x="325502" y="3161054"/>
                </a:cubicBezTo>
                <a:cubicBezTo>
                  <a:pt x="321891" y="3168535"/>
                  <a:pt x="310537" y="3162036"/>
                  <a:pt x="291443" y="3141557"/>
                </a:cubicBezTo>
                <a:cubicBezTo>
                  <a:pt x="291443" y="3114689"/>
                  <a:pt x="286578" y="3102505"/>
                  <a:pt x="276850" y="3105005"/>
                </a:cubicBezTo>
                <a:cubicBezTo>
                  <a:pt x="272884" y="3027714"/>
                  <a:pt x="270753" y="2953017"/>
                  <a:pt x="270458" y="2880915"/>
                </a:cubicBezTo>
                <a:lnTo>
                  <a:pt x="274618" y="2693276"/>
                </a:lnTo>
                <a:lnTo>
                  <a:pt x="272075" y="2691637"/>
                </a:lnTo>
                <a:lnTo>
                  <a:pt x="271050" y="2689966"/>
                </a:lnTo>
                <a:lnTo>
                  <a:pt x="267147" y="2691055"/>
                </a:lnTo>
                <a:cubicBezTo>
                  <a:pt x="265581" y="2690766"/>
                  <a:pt x="263820" y="2689806"/>
                  <a:pt x="261863" y="2688173"/>
                </a:cubicBezTo>
                <a:cubicBezTo>
                  <a:pt x="254038" y="2681645"/>
                  <a:pt x="249238" y="2672268"/>
                  <a:pt x="247462" y="2660045"/>
                </a:cubicBezTo>
                <a:cubicBezTo>
                  <a:pt x="246574" y="2653933"/>
                  <a:pt x="246062" y="2649200"/>
                  <a:pt x="245924" y="2645847"/>
                </a:cubicBezTo>
                <a:lnTo>
                  <a:pt x="246509" y="2640993"/>
                </a:lnTo>
                <a:lnTo>
                  <a:pt x="242980" y="2639462"/>
                </a:lnTo>
                <a:cubicBezTo>
                  <a:pt x="240558" y="2637259"/>
                  <a:pt x="238035" y="2633861"/>
                  <a:pt x="235412" y="2629267"/>
                </a:cubicBezTo>
                <a:cubicBezTo>
                  <a:pt x="236189" y="2625219"/>
                  <a:pt x="234772" y="2626936"/>
                  <a:pt x="231161" y="2634417"/>
                </a:cubicBezTo>
                <a:cubicBezTo>
                  <a:pt x="229355" y="2638158"/>
                  <a:pt x="225614" y="2638403"/>
                  <a:pt x="219938" y="2635154"/>
                </a:cubicBezTo>
                <a:lnTo>
                  <a:pt x="202073" y="2619325"/>
                </a:lnTo>
                <a:lnTo>
                  <a:pt x="196192" y="2790779"/>
                </a:lnTo>
                <a:cubicBezTo>
                  <a:pt x="183395" y="2811456"/>
                  <a:pt x="174052" y="2817975"/>
                  <a:pt x="168162" y="2810335"/>
                </a:cubicBezTo>
                <a:cubicBezTo>
                  <a:pt x="163745" y="2804605"/>
                  <a:pt x="160246" y="2798836"/>
                  <a:pt x="157664" y="2793029"/>
                </a:cubicBezTo>
                <a:lnTo>
                  <a:pt x="156233" y="2789367"/>
                </a:lnTo>
                <a:lnTo>
                  <a:pt x="155952" y="2791910"/>
                </a:lnTo>
                <a:cubicBezTo>
                  <a:pt x="147242" y="2781949"/>
                  <a:pt x="141259" y="2780709"/>
                  <a:pt x="138002" y="2788190"/>
                </a:cubicBezTo>
                <a:cubicBezTo>
                  <a:pt x="134746" y="2795671"/>
                  <a:pt x="128012" y="2791930"/>
                  <a:pt x="117802" y="2776968"/>
                </a:cubicBezTo>
                <a:cubicBezTo>
                  <a:pt x="108113" y="2779468"/>
                  <a:pt x="102392" y="2771610"/>
                  <a:pt x="100636" y="2753394"/>
                </a:cubicBezTo>
                <a:lnTo>
                  <a:pt x="99839" y="2743232"/>
                </a:lnTo>
                <a:lnTo>
                  <a:pt x="95994" y="2740754"/>
                </a:lnTo>
                <a:lnTo>
                  <a:pt x="94969" y="2739083"/>
                </a:lnTo>
                <a:lnTo>
                  <a:pt x="91066" y="2740172"/>
                </a:lnTo>
                <a:cubicBezTo>
                  <a:pt x="89500" y="2739883"/>
                  <a:pt x="87739" y="2738923"/>
                  <a:pt x="85782" y="2737290"/>
                </a:cubicBezTo>
                <a:cubicBezTo>
                  <a:pt x="77957" y="2730762"/>
                  <a:pt x="73157" y="2721385"/>
                  <a:pt x="71381" y="2709162"/>
                </a:cubicBezTo>
                <a:cubicBezTo>
                  <a:pt x="70493" y="2703050"/>
                  <a:pt x="69981" y="2698317"/>
                  <a:pt x="69843" y="2694964"/>
                </a:cubicBezTo>
                <a:lnTo>
                  <a:pt x="70428" y="2690110"/>
                </a:lnTo>
                <a:lnTo>
                  <a:pt x="66899" y="2688579"/>
                </a:lnTo>
                <a:cubicBezTo>
                  <a:pt x="64477" y="2686376"/>
                  <a:pt x="61954" y="2682978"/>
                  <a:pt x="59331" y="2678384"/>
                </a:cubicBezTo>
                <a:cubicBezTo>
                  <a:pt x="60108" y="2674336"/>
                  <a:pt x="58691" y="2676053"/>
                  <a:pt x="55080" y="2683534"/>
                </a:cubicBezTo>
                <a:cubicBezTo>
                  <a:pt x="51469" y="2691015"/>
                  <a:pt x="40115" y="2684516"/>
                  <a:pt x="21021" y="2664037"/>
                </a:cubicBezTo>
                <a:cubicBezTo>
                  <a:pt x="21021" y="2637169"/>
                  <a:pt x="16156" y="2624985"/>
                  <a:pt x="6428" y="2627485"/>
                </a:cubicBezTo>
                <a:cubicBezTo>
                  <a:pt x="-1505" y="2472902"/>
                  <a:pt x="-2095" y="2328698"/>
                  <a:pt x="4659" y="2194871"/>
                </a:cubicBezTo>
                <a:cubicBezTo>
                  <a:pt x="5476" y="2191815"/>
                  <a:pt x="5463" y="2186934"/>
                  <a:pt x="4619" y="2180227"/>
                </a:cubicBezTo>
                <a:cubicBezTo>
                  <a:pt x="3775" y="2173520"/>
                  <a:pt x="3808" y="2161812"/>
                  <a:pt x="4719" y="2145103"/>
                </a:cubicBezTo>
                <a:cubicBezTo>
                  <a:pt x="4652" y="2135777"/>
                  <a:pt x="6669" y="2125180"/>
                  <a:pt x="10770" y="2113314"/>
                </a:cubicBezTo>
                <a:cubicBezTo>
                  <a:pt x="11570" y="2110942"/>
                  <a:pt x="12241" y="2108867"/>
                  <a:pt x="12781" y="2107089"/>
                </a:cubicBezTo>
                <a:lnTo>
                  <a:pt x="13720" y="2103694"/>
                </a:lnTo>
                <a:lnTo>
                  <a:pt x="12854" y="2113509"/>
                </a:lnTo>
                <a:lnTo>
                  <a:pt x="17483" y="2099741"/>
                </a:lnTo>
                <a:cubicBezTo>
                  <a:pt x="26059" y="2079301"/>
                  <a:pt x="26899" y="2070709"/>
                  <a:pt x="20005" y="2073963"/>
                </a:cubicBezTo>
                <a:cubicBezTo>
                  <a:pt x="13111" y="2077218"/>
                  <a:pt x="9664" y="2079579"/>
                  <a:pt x="9664" y="2081048"/>
                </a:cubicBezTo>
                <a:cubicBezTo>
                  <a:pt x="9664" y="2076364"/>
                  <a:pt x="9453" y="2066572"/>
                  <a:pt x="9031" y="2051669"/>
                </a:cubicBezTo>
                <a:cubicBezTo>
                  <a:pt x="8609" y="2036766"/>
                  <a:pt x="8820" y="2024830"/>
                  <a:pt x="9664" y="2015861"/>
                </a:cubicBezTo>
                <a:cubicBezTo>
                  <a:pt x="10508" y="2023679"/>
                  <a:pt x="11771" y="2009342"/>
                  <a:pt x="13453" y="1972849"/>
                </a:cubicBezTo>
                <a:cubicBezTo>
                  <a:pt x="15135" y="1936357"/>
                  <a:pt x="16605" y="1902811"/>
                  <a:pt x="17865" y="1872212"/>
                </a:cubicBezTo>
                <a:cubicBezTo>
                  <a:pt x="19124" y="1841613"/>
                  <a:pt x="20387" y="1812522"/>
                  <a:pt x="21654" y="1784939"/>
                </a:cubicBezTo>
                <a:cubicBezTo>
                  <a:pt x="22920" y="1757356"/>
                  <a:pt x="24283" y="1730488"/>
                  <a:pt x="25744" y="1704334"/>
                </a:cubicBezTo>
                <a:cubicBezTo>
                  <a:pt x="31010" y="1641389"/>
                  <a:pt x="36936" y="1552519"/>
                  <a:pt x="43522" y="1437723"/>
                </a:cubicBezTo>
                <a:cubicBezTo>
                  <a:pt x="50108" y="1322927"/>
                  <a:pt x="56557" y="1221178"/>
                  <a:pt x="62869" y="1132477"/>
                </a:cubicBezTo>
                <a:cubicBezTo>
                  <a:pt x="66473" y="1079296"/>
                  <a:pt x="69702" y="1029170"/>
                  <a:pt x="72557" y="982101"/>
                </a:cubicBezTo>
                <a:cubicBezTo>
                  <a:pt x="75411" y="935032"/>
                  <a:pt x="78848" y="889292"/>
                  <a:pt x="82868" y="844881"/>
                </a:cubicBezTo>
                <a:cubicBezTo>
                  <a:pt x="84784" y="818211"/>
                  <a:pt x="87424" y="793665"/>
                  <a:pt x="90788" y="771241"/>
                </a:cubicBezTo>
                <a:cubicBezTo>
                  <a:pt x="94151" y="748818"/>
                  <a:pt x="96623" y="727069"/>
                  <a:pt x="98204" y="705995"/>
                </a:cubicBezTo>
                <a:cubicBezTo>
                  <a:pt x="100590" y="687461"/>
                  <a:pt x="102415" y="667647"/>
                  <a:pt x="103682" y="646553"/>
                </a:cubicBezTo>
                <a:cubicBezTo>
                  <a:pt x="104948" y="625459"/>
                  <a:pt x="106472" y="603978"/>
                  <a:pt x="108254" y="582110"/>
                </a:cubicBezTo>
                <a:cubicBezTo>
                  <a:pt x="110090" y="568617"/>
                  <a:pt x="111936" y="555649"/>
                  <a:pt x="113792" y="543207"/>
                </a:cubicBezTo>
                <a:cubicBezTo>
                  <a:pt x="115648" y="530765"/>
                  <a:pt x="117454" y="518015"/>
                  <a:pt x="119209" y="504958"/>
                </a:cubicBezTo>
                <a:cubicBezTo>
                  <a:pt x="123028" y="482217"/>
                  <a:pt x="126197" y="455329"/>
                  <a:pt x="128716" y="424293"/>
                </a:cubicBezTo>
                <a:cubicBezTo>
                  <a:pt x="131235" y="393257"/>
                  <a:pt x="134793" y="361527"/>
                  <a:pt x="139389" y="329103"/>
                </a:cubicBezTo>
                <a:cubicBezTo>
                  <a:pt x="143302" y="308029"/>
                  <a:pt x="145164" y="298116"/>
                  <a:pt x="144977" y="299367"/>
                </a:cubicBezTo>
                <a:cubicBezTo>
                  <a:pt x="144789" y="300617"/>
                  <a:pt x="144695" y="308941"/>
                  <a:pt x="144695" y="324340"/>
                </a:cubicBezTo>
                <a:cubicBezTo>
                  <a:pt x="145607" y="302710"/>
                  <a:pt x="146910" y="285218"/>
                  <a:pt x="148605" y="271863"/>
                </a:cubicBezTo>
                <a:cubicBezTo>
                  <a:pt x="150300" y="258508"/>
                  <a:pt x="153486" y="242167"/>
                  <a:pt x="158163" y="222839"/>
                </a:cubicBezTo>
                <a:cubicBezTo>
                  <a:pt x="158846" y="219863"/>
                  <a:pt x="159593" y="211776"/>
                  <a:pt x="160404" y="198580"/>
                </a:cubicBezTo>
                <a:cubicBezTo>
                  <a:pt x="161214" y="185384"/>
                  <a:pt x="163596" y="168487"/>
                  <a:pt x="167549" y="147889"/>
                </a:cubicBezTo>
                <a:cubicBezTo>
                  <a:pt x="168661" y="142919"/>
                  <a:pt x="169643" y="138608"/>
                  <a:pt x="170492" y="134958"/>
                </a:cubicBezTo>
                <a:lnTo>
                  <a:pt x="171783" y="129584"/>
                </a:lnTo>
                <a:lnTo>
                  <a:pt x="171821" y="128713"/>
                </a:lnTo>
                <a:cubicBezTo>
                  <a:pt x="172243" y="124997"/>
                  <a:pt x="172876" y="122509"/>
                  <a:pt x="173720" y="121249"/>
                </a:cubicBezTo>
                <a:lnTo>
                  <a:pt x="174067" y="120889"/>
                </a:lnTo>
                <a:lnTo>
                  <a:pt x="174594" y="119940"/>
                </a:lnTo>
                <a:lnTo>
                  <a:pt x="174551" y="120386"/>
                </a:lnTo>
                <a:lnTo>
                  <a:pt x="175059" y="119858"/>
                </a:lnTo>
                <a:lnTo>
                  <a:pt x="175743" y="97541"/>
                </a:lnTo>
                <a:cubicBezTo>
                  <a:pt x="177255" y="76377"/>
                  <a:pt x="181036" y="65796"/>
                  <a:pt x="187087" y="65796"/>
                </a:cubicBezTo>
                <a:cubicBezTo>
                  <a:pt x="193740" y="52699"/>
                  <a:pt x="199286" y="47315"/>
                  <a:pt x="203727" y="49644"/>
                </a:cubicBezTo>
                <a:cubicBezTo>
                  <a:pt x="205208" y="50421"/>
                  <a:pt x="206565" y="52054"/>
                  <a:pt x="207800" y="54544"/>
                </a:cubicBezTo>
                <a:cubicBezTo>
                  <a:pt x="212738" y="64506"/>
                  <a:pt x="220653" y="66986"/>
                  <a:pt x="231548" y="61986"/>
                </a:cubicBezTo>
                <a:cubicBezTo>
                  <a:pt x="236559" y="82028"/>
                  <a:pt x="241296" y="97536"/>
                  <a:pt x="245759" y="108509"/>
                </a:cubicBezTo>
                <a:cubicBezTo>
                  <a:pt x="246874" y="111253"/>
                  <a:pt x="247771" y="113977"/>
                  <a:pt x="248450" y="116682"/>
                </a:cubicBezTo>
                <a:lnTo>
                  <a:pt x="249831" y="124726"/>
                </a:lnTo>
                <a:lnTo>
                  <a:pt x="251700" y="127887"/>
                </a:lnTo>
                <a:cubicBezTo>
                  <a:pt x="252684" y="129316"/>
                  <a:pt x="253477" y="130189"/>
                  <a:pt x="254080" y="130506"/>
                </a:cubicBezTo>
                <a:cubicBezTo>
                  <a:pt x="263446" y="133007"/>
                  <a:pt x="274240" y="141361"/>
                  <a:pt x="286461" y="155569"/>
                </a:cubicBezTo>
                <a:cubicBezTo>
                  <a:pt x="298682" y="169777"/>
                  <a:pt x="311740" y="185692"/>
                  <a:pt x="325636" y="203313"/>
                </a:cubicBezTo>
                <a:lnTo>
                  <a:pt x="325567" y="203631"/>
                </a:lnTo>
                <a:lnTo>
                  <a:pt x="327511" y="202840"/>
                </a:lnTo>
                <a:lnTo>
                  <a:pt x="328497" y="203202"/>
                </a:lnTo>
                <a:lnTo>
                  <a:pt x="334244" y="173722"/>
                </a:lnTo>
                <a:cubicBezTo>
                  <a:pt x="334927" y="170746"/>
                  <a:pt x="335674" y="162659"/>
                  <a:pt x="336485" y="149463"/>
                </a:cubicBezTo>
                <a:cubicBezTo>
                  <a:pt x="337295" y="136267"/>
                  <a:pt x="339677" y="119370"/>
                  <a:pt x="343630" y="98772"/>
                </a:cubicBezTo>
                <a:cubicBezTo>
                  <a:pt x="344742" y="93802"/>
                  <a:pt x="345724" y="89491"/>
                  <a:pt x="346573" y="85841"/>
                </a:cubicBezTo>
                <a:lnTo>
                  <a:pt x="347864" y="80467"/>
                </a:lnTo>
                <a:lnTo>
                  <a:pt x="347902" y="79596"/>
                </a:lnTo>
                <a:cubicBezTo>
                  <a:pt x="348324" y="75880"/>
                  <a:pt x="348957" y="73392"/>
                  <a:pt x="349801" y="72132"/>
                </a:cubicBezTo>
                <a:lnTo>
                  <a:pt x="350148" y="71772"/>
                </a:lnTo>
                <a:lnTo>
                  <a:pt x="350675" y="70823"/>
                </a:lnTo>
                <a:lnTo>
                  <a:pt x="350632" y="71269"/>
                </a:lnTo>
                <a:lnTo>
                  <a:pt x="351140" y="70741"/>
                </a:lnTo>
                <a:lnTo>
                  <a:pt x="351824" y="48424"/>
                </a:lnTo>
                <a:cubicBezTo>
                  <a:pt x="353336" y="27260"/>
                  <a:pt x="357117" y="16679"/>
                  <a:pt x="363168" y="16679"/>
                </a:cubicBezTo>
                <a:cubicBezTo>
                  <a:pt x="369821" y="3582"/>
                  <a:pt x="375367" y="-1802"/>
                  <a:pt x="379808" y="527"/>
                </a:cubicBezTo>
                <a:close/>
              </a:path>
            </a:pathLst>
          </a:custGeom>
          <a:ln>
            <a:noFill/>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endParaRPr lang="en-GB" sz="22500" b="1" dirty="0">
              <a:latin typeface="Hey August" pitchFamily="2" charset="0"/>
            </a:endParaRPr>
          </a:p>
        </p:txBody>
      </p:sp>
      <p:sp useBgFill="1">
        <p:nvSpPr>
          <p:cNvPr id="32" name="TextBox 31">
            <a:extLst>
              <a:ext uri="{FF2B5EF4-FFF2-40B4-BE49-F238E27FC236}">
                <a16:creationId xmlns:a16="http://schemas.microsoft.com/office/drawing/2014/main" id="{87B207FF-B5EE-3799-E129-81A571D7A013}"/>
              </a:ext>
            </a:extLst>
          </p:cNvPr>
          <p:cNvSpPr txBox="1"/>
          <p:nvPr/>
        </p:nvSpPr>
        <p:spPr>
          <a:xfrm rot="1701327">
            <a:off x="4463832" y="-38206"/>
            <a:ext cx="1607570" cy="5005747"/>
          </a:xfrm>
          <a:custGeom>
            <a:avLst/>
            <a:gdLst>
              <a:gd name="connsiteX0" fmla="*/ 513256 w 635184"/>
              <a:gd name="connsiteY0" fmla="*/ 2435822 h 3290946"/>
              <a:gd name="connsiteX1" fmla="*/ 512940 w 635184"/>
              <a:gd name="connsiteY1" fmla="*/ 2437009 h 3290946"/>
              <a:gd name="connsiteX2" fmla="*/ 513014 w 635184"/>
              <a:gd name="connsiteY2" fmla="*/ 2437660 h 3290946"/>
              <a:gd name="connsiteX3" fmla="*/ 14126 w 635184"/>
              <a:gd name="connsiteY3" fmla="*/ 2099086 h 3290946"/>
              <a:gd name="connsiteX4" fmla="*/ 14011 w 635184"/>
              <a:gd name="connsiteY4" fmla="*/ 2102643 h 3290946"/>
              <a:gd name="connsiteX5" fmla="*/ 13720 w 635184"/>
              <a:gd name="connsiteY5" fmla="*/ 2103694 h 3290946"/>
              <a:gd name="connsiteX6" fmla="*/ 96538 w 635184"/>
              <a:gd name="connsiteY6" fmla="*/ 1843646 h 3290946"/>
              <a:gd name="connsiteX7" fmla="*/ 96515 w 635184"/>
              <a:gd name="connsiteY7" fmla="*/ 1844433 h 3290946"/>
              <a:gd name="connsiteX8" fmla="*/ 96478 w 635184"/>
              <a:gd name="connsiteY8" fmla="*/ 1845626 h 3290946"/>
              <a:gd name="connsiteX9" fmla="*/ 96647 w 635184"/>
              <a:gd name="connsiteY9" fmla="*/ 1844679 h 3290946"/>
              <a:gd name="connsiteX10" fmla="*/ 272619 w 635184"/>
              <a:gd name="connsiteY10" fmla="*/ 1794529 h 3290946"/>
              <a:gd name="connsiteX11" fmla="*/ 272596 w 635184"/>
              <a:gd name="connsiteY11" fmla="*/ 1795316 h 3290946"/>
              <a:gd name="connsiteX12" fmla="*/ 272559 w 635184"/>
              <a:gd name="connsiteY12" fmla="*/ 1796509 h 3290946"/>
              <a:gd name="connsiteX13" fmla="*/ 272728 w 635184"/>
              <a:gd name="connsiteY13" fmla="*/ 1795562 h 3290946"/>
              <a:gd name="connsiteX14" fmla="*/ 97240 w 635184"/>
              <a:gd name="connsiteY14" fmla="*/ 1721538 h 3290946"/>
              <a:gd name="connsiteX15" fmla="*/ 95561 w 635184"/>
              <a:gd name="connsiteY15" fmla="*/ 1745797 h 3290946"/>
              <a:gd name="connsiteX16" fmla="*/ 97924 w 635184"/>
              <a:gd name="connsiteY16" fmla="*/ 1757412 h 3290946"/>
              <a:gd name="connsiteX17" fmla="*/ 98506 w 635184"/>
              <a:gd name="connsiteY17" fmla="*/ 1748685 h 3290946"/>
              <a:gd name="connsiteX18" fmla="*/ 99259 w 635184"/>
              <a:gd name="connsiteY18" fmla="*/ 1739724 h 3290946"/>
              <a:gd name="connsiteX19" fmla="*/ 98040 w 635184"/>
              <a:gd name="connsiteY19" fmla="*/ 1734637 h 3290946"/>
              <a:gd name="connsiteX20" fmla="*/ 97240 w 635184"/>
              <a:gd name="connsiteY20" fmla="*/ 1721538 h 3290946"/>
              <a:gd name="connsiteX21" fmla="*/ 273321 w 635184"/>
              <a:gd name="connsiteY21" fmla="*/ 1672421 h 3290946"/>
              <a:gd name="connsiteX22" fmla="*/ 271642 w 635184"/>
              <a:gd name="connsiteY22" fmla="*/ 1696680 h 3290946"/>
              <a:gd name="connsiteX23" fmla="*/ 274005 w 635184"/>
              <a:gd name="connsiteY23" fmla="*/ 1708295 h 3290946"/>
              <a:gd name="connsiteX24" fmla="*/ 274587 w 635184"/>
              <a:gd name="connsiteY24" fmla="*/ 1699568 h 3290946"/>
              <a:gd name="connsiteX25" fmla="*/ 275340 w 635184"/>
              <a:gd name="connsiteY25" fmla="*/ 1690607 h 3290946"/>
              <a:gd name="connsiteX26" fmla="*/ 274121 w 635184"/>
              <a:gd name="connsiteY26" fmla="*/ 1685520 h 3290946"/>
              <a:gd name="connsiteX27" fmla="*/ 273321 w 635184"/>
              <a:gd name="connsiteY27" fmla="*/ 1672421 h 3290946"/>
              <a:gd name="connsiteX28" fmla="*/ 615802 w 635184"/>
              <a:gd name="connsiteY28" fmla="*/ 1055870 h 3290946"/>
              <a:gd name="connsiteX29" fmla="*/ 616258 w 635184"/>
              <a:gd name="connsiteY29" fmla="*/ 1067965 h 3290946"/>
              <a:gd name="connsiteX30" fmla="*/ 612339 w 635184"/>
              <a:gd name="connsiteY30" fmla="*/ 1067965 h 3290946"/>
              <a:gd name="connsiteX31" fmla="*/ 161479 w 635184"/>
              <a:gd name="connsiteY31" fmla="*/ 1052526 h 3290946"/>
              <a:gd name="connsiteX32" fmla="*/ 160758 w 635184"/>
              <a:gd name="connsiteY32" fmla="*/ 1055146 h 3290946"/>
              <a:gd name="connsiteX33" fmla="*/ 160720 w 635184"/>
              <a:gd name="connsiteY33" fmla="*/ 1055727 h 3290946"/>
              <a:gd name="connsiteX34" fmla="*/ 161444 w 635184"/>
              <a:gd name="connsiteY34" fmla="*/ 1054402 h 3290946"/>
              <a:gd name="connsiteX35" fmla="*/ 161479 w 635184"/>
              <a:gd name="connsiteY35" fmla="*/ 1052526 h 3290946"/>
              <a:gd name="connsiteX36" fmla="*/ 337560 w 635184"/>
              <a:gd name="connsiteY36" fmla="*/ 1003409 h 3290946"/>
              <a:gd name="connsiteX37" fmla="*/ 336839 w 635184"/>
              <a:gd name="connsiteY37" fmla="*/ 1006029 h 3290946"/>
              <a:gd name="connsiteX38" fmla="*/ 336801 w 635184"/>
              <a:gd name="connsiteY38" fmla="*/ 1006610 h 3290946"/>
              <a:gd name="connsiteX39" fmla="*/ 337525 w 635184"/>
              <a:gd name="connsiteY39" fmla="*/ 1005285 h 3290946"/>
              <a:gd name="connsiteX40" fmla="*/ 337560 w 635184"/>
              <a:gd name="connsiteY40" fmla="*/ 1003409 h 3290946"/>
              <a:gd name="connsiteX41" fmla="*/ 627675 w 635184"/>
              <a:gd name="connsiteY41" fmla="*/ 961817 h 3290946"/>
              <a:gd name="connsiteX42" fmla="*/ 625223 w 635184"/>
              <a:gd name="connsiteY42" fmla="*/ 970810 h 3290946"/>
              <a:gd name="connsiteX43" fmla="*/ 627615 w 635184"/>
              <a:gd name="connsiteY43" fmla="*/ 970810 h 3290946"/>
              <a:gd name="connsiteX44" fmla="*/ 167359 w 635184"/>
              <a:gd name="connsiteY44" fmla="*/ 888109 h 3290946"/>
              <a:gd name="connsiteX45" fmla="*/ 167321 w 635184"/>
              <a:gd name="connsiteY45" fmla="*/ 889003 h 3290946"/>
              <a:gd name="connsiteX46" fmla="*/ 167662 w 635184"/>
              <a:gd name="connsiteY46" fmla="*/ 898510 h 3290946"/>
              <a:gd name="connsiteX47" fmla="*/ 172554 w 635184"/>
              <a:gd name="connsiteY47" fmla="*/ 915337 h 3290946"/>
              <a:gd name="connsiteX48" fmla="*/ 180373 w 635184"/>
              <a:gd name="connsiteY48" fmla="*/ 915813 h 3290946"/>
              <a:gd name="connsiteX49" fmla="*/ 183046 w 635184"/>
              <a:gd name="connsiteY49" fmla="*/ 900186 h 3290946"/>
              <a:gd name="connsiteX50" fmla="*/ 174182 w 635184"/>
              <a:gd name="connsiteY50" fmla="*/ 888856 h 3290946"/>
              <a:gd name="connsiteX51" fmla="*/ 343440 w 635184"/>
              <a:gd name="connsiteY51" fmla="*/ 838992 h 3290946"/>
              <a:gd name="connsiteX52" fmla="*/ 343402 w 635184"/>
              <a:gd name="connsiteY52" fmla="*/ 839886 h 3290946"/>
              <a:gd name="connsiteX53" fmla="*/ 343743 w 635184"/>
              <a:gd name="connsiteY53" fmla="*/ 849393 h 3290946"/>
              <a:gd name="connsiteX54" fmla="*/ 348635 w 635184"/>
              <a:gd name="connsiteY54" fmla="*/ 866220 h 3290946"/>
              <a:gd name="connsiteX55" fmla="*/ 356454 w 635184"/>
              <a:gd name="connsiteY55" fmla="*/ 866696 h 3290946"/>
              <a:gd name="connsiteX56" fmla="*/ 359127 w 635184"/>
              <a:gd name="connsiteY56" fmla="*/ 851069 h 3290946"/>
              <a:gd name="connsiteX57" fmla="*/ 350263 w 635184"/>
              <a:gd name="connsiteY57" fmla="*/ 839739 h 3290946"/>
              <a:gd name="connsiteX58" fmla="*/ 521461 w 635184"/>
              <a:gd name="connsiteY58" fmla="*/ 529233 h 3290946"/>
              <a:gd name="connsiteX59" fmla="*/ 521917 w 635184"/>
              <a:gd name="connsiteY59" fmla="*/ 541328 h 3290946"/>
              <a:gd name="connsiteX60" fmla="*/ 517998 w 635184"/>
              <a:gd name="connsiteY60" fmla="*/ 541328 h 3290946"/>
              <a:gd name="connsiteX61" fmla="*/ 533334 w 635184"/>
              <a:gd name="connsiteY61" fmla="*/ 435180 h 3290946"/>
              <a:gd name="connsiteX62" fmla="*/ 530882 w 635184"/>
              <a:gd name="connsiteY62" fmla="*/ 444173 h 3290946"/>
              <a:gd name="connsiteX63" fmla="*/ 533274 w 635184"/>
              <a:gd name="connsiteY63" fmla="*/ 444173 h 3290946"/>
              <a:gd name="connsiteX64" fmla="*/ 379808 w 635184"/>
              <a:gd name="connsiteY64" fmla="*/ 527 h 3290946"/>
              <a:gd name="connsiteX65" fmla="*/ 383881 w 635184"/>
              <a:gd name="connsiteY65" fmla="*/ 5427 h 3290946"/>
              <a:gd name="connsiteX66" fmla="*/ 407629 w 635184"/>
              <a:gd name="connsiteY66" fmla="*/ 12869 h 3290946"/>
              <a:gd name="connsiteX67" fmla="*/ 421840 w 635184"/>
              <a:gd name="connsiteY67" fmla="*/ 59392 h 3290946"/>
              <a:gd name="connsiteX68" fmla="*/ 424531 w 635184"/>
              <a:gd name="connsiteY68" fmla="*/ 67565 h 3290946"/>
              <a:gd name="connsiteX69" fmla="*/ 425912 w 635184"/>
              <a:gd name="connsiteY69" fmla="*/ 75609 h 3290946"/>
              <a:gd name="connsiteX70" fmla="*/ 427781 w 635184"/>
              <a:gd name="connsiteY70" fmla="*/ 78770 h 3290946"/>
              <a:gd name="connsiteX71" fmla="*/ 430161 w 635184"/>
              <a:gd name="connsiteY71" fmla="*/ 81389 h 3290946"/>
              <a:gd name="connsiteX72" fmla="*/ 462542 w 635184"/>
              <a:gd name="connsiteY72" fmla="*/ 106452 h 3290946"/>
              <a:gd name="connsiteX73" fmla="*/ 501717 w 635184"/>
              <a:gd name="connsiteY73" fmla="*/ 154196 h 3290946"/>
              <a:gd name="connsiteX74" fmla="*/ 501648 w 635184"/>
              <a:gd name="connsiteY74" fmla="*/ 154514 h 3290946"/>
              <a:gd name="connsiteX75" fmla="*/ 503592 w 635184"/>
              <a:gd name="connsiteY75" fmla="*/ 153723 h 3290946"/>
              <a:gd name="connsiteX76" fmla="*/ 516400 w 635184"/>
              <a:gd name="connsiteY76" fmla="*/ 158423 h 3290946"/>
              <a:gd name="connsiteX77" fmla="*/ 525495 w 635184"/>
              <a:gd name="connsiteY77" fmla="*/ 216466 h 3290946"/>
              <a:gd name="connsiteX78" fmla="*/ 538319 w 635184"/>
              <a:gd name="connsiteY78" fmla="*/ 207298 h 3290946"/>
              <a:gd name="connsiteX79" fmla="*/ 535636 w 635184"/>
              <a:gd name="connsiteY79" fmla="*/ 278259 h 3290946"/>
              <a:gd name="connsiteX80" fmla="*/ 537987 w 635184"/>
              <a:gd name="connsiteY80" fmla="*/ 316180 h 3290946"/>
              <a:gd name="connsiteX81" fmla="*/ 540680 w 635184"/>
              <a:gd name="connsiteY81" fmla="*/ 375295 h 3290946"/>
              <a:gd name="connsiteX82" fmla="*/ 535708 w 635184"/>
              <a:gd name="connsiteY82" fmla="*/ 426473 h 3290946"/>
              <a:gd name="connsiteX83" fmla="*/ 534002 w 635184"/>
              <a:gd name="connsiteY83" fmla="*/ 432729 h 3290946"/>
              <a:gd name="connsiteX84" fmla="*/ 534540 w 635184"/>
              <a:gd name="connsiteY84" fmla="*/ 444292 h 3290946"/>
              <a:gd name="connsiteX85" fmla="*/ 525796 w 635184"/>
              <a:gd name="connsiteY85" fmla="*/ 507693 h 3290946"/>
              <a:gd name="connsiteX86" fmla="*/ 525696 w 635184"/>
              <a:gd name="connsiteY86" fmla="*/ 507693 h 3290946"/>
              <a:gd name="connsiteX87" fmla="*/ 525700 w 635184"/>
              <a:gd name="connsiteY87" fmla="*/ 506290 h 3290946"/>
              <a:gd name="connsiteX88" fmla="*/ 524563 w 635184"/>
              <a:gd name="connsiteY88" fmla="*/ 515186 h 3290946"/>
              <a:gd name="connsiteX89" fmla="*/ 521880 w 635184"/>
              <a:gd name="connsiteY89" fmla="*/ 527768 h 3290946"/>
              <a:gd name="connsiteX90" fmla="*/ 521461 w 635184"/>
              <a:gd name="connsiteY90" fmla="*/ 529233 h 3290946"/>
              <a:gd name="connsiteX91" fmla="*/ 521231 w 635184"/>
              <a:gd name="connsiteY91" fmla="*/ 523154 h 3290946"/>
              <a:gd name="connsiteX92" fmla="*/ 510943 w 635184"/>
              <a:gd name="connsiteY92" fmla="*/ 494149 h 3290946"/>
              <a:gd name="connsiteX93" fmla="*/ 502712 w 635184"/>
              <a:gd name="connsiteY93" fmla="*/ 507328 h 3290946"/>
              <a:gd name="connsiteX94" fmla="*/ 501051 w 635184"/>
              <a:gd name="connsiteY94" fmla="*/ 539218 h 3290946"/>
              <a:gd name="connsiteX95" fmla="*/ 501970 w 635184"/>
              <a:gd name="connsiteY95" fmla="*/ 539506 h 3290946"/>
              <a:gd name="connsiteX96" fmla="*/ 510003 w 635184"/>
              <a:gd name="connsiteY96" fmla="*/ 565805 h 3290946"/>
              <a:gd name="connsiteX97" fmla="*/ 516390 w 635184"/>
              <a:gd name="connsiteY97" fmla="*/ 569486 h 3290946"/>
              <a:gd name="connsiteX98" fmla="*/ 520229 w 635184"/>
              <a:gd name="connsiteY98" fmla="*/ 587167 h 3290946"/>
              <a:gd name="connsiteX99" fmla="*/ 519429 w 635184"/>
              <a:gd name="connsiteY99" fmla="*/ 597447 h 3290946"/>
              <a:gd name="connsiteX100" fmla="*/ 520253 w 635184"/>
              <a:gd name="connsiteY100" fmla="*/ 602246 h 3290946"/>
              <a:gd name="connsiteX101" fmla="*/ 522122 w 635184"/>
              <a:gd name="connsiteY101" fmla="*/ 605407 h 3290946"/>
              <a:gd name="connsiteX102" fmla="*/ 524502 w 635184"/>
              <a:gd name="connsiteY102" fmla="*/ 608026 h 3290946"/>
              <a:gd name="connsiteX103" fmla="*/ 556883 w 635184"/>
              <a:gd name="connsiteY103" fmla="*/ 633089 h 3290946"/>
              <a:gd name="connsiteX104" fmla="*/ 596058 w 635184"/>
              <a:gd name="connsiteY104" fmla="*/ 680833 h 3290946"/>
              <a:gd name="connsiteX105" fmla="*/ 595989 w 635184"/>
              <a:gd name="connsiteY105" fmla="*/ 681151 h 3290946"/>
              <a:gd name="connsiteX106" fmla="*/ 597933 w 635184"/>
              <a:gd name="connsiteY106" fmla="*/ 680360 h 3290946"/>
              <a:gd name="connsiteX107" fmla="*/ 610741 w 635184"/>
              <a:gd name="connsiteY107" fmla="*/ 685060 h 3290946"/>
              <a:gd name="connsiteX108" fmla="*/ 619836 w 635184"/>
              <a:gd name="connsiteY108" fmla="*/ 743103 h 3290946"/>
              <a:gd name="connsiteX109" fmla="*/ 632660 w 635184"/>
              <a:gd name="connsiteY109" fmla="*/ 733935 h 3290946"/>
              <a:gd name="connsiteX110" fmla="*/ 629977 w 635184"/>
              <a:gd name="connsiteY110" fmla="*/ 804896 h 3290946"/>
              <a:gd name="connsiteX111" fmla="*/ 632328 w 635184"/>
              <a:gd name="connsiteY111" fmla="*/ 842817 h 3290946"/>
              <a:gd name="connsiteX112" fmla="*/ 635021 w 635184"/>
              <a:gd name="connsiteY112" fmla="*/ 901932 h 3290946"/>
              <a:gd name="connsiteX113" fmla="*/ 630049 w 635184"/>
              <a:gd name="connsiteY113" fmla="*/ 953110 h 3290946"/>
              <a:gd name="connsiteX114" fmla="*/ 628343 w 635184"/>
              <a:gd name="connsiteY114" fmla="*/ 959366 h 3290946"/>
              <a:gd name="connsiteX115" fmla="*/ 628881 w 635184"/>
              <a:gd name="connsiteY115" fmla="*/ 970929 h 3290946"/>
              <a:gd name="connsiteX116" fmla="*/ 620137 w 635184"/>
              <a:gd name="connsiteY116" fmla="*/ 1034330 h 3290946"/>
              <a:gd name="connsiteX117" fmla="*/ 620037 w 635184"/>
              <a:gd name="connsiteY117" fmla="*/ 1034330 h 3290946"/>
              <a:gd name="connsiteX118" fmla="*/ 620041 w 635184"/>
              <a:gd name="connsiteY118" fmla="*/ 1032927 h 3290946"/>
              <a:gd name="connsiteX119" fmla="*/ 618904 w 635184"/>
              <a:gd name="connsiteY119" fmla="*/ 1041823 h 3290946"/>
              <a:gd name="connsiteX120" fmla="*/ 616221 w 635184"/>
              <a:gd name="connsiteY120" fmla="*/ 1054405 h 3290946"/>
              <a:gd name="connsiteX121" fmla="*/ 615802 w 635184"/>
              <a:gd name="connsiteY121" fmla="*/ 1055870 h 3290946"/>
              <a:gd name="connsiteX122" fmla="*/ 615572 w 635184"/>
              <a:gd name="connsiteY122" fmla="*/ 1049791 h 3290946"/>
              <a:gd name="connsiteX123" fmla="*/ 605284 w 635184"/>
              <a:gd name="connsiteY123" fmla="*/ 1020786 h 3290946"/>
              <a:gd name="connsiteX124" fmla="*/ 594309 w 635184"/>
              <a:gd name="connsiteY124" fmla="*/ 1086658 h 3290946"/>
              <a:gd name="connsiteX125" fmla="*/ 614570 w 635184"/>
              <a:gd name="connsiteY125" fmla="*/ 1113804 h 3290946"/>
              <a:gd name="connsiteX126" fmla="*/ 611213 w 635184"/>
              <a:gd name="connsiteY126" fmla="*/ 1156964 h 3290946"/>
              <a:gd name="connsiteX127" fmla="*/ 609746 w 635184"/>
              <a:gd name="connsiteY127" fmla="*/ 1206405 h 3290946"/>
              <a:gd name="connsiteX128" fmla="*/ 605967 w 635184"/>
              <a:gd name="connsiteY128" fmla="*/ 1265192 h 3290946"/>
              <a:gd name="connsiteX129" fmla="*/ 603646 w 635184"/>
              <a:gd name="connsiteY129" fmla="*/ 1297517 h 3290946"/>
              <a:gd name="connsiteX130" fmla="*/ 601123 w 635184"/>
              <a:gd name="connsiteY130" fmla="*/ 1275967 h 3290946"/>
              <a:gd name="connsiteX131" fmla="*/ 598942 w 635184"/>
              <a:gd name="connsiteY131" fmla="*/ 1340737 h 3290946"/>
              <a:gd name="connsiteX132" fmla="*/ 596058 w 635184"/>
              <a:gd name="connsiteY132" fmla="*/ 1400566 h 3290946"/>
              <a:gd name="connsiteX133" fmla="*/ 593535 w 635184"/>
              <a:gd name="connsiteY133" fmla="*/ 1439410 h 3290946"/>
              <a:gd name="connsiteX134" fmla="*/ 591012 w 635184"/>
              <a:gd name="connsiteY134" fmla="*/ 1422354 h 3290946"/>
              <a:gd name="connsiteX135" fmla="*/ 586771 w 635184"/>
              <a:gd name="connsiteY135" fmla="*/ 1486470 h 3290946"/>
              <a:gd name="connsiteX136" fmla="*/ 580520 w 635184"/>
              <a:gd name="connsiteY136" fmla="*/ 1528141 h 3290946"/>
              <a:gd name="connsiteX137" fmla="*/ 580923 w 635184"/>
              <a:gd name="connsiteY137" fmla="*/ 1559991 h 3290946"/>
              <a:gd name="connsiteX138" fmla="*/ 579174 w 635184"/>
              <a:gd name="connsiteY138" fmla="*/ 1643572 h 3290946"/>
              <a:gd name="connsiteX139" fmla="*/ 575158 w 635184"/>
              <a:gd name="connsiteY139" fmla="*/ 1643572 h 3290946"/>
              <a:gd name="connsiteX140" fmla="*/ 573807 w 635184"/>
              <a:gd name="connsiteY140" fmla="*/ 1656163 h 3290946"/>
              <a:gd name="connsiteX141" fmla="*/ 570832 w 635184"/>
              <a:gd name="connsiteY141" fmla="*/ 1672147 h 3290946"/>
              <a:gd name="connsiteX142" fmla="*/ 572089 w 635184"/>
              <a:gd name="connsiteY142" fmla="*/ 1707152 h 3290946"/>
              <a:gd name="connsiteX143" fmla="*/ 563415 w 635184"/>
              <a:gd name="connsiteY143" fmla="*/ 1770672 h 3290946"/>
              <a:gd name="connsiteX144" fmla="*/ 561687 w 635184"/>
              <a:gd name="connsiteY144" fmla="*/ 1770672 h 3290946"/>
              <a:gd name="connsiteX145" fmla="*/ 561043 w 635184"/>
              <a:gd name="connsiteY145" fmla="*/ 1798532 h 3290946"/>
              <a:gd name="connsiteX146" fmla="*/ 558209 w 635184"/>
              <a:gd name="connsiteY146" fmla="*/ 1849253 h 3290946"/>
              <a:gd name="connsiteX147" fmla="*/ 554421 w 635184"/>
              <a:gd name="connsiteY147" fmla="*/ 1879733 h 3290946"/>
              <a:gd name="connsiteX148" fmla="*/ 552921 w 635184"/>
              <a:gd name="connsiteY148" fmla="*/ 1880444 h 3290946"/>
              <a:gd name="connsiteX149" fmla="*/ 552868 w 635184"/>
              <a:gd name="connsiteY149" fmla="*/ 1880321 h 3290946"/>
              <a:gd name="connsiteX150" fmla="*/ 552747 w 635184"/>
              <a:gd name="connsiteY150" fmla="*/ 1885068 h 3290946"/>
              <a:gd name="connsiteX151" fmla="*/ 551496 w 635184"/>
              <a:gd name="connsiteY151" fmla="*/ 1897086 h 3290946"/>
              <a:gd name="connsiteX152" fmla="*/ 548561 w 635184"/>
              <a:gd name="connsiteY152" fmla="*/ 1925572 h 3290946"/>
              <a:gd name="connsiteX153" fmla="*/ 550009 w 635184"/>
              <a:gd name="connsiteY153" fmla="*/ 1955010 h 3290946"/>
              <a:gd name="connsiteX154" fmla="*/ 541888 w 635184"/>
              <a:gd name="connsiteY154" fmla="*/ 2017310 h 3290946"/>
              <a:gd name="connsiteX155" fmla="*/ 541526 w 635184"/>
              <a:gd name="connsiteY155" fmla="*/ 2017310 h 3290946"/>
              <a:gd name="connsiteX156" fmla="*/ 542441 w 635184"/>
              <a:gd name="connsiteY156" fmla="*/ 2032788 h 3290946"/>
              <a:gd name="connsiteX157" fmla="*/ 538009 w 635184"/>
              <a:gd name="connsiteY157" fmla="*/ 2094164 h 3290946"/>
              <a:gd name="connsiteX158" fmla="*/ 531577 w 635184"/>
              <a:gd name="connsiteY158" fmla="*/ 2126252 h 3290946"/>
              <a:gd name="connsiteX159" fmla="*/ 533064 w 635184"/>
              <a:gd name="connsiteY159" fmla="*/ 2121608 h 3290946"/>
              <a:gd name="connsiteX160" fmla="*/ 526421 w 635184"/>
              <a:gd name="connsiteY160" fmla="*/ 2257429 h 3290946"/>
              <a:gd name="connsiteX161" fmla="*/ 517909 w 635184"/>
              <a:gd name="connsiteY161" fmla="*/ 2421170 h 3290946"/>
              <a:gd name="connsiteX162" fmla="*/ 515387 w 635184"/>
              <a:gd name="connsiteY162" fmla="*/ 2428764 h 3290946"/>
              <a:gd name="connsiteX163" fmla="*/ 514267 w 635184"/>
              <a:gd name="connsiteY163" fmla="*/ 2432332 h 3290946"/>
              <a:gd name="connsiteX164" fmla="*/ 514663 w 635184"/>
              <a:gd name="connsiteY164" fmla="*/ 2450161 h 3290946"/>
              <a:gd name="connsiteX165" fmla="*/ 510110 w 635184"/>
              <a:gd name="connsiteY165" fmla="*/ 2492488 h 3290946"/>
              <a:gd name="connsiteX166" fmla="*/ 510251 w 635184"/>
              <a:gd name="connsiteY166" fmla="*/ 2498590 h 3290946"/>
              <a:gd name="connsiteX167" fmla="*/ 508784 w 635184"/>
              <a:gd name="connsiteY167" fmla="*/ 2547495 h 3290946"/>
              <a:gd name="connsiteX168" fmla="*/ 504402 w 635184"/>
              <a:gd name="connsiteY168" fmla="*/ 2581041 h 3290946"/>
              <a:gd name="connsiteX169" fmla="*/ 502575 w 635184"/>
              <a:gd name="connsiteY169" fmla="*/ 2581456 h 3290946"/>
              <a:gd name="connsiteX170" fmla="*/ 502492 w 635184"/>
              <a:gd name="connsiteY170" fmla="*/ 2581260 h 3290946"/>
              <a:gd name="connsiteX171" fmla="*/ 502309 w 635184"/>
              <a:gd name="connsiteY171" fmla="*/ 2595239 h 3290946"/>
              <a:gd name="connsiteX172" fmla="*/ 501216 w 635184"/>
              <a:gd name="connsiteY172" fmla="*/ 2620361 h 3290946"/>
              <a:gd name="connsiteX173" fmla="*/ 497427 w 635184"/>
              <a:gd name="connsiteY173" fmla="*/ 2681738 h 3290946"/>
              <a:gd name="connsiteX174" fmla="*/ 494472 w 635184"/>
              <a:gd name="connsiteY174" fmla="*/ 2720016 h 3290946"/>
              <a:gd name="connsiteX175" fmla="*/ 491317 w 635184"/>
              <a:gd name="connsiteY175" fmla="*/ 2693108 h 3290946"/>
              <a:gd name="connsiteX176" fmla="*/ 489899 w 635184"/>
              <a:gd name="connsiteY176" fmla="*/ 2753056 h 3290946"/>
              <a:gd name="connsiteX177" fmla="*/ 485689 w 635184"/>
              <a:gd name="connsiteY177" fmla="*/ 2815743 h 3290946"/>
              <a:gd name="connsiteX178" fmla="*/ 474664 w 635184"/>
              <a:gd name="connsiteY178" fmla="*/ 3033627 h 3290946"/>
              <a:gd name="connsiteX179" fmla="*/ 466614 w 635184"/>
              <a:gd name="connsiteY179" fmla="*/ 3268299 h 3290946"/>
              <a:gd name="connsiteX180" fmla="*/ 438584 w 635184"/>
              <a:gd name="connsiteY180" fmla="*/ 3287855 h 3290946"/>
              <a:gd name="connsiteX181" fmla="*/ 428086 w 635184"/>
              <a:gd name="connsiteY181" fmla="*/ 3270549 h 3290946"/>
              <a:gd name="connsiteX182" fmla="*/ 426655 w 635184"/>
              <a:gd name="connsiteY182" fmla="*/ 3266887 h 3290946"/>
              <a:gd name="connsiteX183" fmla="*/ 426374 w 635184"/>
              <a:gd name="connsiteY183" fmla="*/ 3269430 h 3290946"/>
              <a:gd name="connsiteX184" fmla="*/ 408424 w 635184"/>
              <a:gd name="connsiteY184" fmla="*/ 3265710 h 3290946"/>
              <a:gd name="connsiteX185" fmla="*/ 388224 w 635184"/>
              <a:gd name="connsiteY185" fmla="*/ 3254488 h 3290946"/>
              <a:gd name="connsiteX186" fmla="*/ 371058 w 635184"/>
              <a:gd name="connsiteY186" fmla="*/ 3230914 h 3290946"/>
              <a:gd name="connsiteX187" fmla="*/ 370261 w 635184"/>
              <a:gd name="connsiteY187" fmla="*/ 3220752 h 3290946"/>
              <a:gd name="connsiteX188" fmla="*/ 366416 w 635184"/>
              <a:gd name="connsiteY188" fmla="*/ 3218274 h 3290946"/>
              <a:gd name="connsiteX189" fmla="*/ 365391 w 635184"/>
              <a:gd name="connsiteY189" fmla="*/ 3216603 h 3290946"/>
              <a:gd name="connsiteX190" fmla="*/ 361488 w 635184"/>
              <a:gd name="connsiteY190" fmla="*/ 3217692 h 3290946"/>
              <a:gd name="connsiteX191" fmla="*/ 356204 w 635184"/>
              <a:gd name="connsiteY191" fmla="*/ 3214810 h 3290946"/>
              <a:gd name="connsiteX192" fmla="*/ 341803 w 635184"/>
              <a:gd name="connsiteY192" fmla="*/ 3186682 h 3290946"/>
              <a:gd name="connsiteX193" fmla="*/ 340265 w 635184"/>
              <a:gd name="connsiteY193" fmla="*/ 3172484 h 3290946"/>
              <a:gd name="connsiteX194" fmla="*/ 340850 w 635184"/>
              <a:gd name="connsiteY194" fmla="*/ 3167630 h 3290946"/>
              <a:gd name="connsiteX195" fmla="*/ 337321 w 635184"/>
              <a:gd name="connsiteY195" fmla="*/ 3166099 h 3290946"/>
              <a:gd name="connsiteX196" fmla="*/ 329753 w 635184"/>
              <a:gd name="connsiteY196" fmla="*/ 3155904 h 3290946"/>
              <a:gd name="connsiteX197" fmla="*/ 325502 w 635184"/>
              <a:gd name="connsiteY197" fmla="*/ 3161054 h 3290946"/>
              <a:gd name="connsiteX198" fmla="*/ 291443 w 635184"/>
              <a:gd name="connsiteY198" fmla="*/ 3141557 h 3290946"/>
              <a:gd name="connsiteX199" fmla="*/ 276850 w 635184"/>
              <a:gd name="connsiteY199" fmla="*/ 3105005 h 3290946"/>
              <a:gd name="connsiteX200" fmla="*/ 270458 w 635184"/>
              <a:gd name="connsiteY200" fmla="*/ 2880915 h 3290946"/>
              <a:gd name="connsiteX201" fmla="*/ 274618 w 635184"/>
              <a:gd name="connsiteY201" fmla="*/ 2693276 h 3290946"/>
              <a:gd name="connsiteX202" fmla="*/ 272075 w 635184"/>
              <a:gd name="connsiteY202" fmla="*/ 2691637 h 3290946"/>
              <a:gd name="connsiteX203" fmla="*/ 271050 w 635184"/>
              <a:gd name="connsiteY203" fmla="*/ 2689966 h 3290946"/>
              <a:gd name="connsiteX204" fmla="*/ 267147 w 635184"/>
              <a:gd name="connsiteY204" fmla="*/ 2691055 h 3290946"/>
              <a:gd name="connsiteX205" fmla="*/ 261863 w 635184"/>
              <a:gd name="connsiteY205" fmla="*/ 2688173 h 3290946"/>
              <a:gd name="connsiteX206" fmla="*/ 247462 w 635184"/>
              <a:gd name="connsiteY206" fmla="*/ 2660045 h 3290946"/>
              <a:gd name="connsiteX207" fmla="*/ 245924 w 635184"/>
              <a:gd name="connsiteY207" fmla="*/ 2645847 h 3290946"/>
              <a:gd name="connsiteX208" fmla="*/ 246509 w 635184"/>
              <a:gd name="connsiteY208" fmla="*/ 2640993 h 3290946"/>
              <a:gd name="connsiteX209" fmla="*/ 242980 w 635184"/>
              <a:gd name="connsiteY209" fmla="*/ 2639462 h 3290946"/>
              <a:gd name="connsiteX210" fmla="*/ 235412 w 635184"/>
              <a:gd name="connsiteY210" fmla="*/ 2629267 h 3290946"/>
              <a:gd name="connsiteX211" fmla="*/ 231161 w 635184"/>
              <a:gd name="connsiteY211" fmla="*/ 2634417 h 3290946"/>
              <a:gd name="connsiteX212" fmla="*/ 219938 w 635184"/>
              <a:gd name="connsiteY212" fmla="*/ 2635154 h 3290946"/>
              <a:gd name="connsiteX213" fmla="*/ 202073 w 635184"/>
              <a:gd name="connsiteY213" fmla="*/ 2619325 h 3290946"/>
              <a:gd name="connsiteX214" fmla="*/ 196192 w 635184"/>
              <a:gd name="connsiteY214" fmla="*/ 2790779 h 3290946"/>
              <a:gd name="connsiteX215" fmla="*/ 168162 w 635184"/>
              <a:gd name="connsiteY215" fmla="*/ 2810335 h 3290946"/>
              <a:gd name="connsiteX216" fmla="*/ 157664 w 635184"/>
              <a:gd name="connsiteY216" fmla="*/ 2793029 h 3290946"/>
              <a:gd name="connsiteX217" fmla="*/ 156233 w 635184"/>
              <a:gd name="connsiteY217" fmla="*/ 2789367 h 3290946"/>
              <a:gd name="connsiteX218" fmla="*/ 155952 w 635184"/>
              <a:gd name="connsiteY218" fmla="*/ 2791910 h 3290946"/>
              <a:gd name="connsiteX219" fmla="*/ 138002 w 635184"/>
              <a:gd name="connsiteY219" fmla="*/ 2788190 h 3290946"/>
              <a:gd name="connsiteX220" fmla="*/ 117802 w 635184"/>
              <a:gd name="connsiteY220" fmla="*/ 2776968 h 3290946"/>
              <a:gd name="connsiteX221" fmla="*/ 100636 w 635184"/>
              <a:gd name="connsiteY221" fmla="*/ 2753394 h 3290946"/>
              <a:gd name="connsiteX222" fmla="*/ 99839 w 635184"/>
              <a:gd name="connsiteY222" fmla="*/ 2743232 h 3290946"/>
              <a:gd name="connsiteX223" fmla="*/ 95994 w 635184"/>
              <a:gd name="connsiteY223" fmla="*/ 2740754 h 3290946"/>
              <a:gd name="connsiteX224" fmla="*/ 94969 w 635184"/>
              <a:gd name="connsiteY224" fmla="*/ 2739083 h 3290946"/>
              <a:gd name="connsiteX225" fmla="*/ 91066 w 635184"/>
              <a:gd name="connsiteY225" fmla="*/ 2740172 h 3290946"/>
              <a:gd name="connsiteX226" fmla="*/ 85782 w 635184"/>
              <a:gd name="connsiteY226" fmla="*/ 2737290 h 3290946"/>
              <a:gd name="connsiteX227" fmla="*/ 71381 w 635184"/>
              <a:gd name="connsiteY227" fmla="*/ 2709162 h 3290946"/>
              <a:gd name="connsiteX228" fmla="*/ 69843 w 635184"/>
              <a:gd name="connsiteY228" fmla="*/ 2694964 h 3290946"/>
              <a:gd name="connsiteX229" fmla="*/ 70428 w 635184"/>
              <a:gd name="connsiteY229" fmla="*/ 2690110 h 3290946"/>
              <a:gd name="connsiteX230" fmla="*/ 66899 w 635184"/>
              <a:gd name="connsiteY230" fmla="*/ 2688579 h 3290946"/>
              <a:gd name="connsiteX231" fmla="*/ 59331 w 635184"/>
              <a:gd name="connsiteY231" fmla="*/ 2678384 h 3290946"/>
              <a:gd name="connsiteX232" fmla="*/ 55080 w 635184"/>
              <a:gd name="connsiteY232" fmla="*/ 2683534 h 3290946"/>
              <a:gd name="connsiteX233" fmla="*/ 21021 w 635184"/>
              <a:gd name="connsiteY233" fmla="*/ 2664037 h 3290946"/>
              <a:gd name="connsiteX234" fmla="*/ 6428 w 635184"/>
              <a:gd name="connsiteY234" fmla="*/ 2627485 h 3290946"/>
              <a:gd name="connsiteX235" fmla="*/ 4659 w 635184"/>
              <a:gd name="connsiteY235" fmla="*/ 2194871 h 3290946"/>
              <a:gd name="connsiteX236" fmla="*/ 4619 w 635184"/>
              <a:gd name="connsiteY236" fmla="*/ 2180227 h 3290946"/>
              <a:gd name="connsiteX237" fmla="*/ 4719 w 635184"/>
              <a:gd name="connsiteY237" fmla="*/ 2145103 h 3290946"/>
              <a:gd name="connsiteX238" fmla="*/ 10770 w 635184"/>
              <a:gd name="connsiteY238" fmla="*/ 2113314 h 3290946"/>
              <a:gd name="connsiteX239" fmla="*/ 12781 w 635184"/>
              <a:gd name="connsiteY239" fmla="*/ 2107089 h 3290946"/>
              <a:gd name="connsiteX240" fmla="*/ 13720 w 635184"/>
              <a:gd name="connsiteY240" fmla="*/ 2103694 h 3290946"/>
              <a:gd name="connsiteX241" fmla="*/ 12854 w 635184"/>
              <a:gd name="connsiteY241" fmla="*/ 2113509 h 3290946"/>
              <a:gd name="connsiteX242" fmla="*/ 17483 w 635184"/>
              <a:gd name="connsiteY242" fmla="*/ 2099741 h 3290946"/>
              <a:gd name="connsiteX243" fmla="*/ 20005 w 635184"/>
              <a:gd name="connsiteY243" fmla="*/ 2073963 h 3290946"/>
              <a:gd name="connsiteX244" fmla="*/ 9664 w 635184"/>
              <a:gd name="connsiteY244" fmla="*/ 2081048 h 3290946"/>
              <a:gd name="connsiteX245" fmla="*/ 9031 w 635184"/>
              <a:gd name="connsiteY245" fmla="*/ 2051669 h 3290946"/>
              <a:gd name="connsiteX246" fmla="*/ 9664 w 635184"/>
              <a:gd name="connsiteY246" fmla="*/ 2015861 h 3290946"/>
              <a:gd name="connsiteX247" fmla="*/ 13453 w 635184"/>
              <a:gd name="connsiteY247" fmla="*/ 1972849 h 3290946"/>
              <a:gd name="connsiteX248" fmla="*/ 17865 w 635184"/>
              <a:gd name="connsiteY248" fmla="*/ 1872212 h 3290946"/>
              <a:gd name="connsiteX249" fmla="*/ 21654 w 635184"/>
              <a:gd name="connsiteY249" fmla="*/ 1784939 h 3290946"/>
              <a:gd name="connsiteX250" fmla="*/ 25744 w 635184"/>
              <a:gd name="connsiteY250" fmla="*/ 1704334 h 3290946"/>
              <a:gd name="connsiteX251" fmla="*/ 43522 w 635184"/>
              <a:gd name="connsiteY251" fmla="*/ 1437723 h 3290946"/>
              <a:gd name="connsiteX252" fmla="*/ 62869 w 635184"/>
              <a:gd name="connsiteY252" fmla="*/ 1132477 h 3290946"/>
              <a:gd name="connsiteX253" fmla="*/ 72557 w 635184"/>
              <a:gd name="connsiteY253" fmla="*/ 982101 h 3290946"/>
              <a:gd name="connsiteX254" fmla="*/ 82868 w 635184"/>
              <a:gd name="connsiteY254" fmla="*/ 844881 h 3290946"/>
              <a:gd name="connsiteX255" fmla="*/ 90788 w 635184"/>
              <a:gd name="connsiteY255" fmla="*/ 771241 h 3290946"/>
              <a:gd name="connsiteX256" fmla="*/ 98204 w 635184"/>
              <a:gd name="connsiteY256" fmla="*/ 705995 h 3290946"/>
              <a:gd name="connsiteX257" fmla="*/ 103682 w 635184"/>
              <a:gd name="connsiteY257" fmla="*/ 646553 h 3290946"/>
              <a:gd name="connsiteX258" fmla="*/ 108254 w 635184"/>
              <a:gd name="connsiteY258" fmla="*/ 582110 h 3290946"/>
              <a:gd name="connsiteX259" fmla="*/ 113792 w 635184"/>
              <a:gd name="connsiteY259" fmla="*/ 543207 h 3290946"/>
              <a:gd name="connsiteX260" fmla="*/ 119209 w 635184"/>
              <a:gd name="connsiteY260" fmla="*/ 504958 h 3290946"/>
              <a:gd name="connsiteX261" fmla="*/ 128716 w 635184"/>
              <a:gd name="connsiteY261" fmla="*/ 424293 h 3290946"/>
              <a:gd name="connsiteX262" fmla="*/ 139389 w 635184"/>
              <a:gd name="connsiteY262" fmla="*/ 329103 h 3290946"/>
              <a:gd name="connsiteX263" fmla="*/ 144977 w 635184"/>
              <a:gd name="connsiteY263" fmla="*/ 299367 h 3290946"/>
              <a:gd name="connsiteX264" fmla="*/ 144695 w 635184"/>
              <a:gd name="connsiteY264" fmla="*/ 324340 h 3290946"/>
              <a:gd name="connsiteX265" fmla="*/ 148605 w 635184"/>
              <a:gd name="connsiteY265" fmla="*/ 271863 h 3290946"/>
              <a:gd name="connsiteX266" fmla="*/ 158163 w 635184"/>
              <a:gd name="connsiteY266" fmla="*/ 222839 h 3290946"/>
              <a:gd name="connsiteX267" fmla="*/ 160404 w 635184"/>
              <a:gd name="connsiteY267" fmla="*/ 198580 h 3290946"/>
              <a:gd name="connsiteX268" fmla="*/ 167549 w 635184"/>
              <a:gd name="connsiteY268" fmla="*/ 147889 h 3290946"/>
              <a:gd name="connsiteX269" fmla="*/ 170492 w 635184"/>
              <a:gd name="connsiteY269" fmla="*/ 134958 h 3290946"/>
              <a:gd name="connsiteX270" fmla="*/ 171783 w 635184"/>
              <a:gd name="connsiteY270" fmla="*/ 129584 h 3290946"/>
              <a:gd name="connsiteX271" fmla="*/ 171821 w 635184"/>
              <a:gd name="connsiteY271" fmla="*/ 128713 h 3290946"/>
              <a:gd name="connsiteX272" fmla="*/ 173720 w 635184"/>
              <a:gd name="connsiteY272" fmla="*/ 121249 h 3290946"/>
              <a:gd name="connsiteX273" fmla="*/ 174067 w 635184"/>
              <a:gd name="connsiteY273" fmla="*/ 120889 h 3290946"/>
              <a:gd name="connsiteX274" fmla="*/ 174594 w 635184"/>
              <a:gd name="connsiteY274" fmla="*/ 119940 h 3290946"/>
              <a:gd name="connsiteX275" fmla="*/ 174551 w 635184"/>
              <a:gd name="connsiteY275" fmla="*/ 120386 h 3290946"/>
              <a:gd name="connsiteX276" fmla="*/ 175059 w 635184"/>
              <a:gd name="connsiteY276" fmla="*/ 119858 h 3290946"/>
              <a:gd name="connsiteX277" fmla="*/ 175743 w 635184"/>
              <a:gd name="connsiteY277" fmla="*/ 97541 h 3290946"/>
              <a:gd name="connsiteX278" fmla="*/ 187087 w 635184"/>
              <a:gd name="connsiteY278" fmla="*/ 65796 h 3290946"/>
              <a:gd name="connsiteX279" fmla="*/ 203727 w 635184"/>
              <a:gd name="connsiteY279" fmla="*/ 49644 h 3290946"/>
              <a:gd name="connsiteX280" fmla="*/ 207800 w 635184"/>
              <a:gd name="connsiteY280" fmla="*/ 54544 h 3290946"/>
              <a:gd name="connsiteX281" fmla="*/ 231548 w 635184"/>
              <a:gd name="connsiteY281" fmla="*/ 61986 h 3290946"/>
              <a:gd name="connsiteX282" fmla="*/ 245759 w 635184"/>
              <a:gd name="connsiteY282" fmla="*/ 108509 h 3290946"/>
              <a:gd name="connsiteX283" fmla="*/ 248450 w 635184"/>
              <a:gd name="connsiteY283" fmla="*/ 116682 h 3290946"/>
              <a:gd name="connsiteX284" fmla="*/ 249831 w 635184"/>
              <a:gd name="connsiteY284" fmla="*/ 124726 h 3290946"/>
              <a:gd name="connsiteX285" fmla="*/ 251700 w 635184"/>
              <a:gd name="connsiteY285" fmla="*/ 127887 h 3290946"/>
              <a:gd name="connsiteX286" fmla="*/ 254080 w 635184"/>
              <a:gd name="connsiteY286" fmla="*/ 130506 h 3290946"/>
              <a:gd name="connsiteX287" fmla="*/ 286461 w 635184"/>
              <a:gd name="connsiteY287" fmla="*/ 155569 h 3290946"/>
              <a:gd name="connsiteX288" fmla="*/ 325636 w 635184"/>
              <a:gd name="connsiteY288" fmla="*/ 203313 h 3290946"/>
              <a:gd name="connsiteX289" fmla="*/ 325567 w 635184"/>
              <a:gd name="connsiteY289" fmla="*/ 203631 h 3290946"/>
              <a:gd name="connsiteX290" fmla="*/ 327511 w 635184"/>
              <a:gd name="connsiteY290" fmla="*/ 202840 h 3290946"/>
              <a:gd name="connsiteX291" fmla="*/ 328497 w 635184"/>
              <a:gd name="connsiteY291" fmla="*/ 203202 h 3290946"/>
              <a:gd name="connsiteX292" fmla="*/ 334244 w 635184"/>
              <a:gd name="connsiteY292" fmla="*/ 173722 h 3290946"/>
              <a:gd name="connsiteX293" fmla="*/ 336485 w 635184"/>
              <a:gd name="connsiteY293" fmla="*/ 149463 h 3290946"/>
              <a:gd name="connsiteX294" fmla="*/ 343630 w 635184"/>
              <a:gd name="connsiteY294" fmla="*/ 98772 h 3290946"/>
              <a:gd name="connsiteX295" fmla="*/ 346573 w 635184"/>
              <a:gd name="connsiteY295" fmla="*/ 85841 h 3290946"/>
              <a:gd name="connsiteX296" fmla="*/ 347864 w 635184"/>
              <a:gd name="connsiteY296" fmla="*/ 80467 h 3290946"/>
              <a:gd name="connsiteX297" fmla="*/ 347902 w 635184"/>
              <a:gd name="connsiteY297" fmla="*/ 79596 h 3290946"/>
              <a:gd name="connsiteX298" fmla="*/ 349801 w 635184"/>
              <a:gd name="connsiteY298" fmla="*/ 72132 h 3290946"/>
              <a:gd name="connsiteX299" fmla="*/ 350148 w 635184"/>
              <a:gd name="connsiteY299" fmla="*/ 71772 h 3290946"/>
              <a:gd name="connsiteX300" fmla="*/ 350675 w 635184"/>
              <a:gd name="connsiteY300" fmla="*/ 70823 h 3290946"/>
              <a:gd name="connsiteX301" fmla="*/ 350632 w 635184"/>
              <a:gd name="connsiteY301" fmla="*/ 71269 h 3290946"/>
              <a:gd name="connsiteX302" fmla="*/ 351140 w 635184"/>
              <a:gd name="connsiteY302" fmla="*/ 70741 h 3290946"/>
              <a:gd name="connsiteX303" fmla="*/ 351824 w 635184"/>
              <a:gd name="connsiteY303" fmla="*/ 48424 h 3290946"/>
              <a:gd name="connsiteX304" fmla="*/ 363168 w 635184"/>
              <a:gd name="connsiteY304" fmla="*/ 16679 h 3290946"/>
              <a:gd name="connsiteX305" fmla="*/ 379808 w 635184"/>
              <a:gd name="connsiteY305" fmla="*/ 527 h 329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Lst>
            <a:rect l="l" t="t" r="r" b="b"/>
            <a:pathLst>
              <a:path w="635184" h="3290946">
                <a:moveTo>
                  <a:pt x="513256" y="2435822"/>
                </a:moveTo>
                <a:lnTo>
                  <a:pt x="512940" y="2437009"/>
                </a:lnTo>
                <a:cubicBezTo>
                  <a:pt x="512821" y="2437611"/>
                  <a:pt x="512845" y="2437828"/>
                  <a:pt x="513014" y="2437660"/>
                </a:cubicBezTo>
                <a:close/>
                <a:moveTo>
                  <a:pt x="14126" y="2099086"/>
                </a:moveTo>
                <a:cubicBezTo>
                  <a:pt x="14608" y="2099086"/>
                  <a:pt x="14570" y="2100271"/>
                  <a:pt x="14011" y="2102643"/>
                </a:cubicBezTo>
                <a:lnTo>
                  <a:pt x="13720" y="2103694"/>
                </a:lnTo>
                <a:close/>
                <a:moveTo>
                  <a:pt x="96538" y="1843646"/>
                </a:moveTo>
                <a:lnTo>
                  <a:pt x="96515" y="1844433"/>
                </a:lnTo>
                <a:lnTo>
                  <a:pt x="96478" y="1845626"/>
                </a:lnTo>
                <a:lnTo>
                  <a:pt x="96647" y="1844679"/>
                </a:lnTo>
                <a:close/>
                <a:moveTo>
                  <a:pt x="272619" y="1794529"/>
                </a:moveTo>
                <a:lnTo>
                  <a:pt x="272596" y="1795316"/>
                </a:lnTo>
                <a:lnTo>
                  <a:pt x="272559" y="1796509"/>
                </a:lnTo>
                <a:lnTo>
                  <a:pt x="272728" y="1795562"/>
                </a:lnTo>
                <a:close/>
                <a:moveTo>
                  <a:pt x="97240" y="1721538"/>
                </a:moveTo>
                <a:cubicBezTo>
                  <a:pt x="90808" y="1719038"/>
                  <a:pt x="90248" y="1727124"/>
                  <a:pt x="95561" y="1745797"/>
                </a:cubicBezTo>
                <a:lnTo>
                  <a:pt x="97924" y="1757412"/>
                </a:lnTo>
                <a:lnTo>
                  <a:pt x="98506" y="1748685"/>
                </a:lnTo>
                <a:lnTo>
                  <a:pt x="99259" y="1739724"/>
                </a:lnTo>
                <a:lnTo>
                  <a:pt x="98040" y="1734637"/>
                </a:lnTo>
                <a:cubicBezTo>
                  <a:pt x="97657" y="1731411"/>
                  <a:pt x="97390" y="1727045"/>
                  <a:pt x="97240" y="1721538"/>
                </a:cubicBezTo>
                <a:close/>
                <a:moveTo>
                  <a:pt x="273321" y="1672421"/>
                </a:moveTo>
                <a:cubicBezTo>
                  <a:pt x="266889" y="1669921"/>
                  <a:pt x="266329" y="1678007"/>
                  <a:pt x="271642" y="1696680"/>
                </a:cubicBezTo>
                <a:lnTo>
                  <a:pt x="274005" y="1708295"/>
                </a:lnTo>
                <a:lnTo>
                  <a:pt x="274587" y="1699568"/>
                </a:lnTo>
                <a:lnTo>
                  <a:pt x="275340" y="1690607"/>
                </a:lnTo>
                <a:lnTo>
                  <a:pt x="274121" y="1685520"/>
                </a:lnTo>
                <a:cubicBezTo>
                  <a:pt x="273738" y="1682294"/>
                  <a:pt x="273471" y="1677928"/>
                  <a:pt x="273321" y="1672421"/>
                </a:cubicBezTo>
                <a:close/>
                <a:moveTo>
                  <a:pt x="615802" y="1055870"/>
                </a:moveTo>
                <a:lnTo>
                  <a:pt x="616258" y="1067965"/>
                </a:lnTo>
                <a:lnTo>
                  <a:pt x="612339" y="1067965"/>
                </a:lnTo>
                <a:close/>
                <a:moveTo>
                  <a:pt x="161479" y="1052526"/>
                </a:moveTo>
                <a:cubicBezTo>
                  <a:pt x="161204" y="1052526"/>
                  <a:pt x="160964" y="1053400"/>
                  <a:pt x="160758" y="1055146"/>
                </a:cubicBezTo>
                <a:lnTo>
                  <a:pt x="160720" y="1055727"/>
                </a:lnTo>
                <a:lnTo>
                  <a:pt x="161444" y="1054402"/>
                </a:lnTo>
                <a:cubicBezTo>
                  <a:pt x="162017" y="1053151"/>
                  <a:pt x="162028" y="1052526"/>
                  <a:pt x="161479" y="1052526"/>
                </a:cubicBezTo>
                <a:close/>
                <a:moveTo>
                  <a:pt x="337560" y="1003409"/>
                </a:moveTo>
                <a:cubicBezTo>
                  <a:pt x="337285" y="1003409"/>
                  <a:pt x="337045" y="1004283"/>
                  <a:pt x="336839" y="1006029"/>
                </a:cubicBezTo>
                <a:lnTo>
                  <a:pt x="336801" y="1006610"/>
                </a:lnTo>
                <a:lnTo>
                  <a:pt x="337525" y="1005285"/>
                </a:lnTo>
                <a:cubicBezTo>
                  <a:pt x="338098" y="1004034"/>
                  <a:pt x="338109" y="1003409"/>
                  <a:pt x="337560" y="1003409"/>
                </a:cubicBezTo>
                <a:close/>
                <a:moveTo>
                  <a:pt x="627675" y="961817"/>
                </a:moveTo>
                <a:lnTo>
                  <a:pt x="625223" y="970810"/>
                </a:lnTo>
                <a:lnTo>
                  <a:pt x="627615" y="970810"/>
                </a:lnTo>
                <a:close/>
                <a:moveTo>
                  <a:pt x="167359" y="888109"/>
                </a:moveTo>
                <a:lnTo>
                  <a:pt x="167321" y="889003"/>
                </a:lnTo>
                <a:lnTo>
                  <a:pt x="167662" y="898510"/>
                </a:lnTo>
                <a:cubicBezTo>
                  <a:pt x="168351" y="907718"/>
                  <a:pt x="169982" y="913327"/>
                  <a:pt x="172554" y="915337"/>
                </a:cubicBezTo>
                <a:cubicBezTo>
                  <a:pt x="175985" y="918016"/>
                  <a:pt x="178591" y="918174"/>
                  <a:pt x="180373" y="915813"/>
                </a:cubicBezTo>
                <a:cubicBezTo>
                  <a:pt x="182155" y="913451"/>
                  <a:pt x="183046" y="908242"/>
                  <a:pt x="183046" y="900186"/>
                </a:cubicBezTo>
                <a:cubicBezTo>
                  <a:pt x="183046" y="894143"/>
                  <a:pt x="180092" y="890367"/>
                  <a:pt x="174182" y="888856"/>
                </a:cubicBezTo>
                <a:close/>
                <a:moveTo>
                  <a:pt x="343440" y="838992"/>
                </a:moveTo>
                <a:lnTo>
                  <a:pt x="343402" y="839886"/>
                </a:lnTo>
                <a:lnTo>
                  <a:pt x="343743" y="849393"/>
                </a:lnTo>
                <a:cubicBezTo>
                  <a:pt x="344432" y="858601"/>
                  <a:pt x="346063" y="864210"/>
                  <a:pt x="348635" y="866220"/>
                </a:cubicBezTo>
                <a:cubicBezTo>
                  <a:pt x="352066" y="868899"/>
                  <a:pt x="354672" y="869057"/>
                  <a:pt x="356454" y="866696"/>
                </a:cubicBezTo>
                <a:cubicBezTo>
                  <a:pt x="358236" y="864334"/>
                  <a:pt x="359127" y="859125"/>
                  <a:pt x="359127" y="851069"/>
                </a:cubicBezTo>
                <a:cubicBezTo>
                  <a:pt x="359127" y="845026"/>
                  <a:pt x="356173" y="841250"/>
                  <a:pt x="350263" y="839739"/>
                </a:cubicBezTo>
                <a:close/>
                <a:moveTo>
                  <a:pt x="521461" y="529233"/>
                </a:moveTo>
                <a:lnTo>
                  <a:pt x="521917" y="541328"/>
                </a:lnTo>
                <a:lnTo>
                  <a:pt x="517998" y="541328"/>
                </a:lnTo>
                <a:close/>
                <a:moveTo>
                  <a:pt x="533334" y="435180"/>
                </a:moveTo>
                <a:lnTo>
                  <a:pt x="530882" y="444173"/>
                </a:lnTo>
                <a:lnTo>
                  <a:pt x="533274" y="444173"/>
                </a:lnTo>
                <a:close/>
                <a:moveTo>
                  <a:pt x="379808" y="527"/>
                </a:moveTo>
                <a:cubicBezTo>
                  <a:pt x="381289" y="1304"/>
                  <a:pt x="382646" y="2937"/>
                  <a:pt x="383881" y="5427"/>
                </a:cubicBezTo>
                <a:cubicBezTo>
                  <a:pt x="388819" y="15389"/>
                  <a:pt x="396734" y="17869"/>
                  <a:pt x="407629" y="12869"/>
                </a:cubicBezTo>
                <a:cubicBezTo>
                  <a:pt x="412640" y="32911"/>
                  <a:pt x="417377" y="48419"/>
                  <a:pt x="421840" y="59392"/>
                </a:cubicBezTo>
                <a:cubicBezTo>
                  <a:pt x="422955" y="62136"/>
                  <a:pt x="423852" y="64860"/>
                  <a:pt x="424531" y="67565"/>
                </a:cubicBezTo>
                <a:lnTo>
                  <a:pt x="425912" y="75609"/>
                </a:lnTo>
                <a:lnTo>
                  <a:pt x="427781" y="78770"/>
                </a:lnTo>
                <a:cubicBezTo>
                  <a:pt x="428765" y="80199"/>
                  <a:pt x="429558" y="81072"/>
                  <a:pt x="430161" y="81389"/>
                </a:cubicBezTo>
                <a:cubicBezTo>
                  <a:pt x="439527" y="83890"/>
                  <a:pt x="450321" y="92244"/>
                  <a:pt x="462542" y="106452"/>
                </a:cubicBezTo>
                <a:cubicBezTo>
                  <a:pt x="474763" y="120660"/>
                  <a:pt x="487821" y="136575"/>
                  <a:pt x="501717" y="154196"/>
                </a:cubicBezTo>
                <a:lnTo>
                  <a:pt x="501648" y="154514"/>
                </a:lnTo>
                <a:lnTo>
                  <a:pt x="503592" y="153723"/>
                </a:lnTo>
                <a:cubicBezTo>
                  <a:pt x="506849" y="153225"/>
                  <a:pt x="511119" y="154791"/>
                  <a:pt x="516400" y="158423"/>
                </a:cubicBezTo>
                <a:cubicBezTo>
                  <a:pt x="523441" y="163264"/>
                  <a:pt x="526473" y="182612"/>
                  <a:pt x="525495" y="216466"/>
                </a:cubicBezTo>
                <a:cubicBezTo>
                  <a:pt x="524798" y="210354"/>
                  <a:pt x="529073" y="207298"/>
                  <a:pt x="538319" y="207298"/>
                </a:cubicBezTo>
                <a:cubicBezTo>
                  <a:pt x="535800" y="246628"/>
                  <a:pt x="534905" y="270282"/>
                  <a:pt x="535636" y="278259"/>
                </a:cubicBezTo>
                <a:cubicBezTo>
                  <a:pt x="536366" y="286236"/>
                  <a:pt x="537149" y="298877"/>
                  <a:pt x="537987" y="316180"/>
                </a:cubicBezTo>
                <a:cubicBezTo>
                  <a:pt x="538824" y="333484"/>
                  <a:pt x="539722" y="353189"/>
                  <a:pt x="540680" y="375295"/>
                </a:cubicBezTo>
                <a:cubicBezTo>
                  <a:pt x="541399" y="391875"/>
                  <a:pt x="539742" y="408934"/>
                  <a:pt x="535708" y="426473"/>
                </a:cubicBezTo>
                <a:lnTo>
                  <a:pt x="534002" y="432729"/>
                </a:lnTo>
                <a:lnTo>
                  <a:pt x="534540" y="444292"/>
                </a:lnTo>
                <a:cubicBezTo>
                  <a:pt x="535384" y="465445"/>
                  <a:pt x="532470" y="486579"/>
                  <a:pt x="525796" y="507693"/>
                </a:cubicBezTo>
                <a:lnTo>
                  <a:pt x="525696" y="507693"/>
                </a:lnTo>
                <a:lnTo>
                  <a:pt x="525700" y="506290"/>
                </a:lnTo>
                <a:lnTo>
                  <a:pt x="524563" y="515186"/>
                </a:lnTo>
                <a:cubicBezTo>
                  <a:pt x="523869" y="519217"/>
                  <a:pt x="522974" y="523411"/>
                  <a:pt x="521880" y="527768"/>
                </a:cubicBezTo>
                <a:lnTo>
                  <a:pt x="521461" y="529233"/>
                </a:lnTo>
                <a:lnTo>
                  <a:pt x="521231" y="523154"/>
                </a:lnTo>
                <a:cubicBezTo>
                  <a:pt x="519859" y="507107"/>
                  <a:pt x="516430" y="497439"/>
                  <a:pt x="510943" y="494149"/>
                </a:cubicBezTo>
                <a:cubicBezTo>
                  <a:pt x="507284" y="491957"/>
                  <a:pt x="504541" y="496350"/>
                  <a:pt x="502712" y="507328"/>
                </a:cubicBezTo>
                <a:lnTo>
                  <a:pt x="501051" y="539218"/>
                </a:lnTo>
                <a:lnTo>
                  <a:pt x="501970" y="539506"/>
                </a:lnTo>
                <a:lnTo>
                  <a:pt x="510003" y="565805"/>
                </a:lnTo>
                <a:lnTo>
                  <a:pt x="516390" y="569486"/>
                </a:lnTo>
                <a:cubicBezTo>
                  <a:pt x="519767" y="574010"/>
                  <a:pt x="521046" y="579904"/>
                  <a:pt x="520229" y="587167"/>
                </a:cubicBezTo>
                <a:lnTo>
                  <a:pt x="519429" y="597447"/>
                </a:lnTo>
                <a:lnTo>
                  <a:pt x="520253" y="602246"/>
                </a:lnTo>
                <a:lnTo>
                  <a:pt x="522122" y="605407"/>
                </a:lnTo>
                <a:cubicBezTo>
                  <a:pt x="523106" y="606836"/>
                  <a:pt x="523899" y="607709"/>
                  <a:pt x="524502" y="608026"/>
                </a:cubicBezTo>
                <a:cubicBezTo>
                  <a:pt x="533868" y="610527"/>
                  <a:pt x="544662" y="618881"/>
                  <a:pt x="556883" y="633089"/>
                </a:cubicBezTo>
                <a:cubicBezTo>
                  <a:pt x="569104" y="647297"/>
                  <a:pt x="582162" y="663212"/>
                  <a:pt x="596058" y="680833"/>
                </a:cubicBezTo>
                <a:lnTo>
                  <a:pt x="595989" y="681151"/>
                </a:lnTo>
                <a:lnTo>
                  <a:pt x="597933" y="680360"/>
                </a:lnTo>
                <a:cubicBezTo>
                  <a:pt x="601190" y="679862"/>
                  <a:pt x="605460" y="681428"/>
                  <a:pt x="610741" y="685060"/>
                </a:cubicBezTo>
                <a:cubicBezTo>
                  <a:pt x="617782" y="689901"/>
                  <a:pt x="620814" y="709249"/>
                  <a:pt x="619836" y="743103"/>
                </a:cubicBezTo>
                <a:cubicBezTo>
                  <a:pt x="619139" y="736991"/>
                  <a:pt x="623414" y="733935"/>
                  <a:pt x="632660" y="733935"/>
                </a:cubicBezTo>
                <a:cubicBezTo>
                  <a:pt x="630141" y="773265"/>
                  <a:pt x="629246" y="796919"/>
                  <a:pt x="629977" y="804896"/>
                </a:cubicBezTo>
                <a:cubicBezTo>
                  <a:pt x="630707" y="812873"/>
                  <a:pt x="631490" y="825514"/>
                  <a:pt x="632328" y="842817"/>
                </a:cubicBezTo>
                <a:cubicBezTo>
                  <a:pt x="633165" y="860121"/>
                  <a:pt x="634063" y="879826"/>
                  <a:pt x="635021" y="901932"/>
                </a:cubicBezTo>
                <a:cubicBezTo>
                  <a:pt x="635740" y="918512"/>
                  <a:pt x="634083" y="935571"/>
                  <a:pt x="630049" y="953110"/>
                </a:cubicBezTo>
                <a:lnTo>
                  <a:pt x="628343" y="959366"/>
                </a:lnTo>
                <a:lnTo>
                  <a:pt x="628881" y="970929"/>
                </a:lnTo>
                <a:cubicBezTo>
                  <a:pt x="629725" y="992082"/>
                  <a:pt x="626811" y="1013216"/>
                  <a:pt x="620137" y="1034330"/>
                </a:cubicBezTo>
                <a:lnTo>
                  <a:pt x="620037" y="1034330"/>
                </a:lnTo>
                <a:lnTo>
                  <a:pt x="620041" y="1032927"/>
                </a:lnTo>
                <a:lnTo>
                  <a:pt x="618904" y="1041823"/>
                </a:lnTo>
                <a:cubicBezTo>
                  <a:pt x="618210" y="1045854"/>
                  <a:pt x="617315" y="1050048"/>
                  <a:pt x="616221" y="1054405"/>
                </a:cubicBezTo>
                <a:lnTo>
                  <a:pt x="615802" y="1055870"/>
                </a:lnTo>
                <a:lnTo>
                  <a:pt x="615572" y="1049791"/>
                </a:lnTo>
                <a:cubicBezTo>
                  <a:pt x="614200" y="1033744"/>
                  <a:pt x="610771" y="1024076"/>
                  <a:pt x="605284" y="1020786"/>
                </a:cubicBezTo>
                <a:cubicBezTo>
                  <a:pt x="597967" y="1016401"/>
                  <a:pt x="594309" y="1038358"/>
                  <a:pt x="594309" y="1086658"/>
                </a:cubicBezTo>
                <a:cubicBezTo>
                  <a:pt x="609451" y="1090229"/>
                  <a:pt x="616205" y="1099278"/>
                  <a:pt x="614570" y="1113804"/>
                </a:cubicBezTo>
                <a:cubicBezTo>
                  <a:pt x="612935" y="1128329"/>
                  <a:pt x="611816" y="1142716"/>
                  <a:pt x="611213" y="1156964"/>
                </a:cubicBezTo>
                <a:cubicBezTo>
                  <a:pt x="611213" y="1175577"/>
                  <a:pt x="610724" y="1192058"/>
                  <a:pt x="609746" y="1206405"/>
                </a:cubicBezTo>
                <a:cubicBezTo>
                  <a:pt x="608767" y="1220752"/>
                  <a:pt x="607508" y="1240347"/>
                  <a:pt x="605967" y="1265192"/>
                </a:cubicBezTo>
                <a:cubicBezTo>
                  <a:pt x="606101" y="1285512"/>
                  <a:pt x="605327" y="1296287"/>
                  <a:pt x="603646" y="1297517"/>
                </a:cubicBezTo>
                <a:cubicBezTo>
                  <a:pt x="601964" y="1298748"/>
                  <a:pt x="601123" y="1291564"/>
                  <a:pt x="601123" y="1275967"/>
                </a:cubicBezTo>
                <a:cubicBezTo>
                  <a:pt x="600051" y="1304225"/>
                  <a:pt x="599324" y="1325814"/>
                  <a:pt x="598942" y="1340737"/>
                </a:cubicBezTo>
                <a:cubicBezTo>
                  <a:pt x="598560" y="1355659"/>
                  <a:pt x="597599" y="1375602"/>
                  <a:pt x="596058" y="1400566"/>
                </a:cubicBezTo>
                <a:cubicBezTo>
                  <a:pt x="596058" y="1425212"/>
                  <a:pt x="595217" y="1438160"/>
                  <a:pt x="593535" y="1439410"/>
                </a:cubicBezTo>
                <a:cubicBezTo>
                  <a:pt x="591854" y="1440660"/>
                  <a:pt x="591012" y="1434975"/>
                  <a:pt x="591012" y="1422354"/>
                </a:cubicBezTo>
                <a:cubicBezTo>
                  <a:pt x="591012" y="1452517"/>
                  <a:pt x="589599" y="1473888"/>
                  <a:pt x="586771" y="1486470"/>
                </a:cubicBezTo>
                <a:cubicBezTo>
                  <a:pt x="583944" y="1499050"/>
                  <a:pt x="581860" y="1512941"/>
                  <a:pt x="580520" y="1528141"/>
                </a:cubicBezTo>
                <a:cubicBezTo>
                  <a:pt x="579944" y="1535682"/>
                  <a:pt x="580078" y="1546298"/>
                  <a:pt x="580923" y="1559991"/>
                </a:cubicBezTo>
                <a:cubicBezTo>
                  <a:pt x="581767" y="1573683"/>
                  <a:pt x="581184" y="1601543"/>
                  <a:pt x="579174" y="1643572"/>
                </a:cubicBezTo>
                <a:lnTo>
                  <a:pt x="575158" y="1643572"/>
                </a:lnTo>
                <a:lnTo>
                  <a:pt x="573807" y="1656163"/>
                </a:lnTo>
                <a:cubicBezTo>
                  <a:pt x="572427" y="1662295"/>
                  <a:pt x="571435" y="1667623"/>
                  <a:pt x="570832" y="1672147"/>
                </a:cubicBezTo>
                <a:cubicBezTo>
                  <a:pt x="570832" y="1674410"/>
                  <a:pt x="571251" y="1686078"/>
                  <a:pt x="572089" y="1707152"/>
                </a:cubicBezTo>
                <a:cubicBezTo>
                  <a:pt x="572926" y="1728226"/>
                  <a:pt x="570035" y="1749399"/>
                  <a:pt x="563415" y="1770672"/>
                </a:cubicBezTo>
                <a:lnTo>
                  <a:pt x="561687" y="1770672"/>
                </a:lnTo>
                <a:cubicBezTo>
                  <a:pt x="561673" y="1770751"/>
                  <a:pt x="561459" y="1780038"/>
                  <a:pt x="561043" y="1798532"/>
                </a:cubicBezTo>
                <a:cubicBezTo>
                  <a:pt x="560628" y="1817027"/>
                  <a:pt x="559683" y="1833933"/>
                  <a:pt x="558209" y="1849253"/>
                </a:cubicBezTo>
                <a:cubicBezTo>
                  <a:pt x="558209" y="1867073"/>
                  <a:pt x="556947" y="1877233"/>
                  <a:pt x="554421" y="1879733"/>
                </a:cubicBezTo>
                <a:cubicBezTo>
                  <a:pt x="553789" y="1880358"/>
                  <a:pt x="553289" y="1880595"/>
                  <a:pt x="552921" y="1880444"/>
                </a:cubicBezTo>
                <a:lnTo>
                  <a:pt x="552868" y="1880321"/>
                </a:lnTo>
                <a:lnTo>
                  <a:pt x="552747" y="1885068"/>
                </a:lnTo>
                <a:cubicBezTo>
                  <a:pt x="552469" y="1889816"/>
                  <a:pt x="552052" y="1893822"/>
                  <a:pt x="551496" y="1897086"/>
                </a:cubicBezTo>
                <a:cubicBezTo>
                  <a:pt x="550384" y="1903615"/>
                  <a:pt x="549406" y="1913110"/>
                  <a:pt x="548561" y="1925572"/>
                </a:cubicBezTo>
                <a:cubicBezTo>
                  <a:pt x="548267" y="1925254"/>
                  <a:pt x="548749" y="1935067"/>
                  <a:pt x="550009" y="1955010"/>
                </a:cubicBezTo>
                <a:cubicBezTo>
                  <a:pt x="551268" y="1974953"/>
                  <a:pt x="548561" y="1995720"/>
                  <a:pt x="541888" y="2017310"/>
                </a:cubicBezTo>
                <a:lnTo>
                  <a:pt x="541526" y="2017310"/>
                </a:lnTo>
                <a:cubicBezTo>
                  <a:pt x="541714" y="2014611"/>
                  <a:pt x="542019" y="2019770"/>
                  <a:pt x="542441" y="2032788"/>
                </a:cubicBezTo>
                <a:cubicBezTo>
                  <a:pt x="542863" y="2045805"/>
                  <a:pt x="541386" y="2066264"/>
                  <a:pt x="538009" y="2094164"/>
                </a:cubicBezTo>
                <a:cubicBezTo>
                  <a:pt x="538009" y="2102935"/>
                  <a:pt x="535865" y="2113631"/>
                  <a:pt x="531577" y="2126252"/>
                </a:cubicBezTo>
                <a:lnTo>
                  <a:pt x="533064" y="2121608"/>
                </a:lnTo>
                <a:cubicBezTo>
                  <a:pt x="530317" y="2162328"/>
                  <a:pt x="528103" y="2207601"/>
                  <a:pt x="526421" y="2257429"/>
                </a:cubicBezTo>
                <a:cubicBezTo>
                  <a:pt x="524740" y="2307256"/>
                  <a:pt x="521902" y="2361837"/>
                  <a:pt x="517909" y="2421170"/>
                </a:cubicBezTo>
                <a:cubicBezTo>
                  <a:pt x="516924" y="2424087"/>
                  <a:pt x="516083" y="2426618"/>
                  <a:pt x="515387" y="2428764"/>
                </a:cubicBezTo>
                <a:lnTo>
                  <a:pt x="514267" y="2432332"/>
                </a:lnTo>
                <a:lnTo>
                  <a:pt x="514663" y="2450161"/>
                </a:lnTo>
                <a:cubicBezTo>
                  <a:pt x="515085" y="2467505"/>
                  <a:pt x="513567" y="2481614"/>
                  <a:pt x="510110" y="2492488"/>
                </a:cubicBezTo>
                <a:cubicBezTo>
                  <a:pt x="509360" y="2492091"/>
                  <a:pt x="509407" y="2494125"/>
                  <a:pt x="510251" y="2498590"/>
                </a:cubicBezTo>
                <a:cubicBezTo>
                  <a:pt x="511095" y="2503055"/>
                  <a:pt x="510606" y="2519356"/>
                  <a:pt x="508784" y="2547495"/>
                </a:cubicBezTo>
                <a:cubicBezTo>
                  <a:pt x="508918" y="2567616"/>
                  <a:pt x="507457" y="2578798"/>
                  <a:pt x="504402" y="2581041"/>
                </a:cubicBezTo>
                <a:cubicBezTo>
                  <a:pt x="503638" y="2581601"/>
                  <a:pt x="503029" y="2581740"/>
                  <a:pt x="502575" y="2581456"/>
                </a:cubicBezTo>
                <a:lnTo>
                  <a:pt x="502492" y="2581260"/>
                </a:lnTo>
                <a:lnTo>
                  <a:pt x="502309" y="2595239"/>
                </a:lnTo>
                <a:cubicBezTo>
                  <a:pt x="502066" y="2604050"/>
                  <a:pt x="501702" y="2612424"/>
                  <a:pt x="501216" y="2620361"/>
                </a:cubicBezTo>
                <a:cubicBezTo>
                  <a:pt x="500244" y="2636236"/>
                  <a:pt x="498982" y="2656695"/>
                  <a:pt x="497427" y="2681738"/>
                </a:cubicBezTo>
                <a:cubicBezTo>
                  <a:pt x="497561" y="2707257"/>
                  <a:pt x="496576" y="2720016"/>
                  <a:pt x="494472" y="2720016"/>
                </a:cubicBezTo>
                <a:cubicBezTo>
                  <a:pt x="492369" y="2720016"/>
                  <a:pt x="491317" y="2711047"/>
                  <a:pt x="491317" y="2693108"/>
                </a:cubicBezTo>
                <a:cubicBezTo>
                  <a:pt x="491317" y="2710571"/>
                  <a:pt x="490844" y="2730554"/>
                  <a:pt x="489899" y="2753056"/>
                </a:cubicBezTo>
                <a:cubicBezTo>
                  <a:pt x="488955" y="2775559"/>
                  <a:pt x="487551" y="2796454"/>
                  <a:pt x="485689" y="2815743"/>
                </a:cubicBezTo>
                <a:cubicBezTo>
                  <a:pt x="481736" y="2874202"/>
                  <a:pt x="478061" y="2946830"/>
                  <a:pt x="474664" y="3033627"/>
                </a:cubicBezTo>
                <a:cubicBezTo>
                  <a:pt x="471267" y="3120424"/>
                  <a:pt x="468584" y="3198648"/>
                  <a:pt x="466614" y="3268299"/>
                </a:cubicBezTo>
                <a:cubicBezTo>
                  <a:pt x="453817" y="3288976"/>
                  <a:pt x="444474" y="3295495"/>
                  <a:pt x="438584" y="3287855"/>
                </a:cubicBezTo>
                <a:cubicBezTo>
                  <a:pt x="434167" y="3282125"/>
                  <a:pt x="430668" y="3276356"/>
                  <a:pt x="428086" y="3270549"/>
                </a:cubicBezTo>
                <a:lnTo>
                  <a:pt x="426655" y="3266887"/>
                </a:lnTo>
                <a:lnTo>
                  <a:pt x="426374" y="3269430"/>
                </a:lnTo>
                <a:cubicBezTo>
                  <a:pt x="417664" y="3259469"/>
                  <a:pt x="411681" y="3258229"/>
                  <a:pt x="408424" y="3265710"/>
                </a:cubicBezTo>
                <a:cubicBezTo>
                  <a:pt x="405168" y="3273191"/>
                  <a:pt x="398434" y="3269450"/>
                  <a:pt x="388224" y="3254488"/>
                </a:cubicBezTo>
                <a:cubicBezTo>
                  <a:pt x="378535" y="3256988"/>
                  <a:pt x="372814" y="3249130"/>
                  <a:pt x="371058" y="3230914"/>
                </a:cubicBezTo>
                <a:lnTo>
                  <a:pt x="370261" y="3220752"/>
                </a:lnTo>
                <a:lnTo>
                  <a:pt x="366416" y="3218274"/>
                </a:lnTo>
                <a:lnTo>
                  <a:pt x="365391" y="3216603"/>
                </a:lnTo>
                <a:lnTo>
                  <a:pt x="361488" y="3217692"/>
                </a:lnTo>
                <a:cubicBezTo>
                  <a:pt x="359922" y="3217403"/>
                  <a:pt x="358161" y="3216443"/>
                  <a:pt x="356204" y="3214810"/>
                </a:cubicBezTo>
                <a:cubicBezTo>
                  <a:pt x="348379" y="3208282"/>
                  <a:pt x="343579" y="3198905"/>
                  <a:pt x="341803" y="3186682"/>
                </a:cubicBezTo>
                <a:cubicBezTo>
                  <a:pt x="340915" y="3180570"/>
                  <a:pt x="340403" y="3175837"/>
                  <a:pt x="340265" y="3172484"/>
                </a:cubicBezTo>
                <a:lnTo>
                  <a:pt x="340850" y="3167630"/>
                </a:lnTo>
                <a:lnTo>
                  <a:pt x="337321" y="3166099"/>
                </a:lnTo>
                <a:cubicBezTo>
                  <a:pt x="334899" y="3163896"/>
                  <a:pt x="332376" y="3160498"/>
                  <a:pt x="329753" y="3155904"/>
                </a:cubicBezTo>
                <a:cubicBezTo>
                  <a:pt x="330530" y="3151856"/>
                  <a:pt x="329113" y="3153573"/>
                  <a:pt x="325502" y="3161054"/>
                </a:cubicBezTo>
                <a:cubicBezTo>
                  <a:pt x="321891" y="3168535"/>
                  <a:pt x="310537" y="3162036"/>
                  <a:pt x="291443" y="3141557"/>
                </a:cubicBezTo>
                <a:cubicBezTo>
                  <a:pt x="291443" y="3114689"/>
                  <a:pt x="286578" y="3102505"/>
                  <a:pt x="276850" y="3105005"/>
                </a:cubicBezTo>
                <a:cubicBezTo>
                  <a:pt x="272884" y="3027714"/>
                  <a:pt x="270753" y="2953017"/>
                  <a:pt x="270458" y="2880915"/>
                </a:cubicBezTo>
                <a:lnTo>
                  <a:pt x="274618" y="2693276"/>
                </a:lnTo>
                <a:lnTo>
                  <a:pt x="272075" y="2691637"/>
                </a:lnTo>
                <a:lnTo>
                  <a:pt x="271050" y="2689966"/>
                </a:lnTo>
                <a:lnTo>
                  <a:pt x="267147" y="2691055"/>
                </a:lnTo>
                <a:cubicBezTo>
                  <a:pt x="265581" y="2690766"/>
                  <a:pt x="263820" y="2689806"/>
                  <a:pt x="261863" y="2688173"/>
                </a:cubicBezTo>
                <a:cubicBezTo>
                  <a:pt x="254038" y="2681645"/>
                  <a:pt x="249238" y="2672268"/>
                  <a:pt x="247462" y="2660045"/>
                </a:cubicBezTo>
                <a:cubicBezTo>
                  <a:pt x="246574" y="2653933"/>
                  <a:pt x="246062" y="2649200"/>
                  <a:pt x="245924" y="2645847"/>
                </a:cubicBezTo>
                <a:lnTo>
                  <a:pt x="246509" y="2640993"/>
                </a:lnTo>
                <a:lnTo>
                  <a:pt x="242980" y="2639462"/>
                </a:lnTo>
                <a:cubicBezTo>
                  <a:pt x="240558" y="2637259"/>
                  <a:pt x="238035" y="2633861"/>
                  <a:pt x="235412" y="2629267"/>
                </a:cubicBezTo>
                <a:cubicBezTo>
                  <a:pt x="236189" y="2625219"/>
                  <a:pt x="234772" y="2626936"/>
                  <a:pt x="231161" y="2634417"/>
                </a:cubicBezTo>
                <a:cubicBezTo>
                  <a:pt x="229355" y="2638158"/>
                  <a:pt x="225614" y="2638403"/>
                  <a:pt x="219938" y="2635154"/>
                </a:cubicBezTo>
                <a:lnTo>
                  <a:pt x="202073" y="2619325"/>
                </a:lnTo>
                <a:lnTo>
                  <a:pt x="196192" y="2790779"/>
                </a:lnTo>
                <a:cubicBezTo>
                  <a:pt x="183395" y="2811456"/>
                  <a:pt x="174052" y="2817975"/>
                  <a:pt x="168162" y="2810335"/>
                </a:cubicBezTo>
                <a:cubicBezTo>
                  <a:pt x="163745" y="2804605"/>
                  <a:pt x="160246" y="2798836"/>
                  <a:pt x="157664" y="2793029"/>
                </a:cubicBezTo>
                <a:lnTo>
                  <a:pt x="156233" y="2789367"/>
                </a:lnTo>
                <a:lnTo>
                  <a:pt x="155952" y="2791910"/>
                </a:lnTo>
                <a:cubicBezTo>
                  <a:pt x="147242" y="2781949"/>
                  <a:pt x="141259" y="2780709"/>
                  <a:pt x="138002" y="2788190"/>
                </a:cubicBezTo>
                <a:cubicBezTo>
                  <a:pt x="134746" y="2795671"/>
                  <a:pt x="128012" y="2791930"/>
                  <a:pt x="117802" y="2776968"/>
                </a:cubicBezTo>
                <a:cubicBezTo>
                  <a:pt x="108113" y="2779468"/>
                  <a:pt x="102392" y="2771610"/>
                  <a:pt x="100636" y="2753394"/>
                </a:cubicBezTo>
                <a:lnTo>
                  <a:pt x="99839" y="2743232"/>
                </a:lnTo>
                <a:lnTo>
                  <a:pt x="95994" y="2740754"/>
                </a:lnTo>
                <a:lnTo>
                  <a:pt x="94969" y="2739083"/>
                </a:lnTo>
                <a:lnTo>
                  <a:pt x="91066" y="2740172"/>
                </a:lnTo>
                <a:cubicBezTo>
                  <a:pt x="89500" y="2739883"/>
                  <a:pt x="87739" y="2738923"/>
                  <a:pt x="85782" y="2737290"/>
                </a:cubicBezTo>
                <a:cubicBezTo>
                  <a:pt x="77957" y="2730762"/>
                  <a:pt x="73157" y="2721385"/>
                  <a:pt x="71381" y="2709162"/>
                </a:cubicBezTo>
                <a:cubicBezTo>
                  <a:pt x="70493" y="2703050"/>
                  <a:pt x="69981" y="2698317"/>
                  <a:pt x="69843" y="2694964"/>
                </a:cubicBezTo>
                <a:lnTo>
                  <a:pt x="70428" y="2690110"/>
                </a:lnTo>
                <a:lnTo>
                  <a:pt x="66899" y="2688579"/>
                </a:lnTo>
                <a:cubicBezTo>
                  <a:pt x="64477" y="2686376"/>
                  <a:pt x="61954" y="2682978"/>
                  <a:pt x="59331" y="2678384"/>
                </a:cubicBezTo>
                <a:cubicBezTo>
                  <a:pt x="60108" y="2674336"/>
                  <a:pt x="58691" y="2676053"/>
                  <a:pt x="55080" y="2683534"/>
                </a:cubicBezTo>
                <a:cubicBezTo>
                  <a:pt x="51469" y="2691015"/>
                  <a:pt x="40115" y="2684516"/>
                  <a:pt x="21021" y="2664037"/>
                </a:cubicBezTo>
                <a:cubicBezTo>
                  <a:pt x="21021" y="2637169"/>
                  <a:pt x="16156" y="2624985"/>
                  <a:pt x="6428" y="2627485"/>
                </a:cubicBezTo>
                <a:cubicBezTo>
                  <a:pt x="-1505" y="2472902"/>
                  <a:pt x="-2095" y="2328698"/>
                  <a:pt x="4659" y="2194871"/>
                </a:cubicBezTo>
                <a:cubicBezTo>
                  <a:pt x="5476" y="2191815"/>
                  <a:pt x="5463" y="2186934"/>
                  <a:pt x="4619" y="2180227"/>
                </a:cubicBezTo>
                <a:cubicBezTo>
                  <a:pt x="3775" y="2173520"/>
                  <a:pt x="3808" y="2161812"/>
                  <a:pt x="4719" y="2145103"/>
                </a:cubicBezTo>
                <a:cubicBezTo>
                  <a:pt x="4652" y="2135777"/>
                  <a:pt x="6669" y="2125180"/>
                  <a:pt x="10770" y="2113314"/>
                </a:cubicBezTo>
                <a:cubicBezTo>
                  <a:pt x="11570" y="2110942"/>
                  <a:pt x="12241" y="2108867"/>
                  <a:pt x="12781" y="2107089"/>
                </a:cubicBezTo>
                <a:lnTo>
                  <a:pt x="13720" y="2103694"/>
                </a:lnTo>
                <a:lnTo>
                  <a:pt x="12854" y="2113509"/>
                </a:lnTo>
                <a:lnTo>
                  <a:pt x="17483" y="2099741"/>
                </a:lnTo>
                <a:cubicBezTo>
                  <a:pt x="26059" y="2079301"/>
                  <a:pt x="26899" y="2070709"/>
                  <a:pt x="20005" y="2073963"/>
                </a:cubicBezTo>
                <a:cubicBezTo>
                  <a:pt x="13111" y="2077218"/>
                  <a:pt x="9664" y="2079579"/>
                  <a:pt x="9664" y="2081048"/>
                </a:cubicBezTo>
                <a:cubicBezTo>
                  <a:pt x="9664" y="2076364"/>
                  <a:pt x="9453" y="2066572"/>
                  <a:pt x="9031" y="2051669"/>
                </a:cubicBezTo>
                <a:cubicBezTo>
                  <a:pt x="8609" y="2036766"/>
                  <a:pt x="8820" y="2024830"/>
                  <a:pt x="9664" y="2015861"/>
                </a:cubicBezTo>
                <a:cubicBezTo>
                  <a:pt x="10508" y="2023679"/>
                  <a:pt x="11771" y="2009342"/>
                  <a:pt x="13453" y="1972849"/>
                </a:cubicBezTo>
                <a:cubicBezTo>
                  <a:pt x="15135" y="1936357"/>
                  <a:pt x="16605" y="1902811"/>
                  <a:pt x="17865" y="1872212"/>
                </a:cubicBezTo>
                <a:cubicBezTo>
                  <a:pt x="19124" y="1841613"/>
                  <a:pt x="20387" y="1812522"/>
                  <a:pt x="21654" y="1784939"/>
                </a:cubicBezTo>
                <a:cubicBezTo>
                  <a:pt x="22920" y="1757356"/>
                  <a:pt x="24283" y="1730488"/>
                  <a:pt x="25744" y="1704334"/>
                </a:cubicBezTo>
                <a:cubicBezTo>
                  <a:pt x="31010" y="1641389"/>
                  <a:pt x="36936" y="1552519"/>
                  <a:pt x="43522" y="1437723"/>
                </a:cubicBezTo>
                <a:cubicBezTo>
                  <a:pt x="50108" y="1322927"/>
                  <a:pt x="56557" y="1221178"/>
                  <a:pt x="62869" y="1132477"/>
                </a:cubicBezTo>
                <a:cubicBezTo>
                  <a:pt x="66473" y="1079296"/>
                  <a:pt x="69702" y="1029170"/>
                  <a:pt x="72557" y="982101"/>
                </a:cubicBezTo>
                <a:cubicBezTo>
                  <a:pt x="75411" y="935032"/>
                  <a:pt x="78848" y="889292"/>
                  <a:pt x="82868" y="844881"/>
                </a:cubicBezTo>
                <a:cubicBezTo>
                  <a:pt x="84784" y="818211"/>
                  <a:pt x="87424" y="793665"/>
                  <a:pt x="90788" y="771241"/>
                </a:cubicBezTo>
                <a:cubicBezTo>
                  <a:pt x="94151" y="748818"/>
                  <a:pt x="96623" y="727069"/>
                  <a:pt x="98204" y="705995"/>
                </a:cubicBezTo>
                <a:cubicBezTo>
                  <a:pt x="100590" y="687461"/>
                  <a:pt x="102415" y="667647"/>
                  <a:pt x="103682" y="646553"/>
                </a:cubicBezTo>
                <a:cubicBezTo>
                  <a:pt x="104948" y="625459"/>
                  <a:pt x="106472" y="603978"/>
                  <a:pt x="108254" y="582110"/>
                </a:cubicBezTo>
                <a:cubicBezTo>
                  <a:pt x="110090" y="568617"/>
                  <a:pt x="111936" y="555649"/>
                  <a:pt x="113792" y="543207"/>
                </a:cubicBezTo>
                <a:cubicBezTo>
                  <a:pt x="115648" y="530765"/>
                  <a:pt x="117454" y="518015"/>
                  <a:pt x="119209" y="504958"/>
                </a:cubicBezTo>
                <a:cubicBezTo>
                  <a:pt x="123028" y="482217"/>
                  <a:pt x="126197" y="455329"/>
                  <a:pt x="128716" y="424293"/>
                </a:cubicBezTo>
                <a:cubicBezTo>
                  <a:pt x="131235" y="393257"/>
                  <a:pt x="134793" y="361527"/>
                  <a:pt x="139389" y="329103"/>
                </a:cubicBezTo>
                <a:cubicBezTo>
                  <a:pt x="143302" y="308029"/>
                  <a:pt x="145164" y="298116"/>
                  <a:pt x="144977" y="299367"/>
                </a:cubicBezTo>
                <a:cubicBezTo>
                  <a:pt x="144789" y="300617"/>
                  <a:pt x="144695" y="308941"/>
                  <a:pt x="144695" y="324340"/>
                </a:cubicBezTo>
                <a:cubicBezTo>
                  <a:pt x="145607" y="302710"/>
                  <a:pt x="146910" y="285218"/>
                  <a:pt x="148605" y="271863"/>
                </a:cubicBezTo>
                <a:cubicBezTo>
                  <a:pt x="150300" y="258508"/>
                  <a:pt x="153486" y="242167"/>
                  <a:pt x="158163" y="222839"/>
                </a:cubicBezTo>
                <a:cubicBezTo>
                  <a:pt x="158846" y="219863"/>
                  <a:pt x="159593" y="211776"/>
                  <a:pt x="160404" y="198580"/>
                </a:cubicBezTo>
                <a:cubicBezTo>
                  <a:pt x="161214" y="185384"/>
                  <a:pt x="163596" y="168487"/>
                  <a:pt x="167549" y="147889"/>
                </a:cubicBezTo>
                <a:cubicBezTo>
                  <a:pt x="168661" y="142919"/>
                  <a:pt x="169643" y="138608"/>
                  <a:pt x="170492" y="134958"/>
                </a:cubicBezTo>
                <a:lnTo>
                  <a:pt x="171783" y="129584"/>
                </a:lnTo>
                <a:lnTo>
                  <a:pt x="171821" y="128713"/>
                </a:lnTo>
                <a:cubicBezTo>
                  <a:pt x="172243" y="124997"/>
                  <a:pt x="172876" y="122509"/>
                  <a:pt x="173720" y="121249"/>
                </a:cubicBezTo>
                <a:lnTo>
                  <a:pt x="174067" y="120889"/>
                </a:lnTo>
                <a:lnTo>
                  <a:pt x="174594" y="119940"/>
                </a:lnTo>
                <a:lnTo>
                  <a:pt x="174551" y="120386"/>
                </a:lnTo>
                <a:lnTo>
                  <a:pt x="175059" y="119858"/>
                </a:lnTo>
                <a:lnTo>
                  <a:pt x="175743" y="97541"/>
                </a:lnTo>
                <a:cubicBezTo>
                  <a:pt x="177255" y="76377"/>
                  <a:pt x="181036" y="65796"/>
                  <a:pt x="187087" y="65796"/>
                </a:cubicBezTo>
                <a:cubicBezTo>
                  <a:pt x="193740" y="52699"/>
                  <a:pt x="199286" y="47315"/>
                  <a:pt x="203727" y="49644"/>
                </a:cubicBezTo>
                <a:cubicBezTo>
                  <a:pt x="205208" y="50421"/>
                  <a:pt x="206565" y="52054"/>
                  <a:pt x="207800" y="54544"/>
                </a:cubicBezTo>
                <a:cubicBezTo>
                  <a:pt x="212738" y="64506"/>
                  <a:pt x="220653" y="66986"/>
                  <a:pt x="231548" y="61986"/>
                </a:cubicBezTo>
                <a:cubicBezTo>
                  <a:pt x="236559" y="82028"/>
                  <a:pt x="241296" y="97536"/>
                  <a:pt x="245759" y="108509"/>
                </a:cubicBezTo>
                <a:cubicBezTo>
                  <a:pt x="246874" y="111253"/>
                  <a:pt x="247771" y="113977"/>
                  <a:pt x="248450" y="116682"/>
                </a:cubicBezTo>
                <a:lnTo>
                  <a:pt x="249831" y="124726"/>
                </a:lnTo>
                <a:lnTo>
                  <a:pt x="251700" y="127887"/>
                </a:lnTo>
                <a:cubicBezTo>
                  <a:pt x="252684" y="129316"/>
                  <a:pt x="253477" y="130189"/>
                  <a:pt x="254080" y="130506"/>
                </a:cubicBezTo>
                <a:cubicBezTo>
                  <a:pt x="263446" y="133007"/>
                  <a:pt x="274240" y="141361"/>
                  <a:pt x="286461" y="155569"/>
                </a:cubicBezTo>
                <a:cubicBezTo>
                  <a:pt x="298682" y="169777"/>
                  <a:pt x="311740" y="185692"/>
                  <a:pt x="325636" y="203313"/>
                </a:cubicBezTo>
                <a:lnTo>
                  <a:pt x="325567" y="203631"/>
                </a:lnTo>
                <a:lnTo>
                  <a:pt x="327511" y="202840"/>
                </a:lnTo>
                <a:lnTo>
                  <a:pt x="328497" y="203202"/>
                </a:lnTo>
                <a:lnTo>
                  <a:pt x="334244" y="173722"/>
                </a:lnTo>
                <a:cubicBezTo>
                  <a:pt x="334927" y="170746"/>
                  <a:pt x="335674" y="162659"/>
                  <a:pt x="336485" y="149463"/>
                </a:cubicBezTo>
                <a:cubicBezTo>
                  <a:pt x="337295" y="136267"/>
                  <a:pt x="339677" y="119370"/>
                  <a:pt x="343630" y="98772"/>
                </a:cubicBezTo>
                <a:cubicBezTo>
                  <a:pt x="344742" y="93802"/>
                  <a:pt x="345724" y="89491"/>
                  <a:pt x="346573" y="85841"/>
                </a:cubicBezTo>
                <a:lnTo>
                  <a:pt x="347864" y="80467"/>
                </a:lnTo>
                <a:lnTo>
                  <a:pt x="347902" y="79596"/>
                </a:lnTo>
                <a:cubicBezTo>
                  <a:pt x="348324" y="75880"/>
                  <a:pt x="348957" y="73392"/>
                  <a:pt x="349801" y="72132"/>
                </a:cubicBezTo>
                <a:lnTo>
                  <a:pt x="350148" y="71772"/>
                </a:lnTo>
                <a:lnTo>
                  <a:pt x="350675" y="70823"/>
                </a:lnTo>
                <a:lnTo>
                  <a:pt x="350632" y="71269"/>
                </a:lnTo>
                <a:lnTo>
                  <a:pt x="351140" y="70741"/>
                </a:lnTo>
                <a:lnTo>
                  <a:pt x="351824" y="48424"/>
                </a:lnTo>
                <a:cubicBezTo>
                  <a:pt x="353336" y="27260"/>
                  <a:pt x="357117" y="16679"/>
                  <a:pt x="363168" y="16679"/>
                </a:cubicBezTo>
                <a:cubicBezTo>
                  <a:pt x="369821" y="3582"/>
                  <a:pt x="375367" y="-1802"/>
                  <a:pt x="379808" y="527"/>
                </a:cubicBezTo>
                <a:close/>
              </a:path>
            </a:pathLst>
          </a:custGeom>
          <a:ln>
            <a:noFill/>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endParaRPr lang="en-GB" sz="22500" b="1" dirty="0">
              <a:latin typeface="Hey August" pitchFamily="2" charset="0"/>
            </a:endParaRPr>
          </a:p>
        </p:txBody>
      </p:sp>
      <p:sp useBgFill="1">
        <p:nvSpPr>
          <p:cNvPr id="33" name="TextBox 32">
            <a:extLst>
              <a:ext uri="{FF2B5EF4-FFF2-40B4-BE49-F238E27FC236}">
                <a16:creationId xmlns:a16="http://schemas.microsoft.com/office/drawing/2014/main" id="{54092A5B-6059-87CF-3708-A4E15153FA0C}"/>
              </a:ext>
            </a:extLst>
          </p:cNvPr>
          <p:cNvSpPr txBox="1"/>
          <p:nvPr/>
        </p:nvSpPr>
        <p:spPr>
          <a:xfrm rot="1701327">
            <a:off x="5237290" y="627316"/>
            <a:ext cx="1528577" cy="4234277"/>
          </a:xfrm>
          <a:custGeom>
            <a:avLst/>
            <a:gdLst>
              <a:gd name="connsiteX0" fmla="*/ 513256 w 635184"/>
              <a:gd name="connsiteY0" fmla="*/ 2435822 h 3290946"/>
              <a:gd name="connsiteX1" fmla="*/ 512940 w 635184"/>
              <a:gd name="connsiteY1" fmla="*/ 2437009 h 3290946"/>
              <a:gd name="connsiteX2" fmla="*/ 513014 w 635184"/>
              <a:gd name="connsiteY2" fmla="*/ 2437660 h 3290946"/>
              <a:gd name="connsiteX3" fmla="*/ 14126 w 635184"/>
              <a:gd name="connsiteY3" fmla="*/ 2099086 h 3290946"/>
              <a:gd name="connsiteX4" fmla="*/ 14011 w 635184"/>
              <a:gd name="connsiteY4" fmla="*/ 2102643 h 3290946"/>
              <a:gd name="connsiteX5" fmla="*/ 13720 w 635184"/>
              <a:gd name="connsiteY5" fmla="*/ 2103694 h 3290946"/>
              <a:gd name="connsiteX6" fmla="*/ 96538 w 635184"/>
              <a:gd name="connsiteY6" fmla="*/ 1843646 h 3290946"/>
              <a:gd name="connsiteX7" fmla="*/ 96515 w 635184"/>
              <a:gd name="connsiteY7" fmla="*/ 1844433 h 3290946"/>
              <a:gd name="connsiteX8" fmla="*/ 96478 w 635184"/>
              <a:gd name="connsiteY8" fmla="*/ 1845626 h 3290946"/>
              <a:gd name="connsiteX9" fmla="*/ 96647 w 635184"/>
              <a:gd name="connsiteY9" fmla="*/ 1844679 h 3290946"/>
              <a:gd name="connsiteX10" fmla="*/ 272619 w 635184"/>
              <a:gd name="connsiteY10" fmla="*/ 1794529 h 3290946"/>
              <a:gd name="connsiteX11" fmla="*/ 272596 w 635184"/>
              <a:gd name="connsiteY11" fmla="*/ 1795316 h 3290946"/>
              <a:gd name="connsiteX12" fmla="*/ 272559 w 635184"/>
              <a:gd name="connsiteY12" fmla="*/ 1796509 h 3290946"/>
              <a:gd name="connsiteX13" fmla="*/ 272728 w 635184"/>
              <a:gd name="connsiteY13" fmla="*/ 1795562 h 3290946"/>
              <a:gd name="connsiteX14" fmla="*/ 97240 w 635184"/>
              <a:gd name="connsiteY14" fmla="*/ 1721538 h 3290946"/>
              <a:gd name="connsiteX15" fmla="*/ 95561 w 635184"/>
              <a:gd name="connsiteY15" fmla="*/ 1745797 h 3290946"/>
              <a:gd name="connsiteX16" fmla="*/ 97924 w 635184"/>
              <a:gd name="connsiteY16" fmla="*/ 1757412 h 3290946"/>
              <a:gd name="connsiteX17" fmla="*/ 98506 w 635184"/>
              <a:gd name="connsiteY17" fmla="*/ 1748685 h 3290946"/>
              <a:gd name="connsiteX18" fmla="*/ 99259 w 635184"/>
              <a:gd name="connsiteY18" fmla="*/ 1739724 h 3290946"/>
              <a:gd name="connsiteX19" fmla="*/ 98040 w 635184"/>
              <a:gd name="connsiteY19" fmla="*/ 1734637 h 3290946"/>
              <a:gd name="connsiteX20" fmla="*/ 97240 w 635184"/>
              <a:gd name="connsiteY20" fmla="*/ 1721538 h 3290946"/>
              <a:gd name="connsiteX21" fmla="*/ 273321 w 635184"/>
              <a:gd name="connsiteY21" fmla="*/ 1672421 h 3290946"/>
              <a:gd name="connsiteX22" fmla="*/ 271642 w 635184"/>
              <a:gd name="connsiteY22" fmla="*/ 1696680 h 3290946"/>
              <a:gd name="connsiteX23" fmla="*/ 274005 w 635184"/>
              <a:gd name="connsiteY23" fmla="*/ 1708295 h 3290946"/>
              <a:gd name="connsiteX24" fmla="*/ 274587 w 635184"/>
              <a:gd name="connsiteY24" fmla="*/ 1699568 h 3290946"/>
              <a:gd name="connsiteX25" fmla="*/ 275340 w 635184"/>
              <a:gd name="connsiteY25" fmla="*/ 1690607 h 3290946"/>
              <a:gd name="connsiteX26" fmla="*/ 274121 w 635184"/>
              <a:gd name="connsiteY26" fmla="*/ 1685520 h 3290946"/>
              <a:gd name="connsiteX27" fmla="*/ 273321 w 635184"/>
              <a:gd name="connsiteY27" fmla="*/ 1672421 h 3290946"/>
              <a:gd name="connsiteX28" fmla="*/ 615802 w 635184"/>
              <a:gd name="connsiteY28" fmla="*/ 1055870 h 3290946"/>
              <a:gd name="connsiteX29" fmla="*/ 616258 w 635184"/>
              <a:gd name="connsiteY29" fmla="*/ 1067965 h 3290946"/>
              <a:gd name="connsiteX30" fmla="*/ 612339 w 635184"/>
              <a:gd name="connsiteY30" fmla="*/ 1067965 h 3290946"/>
              <a:gd name="connsiteX31" fmla="*/ 161479 w 635184"/>
              <a:gd name="connsiteY31" fmla="*/ 1052526 h 3290946"/>
              <a:gd name="connsiteX32" fmla="*/ 160758 w 635184"/>
              <a:gd name="connsiteY32" fmla="*/ 1055146 h 3290946"/>
              <a:gd name="connsiteX33" fmla="*/ 160720 w 635184"/>
              <a:gd name="connsiteY33" fmla="*/ 1055727 h 3290946"/>
              <a:gd name="connsiteX34" fmla="*/ 161444 w 635184"/>
              <a:gd name="connsiteY34" fmla="*/ 1054402 h 3290946"/>
              <a:gd name="connsiteX35" fmla="*/ 161479 w 635184"/>
              <a:gd name="connsiteY35" fmla="*/ 1052526 h 3290946"/>
              <a:gd name="connsiteX36" fmla="*/ 337560 w 635184"/>
              <a:gd name="connsiteY36" fmla="*/ 1003409 h 3290946"/>
              <a:gd name="connsiteX37" fmla="*/ 336839 w 635184"/>
              <a:gd name="connsiteY37" fmla="*/ 1006029 h 3290946"/>
              <a:gd name="connsiteX38" fmla="*/ 336801 w 635184"/>
              <a:gd name="connsiteY38" fmla="*/ 1006610 h 3290946"/>
              <a:gd name="connsiteX39" fmla="*/ 337525 w 635184"/>
              <a:gd name="connsiteY39" fmla="*/ 1005285 h 3290946"/>
              <a:gd name="connsiteX40" fmla="*/ 337560 w 635184"/>
              <a:gd name="connsiteY40" fmla="*/ 1003409 h 3290946"/>
              <a:gd name="connsiteX41" fmla="*/ 627675 w 635184"/>
              <a:gd name="connsiteY41" fmla="*/ 961817 h 3290946"/>
              <a:gd name="connsiteX42" fmla="*/ 625223 w 635184"/>
              <a:gd name="connsiteY42" fmla="*/ 970810 h 3290946"/>
              <a:gd name="connsiteX43" fmla="*/ 627615 w 635184"/>
              <a:gd name="connsiteY43" fmla="*/ 970810 h 3290946"/>
              <a:gd name="connsiteX44" fmla="*/ 167359 w 635184"/>
              <a:gd name="connsiteY44" fmla="*/ 888109 h 3290946"/>
              <a:gd name="connsiteX45" fmla="*/ 167321 w 635184"/>
              <a:gd name="connsiteY45" fmla="*/ 889003 h 3290946"/>
              <a:gd name="connsiteX46" fmla="*/ 167662 w 635184"/>
              <a:gd name="connsiteY46" fmla="*/ 898510 h 3290946"/>
              <a:gd name="connsiteX47" fmla="*/ 172554 w 635184"/>
              <a:gd name="connsiteY47" fmla="*/ 915337 h 3290946"/>
              <a:gd name="connsiteX48" fmla="*/ 180373 w 635184"/>
              <a:gd name="connsiteY48" fmla="*/ 915813 h 3290946"/>
              <a:gd name="connsiteX49" fmla="*/ 183046 w 635184"/>
              <a:gd name="connsiteY49" fmla="*/ 900186 h 3290946"/>
              <a:gd name="connsiteX50" fmla="*/ 174182 w 635184"/>
              <a:gd name="connsiteY50" fmla="*/ 888856 h 3290946"/>
              <a:gd name="connsiteX51" fmla="*/ 343440 w 635184"/>
              <a:gd name="connsiteY51" fmla="*/ 838992 h 3290946"/>
              <a:gd name="connsiteX52" fmla="*/ 343402 w 635184"/>
              <a:gd name="connsiteY52" fmla="*/ 839886 h 3290946"/>
              <a:gd name="connsiteX53" fmla="*/ 343743 w 635184"/>
              <a:gd name="connsiteY53" fmla="*/ 849393 h 3290946"/>
              <a:gd name="connsiteX54" fmla="*/ 348635 w 635184"/>
              <a:gd name="connsiteY54" fmla="*/ 866220 h 3290946"/>
              <a:gd name="connsiteX55" fmla="*/ 356454 w 635184"/>
              <a:gd name="connsiteY55" fmla="*/ 866696 h 3290946"/>
              <a:gd name="connsiteX56" fmla="*/ 359127 w 635184"/>
              <a:gd name="connsiteY56" fmla="*/ 851069 h 3290946"/>
              <a:gd name="connsiteX57" fmla="*/ 350263 w 635184"/>
              <a:gd name="connsiteY57" fmla="*/ 839739 h 3290946"/>
              <a:gd name="connsiteX58" fmla="*/ 521461 w 635184"/>
              <a:gd name="connsiteY58" fmla="*/ 529233 h 3290946"/>
              <a:gd name="connsiteX59" fmla="*/ 521917 w 635184"/>
              <a:gd name="connsiteY59" fmla="*/ 541328 h 3290946"/>
              <a:gd name="connsiteX60" fmla="*/ 517998 w 635184"/>
              <a:gd name="connsiteY60" fmla="*/ 541328 h 3290946"/>
              <a:gd name="connsiteX61" fmla="*/ 533334 w 635184"/>
              <a:gd name="connsiteY61" fmla="*/ 435180 h 3290946"/>
              <a:gd name="connsiteX62" fmla="*/ 530882 w 635184"/>
              <a:gd name="connsiteY62" fmla="*/ 444173 h 3290946"/>
              <a:gd name="connsiteX63" fmla="*/ 533274 w 635184"/>
              <a:gd name="connsiteY63" fmla="*/ 444173 h 3290946"/>
              <a:gd name="connsiteX64" fmla="*/ 379808 w 635184"/>
              <a:gd name="connsiteY64" fmla="*/ 527 h 3290946"/>
              <a:gd name="connsiteX65" fmla="*/ 383881 w 635184"/>
              <a:gd name="connsiteY65" fmla="*/ 5427 h 3290946"/>
              <a:gd name="connsiteX66" fmla="*/ 407629 w 635184"/>
              <a:gd name="connsiteY66" fmla="*/ 12869 h 3290946"/>
              <a:gd name="connsiteX67" fmla="*/ 421840 w 635184"/>
              <a:gd name="connsiteY67" fmla="*/ 59392 h 3290946"/>
              <a:gd name="connsiteX68" fmla="*/ 424531 w 635184"/>
              <a:gd name="connsiteY68" fmla="*/ 67565 h 3290946"/>
              <a:gd name="connsiteX69" fmla="*/ 425912 w 635184"/>
              <a:gd name="connsiteY69" fmla="*/ 75609 h 3290946"/>
              <a:gd name="connsiteX70" fmla="*/ 427781 w 635184"/>
              <a:gd name="connsiteY70" fmla="*/ 78770 h 3290946"/>
              <a:gd name="connsiteX71" fmla="*/ 430161 w 635184"/>
              <a:gd name="connsiteY71" fmla="*/ 81389 h 3290946"/>
              <a:gd name="connsiteX72" fmla="*/ 462542 w 635184"/>
              <a:gd name="connsiteY72" fmla="*/ 106452 h 3290946"/>
              <a:gd name="connsiteX73" fmla="*/ 501717 w 635184"/>
              <a:gd name="connsiteY73" fmla="*/ 154196 h 3290946"/>
              <a:gd name="connsiteX74" fmla="*/ 501648 w 635184"/>
              <a:gd name="connsiteY74" fmla="*/ 154514 h 3290946"/>
              <a:gd name="connsiteX75" fmla="*/ 503592 w 635184"/>
              <a:gd name="connsiteY75" fmla="*/ 153723 h 3290946"/>
              <a:gd name="connsiteX76" fmla="*/ 516400 w 635184"/>
              <a:gd name="connsiteY76" fmla="*/ 158423 h 3290946"/>
              <a:gd name="connsiteX77" fmla="*/ 525495 w 635184"/>
              <a:gd name="connsiteY77" fmla="*/ 216466 h 3290946"/>
              <a:gd name="connsiteX78" fmla="*/ 538319 w 635184"/>
              <a:gd name="connsiteY78" fmla="*/ 207298 h 3290946"/>
              <a:gd name="connsiteX79" fmla="*/ 535636 w 635184"/>
              <a:gd name="connsiteY79" fmla="*/ 278259 h 3290946"/>
              <a:gd name="connsiteX80" fmla="*/ 537987 w 635184"/>
              <a:gd name="connsiteY80" fmla="*/ 316180 h 3290946"/>
              <a:gd name="connsiteX81" fmla="*/ 540680 w 635184"/>
              <a:gd name="connsiteY81" fmla="*/ 375295 h 3290946"/>
              <a:gd name="connsiteX82" fmla="*/ 535708 w 635184"/>
              <a:gd name="connsiteY82" fmla="*/ 426473 h 3290946"/>
              <a:gd name="connsiteX83" fmla="*/ 534002 w 635184"/>
              <a:gd name="connsiteY83" fmla="*/ 432729 h 3290946"/>
              <a:gd name="connsiteX84" fmla="*/ 534540 w 635184"/>
              <a:gd name="connsiteY84" fmla="*/ 444292 h 3290946"/>
              <a:gd name="connsiteX85" fmla="*/ 525796 w 635184"/>
              <a:gd name="connsiteY85" fmla="*/ 507693 h 3290946"/>
              <a:gd name="connsiteX86" fmla="*/ 525696 w 635184"/>
              <a:gd name="connsiteY86" fmla="*/ 507693 h 3290946"/>
              <a:gd name="connsiteX87" fmla="*/ 525700 w 635184"/>
              <a:gd name="connsiteY87" fmla="*/ 506290 h 3290946"/>
              <a:gd name="connsiteX88" fmla="*/ 524563 w 635184"/>
              <a:gd name="connsiteY88" fmla="*/ 515186 h 3290946"/>
              <a:gd name="connsiteX89" fmla="*/ 521880 w 635184"/>
              <a:gd name="connsiteY89" fmla="*/ 527768 h 3290946"/>
              <a:gd name="connsiteX90" fmla="*/ 521461 w 635184"/>
              <a:gd name="connsiteY90" fmla="*/ 529233 h 3290946"/>
              <a:gd name="connsiteX91" fmla="*/ 521231 w 635184"/>
              <a:gd name="connsiteY91" fmla="*/ 523154 h 3290946"/>
              <a:gd name="connsiteX92" fmla="*/ 510943 w 635184"/>
              <a:gd name="connsiteY92" fmla="*/ 494149 h 3290946"/>
              <a:gd name="connsiteX93" fmla="*/ 502712 w 635184"/>
              <a:gd name="connsiteY93" fmla="*/ 507328 h 3290946"/>
              <a:gd name="connsiteX94" fmla="*/ 501051 w 635184"/>
              <a:gd name="connsiteY94" fmla="*/ 539218 h 3290946"/>
              <a:gd name="connsiteX95" fmla="*/ 501970 w 635184"/>
              <a:gd name="connsiteY95" fmla="*/ 539506 h 3290946"/>
              <a:gd name="connsiteX96" fmla="*/ 510003 w 635184"/>
              <a:gd name="connsiteY96" fmla="*/ 565805 h 3290946"/>
              <a:gd name="connsiteX97" fmla="*/ 516390 w 635184"/>
              <a:gd name="connsiteY97" fmla="*/ 569486 h 3290946"/>
              <a:gd name="connsiteX98" fmla="*/ 520229 w 635184"/>
              <a:gd name="connsiteY98" fmla="*/ 587167 h 3290946"/>
              <a:gd name="connsiteX99" fmla="*/ 519429 w 635184"/>
              <a:gd name="connsiteY99" fmla="*/ 597447 h 3290946"/>
              <a:gd name="connsiteX100" fmla="*/ 520253 w 635184"/>
              <a:gd name="connsiteY100" fmla="*/ 602246 h 3290946"/>
              <a:gd name="connsiteX101" fmla="*/ 522122 w 635184"/>
              <a:gd name="connsiteY101" fmla="*/ 605407 h 3290946"/>
              <a:gd name="connsiteX102" fmla="*/ 524502 w 635184"/>
              <a:gd name="connsiteY102" fmla="*/ 608026 h 3290946"/>
              <a:gd name="connsiteX103" fmla="*/ 556883 w 635184"/>
              <a:gd name="connsiteY103" fmla="*/ 633089 h 3290946"/>
              <a:gd name="connsiteX104" fmla="*/ 596058 w 635184"/>
              <a:gd name="connsiteY104" fmla="*/ 680833 h 3290946"/>
              <a:gd name="connsiteX105" fmla="*/ 595989 w 635184"/>
              <a:gd name="connsiteY105" fmla="*/ 681151 h 3290946"/>
              <a:gd name="connsiteX106" fmla="*/ 597933 w 635184"/>
              <a:gd name="connsiteY106" fmla="*/ 680360 h 3290946"/>
              <a:gd name="connsiteX107" fmla="*/ 610741 w 635184"/>
              <a:gd name="connsiteY107" fmla="*/ 685060 h 3290946"/>
              <a:gd name="connsiteX108" fmla="*/ 619836 w 635184"/>
              <a:gd name="connsiteY108" fmla="*/ 743103 h 3290946"/>
              <a:gd name="connsiteX109" fmla="*/ 632660 w 635184"/>
              <a:gd name="connsiteY109" fmla="*/ 733935 h 3290946"/>
              <a:gd name="connsiteX110" fmla="*/ 629977 w 635184"/>
              <a:gd name="connsiteY110" fmla="*/ 804896 h 3290946"/>
              <a:gd name="connsiteX111" fmla="*/ 632328 w 635184"/>
              <a:gd name="connsiteY111" fmla="*/ 842817 h 3290946"/>
              <a:gd name="connsiteX112" fmla="*/ 635021 w 635184"/>
              <a:gd name="connsiteY112" fmla="*/ 901932 h 3290946"/>
              <a:gd name="connsiteX113" fmla="*/ 630049 w 635184"/>
              <a:gd name="connsiteY113" fmla="*/ 953110 h 3290946"/>
              <a:gd name="connsiteX114" fmla="*/ 628343 w 635184"/>
              <a:gd name="connsiteY114" fmla="*/ 959366 h 3290946"/>
              <a:gd name="connsiteX115" fmla="*/ 628881 w 635184"/>
              <a:gd name="connsiteY115" fmla="*/ 970929 h 3290946"/>
              <a:gd name="connsiteX116" fmla="*/ 620137 w 635184"/>
              <a:gd name="connsiteY116" fmla="*/ 1034330 h 3290946"/>
              <a:gd name="connsiteX117" fmla="*/ 620037 w 635184"/>
              <a:gd name="connsiteY117" fmla="*/ 1034330 h 3290946"/>
              <a:gd name="connsiteX118" fmla="*/ 620041 w 635184"/>
              <a:gd name="connsiteY118" fmla="*/ 1032927 h 3290946"/>
              <a:gd name="connsiteX119" fmla="*/ 618904 w 635184"/>
              <a:gd name="connsiteY119" fmla="*/ 1041823 h 3290946"/>
              <a:gd name="connsiteX120" fmla="*/ 616221 w 635184"/>
              <a:gd name="connsiteY120" fmla="*/ 1054405 h 3290946"/>
              <a:gd name="connsiteX121" fmla="*/ 615802 w 635184"/>
              <a:gd name="connsiteY121" fmla="*/ 1055870 h 3290946"/>
              <a:gd name="connsiteX122" fmla="*/ 615572 w 635184"/>
              <a:gd name="connsiteY122" fmla="*/ 1049791 h 3290946"/>
              <a:gd name="connsiteX123" fmla="*/ 605284 w 635184"/>
              <a:gd name="connsiteY123" fmla="*/ 1020786 h 3290946"/>
              <a:gd name="connsiteX124" fmla="*/ 594309 w 635184"/>
              <a:gd name="connsiteY124" fmla="*/ 1086658 h 3290946"/>
              <a:gd name="connsiteX125" fmla="*/ 614570 w 635184"/>
              <a:gd name="connsiteY125" fmla="*/ 1113804 h 3290946"/>
              <a:gd name="connsiteX126" fmla="*/ 611213 w 635184"/>
              <a:gd name="connsiteY126" fmla="*/ 1156964 h 3290946"/>
              <a:gd name="connsiteX127" fmla="*/ 609746 w 635184"/>
              <a:gd name="connsiteY127" fmla="*/ 1206405 h 3290946"/>
              <a:gd name="connsiteX128" fmla="*/ 605967 w 635184"/>
              <a:gd name="connsiteY128" fmla="*/ 1265192 h 3290946"/>
              <a:gd name="connsiteX129" fmla="*/ 603646 w 635184"/>
              <a:gd name="connsiteY129" fmla="*/ 1297517 h 3290946"/>
              <a:gd name="connsiteX130" fmla="*/ 601123 w 635184"/>
              <a:gd name="connsiteY130" fmla="*/ 1275967 h 3290946"/>
              <a:gd name="connsiteX131" fmla="*/ 598942 w 635184"/>
              <a:gd name="connsiteY131" fmla="*/ 1340737 h 3290946"/>
              <a:gd name="connsiteX132" fmla="*/ 596058 w 635184"/>
              <a:gd name="connsiteY132" fmla="*/ 1400566 h 3290946"/>
              <a:gd name="connsiteX133" fmla="*/ 593535 w 635184"/>
              <a:gd name="connsiteY133" fmla="*/ 1439410 h 3290946"/>
              <a:gd name="connsiteX134" fmla="*/ 591012 w 635184"/>
              <a:gd name="connsiteY134" fmla="*/ 1422354 h 3290946"/>
              <a:gd name="connsiteX135" fmla="*/ 586771 w 635184"/>
              <a:gd name="connsiteY135" fmla="*/ 1486470 h 3290946"/>
              <a:gd name="connsiteX136" fmla="*/ 580520 w 635184"/>
              <a:gd name="connsiteY136" fmla="*/ 1528141 h 3290946"/>
              <a:gd name="connsiteX137" fmla="*/ 580923 w 635184"/>
              <a:gd name="connsiteY137" fmla="*/ 1559991 h 3290946"/>
              <a:gd name="connsiteX138" fmla="*/ 579174 w 635184"/>
              <a:gd name="connsiteY138" fmla="*/ 1643572 h 3290946"/>
              <a:gd name="connsiteX139" fmla="*/ 575158 w 635184"/>
              <a:gd name="connsiteY139" fmla="*/ 1643572 h 3290946"/>
              <a:gd name="connsiteX140" fmla="*/ 573807 w 635184"/>
              <a:gd name="connsiteY140" fmla="*/ 1656163 h 3290946"/>
              <a:gd name="connsiteX141" fmla="*/ 570832 w 635184"/>
              <a:gd name="connsiteY141" fmla="*/ 1672147 h 3290946"/>
              <a:gd name="connsiteX142" fmla="*/ 572089 w 635184"/>
              <a:gd name="connsiteY142" fmla="*/ 1707152 h 3290946"/>
              <a:gd name="connsiteX143" fmla="*/ 563415 w 635184"/>
              <a:gd name="connsiteY143" fmla="*/ 1770672 h 3290946"/>
              <a:gd name="connsiteX144" fmla="*/ 561687 w 635184"/>
              <a:gd name="connsiteY144" fmla="*/ 1770672 h 3290946"/>
              <a:gd name="connsiteX145" fmla="*/ 561043 w 635184"/>
              <a:gd name="connsiteY145" fmla="*/ 1798532 h 3290946"/>
              <a:gd name="connsiteX146" fmla="*/ 558209 w 635184"/>
              <a:gd name="connsiteY146" fmla="*/ 1849253 h 3290946"/>
              <a:gd name="connsiteX147" fmla="*/ 554421 w 635184"/>
              <a:gd name="connsiteY147" fmla="*/ 1879733 h 3290946"/>
              <a:gd name="connsiteX148" fmla="*/ 552921 w 635184"/>
              <a:gd name="connsiteY148" fmla="*/ 1880444 h 3290946"/>
              <a:gd name="connsiteX149" fmla="*/ 552868 w 635184"/>
              <a:gd name="connsiteY149" fmla="*/ 1880321 h 3290946"/>
              <a:gd name="connsiteX150" fmla="*/ 552747 w 635184"/>
              <a:gd name="connsiteY150" fmla="*/ 1885068 h 3290946"/>
              <a:gd name="connsiteX151" fmla="*/ 551496 w 635184"/>
              <a:gd name="connsiteY151" fmla="*/ 1897086 h 3290946"/>
              <a:gd name="connsiteX152" fmla="*/ 548561 w 635184"/>
              <a:gd name="connsiteY152" fmla="*/ 1925572 h 3290946"/>
              <a:gd name="connsiteX153" fmla="*/ 550009 w 635184"/>
              <a:gd name="connsiteY153" fmla="*/ 1955010 h 3290946"/>
              <a:gd name="connsiteX154" fmla="*/ 541888 w 635184"/>
              <a:gd name="connsiteY154" fmla="*/ 2017310 h 3290946"/>
              <a:gd name="connsiteX155" fmla="*/ 541526 w 635184"/>
              <a:gd name="connsiteY155" fmla="*/ 2017310 h 3290946"/>
              <a:gd name="connsiteX156" fmla="*/ 542441 w 635184"/>
              <a:gd name="connsiteY156" fmla="*/ 2032788 h 3290946"/>
              <a:gd name="connsiteX157" fmla="*/ 538009 w 635184"/>
              <a:gd name="connsiteY157" fmla="*/ 2094164 h 3290946"/>
              <a:gd name="connsiteX158" fmla="*/ 531577 w 635184"/>
              <a:gd name="connsiteY158" fmla="*/ 2126252 h 3290946"/>
              <a:gd name="connsiteX159" fmla="*/ 533064 w 635184"/>
              <a:gd name="connsiteY159" fmla="*/ 2121608 h 3290946"/>
              <a:gd name="connsiteX160" fmla="*/ 526421 w 635184"/>
              <a:gd name="connsiteY160" fmla="*/ 2257429 h 3290946"/>
              <a:gd name="connsiteX161" fmla="*/ 517909 w 635184"/>
              <a:gd name="connsiteY161" fmla="*/ 2421170 h 3290946"/>
              <a:gd name="connsiteX162" fmla="*/ 515387 w 635184"/>
              <a:gd name="connsiteY162" fmla="*/ 2428764 h 3290946"/>
              <a:gd name="connsiteX163" fmla="*/ 514267 w 635184"/>
              <a:gd name="connsiteY163" fmla="*/ 2432332 h 3290946"/>
              <a:gd name="connsiteX164" fmla="*/ 514663 w 635184"/>
              <a:gd name="connsiteY164" fmla="*/ 2450161 h 3290946"/>
              <a:gd name="connsiteX165" fmla="*/ 510110 w 635184"/>
              <a:gd name="connsiteY165" fmla="*/ 2492488 h 3290946"/>
              <a:gd name="connsiteX166" fmla="*/ 510251 w 635184"/>
              <a:gd name="connsiteY166" fmla="*/ 2498590 h 3290946"/>
              <a:gd name="connsiteX167" fmla="*/ 508784 w 635184"/>
              <a:gd name="connsiteY167" fmla="*/ 2547495 h 3290946"/>
              <a:gd name="connsiteX168" fmla="*/ 504402 w 635184"/>
              <a:gd name="connsiteY168" fmla="*/ 2581041 h 3290946"/>
              <a:gd name="connsiteX169" fmla="*/ 502575 w 635184"/>
              <a:gd name="connsiteY169" fmla="*/ 2581456 h 3290946"/>
              <a:gd name="connsiteX170" fmla="*/ 502492 w 635184"/>
              <a:gd name="connsiteY170" fmla="*/ 2581260 h 3290946"/>
              <a:gd name="connsiteX171" fmla="*/ 502309 w 635184"/>
              <a:gd name="connsiteY171" fmla="*/ 2595239 h 3290946"/>
              <a:gd name="connsiteX172" fmla="*/ 501216 w 635184"/>
              <a:gd name="connsiteY172" fmla="*/ 2620361 h 3290946"/>
              <a:gd name="connsiteX173" fmla="*/ 497427 w 635184"/>
              <a:gd name="connsiteY173" fmla="*/ 2681738 h 3290946"/>
              <a:gd name="connsiteX174" fmla="*/ 494472 w 635184"/>
              <a:gd name="connsiteY174" fmla="*/ 2720016 h 3290946"/>
              <a:gd name="connsiteX175" fmla="*/ 491317 w 635184"/>
              <a:gd name="connsiteY175" fmla="*/ 2693108 h 3290946"/>
              <a:gd name="connsiteX176" fmla="*/ 489899 w 635184"/>
              <a:gd name="connsiteY176" fmla="*/ 2753056 h 3290946"/>
              <a:gd name="connsiteX177" fmla="*/ 485689 w 635184"/>
              <a:gd name="connsiteY177" fmla="*/ 2815743 h 3290946"/>
              <a:gd name="connsiteX178" fmla="*/ 474664 w 635184"/>
              <a:gd name="connsiteY178" fmla="*/ 3033627 h 3290946"/>
              <a:gd name="connsiteX179" fmla="*/ 466614 w 635184"/>
              <a:gd name="connsiteY179" fmla="*/ 3268299 h 3290946"/>
              <a:gd name="connsiteX180" fmla="*/ 438584 w 635184"/>
              <a:gd name="connsiteY180" fmla="*/ 3287855 h 3290946"/>
              <a:gd name="connsiteX181" fmla="*/ 428086 w 635184"/>
              <a:gd name="connsiteY181" fmla="*/ 3270549 h 3290946"/>
              <a:gd name="connsiteX182" fmla="*/ 426655 w 635184"/>
              <a:gd name="connsiteY182" fmla="*/ 3266887 h 3290946"/>
              <a:gd name="connsiteX183" fmla="*/ 426374 w 635184"/>
              <a:gd name="connsiteY183" fmla="*/ 3269430 h 3290946"/>
              <a:gd name="connsiteX184" fmla="*/ 408424 w 635184"/>
              <a:gd name="connsiteY184" fmla="*/ 3265710 h 3290946"/>
              <a:gd name="connsiteX185" fmla="*/ 388224 w 635184"/>
              <a:gd name="connsiteY185" fmla="*/ 3254488 h 3290946"/>
              <a:gd name="connsiteX186" fmla="*/ 371058 w 635184"/>
              <a:gd name="connsiteY186" fmla="*/ 3230914 h 3290946"/>
              <a:gd name="connsiteX187" fmla="*/ 370261 w 635184"/>
              <a:gd name="connsiteY187" fmla="*/ 3220752 h 3290946"/>
              <a:gd name="connsiteX188" fmla="*/ 366416 w 635184"/>
              <a:gd name="connsiteY188" fmla="*/ 3218274 h 3290946"/>
              <a:gd name="connsiteX189" fmla="*/ 365391 w 635184"/>
              <a:gd name="connsiteY189" fmla="*/ 3216603 h 3290946"/>
              <a:gd name="connsiteX190" fmla="*/ 361488 w 635184"/>
              <a:gd name="connsiteY190" fmla="*/ 3217692 h 3290946"/>
              <a:gd name="connsiteX191" fmla="*/ 356204 w 635184"/>
              <a:gd name="connsiteY191" fmla="*/ 3214810 h 3290946"/>
              <a:gd name="connsiteX192" fmla="*/ 341803 w 635184"/>
              <a:gd name="connsiteY192" fmla="*/ 3186682 h 3290946"/>
              <a:gd name="connsiteX193" fmla="*/ 340265 w 635184"/>
              <a:gd name="connsiteY193" fmla="*/ 3172484 h 3290946"/>
              <a:gd name="connsiteX194" fmla="*/ 340850 w 635184"/>
              <a:gd name="connsiteY194" fmla="*/ 3167630 h 3290946"/>
              <a:gd name="connsiteX195" fmla="*/ 337321 w 635184"/>
              <a:gd name="connsiteY195" fmla="*/ 3166099 h 3290946"/>
              <a:gd name="connsiteX196" fmla="*/ 329753 w 635184"/>
              <a:gd name="connsiteY196" fmla="*/ 3155904 h 3290946"/>
              <a:gd name="connsiteX197" fmla="*/ 325502 w 635184"/>
              <a:gd name="connsiteY197" fmla="*/ 3161054 h 3290946"/>
              <a:gd name="connsiteX198" fmla="*/ 291443 w 635184"/>
              <a:gd name="connsiteY198" fmla="*/ 3141557 h 3290946"/>
              <a:gd name="connsiteX199" fmla="*/ 276850 w 635184"/>
              <a:gd name="connsiteY199" fmla="*/ 3105005 h 3290946"/>
              <a:gd name="connsiteX200" fmla="*/ 270458 w 635184"/>
              <a:gd name="connsiteY200" fmla="*/ 2880915 h 3290946"/>
              <a:gd name="connsiteX201" fmla="*/ 274618 w 635184"/>
              <a:gd name="connsiteY201" fmla="*/ 2693276 h 3290946"/>
              <a:gd name="connsiteX202" fmla="*/ 272075 w 635184"/>
              <a:gd name="connsiteY202" fmla="*/ 2691637 h 3290946"/>
              <a:gd name="connsiteX203" fmla="*/ 271050 w 635184"/>
              <a:gd name="connsiteY203" fmla="*/ 2689966 h 3290946"/>
              <a:gd name="connsiteX204" fmla="*/ 267147 w 635184"/>
              <a:gd name="connsiteY204" fmla="*/ 2691055 h 3290946"/>
              <a:gd name="connsiteX205" fmla="*/ 261863 w 635184"/>
              <a:gd name="connsiteY205" fmla="*/ 2688173 h 3290946"/>
              <a:gd name="connsiteX206" fmla="*/ 247462 w 635184"/>
              <a:gd name="connsiteY206" fmla="*/ 2660045 h 3290946"/>
              <a:gd name="connsiteX207" fmla="*/ 245924 w 635184"/>
              <a:gd name="connsiteY207" fmla="*/ 2645847 h 3290946"/>
              <a:gd name="connsiteX208" fmla="*/ 246509 w 635184"/>
              <a:gd name="connsiteY208" fmla="*/ 2640993 h 3290946"/>
              <a:gd name="connsiteX209" fmla="*/ 242980 w 635184"/>
              <a:gd name="connsiteY209" fmla="*/ 2639462 h 3290946"/>
              <a:gd name="connsiteX210" fmla="*/ 235412 w 635184"/>
              <a:gd name="connsiteY210" fmla="*/ 2629267 h 3290946"/>
              <a:gd name="connsiteX211" fmla="*/ 231161 w 635184"/>
              <a:gd name="connsiteY211" fmla="*/ 2634417 h 3290946"/>
              <a:gd name="connsiteX212" fmla="*/ 219938 w 635184"/>
              <a:gd name="connsiteY212" fmla="*/ 2635154 h 3290946"/>
              <a:gd name="connsiteX213" fmla="*/ 202073 w 635184"/>
              <a:gd name="connsiteY213" fmla="*/ 2619325 h 3290946"/>
              <a:gd name="connsiteX214" fmla="*/ 196192 w 635184"/>
              <a:gd name="connsiteY214" fmla="*/ 2790779 h 3290946"/>
              <a:gd name="connsiteX215" fmla="*/ 168162 w 635184"/>
              <a:gd name="connsiteY215" fmla="*/ 2810335 h 3290946"/>
              <a:gd name="connsiteX216" fmla="*/ 157664 w 635184"/>
              <a:gd name="connsiteY216" fmla="*/ 2793029 h 3290946"/>
              <a:gd name="connsiteX217" fmla="*/ 156233 w 635184"/>
              <a:gd name="connsiteY217" fmla="*/ 2789367 h 3290946"/>
              <a:gd name="connsiteX218" fmla="*/ 155952 w 635184"/>
              <a:gd name="connsiteY218" fmla="*/ 2791910 h 3290946"/>
              <a:gd name="connsiteX219" fmla="*/ 138002 w 635184"/>
              <a:gd name="connsiteY219" fmla="*/ 2788190 h 3290946"/>
              <a:gd name="connsiteX220" fmla="*/ 117802 w 635184"/>
              <a:gd name="connsiteY220" fmla="*/ 2776968 h 3290946"/>
              <a:gd name="connsiteX221" fmla="*/ 100636 w 635184"/>
              <a:gd name="connsiteY221" fmla="*/ 2753394 h 3290946"/>
              <a:gd name="connsiteX222" fmla="*/ 99839 w 635184"/>
              <a:gd name="connsiteY222" fmla="*/ 2743232 h 3290946"/>
              <a:gd name="connsiteX223" fmla="*/ 95994 w 635184"/>
              <a:gd name="connsiteY223" fmla="*/ 2740754 h 3290946"/>
              <a:gd name="connsiteX224" fmla="*/ 94969 w 635184"/>
              <a:gd name="connsiteY224" fmla="*/ 2739083 h 3290946"/>
              <a:gd name="connsiteX225" fmla="*/ 91066 w 635184"/>
              <a:gd name="connsiteY225" fmla="*/ 2740172 h 3290946"/>
              <a:gd name="connsiteX226" fmla="*/ 85782 w 635184"/>
              <a:gd name="connsiteY226" fmla="*/ 2737290 h 3290946"/>
              <a:gd name="connsiteX227" fmla="*/ 71381 w 635184"/>
              <a:gd name="connsiteY227" fmla="*/ 2709162 h 3290946"/>
              <a:gd name="connsiteX228" fmla="*/ 69843 w 635184"/>
              <a:gd name="connsiteY228" fmla="*/ 2694964 h 3290946"/>
              <a:gd name="connsiteX229" fmla="*/ 70428 w 635184"/>
              <a:gd name="connsiteY229" fmla="*/ 2690110 h 3290946"/>
              <a:gd name="connsiteX230" fmla="*/ 66899 w 635184"/>
              <a:gd name="connsiteY230" fmla="*/ 2688579 h 3290946"/>
              <a:gd name="connsiteX231" fmla="*/ 59331 w 635184"/>
              <a:gd name="connsiteY231" fmla="*/ 2678384 h 3290946"/>
              <a:gd name="connsiteX232" fmla="*/ 55080 w 635184"/>
              <a:gd name="connsiteY232" fmla="*/ 2683534 h 3290946"/>
              <a:gd name="connsiteX233" fmla="*/ 21021 w 635184"/>
              <a:gd name="connsiteY233" fmla="*/ 2664037 h 3290946"/>
              <a:gd name="connsiteX234" fmla="*/ 6428 w 635184"/>
              <a:gd name="connsiteY234" fmla="*/ 2627485 h 3290946"/>
              <a:gd name="connsiteX235" fmla="*/ 4659 w 635184"/>
              <a:gd name="connsiteY235" fmla="*/ 2194871 h 3290946"/>
              <a:gd name="connsiteX236" fmla="*/ 4619 w 635184"/>
              <a:gd name="connsiteY236" fmla="*/ 2180227 h 3290946"/>
              <a:gd name="connsiteX237" fmla="*/ 4719 w 635184"/>
              <a:gd name="connsiteY237" fmla="*/ 2145103 h 3290946"/>
              <a:gd name="connsiteX238" fmla="*/ 10770 w 635184"/>
              <a:gd name="connsiteY238" fmla="*/ 2113314 h 3290946"/>
              <a:gd name="connsiteX239" fmla="*/ 12781 w 635184"/>
              <a:gd name="connsiteY239" fmla="*/ 2107089 h 3290946"/>
              <a:gd name="connsiteX240" fmla="*/ 13720 w 635184"/>
              <a:gd name="connsiteY240" fmla="*/ 2103694 h 3290946"/>
              <a:gd name="connsiteX241" fmla="*/ 12854 w 635184"/>
              <a:gd name="connsiteY241" fmla="*/ 2113509 h 3290946"/>
              <a:gd name="connsiteX242" fmla="*/ 17483 w 635184"/>
              <a:gd name="connsiteY242" fmla="*/ 2099741 h 3290946"/>
              <a:gd name="connsiteX243" fmla="*/ 20005 w 635184"/>
              <a:gd name="connsiteY243" fmla="*/ 2073963 h 3290946"/>
              <a:gd name="connsiteX244" fmla="*/ 9664 w 635184"/>
              <a:gd name="connsiteY244" fmla="*/ 2081048 h 3290946"/>
              <a:gd name="connsiteX245" fmla="*/ 9031 w 635184"/>
              <a:gd name="connsiteY245" fmla="*/ 2051669 h 3290946"/>
              <a:gd name="connsiteX246" fmla="*/ 9664 w 635184"/>
              <a:gd name="connsiteY246" fmla="*/ 2015861 h 3290946"/>
              <a:gd name="connsiteX247" fmla="*/ 13453 w 635184"/>
              <a:gd name="connsiteY247" fmla="*/ 1972849 h 3290946"/>
              <a:gd name="connsiteX248" fmla="*/ 17865 w 635184"/>
              <a:gd name="connsiteY248" fmla="*/ 1872212 h 3290946"/>
              <a:gd name="connsiteX249" fmla="*/ 21654 w 635184"/>
              <a:gd name="connsiteY249" fmla="*/ 1784939 h 3290946"/>
              <a:gd name="connsiteX250" fmla="*/ 25744 w 635184"/>
              <a:gd name="connsiteY250" fmla="*/ 1704334 h 3290946"/>
              <a:gd name="connsiteX251" fmla="*/ 43522 w 635184"/>
              <a:gd name="connsiteY251" fmla="*/ 1437723 h 3290946"/>
              <a:gd name="connsiteX252" fmla="*/ 62869 w 635184"/>
              <a:gd name="connsiteY252" fmla="*/ 1132477 h 3290946"/>
              <a:gd name="connsiteX253" fmla="*/ 72557 w 635184"/>
              <a:gd name="connsiteY253" fmla="*/ 982101 h 3290946"/>
              <a:gd name="connsiteX254" fmla="*/ 82868 w 635184"/>
              <a:gd name="connsiteY254" fmla="*/ 844881 h 3290946"/>
              <a:gd name="connsiteX255" fmla="*/ 90788 w 635184"/>
              <a:gd name="connsiteY255" fmla="*/ 771241 h 3290946"/>
              <a:gd name="connsiteX256" fmla="*/ 98204 w 635184"/>
              <a:gd name="connsiteY256" fmla="*/ 705995 h 3290946"/>
              <a:gd name="connsiteX257" fmla="*/ 103682 w 635184"/>
              <a:gd name="connsiteY257" fmla="*/ 646553 h 3290946"/>
              <a:gd name="connsiteX258" fmla="*/ 108254 w 635184"/>
              <a:gd name="connsiteY258" fmla="*/ 582110 h 3290946"/>
              <a:gd name="connsiteX259" fmla="*/ 113792 w 635184"/>
              <a:gd name="connsiteY259" fmla="*/ 543207 h 3290946"/>
              <a:gd name="connsiteX260" fmla="*/ 119209 w 635184"/>
              <a:gd name="connsiteY260" fmla="*/ 504958 h 3290946"/>
              <a:gd name="connsiteX261" fmla="*/ 128716 w 635184"/>
              <a:gd name="connsiteY261" fmla="*/ 424293 h 3290946"/>
              <a:gd name="connsiteX262" fmla="*/ 139389 w 635184"/>
              <a:gd name="connsiteY262" fmla="*/ 329103 h 3290946"/>
              <a:gd name="connsiteX263" fmla="*/ 144977 w 635184"/>
              <a:gd name="connsiteY263" fmla="*/ 299367 h 3290946"/>
              <a:gd name="connsiteX264" fmla="*/ 144695 w 635184"/>
              <a:gd name="connsiteY264" fmla="*/ 324340 h 3290946"/>
              <a:gd name="connsiteX265" fmla="*/ 148605 w 635184"/>
              <a:gd name="connsiteY265" fmla="*/ 271863 h 3290946"/>
              <a:gd name="connsiteX266" fmla="*/ 158163 w 635184"/>
              <a:gd name="connsiteY266" fmla="*/ 222839 h 3290946"/>
              <a:gd name="connsiteX267" fmla="*/ 160404 w 635184"/>
              <a:gd name="connsiteY267" fmla="*/ 198580 h 3290946"/>
              <a:gd name="connsiteX268" fmla="*/ 167549 w 635184"/>
              <a:gd name="connsiteY268" fmla="*/ 147889 h 3290946"/>
              <a:gd name="connsiteX269" fmla="*/ 170492 w 635184"/>
              <a:gd name="connsiteY269" fmla="*/ 134958 h 3290946"/>
              <a:gd name="connsiteX270" fmla="*/ 171783 w 635184"/>
              <a:gd name="connsiteY270" fmla="*/ 129584 h 3290946"/>
              <a:gd name="connsiteX271" fmla="*/ 171821 w 635184"/>
              <a:gd name="connsiteY271" fmla="*/ 128713 h 3290946"/>
              <a:gd name="connsiteX272" fmla="*/ 173720 w 635184"/>
              <a:gd name="connsiteY272" fmla="*/ 121249 h 3290946"/>
              <a:gd name="connsiteX273" fmla="*/ 174067 w 635184"/>
              <a:gd name="connsiteY273" fmla="*/ 120889 h 3290946"/>
              <a:gd name="connsiteX274" fmla="*/ 174594 w 635184"/>
              <a:gd name="connsiteY274" fmla="*/ 119940 h 3290946"/>
              <a:gd name="connsiteX275" fmla="*/ 174551 w 635184"/>
              <a:gd name="connsiteY275" fmla="*/ 120386 h 3290946"/>
              <a:gd name="connsiteX276" fmla="*/ 175059 w 635184"/>
              <a:gd name="connsiteY276" fmla="*/ 119858 h 3290946"/>
              <a:gd name="connsiteX277" fmla="*/ 175743 w 635184"/>
              <a:gd name="connsiteY277" fmla="*/ 97541 h 3290946"/>
              <a:gd name="connsiteX278" fmla="*/ 187087 w 635184"/>
              <a:gd name="connsiteY278" fmla="*/ 65796 h 3290946"/>
              <a:gd name="connsiteX279" fmla="*/ 203727 w 635184"/>
              <a:gd name="connsiteY279" fmla="*/ 49644 h 3290946"/>
              <a:gd name="connsiteX280" fmla="*/ 207800 w 635184"/>
              <a:gd name="connsiteY280" fmla="*/ 54544 h 3290946"/>
              <a:gd name="connsiteX281" fmla="*/ 231548 w 635184"/>
              <a:gd name="connsiteY281" fmla="*/ 61986 h 3290946"/>
              <a:gd name="connsiteX282" fmla="*/ 245759 w 635184"/>
              <a:gd name="connsiteY282" fmla="*/ 108509 h 3290946"/>
              <a:gd name="connsiteX283" fmla="*/ 248450 w 635184"/>
              <a:gd name="connsiteY283" fmla="*/ 116682 h 3290946"/>
              <a:gd name="connsiteX284" fmla="*/ 249831 w 635184"/>
              <a:gd name="connsiteY284" fmla="*/ 124726 h 3290946"/>
              <a:gd name="connsiteX285" fmla="*/ 251700 w 635184"/>
              <a:gd name="connsiteY285" fmla="*/ 127887 h 3290946"/>
              <a:gd name="connsiteX286" fmla="*/ 254080 w 635184"/>
              <a:gd name="connsiteY286" fmla="*/ 130506 h 3290946"/>
              <a:gd name="connsiteX287" fmla="*/ 286461 w 635184"/>
              <a:gd name="connsiteY287" fmla="*/ 155569 h 3290946"/>
              <a:gd name="connsiteX288" fmla="*/ 325636 w 635184"/>
              <a:gd name="connsiteY288" fmla="*/ 203313 h 3290946"/>
              <a:gd name="connsiteX289" fmla="*/ 325567 w 635184"/>
              <a:gd name="connsiteY289" fmla="*/ 203631 h 3290946"/>
              <a:gd name="connsiteX290" fmla="*/ 327511 w 635184"/>
              <a:gd name="connsiteY290" fmla="*/ 202840 h 3290946"/>
              <a:gd name="connsiteX291" fmla="*/ 328497 w 635184"/>
              <a:gd name="connsiteY291" fmla="*/ 203202 h 3290946"/>
              <a:gd name="connsiteX292" fmla="*/ 334244 w 635184"/>
              <a:gd name="connsiteY292" fmla="*/ 173722 h 3290946"/>
              <a:gd name="connsiteX293" fmla="*/ 336485 w 635184"/>
              <a:gd name="connsiteY293" fmla="*/ 149463 h 3290946"/>
              <a:gd name="connsiteX294" fmla="*/ 343630 w 635184"/>
              <a:gd name="connsiteY294" fmla="*/ 98772 h 3290946"/>
              <a:gd name="connsiteX295" fmla="*/ 346573 w 635184"/>
              <a:gd name="connsiteY295" fmla="*/ 85841 h 3290946"/>
              <a:gd name="connsiteX296" fmla="*/ 347864 w 635184"/>
              <a:gd name="connsiteY296" fmla="*/ 80467 h 3290946"/>
              <a:gd name="connsiteX297" fmla="*/ 347902 w 635184"/>
              <a:gd name="connsiteY297" fmla="*/ 79596 h 3290946"/>
              <a:gd name="connsiteX298" fmla="*/ 349801 w 635184"/>
              <a:gd name="connsiteY298" fmla="*/ 72132 h 3290946"/>
              <a:gd name="connsiteX299" fmla="*/ 350148 w 635184"/>
              <a:gd name="connsiteY299" fmla="*/ 71772 h 3290946"/>
              <a:gd name="connsiteX300" fmla="*/ 350675 w 635184"/>
              <a:gd name="connsiteY300" fmla="*/ 70823 h 3290946"/>
              <a:gd name="connsiteX301" fmla="*/ 350632 w 635184"/>
              <a:gd name="connsiteY301" fmla="*/ 71269 h 3290946"/>
              <a:gd name="connsiteX302" fmla="*/ 351140 w 635184"/>
              <a:gd name="connsiteY302" fmla="*/ 70741 h 3290946"/>
              <a:gd name="connsiteX303" fmla="*/ 351824 w 635184"/>
              <a:gd name="connsiteY303" fmla="*/ 48424 h 3290946"/>
              <a:gd name="connsiteX304" fmla="*/ 363168 w 635184"/>
              <a:gd name="connsiteY304" fmla="*/ 16679 h 3290946"/>
              <a:gd name="connsiteX305" fmla="*/ 379808 w 635184"/>
              <a:gd name="connsiteY305" fmla="*/ 527 h 329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Lst>
            <a:rect l="l" t="t" r="r" b="b"/>
            <a:pathLst>
              <a:path w="635184" h="3290946">
                <a:moveTo>
                  <a:pt x="513256" y="2435822"/>
                </a:moveTo>
                <a:lnTo>
                  <a:pt x="512940" y="2437009"/>
                </a:lnTo>
                <a:cubicBezTo>
                  <a:pt x="512821" y="2437611"/>
                  <a:pt x="512845" y="2437828"/>
                  <a:pt x="513014" y="2437660"/>
                </a:cubicBezTo>
                <a:close/>
                <a:moveTo>
                  <a:pt x="14126" y="2099086"/>
                </a:moveTo>
                <a:cubicBezTo>
                  <a:pt x="14608" y="2099086"/>
                  <a:pt x="14570" y="2100271"/>
                  <a:pt x="14011" y="2102643"/>
                </a:cubicBezTo>
                <a:lnTo>
                  <a:pt x="13720" y="2103694"/>
                </a:lnTo>
                <a:close/>
                <a:moveTo>
                  <a:pt x="96538" y="1843646"/>
                </a:moveTo>
                <a:lnTo>
                  <a:pt x="96515" y="1844433"/>
                </a:lnTo>
                <a:lnTo>
                  <a:pt x="96478" y="1845626"/>
                </a:lnTo>
                <a:lnTo>
                  <a:pt x="96647" y="1844679"/>
                </a:lnTo>
                <a:close/>
                <a:moveTo>
                  <a:pt x="272619" y="1794529"/>
                </a:moveTo>
                <a:lnTo>
                  <a:pt x="272596" y="1795316"/>
                </a:lnTo>
                <a:lnTo>
                  <a:pt x="272559" y="1796509"/>
                </a:lnTo>
                <a:lnTo>
                  <a:pt x="272728" y="1795562"/>
                </a:lnTo>
                <a:close/>
                <a:moveTo>
                  <a:pt x="97240" y="1721538"/>
                </a:moveTo>
                <a:cubicBezTo>
                  <a:pt x="90808" y="1719038"/>
                  <a:pt x="90248" y="1727124"/>
                  <a:pt x="95561" y="1745797"/>
                </a:cubicBezTo>
                <a:lnTo>
                  <a:pt x="97924" y="1757412"/>
                </a:lnTo>
                <a:lnTo>
                  <a:pt x="98506" y="1748685"/>
                </a:lnTo>
                <a:lnTo>
                  <a:pt x="99259" y="1739724"/>
                </a:lnTo>
                <a:lnTo>
                  <a:pt x="98040" y="1734637"/>
                </a:lnTo>
                <a:cubicBezTo>
                  <a:pt x="97657" y="1731411"/>
                  <a:pt x="97390" y="1727045"/>
                  <a:pt x="97240" y="1721538"/>
                </a:cubicBezTo>
                <a:close/>
                <a:moveTo>
                  <a:pt x="273321" y="1672421"/>
                </a:moveTo>
                <a:cubicBezTo>
                  <a:pt x="266889" y="1669921"/>
                  <a:pt x="266329" y="1678007"/>
                  <a:pt x="271642" y="1696680"/>
                </a:cubicBezTo>
                <a:lnTo>
                  <a:pt x="274005" y="1708295"/>
                </a:lnTo>
                <a:lnTo>
                  <a:pt x="274587" y="1699568"/>
                </a:lnTo>
                <a:lnTo>
                  <a:pt x="275340" y="1690607"/>
                </a:lnTo>
                <a:lnTo>
                  <a:pt x="274121" y="1685520"/>
                </a:lnTo>
                <a:cubicBezTo>
                  <a:pt x="273738" y="1682294"/>
                  <a:pt x="273471" y="1677928"/>
                  <a:pt x="273321" y="1672421"/>
                </a:cubicBezTo>
                <a:close/>
                <a:moveTo>
                  <a:pt x="615802" y="1055870"/>
                </a:moveTo>
                <a:lnTo>
                  <a:pt x="616258" y="1067965"/>
                </a:lnTo>
                <a:lnTo>
                  <a:pt x="612339" y="1067965"/>
                </a:lnTo>
                <a:close/>
                <a:moveTo>
                  <a:pt x="161479" y="1052526"/>
                </a:moveTo>
                <a:cubicBezTo>
                  <a:pt x="161204" y="1052526"/>
                  <a:pt x="160964" y="1053400"/>
                  <a:pt x="160758" y="1055146"/>
                </a:cubicBezTo>
                <a:lnTo>
                  <a:pt x="160720" y="1055727"/>
                </a:lnTo>
                <a:lnTo>
                  <a:pt x="161444" y="1054402"/>
                </a:lnTo>
                <a:cubicBezTo>
                  <a:pt x="162017" y="1053151"/>
                  <a:pt x="162028" y="1052526"/>
                  <a:pt x="161479" y="1052526"/>
                </a:cubicBezTo>
                <a:close/>
                <a:moveTo>
                  <a:pt x="337560" y="1003409"/>
                </a:moveTo>
                <a:cubicBezTo>
                  <a:pt x="337285" y="1003409"/>
                  <a:pt x="337045" y="1004283"/>
                  <a:pt x="336839" y="1006029"/>
                </a:cubicBezTo>
                <a:lnTo>
                  <a:pt x="336801" y="1006610"/>
                </a:lnTo>
                <a:lnTo>
                  <a:pt x="337525" y="1005285"/>
                </a:lnTo>
                <a:cubicBezTo>
                  <a:pt x="338098" y="1004034"/>
                  <a:pt x="338109" y="1003409"/>
                  <a:pt x="337560" y="1003409"/>
                </a:cubicBezTo>
                <a:close/>
                <a:moveTo>
                  <a:pt x="627675" y="961817"/>
                </a:moveTo>
                <a:lnTo>
                  <a:pt x="625223" y="970810"/>
                </a:lnTo>
                <a:lnTo>
                  <a:pt x="627615" y="970810"/>
                </a:lnTo>
                <a:close/>
                <a:moveTo>
                  <a:pt x="167359" y="888109"/>
                </a:moveTo>
                <a:lnTo>
                  <a:pt x="167321" y="889003"/>
                </a:lnTo>
                <a:lnTo>
                  <a:pt x="167662" y="898510"/>
                </a:lnTo>
                <a:cubicBezTo>
                  <a:pt x="168351" y="907718"/>
                  <a:pt x="169982" y="913327"/>
                  <a:pt x="172554" y="915337"/>
                </a:cubicBezTo>
                <a:cubicBezTo>
                  <a:pt x="175985" y="918016"/>
                  <a:pt x="178591" y="918174"/>
                  <a:pt x="180373" y="915813"/>
                </a:cubicBezTo>
                <a:cubicBezTo>
                  <a:pt x="182155" y="913451"/>
                  <a:pt x="183046" y="908242"/>
                  <a:pt x="183046" y="900186"/>
                </a:cubicBezTo>
                <a:cubicBezTo>
                  <a:pt x="183046" y="894143"/>
                  <a:pt x="180092" y="890367"/>
                  <a:pt x="174182" y="888856"/>
                </a:cubicBezTo>
                <a:close/>
                <a:moveTo>
                  <a:pt x="343440" y="838992"/>
                </a:moveTo>
                <a:lnTo>
                  <a:pt x="343402" y="839886"/>
                </a:lnTo>
                <a:lnTo>
                  <a:pt x="343743" y="849393"/>
                </a:lnTo>
                <a:cubicBezTo>
                  <a:pt x="344432" y="858601"/>
                  <a:pt x="346063" y="864210"/>
                  <a:pt x="348635" y="866220"/>
                </a:cubicBezTo>
                <a:cubicBezTo>
                  <a:pt x="352066" y="868899"/>
                  <a:pt x="354672" y="869057"/>
                  <a:pt x="356454" y="866696"/>
                </a:cubicBezTo>
                <a:cubicBezTo>
                  <a:pt x="358236" y="864334"/>
                  <a:pt x="359127" y="859125"/>
                  <a:pt x="359127" y="851069"/>
                </a:cubicBezTo>
                <a:cubicBezTo>
                  <a:pt x="359127" y="845026"/>
                  <a:pt x="356173" y="841250"/>
                  <a:pt x="350263" y="839739"/>
                </a:cubicBezTo>
                <a:close/>
                <a:moveTo>
                  <a:pt x="521461" y="529233"/>
                </a:moveTo>
                <a:lnTo>
                  <a:pt x="521917" y="541328"/>
                </a:lnTo>
                <a:lnTo>
                  <a:pt x="517998" y="541328"/>
                </a:lnTo>
                <a:close/>
                <a:moveTo>
                  <a:pt x="533334" y="435180"/>
                </a:moveTo>
                <a:lnTo>
                  <a:pt x="530882" y="444173"/>
                </a:lnTo>
                <a:lnTo>
                  <a:pt x="533274" y="444173"/>
                </a:lnTo>
                <a:close/>
                <a:moveTo>
                  <a:pt x="379808" y="527"/>
                </a:moveTo>
                <a:cubicBezTo>
                  <a:pt x="381289" y="1304"/>
                  <a:pt x="382646" y="2937"/>
                  <a:pt x="383881" y="5427"/>
                </a:cubicBezTo>
                <a:cubicBezTo>
                  <a:pt x="388819" y="15389"/>
                  <a:pt x="396734" y="17869"/>
                  <a:pt x="407629" y="12869"/>
                </a:cubicBezTo>
                <a:cubicBezTo>
                  <a:pt x="412640" y="32911"/>
                  <a:pt x="417377" y="48419"/>
                  <a:pt x="421840" y="59392"/>
                </a:cubicBezTo>
                <a:cubicBezTo>
                  <a:pt x="422955" y="62136"/>
                  <a:pt x="423852" y="64860"/>
                  <a:pt x="424531" y="67565"/>
                </a:cubicBezTo>
                <a:lnTo>
                  <a:pt x="425912" y="75609"/>
                </a:lnTo>
                <a:lnTo>
                  <a:pt x="427781" y="78770"/>
                </a:lnTo>
                <a:cubicBezTo>
                  <a:pt x="428765" y="80199"/>
                  <a:pt x="429558" y="81072"/>
                  <a:pt x="430161" y="81389"/>
                </a:cubicBezTo>
                <a:cubicBezTo>
                  <a:pt x="439527" y="83890"/>
                  <a:pt x="450321" y="92244"/>
                  <a:pt x="462542" y="106452"/>
                </a:cubicBezTo>
                <a:cubicBezTo>
                  <a:pt x="474763" y="120660"/>
                  <a:pt x="487821" y="136575"/>
                  <a:pt x="501717" y="154196"/>
                </a:cubicBezTo>
                <a:lnTo>
                  <a:pt x="501648" y="154514"/>
                </a:lnTo>
                <a:lnTo>
                  <a:pt x="503592" y="153723"/>
                </a:lnTo>
                <a:cubicBezTo>
                  <a:pt x="506849" y="153225"/>
                  <a:pt x="511119" y="154791"/>
                  <a:pt x="516400" y="158423"/>
                </a:cubicBezTo>
                <a:cubicBezTo>
                  <a:pt x="523441" y="163264"/>
                  <a:pt x="526473" y="182612"/>
                  <a:pt x="525495" y="216466"/>
                </a:cubicBezTo>
                <a:cubicBezTo>
                  <a:pt x="524798" y="210354"/>
                  <a:pt x="529073" y="207298"/>
                  <a:pt x="538319" y="207298"/>
                </a:cubicBezTo>
                <a:cubicBezTo>
                  <a:pt x="535800" y="246628"/>
                  <a:pt x="534905" y="270282"/>
                  <a:pt x="535636" y="278259"/>
                </a:cubicBezTo>
                <a:cubicBezTo>
                  <a:pt x="536366" y="286236"/>
                  <a:pt x="537149" y="298877"/>
                  <a:pt x="537987" y="316180"/>
                </a:cubicBezTo>
                <a:cubicBezTo>
                  <a:pt x="538824" y="333484"/>
                  <a:pt x="539722" y="353189"/>
                  <a:pt x="540680" y="375295"/>
                </a:cubicBezTo>
                <a:cubicBezTo>
                  <a:pt x="541399" y="391875"/>
                  <a:pt x="539742" y="408934"/>
                  <a:pt x="535708" y="426473"/>
                </a:cubicBezTo>
                <a:lnTo>
                  <a:pt x="534002" y="432729"/>
                </a:lnTo>
                <a:lnTo>
                  <a:pt x="534540" y="444292"/>
                </a:lnTo>
                <a:cubicBezTo>
                  <a:pt x="535384" y="465445"/>
                  <a:pt x="532470" y="486579"/>
                  <a:pt x="525796" y="507693"/>
                </a:cubicBezTo>
                <a:lnTo>
                  <a:pt x="525696" y="507693"/>
                </a:lnTo>
                <a:lnTo>
                  <a:pt x="525700" y="506290"/>
                </a:lnTo>
                <a:lnTo>
                  <a:pt x="524563" y="515186"/>
                </a:lnTo>
                <a:cubicBezTo>
                  <a:pt x="523869" y="519217"/>
                  <a:pt x="522974" y="523411"/>
                  <a:pt x="521880" y="527768"/>
                </a:cubicBezTo>
                <a:lnTo>
                  <a:pt x="521461" y="529233"/>
                </a:lnTo>
                <a:lnTo>
                  <a:pt x="521231" y="523154"/>
                </a:lnTo>
                <a:cubicBezTo>
                  <a:pt x="519859" y="507107"/>
                  <a:pt x="516430" y="497439"/>
                  <a:pt x="510943" y="494149"/>
                </a:cubicBezTo>
                <a:cubicBezTo>
                  <a:pt x="507284" y="491957"/>
                  <a:pt x="504541" y="496350"/>
                  <a:pt x="502712" y="507328"/>
                </a:cubicBezTo>
                <a:lnTo>
                  <a:pt x="501051" y="539218"/>
                </a:lnTo>
                <a:lnTo>
                  <a:pt x="501970" y="539506"/>
                </a:lnTo>
                <a:lnTo>
                  <a:pt x="510003" y="565805"/>
                </a:lnTo>
                <a:lnTo>
                  <a:pt x="516390" y="569486"/>
                </a:lnTo>
                <a:cubicBezTo>
                  <a:pt x="519767" y="574010"/>
                  <a:pt x="521046" y="579904"/>
                  <a:pt x="520229" y="587167"/>
                </a:cubicBezTo>
                <a:lnTo>
                  <a:pt x="519429" y="597447"/>
                </a:lnTo>
                <a:lnTo>
                  <a:pt x="520253" y="602246"/>
                </a:lnTo>
                <a:lnTo>
                  <a:pt x="522122" y="605407"/>
                </a:lnTo>
                <a:cubicBezTo>
                  <a:pt x="523106" y="606836"/>
                  <a:pt x="523899" y="607709"/>
                  <a:pt x="524502" y="608026"/>
                </a:cubicBezTo>
                <a:cubicBezTo>
                  <a:pt x="533868" y="610527"/>
                  <a:pt x="544662" y="618881"/>
                  <a:pt x="556883" y="633089"/>
                </a:cubicBezTo>
                <a:cubicBezTo>
                  <a:pt x="569104" y="647297"/>
                  <a:pt x="582162" y="663212"/>
                  <a:pt x="596058" y="680833"/>
                </a:cubicBezTo>
                <a:lnTo>
                  <a:pt x="595989" y="681151"/>
                </a:lnTo>
                <a:lnTo>
                  <a:pt x="597933" y="680360"/>
                </a:lnTo>
                <a:cubicBezTo>
                  <a:pt x="601190" y="679862"/>
                  <a:pt x="605460" y="681428"/>
                  <a:pt x="610741" y="685060"/>
                </a:cubicBezTo>
                <a:cubicBezTo>
                  <a:pt x="617782" y="689901"/>
                  <a:pt x="620814" y="709249"/>
                  <a:pt x="619836" y="743103"/>
                </a:cubicBezTo>
                <a:cubicBezTo>
                  <a:pt x="619139" y="736991"/>
                  <a:pt x="623414" y="733935"/>
                  <a:pt x="632660" y="733935"/>
                </a:cubicBezTo>
                <a:cubicBezTo>
                  <a:pt x="630141" y="773265"/>
                  <a:pt x="629246" y="796919"/>
                  <a:pt x="629977" y="804896"/>
                </a:cubicBezTo>
                <a:cubicBezTo>
                  <a:pt x="630707" y="812873"/>
                  <a:pt x="631490" y="825514"/>
                  <a:pt x="632328" y="842817"/>
                </a:cubicBezTo>
                <a:cubicBezTo>
                  <a:pt x="633165" y="860121"/>
                  <a:pt x="634063" y="879826"/>
                  <a:pt x="635021" y="901932"/>
                </a:cubicBezTo>
                <a:cubicBezTo>
                  <a:pt x="635740" y="918512"/>
                  <a:pt x="634083" y="935571"/>
                  <a:pt x="630049" y="953110"/>
                </a:cubicBezTo>
                <a:lnTo>
                  <a:pt x="628343" y="959366"/>
                </a:lnTo>
                <a:lnTo>
                  <a:pt x="628881" y="970929"/>
                </a:lnTo>
                <a:cubicBezTo>
                  <a:pt x="629725" y="992082"/>
                  <a:pt x="626811" y="1013216"/>
                  <a:pt x="620137" y="1034330"/>
                </a:cubicBezTo>
                <a:lnTo>
                  <a:pt x="620037" y="1034330"/>
                </a:lnTo>
                <a:lnTo>
                  <a:pt x="620041" y="1032927"/>
                </a:lnTo>
                <a:lnTo>
                  <a:pt x="618904" y="1041823"/>
                </a:lnTo>
                <a:cubicBezTo>
                  <a:pt x="618210" y="1045854"/>
                  <a:pt x="617315" y="1050048"/>
                  <a:pt x="616221" y="1054405"/>
                </a:cubicBezTo>
                <a:lnTo>
                  <a:pt x="615802" y="1055870"/>
                </a:lnTo>
                <a:lnTo>
                  <a:pt x="615572" y="1049791"/>
                </a:lnTo>
                <a:cubicBezTo>
                  <a:pt x="614200" y="1033744"/>
                  <a:pt x="610771" y="1024076"/>
                  <a:pt x="605284" y="1020786"/>
                </a:cubicBezTo>
                <a:cubicBezTo>
                  <a:pt x="597967" y="1016401"/>
                  <a:pt x="594309" y="1038358"/>
                  <a:pt x="594309" y="1086658"/>
                </a:cubicBezTo>
                <a:cubicBezTo>
                  <a:pt x="609451" y="1090229"/>
                  <a:pt x="616205" y="1099278"/>
                  <a:pt x="614570" y="1113804"/>
                </a:cubicBezTo>
                <a:cubicBezTo>
                  <a:pt x="612935" y="1128329"/>
                  <a:pt x="611816" y="1142716"/>
                  <a:pt x="611213" y="1156964"/>
                </a:cubicBezTo>
                <a:cubicBezTo>
                  <a:pt x="611213" y="1175577"/>
                  <a:pt x="610724" y="1192058"/>
                  <a:pt x="609746" y="1206405"/>
                </a:cubicBezTo>
                <a:cubicBezTo>
                  <a:pt x="608767" y="1220752"/>
                  <a:pt x="607508" y="1240347"/>
                  <a:pt x="605967" y="1265192"/>
                </a:cubicBezTo>
                <a:cubicBezTo>
                  <a:pt x="606101" y="1285512"/>
                  <a:pt x="605327" y="1296287"/>
                  <a:pt x="603646" y="1297517"/>
                </a:cubicBezTo>
                <a:cubicBezTo>
                  <a:pt x="601964" y="1298748"/>
                  <a:pt x="601123" y="1291564"/>
                  <a:pt x="601123" y="1275967"/>
                </a:cubicBezTo>
                <a:cubicBezTo>
                  <a:pt x="600051" y="1304225"/>
                  <a:pt x="599324" y="1325814"/>
                  <a:pt x="598942" y="1340737"/>
                </a:cubicBezTo>
                <a:cubicBezTo>
                  <a:pt x="598560" y="1355659"/>
                  <a:pt x="597599" y="1375602"/>
                  <a:pt x="596058" y="1400566"/>
                </a:cubicBezTo>
                <a:cubicBezTo>
                  <a:pt x="596058" y="1425212"/>
                  <a:pt x="595217" y="1438160"/>
                  <a:pt x="593535" y="1439410"/>
                </a:cubicBezTo>
                <a:cubicBezTo>
                  <a:pt x="591854" y="1440660"/>
                  <a:pt x="591012" y="1434975"/>
                  <a:pt x="591012" y="1422354"/>
                </a:cubicBezTo>
                <a:cubicBezTo>
                  <a:pt x="591012" y="1452517"/>
                  <a:pt x="589599" y="1473888"/>
                  <a:pt x="586771" y="1486470"/>
                </a:cubicBezTo>
                <a:cubicBezTo>
                  <a:pt x="583944" y="1499050"/>
                  <a:pt x="581860" y="1512941"/>
                  <a:pt x="580520" y="1528141"/>
                </a:cubicBezTo>
                <a:cubicBezTo>
                  <a:pt x="579944" y="1535682"/>
                  <a:pt x="580078" y="1546298"/>
                  <a:pt x="580923" y="1559991"/>
                </a:cubicBezTo>
                <a:cubicBezTo>
                  <a:pt x="581767" y="1573683"/>
                  <a:pt x="581184" y="1601543"/>
                  <a:pt x="579174" y="1643572"/>
                </a:cubicBezTo>
                <a:lnTo>
                  <a:pt x="575158" y="1643572"/>
                </a:lnTo>
                <a:lnTo>
                  <a:pt x="573807" y="1656163"/>
                </a:lnTo>
                <a:cubicBezTo>
                  <a:pt x="572427" y="1662295"/>
                  <a:pt x="571435" y="1667623"/>
                  <a:pt x="570832" y="1672147"/>
                </a:cubicBezTo>
                <a:cubicBezTo>
                  <a:pt x="570832" y="1674410"/>
                  <a:pt x="571251" y="1686078"/>
                  <a:pt x="572089" y="1707152"/>
                </a:cubicBezTo>
                <a:cubicBezTo>
                  <a:pt x="572926" y="1728226"/>
                  <a:pt x="570035" y="1749399"/>
                  <a:pt x="563415" y="1770672"/>
                </a:cubicBezTo>
                <a:lnTo>
                  <a:pt x="561687" y="1770672"/>
                </a:lnTo>
                <a:cubicBezTo>
                  <a:pt x="561673" y="1770751"/>
                  <a:pt x="561459" y="1780038"/>
                  <a:pt x="561043" y="1798532"/>
                </a:cubicBezTo>
                <a:cubicBezTo>
                  <a:pt x="560628" y="1817027"/>
                  <a:pt x="559683" y="1833933"/>
                  <a:pt x="558209" y="1849253"/>
                </a:cubicBezTo>
                <a:cubicBezTo>
                  <a:pt x="558209" y="1867073"/>
                  <a:pt x="556947" y="1877233"/>
                  <a:pt x="554421" y="1879733"/>
                </a:cubicBezTo>
                <a:cubicBezTo>
                  <a:pt x="553789" y="1880358"/>
                  <a:pt x="553289" y="1880595"/>
                  <a:pt x="552921" y="1880444"/>
                </a:cubicBezTo>
                <a:lnTo>
                  <a:pt x="552868" y="1880321"/>
                </a:lnTo>
                <a:lnTo>
                  <a:pt x="552747" y="1885068"/>
                </a:lnTo>
                <a:cubicBezTo>
                  <a:pt x="552469" y="1889816"/>
                  <a:pt x="552052" y="1893822"/>
                  <a:pt x="551496" y="1897086"/>
                </a:cubicBezTo>
                <a:cubicBezTo>
                  <a:pt x="550384" y="1903615"/>
                  <a:pt x="549406" y="1913110"/>
                  <a:pt x="548561" y="1925572"/>
                </a:cubicBezTo>
                <a:cubicBezTo>
                  <a:pt x="548267" y="1925254"/>
                  <a:pt x="548749" y="1935067"/>
                  <a:pt x="550009" y="1955010"/>
                </a:cubicBezTo>
                <a:cubicBezTo>
                  <a:pt x="551268" y="1974953"/>
                  <a:pt x="548561" y="1995720"/>
                  <a:pt x="541888" y="2017310"/>
                </a:cubicBezTo>
                <a:lnTo>
                  <a:pt x="541526" y="2017310"/>
                </a:lnTo>
                <a:cubicBezTo>
                  <a:pt x="541714" y="2014611"/>
                  <a:pt x="542019" y="2019770"/>
                  <a:pt x="542441" y="2032788"/>
                </a:cubicBezTo>
                <a:cubicBezTo>
                  <a:pt x="542863" y="2045805"/>
                  <a:pt x="541386" y="2066264"/>
                  <a:pt x="538009" y="2094164"/>
                </a:cubicBezTo>
                <a:cubicBezTo>
                  <a:pt x="538009" y="2102935"/>
                  <a:pt x="535865" y="2113631"/>
                  <a:pt x="531577" y="2126252"/>
                </a:cubicBezTo>
                <a:lnTo>
                  <a:pt x="533064" y="2121608"/>
                </a:lnTo>
                <a:cubicBezTo>
                  <a:pt x="530317" y="2162328"/>
                  <a:pt x="528103" y="2207601"/>
                  <a:pt x="526421" y="2257429"/>
                </a:cubicBezTo>
                <a:cubicBezTo>
                  <a:pt x="524740" y="2307256"/>
                  <a:pt x="521902" y="2361837"/>
                  <a:pt x="517909" y="2421170"/>
                </a:cubicBezTo>
                <a:cubicBezTo>
                  <a:pt x="516924" y="2424087"/>
                  <a:pt x="516083" y="2426618"/>
                  <a:pt x="515387" y="2428764"/>
                </a:cubicBezTo>
                <a:lnTo>
                  <a:pt x="514267" y="2432332"/>
                </a:lnTo>
                <a:lnTo>
                  <a:pt x="514663" y="2450161"/>
                </a:lnTo>
                <a:cubicBezTo>
                  <a:pt x="515085" y="2467505"/>
                  <a:pt x="513567" y="2481614"/>
                  <a:pt x="510110" y="2492488"/>
                </a:cubicBezTo>
                <a:cubicBezTo>
                  <a:pt x="509360" y="2492091"/>
                  <a:pt x="509407" y="2494125"/>
                  <a:pt x="510251" y="2498590"/>
                </a:cubicBezTo>
                <a:cubicBezTo>
                  <a:pt x="511095" y="2503055"/>
                  <a:pt x="510606" y="2519356"/>
                  <a:pt x="508784" y="2547495"/>
                </a:cubicBezTo>
                <a:cubicBezTo>
                  <a:pt x="508918" y="2567616"/>
                  <a:pt x="507457" y="2578798"/>
                  <a:pt x="504402" y="2581041"/>
                </a:cubicBezTo>
                <a:cubicBezTo>
                  <a:pt x="503638" y="2581601"/>
                  <a:pt x="503029" y="2581740"/>
                  <a:pt x="502575" y="2581456"/>
                </a:cubicBezTo>
                <a:lnTo>
                  <a:pt x="502492" y="2581260"/>
                </a:lnTo>
                <a:lnTo>
                  <a:pt x="502309" y="2595239"/>
                </a:lnTo>
                <a:cubicBezTo>
                  <a:pt x="502066" y="2604050"/>
                  <a:pt x="501702" y="2612424"/>
                  <a:pt x="501216" y="2620361"/>
                </a:cubicBezTo>
                <a:cubicBezTo>
                  <a:pt x="500244" y="2636236"/>
                  <a:pt x="498982" y="2656695"/>
                  <a:pt x="497427" y="2681738"/>
                </a:cubicBezTo>
                <a:cubicBezTo>
                  <a:pt x="497561" y="2707257"/>
                  <a:pt x="496576" y="2720016"/>
                  <a:pt x="494472" y="2720016"/>
                </a:cubicBezTo>
                <a:cubicBezTo>
                  <a:pt x="492369" y="2720016"/>
                  <a:pt x="491317" y="2711047"/>
                  <a:pt x="491317" y="2693108"/>
                </a:cubicBezTo>
                <a:cubicBezTo>
                  <a:pt x="491317" y="2710571"/>
                  <a:pt x="490844" y="2730554"/>
                  <a:pt x="489899" y="2753056"/>
                </a:cubicBezTo>
                <a:cubicBezTo>
                  <a:pt x="488955" y="2775559"/>
                  <a:pt x="487551" y="2796454"/>
                  <a:pt x="485689" y="2815743"/>
                </a:cubicBezTo>
                <a:cubicBezTo>
                  <a:pt x="481736" y="2874202"/>
                  <a:pt x="478061" y="2946830"/>
                  <a:pt x="474664" y="3033627"/>
                </a:cubicBezTo>
                <a:cubicBezTo>
                  <a:pt x="471267" y="3120424"/>
                  <a:pt x="468584" y="3198648"/>
                  <a:pt x="466614" y="3268299"/>
                </a:cubicBezTo>
                <a:cubicBezTo>
                  <a:pt x="453817" y="3288976"/>
                  <a:pt x="444474" y="3295495"/>
                  <a:pt x="438584" y="3287855"/>
                </a:cubicBezTo>
                <a:cubicBezTo>
                  <a:pt x="434167" y="3282125"/>
                  <a:pt x="430668" y="3276356"/>
                  <a:pt x="428086" y="3270549"/>
                </a:cubicBezTo>
                <a:lnTo>
                  <a:pt x="426655" y="3266887"/>
                </a:lnTo>
                <a:lnTo>
                  <a:pt x="426374" y="3269430"/>
                </a:lnTo>
                <a:cubicBezTo>
                  <a:pt x="417664" y="3259469"/>
                  <a:pt x="411681" y="3258229"/>
                  <a:pt x="408424" y="3265710"/>
                </a:cubicBezTo>
                <a:cubicBezTo>
                  <a:pt x="405168" y="3273191"/>
                  <a:pt x="398434" y="3269450"/>
                  <a:pt x="388224" y="3254488"/>
                </a:cubicBezTo>
                <a:cubicBezTo>
                  <a:pt x="378535" y="3256988"/>
                  <a:pt x="372814" y="3249130"/>
                  <a:pt x="371058" y="3230914"/>
                </a:cubicBezTo>
                <a:lnTo>
                  <a:pt x="370261" y="3220752"/>
                </a:lnTo>
                <a:lnTo>
                  <a:pt x="366416" y="3218274"/>
                </a:lnTo>
                <a:lnTo>
                  <a:pt x="365391" y="3216603"/>
                </a:lnTo>
                <a:lnTo>
                  <a:pt x="361488" y="3217692"/>
                </a:lnTo>
                <a:cubicBezTo>
                  <a:pt x="359922" y="3217403"/>
                  <a:pt x="358161" y="3216443"/>
                  <a:pt x="356204" y="3214810"/>
                </a:cubicBezTo>
                <a:cubicBezTo>
                  <a:pt x="348379" y="3208282"/>
                  <a:pt x="343579" y="3198905"/>
                  <a:pt x="341803" y="3186682"/>
                </a:cubicBezTo>
                <a:cubicBezTo>
                  <a:pt x="340915" y="3180570"/>
                  <a:pt x="340403" y="3175837"/>
                  <a:pt x="340265" y="3172484"/>
                </a:cubicBezTo>
                <a:lnTo>
                  <a:pt x="340850" y="3167630"/>
                </a:lnTo>
                <a:lnTo>
                  <a:pt x="337321" y="3166099"/>
                </a:lnTo>
                <a:cubicBezTo>
                  <a:pt x="334899" y="3163896"/>
                  <a:pt x="332376" y="3160498"/>
                  <a:pt x="329753" y="3155904"/>
                </a:cubicBezTo>
                <a:cubicBezTo>
                  <a:pt x="330530" y="3151856"/>
                  <a:pt x="329113" y="3153573"/>
                  <a:pt x="325502" y="3161054"/>
                </a:cubicBezTo>
                <a:cubicBezTo>
                  <a:pt x="321891" y="3168535"/>
                  <a:pt x="310537" y="3162036"/>
                  <a:pt x="291443" y="3141557"/>
                </a:cubicBezTo>
                <a:cubicBezTo>
                  <a:pt x="291443" y="3114689"/>
                  <a:pt x="286578" y="3102505"/>
                  <a:pt x="276850" y="3105005"/>
                </a:cubicBezTo>
                <a:cubicBezTo>
                  <a:pt x="272884" y="3027714"/>
                  <a:pt x="270753" y="2953017"/>
                  <a:pt x="270458" y="2880915"/>
                </a:cubicBezTo>
                <a:lnTo>
                  <a:pt x="274618" y="2693276"/>
                </a:lnTo>
                <a:lnTo>
                  <a:pt x="272075" y="2691637"/>
                </a:lnTo>
                <a:lnTo>
                  <a:pt x="271050" y="2689966"/>
                </a:lnTo>
                <a:lnTo>
                  <a:pt x="267147" y="2691055"/>
                </a:lnTo>
                <a:cubicBezTo>
                  <a:pt x="265581" y="2690766"/>
                  <a:pt x="263820" y="2689806"/>
                  <a:pt x="261863" y="2688173"/>
                </a:cubicBezTo>
                <a:cubicBezTo>
                  <a:pt x="254038" y="2681645"/>
                  <a:pt x="249238" y="2672268"/>
                  <a:pt x="247462" y="2660045"/>
                </a:cubicBezTo>
                <a:cubicBezTo>
                  <a:pt x="246574" y="2653933"/>
                  <a:pt x="246062" y="2649200"/>
                  <a:pt x="245924" y="2645847"/>
                </a:cubicBezTo>
                <a:lnTo>
                  <a:pt x="246509" y="2640993"/>
                </a:lnTo>
                <a:lnTo>
                  <a:pt x="242980" y="2639462"/>
                </a:lnTo>
                <a:cubicBezTo>
                  <a:pt x="240558" y="2637259"/>
                  <a:pt x="238035" y="2633861"/>
                  <a:pt x="235412" y="2629267"/>
                </a:cubicBezTo>
                <a:cubicBezTo>
                  <a:pt x="236189" y="2625219"/>
                  <a:pt x="234772" y="2626936"/>
                  <a:pt x="231161" y="2634417"/>
                </a:cubicBezTo>
                <a:cubicBezTo>
                  <a:pt x="229355" y="2638158"/>
                  <a:pt x="225614" y="2638403"/>
                  <a:pt x="219938" y="2635154"/>
                </a:cubicBezTo>
                <a:lnTo>
                  <a:pt x="202073" y="2619325"/>
                </a:lnTo>
                <a:lnTo>
                  <a:pt x="196192" y="2790779"/>
                </a:lnTo>
                <a:cubicBezTo>
                  <a:pt x="183395" y="2811456"/>
                  <a:pt x="174052" y="2817975"/>
                  <a:pt x="168162" y="2810335"/>
                </a:cubicBezTo>
                <a:cubicBezTo>
                  <a:pt x="163745" y="2804605"/>
                  <a:pt x="160246" y="2798836"/>
                  <a:pt x="157664" y="2793029"/>
                </a:cubicBezTo>
                <a:lnTo>
                  <a:pt x="156233" y="2789367"/>
                </a:lnTo>
                <a:lnTo>
                  <a:pt x="155952" y="2791910"/>
                </a:lnTo>
                <a:cubicBezTo>
                  <a:pt x="147242" y="2781949"/>
                  <a:pt x="141259" y="2780709"/>
                  <a:pt x="138002" y="2788190"/>
                </a:cubicBezTo>
                <a:cubicBezTo>
                  <a:pt x="134746" y="2795671"/>
                  <a:pt x="128012" y="2791930"/>
                  <a:pt x="117802" y="2776968"/>
                </a:cubicBezTo>
                <a:cubicBezTo>
                  <a:pt x="108113" y="2779468"/>
                  <a:pt x="102392" y="2771610"/>
                  <a:pt x="100636" y="2753394"/>
                </a:cubicBezTo>
                <a:lnTo>
                  <a:pt x="99839" y="2743232"/>
                </a:lnTo>
                <a:lnTo>
                  <a:pt x="95994" y="2740754"/>
                </a:lnTo>
                <a:lnTo>
                  <a:pt x="94969" y="2739083"/>
                </a:lnTo>
                <a:lnTo>
                  <a:pt x="91066" y="2740172"/>
                </a:lnTo>
                <a:cubicBezTo>
                  <a:pt x="89500" y="2739883"/>
                  <a:pt x="87739" y="2738923"/>
                  <a:pt x="85782" y="2737290"/>
                </a:cubicBezTo>
                <a:cubicBezTo>
                  <a:pt x="77957" y="2730762"/>
                  <a:pt x="73157" y="2721385"/>
                  <a:pt x="71381" y="2709162"/>
                </a:cubicBezTo>
                <a:cubicBezTo>
                  <a:pt x="70493" y="2703050"/>
                  <a:pt x="69981" y="2698317"/>
                  <a:pt x="69843" y="2694964"/>
                </a:cubicBezTo>
                <a:lnTo>
                  <a:pt x="70428" y="2690110"/>
                </a:lnTo>
                <a:lnTo>
                  <a:pt x="66899" y="2688579"/>
                </a:lnTo>
                <a:cubicBezTo>
                  <a:pt x="64477" y="2686376"/>
                  <a:pt x="61954" y="2682978"/>
                  <a:pt x="59331" y="2678384"/>
                </a:cubicBezTo>
                <a:cubicBezTo>
                  <a:pt x="60108" y="2674336"/>
                  <a:pt x="58691" y="2676053"/>
                  <a:pt x="55080" y="2683534"/>
                </a:cubicBezTo>
                <a:cubicBezTo>
                  <a:pt x="51469" y="2691015"/>
                  <a:pt x="40115" y="2684516"/>
                  <a:pt x="21021" y="2664037"/>
                </a:cubicBezTo>
                <a:cubicBezTo>
                  <a:pt x="21021" y="2637169"/>
                  <a:pt x="16156" y="2624985"/>
                  <a:pt x="6428" y="2627485"/>
                </a:cubicBezTo>
                <a:cubicBezTo>
                  <a:pt x="-1505" y="2472902"/>
                  <a:pt x="-2095" y="2328698"/>
                  <a:pt x="4659" y="2194871"/>
                </a:cubicBezTo>
                <a:cubicBezTo>
                  <a:pt x="5476" y="2191815"/>
                  <a:pt x="5463" y="2186934"/>
                  <a:pt x="4619" y="2180227"/>
                </a:cubicBezTo>
                <a:cubicBezTo>
                  <a:pt x="3775" y="2173520"/>
                  <a:pt x="3808" y="2161812"/>
                  <a:pt x="4719" y="2145103"/>
                </a:cubicBezTo>
                <a:cubicBezTo>
                  <a:pt x="4652" y="2135777"/>
                  <a:pt x="6669" y="2125180"/>
                  <a:pt x="10770" y="2113314"/>
                </a:cubicBezTo>
                <a:cubicBezTo>
                  <a:pt x="11570" y="2110942"/>
                  <a:pt x="12241" y="2108867"/>
                  <a:pt x="12781" y="2107089"/>
                </a:cubicBezTo>
                <a:lnTo>
                  <a:pt x="13720" y="2103694"/>
                </a:lnTo>
                <a:lnTo>
                  <a:pt x="12854" y="2113509"/>
                </a:lnTo>
                <a:lnTo>
                  <a:pt x="17483" y="2099741"/>
                </a:lnTo>
                <a:cubicBezTo>
                  <a:pt x="26059" y="2079301"/>
                  <a:pt x="26899" y="2070709"/>
                  <a:pt x="20005" y="2073963"/>
                </a:cubicBezTo>
                <a:cubicBezTo>
                  <a:pt x="13111" y="2077218"/>
                  <a:pt x="9664" y="2079579"/>
                  <a:pt x="9664" y="2081048"/>
                </a:cubicBezTo>
                <a:cubicBezTo>
                  <a:pt x="9664" y="2076364"/>
                  <a:pt x="9453" y="2066572"/>
                  <a:pt x="9031" y="2051669"/>
                </a:cubicBezTo>
                <a:cubicBezTo>
                  <a:pt x="8609" y="2036766"/>
                  <a:pt x="8820" y="2024830"/>
                  <a:pt x="9664" y="2015861"/>
                </a:cubicBezTo>
                <a:cubicBezTo>
                  <a:pt x="10508" y="2023679"/>
                  <a:pt x="11771" y="2009342"/>
                  <a:pt x="13453" y="1972849"/>
                </a:cubicBezTo>
                <a:cubicBezTo>
                  <a:pt x="15135" y="1936357"/>
                  <a:pt x="16605" y="1902811"/>
                  <a:pt x="17865" y="1872212"/>
                </a:cubicBezTo>
                <a:cubicBezTo>
                  <a:pt x="19124" y="1841613"/>
                  <a:pt x="20387" y="1812522"/>
                  <a:pt x="21654" y="1784939"/>
                </a:cubicBezTo>
                <a:cubicBezTo>
                  <a:pt x="22920" y="1757356"/>
                  <a:pt x="24283" y="1730488"/>
                  <a:pt x="25744" y="1704334"/>
                </a:cubicBezTo>
                <a:cubicBezTo>
                  <a:pt x="31010" y="1641389"/>
                  <a:pt x="36936" y="1552519"/>
                  <a:pt x="43522" y="1437723"/>
                </a:cubicBezTo>
                <a:cubicBezTo>
                  <a:pt x="50108" y="1322927"/>
                  <a:pt x="56557" y="1221178"/>
                  <a:pt x="62869" y="1132477"/>
                </a:cubicBezTo>
                <a:cubicBezTo>
                  <a:pt x="66473" y="1079296"/>
                  <a:pt x="69702" y="1029170"/>
                  <a:pt x="72557" y="982101"/>
                </a:cubicBezTo>
                <a:cubicBezTo>
                  <a:pt x="75411" y="935032"/>
                  <a:pt x="78848" y="889292"/>
                  <a:pt x="82868" y="844881"/>
                </a:cubicBezTo>
                <a:cubicBezTo>
                  <a:pt x="84784" y="818211"/>
                  <a:pt x="87424" y="793665"/>
                  <a:pt x="90788" y="771241"/>
                </a:cubicBezTo>
                <a:cubicBezTo>
                  <a:pt x="94151" y="748818"/>
                  <a:pt x="96623" y="727069"/>
                  <a:pt x="98204" y="705995"/>
                </a:cubicBezTo>
                <a:cubicBezTo>
                  <a:pt x="100590" y="687461"/>
                  <a:pt x="102415" y="667647"/>
                  <a:pt x="103682" y="646553"/>
                </a:cubicBezTo>
                <a:cubicBezTo>
                  <a:pt x="104948" y="625459"/>
                  <a:pt x="106472" y="603978"/>
                  <a:pt x="108254" y="582110"/>
                </a:cubicBezTo>
                <a:cubicBezTo>
                  <a:pt x="110090" y="568617"/>
                  <a:pt x="111936" y="555649"/>
                  <a:pt x="113792" y="543207"/>
                </a:cubicBezTo>
                <a:cubicBezTo>
                  <a:pt x="115648" y="530765"/>
                  <a:pt x="117454" y="518015"/>
                  <a:pt x="119209" y="504958"/>
                </a:cubicBezTo>
                <a:cubicBezTo>
                  <a:pt x="123028" y="482217"/>
                  <a:pt x="126197" y="455329"/>
                  <a:pt x="128716" y="424293"/>
                </a:cubicBezTo>
                <a:cubicBezTo>
                  <a:pt x="131235" y="393257"/>
                  <a:pt x="134793" y="361527"/>
                  <a:pt x="139389" y="329103"/>
                </a:cubicBezTo>
                <a:cubicBezTo>
                  <a:pt x="143302" y="308029"/>
                  <a:pt x="145164" y="298116"/>
                  <a:pt x="144977" y="299367"/>
                </a:cubicBezTo>
                <a:cubicBezTo>
                  <a:pt x="144789" y="300617"/>
                  <a:pt x="144695" y="308941"/>
                  <a:pt x="144695" y="324340"/>
                </a:cubicBezTo>
                <a:cubicBezTo>
                  <a:pt x="145607" y="302710"/>
                  <a:pt x="146910" y="285218"/>
                  <a:pt x="148605" y="271863"/>
                </a:cubicBezTo>
                <a:cubicBezTo>
                  <a:pt x="150300" y="258508"/>
                  <a:pt x="153486" y="242167"/>
                  <a:pt x="158163" y="222839"/>
                </a:cubicBezTo>
                <a:cubicBezTo>
                  <a:pt x="158846" y="219863"/>
                  <a:pt x="159593" y="211776"/>
                  <a:pt x="160404" y="198580"/>
                </a:cubicBezTo>
                <a:cubicBezTo>
                  <a:pt x="161214" y="185384"/>
                  <a:pt x="163596" y="168487"/>
                  <a:pt x="167549" y="147889"/>
                </a:cubicBezTo>
                <a:cubicBezTo>
                  <a:pt x="168661" y="142919"/>
                  <a:pt x="169643" y="138608"/>
                  <a:pt x="170492" y="134958"/>
                </a:cubicBezTo>
                <a:lnTo>
                  <a:pt x="171783" y="129584"/>
                </a:lnTo>
                <a:lnTo>
                  <a:pt x="171821" y="128713"/>
                </a:lnTo>
                <a:cubicBezTo>
                  <a:pt x="172243" y="124997"/>
                  <a:pt x="172876" y="122509"/>
                  <a:pt x="173720" y="121249"/>
                </a:cubicBezTo>
                <a:lnTo>
                  <a:pt x="174067" y="120889"/>
                </a:lnTo>
                <a:lnTo>
                  <a:pt x="174594" y="119940"/>
                </a:lnTo>
                <a:lnTo>
                  <a:pt x="174551" y="120386"/>
                </a:lnTo>
                <a:lnTo>
                  <a:pt x="175059" y="119858"/>
                </a:lnTo>
                <a:lnTo>
                  <a:pt x="175743" y="97541"/>
                </a:lnTo>
                <a:cubicBezTo>
                  <a:pt x="177255" y="76377"/>
                  <a:pt x="181036" y="65796"/>
                  <a:pt x="187087" y="65796"/>
                </a:cubicBezTo>
                <a:cubicBezTo>
                  <a:pt x="193740" y="52699"/>
                  <a:pt x="199286" y="47315"/>
                  <a:pt x="203727" y="49644"/>
                </a:cubicBezTo>
                <a:cubicBezTo>
                  <a:pt x="205208" y="50421"/>
                  <a:pt x="206565" y="52054"/>
                  <a:pt x="207800" y="54544"/>
                </a:cubicBezTo>
                <a:cubicBezTo>
                  <a:pt x="212738" y="64506"/>
                  <a:pt x="220653" y="66986"/>
                  <a:pt x="231548" y="61986"/>
                </a:cubicBezTo>
                <a:cubicBezTo>
                  <a:pt x="236559" y="82028"/>
                  <a:pt x="241296" y="97536"/>
                  <a:pt x="245759" y="108509"/>
                </a:cubicBezTo>
                <a:cubicBezTo>
                  <a:pt x="246874" y="111253"/>
                  <a:pt x="247771" y="113977"/>
                  <a:pt x="248450" y="116682"/>
                </a:cubicBezTo>
                <a:lnTo>
                  <a:pt x="249831" y="124726"/>
                </a:lnTo>
                <a:lnTo>
                  <a:pt x="251700" y="127887"/>
                </a:lnTo>
                <a:cubicBezTo>
                  <a:pt x="252684" y="129316"/>
                  <a:pt x="253477" y="130189"/>
                  <a:pt x="254080" y="130506"/>
                </a:cubicBezTo>
                <a:cubicBezTo>
                  <a:pt x="263446" y="133007"/>
                  <a:pt x="274240" y="141361"/>
                  <a:pt x="286461" y="155569"/>
                </a:cubicBezTo>
                <a:cubicBezTo>
                  <a:pt x="298682" y="169777"/>
                  <a:pt x="311740" y="185692"/>
                  <a:pt x="325636" y="203313"/>
                </a:cubicBezTo>
                <a:lnTo>
                  <a:pt x="325567" y="203631"/>
                </a:lnTo>
                <a:lnTo>
                  <a:pt x="327511" y="202840"/>
                </a:lnTo>
                <a:lnTo>
                  <a:pt x="328497" y="203202"/>
                </a:lnTo>
                <a:lnTo>
                  <a:pt x="334244" y="173722"/>
                </a:lnTo>
                <a:cubicBezTo>
                  <a:pt x="334927" y="170746"/>
                  <a:pt x="335674" y="162659"/>
                  <a:pt x="336485" y="149463"/>
                </a:cubicBezTo>
                <a:cubicBezTo>
                  <a:pt x="337295" y="136267"/>
                  <a:pt x="339677" y="119370"/>
                  <a:pt x="343630" y="98772"/>
                </a:cubicBezTo>
                <a:cubicBezTo>
                  <a:pt x="344742" y="93802"/>
                  <a:pt x="345724" y="89491"/>
                  <a:pt x="346573" y="85841"/>
                </a:cubicBezTo>
                <a:lnTo>
                  <a:pt x="347864" y="80467"/>
                </a:lnTo>
                <a:lnTo>
                  <a:pt x="347902" y="79596"/>
                </a:lnTo>
                <a:cubicBezTo>
                  <a:pt x="348324" y="75880"/>
                  <a:pt x="348957" y="73392"/>
                  <a:pt x="349801" y="72132"/>
                </a:cubicBezTo>
                <a:lnTo>
                  <a:pt x="350148" y="71772"/>
                </a:lnTo>
                <a:lnTo>
                  <a:pt x="350675" y="70823"/>
                </a:lnTo>
                <a:lnTo>
                  <a:pt x="350632" y="71269"/>
                </a:lnTo>
                <a:lnTo>
                  <a:pt x="351140" y="70741"/>
                </a:lnTo>
                <a:lnTo>
                  <a:pt x="351824" y="48424"/>
                </a:lnTo>
                <a:cubicBezTo>
                  <a:pt x="353336" y="27260"/>
                  <a:pt x="357117" y="16679"/>
                  <a:pt x="363168" y="16679"/>
                </a:cubicBezTo>
                <a:cubicBezTo>
                  <a:pt x="369821" y="3582"/>
                  <a:pt x="375367" y="-1802"/>
                  <a:pt x="379808" y="527"/>
                </a:cubicBezTo>
                <a:close/>
              </a:path>
            </a:pathLst>
          </a:custGeom>
          <a:ln>
            <a:noFill/>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endParaRPr lang="en-GB" sz="22500" b="1" dirty="0">
              <a:latin typeface="Hey August" pitchFamily="2" charset="0"/>
            </a:endParaRPr>
          </a:p>
        </p:txBody>
      </p:sp>
      <p:sp useBgFill="1">
        <p:nvSpPr>
          <p:cNvPr id="34" name="TextBox 33">
            <a:extLst>
              <a:ext uri="{FF2B5EF4-FFF2-40B4-BE49-F238E27FC236}">
                <a16:creationId xmlns:a16="http://schemas.microsoft.com/office/drawing/2014/main" id="{D300D59B-D3EB-EE76-3E11-CABC099F7238}"/>
              </a:ext>
            </a:extLst>
          </p:cNvPr>
          <p:cNvSpPr txBox="1"/>
          <p:nvPr/>
        </p:nvSpPr>
        <p:spPr>
          <a:xfrm rot="1701327">
            <a:off x="5729992" y="1160169"/>
            <a:ext cx="1281737" cy="3517673"/>
          </a:xfrm>
          <a:custGeom>
            <a:avLst/>
            <a:gdLst>
              <a:gd name="connsiteX0" fmla="*/ 513256 w 635184"/>
              <a:gd name="connsiteY0" fmla="*/ 2435822 h 3290946"/>
              <a:gd name="connsiteX1" fmla="*/ 512940 w 635184"/>
              <a:gd name="connsiteY1" fmla="*/ 2437009 h 3290946"/>
              <a:gd name="connsiteX2" fmla="*/ 513014 w 635184"/>
              <a:gd name="connsiteY2" fmla="*/ 2437660 h 3290946"/>
              <a:gd name="connsiteX3" fmla="*/ 14126 w 635184"/>
              <a:gd name="connsiteY3" fmla="*/ 2099086 h 3290946"/>
              <a:gd name="connsiteX4" fmla="*/ 14011 w 635184"/>
              <a:gd name="connsiteY4" fmla="*/ 2102643 h 3290946"/>
              <a:gd name="connsiteX5" fmla="*/ 13720 w 635184"/>
              <a:gd name="connsiteY5" fmla="*/ 2103694 h 3290946"/>
              <a:gd name="connsiteX6" fmla="*/ 96538 w 635184"/>
              <a:gd name="connsiteY6" fmla="*/ 1843646 h 3290946"/>
              <a:gd name="connsiteX7" fmla="*/ 96515 w 635184"/>
              <a:gd name="connsiteY7" fmla="*/ 1844433 h 3290946"/>
              <a:gd name="connsiteX8" fmla="*/ 96478 w 635184"/>
              <a:gd name="connsiteY8" fmla="*/ 1845626 h 3290946"/>
              <a:gd name="connsiteX9" fmla="*/ 96647 w 635184"/>
              <a:gd name="connsiteY9" fmla="*/ 1844679 h 3290946"/>
              <a:gd name="connsiteX10" fmla="*/ 272619 w 635184"/>
              <a:gd name="connsiteY10" fmla="*/ 1794529 h 3290946"/>
              <a:gd name="connsiteX11" fmla="*/ 272596 w 635184"/>
              <a:gd name="connsiteY11" fmla="*/ 1795316 h 3290946"/>
              <a:gd name="connsiteX12" fmla="*/ 272559 w 635184"/>
              <a:gd name="connsiteY12" fmla="*/ 1796509 h 3290946"/>
              <a:gd name="connsiteX13" fmla="*/ 272728 w 635184"/>
              <a:gd name="connsiteY13" fmla="*/ 1795562 h 3290946"/>
              <a:gd name="connsiteX14" fmla="*/ 97240 w 635184"/>
              <a:gd name="connsiteY14" fmla="*/ 1721538 h 3290946"/>
              <a:gd name="connsiteX15" fmla="*/ 95561 w 635184"/>
              <a:gd name="connsiteY15" fmla="*/ 1745797 h 3290946"/>
              <a:gd name="connsiteX16" fmla="*/ 97924 w 635184"/>
              <a:gd name="connsiteY16" fmla="*/ 1757412 h 3290946"/>
              <a:gd name="connsiteX17" fmla="*/ 98506 w 635184"/>
              <a:gd name="connsiteY17" fmla="*/ 1748685 h 3290946"/>
              <a:gd name="connsiteX18" fmla="*/ 99259 w 635184"/>
              <a:gd name="connsiteY18" fmla="*/ 1739724 h 3290946"/>
              <a:gd name="connsiteX19" fmla="*/ 98040 w 635184"/>
              <a:gd name="connsiteY19" fmla="*/ 1734637 h 3290946"/>
              <a:gd name="connsiteX20" fmla="*/ 97240 w 635184"/>
              <a:gd name="connsiteY20" fmla="*/ 1721538 h 3290946"/>
              <a:gd name="connsiteX21" fmla="*/ 273321 w 635184"/>
              <a:gd name="connsiteY21" fmla="*/ 1672421 h 3290946"/>
              <a:gd name="connsiteX22" fmla="*/ 271642 w 635184"/>
              <a:gd name="connsiteY22" fmla="*/ 1696680 h 3290946"/>
              <a:gd name="connsiteX23" fmla="*/ 274005 w 635184"/>
              <a:gd name="connsiteY23" fmla="*/ 1708295 h 3290946"/>
              <a:gd name="connsiteX24" fmla="*/ 274587 w 635184"/>
              <a:gd name="connsiteY24" fmla="*/ 1699568 h 3290946"/>
              <a:gd name="connsiteX25" fmla="*/ 275340 w 635184"/>
              <a:gd name="connsiteY25" fmla="*/ 1690607 h 3290946"/>
              <a:gd name="connsiteX26" fmla="*/ 274121 w 635184"/>
              <a:gd name="connsiteY26" fmla="*/ 1685520 h 3290946"/>
              <a:gd name="connsiteX27" fmla="*/ 273321 w 635184"/>
              <a:gd name="connsiteY27" fmla="*/ 1672421 h 3290946"/>
              <a:gd name="connsiteX28" fmla="*/ 615802 w 635184"/>
              <a:gd name="connsiteY28" fmla="*/ 1055870 h 3290946"/>
              <a:gd name="connsiteX29" fmla="*/ 616258 w 635184"/>
              <a:gd name="connsiteY29" fmla="*/ 1067965 h 3290946"/>
              <a:gd name="connsiteX30" fmla="*/ 612339 w 635184"/>
              <a:gd name="connsiteY30" fmla="*/ 1067965 h 3290946"/>
              <a:gd name="connsiteX31" fmla="*/ 161479 w 635184"/>
              <a:gd name="connsiteY31" fmla="*/ 1052526 h 3290946"/>
              <a:gd name="connsiteX32" fmla="*/ 160758 w 635184"/>
              <a:gd name="connsiteY32" fmla="*/ 1055146 h 3290946"/>
              <a:gd name="connsiteX33" fmla="*/ 160720 w 635184"/>
              <a:gd name="connsiteY33" fmla="*/ 1055727 h 3290946"/>
              <a:gd name="connsiteX34" fmla="*/ 161444 w 635184"/>
              <a:gd name="connsiteY34" fmla="*/ 1054402 h 3290946"/>
              <a:gd name="connsiteX35" fmla="*/ 161479 w 635184"/>
              <a:gd name="connsiteY35" fmla="*/ 1052526 h 3290946"/>
              <a:gd name="connsiteX36" fmla="*/ 337560 w 635184"/>
              <a:gd name="connsiteY36" fmla="*/ 1003409 h 3290946"/>
              <a:gd name="connsiteX37" fmla="*/ 336839 w 635184"/>
              <a:gd name="connsiteY37" fmla="*/ 1006029 h 3290946"/>
              <a:gd name="connsiteX38" fmla="*/ 336801 w 635184"/>
              <a:gd name="connsiteY38" fmla="*/ 1006610 h 3290946"/>
              <a:gd name="connsiteX39" fmla="*/ 337525 w 635184"/>
              <a:gd name="connsiteY39" fmla="*/ 1005285 h 3290946"/>
              <a:gd name="connsiteX40" fmla="*/ 337560 w 635184"/>
              <a:gd name="connsiteY40" fmla="*/ 1003409 h 3290946"/>
              <a:gd name="connsiteX41" fmla="*/ 627675 w 635184"/>
              <a:gd name="connsiteY41" fmla="*/ 961817 h 3290946"/>
              <a:gd name="connsiteX42" fmla="*/ 625223 w 635184"/>
              <a:gd name="connsiteY42" fmla="*/ 970810 h 3290946"/>
              <a:gd name="connsiteX43" fmla="*/ 627615 w 635184"/>
              <a:gd name="connsiteY43" fmla="*/ 970810 h 3290946"/>
              <a:gd name="connsiteX44" fmla="*/ 167359 w 635184"/>
              <a:gd name="connsiteY44" fmla="*/ 888109 h 3290946"/>
              <a:gd name="connsiteX45" fmla="*/ 167321 w 635184"/>
              <a:gd name="connsiteY45" fmla="*/ 889003 h 3290946"/>
              <a:gd name="connsiteX46" fmla="*/ 167662 w 635184"/>
              <a:gd name="connsiteY46" fmla="*/ 898510 h 3290946"/>
              <a:gd name="connsiteX47" fmla="*/ 172554 w 635184"/>
              <a:gd name="connsiteY47" fmla="*/ 915337 h 3290946"/>
              <a:gd name="connsiteX48" fmla="*/ 180373 w 635184"/>
              <a:gd name="connsiteY48" fmla="*/ 915813 h 3290946"/>
              <a:gd name="connsiteX49" fmla="*/ 183046 w 635184"/>
              <a:gd name="connsiteY49" fmla="*/ 900186 h 3290946"/>
              <a:gd name="connsiteX50" fmla="*/ 174182 w 635184"/>
              <a:gd name="connsiteY50" fmla="*/ 888856 h 3290946"/>
              <a:gd name="connsiteX51" fmla="*/ 343440 w 635184"/>
              <a:gd name="connsiteY51" fmla="*/ 838992 h 3290946"/>
              <a:gd name="connsiteX52" fmla="*/ 343402 w 635184"/>
              <a:gd name="connsiteY52" fmla="*/ 839886 h 3290946"/>
              <a:gd name="connsiteX53" fmla="*/ 343743 w 635184"/>
              <a:gd name="connsiteY53" fmla="*/ 849393 h 3290946"/>
              <a:gd name="connsiteX54" fmla="*/ 348635 w 635184"/>
              <a:gd name="connsiteY54" fmla="*/ 866220 h 3290946"/>
              <a:gd name="connsiteX55" fmla="*/ 356454 w 635184"/>
              <a:gd name="connsiteY55" fmla="*/ 866696 h 3290946"/>
              <a:gd name="connsiteX56" fmla="*/ 359127 w 635184"/>
              <a:gd name="connsiteY56" fmla="*/ 851069 h 3290946"/>
              <a:gd name="connsiteX57" fmla="*/ 350263 w 635184"/>
              <a:gd name="connsiteY57" fmla="*/ 839739 h 3290946"/>
              <a:gd name="connsiteX58" fmla="*/ 521461 w 635184"/>
              <a:gd name="connsiteY58" fmla="*/ 529233 h 3290946"/>
              <a:gd name="connsiteX59" fmla="*/ 521917 w 635184"/>
              <a:gd name="connsiteY59" fmla="*/ 541328 h 3290946"/>
              <a:gd name="connsiteX60" fmla="*/ 517998 w 635184"/>
              <a:gd name="connsiteY60" fmla="*/ 541328 h 3290946"/>
              <a:gd name="connsiteX61" fmla="*/ 533334 w 635184"/>
              <a:gd name="connsiteY61" fmla="*/ 435180 h 3290946"/>
              <a:gd name="connsiteX62" fmla="*/ 530882 w 635184"/>
              <a:gd name="connsiteY62" fmla="*/ 444173 h 3290946"/>
              <a:gd name="connsiteX63" fmla="*/ 533274 w 635184"/>
              <a:gd name="connsiteY63" fmla="*/ 444173 h 3290946"/>
              <a:gd name="connsiteX64" fmla="*/ 379808 w 635184"/>
              <a:gd name="connsiteY64" fmla="*/ 527 h 3290946"/>
              <a:gd name="connsiteX65" fmla="*/ 383881 w 635184"/>
              <a:gd name="connsiteY65" fmla="*/ 5427 h 3290946"/>
              <a:gd name="connsiteX66" fmla="*/ 407629 w 635184"/>
              <a:gd name="connsiteY66" fmla="*/ 12869 h 3290946"/>
              <a:gd name="connsiteX67" fmla="*/ 421840 w 635184"/>
              <a:gd name="connsiteY67" fmla="*/ 59392 h 3290946"/>
              <a:gd name="connsiteX68" fmla="*/ 424531 w 635184"/>
              <a:gd name="connsiteY68" fmla="*/ 67565 h 3290946"/>
              <a:gd name="connsiteX69" fmla="*/ 425912 w 635184"/>
              <a:gd name="connsiteY69" fmla="*/ 75609 h 3290946"/>
              <a:gd name="connsiteX70" fmla="*/ 427781 w 635184"/>
              <a:gd name="connsiteY70" fmla="*/ 78770 h 3290946"/>
              <a:gd name="connsiteX71" fmla="*/ 430161 w 635184"/>
              <a:gd name="connsiteY71" fmla="*/ 81389 h 3290946"/>
              <a:gd name="connsiteX72" fmla="*/ 462542 w 635184"/>
              <a:gd name="connsiteY72" fmla="*/ 106452 h 3290946"/>
              <a:gd name="connsiteX73" fmla="*/ 501717 w 635184"/>
              <a:gd name="connsiteY73" fmla="*/ 154196 h 3290946"/>
              <a:gd name="connsiteX74" fmla="*/ 501648 w 635184"/>
              <a:gd name="connsiteY74" fmla="*/ 154514 h 3290946"/>
              <a:gd name="connsiteX75" fmla="*/ 503592 w 635184"/>
              <a:gd name="connsiteY75" fmla="*/ 153723 h 3290946"/>
              <a:gd name="connsiteX76" fmla="*/ 516400 w 635184"/>
              <a:gd name="connsiteY76" fmla="*/ 158423 h 3290946"/>
              <a:gd name="connsiteX77" fmla="*/ 525495 w 635184"/>
              <a:gd name="connsiteY77" fmla="*/ 216466 h 3290946"/>
              <a:gd name="connsiteX78" fmla="*/ 538319 w 635184"/>
              <a:gd name="connsiteY78" fmla="*/ 207298 h 3290946"/>
              <a:gd name="connsiteX79" fmla="*/ 535636 w 635184"/>
              <a:gd name="connsiteY79" fmla="*/ 278259 h 3290946"/>
              <a:gd name="connsiteX80" fmla="*/ 537987 w 635184"/>
              <a:gd name="connsiteY80" fmla="*/ 316180 h 3290946"/>
              <a:gd name="connsiteX81" fmla="*/ 540680 w 635184"/>
              <a:gd name="connsiteY81" fmla="*/ 375295 h 3290946"/>
              <a:gd name="connsiteX82" fmla="*/ 535708 w 635184"/>
              <a:gd name="connsiteY82" fmla="*/ 426473 h 3290946"/>
              <a:gd name="connsiteX83" fmla="*/ 534002 w 635184"/>
              <a:gd name="connsiteY83" fmla="*/ 432729 h 3290946"/>
              <a:gd name="connsiteX84" fmla="*/ 534540 w 635184"/>
              <a:gd name="connsiteY84" fmla="*/ 444292 h 3290946"/>
              <a:gd name="connsiteX85" fmla="*/ 525796 w 635184"/>
              <a:gd name="connsiteY85" fmla="*/ 507693 h 3290946"/>
              <a:gd name="connsiteX86" fmla="*/ 525696 w 635184"/>
              <a:gd name="connsiteY86" fmla="*/ 507693 h 3290946"/>
              <a:gd name="connsiteX87" fmla="*/ 525700 w 635184"/>
              <a:gd name="connsiteY87" fmla="*/ 506290 h 3290946"/>
              <a:gd name="connsiteX88" fmla="*/ 524563 w 635184"/>
              <a:gd name="connsiteY88" fmla="*/ 515186 h 3290946"/>
              <a:gd name="connsiteX89" fmla="*/ 521880 w 635184"/>
              <a:gd name="connsiteY89" fmla="*/ 527768 h 3290946"/>
              <a:gd name="connsiteX90" fmla="*/ 521461 w 635184"/>
              <a:gd name="connsiteY90" fmla="*/ 529233 h 3290946"/>
              <a:gd name="connsiteX91" fmla="*/ 521231 w 635184"/>
              <a:gd name="connsiteY91" fmla="*/ 523154 h 3290946"/>
              <a:gd name="connsiteX92" fmla="*/ 510943 w 635184"/>
              <a:gd name="connsiteY92" fmla="*/ 494149 h 3290946"/>
              <a:gd name="connsiteX93" fmla="*/ 502712 w 635184"/>
              <a:gd name="connsiteY93" fmla="*/ 507328 h 3290946"/>
              <a:gd name="connsiteX94" fmla="*/ 501051 w 635184"/>
              <a:gd name="connsiteY94" fmla="*/ 539218 h 3290946"/>
              <a:gd name="connsiteX95" fmla="*/ 501970 w 635184"/>
              <a:gd name="connsiteY95" fmla="*/ 539506 h 3290946"/>
              <a:gd name="connsiteX96" fmla="*/ 510003 w 635184"/>
              <a:gd name="connsiteY96" fmla="*/ 565805 h 3290946"/>
              <a:gd name="connsiteX97" fmla="*/ 516390 w 635184"/>
              <a:gd name="connsiteY97" fmla="*/ 569486 h 3290946"/>
              <a:gd name="connsiteX98" fmla="*/ 520229 w 635184"/>
              <a:gd name="connsiteY98" fmla="*/ 587167 h 3290946"/>
              <a:gd name="connsiteX99" fmla="*/ 519429 w 635184"/>
              <a:gd name="connsiteY99" fmla="*/ 597447 h 3290946"/>
              <a:gd name="connsiteX100" fmla="*/ 520253 w 635184"/>
              <a:gd name="connsiteY100" fmla="*/ 602246 h 3290946"/>
              <a:gd name="connsiteX101" fmla="*/ 522122 w 635184"/>
              <a:gd name="connsiteY101" fmla="*/ 605407 h 3290946"/>
              <a:gd name="connsiteX102" fmla="*/ 524502 w 635184"/>
              <a:gd name="connsiteY102" fmla="*/ 608026 h 3290946"/>
              <a:gd name="connsiteX103" fmla="*/ 556883 w 635184"/>
              <a:gd name="connsiteY103" fmla="*/ 633089 h 3290946"/>
              <a:gd name="connsiteX104" fmla="*/ 596058 w 635184"/>
              <a:gd name="connsiteY104" fmla="*/ 680833 h 3290946"/>
              <a:gd name="connsiteX105" fmla="*/ 595989 w 635184"/>
              <a:gd name="connsiteY105" fmla="*/ 681151 h 3290946"/>
              <a:gd name="connsiteX106" fmla="*/ 597933 w 635184"/>
              <a:gd name="connsiteY106" fmla="*/ 680360 h 3290946"/>
              <a:gd name="connsiteX107" fmla="*/ 610741 w 635184"/>
              <a:gd name="connsiteY107" fmla="*/ 685060 h 3290946"/>
              <a:gd name="connsiteX108" fmla="*/ 619836 w 635184"/>
              <a:gd name="connsiteY108" fmla="*/ 743103 h 3290946"/>
              <a:gd name="connsiteX109" fmla="*/ 632660 w 635184"/>
              <a:gd name="connsiteY109" fmla="*/ 733935 h 3290946"/>
              <a:gd name="connsiteX110" fmla="*/ 629977 w 635184"/>
              <a:gd name="connsiteY110" fmla="*/ 804896 h 3290946"/>
              <a:gd name="connsiteX111" fmla="*/ 632328 w 635184"/>
              <a:gd name="connsiteY111" fmla="*/ 842817 h 3290946"/>
              <a:gd name="connsiteX112" fmla="*/ 635021 w 635184"/>
              <a:gd name="connsiteY112" fmla="*/ 901932 h 3290946"/>
              <a:gd name="connsiteX113" fmla="*/ 630049 w 635184"/>
              <a:gd name="connsiteY113" fmla="*/ 953110 h 3290946"/>
              <a:gd name="connsiteX114" fmla="*/ 628343 w 635184"/>
              <a:gd name="connsiteY114" fmla="*/ 959366 h 3290946"/>
              <a:gd name="connsiteX115" fmla="*/ 628881 w 635184"/>
              <a:gd name="connsiteY115" fmla="*/ 970929 h 3290946"/>
              <a:gd name="connsiteX116" fmla="*/ 620137 w 635184"/>
              <a:gd name="connsiteY116" fmla="*/ 1034330 h 3290946"/>
              <a:gd name="connsiteX117" fmla="*/ 620037 w 635184"/>
              <a:gd name="connsiteY117" fmla="*/ 1034330 h 3290946"/>
              <a:gd name="connsiteX118" fmla="*/ 620041 w 635184"/>
              <a:gd name="connsiteY118" fmla="*/ 1032927 h 3290946"/>
              <a:gd name="connsiteX119" fmla="*/ 618904 w 635184"/>
              <a:gd name="connsiteY119" fmla="*/ 1041823 h 3290946"/>
              <a:gd name="connsiteX120" fmla="*/ 616221 w 635184"/>
              <a:gd name="connsiteY120" fmla="*/ 1054405 h 3290946"/>
              <a:gd name="connsiteX121" fmla="*/ 615802 w 635184"/>
              <a:gd name="connsiteY121" fmla="*/ 1055870 h 3290946"/>
              <a:gd name="connsiteX122" fmla="*/ 615572 w 635184"/>
              <a:gd name="connsiteY122" fmla="*/ 1049791 h 3290946"/>
              <a:gd name="connsiteX123" fmla="*/ 605284 w 635184"/>
              <a:gd name="connsiteY123" fmla="*/ 1020786 h 3290946"/>
              <a:gd name="connsiteX124" fmla="*/ 594309 w 635184"/>
              <a:gd name="connsiteY124" fmla="*/ 1086658 h 3290946"/>
              <a:gd name="connsiteX125" fmla="*/ 614570 w 635184"/>
              <a:gd name="connsiteY125" fmla="*/ 1113804 h 3290946"/>
              <a:gd name="connsiteX126" fmla="*/ 611213 w 635184"/>
              <a:gd name="connsiteY126" fmla="*/ 1156964 h 3290946"/>
              <a:gd name="connsiteX127" fmla="*/ 609746 w 635184"/>
              <a:gd name="connsiteY127" fmla="*/ 1206405 h 3290946"/>
              <a:gd name="connsiteX128" fmla="*/ 605967 w 635184"/>
              <a:gd name="connsiteY128" fmla="*/ 1265192 h 3290946"/>
              <a:gd name="connsiteX129" fmla="*/ 603646 w 635184"/>
              <a:gd name="connsiteY129" fmla="*/ 1297517 h 3290946"/>
              <a:gd name="connsiteX130" fmla="*/ 601123 w 635184"/>
              <a:gd name="connsiteY130" fmla="*/ 1275967 h 3290946"/>
              <a:gd name="connsiteX131" fmla="*/ 598942 w 635184"/>
              <a:gd name="connsiteY131" fmla="*/ 1340737 h 3290946"/>
              <a:gd name="connsiteX132" fmla="*/ 596058 w 635184"/>
              <a:gd name="connsiteY132" fmla="*/ 1400566 h 3290946"/>
              <a:gd name="connsiteX133" fmla="*/ 593535 w 635184"/>
              <a:gd name="connsiteY133" fmla="*/ 1439410 h 3290946"/>
              <a:gd name="connsiteX134" fmla="*/ 591012 w 635184"/>
              <a:gd name="connsiteY134" fmla="*/ 1422354 h 3290946"/>
              <a:gd name="connsiteX135" fmla="*/ 586771 w 635184"/>
              <a:gd name="connsiteY135" fmla="*/ 1486470 h 3290946"/>
              <a:gd name="connsiteX136" fmla="*/ 580520 w 635184"/>
              <a:gd name="connsiteY136" fmla="*/ 1528141 h 3290946"/>
              <a:gd name="connsiteX137" fmla="*/ 580923 w 635184"/>
              <a:gd name="connsiteY137" fmla="*/ 1559991 h 3290946"/>
              <a:gd name="connsiteX138" fmla="*/ 579174 w 635184"/>
              <a:gd name="connsiteY138" fmla="*/ 1643572 h 3290946"/>
              <a:gd name="connsiteX139" fmla="*/ 575158 w 635184"/>
              <a:gd name="connsiteY139" fmla="*/ 1643572 h 3290946"/>
              <a:gd name="connsiteX140" fmla="*/ 573807 w 635184"/>
              <a:gd name="connsiteY140" fmla="*/ 1656163 h 3290946"/>
              <a:gd name="connsiteX141" fmla="*/ 570832 w 635184"/>
              <a:gd name="connsiteY141" fmla="*/ 1672147 h 3290946"/>
              <a:gd name="connsiteX142" fmla="*/ 572089 w 635184"/>
              <a:gd name="connsiteY142" fmla="*/ 1707152 h 3290946"/>
              <a:gd name="connsiteX143" fmla="*/ 563415 w 635184"/>
              <a:gd name="connsiteY143" fmla="*/ 1770672 h 3290946"/>
              <a:gd name="connsiteX144" fmla="*/ 561687 w 635184"/>
              <a:gd name="connsiteY144" fmla="*/ 1770672 h 3290946"/>
              <a:gd name="connsiteX145" fmla="*/ 561043 w 635184"/>
              <a:gd name="connsiteY145" fmla="*/ 1798532 h 3290946"/>
              <a:gd name="connsiteX146" fmla="*/ 558209 w 635184"/>
              <a:gd name="connsiteY146" fmla="*/ 1849253 h 3290946"/>
              <a:gd name="connsiteX147" fmla="*/ 554421 w 635184"/>
              <a:gd name="connsiteY147" fmla="*/ 1879733 h 3290946"/>
              <a:gd name="connsiteX148" fmla="*/ 552921 w 635184"/>
              <a:gd name="connsiteY148" fmla="*/ 1880444 h 3290946"/>
              <a:gd name="connsiteX149" fmla="*/ 552868 w 635184"/>
              <a:gd name="connsiteY149" fmla="*/ 1880321 h 3290946"/>
              <a:gd name="connsiteX150" fmla="*/ 552747 w 635184"/>
              <a:gd name="connsiteY150" fmla="*/ 1885068 h 3290946"/>
              <a:gd name="connsiteX151" fmla="*/ 551496 w 635184"/>
              <a:gd name="connsiteY151" fmla="*/ 1897086 h 3290946"/>
              <a:gd name="connsiteX152" fmla="*/ 548561 w 635184"/>
              <a:gd name="connsiteY152" fmla="*/ 1925572 h 3290946"/>
              <a:gd name="connsiteX153" fmla="*/ 550009 w 635184"/>
              <a:gd name="connsiteY153" fmla="*/ 1955010 h 3290946"/>
              <a:gd name="connsiteX154" fmla="*/ 541888 w 635184"/>
              <a:gd name="connsiteY154" fmla="*/ 2017310 h 3290946"/>
              <a:gd name="connsiteX155" fmla="*/ 541526 w 635184"/>
              <a:gd name="connsiteY155" fmla="*/ 2017310 h 3290946"/>
              <a:gd name="connsiteX156" fmla="*/ 542441 w 635184"/>
              <a:gd name="connsiteY156" fmla="*/ 2032788 h 3290946"/>
              <a:gd name="connsiteX157" fmla="*/ 538009 w 635184"/>
              <a:gd name="connsiteY157" fmla="*/ 2094164 h 3290946"/>
              <a:gd name="connsiteX158" fmla="*/ 531577 w 635184"/>
              <a:gd name="connsiteY158" fmla="*/ 2126252 h 3290946"/>
              <a:gd name="connsiteX159" fmla="*/ 533064 w 635184"/>
              <a:gd name="connsiteY159" fmla="*/ 2121608 h 3290946"/>
              <a:gd name="connsiteX160" fmla="*/ 526421 w 635184"/>
              <a:gd name="connsiteY160" fmla="*/ 2257429 h 3290946"/>
              <a:gd name="connsiteX161" fmla="*/ 517909 w 635184"/>
              <a:gd name="connsiteY161" fmla="*/ 2421170 h 3290946"/>
              <a:gd name="connsiteX162" fmla="*/ 515387 w 635184"/>
              <a:gd name="connsiteY162" fmla="*/ 2428764 h 3290946"/>
              <a:gd name="connsiteX163" fmla="*/ 514267 w 635184"/>
              <a:gd name="connsiteY163" fmla="*/ 2432332 h 3290946"/>
              <a:gd name="connsiteX164" fmla="*/ 514663 w 635184"/>
              <a:gd name="connsiteY164" fmla="*/ 2450161 h 3290946"/>
              <a:gd name="connsiteX165" fmla="*/ 510110 w 635184"/>
              <a:gd name="connsiteY165" fmla="*/ 2492488 h 3290946"/>
              <a:gd name="connsiteX166" fmla="*/ 510251 w 635184"/>
              <a:gd name="connsiteY166" fmla="*/ 2498590 h 3290946"/>
              <a:gd name="connsiteX167" fmla="*/ 508784 w 635184"/>
              <a:gd name="connsiteY167" fmla="*/ 2547495 h 3290946"/>
              <a:gd name="connsiteX168" fmla="*/ 504402 w 635184"/>
              <a:gd name="connsiteY168" fmla="*/ 2581041 h 3290946"/>
              <a:gd name="connsiteX169" fmla="*/ 502575 w 635184"/>
              <a:gd name="connsiteY169" fmla="*/ 2581456 h 3290946"/>
              <a:gd name="connsiteX170" fmla="*/ 502492 w 635184"/>
              <a:gd name="connsiteY170" fmla="*/ 2581260 h 3290946"/>
              <a:gd name="connsiteX171" fmla="*/ 502309 w 635184"/>
              <a:gd name="connsiteY171" fmla="*/ 2595239 h 3290946"/>
              <a:gd name="connsiteX172" fmla="*/ 501216 w 635184"/>
              <a:gd name="connsiteY172" fmla="*/ 2620361 h 3290946"/>
              <a:gd name="connsiteX173" fmla="*/ 497427 w 635184"/>
              <a:gd name="connsiteY173" fmla="*/ 2681738 h 3290946"/>
              <a:gd name="connsiteX174" fmla="*/ 494472 w 635184"/>
              <a:gd name="connsiteY174" fmla="*/ 2720016 h 3290946"/>
              <a:gd name="connsiteX175" fmla="*/ 491317 w 635184"/>
              <a:gd name="connsiteY175" fmla="*/ 2693108 h 3290946"/>
              <a:gd name="connsiteX176" fmla="*/ 489899 w 635184"/>
              <a:gd name="connsiteY176" fmla="*/ 2753056 h 3290946"/>
              <a:gd name="connsiteX177" fmla="*/ 485689 w 635184"/>
              <a:gd name="connsiteY177" fmla="*/ 2815743 h 3290946"/>
              <a:gd name="connsiteX178" fmla="*/ 474664 w 635184"/>
              <a:gd name="connsiteY178" fmla="*/ 3033627 h 3290946"/>
              <a:gd name="connsiteX179" fmla="*/ 466614 w 635184"/>
              <a:gd name="connsiteY179" fmla="*/ 3268299 h 3290946"/>
              <a:gd name="connsiteX180" fmla="*/ 438584 w 635184"/>
              <a:gd name="connsiteY180" fmla="*/ 3287855 h 3290946"/>
              <a:gd name="connsiteX181" fmla="*/ 428086 w 635184"/>
              <a:gd name="connsiteY181" fmla="*/ 3270549 h 3290946"/>
              <a:gd name="connsiteX182" fmla="*/ 426655 w 635184"/>
              <a:gd name="connsiteY182" fmla="*/ 3266887 h 3290946"/>
              <a:gd name="connsiteX183" fmla="*/ 426374 w 635184"/>
              <a:gd name="connsiteY183" fmla="*/ 3269430 h 3290946"/>
              <a:gd name="connsiteX184" fmla="*/ 408424 w 635184"/>
              <a:gd name="connsiteY184" fmla="*/ 3265710 h 3290946"/>
              <a:gd name="connsiteX185" fmla="*/ 388224 w 635184"/>
              <a:gd name="connsiteY185" fmla="*/ 3254488 h 3290946"/>
              <a:gd name="connsiteX186" fmla="*/ 371058 w 635184"/>
              <a:gd name="connsiteY186" fmla="*/ 3230914 h 3290946"/>
              <a:gd name="connsiteX187" fmla="*/ 370261 w 635184"/>
              <a:gd name="connsiteY187" fmla="*/ 3220752 h 3290946"/>
              <a:gd name="connsiteX188" fmla="*/ 366416 w 635184"/>
              <a:gd name="connsiteY188" fmla="*/ 3218274 h 3290946"/>
              <a:gd name="connsiteX189" fmla="*/ 365391 w 635184"/>
              <a:gd name="connsiteY189" fmla="*/ 3216603 h 3290946"/>
              <a:gd name="connsiteX190" fmla="*/ 361488 w 635184"/>
              <a:gd name="connsiteY190" fmla="*/ 3217692 h 3290946"/>
              <a:gd name="connsiteX191" fmla="*/ 356204 w 635184"/>
              <a:gd name="connsiteY191" fmla="*/ 3214810 h 3290946"/>
              <a:gd name="connsiteX192" fmla="*/ 341803 w 635184"/>
              <a:gd name="connsiteY192" fmla="*/ 3186682 h 3290946"/>
              <a:gd name="connsiteX193" fmla="*/ 340265 w 635184"/>
              <a:gd name="connsiteY193" fmla="*/ 3172484 h 3290946"/>
              <a:gd name="connsiteX194" fmla="*/ 340850 w 635184"/>
              <a:gd name="connsiteY194" fmla="*/ 3167630 h 3290946"/>
              <a:gd name="connsiteX195" fmla="*/ 337321 w 635184"/>
              <a:gd name="connsiteY195" fmla="*/ 3166099 h 3290946"/>
              <a:gd name="connsiteX196" fmla="*/ 329753 w 635184"/>
              <a:gd name="connsiteY196" fmla="*/ 3155904 h 3290946"/>
              <a:gd name="connsiteX197" fmla="*/ 325502 w 635184"/>
              <a:gd name="connsiteY197" fmla="*/ 3161054 h 3290946"/>
              <a:gd name="connsiteX198" fmla="*/ 291443 w 635184"/>
              <a:gd name="connsiteY198" fmla="*/ 3141557 h 3290946"/>
              <a:gd name="connsiteX199" fmla="*/ 276850 w 635184"/>
              <a:gd name="connsiteY199" fmla="*/ 3105005 h 3290946"/>
              <a:gd name="connsiteX200" fmla="*/ 270458 w 635184"/>
              <a:gd name="connsiteY200" fmla="*/ 2880915 h 3290946"/>
              <a:gd name="connsiteX201" fmla="*/ 274618 w 635184"/>
              <a:gd name="connsiteY201" fmla="*/ 2693276 h 3290946"/>
              <a:gd name="connsiteX202" fmla="*/ 272075 w 635184"/>
              <a:gd name="connsiteY202" fmla="*/ 2691637 h 3290946"/>
              <a:gd name="connsiteX203" fmla="*/ 271050 w 635184"/>
              <a:gd name="connsiteY203" fmla="*/ 2689966 h 3290946"/>
              <a:gd name="connsiteX204" fmla="*/ 267147 w 635184"/>
              <a:gd name="connsiteY204" fmla="*/ 2691055 h 3290946"/>
              <a:gd name="connsiteX205" fmla="*/ 261863 w 635184"/>
              <a:gd name="connsiteY205" fmla="*/ 2688173 h 3290946"/>
              <a:gd name="connsiteX206" fmla="*/ 247462 w 635184"/>
              <a:gd name="connsiteY206" fmla="*/ 2660045 h 3290946"/>
              <a:gd name="connsiteX207" fmla="*/ 245924 w 635184"/>
              <a:gd name="connsiteY207" fmla="*/ 2645847 h 3290946"/>
              <a:gd name="connsiteX208" fmla="*/ 246509 w 635184"/>
              <a:gd name="connsiteY208" fmla="*/ 2640993 h 3290946"/>
              <a:gd name="connsiteX209" fmla="*/ 242980 w 635184"/>
              <a:gd name="connsiteY209" fmla="*/ 2639462 h 3290946"/>
              <a:gd name="connsiteX210" fmla="*/ 235412 w 635184"/>
              <a:gd name="connsiteY210" fmla="*/ 2629267 h 3290946"/>
              <a:gd name="connsiteX211" fmla="*/ 231161 w 635184"/>
              <a:gd name="connsiteY211" fmla="*/ 2634417 h 3290946"/>
              <a:gd name="connsiteX212" fmla="*/ 219938 w 635184"/>
              <a:gd name="connsiteY212" fmla="*/ 2635154 h 3290946"/>
              <a:gd name="connsiteX213" fmla="*/ 202073 w 635184"/>
              <a:gd name="connsiteY213" fmla="*/ 2619325 h 3290946"/>
              <a:gd name="connsiteX214" fmla="*/ 196192 w 635184"/>
              <a:gd name="connsiteY214" fmla="*/ 2790779 h 3290946"/>
              <a:gd name="connsiteX215" fmla="*/ 168162 w 635184"/>
              <a:gd name="connsiteY215" fmla="*/ 2810335 h 3290946"/>
              <a:gd name="connsiteX216" fmla="*/ 157664 w 635184"/>
              <a:gd name="connsiteY216" fmla="*/ 2793029 h 3290946"/>
              <a:gd name="connsiteX217" fmla="*/ 156233 w 635184"/>
              <a:gd name="connsiteY217" fmla="*/ 2789367 h 3290946"/>
              <a:gd name="connsiteX218" fmla="*/ 155952 w 635184"/>
              <a:gd name="connsiteY218" fmla="*/ 2791910 h 3290946"/>
              <a:gd name="connsiteX219" fmla="*/ 138002 w 635184"/>
              <a:gd name="connsiteY219" fmla="*/ 2788190 h 3290946"/>
              <a:gd name="connsiteX220" fmla="*/ 117802 w 635184"/>
              <a:gd name="connsiteY220" fmla="*/ 2776968 h 3290946"/>
              <a:gd name="connsiteX221" fmla="*/ 100636 w 635184"/>
              <a:gd name="connsiteY221" fmla="*/ 2753394 h 3290946"/>
              <a:gd name="connsiteX222" fmla="*/ 99839 w 635184"/>
              <a:gd name="connsiteY222" fmla="*/ 2743232 h 3290946"/>
              <a:gd name="connsiteX223" fmla="*/ 95994 w 635184"/>
              <a:gd name="connsiteY223" fmla="*/ 2740754 h 3290946"/>
              <a:gd name="connsiteX224" fmla="*/ 94969 w 635184"/>
              <a:gd name="connsiteY224" fmla="*/ 2739083 h 3290946"/>
              <a:gd name="connsiteX225" fmla="*/ 91066 w 635184"/>
              <a:gd name="connsiteY225" fmla="*/ 2740172 h 3290946"/>
              <a:gd name="connsiteX226" fmla="*/ 85782 w 635184"/>
              <a:gd name="connsiteY226" fmla="*/ 2737290 h 3290946"/>
              <a:gd name="connsiteX227" fmla="*/ 71381 w 635184"/>
              <a:gd name="connsiteY227" fmla="*/ 2709162 h 3290946"/>
              <a:gd name="connsiteX228" fmla="*/ 69843 w 635184"/>
              <a:gd name="connsiteY228" fmla="*/ 2694964 h 3290946"/>
              <a:gd name="connsiteX229" fmla="*/ 70428 w 635184"/>
              <a:gd name="connsiteY229" fmla="*/ 2690110 h 3290946"/>
              <a:gd name="connsiteX230" fmla="*/ 66899 w 635184"/>
              <a:gd name="connsiteY230" fmla="*/ 2688579 h 3290946"/>
              <a:gd name="connsiteX231" fmla="*/ 59331 w 635184"/>
              <a:gd name="connsiteY231" fmla="*/ 2678384 h 3290946"/>
              <a:gd name="connsiteX232" fmla="*/ 55080 w 635184"/>
              <a:gd name="connsiteY232" fmla="*/ 2683534 h 3290946"/>
              <a:gd name="connsiteX233" fmla="*/ 21021 w 635184"/>
              <a:gd name="connsiteY233" fmla="*/ 2664037 h 3290946"/>
              <a:gd name="connsiteX234" fmla="*/ 6428 w 635184"/>
              <a:gd name="connsiteY234" fmla="*/ 2627485 h 3290946"/>
              <a:gd name="connsiteX235" fmla="*/ 4659 w 635184"/>
              <a:gd name="connsiteY235" fmla="*/ 2194871 h 3290946"/>
              <a:gd name="connsiteX236" fmla="*/ 4619 w 635184"/>
              <a:gd name="connsiteY236" fmla="*/ 2180227 h 3290946"/>
              <a:gd name="connsiteX237" fmla="*/ 4719 w 635184"/>
              <a:gd name="connsiteY237" fmla="*/ 2145103 h 3290946"/>
              <a:gd name="connsiteX238" fmla="*/ 10770 w 635184"/>
              <a:gd name="connsiteY238" fmla="*/ 2113314 h 3290946"/>
              <a:gd name="connsiteX239" fmla="*/ 12781 w 635184"/>
              <a:gd name="connsiteY239" fmla="*/ 2107089 h 3290946"/>
              <a:gd name="connsiteX240" fmla="*/ 13720 w 635184"/>
              <a:gd name="connsiteY240" fmla="*/ 2103694 h 3290946"/>
              <a:gd name="connsiteX241" fmla="*/ 12854 w 635184"/>
              <a:gd name="connsiteY241" fmla="*/ 2113509 h 3290946"/>
              <a:gd name="connsiteX242" fmla="*/ 17483 w 635184"/>
              <a:gd name="connsiteY242" fmla="*/ 2099741 h 3290946"/>
              <a:gd name="connsiteX243" fmla="*/ 20005 w 635184"/>
              <a:gd name="connsiteY243" fmla="*/ 2073963 h 3290946"/>
              <a:gd name="connsiteX244" fmla="*/ 9664 w 635184"/>
              <a:gd name="connsiteY244" fmla="*/ 2081048 h 3290946"/>
              <a:gd name="connsiteX245" fmla="*/ 9031 w 635184"/>
              <a:gd name="connsiteY245" fmla="*/ 2051669 h 3290946"/>
              <a:gd name="connsiteX246" fmla="*/ 9664 w 635184"/>
              <a:gd name="connsiteY246" fmla="*/ 2015861 h 3290946"/>
              <a:gd name="connsiteX247" fmla="*/ 13453 w 635184"/>
              <a:gd name="connsiteY247" fmla="*/ 1972849 h 3290946"/>
              <a:gd name="connsiteX248" fmla="*/ 17865 w 635184"/>
              <a:gd name="connsiteY248" fmla="*/ 1872212 h 3290946"/>
              <a:gd name="connsiteX249" fmla="*/ 21654 w 635184"/>
              <a:gd name="connsiteY249" fmla="*/ 1784939 h 3290946"/>
              <a:gd name="connsiteX250" fmla="*/ 25744 w 635184"/>
              <a:gd name="connsiteY250" fmla="*/ 1704334 h 3290946"/>
              <a:gd name="connsiteX251" fmla="*/ 43522 w 635184"/>
              <a:gd name="connsiteY251" fmla="*/ 1437723 h 3290946"/>
              <a:gd name="connsiteX252" fmla="*/ 62869 w 635184"/>
              <a:gd name="connsiteY252" fmla="*/ 1132477 h 3290946"/>
              <a:gd name="connsiteX253" fmla="*/ 72557 w 635184"/>
              <a:gd name="connsiteY253" fmla="*/ 982101 h 3290946"/>
              <a:gd name="connsiteX254" fmla="*/ 82868 w 635184"/>
              <a:gd name="connsiteY254" fmla="*/ 844881 h 3290946"/>
              <a:gd name="connsiteX255" fmla="*/ 90788 w 635184"/>
              <a:gd name="connsiteY255" fmla="*/ 771241 h 3290946"/>
              <a:gd name="connsiteX256" fmla="*/ 98204 w 635184"/>
              <a:gd name="connsiteY256" fmla="*/ 705995 h 3290946"/>
              <a:gd name="connsiteX257" fmla="*/ 103682 w 635184"/>
              <a:gd name="connsiteY257" fmla="*/ 646553 h 3290946"/>
              <a:gd name="connsiteX258" fmla="*/ 108254 w 635184"/>
              <a:gd name="connsiteY258" fmla="*/ 582110 h 3290946"/>
              <a:gd name="connsiteX259" fmla="*/ 113792 w 635184"/>
              <a:gd name="connsiteY259" fmla="*/ 543207 h 3290946"/>
              <a:gd name="connsiteX260" fmla="*/ 119209 w 635184"/>
              <a:gd name="connsiteY260" fmla="*/ 504958 h 3290946"/>
              <a:gd name="connsiteX261" fmla="*/ 128716 w 635184"/>
              <a:gd name="connsiteY261" fmla="*/ 424293 h 3290946"/>
              <a:gd name="connsiteX262" fmla="*/ 139389 w 635184"/>
              <a:gd name="connsiteY262" fmla="*/ 329103 h 3290946"/>
              <a:gd name="connsiteX263" fmla="*/ 144977 w 635184"/>
              <a:gd name="connsiteY263" fmla="*/ 299367 h 3290946"/>
              <a:gd name="connsiteX264" fmla="*/ 144695 w 635184"/>
              <a:gd name="connsiteY264" fmla="*/ 324340 h 3290946"/>
              <a:gd name="connsiteX265" fmla="*/ 148605 w 635184"/>
              <a:gd name="connsiteY265" fmla="*/ 271863 h 3290946"/>
              <a:gd name="connsiteX266" fmla="*/ 158163 w 635184"/>
              <a:gd name="connsiteY266" fmla="*/ 222839 h 3290946"/>
              <a:gd name="connsiteX267" fmla="*/ 160404 w 635184"/>
              <a:gd name="connsiteY267" fmla="*/ 198580 h 3290946"/>
              <a:gd name="connsiteX268" fmla="*/ 167549 w 635184"/>
              <a:gd name="connsiteY268" fmla="*/ 147889 h 3290946"/>
              <a:gd name="connsiteX269" fmla="*/ 170492 w 635184"/>
              <a:gd name="connsiteY269" fmla="*/ 134958 h 3290946"/>
              <a:gd name="connsiteX270" fmla="*/ 171783 w 635184"/>
              <a:gd name="connsiteY270" fmla="*/ 129584 h 3290946"/>
              <a:gd name="connsiteX271" fmla="*/ 171821 w 635184"/>
              <a:gd name="connsiteY271" fmla="*/ 128713 h 3290946"/>
              <a:gd name="connsiteX272" fmla="*/ 173720 w 635184"/>
              <a:gd name="connsiteY272" fmla="*/ 121249 h 3290946"/>
              <a:gd name="connsiteX273" fmla="*/ 174067 w 635184"/>
              <a:gd name="connsiteY273" fmla="*/ 120889 h 3290946"/>
              <a:gd name="connsiteX274" fmla="*/ 174594 w 635184"/>
              <a:gd name="connsiteY274" fmla="*/ 119940 h 3290946"/>
              <a:gd name="connsiteX275" fmla="*/ 174551 w 635184"/>
              <a:gd name="connsiteY275" fmla="*/ 120386 h 3290946"/>
              <a:gd name="connsiteX276" fmla="*/ 175059 w 635184"/>
              <a:gd name="connsiteY276" fmla="*/ 119858 h 3290946"/>
              <a:gd name="connsiteX277" fmla="*/ 175743 w 635184"/>
              <a:gd name="connsiteY277" fmla="*/ 97541 h 3290946"/>
              <a:gd name="connsiteX278" fmla="*/ 187087 w 635184"/>
              <a:gd name="connsiteY278" fmla="*/ 65796 h 3290946"/>
              <a:gd name="connsiteX279" fmla="*/ 203727 w 635184"/>
              <a:gd name="connsiteY279" fmla="*/ 49644 h 3290946"/>
              <a:gd name="connsiteX280" fmla="*/ 207800 w 635184"/>
              <a:gd name="connsiteY280" fmla="*/ 54544 h 3290946"/>
              <a:gd name="connsiteX281" fmla="*/ 231548 w 635184"/>
              <a:gd name="connsiteY281" fmla="*/ 61986 h 3290946"/>
              <a:gd name="connsiteX282" fmla="*/ 245759 w 635184"/>
              <a:gd name="connsiteY282" fmla="*/ 108509 h 3290946"/>
              <a:gd name="connsiteX283" fmla="*/ 248450 w 635184"/>
              <a:gd name="connsiteY283" fmla="*/ 116682 h 3290946"/>
              <a:gd name="connsiteX284" fmla="*/ 249831 w 635184"/>
              <a:gd name="connsiteY284" fmla="*/ 124726 h 3290946"/>
              <a:gd name="connsiteX285" fmla="*/ 251700 w 635184"/>
              <a:gd name="connsiteY285" fmla="*/ 127887 h 3290946"/>
              <a:gd name="connsiteX286" fmla="*/ 254080 w 635184"/>
              <a:gd name="connsiteY286" fmla="*/ 130506 h 3290946"/>
              <a:gd name="connsiteX287" fmla="*/ 286461 w 635184"/>
              <a:gd name="connsiteY287" fmla="*/ 155569 h 3290946"/>
              <a:gd name="connsiteX288" fmla="*/ 325636 w 635184"/>
              <a:gd name="connsiteY288" fmla="*/ 203313 h 3290946"/>
              <a:gd name="connsiteX289" fmla="*/ 325567 w 635184"/>
              <a:gd name="connsiteY289" fmla="*/ 203631 h 3290946"/>
              <a:gd name="connsiteX290" fmla="*/ 327511 w 635184"/>
              <a:gd name="connsiteY290" fmla="*/ 202840 h 3290946"/>
              <a:gd name="connsiteX291" fmla="*/ 328497 w 635184"/>
              <a:gd name="connsiteY291" fmla="*/ 203202 h 3290946"/>
              <a:gd name="connsiteX292" fmla="*/ 334244 w 635184"/>
              <a:gd name="connsiteY292" fmla="*/ 173722 h 3290946"/>
              <a:gd name="connsiteX293" fmla="*/ 336485 w 635184"/>
              <a:gd name="connsiteY293" fmla="*/ 149463 h 3290946"/>
              <a:gd name="connsiteX294" fmla="*/ 343630 w 635184"/>
              <a:gd name="connsiteY294" fmla="*/ 98772 h 3290946"/>
              <a:gd name="connsiteX295" fmla="*/ 346573 w 635184"/>
              <a:gd name="connsiteY295" fmla="*/ 85841 h 3290946"/>
              <a:gd name="connsiteX296" fmla="*/ 347864 w 635184"/>
              <a:gd name="connsiteY296" fmla="*/ 80467 h 3290946"/>
              <a:gd name="connsiteX297" fmla="*/ 347902 w 635184"/>
              <a:gd name="connsiteY297" fmla="*/ 79596 h 3290946"/>
              <a:gd name="connsiteX298" fmla="*/ 349801 w 635184"/>
              <a:gd name="connsiteY298" fmla="*/ 72132 h 3290946"/>
              <a:gd name="connsiteX299" fmla="*/ 350148 w 635184"/>
              <a:gd name="connsiteY299" fmla="*/ 71772 h 3290946"/>
              <a:gd name="connsiteX300" fmla="*/ 350675 w 635184"/>
              <a:gd name="connsiteY300" fmla="*/ 70823 h 3290946"/>
              <a:gd name="connsiteX301" fmla="*/ 350632 w 635184"/>
              <a:gd name="connsiteY301" fmla="*/ 71269 h 3290946"/>
              <a:gd name="connsiteX302" fmla="*/ 351140 w 635184"/>
              <a:gd name="connsiteY302" fmla="*/ 70741 h 3290946"/>
              <a:gd name="connsiteX303" fmla="*/ 351824 w 635184"/>
              <a:gd name="connsiteY303" fmla="*/ 48424 h 3290946"/>
              <a:gd name="connsiteX304" fmla="*/ 363168 w 635184"/>
              <a:gd name="connsiteY304" fmla="*/ 16679 h 3290946"/>
              <a:gd name="connsiteX305" fmla="*/ 379808 w 635184"/>
              <a:gd name="connsiteY305" fmla="*/ 527 h 329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Lst>
            <a:rect l="l" t="t" r="r" b="b"/>
            <a:pathLst>
              <a:path w="635184" h="3290946">
                <a:moveTo>
                  <a:pt x="513256" y="2435822"/>
                </a:moveTo>
                <a:lnTo>
                  <a:pt x="512940" y="2437009"/>
                </a:lnTo>
                <a:cubicBezTo>
                  <a:pt x="512821" y="2437611"/>
                  <a:pt x="512845" y="2437828"/>
                  <a:pt x="513014" y="2437660"/>
                </a:cubicBezTo>
                <a:close/>
                <a:moveTo>
                  <a:pt x="14126" y="2099086"/>
                </a:moveTo>
                <a:cubicBezTo>
                  <a:pt x="14608" y="2099086"/>
                  <a:pt x="14570" y="2100271"/>
                  <a:pt x="14011" y="2102643"/>
                </a:cubicBezTo>
                <a:lnTo>
                  <a:pt x="13720" y="2103694"/>
                </a:lnTo>
                <a:close/>
                <a:moveTo>
                  <a:pt x="96538" y="1843646"/>
                </a:moveTo>
                <a:lnTo>
                  <a:pt x="96515" y="1844433"/>
                </a:lnTo>
                <a:lnTo>
                  <a:pt x="96478" y="1845626"/>
                </a:lnTo>
                <a:lnTo>
                  <a:pt x="96647" y="1844679"/>
                </a:lnTo>
                <a:close/>
                <a:moveTo>
                  <a:pt x="272619" y="1794529"/>
                </a:moveTo>
                <a:lnTo>
                  <a:pt x="272596" y="1795316"/>
                </a:lnTo>
                <a:lnTo>
                  <a:pt x="272559" y="1796509"/>
                </a:lnTo>
                <a:lnTo>
                  <a:pt x="272728" y="1795562"/>
                </a:lnTo>
                <a:close/>
                <a:moveTo>
                  <a:pt x="97240" y="1721538"/>
                </a:moveTo>
                <a:cubicBezTo>
                  <a:pt x="90808" y="1719038"/>
                  <a:pt x="90248" y="1727124"/>
                  <a:pt x="95561" y="1745797"/>
                </a:cubicBezTo>
                <a:lnTo>
                  <a:pt x="97924" y="1757412"/>
                </a:lnTo>
                <a:lnTo>
                  <a:pt x="98506" y="1748685"/>
                </a:lnTo>
                <a:lnTo>
                  <a:pt x="99259" y="1739724"/>
                </a:lnTo>
                <a:lnTo>
                  <a:pt x="98040" y="1734637"/>
                </a:lnTo>
                <a:cubicBezTo>
                  <a:pt x="97657" y="1731411"/>
                  <a:pt x="97390" y="1727045"/>
                  <a:pt x="97240" y="1721538"/>
                </a:cubicBezTo>
                <a:close/>
                <a:moveTo>
                  <a:pt x="273321" y="1672421"/>
                </a:moveTo>
                <a:cubicBezTo>
                  <a:pt x="266889" y="1669921"/>
                  <a:pt x="266329" y="1678007"/>
                  <a:pt x="271642" y="1696680"/>
                </a:cubicBezTo>
                <a:lnTo>
                  <a:pt x="274005" y="1708295"/>
                </a:lnTo>
                <a:lnTo>
                  <a:pt x="274587" y="1699568"/>
                </a:lnTo>
                <a:lnTo>
                  <a:pt x="275340" y="1690607"/>
                </a:lnTo>
                <a:lnTo>
                  <a:pt x="274121" y="1685520"/>
                </a:lnTo>
                <a:cubicBezTo>
                  <a:pt x="273738" y="1682294"/>
                  <a:pt x="273471" y="1677928"/>
                  <a:pt x="273321" y="1672421"/>
                </a:cubicBezTo>
                <a:close/>
                <a:moveTo>
                  <a:pt x="615802" y="1055870"/>
                </a:moveTo>
                <a:lnTo>
                  <a:pt x="616258" y="1067965"/>
                </a:lnTo>
                <a:lnTo>
                  <a:pt x="612339" y="1067965"/>
                </a:lnTo>
                <a:close/>
                <a:moveTo>
                  <a:pt x="161479" y="1052526"/>
                </a:moveTo>
                <a:cubicBezTo>
                  <a:pt x="161204" y="1052526"/>
                  <a:pt x="160964" y="1053400"/>
                  <a:pt x="160758" y="1055146"/>
                </a:cubicBezTo>
                <a:lnTo>
                  <a:pt x="160720" y="1055727"/>
                </a:lnTo>
                <a:lnTo>
                  <a:pt x="161444" y="1054402"/>
                </a:lnTo>
                <a:cubicBezTo>
                  <a:pt x="162017" y="1053151"/>
                  <a:pt x="162028" y="1052526"/>
                  <a:pt x="161479" y="1052526"/>
                </a:cubicBezTo>
                <a:close/>
                <a:moveTo>
                  <a:pt x="337560" y="1003409"/>
                </a:moveTo>
                <a:cubicBezTo>
                  <a:pt x="337285" y="1003409"/>
                  <a:pt x="337045" y="1004283"/>
                  <a:pt x="336839" y="1006029"/>
                </a:cubicBezTo>
                <a:lnTo>
                  <a:pt x="336801" y="1006610"/>
                </a:lnTo>
                <a:lnTo>
                  <a:pt x="337525" y="1005285"/>
                </a:lnTo>
                <a:cubicBezTo>
                  <a:pt x="338098" y="1004034"/>
                  <a:pt x="338109" y="1003409"/>
                  <a:pt x="337560" y="1003409"/>
                </a:cubicBezTo>
                <a:close/>
                <a:moveTo>
                  <a:pt x="627675" y="961817"/>
                </a:moveTo>
                <a:lnTo>
                  <a:pt x="625223" y="970810"/>
                </a:lnTo>
                <a:lnTo>
                  <a:pt x="627615" y="970810"/>
                </a:lnTo>
                <a:close/>
                <a:moveTo>
                  <a:pt x="167359" y="888109"/>
                </a:moveTo>
                <a:lnTo>
                  <a:pt x="167321" y="889003"/>
                </a:lnTo>
                <a:lnTo>
                  <a:pt x="167662" y="898510"/>
                </a:lnTo>
                <a:cubicBezTo>
                  <a:pt x="168351" y="907718"/>
                  <a:pt x="169982" y="913327"/>
                  <a:pt x="172554" y="915337"/>
                </a:cubicBezTo>
                <a:cubicBezTo>
                  <a:pt x="175985" y="918016"/>
                  <a:pt x="178591" y="918174"/>
                  <a:pt x="180373" y="915813"/>
                </a:cubicBezTo>
                <a:cubicBezTo>
                  <a:pt x="182155" y="913451"/>
                  <a:pt x="183046" y="908242"/>
                  <a:pt x="183046" y="900186"/>
                </a:cubicBezTo>
                <a:cubicBezTo>
                  <a:pt x="183046" y="894143"/>
                  <a:pt x="180092" y="890367"/>
                  <a:pt x="174182" y="888856"/>
                </a:cubicBezTo>
                <a:close/>
                <a:moveTo>
                  <a:pt x="343440" y="838992"/>
                </a:moveTo>
                <a:lnTo>
                  <a:pt x="343402" y="839886"/>
                </a:lnTo>
                <a:lnTo>
                  <a:pt x="343743" y="849393"/>
                </a:lnTo>
                <a:cubicBezTo>
                  <a:pt x="344432" y="858601"/>
                  <a:pt x="346063" y="864210"/>
                  <a:pt x="348635" y="866220"/>
                </a:cubicBezTo>
                <a:cubicBezTo>
                  <a:pt x="352066" y="868899"/>
                  <a:pt x="354672" y="869057"/>
                  <a:pt x="356454" y="866696"/>
                </a:cubicBezTo>
                <a:cubicBezTo>
                  <a:pt x="358236" y="864334"/>
                  <a:pt x="359127" y="859125"/>
                  <a:pt x="359127" y="851069"/>
                </a:cubicBezTo>
                <a:cubicBezTo>
                  <a:pt x="359127" y="845026"/>
                  <a:pt x="356173" y="841250"/>
                  <a:pt x="350263" y="839739"/>
                </a:cubicBezTo>
                <a:close/>
                <a:moveTo>
                  <a:pt x="521461" y="529233"/>
                </a:moveTo>
                <a:lnTo>
                  <a:pt x="521917" y="541328"/>
                </a:lnTo>
                <a:lnTo>
                  <a:pt x="517998" y="541328"/>
                </a:lnTo>
                <a:close/>
                <a:moveTo>
                  <a:pt x="533334" y="435180"/>
                </a:moveTo>
                <a:lnTo>
                  <a:pt x="530882" y="444173"/>
                </a:lnTo>
                <a:lnTo>
                  <a:pt x="533274" y="444173"/>
                </a:lnTo>
                <a:close/>
                <a:moveTo>
                  <a:pt x="379808" y="527"/>
                </a:moveTo>
                <a:cubicBezTo>
                  <a:pt x="381289" y="1304"/>
                  <a:pt x="382646" y="2937"/>
                  <a:pt x="383881" y="5427"/>
                </a:cubicBezTo>
                <a:cubicBezTo>
                  <a:pt x="388819" y="15389"/>
                  <a:pt x="396734" y="17869"/>
                  <a:pt x="407629" y="12869"/>
                </a:cubicBezTo>
                <a:cubicBezTo>
                  <a:pt x="412640" y="32911"/>
                  <a:pt x="417377" y="48419"/>
                  <a:pt x="421840" y="59392"/>
                </a:cubicBezTo>
                <a:cubicBezTo>
                  <a:pt x="422955" y="62136"/>
                  <a:pt x="423852" y="64860"/>
                  <a:pt x="424531" y="67565"/>
                </a:cubicBezTo>
                <a:lnTo>
                  <a:pt x="425912" y="75609"/>
                </a:lnTo>
                <a:lnTo>
                  <a:pt x="427781" y="78770"/>
                </a:lnTo>
                <a:cubicBezTo>
                  <a:pt x="428765" y="80199"/>
                  <a:pt x="429558" y="81072"/>
                  <a:pt x="430161" y="81389"/>
                </a:cubicBezTo>
                <a:cubicBezTo>
                  <a:pt x="439527" y="83890"/>
                  <a:pt x="450321" y="92244"/>
                  <a:pt x="462542" y="106452"/>
                </a:cubicBezTo>
                <a:cubicBezTo>
                  <a:pt x="474763" y="120660"/>
                  <a:pt x="487821" y="136575"/>
                  <a:pt x="501717" y="154196"/>
                </a:cubicBezTo>
                <a:lnTo>
                  <a:pt x="501648" y="154514"/>
                </a:lnTo>
                <a:lnTo>
                  <a:pt x="503592" y="153723"/>
                </a:lnTo>
                <a:cubicBezTo>
                  <a:pt x="506849" y="153225"/>
                  <a:pt x="511119" y="154791"/>
                  <a:pt x="516400" y="158423"/>
                </a:cubicBezTo>
                <a:cubicBezTo>
                  <a:pt x="523441" y="163264"/>
                  <a:pt x="526473" y="182612"/>
                  <a:pt x="525495" y="216466"/>
                </a:cubicBezTo>
                <a:cubicBezTo>
                  <a:pt x="524798" y="210354"/>
                  <a:pt x="529073" y="207298"/>
                  <a:pt x="538319" y="207298"/>
                </a:cubicBezTo>
                <a:cubicBezTo>
                  <a:pt x="535800" y="246628"/>
                  <a:pt x="534905" y="270282"/>
                  <a:pt x="535636" y="278259"/>
                </a:cubicBezTo>
                <a:cubicBezTo>
                  <a:pt x="536366" y="286236"/>
                  <a:pt x="537149" y="298877"/>
                  <a:pt x="537987" y="316180"/>
                </a:cubicBezTo>
                <a:cubicBezTo>
                  <a:pt x="538824" y="333484"/>
                  <a:pt x="539722" y="353189"/>
                  <a:pt x="540680" y="375295"/>
                </a:cubicBezTo>
                <a:cubicBezTo>
                  <a:pt x="541399" y="391875"/>
                  <a:pt x="539742" y="408934"/>
                  <a:pt x="535708" y="426473"/>
                </a:cubicBezTo>
                <a:lnTo>
                  <a:pt x="534002" y="432729"/>
                </a:lnTo>
                <a:lnTo>
                  <a:pt x="534540" y="444292"/>
                </a:lnTo>
                <a:cubicBezTo>
                  <a:pt x="535384" y="465445"/>
                  <a:pt x="532470" y="486579"/>
                  <a:pt x="525796" y="507693"/>
                </a:cubicBezTo>
                <a:lnTo>
                  <a:pt x="525696" y="507693"/>
                </a:lnTo>
                <a:lnTo>
                  <a:pt x="525700" y="506290"/>
                </a:lnTo>
                <a:lnTo>
                  <a:pt x="524563" y="515186"/>
                </a:lnTo>
                <a:cubicBezTo>
                  <a:pt x="523869" y="519217"/>
                  <a:pt x="522974" y="523411"/>
                  <a:pt x="521880" y="527768"/>
                </a:cubicBezTo>
                <a:lnTo>
                  <a:pt x="521461" y="529233"/>
                </a:lnTo>
                <a:lnTo>
                  <a:pt x="521231" y="523154"/>
                </a:lnTo>
                <a:cubicBezTo>
                  <a:pt x="519859" y="507107"/>
                  <a:pt x="516430" y="497439"/>
                  <a:pt x="510943" y="494149"/>
                </a:cubicBezTo>
                <a:cubicBezTo>
                  <a:pt x="507284" y="491957"/>
                  <a:pt x="504541" y="496350"/>
                  <a:pt x="502712" y="507328"/>
                </a:cubicBezTo>
                <a:lnTo>
                  <a:pt x="501051" y="539218"/>
                </a:lnTo>
                <a:lnTo>
                  <a:pt x="501970" y="539506"/>
                </a:lnTo>
                <a:lnTo>
                  <a:pt x="510003" y="565805"/>
                </a:lnTo>
                <a:lnTo>
                  <a:pt x="516390" y="569486"/>
                </a:lnTo>
                <a:cubicBezTo>
                  <a:pt x="519767" y="574010"/>
                  <a:pt x="521046" y="579904"/>
                  <a:pt x="520229" y="587167"/>
                </a:cubicBezTo>
                <a:lnTo>
                  <a:pt x="519429" y="597447"/>
                </a:lnTo>
                <a:lnTo>
                  <a:pt x="520253" y="602246"/>
                </a:lnTo>
                <a:lnTo>
                  <a:pt x="522122" y="605407"/>
                </a:lnTo>
                <a:cubicBezTo>
                  <a:pt x="523106" y="606836"/>
                  <a:pt x="523899" y="607709"/>
                  <a:pt x="524502" y="608026"/>
                </a:cubicBezTo>
                <a:cubicBezTo>
                  <a:pt x="533868" y="610527"/>
                  <a:pt x="544662" y="618881"/>
                  <a:pt x="556883" y="633089"/>
                </a:cubicBezTo>
                <a:cubicBezTo>
                  <a:pt x="569104" y="647297"/>
                  <a:pt x="582162" y="663212"/>
                  <a:pt x="596058" y="680833"/>
                </a:cubicBezTo>
                <a:lnTo>
                  <a:pt x="595989" y="681151"/>
                </a:lnTo>
                <a:lnTo>
                  <a:pt x="597933" y="680360"/>
                </a:lnTo>
                <a:cubicBezTo>
                  <a:pt x="601190" y="679862"/>
                  <a:pt x="605460" y="681428"/>
                  <a:pt x="610741" y="685060"/>
                </a:cubicBezTo>
                <a:cubicBezTo>
                  <a:pt x="617782" y="689901"/>
                  <a:pt x="620814" y="709249"/>
                  <a:pt x="619836" y="743103"/>
                </a:cubicBezTo>
                <a:cubicBezTo>
                  <a:pt x="619139" y="736991"/>
                  <a:pt x="623414" y="733935"/>
                  <a:pt x="632660" y="733935"/>
                </a:cubicBezTo>
                <a:cubicBezTo>
                  <a:pt x="630141" y="773265"/>
                  <a:pt x="629246" y="796919"/>
                  <a:pt x="629977" y="804896"/>
                </a:cubicBezTo>
                <a:cubicBezTo>
                  <a:pt x="630707" y="812873"/>
                  <a:pt x="631490" y="825514"/>
                  <a:pt x="632328" y="842817"/>
                </a:cubicBezTo>
                <a:cubicBezTo>
                  <a:pt x="633165" y="860121"/>
                  <a:pt x="634063" y="879826"/>
                  <a:pt x="635021" y="901932"/>
                </a:cubicBezTo>
                <a:cubicBezTo>
                  <a:pt x="635740" y="918512"/>
                  <a:pt x="634083" y="935571"/>
                  <a:pt x="630049" y="953110"/>
                </a:cubicBezTo>
                <a:lnTo>
                  <a:pt x="628343" y="959366"/>
                </a:lnTo>
                <a:lnTo>
                  <a:pt x="628881" y="970929"/>
                </a:lnTo>
                <a:cubicBezTo>
                  <a:pt x="629725" y="992082"/>
                  <a:pt x="626811" y="1013216"/>
                  <a:pt x="620137" y="1034330"/>
                </a:cubicBezTo>
                <a:lnTo>
                  <a:pt x="620037" y="1034330"/>
                </a:lnTo>
                <a:lnTo>
                  <a:pt x="620041" y="1032927"/>
                </a:lnTo>
                <a:lnTo>
                  <a:pt x="618904" y="1041823"/>
                </a:lnTo>
                <a:cubicBezTo>
                  <a:pt x="618210" y="1045854"/>
                  <a:pt x="617315" y="1050048"/>
                  <a:pt x="616221" y="1054405"/>
                </a:cubicBezTo>
                <a:lnTo>
                  <a:pt x="615802" y="1055870"/>
                </a:lnTo>
                <a:lnTo>
                  <a:pt x="615572" y="1049791"/>
                </a:lnTo>
                <a:cubicBezTo>
                  <a:pt x="614200" y="1033744"/>
                  <a:pt x="610771" y="1024076"/>
                  <a:pt x="605284" y="1020786"/>
                </a:cubicBezTo>
                <a:cubicBezTo>
                  <a:pt x="597967" y="1016401"/>
                  <a:pt x="594309" y="1038358"/>
                  <a:pt x="594309" y="1086658"/>
                </a:cubicBezTo>
                <a:cubicBezTo>
                  <a:pt x="609451" y="1090229"/>
                  <a:pt x="616205" y="1099278"/>
                  <a:pt x="614570" y="1113804"/>
                </a:cubicBezTo>
                <a:cubicBezTo>
                  <a:pt x="612935" y="1128329"/>
                  <a:pt x="611816" y="1142716"/>
                  <a:pt x="611213" y="1156964"/>
                </a:cubicBezTo>
                <a:cubicBezTo>
                  <a:pt x="611213" y="1175577"/>
                  <a:pt x="610724" y="1192058"/>
                  <a:pt x="609746" y="1206405"/>
                </a:cubicBezTo>
                <a:cubicBezTo>
                  <a:pt x="608767" y="1220752"/>
                  <a:pt x="607508" y="1240347"/>
                  <a:pt x="605967" y="1265192"/>
                </a:cubicBezTo>
                <a:cubicBezTo>
                  <a:pt x="606101" y="1285512"/>
                  <a:pt x="605327" y="1296287"/>
                  <a:pt x="603646" y="1297517"/>
                </a:cubicBezTo>
                <a:cubicBezTo>
                  <a:pt x="601964" y="1298748"/>
                  <a:pt x="601123" y="1291564"/>
                  <a:pt x="601123" y="1275967"/>
                </a:cubicBezTo>
                <a:cubicBezTo>
                  <a:pt x="600051" y="1304225"/>
                  <a:pt x="599324" y="1325814"/>
                  <a:pt x="598942" y="1340737"/>
                </a:cubicBezTo>
                <a:cubicBezTo>
                  <a:pt x="598560" y="1355659"/>
                  <a:pt x="597599" y="1375602"/>
                  <a:pt x="596058" y="1400566"/>
                </a:cubicBezTo>
                <a:cubicBezTo>
                  <a:pt x="596058" y="1425212"/>
                  <a:pt x="595217" y="1438160"/>
                  <a:pt x="593535" y="1439410"/>
                </a:cubicBezTo>
                <a:cubicBezTo>
                  <a:pt x="591854" y="1440660"/>
                  <a:pt x="591012" y="1434975"/>
                  <a:pt x="591012" y="1422354"/>
                </a:cubicBezTo>
                <a:cubicBezTo>
                  <a:pt x="591012" y="1452517"/>
                  <a:pt x="589599" y="1473888"/>
                  <a:pt x="586771" y="1486470"/>
                </a:cubicBezTo>
                <a:cubicBezTo>
                  <a:pt x="583944" y="1499050"/>
                  <a:pt x="581860" y="1512941"/>
                  <a:pt x="580520" y="1528141"/>
                </a:cubicBezTo>
                <a:cubicBezTo>
                  <a:pt x="579944" y="1535682"/>
                  <a:pt x="580078" y="1546298"/>
                  <a:pt x="580923" y="1559991"/>
                </a:cubicBezTo>
                <a:cubicBezTo>
                  <a:pt x="581767" y="1573683"/>
                  <a:pt x="581184" y="1601543"/>
                  <a:pt x="579174" y="1643572"/>
                </a:cubicBezTo>
                <a:lnTo>
                  <a:pt x="575158" y="1643572"/>
                </a:lnTo>
                <a:lnTo>
                  <a:pt x="573807" y="1656163"/>
                </a:lnTo>
                <a:cubicBezTo>
                  <a:pt x="572427" y="1662295"/>
                  <a:pt x="571435" y="1667623"/>
                  <a:pt x="570832" y="1672147"/>
                </a:cubicBezTo>
                <a:cubicBezTo>
                  <a:pt x="570832" y="1674410"/>
                  <a:pt x="571251" y="1686078"/>
                  <a:pt x="572089" y="1707152"/>
                </a:cubicBezTo>
                <a:cubicBezTo>
                  <a:pt x="572926" y="1728226"/>
                  <a:pt x="570035" y="1749399"/>
                  <a:pt x="563415" y="1770672"/>
                </a:cubicBezTo>
                <a:lnTo>
                  <a:pt x="561687" y="1770672"/>
                </a:lnTo>
                <a:cubicBezTo>
                  <a:pt x="561673" y="1770751"/>
                  <a:pt x="561459" y="1780038"/>
                  <a:pt x="561043" y="1798532"/>
                </a:cubicBezTo>
                <a:cubicBezTo>
                  <a:pt x="560628" y="1817027"/>
                  <a:pt x="559683" y="1833933"/>
                  <a:pt x="558209" y="1849253"/>
                </a:cubicBezTo>
                <a:cubicBezTo>
                  <a:pt x="558209" y="1867073"/>
                  <a:pt x="556947" y="1877233"/>
                  <a:pt x="554421" y="1879733"/>
                </a:cubicBezTo>
                <a:cubicBezTo>
                  <a:pt x="553789" y="1880358"/>
                  <a:pt x="553289" y="1880595"/>
                  <a:pt x="552921" y="1880444"/>
                </a:cubicBezTo>
                <a:lnTo>
                  <a:pt x="552868" y="1880321"/>
                </a:lnTo>
                <a:lnTo>
                  <a:pt x="552747" y="1885068"/>
                </a:lnTo>
                <a:cubicBezTo>
                  <a:pt x="552469" y="1889816"/>
                  <a:pt x="552052" y="1893822"/>
                  <a:pt x="551496" y="1897086"/>
                </a:cubicBezTo>
                <a:cubicBezTo>
                  <a:pt x="550384" y="1903615"/>
                  <a:pt x="549406" y="1913110"/>
                  <a:pt x="548561" y="1925572"/>
                </a:cubicBezTo>
                <a:cubicBezTo>
                  <a:pt x="548267" y="1925254"/>
                  <a:pt x="548749" y="1935067"/>
                  <a:pt x="550009" y="1955010"/>
                </a:cubicBezTo>
                <a:cubicBezTo>
                  <a:pt x="551268" y="1974953"/>
                  <a:pt x="548561" y="1995720"/>
                  <a:pt x="541888" y="2017310"/>
                </a:cubicBezTo>
                <a:lnTo>
                  <a:pt x="541526" y="2017310"/>
                </a:lnTo>
                <a:cubicBezTo>
                  <a:pt x="541714" y="2014611"/>
                  <a:pt x="542019" y="2019770"/>
                  <a:pt x="542441" y="2032788"/>
                </a:cubicBezTo>
                <a:cubicBezTo>
                  <a:pt x="542863" y="2045805"/>
                  <a:pt x="541386" y="2066264"/>
                  <a:pt x="538009" y="2094164"/>
                </a:cubicBezTo>
                <a:cubicBezTo>
                  <a:pt x="538009" y="2102935"/>
                  <a:pt x="535865" y="2113631"/>
                  <a:pt x="531577" y="2126252"/>
                </a:cubicBezTo>
                <a:lnTo>
                  <a:pt x="533064" y="2121608"/>
                </a:lnTo>
                <a:cubicBezTo>
                  <a:pt x="530317" y="2162328"/>
                  <a:pt x="528103" y="2207601"/>
                  <a:pt x="526421" y="2257429"/>
                </a:cubicBezTo>
                <a:cubicBezTo>
                  <a:pt x="524740" y="2307256"/>
                  <a:pt x="521902" y="2361837"/>
                  <a:pt x="517909" y="2421170"/>
                </a:cubicBezTo>
                <a:cubicBezTo>
                  <a:pt x="516924" y="2424087"/>
                  <a:pt x="516083" y="2426618"/>
                  <a:pt x="515387" y="2428764"/>
                </a:cubicBezTo>
                <a:lnTo>
                  <a:pt x="514267" y="2432332"/>
                </a:lnTo>
                <a:lnTo>
                  <a:pt x="514663" y="2450161"/>
                </a:lnTo>
                <a:cubicBezTo>
                  <a:pt x="515085" y="2467505"/>
                  <a:pt x="513567" y="2481614"/>
                  <a:pt x="510110" y="2492488"/>
                </a:cubicBezTo>
                <a:cubicBezTo>
                  <a:pt x="509360" y="2492091"/>
                  <a:pt x="509407" y="2494125"/>
                  <a:pt x="510251" y="2498590"/>
                </a:cubicBezTo>
                <a:cubicBezTo>
                  <a:pt x="511095" y="2503055"/>
                  <a:pt x="510606" y="2519356"/>
                  <a:pt x="508784" y="2547495"/>
                </a:cubicBezTo>
                <a:cubicBezTo>
                  <a:pt x="508918" y="2567616"/>
                  <a:pt x="507457" y="2578798"/>
                  <a:pt x="504402" y="2581041"/>
                </a:cubicBezTo>
                <a:cubicBezTo>
                  <a:pt x="503638" y="2581601"/>
                  <a:pt x="503029" y="2581740"/>
                  <a:pt x="502575" y="2581456"/>
                </a:cubicBezTo>
                <a:lnTo>
                  <a:pt x="502492" y="2581260"/>
                </a:lnTo>
                <a:lnTo>
                  <a:pt x="502309" y="2595239"/>
                </a:lnTo>
                <a:cubicBezTo>
                  <a:pt x="502066" y="2604050"/>
                  <a:pt x="501702" y="2612424"/>
                  <a:pt x="501216" y="2620361"/>
                </a:cubicBezTo>
                <a:cubicBezTo>
                  <a:pt x="500244" y="2636236"/>
                  <a:pt x="498982" y="2656695"/>
                  <a:pt x="497427" y="2681738"/>
                </a:cubicBezTo>
                <a:cubicBezTo>
                  <a:pt x="497561" y="2707257"/>
                  <a:pt x="496576" y="2720016"/>
                  <a:pt x="494472" y="2720016"/>
                </a:cubicBezTo>
                <a:cubicBezTo>
                  <a:pt x="492369" y="2720016"/>
                  <a:pt x="491317" y="2711047"/>
                  <a:pt x="491317" y="2693108"/>
                </a:cubicBezTo>
                <a:cubicBezTo>
                  <a:pt x="491317" y="2710571"/>
                  <a:pt x="490844" y="2730554"/>
                  <a:pt x="489899" y="2753056"/>
                </a:cubicBezTo>
                <a:cubicBezTo>
                  <a:pt x="488955" y="2775559"/>
                  <a:pt x="487551" y="2796454"/>
                  <a:pt x="485689" y="2815743"/>
                </a:cubicBezTo>
                <a:cubicBezTo>
                  <a:pt x="481736" y="2874202"/>
                  <a:pt x="478061" y="2946830"/>
                  <a:pt x="474664" y="3033627"/>
                </a:cubicBezTo>
                <a:cubicBezTo>
                  <a:pt x="471267" y="3120424"/>
                  <a:pt x="468584" y="3198648"/>
                  <a:pt x="466614" y="3268299"/>
                </a:cubicBezTo>
                <a:cubicBezTo>
                  <a:pt x="453817" y="3288976"/>
                  <a:pt x="444474" y="3295495"/>
                  <a:pt x="438584" y="3287855"/>
                </a:cubicBezTo>
                <a:cubicBezTo>
                  <a:pt x="434167" y="3282125"/>
                  <a:pt x="430668" y="3276356"/>
                  <a:pt x="428086" y="3270549"/>
                </a:cubicBezTo>
                <a:lnTo>
                  <a:pt x="426655" y="3266887"/>
                </a:lnTo>
                <a:lnTo>
                  <a:pt x="426374" y="3269430"/>
                </a:lnTo>
                <a:cubicBezTo>
                  <a:pt x="417664" y="3259469"/>
                  <a:pt x="411681" y="3258229"/>
                  <a:pt x="408424" y="3265710"/>
                </a:cubicBezTo>
                <a:cubicBezTo>
                  <a:pt x="405168" y="3273191"/>
                  <a:pt x="398434" y="3269450"/>
                  <a:pt x="388224" y="3254488"/>
                </a:cubicBezTo>
                <a:cubicBezTo>
                  <a:pt x="378535" y="3256988"/>
                  <a:pt x="372814" y="3249130"/>
                  <a:pt x="371058" y="3230914"/>
                </a:cubicBezTo>
                <a:lnTo>
                  <a:pt x="370261" y="3220752"/>
                </a:lnTo>
                <a:lnTo>
                  <a:pt x="366416" y="3218274"/>
                </a:lnTo>
                <a:lnTo>
                  <a:pt x="365391" y="3216603"/>
                </a:lnTo>
                <a:lnTo>
                  <a:pt x="361488" y="3217692"/>
                </a:lnTo>
                <a:cubicBezTo>
                  <a:pt x="359922" y="3217403"/>
                  <a:pt x="358161" y="3216443"/>
                  <a:pt x="356204" y="3214810"/>
                </a:cubicBezTo>
                <a:cubicBezTo>
                  <a:pt x="348379" y="3208282"/>
                  <a:pt x="343579" y="3198905"/>
                  <a:pt x="341803" y="3186682"/>
                </a:cubicBezTo>
                <a:cubicBezTo>
                  <a:pt x="340915" y="3180570"/>
                  <a:pt x="340403" y="3175837"/>
                  <a:pt x="340265" y="3172484"/>
                </a:cubicBezTo>
                <a:lnTo>
                  <a:pt x="340850" y="3167630"/>
                </a:lnTo>
                <a:lnTo>
                  <a:pt x="337321" y="3166099"/>
                </a:lnTo>
                <a:cubicBezTo>
                  <a:pt x="334899" y="3163896"/>
                  <a:pt x="332376" y="3160498"/>
                  <a:pt x="329753" y="3155904"/>
                </a:cubicBezTo>
                <a:cubicBezTo>
                  <a:pt x="330530" y="3151856"/>
                  <a:pt x="329113" y="3153573"/>
                  <a:pt x="325502" y="3161054"/>
                </a:cubicBezTo>
                <a:cubicBezTo>
                  <a:pt x="321891" y="3168535"/>
                  <a:pt x="310537" y="3162036"/>
                  <a:pt x="291443" y="3141557"/>
                </a:cubicBezTo>
                <a:cubicBezTo>
                  <a:pt x="291443" y="3114689"/>
                  <a:pt x="286578" y="3102505"/>
                  <a:pt x="276850" y="3105005"/>
                </a:cubicBezTo>
                <a:cubicBezTo>
                  <a:pt x="272884" y="3027714"/>
                  <a:pt x="270753" y="2953017"/>
                  <a:pt x="270458" y="2880915"/>
                </a:cubicBezTo>
                <a:lnTo>
                  <a:pt x="274618" y="2693276"/>
                </a:lnTo>
                <a:lnTo>
                  <a:pt x="272075" y="2691637"/>
                </a:lnTo>
                <a:lnTo>
                  <a:pt x="271050" y="2689966"/>
                </a:lnTo>
                <a:lnTo>
                  <a:pt x="267147" y="2691055"/>
                </a:lnTo>
                <a:cubicBezTo>
                  <a:pt x="265581" y="2690766"/>
                  <a:pt x="263820" y="2689806"/>
                  <a:pt x="261863" y="2688173"/>
                </a:cubicBezTo>
                <a:cubicBezTo>
                  <a:pt x="254038" y="2681645"/>
                  <a:pt x="249238" y="2672268"/>
                  <a:pt x="247462" y="2660045"/>
                </a:cubicBezTo>
                <a:cubicBezTo>
                  <a:pt x="246574" y="2653933"/>
                  <a:pt x="246062" y="2649200"/>
                  <a:pt x="245924" y="2645847"/>
                </a:cubicBezTo>
                <a:lnTo>
                  <a:pt x="246509" y="2640993"/>
                </a:lnTo>
                <a:lnTo>
                  <a:pt x="242980" y="2639462"/>
                </a:lnTo>
                <a:cubicBezTo>
                  <a:pt x="240558" y="2637259"/>
                  <a:pt x="238035" y="2633861"/>
                  <a:pt x="235412" y="2629267"/>
                </a:cubicBezTo>
                <a:cubicBezTo>
                  <a:pt x="236189" y="2625219"/>
                  <a:pt x="234772" y="2626936"/>
                  <a:pt x="231161" y="2634417"/>
                </a:cubicBezTo>
                <a:cubicBezTo>
                  <a:pt x="229355" y="2638158"/>
                  <a:pt x="225614" y="2638403"/>
                  <a:pt x="219938" y="2635154"/>
                </a:cubicBezTo>
                <a:lnTo>
                  <a:pt x="202073" y="2619325"/>
                </a:lnTo>
                <a:lnTo>
                  <a:pt x="196192" y="2790779"/>
                </a:lnTo>
                <a:cubicBezTo>
                  <a:pt x="183395" y="2811456"/>
                  <a:pt x="174052" y="2817975"/>
                  <a:pt x="168162" y="2810335"/>
                </a:cubicBezTo>
                <a:cubicBezTo>
                  <a:pt x="163745" y="2804605"/>
                  <a:pt x="160246" y="2798836"/>
                  <a:pt x="157664" y="2793029"/>
                </a:cubicBezTo>
                <a:lnTo>
                  <a:pt x="156233" y="2789367"/>
                </a:lnTo>
                <a:lnTo>
                  <a:pt x="155952" y="2791910"/>
                </a:lnTo>
                <a:cubicBezTo>
                  <a:pt x="147242" y="2781949"/>
                  <a:pt x="141259" y="2780709"/>
                  <a:pt x="138002" y="2788190"/>
                </a:cubicBezTo>
                <a:cubicBezTo>
                  <a:pt x="134746" y="2795671"/>
                  <a:pt x="128012" y="2791930"/>
                  <a:pt x="117802" y="2776968"/>
                </a:cubicBezTo>
                <a:cubicBezTo>
                  <a:pt x="108113" y="2779468"/>
                  <a:pt x="102392" y="2771610"/>
                  <a:pt x="100636" y="2753394"/>
                </a:cubicBezTo>
                <a:lnTo>
                  <a:pt x="99839" y="2743232"/>
                </a:lnTo>
                <a:lnTo>
                  <a:pt x="95994" y="2740754"/>
                </a:lnTo>
                <a:lnTo>
                  <a:pt x="94969" y="2739083"/>
                </a:lnTo>
                <a:lnTo>
                  <a:pt x="91066" y="2740172"/>
                </a:lnTo>
                <a:cubicBezTo>
                  <a:pt x="89500" y="2739883"/>
                  <a:pt x="87739" y="2738923"/>
                  <a:pt x="85782" y="2737290"/>
                </a:cubicBezTo>
                <a:cubicBezTo>
                  <a:pt x="77957" y="2730762"/>
                  <a:pt x="73157" y="2721385"/>
                  <a:pt x="71381" y="2709162"/>
                </a:cubicBezTo>
                <a:cubicBezTo>
                  <a:pt x="70493" y="2703050"/>
                  <a:pt x="69981" y="2698317"/>
                  <a:pt x="69843" y="2694964"/>
                </a:cubicBezTo>
                <a:lnTo>
                  <a:pt x="70428" y="2690110"/>
                </a:lnTo>
                <a:lnTo>
                  <a:pt x="66899" y="2688579"/>
                </a:lnTo>
                <a:cubicBezTo>
                  <a:pt x="64477" y="2686376"/>
                  <a:pt x="61954" y="2682978"/>
                  <a:pt x="59331" y="2678384"/>
                </a:cubicBezTo>
                <a:cubicBezTo>
                  <a:pt x="60108" y="2674336"/>
                  <a:pt x="58691" y="2676053"/>
                  <a:pt x="55080" y="2683534"/>
                </a:cubicBezTo>
                <a:cubicBezTo>
                  <a:pt x="51469" y="2691015"/>
                  <a:pt x="40115" y="2684516"/>
                  <a:pt x="21021" y="2664037"/>
                </a:cubicBezTo>
                <a:cubicBezTo>
                  <a:pt x="21021" y="2637169"/>
                  <a:pt x="16156" y="2624985"/>
                  <a:pt x="6428" y="2627485"/>
                </a:cubicBezTo>
                <a:cubicBezTo>
                  <a:pt x="-1505" y="2472902"/>
                  <a:pt x="-2095" y="2328698"/>
                  <a:pt x="4659" y="2194871"/>
                </a:cubicBezTo>
                <a:cubicBezTo>
                  <a:pt x="5476" y="2191815"/>
                  <a:pt x="5463" y="2186934"/>
                  <a:pt x="4619" y="2180227"/>
                </a:cubicBezTo>
                <a:cubicBezTo>
                  <a:pt x="3775" y="2173520"/>
                  <a:pt x="3808" y="2161812"/>
                  <a:pt x="4719" y="2145103"/>
                </a:cubicBezTo>
                <a:cubicBezTo>
                  <a:pt x="4652" y="2135777"/>
                  <a:pt x="6669" y="2125180"/>
                  <a:pt x="10770" y="2113314"/>
                </a:cubicBezTo>
                <a:cubicBezTo>
                  <a:pt x="11570" y="2110942"/>
                  <a:pt x="12241" y="2108867"/>
                  <a:pt x="12781" y="2107089"/>
                </a:cubicBezTo>
                <a:lnTo>
                  <a:pt x="13720" y="2103694"/>
                </a:lnTo>
                <a:lnTo>
                  <a:pt x="12854" y="2113509"/>
                </a:lnTo>
                <a:lnTo>
                  <a:pt x="17483" y="2099741"/>
                </a:lnTo>
                <a:cubicBezTo>
                  <a:pt x="26059" y="2079301"/>
                  <a:pt x="26899" y="2070709"/>
                  <a:pt x="20005" y="2073963"/>
                </a:cubicBezTo>
                <a:cubicBezTo>
                  <a:pt x="13111" y="2077218"/>
                  <a:pt x="9664" y="2079579"/>
                  <a:pt x="9664" y="2081048"/>
                </a:cubicBezTo>
                <a:cubicBezTo>
                  <a:pt x="9664" y="2076364"/>
                  <a:pt x="9453" y="2066572"/>
                  <a:pt x="9031" y="2051669"/>
                </a:cubicBezTo>
                <a:cubicBezTo>
                  <a:pt x="8609" y="2036766"/>
                  <a:pt x="8820" y="2024830"/>
                  <a:pt x="9664" y="2015861"/>
                </a:cubicBezTo>
                <a:cubicBezTo>
                  <a:pt x="10508" y="2023679"/>
                  <a:pt x="11771" y="2009342"/>
                  <a:pt x="13453" y="1972849"/>
                </a:cubicBezTo>
                <a:cubicBezTo>
                  <a:pt x="15135" y="1936357"/>
                  <a:pt x="16605" y="1902811"/>
                  <a:pt x="17865" y="1872212"/>
                </a:cubicBezTo>
                <a:cubicBezTo>
                  <a:pt x="19124" y="1841613"/>
                  <a:pt x="20387" y="1812522"/>
                  <a:pt x="21654" y="1784939"/>
                </a:cubicBezTo>
                <a:cubicBezTo>
                  <a:pt x="22920" y="1757356"/>
                  <a:pt x="24283" y="1730488"/>
                  <a:pt x="25744" y="1704334"/>
                </a:cubicBezTo>
                <a:cubicBezTo>
                  <a:pt x="31010" y="1641389"/>
                  <a:pt x="36936" y="1552519"/>
                  <a:pt x="43522" y="1437723"/>
                </a:cubicBezTo>
                <a:cubicBezTo>
                  <a:pt x="50108" y="1322927"/>
                  <a:pt x="56557" y="1221178"/>
                  <a:pt x="62869" y="1132477"/>
                </a:cubicBezTo>
                <a:cubicBezTo>
                  <a:pt x="66473" y="1079296"/>
                  <a:pt x="69702" y="1029170"/>
                  <a:pt x="72557" y="982101"/>
                </a:cubicBezTo>
                <a:cubicBezTo>
                  <a:pt x="75411" y="935032"/>
                  <a:pt x="78848" y="889292"/>
                  <a:pt x="82868" y="844881"/>
                </a:cubicBezTo>
                <a:cubicBezTo>
                  <a:pt x="84784" y="818211"/>
                  <a:pt x="87424" y="793665"/>
                  <a:pt x="90788" y="771241"/>
                </a:cubicBezTo>
                <a:cubicBezTo>
                  <a:pt x="94151" y="748818"/>
                  <a:pt x="96623" y="727069"/>
                  <a:pt x="98204" y="705995"/>
                </a:cubicBezTo>
                <a:cubicBezTo>
                  <a:pt x="100590" y="687461"/>
                  <a:pt x="102415" y="667647"/>
                  <a:pt x="103682" y="646553"/>
                </a:cubicBezTo>
                <a:cubicBezTo>
                  <a:pt x="104948" y="625459"/>
                  <a:pt x="106472" y="603978"/>
                  <a:pt x="108254" y="582110"/>
                </a:cubicBezTo>
                <a:cubicBezTo>
                  <a:pt x="110090" y="568617"/>
                  <a:pt x="111936" y="555649"/>
                  <a:pt x="113792" y="543207"/>
                </a:cubicBezTo>
                <a:cubicBezTo>
                  <a:pt x="115648" y="530765"/>
                  <a:pt x="117454" y="518015"/>
                  <a:pt x="119209" y="504958"/>
                </a:cubicBezTo>
                <a:cubicBezTo>
                  <a:pt x="123028" y="482217"/>
                  <a:pt x="126197" y="455329"/>
                  <a:pt x="128716" y="424293"/>
                </a:cubicBezTo>
                <a:cubicBezTo>
                  <a:pt x="131235" y="393257"/>
                  <a:pt x="134793" y="361527"/>
                  <a:pt x="139389" y="329103"/>
                </a:cubicBezTo>
                <a:cubicBezTo>
                  <a:pt x="143302" y="308029"/>
                  <a:pt x="145164" y="298116"/>
                  <a:pt x="144977" y="299367"/>
                </a:cubicBezTo>
                <a:cubicBezTo>
                  <a:pt x="144789" y="300617"/>
                  <a:pt x="144695" y="308941"/>
                  <a:pt x="144695" y="324340"/>
                </a:cubicBezTo>
                <a:cubicBezTo>
                  <a:pt x="145607" y="302710"/>
                  <a:pt x="146910" y="285218"/>
                  <a:pt x="148605" y="271863"/>
                </a:cubicBezTo>
                <a:cubicBezTo>
                  <a:pt x="150300" y="258508"/>
                  <a:pt x="153486" y="242167"/>
                  <a:pt x="158163" y="222839"/>
                </a:cubicBezTo>
                <a:cubicBezTo>
                  <a:pt x="158846" y="219863"/>
                  <a:pt x="159593" y="211776"/>
                  <a:pt x="160404" y="198580"/>
                </a:cubicBezTo>
                <a:cubicBezTo>
                  <a:pt x="161214" y="185384"/>
                  <a:pt x="163596" y="168487"/>
                  <a:pt x="167549" y="147889"/>
                </a:cubicBezTo>
                <a:cubicBezTo>
                  <a:pt x="168661" y="142919"/>
                  <a:pt x="169643" y="138608"/>
                  <a:pt x="170492" y="134958"/>
                </a:cubicBezTo>
                <a:lnTo>
                  <a:pt x="171783" y="129584"/>
                </a:lnTo>
                <a:lnTo>
                  <a:pt x="171821" y="128713"/>
                </a:lnTo>
                <a:cubicBezTo>
                  <a:pt x="172243" y="124997"/>
                  <a:pt x="172876" y="122509"/>
                  <a:pt x="173720" y="121249"/>
                </a:cubicBezTo>
                <a:lnTo>
                  <a:pt x="174067" y="120889"/>
                </a:lnTo>
                <a:lnTo>
                  <a:pt x="174594" y="119940"/>
                </a:lnTo>
                <a:lnTo>
                  <a:pt x="174551" y="120386"/>
                </a:lnTo>
                <a:lnTo>
                  <a:pt x="175059" y="119858"/>
                </a:lnTo>
                <a:lnTo>
                  <a:pt x="175743" y="97541"/>
                </a:lnTo>
                <a:cubicBezTo>
                  <a:pt x="177255" y="76377"/>
                  <a:pt x="181036" y="65796"/>
                  <a:pt x="187087" y="65796"/>
                </a:cubicBezTo>
                <a:cubicBezTo>
                  <a:pt x="193740" y="52699"/>
                  <a:pt x="199286" y="47315"/>
                  <a:pt x="203727" y="49644"/>
                </a:cubicBezTo>
                <a:cubicBezTo>
                  <a:pt x="205208" y="50421"/>
                  <a:pt x="206565" y="52054"/>
                  <a:pt x="207800" y="54544"/>
                </a:cubicBezTo>
                <a:cubicBezTo>
                  <a:pt x="212738" y="64506"/>
                  <a:pt x="220653" y="66986"/>
                  <a:pt x="231548" y="61986"/>
                </a:cubicBezTo>
                <a:cubicBezTo>
                  <a:pt x="236559" y="82028"/>
                  <a:pt x="241296" y="97536"/>
                  <a:pt x="245759" y="108509"/>
                </a:cubicBezTo>
                <a:cubicBezTo>
                  <a:pt x="246874" y="111253"/>
                  <a:pt x="247771" y="113977"/>
                  <a:pt x="248450" y="116682"/>
                </a:cubicBezTo>
                <a:lnTo>
                  <a:pt x="249831" y="124726"/>
                </a:lnTo>
                <a:lnTo>
                  <a:pt x="251700" y="127887"/>
                </a:lnTo>
                <a:cubicBezTo>
                  <a:pt x="252684" y="129316"/>
                  <a:pt x="253477" y="130189"/>
                  <a:pt x="254080" y="130506"/>
                </a:cubicBezTo>
                <a:cubicBezTo>
                  <a:pt x="263446" y="133007"/>
                  <a:pt x="274240" y="141361"/>
                  <a:pt x="286461" y="155569"/>
                </a:cubicBezTo>
                <a:cubicBezTo>
                  <a:pt x="298682" y="169777"/>
                  <a:pt x="311740" y="185692"/>
                  <a:pt x="325636" y="203313"/>
                </a:cubicBezTo>
                <a:lnTo>
                  <a:pt x="325567" y="203631"/>
                </a:lnTo>
                <a:lnTo>
                  <a:pt x="327511" y="202840"/>
                </a:lnTo>
                <a:lnTo>
                  <a:pt x="328497" y="203202"/>
                </a:lnTo>
                <a:lnTo>
                  <a:pt x="334244" y="173722"/>
                </a:lnTo>
                <a:cubicBezTo>
                  <a:pt x="334927" y="170746"/>
                  <a:pt x="335674" y="162659"/>
                  <a:pt x="336485" y="149463"/>
                </a:cubicBezTo>
                <a:cubicBezTo>
                  <a:pt x="337295" y="136267"/>
                  <a:pt x="339677" y="119370"/>
                  <a:pt x="343630" y="98772"/>
                </a:cubicBezTo>
                <a:cubicBezTo>
                  <a:pt x="344742" y="93802"/>
                  <a:pt x="345724" y="89491"/>
                  <a:pt x="346573" y="85841"/>
                </a:cubicBezTo>
                <a:lnTo>
                  <a:pt x="347864" y="80467"/>
                </a:lnTo>
                <a:lnTo>
                  <a:pt x="347902" y="79596"/>
                </a:lnTo>
                <a:cubicBezTo>
                  <a:pt x="348324" y="75880"/>
                  <a:pt x="348957" y="73392"/>
                  <a:pt x="349801" y="72132"/>
                </a:cubicBezTo>
                <a:lnTo>
                  <a:pt x="350148" y="71772"/>
                </a:lnTo>
                <a:lnTo>
                  <a:pt x="350675" y="70823"/>
                </a:lnTo>
                <a:lnTo>
                  <a:pt x="350632" y="71269"/>
                </a:lnTo>
                <a:lnTo>
                  <a:pt x="351140" y="70741"/>
                </a:lnTo>
                <a:lnTo>
                  <a:pt x="351824" y="48424"/>
                </a:lnTo>
                <a:cubicBezTo>
                  <a:pt x="353336" y="27260"/>
                  <a:pt x="357117" y="16679"/>
                  <a:pt x="363168" y="16679"/>
                </a:cubicBezTo>
                <a:cubicBezTo>
                  <a:pt x="369821" y="3582"/>
                  <a:pt x="375367" y="-1802"/>
                  <a:pt x="379808" y="527"/>
                </a:cubicBezTo>
                <a:close/>
              </a:path>
            </a:pathLst>
          </a:custGeom>
          <a:ln>
            <a:noFill/>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endParaRPr lang="en-GB" sz="22500" b="1" dirty="0">
              <a:latin typeface="Hey August" pitchFamily="2" charset="0"/>
            </a:endParaRPr>
          </a:p>
        </p:txBody>
      </p:sp>
      <p:sp useBgFill="1">
        <p:nvSpPr>
          <p:cNvPr id="35" name="TextBox 34">
            <a:extLst>
              <a:ext uri="{FF2B5EF4-FFF2-40B4-BE49-F238E27FC236}">
                <a16:creationId xmlns:a16="http://schemas.microsoft.com/office/drawing/2014/main" id="{7A9D037C-21EE-5CBC-6AE8-597653A9B715}"/>
              </a:ext>
            </a:extLst>
          </p:cNvPr>
          <p:cNvSpPr txBox="1"/>
          <p:nvPr/>
        </p:nvSpPr>
        <p:spPr>
          <a:xfrm rot="1701327">
            <a:off x="6564456" y="1002109"/>
            <a:ext cx="1016630" cy="3697492"/>
          </a:xfrm>
          <a:custGeom>
            <a:avLst/>
            <a:gdLst>
              <a:gd name="connsiteX0" fmla="*/ 513256 w 635184"/>
              <a:gd name="connsiteY0" fmla="*/ 2435822 h 3290946"/>
              <a:gd name="connsiteX1" fmla="*/ 512940 w 635184"/>
              <a:gd name="connsiteY1" fmla="*/ 2437009 h 3290946"/>
              <a:gd name="connsiteX2" fmla="*/ 513014 w 635184"/>
              <a:gd name="connsiteY2" fmla="*/ 2437660 h 3290946"/>
              <a:gd name="connsiteX3" fmla="*/ 14126 w 635184"/>
              <a:gd name="connsiteY3" fmla="*/ 2099086 h 3290946"/>
              <a:gd name="connsiteX4" fmla="*/ 14011 w 635184"/>
              <a:gd name="connsiteY4" fmla="*/ 2102643 h 3290946"/>
              <a:gd name="connsiteX5" fmla="*/ 13720 w 635184"/>
              <a:gd name="connsiteY5" fmla="*/ 2103694 h 3290946"/>
              <a:gd name="connsiteX6" fmla="*/ 96538 w 635184"/>
              <a:gd name="connsiteY6" fmla="*/ 1843646 h 3290946"/>
              <a:gd name="connsiteX7" fmla="*/ 96515 w 635184"/>
              <a:gd name="connsiteY7" fmla="*/ 1844433 h 3290946"/>
              <a:gd name="connsiteX8" fmla="*/ 96478 w 635184"/>
              <a:gd name="connsiteY8" fmla="*/ 1845626 h 3290946"/>
              <a:gd name="connsiteX9" fmla="*/ 96647 w 635184"/>
              <a:gd name="connsiteY9" fmla="*/ 1844679 h 3290946"/>
              <a:gd name="connsiteX10" fmla="*/ 272619 w 635184"/>
              <a:gd name="connsiteY10" fmla="*/ 1794529 h 3290946"/>
              <a:gd name="connsiteX11" fmla="*/ 272596 w 635184"/>
              <a:gd name="connsiteY11" fmla="*/ 1795316 h 3290946"/>
              <a:gd name="connsiteX12" fmla="*/ 272559 w 635184"/>
              <a:gd name="connsiteY12" fmla="*/ 1796509 h 3290946"/>
              <a:gd name="connsiteX13" fmla="*/ 272728 w 635184"/>
              <a:gd name="connsiteY13" fmla="*/ 1795562 h 3290946"/>
              <a:gd name="connsiteX14" fmla="*/ 97240 w 635184"/>
              <a:gd name="connsiteY14" fmla="*/ 1721538 h 3290946"/>
              <a:gd name="connsiteX15" fmla="*/ 95561 w 635184"/>
              <a:gd name="connsiteY15" fmla="*/ 1745797 h 3290946"/>
              <a:gd name="connsiteX16" fmla="*/ 97924 w 635184"/>
              <a:gd name="connsiteY16" fmla="*/ 1757412 h 3290946"/>
              <a:gd name="connsiteX17" fmla="*/ 98506 w 635184"/>
              <a:gd name="connsiteY17" fmla="*/ 1748685 h 3290946"/>
              <a:gd name="connsiteX18" fmla="*/ 99259 w 635184"/>
              <a:gd name="connsiteY18" fmla="*/ 1739724 h 3290946"/>
              <a:gd name="connsiteX19" fmla="*/ 98040 w 635184"/>
              <a:gd name="connsiteY19" fmla="*/ 1734637 h 3290946"/>
              <a:gd name="connsiteX20" fmla="*/ 97240 w 635184"/>
              <a:gd name="connsiteY20" fmla="*/ 1721538 h 3290946"/>
              <a:gd name="connsiteX21" fmla="*/ 273321 w 635184"/>
              <a:gd name="connsiteY21" fmla="*/ 1672421 h 3290946"/>
              <a:gd name="connsiteX22" fmla="*/ 271642 w 635184"/>
              <a:gd name="connsiteY22" fmla="*/ 1696680 h 3290946"/>
              <a:gd name="connsiteX23" fmla="*/ 274005 w 635184"/>
              <a:gd name="connsiteY23" fmla="*/ 1708295 h 3290946"/>
              <a:gd name="connsiteX24" fmla="*/ 274587 w 635184"/>
              <a:gd name="connsiteY24" fmla="*/ 1699568 h 3290946"/>
              <a:gd name="connsiteX25" fmla="*/ 275340 w 635184"/>
              <a:gd name="connsiteY25" fmla="*/ 1690607 h 3290946"/>
              <a:gd name="connsiteX26" fmla="*/ 274121 w 635184"/>
              <a:gd name="connsiteY26" fmla="*/ 1685520 h 3290946"/>
              <a:gd name="connsiteX27" fmla="*/ 273321 w 635184"/>
              <a:gd name="connsiteY27" fmla="*/ 1672421 h 3290946"/>
              <a:gd name="connsiteX28" fmla="*/ 615802 w 635184"/>
              <a:gd name="connsiteY28" fmla="*/ 1055870 h 3290946"/>
              <a:gd name="connsiteX29" fmla="*/ 616258 w 635184"/>
              <a:gd name="connsiteY29" fmla="*/ 1067965 h 3290946"/>
              <a:gd name="connsiteX30" fmla="*/ 612339 w 635184"/>
              <a:gd name="connsiteY30" fmla="*/ 1067965 h 3290946"/>
              <a:gd name="connsiteX31" fmla="*/ 161479 w 635184"/>
              <a:gd name="connsiteY31" fmla="*/ 1052526 h 3290946"/>
              <a:gd name="connsiteX32" fmla="*/ 160758 w 635184"/>
              <a:gd name="connsiteY32" fmla="*/ 1055146 h 3290946"/>
              <a:gd name="connsiteX33" fmla="*/ 160720 w 635184"/>
              <a:gd name="connsiteY33" fmla="*/ 1055727 h 3290946"/>
              <a:gd name="connsiteX34" fmla="*/ 161444 w 635184"/>
              <a:gd name="connsiteY34" fmla="*/ 1054402 h 3290946"/>
              <a:gd name="connsiteX35" fmla="*/ 161479 w 635184"/>
              <a:gd name="connsiteY35" fmla="*/ 1052526 h 3290946"/>
              <a:gd name="connsiteX36" fmla="*/ 337560 w 635184"/>
              <a:gd name="connsiteY36" fmla="*/ 1003409 h 3290946"/>
              <a:gd name="connsiteX37" fmla="*/ 336839 w 635184"/>
              <a:gd name="connsiteY37" fmla="*/ 1006029 h 3290946"/>
              <a:gd name="connsiteX38" fmla="*/ 336801 w 635184"/>
              <a:gd name="connsiteY38" fmla="*/ 1006610 h 3290946"/>
              <a:gd name="connsiteX39" fmla="*/ 337525 w 635184"/>
              <a:gd name="connsiteY39" fmla="*/ 1005285 h 3290946"/>
              <a:gd name="connsiteX40" fmla="*/ 337560 w 635184"/>
              <a:gd name="connsiteY40" fmla="*/ 1003409 h 3290946"/>
              <a:gd name="connsiteX41" fmla="*/ 627675 w 635184"/>
              <a:gd name="connsiteY41" fmla="*/ 961817 h 3290946"/>
              <a:gd name="connsiteX42" fmla="*/ 625223 w 635184"/>
              <a:gd name="connsiteY42" fmla="*/ 970810 h 3290946"/>
              <a:gd name="connsiteX43" fmla="*/ 627615 w 635184"/>
              <a:gd name="connsiteY43" fmla="*/ 970810 h 3290946"/>
              <a:gd name="connsiteX44" fmla="*/ 167359 w 635184"/>
              <a:gd name="connsiteY44" fmla="*/ 888109 h 3290946"/>
              <a:gd name="connsiteX45" fmla="*/ 167321 w 635184"/>
              <a:gd name="connsiteY45" fmla="*/ 889003 h 3290946"/>
              <a:gd name="connsiteX46" fmla="*/ 167662 w 635184"/>
              <a:gd name="connsiteY46" fmla="*/ 898510 h 3290946"/>
              <a:gd name="connsiteX47" fmla="*/ 172554 w 635184"/>
              <a:gd name="connsiteY47" fmla="*/ 915337 h 3290946"/>
              <a:gd name="connsiteX48" fmla="*/ 180373 w 635184"/>
              <a:gd name="connsiteY48" fmla="*/ 915813 h 3290946"/>
              <a:gd name="connsiteX49" fmla="*/ 183046 w 635184"/>
              <a:gd name="connsiteY49" fmla="*/ 900186 h 3290946"/>
              <a:gd name="connsiteX50" fmla="*/ 174182 w 635184"/>
              <a:gd name="connsiteY50" fmla="*/ 888856 h 3290946"/>
              <a:gd name="connsiteX51" fmla="*/ 343440 w 635184"/>
              <a:gd name="connsiteY51" fmla="*/ 838992 h 3290946"/>
              <a:gd name="connsiteX52" fmla="*/ 343402 w 635184"/>
              <a:gd name="connsiteY52" fmla="*/ 839886 h 3290946"/>
              <a:gd name="connsiteX53" fmla="*/ 343743 w 635184"/>
              <a:gd name="connsiteY53" fmla="*/ 849393 h 3290946"/>
              <a:gd name="connsiteX54" fmla="*/ 348635 w 635184"/>
              <a:gd name="connsiteY54" fmla="*/ 866220 h 3290946"/>
              <a:gd name="connsiteX55" fmla="*/ 356454 w 635184"/>
              <a:gd name="connsiteY55" fmla="*/ 866696 h 3290946"/>
              <a:gd name="connsiteX56" fmla="*/ 359127 w 635184"/>
              <a:gd name="connsiteY56" fmla="*/ 851069 h 3290946"/>
              <a:gd name="connsiteX57" fmla="*/ 350263 w 635184"/>
              <a:gd name="connsiteY57" fmla="*/ 839739 h 3290946"/>
              <a:gd name="connsiteX58" fmla="*/ 521461 w 635184"/>
              <a:gd name="connsiteY58" fmla="*/ 529233 h 3290946"/>
              <a:gd name="connsiteX59" fmla="*/ 521917 w 635184"/>
              <a:gd name="connsiteY59" fmla="*/ 541328 h 3290946"/>
              <a:gd name="connsiteX60" fmla="*/ 517998 w 635184"/>
              <a:gd name="connsiteY60" fmla="*/ 541328 h 3290946"/>
              <a:gd name="connsiteX61" fmla="*/ 533334 w 635184"/>
              <a:gd name="connsiteY61" fmla="*/ 435180 h 3290946"/>
              <a:gd name="connsiteX62" fmla="*/ 530882 w 635184"/>
              <a:gd name="connsiteY62" fmla="*/ 444173 h 3290946"/>
              <a:gd name="connsiteX63" fmla="*/ 533274 w 635184"/>
              <a:gd name="connsiteY63" fmla="*/ 444173 h 3290946"/>
              <a:gd name="connsiteX64" fmla="*/ 379808 w 635184"/>
              <a:gd name="connsiteY64" fmla="*/ 527 h 3290946"/>
              <a:gd name="connsiteX65" fmla="*/ 383881 w 635184"/>
              <a:gd name="connsiteY65" fmla="*/ 5427 h 3290946"/>
              <a:gd name="connsiteX66" fmla="*/ 407629 w 635184"/>
              <a:gd name="connsiteY66" fmla="*/ 12869 h 3290946"/>
              <a:gd name="connsiteX67" fmla="*/ 421840 w 635184"/>
              <a:gd name="connsiteY67" fmla="*/ 59392 h 3290946"/>
              <a:gd name="connsiteX68" fmla="*/ 424531 w 635184"/>
              <a:gd name="connsiteY68" fmla="*/ 67565 h 3290946"/>
              <a:gd name="connsiteX69" fmla="*/ 425912 w 635184"/>
              <a:gd name="connsiteY69" fmla="*/ 75609 h 3290946"/>
              <a:gd name="connsiteX70" fmla="*/ 427781 w 635184"/>
              <a:gd name="connsiteY70" fmla="*/ 78770 h 3290946"/>
              <a:gd name="connsiteX71" fmla="*/ 430161 w 635184"/>
              <a:gd name="connsiteY71" fmla="*/ 81389 h 3290946"/>
              <a:gd name="connsiteX72" fmla="*/ 462542 w 635184"/>
              <a:gd name="connsiteY72" fmla="*/ 106452 h 3290946"/>
              <a:gd name="connsiteX73" fmla="*/ 501717 w 635184"/>
              <a:gd name="connsiteY73" fmla="*/ 154196 h 3290946"/>
              <a:gd name="connsiteX74" fmla="*/ 501648 w 635184"/>
              <a:gd name="connsiteY74" fmla="*/ 154514 h 3290946"/>
              <a:gd name="connsiteX75" fmla="*/ 503592 w 635184"/>
              <a:gd name="connsiteY75" fmla="*/ 153723 h 3290946"/>
              <a:gd name="connsiteX76" fmla="*/ 516400 w 635184"/>
              <a:gd name="connsiteY76" fmla="*/ 158423 h 3290946"/>
              <a:gd name="connsiteX77" fmla="*/ 525495 w 635184"/>
              <a:gd name="connsiteY77" fmla="*/ 216466 h 3290946"/>
              <a:gd name="connsiteX78" fmla="*/ 538319 w 635184"/>
              <a:gd name="connsiteY78" fmla="*/ 207298 h 3290946"/>
              <a:gd name="connsiteX79" fmla="*/ 535636 w 635184"/>
              <a:gd name="connsiteY79" fmla="*/ 278259 h 3290946"/>
              <a:gd name="connsiteX80" fmla="*/ 537987 w 635184"/>
              <a:gd name="connsiteY80" fmla="*/ 316180 h 3290946"/>
              <a:gd name="connsiteX81" fmla="*/ 540680 w 635184"/>
              <a:gd name="connsiteY81" fmla="*/ 375295 h 3290946"/>
              <a:gd name="connsiteX82" fmla="*/ 535708 w 635184"/>
              <a:gd name="connsiteY82" fmla="*/ 426473 h 3290946"/>
              <a:gd name="connsiteX83" fmla="*/ 534002 w 635184"/>
              <a:gd name="connsiteY83" fmla="*/ 432729 h 3290946"/>
              <a:gd name="connsiteX84" fmla="*/ 534540 w 635184"/>
              <a:gd name="connsiteY84" fmla="*/ 444292 h 3290946"/>
              <a:gd name="connsiteX85" fmla="*/ 525796 w 635184"/>
              <a:gd name="connsiteY85" fmla="*/ 507693 h 3290946"/>
              <a:gd name="connsiteX86" fmla="*/ 525696 w 635184"/>
              <a:gd name="connsiteY86" fmla="*/ 507693 h 3290946"/>
              <a:gd name="connsiteX87" fmla="*/ 525700 w 635184"/>
              <a:gd name="connsiteY87" fmla="*/ 506290 h 3290946"/>
              <a:gd name="connsiteX88" fmla="*/ 524563 w 635184"/>
              <a:gd name="connsiteY88" fmla="*/ 515186 h 3290946"/>
              <a:gd name="connsiteX89" fmla="*/ 521880 w 635184"/>
              <a:gd name="connsiteY89" fmla="*/ 527768 h 3290946"/>
              <a:gd name="connsiteX90" fmla="*/ 521461 w 635184"/>
              <a:gd name="connsiteY90" fmla="*/ 529233 h 3290946"/>
              <a:gd name="connsiteX91" fmla="*/ 521231 w 635184"/>
              <a:gd name="connsiteY91" fmla="*/ 523154 h 3290946"/>
              <a:gd name="connsiteX92" fmla="*/ 510943 w 635184"/>
              <a:gd name="connsiteY92" fmla="*/ 494149 h 3290946"/>
              <a:gd name="connsiteX93" fmla="*/ 502712 w 635184"/>
              <a:gd name="connsiteY93" fmla="*/ 507328 h 3290946"/>
              <a:gd name="connsiteX94" fmla="*/ 501051 w 635184"/>
              <a:gd name="connsiteY94" fmla="*/ 539218 h 3290946"/>
              <a:gd name="connsiteX95" fmla="*/ 501970 w 635184"/>
              <a:gd name="connsiteY95" fmla="*/ 539506 h 3290946"/>
              <a:gd name="connsiteX96" fmla="*/ 510003 w 635184"/>
              <a:gd name="connsiteY96" fmla="*/ 565805 h 3290946"/>
              <a:gd name="connsiteX97" fmla="*/ 516390 w 635184"/>
              <a:gd name="connsiteY97" fmla="*/ 569486 h 3290946"/>
              <a:gd name="connsiteX98" fmla="*/ 520229 w 635184"/>
              <a:gd name="connsiteY98" fmla="*/ 587167 h 3290946"/>
              <a:gd name="connsiteX99" fmla="*/ 519429 w 635184"/>
              <a:gd name="connsiteY99" fmla="*/ 597447 h 3290946"/>
              <a:gd name="connsiteX100" fmla="*/ 520253 w 635184"/>
              <a:gd name="connsiteY100" fmla="*/ 602246 h 3290946"/>
              <a:gd name="connsiteX101" fmla="*/ 522122 w 635184"/>
              <a:gd name="connsiteY101" fmla="*/ 605407 h 3290946"/>
              <a:gd name="connsiteX102" fmla="*/ 524502 w 635184"/>
              <a:gd name="connsiteY102" fmla="*/ 608026 h 3290946"/>
              <a:gd name="connsiteX103" fmla="*/ 556883 w 635184"/>
              <a:gd name="connsiteY103" fmla="*/ 633089 h 3290946"/>
              <a:gd name="connsiteX104" fmla="*/ 596058 w 635184"/>
              <a:gd name="connsiteY104" fmla="*/ 680833 h 3290946"/>
              <a:gd name="connsiteX105" fmla="*/ 595989 w 635184"/>
              <a:gd name="connsiteY105" fmla="*/ 681151 h 3290946"/>
              <a:gd name="connsiteX106" fmla="*/ 597933 w 635184"/>
              <a:gd name="connsiteY106" fmla="*/ 680360 h 3290946"/>
              <a:gd name="connsiteX107" fmla="*/ 610741 w 635184"/>
              <a:gd name="connsiteY107" fmla="*/ 685060 h 3290946"/>
              <a:gd name="connsiteX108" fmla="*/ 619836 w 635184"/>
              <a:gd name="connsiteY108" fmla="*/ 743103 h 3290946"/>
              <a:gd name="connsiteX109" fmla="*/ 632660 w 635184"/>
              <a:gd name="connsiteY109" fmla="*/ 733935 h 3290946"/>
              <a:gd name="connsiteX110" fmla="*/ 629977 w 635184"/>
              <a:gd name="connsiteY110" fmla="*/ 804896 h 3290946"/>
              <a:gd name="connsiteX111" fmla="*/ 632328 w 635184"/>
              <a:gd name="connsiteY111" fmla="*/ 842817 h 3290946"/>
              <a:gd name="connsiteX112" fmla="*/ 635021 w 635184"/>
              <a:gd name="connsiteY112" fmla="*/ 901932 h 3290946"/>
              <a:gd name="connsiteX113" fmla="*/ 630049 w 635184"/>
              <a:gd name="connsiteY113" fmla="*/ 953110 h 3290946"/>
              <a:gd name="connsiteX114" fmla="*/ 628343 w 635184"/>
              <a:gd name="connsiteY114" fmla="*/ 959366 h 3290946"/>
              <a:gd name="connsiteX115" fmla="*/ 628881 w 635184"/>
              <a:gd name="connsiteY115" fmla="*/ 970929 h 3290946"/>
              <a:gd name="connsiteX116" fmla="*/ 620137 w 635184"/>
              <a:gd name="connsiteY116" fmla="*/ 1034330 h 3290946"/>
              <a:gd name="connsiteX117" fmla="*/ 620037 w 635184"/>
              <a:gd name="connsiteY117" fmla="*/ 1034330 h 3290946"/>
              <a:gd name="connsiteX118" fmla="*/ 620041 w 635184"/>
              <a:gd name="connsiteY118" fmla="*/ 1032927 h 3290946"/>
              <a:gd name="connsiteX119" fmla="*/ 618904 w 635184"/>
              <a:gd name="connsiteY119" fmla="*/ 1041823 h 3290946"/>
              <a:gd name="connsiteX120" fmla="*/ 616221 w 635184"/>
              <a:gd name="connsiteY120" fmla="*/ 1054405 h 3290946"/>
              <a:gd name="connsiteX121" fmla="*/ 615802 w 635184"/>
              <a:gd name="connsiteY121" fmla="*/ 1055870 h 3290946"/>
              <a:gd name="connsiteX122" fmla="*/ 615572 w 635184"/>
              <a:gd name="connsiteY122" fmla="*/ 1049791 h 3290946"/>
              <a:gd name="connsiteX123" fmla="*/ 605284 w 635184"/>
              <a:gd name="connsiteY123" fmla="*/ 1020786 h 3290946"/>
              <a:gd name="connsiteX124" fmla="*/ 594309 w 635184"/>
              <a:gd name="connsiteY124" fmla="*/ 1086658 h 3290946"/>
              <a:gd name="connsiteX125" fmla="*/ 614570 w 635184"/>
              <a:gd name="connsiteY125" fmla="*/ 1113804 h 3290946"/>
              <a:gd name="connsiteX126" fmla="*/ 611213 w 635184"/>
              <a:gd name="connsiteY126" fmla="*/ 1156964 h 3290946"/>
              <a:gd name="connsiteX127" fmla="*/ 609746 w 635184"/>
              <a:gd name="connsiteY127" fmla="*/ 1206405 h 3290946"/>
              <a:gd name="connsiteX128" fmla="*/ 605967 w 635184"/>
              <a:gd name="connsiteY128" fmla="*/ 1265192 h 3290946"/>
              <a:gd name="connsiteX129" fmla="*/ 603646 w 635184"/>
              <a:gd name="connsiteY129" fmla="*/ 1297517 h 3290946"/>
              <a:gd name="connsiteX130" fmla="*/ 601123 w 635184"/>
              <a:gd name="connsiteY130" fmla="*/ 1275967 h 3290946"/>
              <a:gd name="connsiteX131" fmla="*/ 598942 w 635184"/>
              <a:gd name="connsiteY131" fmla="*/ 1340737 h 3290946"/>
              <a:gd name="connsiteX132" fmla="*/ 596058 w 635184"/>
              <a:gd name="connsiteY132" fmla="*/ 1400566 h 3290946"/>
              <a:gd name="connsiteX133" fmla="*/ 593535 w 635184"/>
              <a:gd name="connsiteY133" fmla="*/ 1439410 h 3290946"/>
              <a:gd name="connsiteX134" fmla="*/ 591012 w 635184"/>
              <a:gd name="connsiteY134" fmla="*/ 1422354 h 3290946"/>
              <a:gd name="connsiteX135" fmla="*/ 586771 w 635184"/>
              <a:gd name="connsiteY135" fmla="*/ 1486470 h 3290946"/>
              <a:gd name="connsiteX136" fmla="*/ 580520 w 635184"/>
              <a:gd name="connsiteY136" fmla="*/ 1528141 h 3290946"/>
              <a:gd name="connsiteX137" fmla="*/ 580923 w 635184"/>
              <a:gd name="connsiteY137" fmla="*/ 1559991 h 3290946"/>
              <a:gd name="connsiteX138" fmla="*/ 579174 w 635184"/>
              <a:gd name="connsiteY138" fmla="*/ 1643572 h 3290946"/>
              <a:gd name="connsiteX139" fmla="*/ 575158 w 635184"/>
              <a:gd name="connsiteY139" fmla="*/ 1643572 h 3290946"/>
              <a:gd name="connsiteX140" fmla="*/ 573807 w 635184"/>
              <a:gd name="connsiteY140" fmla="*/ 1656163 h 3290946"/>
              <a:gd name="connsiteX141" fmla="*/ 570832 w 635184"/>
              <a:gd name="connsiteY141" fmla="*/ 1672147 h 3290946"/>
              <a:gd name="connsiteX142" fmla="*/ 572089 w 635184"/>
              <a:gd name="connsiteY142" fmla="*/ 1707152 h 3290946"/>
              <a:gd name="connsiteX143" fmla="*/ 563415 w 635184"/>
              <a:gd name="connsiteY143" fmla="*/ 1770672 h 3290946"/>
              <a:gd name="connsiteX144" fmla="*/ 561687 w 635184"/>
              <a:gd name="connsiteY144" fmla="*/ 1770672 h 3290946"/>
              <a:gd name="connsiteX145" fmla="*/ 561043 w 635184"/>
              <a:gd name="connsiteY145" fmla="*/ 1798532 h 3290946"/>
              <a:gd name="connsiteX146" fmla="*/ 558209 w 635184"/>
              <a:gd name="connsiteY146" fmla="*/ 1849253 h 3290946"/>
              <a:gd name="connsiteX147" fmla="*/ 554421 w 635184"/>
              <a:gd name="connsiteY147" fmla="*/ 1879733 h 3290946"/>
              <a:gd name="connsiteX148" fmla="*/ 552921 w 635184"/>
              <a:gd name="connsiteY148" fmla="*/ 1880444 h 3290946"/>
              <a:gd name="connsiteX149" fmla="*/ 552868 w 635184"/>
              <a:gd name="connsiteY149" fmla="*/ 1880321 h 3290946"/>
              <a:gd name="connsiteX150" fmla="*/ 552747 w 635184"/>
              <a:gd name="connsiteY150" fmla="*/ 1885068 h 3290946"/>
              <a:gd name="connsiteX151" fmla="*/ 551496 w 635184"/>
              <a:gd name="connsiteY151" fmla="*/ 1897086 h 3290946"/>
              <a:gd name="connsiteX152" fmla="*/ 548561 w 635184"/>
              <a:gd name="connsiteY152" fmla="*/ 1925572 h 3290946"/>
              <a:gd name="connsiteX153" fmla="*/ 550009 w 635184"/>
              <a:gd name="connsiteY153" fmla="*/ 1955010 h 3290946"/>
              <a:gd name="connsiteX154" fmla="*/ 541888 w 635184"/>
              <a:gd name="connsiteY154" fmla="*/ 2017310 h 3290946"/>
              <a:gd name="connsiteX155" fmla="*/ 541526 w 635184"/>
              <a:gd name="connsiteY155" fmla="*/ 2017310 h 3290946"/>
              <a:gd name="connsiteX156" fmla="*/ 542441 w 635184"/>
              <a:gd name="connsiteY156" fmla="*/ 2032788 h 3290946"/>
              <a:gd name="connsiteX157" fmla="*/ 538009 w 635184"/>
              <a:gd name="connsiteY157" fmla="*/ 2094164 h 3290946"/>
              <a:gd name="connsiteX158" fmla="*/ 531577 w 635184"/>
              <a:gd name="connsiteY158" fmla="*/ 2126252 h 3290946"/>
              <a:gd name="connsiteX159" fmla="*/ 533064 w 635184"/>
              <a:gd name="connsiteY159" fmla="*/ 2121608 h 3290946"/>
              <a:gd name="connsiteX160" fmla="*/ 526421 w 635184"/>
              <a:gd name="connsiteY160" fmla="*/ 2257429 h 3290946"/>
              <a:gd name="connsiteX161" fmla="*/ 517909 w 635184"/>
              <a:gd name="connsiteY161" fmla="*/ 2421170 h 3290946"/>
              <a:gd name="connsiteX162" fmla="*/ 515387 w 635184"/>
              <a:gd name="connsiteY162" fmla="*/ 2428764 h 3290946"/>
              <a:gd name="connsiteX163" fmla="*/ 514267 w 635184"/>
              <a:gd name="connsiteY163" fmla="*/ 2432332 h 3290946"/>
              <a:gd name="connsiteX164" fmla="*/ 514663 w 635184"/>
              <a:gd name="connsiteY164" fmla="*/ 2450161 h 3290946"/>
              <a:gd name="connsiteX165" fmla="*/ 510110 w 635184"/>
              <a:gd name="connsiteY165" fmla="*/ 2492488 h 3290946"/>
              <a:gd name="connsiteX166" fmla="*/ 510251 w 635184"/>
              <a:gd name="connsiteY166" fmla="*/ 2498590 h 3290946"/>
              <a:gd name="connsiteX167" fmla="*/ 508784 w 635184"/>
              <a:gd name="connsiteY167" fmla="*/ 2547495 h 3290946"/>
              <a:gd name="connsiteX168" fmla="*/ 504402 w 635184"/>
              <a:gd name="connsiteY168" fmla="*/ 2581041 h 3290946"/>
              <a:gd name="connsiteX169" fmla="*/ 502575 w 635184"/>
              <a:gd name="connsiteY169" fmla="*/ 2581456 h 3290946"/>
              <a:gd name="connsiteX170" fmla="*/ 502492 w 635184"/>
              <a:gd name="connsiteY170" fmla="*/ 2581260 h 3290946"/>
              <a:gd name="connsiteX171" fmla="*/ 502309 w 635184"/>
              <a:gd name="connsiteY171" fmla="*/ 2595239 h 3290946"/>
              <a:gd name="connsiteX172" fmla="*/ 501216 w 635184"/>
              <a:gd name="connsiteY172" fmla="*/ 2620361 h 3290946"/>
              <a:gd name="connsiteX173" fmla="*/ 497427 w 635184"/>
              <a:gd name="connsiteY173" fmla="*/ 2681738 h 3290946"/>
              <a:gd name="connsiteX174" fmla="*/ 494472 w 635184"/>
              <a:gd name="connsiteY174" fmla="*/ 2720016 h 3290946"/>
              <a:gd name="connsiteX175" fmla="*/ 491317 w 635184"/>
              <a:gd name="connsiteY175" fmla="*/ 2693108 h 3290946"/>
              <a:gd name="connsiteX176" fmla="*/ 489899 w 635184"/>
              <a:gd name="connsiteY176" fmla="*/ 2753056 h 3290946"/>
              <a:gd name="connsiteX177" fmla="*/ 485689 w 635184"/>
              <a:gd name="connsiteY177" fmla="*/ 2815743 h 3290946"/>
              <a:gd name="connsiteX178" fmla="*/ 474664 w 635184"/>
              <a:gd name="connsiteY178" fmla="*/ 3033627 h 3290946"/>
              <a:gd name="connsiteX179" fmla="*/ 466614 w 635184"/>
              <a:gd name="connsiteY179" fmla="*/ 3268299 h 3290946"/>
              <a:gd name="connsiteX180" fmla="*/ 438584 w 635184"/>
              <a:gd name="connsiteY180" fmla="*/ 3287855 h 3290946"/>
              <a:gd name="connsiteX181" fmla="*/ 428086 w 635184"/>
              <a:gd name="connsiteY181" fmla="*/ 3270549 h 3290946"/>
              <a:gd name="connsiteX182" fmla="*/ 426655 w 635184"/>
              <a:gd name="connsiteY182" fmla="*/ 3266887 h 3290946"/>
              <a:gd name="connsiteX183" fmla="*/ 426374 w 635184"/>
              <a:gd name="connsiteY183" fmla="*/ 3269430 h 3290946"/>
              <a:gd name="connsiteX184" fmla="*/ 408424 w 635184"/>
              <a:gd name="connsiteY184" fmla="*/ 3265710 h 3290946"/>
              <a:gd name="connsiteX185" fmla="*/ 388224 w 635184"/>
              <a:gd name="connsiteY185" fmla="*/ 3254488 h 3290946"/>
              <a:gd name="connsiteX186" fmla="*/ 371058 w 635184"/>
              <a:gd name="connsiteY186" fmla="*/ 3230914 h 3290946"/>
              <a:gd name="connsiteX187" fmla="*/ 370261 w 635184"/>
              <a:gd name="connsiteY187" fmla="*/ 3220752 h 3290946"/>
              <a:gd name="connsiteX188" fmla="*/ 366416 w 635184"/>
              <a:gd name="connsiteY188" fmla="*/ 3218274 h 3290946"/>
              <a:gd name="connsiteX189" fmla="*/ 365391 w 635184"/>
              <a:gd name="connsiteY189" fmla="*/ 3216603 h 3290946"/>
              <a:gd name="connsiteX190" fmla="*/ 361488 w 635184"/>
              <a:gd name="connsiteY190" fmla="*/ 3217692 h 3290946"/>
              <a:gd name="connsiteX191" fmla="*/ 356204 w 635184"/>
              <a:gd name="connsiteY191" fmla="*/ 3214810 h 3290946"/>
              <a:gd name="connsiteX192" fmla="*/ 341803 w 635184"/>
              <a:gd name="connsiteY192" fmla="*/ 3186682 h 3290946"/>
              <a:gd name="connsiteX193" fmla="*/ 340265 w 635184"/>
              <a:gd name="connsiteY193" fmla="*/ 3172484 h 3290946"/>
              <a:gd name="connsiteX194" fmla="*/ 340850 w 635184"/>
              <a:gd name="connsiteY194" fmla="*/ 3167630 h 3290946"/>
              <a:gd name="connsiteX195" fmla="*/ 337321 w 635184"/>
              <a:gd name="connsiteY195" fmla="*/ 3166099 h 3290946"/>
              <a:gd name="connsiteX196" fmla="*/ 329753 w 635184"/>
              <a:gd name="connsiteY196" fmla="*/ 3155904 h 3290946"/>
              <a:gd name="connsiteX197" fmla="*/ 325502 w 635184"/>
              <a:gd name="connsiteY197" fmla="*/ 3161054 h 3290946"/>
              <a:gd name="connsiteX198" fmla="*/ 291443 w 635184"/>
              <a:gd name="connsiteY198" fmla="*/ 3141557 h 3290946"/>
              <a:gd name="connsiteX199" fmla="*/ 276850 w 635184"/>
              <a:gd name="connsiteY199" fmla="*/ 3105005 h 3290946"/>
              <a:gd name="connsiteX200" fmla="*/ 270458 w 635184"/>
              <a:gd name="connsiteY200" fmla="*/ 2880915 h 3290946"/>
              <a:gd name="connsiteX201" fmla="*/ 274618 w 635184"/>
              <a:gd name="connsiteY201" fmla="*/ 2693276 h 3290946"/>
              <a:gd name="connsiteX202" fmla="*/ 272075 w 635184"/>
              <a:gd name="connsiteY202" fmla="*/ 2691637 h 3290946"/>
              <a:gd name="connsiteX203" fmla="*/ 271050 w 635184"/>
              <a:gd name="connsiteY203" fmla="*/ 2689966 h 3290946"/>
              <a:gd name="connsiteX204" fmla="*/ 267147 w 635184"/>
              <a:gd name="connsiteY204" fmla="*/ 2691055 h 3290946"/>
              <a:gd name="connsiteX205" fmla="*/ 261863 w 635184"/>
              <a:gd name="connsiteY205" fmla="*/ 2688173 h 3290946"/>
              <a:gd name="connsiteX206" fmla="*/ 247462 w 635184"/>
              <a:gd name="connsiteY206" fmla="*/ 2660045 h 3290946"/>
              <a:gd name="connsiteX207" fmla="*/ 245924 w 635184"/>
              <a:gd name="connsiteY207" fmla="*/ 2645847 h 3290946"/>
              <a:gd name="connsiteX208" fmla="*/ 246509 w 635184"/>
              <a:gd name="connsiteY208" fmla="*/ 2640993 h 3290946"/>
              <a:gd name="connsiteX209" fmla="*/ 242980 w 635184"/>
              <a:gd name="connsiteY209" fmla="*/ 2639462 h 3290946"/>
              <a:gd name="connsiteX210" fmla="*/ 235412 w 635184"/>
              <a:gd name="connsiteY210" fmla="*/ 2629267 h 3290946"/>
              <a:gd name="connsiteX211" fmla="*/ 231161 w 635184"/>
              <a:gd name="connsiteY211" fmla="*/ 2634417 h 3290946"/>
              <a:gd name="connsiteX212" fmla="*/ 219938 w 635184"/>
              <a:gd name="connsiteY212" fmla="*/ 2635154 h 3290946"/>
              <a:gd name="connsiteX213" fmla="*/ 202073 w 635184"/>
              <a:gd name="connsiteY213" fmla="*/ 2619325 h 3290946"/>
              <a:gd name="connsiteX214" fmla="*/ 196192 w 635184"/>
              <a:gd name="connsiteY214" fmla="*/ 2790779 h 3290946"/>
              <a:gd name="connsiteX215" fmla="*/ 168162 w 635184"/>
              <a:gd name="connsiteY215" fmla="*/ 2810335 h 3290946"/>
              <a:gd name="connsiteX216" fmla="*/ 157664 w 635184"/>
              <a:gd name="connsiteY216" fmla="*/ 2793029 h 3290946"/>
              <a:gd name="connsiteX217" fmla="*/ 156233 w 635184"/>
              <a:gd name="connsiteY217" fmla="*/ 2789367 h 3290946"/>
              <a:gd name="connsiteX218" fmla="*/ 155952 w 635184"/>
              <a:gd name="connsiteY218" fmla="*/ 2791910 h 3290946"/>
              <a:gd name="connsiteX219" fmla="*/ 138002 w 635184"/>
              <a:gd name="connsiteY219" fmla="*/ 2788190 h 3290946"/>
              <a:gd name="connsiteX220" fmla="*/ 117802 w 635184"/>
              <a:gd name="connsiteY220" fmla="*/ 2776968 h 3290946"/>
              <a:gd name="connsiteX221" fmla="*/ 100636 w 635184"/>
              <a:gd name="connsiteY221" fmla="*/ 2753394 h 3290946"/>
              <a:gd name="connsiteX222" fmla="*/ 99839 w 635184"/>
              <a:gd name="connsiteY222" fmla="*/ 2743232 h 3290946"/>
              <a:gd name="connsiteX223" fmla="*/ 95994 w 635184"/>
              <a:gd name="connsiteY223" fmla="*/ 2740754 h 3290946"/>
              <a:gd name="connsiteX224" fmla="*/ 94969 w 635184"/>
              <a:gd name="connsiteY224" fmla="*/ 2739083 h 3290946"/>
              <a:gd name="connsiteX225" fmla="*/ 91066 w 635184"/>
              <a:gd name="connsiteY225" fmla="*/ 2740172 h 3290946"/>
              <a:gd name="connsiteX226" fmla="*/ 85782 w 635184"/>
              <a:gd name="connsiteY226" fmla="*/ 2737290 h 3290946"/>
              <a:gd name="connsiteX227" fmla="*/ 71381 w 635184"/>
              <a:gd name="connsiteY227" fmla="*/ 2709162 h 3290946"/>
              <a:gd name="connsiteX228" fmla="*/ 69843 w 635184"/>
              <a:gd name="connsiteY228" fmla="*/ 2694964 h 3290946"/>
              <a:gd name="connsiteX229" fmla="*/ 70428 w 635184"/>
              <a:gd name="connsiteY229" fmla="*/ 2690110 h 3290946"/>
              <a:gd name="connsiteX230" fmla="*/ 66899 w 635184"/>
              <a:gd name="connsiteY230" fmla="*/ 2688579 h 3290946"/>
              <a:gd name="connsiteX231" fmla="*/ 59331 w 635184"/>
              <a:gd name="connsiteY231" fmla="*/ 2678384 h 3290946"/>
              <a:gd name="connsiteX232" fmla="*/ 55080 w 635184"/>
              <a:gd name="connsiteY232" fmla="*/ 2683534 h 3290946"/>
              <a:gd name="connsiteX233" fmla="*/ 21021 w 635184"/>
              <a:gd name="connsiteY233" fmla="*/ 2664037 h 3290946"/>
              <a:gd name="connsiteX234" fmla="*/ 6428 w 635184"/>
              <a:gd name="connsiteY234" fmla="*/ 2627485 h 3290946"/>
              <a:gd name="connsiteX235" fmla="*/ 4659 w 635184"/>
              <a:gd name="connsiteY235" fmla="*/ 2194871 h 3290946"/>
              <a:gd name="connsiteX236" fmla="*/ 4619 w 635184"/>
              <a:gd name="connsiteY236" fmla="*/ 2180227 h 3290946"/>
              <a:gd name="connsiteX237" fmla="*/ 4719 w 635184"/>
              <a:gd name="connsiteY237" fmla="*/ 2145103 h 3290946"/>
              <a:gd name="connsiteX238" fmla="*/ 10770 w 635184"/>
              <a:gd name="connsiteY238" fmla="*/ 2113314 h 3290946"/>
              <a:gd name="connsiteX239" fmla="*/ 12781 w 635184"/>
              <a:gd name="connsiteY239" fmla="*/ 2107089 h 3290946"/>
              <a:gd name="connsiteX240" fmla="*/ 13720 w 635184"/>
              <a:gd name="connsiteY240" fmla="*/ 2103694 h 3290946"/>
              <a:gd name="connsiteX241" fmla="*/ 12854 w 635184"/>
              <a:gd name="connsiteY241" fmla="*/ 2113509 h 3290946"/>
              <a:gd name="connsiteX242" fmla="*/ 17483 w 635184"/>
              <a:gd name="connsiteY242" fmla="*/ 2099741 h 3290946"/>
              <a:gd name="connsiteX243" fmla="*/ 20005 w 635184"/>
              <a:gd name="connsiteY243" fmla="*/ 2073963 h 3290946"/>
              <a:gd name="connsiteX244" fmla="*/ 9664 w 635184"/>
              <a:gd name="connsiteY244" fmla="*/ 2081048 h 3290946"/>
              <a:gd name="connsiteX245" fmla="*/ 9031 w 635184"/>
              <a:gd name="connsiteY245" fmla="*/ 2051669 h 3290946"/>
              <a:gd name="connsiteX246" fmla="*/ 9664 w 635184"/>
              <a:gd name="connsiteY246" fmla="*/ 2015861 h 3290946"/>
              <a:gd name="connsiteX247" fmla="*/ 13453 w 635184"/>
              <a:gd name="connsiteY247" fmla="*/ 1972849 h 3290946"/>
              <a:gd name="connsiteX248" fmla="*/ 17865 w 635184"/>
              <a:gd name="connsiteY248" fmla="*/ 1872212 h 3290946"/>
              <a:gd name="connsiteX249" fmla="*/ 21654 w 635184"/>
              <a:gd name="connsiteY249" fmla="*/ 1784939 h 3290946"/>
              <a:gd name="connsiteX250" fmla="*/ 25744 w 635184"/>
              <a:gd name="connsiteY250" fmla="*/ 1704334 h 3290946"/>
              <a:gd name="connsiteX251" fmla="*/ 43522 w 635184"/>
              <a:gd name="connsiteY251" fmla="*/ 1437723 h 3290946"/>
              <a:gd name="connsiteX252" fmla="*/ 62869 w 635184"/>
              <a:gd name="connsiteY252" fmla="*/ 1132477 h 3290946"/>
              <a:gd name="connsiteX253" fmla="*/ 72557 w 635184"/>
              <a:gd name="connsiteY253" fmla="*/ 982101 h 3290946"/>
              <a:gd name="connsiteX254" fmla="*/ 82868 w 635184"/>
              <a:gd name="connsiteY254" fmla="*/ 844881 h 3290946"/>
              <a:gd name="connsiteX255" fmla="*/ 90788 w 635184"/>
              <a:gd name="connsiteY255" fmla="*/ 771241 h 3290946"/>
              <a:gd name="connsiteX256" fmla="*/ 98204 w 635184"/>
              <a:gd name="connsiteY256" fmla="*/ 705995 h 3290946"/>
              <a:gd name="connsiteX257" fmla="*/ 103682 w 635184"/>
              <a:gd name="connsiteY257" fmla="*/ 646553 h 3290946"/>
              <a:gd name="connsiteX258" fmla="*/ 108254 w 635184"/>
              <a:gd name="connsiteY258" fmla="*/ 582110 h 3290946"/>
              <a:gd name="connsiteX259" fmla="*/ 113792 w 635184"/>
              <a:gd name="connsiteY259" fmla="*/ 543207 h 3290946"/>
              <a:gd name="connsiteX260" fmla="*/ 119209 w 635184"/>
              <a:gd name="connsiteY260" fmla="*/ 504958 h 3290946"/>
              <a:gd name="connsiteX261" fmla="*/ 128716 w 635184"/>
              <a:gd name="connsiteY261" fmla="*/ 424293 h 3290946"/>
              <a:gd name="connsiteX262" fmla="*/ 139389 w 635184"/>
              <a:gd name="connsiteY262" fmla="*/ 329103 h 3290946"/>
              <a:gd name="connsiteX263" fmla="*/ 144977 w 635184"/>
              <a:gd name="connsiteY263" fmla="*/ 299367 h 3290946"/>
              <a:gd name="connsiteX264" fmla="*/ 144695 w 635184"/>
              <a:gd name="connsiteY264" fmla="*/ 324340 h 3290946"/>
              <a:gd name="connsiteX265" fmla="*/ 148605 w 635184"/>
              <a:gd name="connsiteY265" fmla="*/ 271863 h 3290946"/>
              <a:gd name="connsiteX266" fmla="*/ 158163 w 635184"/>
              <a:gd name="connsiteY266" fmla="*/ 222839 h 3290946"/>
              <a:gd name="connsiteX267" fmla="*/ 160404 w 635184"/>
              <a:gd name="connsiteY267" fmla="*/ 198580 h 3290946"/>
              <a:gd name="connsiteX268" fmla="*/ 167549 w 635184"/>
              <a:gd name="connsiteY268" fmla="*/ 147889 h 3290946"/>
              <a:gd name="connsiteX269" fmla="*/ 170492 w 635184"/>
              <a:gd name="connsiteY269" fmla="*/ 134958 h 3290946"/>
              <a:gd name="connsiteX270" fmla="*/ 171783 w 635184"/>
              <a:gd name="connsiteY270" fmla="*/ 129584 h 3290946"/>
              <a:gd name="connsiteX271" fmla="*/ 171821 w 635184"/>
              <a:gd name="connsiteY271" fmla="*/ 128713 h 3290946"/>
              <a:gd name="connsiteX272" fmla="*/ 173720 w 635184"/>
              <a:gd name="connsiteY272" fmla="*/ 121249 h 3290946"/>
              <a:gd name="connsiteX273" fmla="*/ 174067 w 635184"/>
              <a:gd name="connsiteY273" fmla="*/ 120889 h 3290946"/>
              <a:gd name="connsiteX274" fmla="*/ 174594 w 635184"/>
              <a:gd name="connsiteY274" fmla="*/ 119940 h 3290946"/>
              <a:gd name="connsiteX275" fmla="*/ 174551 w 635184"/>
              <a:gd name="connsiteY275" fmla="*/ 120386 h 3290946"/>
              <a:gd name="connsiteX276" fmla="*/ 175059 w 635184"/>
              <a:gd name="connsiteY276" fmla="*/ 119858 h 3290946"/>
              <a:gd name="connsiteX277" fmla="*/ 175743 w 635184"/>
              <a:gd name="connsiteY277" fmla="*/ 97541 h 3290946"/>
              <a:gd name="connsiteX278" fmla="*/ 187087 w 635184"/>
              <a:gd name="connsiteY278" fmla="*/ 65796 h 3290946"/>
              <a:gd name="connsiteX279" fmla="*/ 203727 w 635184"/>
              <a:gd name="connsiteY279" fmla="*/ 49644 h 3290946"/>
              <a:gd name="connsiteX280" fmla="*/ 207800 w 635184"/>
              <a:gd name="connsiteY280" fmla="*/ 54544 h 3290946"/>
              <a:gd name="connsiteX281" fmla="*/ 231548 w 635184"/>
              <a:gd name="connsiteY281" fmla="*/ 61986 h 3290946"/>
              <a:gd name="connsiteX282" fmla="*/ 245759 w 635184"/>
              <a:gd name="connsiteY282" fmla="*/ 108509 h 3290946"/>
              <a:gd name="connsiteX283" fmla="*/ 248450 w 635184"/>
              <a:gd name="connsiteY283" fmla="*/ 116682 h 3290946"/>
              <a:gd name="connsiteX284" fmla="*/ 249831 w 635184"/>
              <a:gd name="connsiteY284" fmla="*/ 124726 h 3290946"/>
              <a:gd name="connsiteX285" fmla="*/ 251700 w 635184"/>
              <a:gd name="connsiteY285" fmla="*/ 127887 h 3290946"/>
              <a:gd name="connsiteX286" fmla="*/ 254080 w 635184"/>
              <a:gd name="connsiteY286" fmla="*/ 130506 h 3290946"/>
              <a:gd name="connsiteX287" fmla="*/ 286461 w 635184"/>
              <a:gd name="connsiteY287" fmla="*/ 155569 h 3290946"/>
              <a:gd name="connsiteX288" fmla="*/ 325636 w 635184"/>
              <a:gd name="connsiteY288" fmla="*/ 203313 h 3290946"/>
              <a:gd name="connsiteX289" fmla="*/ 325567 w 635184"/>
              <a:gd name="connsiteY289" fmla="*/ 203631 h 3290946"/>
              <a:gd name="connsiteX290" fmla="*/ 327511 w 635184"/>
              <a:gd name="connsiteY290" fmla="*/ 202840 h 3290946"/>
              <a:gd name="connsiteX291" fmla="*/ 328497 w 635184"/>
              <a:gd name="connsiteY291" fmla="*/ 203202 h 3290946"/>
              <a:gd name="connsiteX292" fmla="*/ 334244 w 635184"/>
              <a:gd name="connsiteY292" fmla="*/ 173722 h 3290946"/>
              <a:gd name="connsiteX293" fmla="*/ 336485 w 635184"/>
              <a:gd name="connsiteY293" fmla="*/ 149463 h 3290946"/>
              <a:gd name="connsiteX294" fmla="*/ 343630 w 635184"/>
              <a:gd name="connsiteY294" fmla="*/ 98772 h 3290946"/>
              <a:gd name="connsiteX295" fmla="*/ 346573 w 635184"/>
              <a:gd name="connsiteY295" fmla="*/ 85841 h 3290946"/>
              <a:gd name="connsiteX296" fmla="*/ 347864 w 635184"/>
              <a:gd name="connsiteY296" fmla="*/ 80467 h 3290946"/>
              <a:gd name="connsiteX297" fmla="*/ 347902 w 635184"/>
              <a:gd name="connsiteY297" fmla="*/ 79596 h 3290946"/>
              <a:gd name="connsiteX298" fmla="*/ 349801 w 635184"/>
              <a:gd name="connsiteY298" fmla="*/ 72132 h 3290946"/>
              <a:gd name="connsiteX299" fmla="*/ 350148 w 635184"/>
              <a:gd name="connsiteY299" fmla="*/ 71772 h 3290946"/>
              <a:gd name="connsiteX300" fmla="*/ 350675 w 635184"/>
              <a:gd name="connsiteY300" fmla="*/ 70823 h 3290946"/>
              <a:gd name="connsiteX301" fmla="*/ 350632 w 635184"/>
              <a:gd name="connsiteY301" fmla="*/ 71269 h 3290946"/>
              <a:gd name="connsiteX302" fmla="*/ 351140 w 635184"/>
              <a:gd name="connsiteY302" fmla="*/ 70741 h 3290946"/>
              <a:gd name="connsiteX303" fmla="*/ 351824 w 635184"/>
              <a:gd name="connsiteY303" fmla="*/ 48424 h 3290946"/>
              <a:gd name="connsiteX304" fmla="*/ 363168 w 635184"/>
              <a:gd name="connsiteY304" fmla="*/ 16679 h 3290946"/>
              <a:gd name="connsiteX305" fmla="*/ 379808 w 635184"/>
              <a:gd name="connsiteY305" fmla="*/ 527 h 329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Lst>
            <a:rect l="l" t="t" r="r" b="b"/>
            <a:pathLst>
              <a:path w="635184" h="3290946">
                <a:moveTo>
                  <a:pt x="513256" y="2435822"/>
                </a:moveTo>
                <a:lnTo>
                  <a:pt x="512940" y="2437009"/>
                </a:lnTo>
                <a:cubicBezTo>
                  <a:pt x="512821" y="2437611"/>
                  <a:pt x="512845" y="2437828"/>
                  <a:pt x="513014" y="2437660"/>
                </a:cubicBezTo>
                <a:close/>
                <a:moveTo>
                  <a:pt x="14126" y="2099086"/>
                </a:moveTo>
                <a:cubicBezTo>
                  <a:pt x="14608" y="2099086"/>
                  <a:pt x="14570" y="2100271"/>
                  <a:pt x="14011" y="2102643"/>
                </a:cubicBezTo>
                <a:lnTo>
                  <a:pt x="13720" y="2103694"/>
                </a:lnTo>
                <a:close/>
                <a:moveTo>
                  <a:pt x="96538" y="1843646"/>
                </a:moveTo>
                <a:lnTo>
                  <a:pt x="96515" y="1844433"/>
                </a:lnTo>
                <a:lnTo>
                  <a:pt x="96478" y="1845626"/>
                </a:lnTo>
                <a:lnTo>
                  <a:pt x="96647" y="1844679"/>
                </a:lnTo>
                <a:close/>
                <a:moveTo>
                  <a:pt x="272619" y="1794529"/>
                </a:moveTo>
                <a:lnTo>
                  <a:pt x="272596" y="1795316"/>
                </a:lnTo>
                <a:lnTo>
                  <a:pt x="272559" y="1796509"/>
                </a:lnTo>
                <a:lnTo>
                  <a:pt x="272728" y="1795562"/>
                </a:lnTo>
                <a:close/>
                <a:moveTo>
                  <a:pt x="97240" y="1721538"/>
                </a:moveTo>
                <a:cubicBezTo>
                  <a:pt x="90808" y="1719038"/>
                  <a:pt x="90248" y="1727124"/>
                  <a:pt x="95561" y="1745797"/>
                </a:cubicBezTo>
                <a:lnTo>
                  <a:pt x="97924" y="1757412"/>
                </a:lnTo>
                <a:lnTo>
                  <a:pt x="98506" y="1748685"/>
                </a:lnTo>
                <a:lnTo>
                  <a:pt x="99259" y="1739724"/>
                </a:lnTo>
                <a:lnTo>
                  <a:pt x="98040" y="1734637"/>
                </a:lnTo>
                <a:cubicBezTo>
                  <a:pt x="97657" y="1731411"/>
                  <a:pt x="97390" y="1727045"/>
                  <a:pt x="97240" y="1721538"/>
                </a:cubicBezTo>
                <a:close/>
                <a:moveTo>
                  <a:pt x="273321" y="1672421"/>
                </a:moveTo>
                <a:cubicBezTo>
                  <a:pt x="266889" y="1669921"/>
                  <a:pt x="266329" y="1678007"/>
                  <a:pt x="271642" y="1696680"/>
                </a:cubicBezTo>
                <a:lnTo>
                  <a:pt x="274005" y="1708295"/>
                </a:lnTo>
                <a:lnTo>
                  <a:pt x="274587" y="1699568"/>
                </a:lnTo>
                <a:lnTo>
                  <a:pt x="275340" y="1690607"/>
                </a:lnTo>
                <a:lnTo>
                  <a:pt x="274121" y="1685520"/>
                </a:lnTo>
                <a:cubicBezTo>
                  <a:pt x="273738" y="1682294"/>
                  <a:pt x="273471" y="1677928"/>
                  <a:pt x="273321" y="1672421"/>
                </a:cubicBezTo>
                <a:close/>
                <a:moveTo>
                  <a:pt x="615802" y="1055870"/>
                </a:moveTo>
                <a:lnTo>
                  <a:pt x="616258" y="1067965"/>
                </a:lnTo>
                <a:lnTo>
                  <a:pt x="612339" y="1067965"/>
                </a:lnTo>
                <a:close/>
                <a:moveTo>
                  <a:pt x="161479" y="1052526"/>
                </a:moveTo>
                <a:cubicBezTo>
                  <a:pt x="161204" y="1052526"/>
                  <a:pt x="160964" y="1053400"/>
                  <a:pt x="160758" y="1055146"/>
                </a:cubicBezTo>
                <a:lnTo>
                  <a:pt x="160720" y="1055727"/>
                </a:lnTo>
                <a:lnTo>
                  <a:pt x="161444" y="1054402"/>
                </a:lnTo>
                <a:cubicBezTo>
                  <a:pt x="162017" y="1053151"/>
                  <a:pt x="162028" y="1052526"/>
                  <a:pt x="161479" y="1052526"/>
                </a:cubicBezTo>
                <a:close/>
                <a:moveTo>
                  <a:pt x="337560" y="1003409"/>
                </a:moveTo>
                <a:cubicBezTo>
                  <a:pt x="337285" y="1003409"/>
                  <a:pt x="337045" y="1004283"/>
                  <a:pt x="336839" y="1006029"/>
                </a:cubicBezTo>
                <a:lnTo>
                  <a:pt x="336801" y="1006610"/>
                </a:lnTo>
                <a:lnTo>
                  <a:pt x="337525" y="1005285"/>
                </a:lnTo>
                <a:cubicBezTo>
                  <a:pt x="338098" y="1004034"/>
                  <a:pt x="338109" y="1003409"/>
                  <a:pt x="337560" y="1003409"/>
                </a:cubicBezTo>
                <a:close/>
                <a:moveTo>
                  <a:pt x="627675" y="961817"/>
                </a:moveTo>
                <a:lnTo>
                  <a:pt x="625223" y="970810"/>
                </a:lnTo>
                <a:lnTo>
                  <a:pt x="627615" y="970810"/>
                </a:lnTo>
                <a:close/>
                <a:moveTo>
                  <a:pt x="167359" y="888109"/>
                </a:moveTo>
                <a:lnTo>
                  <a:pt x="167321" y="889003"/>
                </a:lnTo>
                <a:lnTo>
                  <a:pt x="167662" y="898510"/>
                </a:lnTo>
                <a:cubicBezTo>
                  <a:pt x="168351" y="907718"/>
                  <a:pt x="169982" y="913327"/>
                  <a:pt x="172554" y="915337"/>
                </a:cubicBezTo>
                <a:cubicBezTo>
                  <a:pt x="175985" y="918016"/>
                  <a:pt x="178591" y="918174"/>
                  <a:pt x="180373" y="915813"/>
                </a:cubicBezTo>
                <a:cubicBezTo>
                  <a:pt x="182155" y="913451"/>
                  <a:pt x="183046" y="908242"/>
                  <a:pt x="183046" y="900186"/>
                </a:cubicBezTo>
                <a:cubicBezTo>
                  <a:pt x="183046" y="894143"/>
                  <a:pt x="180092" y="890367"/>
                  <a:pt x="174182" y="888856"/>
                </a:cubicBezTo>
                <a:close/>
                <a:moveTo>
                  <a:pt x="343440" y="838992"/>
                </a:moveTo>
                <a:lnTo>
                  <a:pt x="343402" y="839886"/>
                </a:lnTo>
                <a:lnTo>
                  <a:pt x="343743" y="849393"/>
                </a:lnTo>
                <a:cubicBezTo>
                  <a:pt x="344432" y="858601"/>
                  <a:pt x="346063" y="864210"/>
                  <a:pt x="348635" y="866220"/>
                </a:cubicBezTo>
                <a:cubicBezTo>
                  <a:pt x="352066" y="868899"/>
                  <a:pt x="354672" y="869057"/>
                  <a:pt x="356454" y="866696"/>
                </a:cubicBezTo>
                <a:cubicBezTo>
                  <a:pt x="358236" y="864334"/>
                  <a:pt x="359127" y="859125"/>
                  <a:pt x="359127" y="851069"/>
                </a:cubicBezTo>
                <a:cubicBezTo>
                  <a:pt x="359127" y="845026"/>
                  <a:pt x="356173" y="841250"/>
                  <a:pt x="350263" y="839739"/>
                </a:cubicBezTo>
                <a:close/>
                <a:moveTo>
                  <a:pt x="521461" y="529233"/>
                </a:moveTo>
                <a:lnTo>
                  <a:pt x="521917" y="541328"/>
                </a:lnTo>
                <a:lnTo>
                  <a:pt x="517998" y="541328"/>
                </a:lnTo>
                <a:close/>
                <a:moveTo>
                  <a:pt x="533334" y="435180"/>
                </a:moveTo>
                <a:lnTo>
                  <a:pt x="530882" y="444173"/>
                </a:lnTo>
                <a:lnTo>
                  <a:pt x="533274" y="444173"/>
                </a:lnTo>
                <a:close/>
                <a:moveTo>
                  <a:pt x="379808" y="527"/>
                </a:moveTo>
                <a:cubicBezTo>
                  <a:pt x="381289" y="1304"/>
                  <a:pt x="382646" y="2937"/>
                  <a:pt x="383881" y="5427"/>
                </a:cubicBezTo>
                <a:cubicBezTo>
                  <a:pt x="388819" y="15389"/>
                  <a:pt x="396734" y="17869"/>
                  <a:pt x="407629" y="12869"/>
                </a:cubicBezTo>
                <a:cubicBezTo>
                  <a:pt x="412640" y="32911"/>
                  <a:pt x="417377" y="48419"/>
                  <a:pt x="421840" y="59392"/>
                </a:cubicBezTo>
                <a:cubicBezTo>
                  <a:pt x="422955" y="62136"/>
                  <a:pt x="423852" y="64860"/>
                  <a:pt x="424531" y="67565"/>
                </a:cubicBezTo>
                <a:lnTo>
                  <a:pt x="425912" y="75609"/>
                </a:lnTo>
                <a:lnTo>
                  <a:pt x="427781" y="78770"/>
                </a:lnTo>
                <a:cubicBezTo>
                  <a:pt x="428765" y="80199"/>
                  <a:pt x="429558" y="81072"/>
                  <a:pt x="430161" y="81389"/>
                </a:cubicBezTo>
                <a:cubicBezTo>
                  <a:pt x="439527" y="83890"/>
                  <a:pt x="450321" y="92244"/>
                  <a:pt x="462542" y="106452"/>
                </a:cubicBezTo>
                <a:cubicBezTo>
                  <a:pt x="474763" y="120660"/>
                  <a:pt x="487821" y="136575"/>
                  <a:pt x="501717" y="154196"/>
                </a:cubicBezTo>
                <a:lnTo>
                  <a:pt x="501648" y="154514"/>
                </a:lnTo>
                <a:lnTo>
                  <a:pt x="503592" y="153723"/>
                </a:lnTo>
                <a:cubicBezTo>
                  <a:pt x="506849" y="153225"/>
                  <a:pt x="511119" y="154791"/>
                  <a:pt x="516400" y="158423"/>
                </a:cubicBezTo>
                <a:cubicBezTo>
                  <a:pt x="523441" y="163264"/>
                  <a:pt x="526473" y="182612"/>
                  <a:pt x="525495" y="216466"/>
                </a:cubicBezTo>
                <a:cubicBezTo>
                  <a:pt x="524798" y="210354"/>
                  <a:pt x="529073" y="207298"/>
                  <a:pt x="538319" y="207298"/>
                </a:cubicBezTo>
                <a:cubicBezTo>
                  <a:pt x="535800" y="246628"/>
                  <a:pt x="534905" y="270282"/>
                  <a:pt x="535636" y="278259"/>
                </a:cubicBezTo>
                <a:cubicBezTo>
                  <a:pt x="536366" y="286236"/>
                  <a:pt x="537149" y="298877"/>
                  <a:pt x="537987" y="316180"/>
                </a:cubicBezTo>
                <a:cubicBezTo>
                  <a:pt x="538824" y="333484"/>
                  <a:pt x="539722" y="353189"/>
                  <a:pt x="540680" y="375295"/>
                </a:cubicBezTo>
                <a:cubicBezTo>
                  <a:pt x="541399" y="391875"/>
                  <a:pt x="539742" y="408934"/>
                  <a:pt x="535708" y="426473"/>
                </a:cubicBezTo>
                <a:lnTo>
                  <a:pt x="534002" y="432729"/>
                </a:lnTo>
                <a:lnTo>
                  <a:pt x="534540" y="444292"/>
                </a:lnTo>
                <a:cubicBezTo>
                  <a:pt x="535384" y="465445"/>
                  <a:pt x="532470" y="486579"/>
                  <a:pt x="525796" y="507693"/>
                </a:cubicBezTo>
                <a:lnTo>
                  <a:pt x="525696" y="507693"/>
                </a:lnTo>
                <a:lnTo>
                  <a:pt x="525700" y="506290"/>
                </a:lnTo>
                <a:lnTo>
                  <a:pt x="524563" y="515186"/>
                </a:lnTo>
                <a:cubicBezTo>
                  <a:pt x="523869" y="519217"/>
                  <a:pt x="522974" y="523411"/>
                  <a:pt x="521880" y="527768"/>
                </a:cubicBezTo>
                <a:lnTo>
                  <a:pt x="521461" y="529233"/>
                </a:lnTo>
                <a:lnTo>
                  <a:pt x="521231" y="523154"/>
                </a:lnTo>
                <a:cubicBezTo>
                  <a:pt x="519859" y="507107"/>
                  <a:pt x="516430" y="497439"/>
                  <a:pt x="510943" y="494149"/>
                </a:cubicBezTo>
                <a:cubicBezTo>
                  <a:pt x="507284" y="491957"/>
                  <a:pt x="504541" y="496350"/>
                  <a:pt x="502712" y="507328"/>
                </a:cubicBezTo>
                <a:lnTo>
                  <a:pt x="501051" y="539218"/>
                </a:lnTo>
                <a:lnTo>
                  <a:pt x="501970" y="539506"/>
                </a:lnTo>
                <a:lnTo>
                  <a:pt x="510003" y="565805"/>
                </a:lnTo>
                <a:lnTo>
                  <a:pt x="516390" y="569486"/>
                </a:lnTo>
                <a:cubicBezTo>
                  <a:pt x="519767" y="574010"/>
                  <a:pt x="521046" y="579904"/>
                  <a:pt x="520229" y="587167"/>
                </a:cubicBezTo>
                <a:lnTo>
                  <a:pt x="519429" y="597447"/>
                </a:lnTo>
                <a:lnTo>
                  <a:pt x="520253" y="602246"/>
                </a:lnTo>
                <a:lnTo>
                  <a:pt x="522122" y="605407"/>
                </a:lnTo>
                <a:cubicBezTo>
                  <a:pt x="523106" y="606836"/>
                  <a:pt x="523899" y="607709"/>
                  <a:pt x="524502" y="608026"/>
                </a:cubicBezTo>
                <a:cubicBezTo>
                  <a:pt x="533868" y="610527"/>
                  <a:pt x="544662" y="618881"/>
                  <a:pt x="556883" y="633089"/>
                </a:cubicBezTo>
                <a:cubicBezTo>
                  <a:pt x="569104" y="647297"/>
                  <a:pt x="582162" y="663212"/>
                  <a:pt x="596058" y="680833"/>
                </a:cubicBezTo>
                <a:lnTo>
                  <a:pt x="595989" y="681151"/>
                </a:lnTo>
                <a:lnTo>
                  <a:pt x="597933" y="680360"/>
                </a:lnTo>
                <a:cubicBezTo>
                  <a:pt x="601190" y="679862"/>
                  <a:pt x="605460" y="681428"/>
                  <a:pt x="610741" y="685060"/>
                </a:cubicBezTo>
                <a:cubicBezTo>
                  <a:pt x="617782" y="689901"/>
                  <a:pt x="620814" y="709249"/>
                  <a:pt x="619836" y="743103"/>
                </a:cubicBezTo>
                <a:cubicBezTo>
                  <a:pt x="619139" y="736991"/>
                  <a:pt x="623414" y="733935"/>
                  <a:pt x="632660" y="733935"/>
                </a:cubicBezTo>
                <a:cubicBezTo>
                  <a:pt x="630141" y="773265"/>
                  <a:pt x="629246" y="796919"/>
                  <a:pt x="629977" y="804896"/>
                </a:cubicBezTo>
                <a:cubicBezTo>
                  <a:pt x="630707" y="812873"/>
                  <a:pt x="631490" y="825514"/>
                  <a:pt x="632328" y="842817"/>
                </a:cubicBezTo>
                <a:cubicBezTo>
                  <a:pt x="633165" y="860121"/>
                  <a:pt x="634063" y="879826"/>
                  <a:pt x="635021" y="901932"/>
                </a:cubicBezTo>
                <a:cubicBezTo>
                  <a:pt x="635740" y="918512"/>
                  <a:pt x="634083" y="935571"/>
                  <a:pt x="630049" y="953110"/>
                </a:cubicBezTo>
                <a:lnTo>
                  <a:pt x="628343" y="959366"/>
                </a:lnTo>
                <a:lnTo>
                  <a:pt x="628881" y="970929"/>
                </a:lnTo>
                <a:cubicBezTo>
                  <a:pt x="629725" y="992082"/>
                  <a:pt x="626811" y="1013216"/>
                  <a:pt x="620137" y="1034330"/>
                </a:cubicBezTo>
                <a:lnTo>
                  <a:pt x="620037" y="1034330"/>
                </a:lnTo>
                <a:lnTo>
                  <a:pt x="620041" y="1032927"/>
                </a:lnTo>
                <a:lnTo>
                  <a:pt x="618904" y="1041823"/>
                </a:lnTo>
                <a:cubicBezTo>
                  <a:pt x="618210" y="1045854"/>
                  <a:pt x="617315" y="1050048"/>
                  <a:pt x="616221" y="1054405"/>
                </a:cubicBezTo>
                <a:lnTo>
                  <a:pt x="615802" y="1055870"/>
                </a:lnTo>
                <a:lnTo>
                  <a:pt x="615572" y="1049791"/>
                </a:lnTo>
                <a:cubicBezTo>
                  <a:pt x="614200" y="1033744"/>
                  <a:pt x="610771" y="1024076"/>
                  <a:pt x="605284" y="1020786"/>
                </a:cubicBezTo>
                <a:cubicBezTo>
                  <a:pt x="597967" y="1016401"/>
                  <a:pt x="594309" y="1038358"/>
                  <a:pt x="594309" y="1086658"/>
                </a:cubicBezTo>
                <a:cubicBezTo>
                  <a:pt x="609451" y="1090229"/>
                  <a:pt x="616205" y="1099278"/>
                  <a:pt x="614570" y="1113804"/>
                </a:cubicBezTo>
                <a:cubicBezTo>
                  <a:pt x="612935" y="1128329"/>
                  <a:pt x="611816" y="1142716"/>
                  <a:pt x="611213" y="1156964"/>
                </a:cubicBezTo>
                <a:cubicBezTo>
                  <a:pt x="611213" y="1175577"/>
                  <a:pt x="610724" y="1192058"/>
                  <a:pt x="609746" y="1206405"/>
                </a:cubicBezTo>
                <a:cubicBezTo>
                  <a:pt x="608767" y="1220752"/>
                  <a:pt x="607508" y="1240347"/>
                  <a:pt x="605967" y="1265192"/>
                </a:cubicBezTo>
                <a:cubicBezTo>
                  <a:pt x="606101" y="1285512"/>
                  <a:pt x="605327" y="1296287"/>
                  <a:pt x="603646" y="1297517"/>
                </a:cubicBezTo>
                <a:cubicBezTo>
                  <a:pt x="601964" y="1298748"/>
                  <a:pt x="601123" y="1291564"/>
                  <a:pt x="601123" y="1275967"/>
                </a:cubicBezTo>
                <a:cubicBezTo>
                  <a:pt x="600051" y="1304225"/>
                  <a:pt x="599324" y="1325814"/>
                  <a:pt x="598942" y="1340737"/>
                </a:cubicBezTo>
                <a:cubicBezTo>
                  <a:pt x="598560" y="1355659"/>
                  <a:pt x="597599" y="1375602"/>
                  <a:pt x="596058" y="1400566"/>
                </a:cubicBezTo>
                <a:cubicBezTo>
                  <a:pt x="596058" y="1425212"/>
                  <a:pt x="595217" y="1438160"/>
                  <a:pt x="593535" y="1439410"/>
                </a:cubicBezTo>
                <a:cubicBezTo>
                  <a:pt x="591854" y="1440660"/>
                  <a:pt x="591012" y="1434975"/>
                  <a:pt x="591012" y="1422354"/>
                </a:cubicBezTo>
                <a:cubicBezTo>
                  <a:pt x="591012" y="1452517"/>
                  <a:pt x="589599" y="1473888"/>
                  <a:pt x="586771" y="1486470"/>
                </a:cubicBezTo>
                <a:cubicBezTo>
                  <a:pt x="583944" y="1499050"/>
                  <a:pt x="581860" y="1512941"/>
                  <a:pt x="580520" y="1528141"/>
                </a:cubicBezTo>
                <a:cubicBezTo>
                  <a:pt x="579944" y="1535682"/>
                  <a:pt x="580078" y="1546298"/>
                  <a:pt x="580923" y="1559991"/>
                </a:cubicBezTo>
                <a:cubicBezTo>
                  <a:pt x="581767" y="1573683"/>
                  <a:pt x="581184" y="1601543"/>
                  <a:pt x="579174" y="1643572"/>
                </a:cubicBezTo>
                <a:lnTo>
                  <a:pt x="575158" y="1643572"/>
                </a:lnTo>
                <a:lnTo>
                  <a:pt x="573807" y="1656163"/>
                </a:lnTo>
                <a:cubicBezTo>
                  <a:pt x="572427" y="1662295"/>
                  <a:pt x="571435" y="1667623"/>
                  <a:pt x="570832" y="1672147"/>
                </a:cubicBezTo>
                <a:cubicBezTo>
                  <a:pt x="570832" y="1674410"/>
                  <a:pt x="571251" y="1686078"/>
                  <a:pt x="572089" y="1707152"/>
                </a:cubicBezTo>
                <a:cubicBezTo>
                  <a:pt x="572926" y="1728226"/>
                  <a:pt x="570035" y="1749399"/>
                  <a:pt x="563415" y="1770672"/>
                </a:cubicBezTo>
                <a:lnTo>
                  <a:pt x="561687" y="1770672"/>
                </a:lnTo>
                <a:cubicBezTo>
                  <a:pt x="561673" y="1770751"/>
                  <a:pt x="561459" y="1780038"/>
                  <a:pt x="561043" y="1798532"/>
                </a:cubicBezTo>
                <a:cubicBezTo>
                  <a:pt x="560628" y="1817027"/>
                  <a:pt x="559683" y="1833933"/>
                  <a:pt x="558209" y="1849253"/>
                </a:cubicBezTo>
                <a:cubicBezTo>
                  <a:pt x="558209" y="1867073"/>
                  <a:pt x="556947" y="1877233"/>
                  <a:pt x="554421" y="1879733"/>
                </a:cubicBezTo>
                <a:cubicBezTo>
                  <a:pt x="553789" y="1880358"/>
                  <a:pt x="553289" y="1880595"/>
                  <a:pt x="552921" y="1880444"/>
                </a:cubicBezTo>
                <a:lnTo>
                  <a:pt x="552868" y="1880321"/>
                </a:lnTo>
                <a:lnTo>
                  <a:pt x="552747" y="1885068"/>
                </a:lnTo>
                <a:cubicBezTo>
                  <a:pt x="552469" y="1889816"/>
                  <a:pt x="552052" y="1893822"/>
                  <a:pt x="551496" y="1897086"/>
                </a:cubicBezTo>
                <a:cubicBezTo>
                  <a:pt x="550384" y="1903615"/>
                  <a:pt x="549406" y="1913110"/>
                  <a:pt x="548561" y="1925572"/>
                </a:cubicBezTo>
                <a:cubicBezTo>
                  <a:pt x="548267" y="1925254"/>
                  <a:pt x="548749" y="1935067"/>
                  <a:pt x="550009" y="1955010"/>
                </a:cubicBezTo>
                <a:cubicBezTo>
                  <a:pt x="551268" y="1974953"/>
                  <a:pt x="548561" y="1995720"/>
                  <a:pt x="541888" y="2017310"/>
                </a:cubicBezTo>
                <a:lnTo>
                  <a:pt x="541526" y="2017310"/>
                </a:lnTo>
                <a:cubicBezTo>
                  <a:pt x="541714" y="2014611"/>
                  <a:pt x="542019" y="2019770"/>
                  <a:pt x="542441" y="2032788"/>
                </a:cubicBezTo>
                <a:cubicBezTo>
                  <a:pt x="542863" y="2045805"/>
                  <a:pt x="541386" y="2066264"/>
                  <a:pt x="538009" y="2094164"/>
                </a:cubicBezTo>
                <a:cubicBezTo>
                  <a:pt x="538009" y="2102935"/>
                  <a:pt x="535865" y="2113631"/>
                  <a:pt x="531577" y="2126252"/>
                </a:cubicBezTo>
                <a:lnTo>
                  <a:pt x="533064" y="2121608"/>
                </a:lnTo>
                <a:cubicBezTo>
                  <a:pt x="530317" y="2162328"/>
                  <a:pt x="528103" y="2207601"/>
                  <a:pt x="526421" y="2257429"/>
                </a:cubicBezTo>
                <a:cubicBezTo>
                  <a:pt x="524740" y="2307256"/>
                  <a:pt x="521902" y="2361837"/>
                  <a:pt x="517909" y="2421170"/>
                </a:cubicBezTo>
                <a:cubicBezTo>
                  <a:pt x="516924" y="2424087"/>
                  <a:pt x="516083" y="2426618"/>
                  <a:pt x="515387" y="2428764"/>
                </a:cubicBezTo>
                <a:lnTo>
                  <a:pt x="514267" y="2432332"/>
                </a:lnTo>
                <a:lnTo>
                  <a:pt x="514663" y="2450161"/>
                </a:lnTo>
                <a:cubicBezTo>
                  <a:pt x="515085" y="2467505"/>
                  <a:pt x="513567" y="2481614"/>
                  <a:pt x="510110" y="2492488"/>
                </a:cubicBezTo>
                <a:cubicBezTo>
                  <a:pt x="509360" y="2492091"/>
                  <a:pt x="509407" y="2494125"/>
                  <a:pt x="510251" y="2498590"/>
                </a:cubicBezTo>
                <a:cubicBezTo>
                  <a:pt x="511095" y="2503055"/>
                  <a:pt x="510606" y="2519356"/>
                  <a:pt x="508784" y="2547495"/>
                </a:cubicBezTo>
                <a:cubicBezTo>
                  <a:pt x="508918" y="2567616"/>
                  <a:pt x="507457" y="2578798"/>
                  <a:pt x="504402" y="2581041"/>
                </a:cubicBezTo>
                <a:cubicBezTo>
                  <a:pt x="503638" y="2581601"/>
                  <a:pt x="503029" y="2581740"/>
                  <a:pt x="502575" y="2581456"/>
                </a:cubicBezTo>
                <a:lnTo>
                  <a:pt x="502492" y="2581260"/>
                </a:lnTo>
                <a:lnTo>
                  <a:pt x="502309" y="2595239"/>
                </a:lnTo>
                <a:cubicBezTo>
                  <a:pt x="502066" y="2604050"/>
                  <a:pt x="501702" y="2612424"/>
                  <a:pt x="501216" y="2620361"/>
                </a:cubicBezTo>
                <a:cubicBezTo>
                  <a:pt x="500244" y="2636236"/>
                  <a:pt x="498982" y="2656695"/>
                  <a:pt x="497427" y="2681738"/>
                </a:cubicBezTo>
                <a:cubicBezTo>
                  <a:pt x="497561" y="2707257"/>
                  <a:pt x="496576" y="2720016"/>
                  <a:pt x="494472" y="2720016"/>
                </a:cubicBezTo>
                <a:cubicBezTo>
                  <a:pt x="492369" y="2720016"/>
                  <a:pt x="491317" y="2711047"/>
                  <a:pt x="491317" y="2693108"/>
                </a:cubicBezTo>
                <a:cubicBezTo>
                  <a:pt x="491317" y="2710571"/>
                  <a:pt x="490844" y="2730554"/>
                  <a:pt x="489899" y="2753056"/>
                </a:cubicBezTo>
                <a:cubicBezTo>
                  <a:pt x="488955" y="2775559"/>
                  <a:pt x="487551" y="2796454"/>
                  <a:pt x="485689" y="2815743"/>
                </a:cubicBezTo>
                <a:cubicBezTo>
                  <a:pt x="481736" y="2874202"/>
                  <a:pt x="478061" y="2946830"/>
                  <a:pt x="474664" y="3033627"/>
                </a:cubicBezTo>
                <a:cubicBezTo>
                  <a:pt x="471267" y="3120424"/>
                  <a:pt x="468584" y="3198648"/>
                  <a:pt x="466614" y="3268299"/>
                </a:cubicBezTo>
                <a:cubicBezTo>
                  <a:pt x="453817" y="3288976"/>
                  <a:pt x="444474" y="3295495"/>
                  <a:pt x="438584" y="3287855"/>
                </a:cubicBezTo>
                <a:cubicBezTo>
                  <a:pt x="434167" y="3282125"/>
                  <a:pt x="430668" y="3276356"/>
                  <a:pt x="428086" y="3270549"/>
                </a:cubicBezTo>
                <a:lnTo>
                  <a:pt x="426655" y="3266887"/>
                </a:lnTo>
                <a:lnTo>
                  <a:pt x="426374" y="3269430"/>
                </a:lnTo>
                <a:cubicBezTo>
                  <a:pt x="417664" y="3259469"/>
                  <a:pt x="411681" y="3258229"/>
                  <a:pt x="408424" y="3265710"/>
                </a:cubicBezTo>
                <a:cubicBezTo>
                  <a:pt x="405168" y="3273191"/>
                  <a:pt x="398434" y="3269450"/>
                  <a:pt x="388224" y="3254488"/>
                </a:cubicBezTo>
                <a:cubicBezTo>
                  <a:pt x="378535" y="3256988"/>
                  <a:pt x="372814" y="3249130"/>
                  <a:pt x="371058" y="3230914"/>
                </a:cubicBezTo>
                <a:lnTo>
                  <a:pt x="370261" y="3220752"/>
                </a:lnTo>
                <a:lnTo>
                  <a:pt x="366416" y="3218274"/>
                </a:lnTo>
                <a:lnTo>
                  <a:pt x="365391" y="3216603"/>
                </a:lnTo>
                <a:lnTo>
                  <a:pt x="361488" y="3217692"/>
                </a:lnTo>
                <a:cubicBezTo>
                  <a:pt x="359922" y="3217403"/>
                  <a:pt x="358161" y="3216443"/>
                  <a:pt x="356204" y="3214810"/>
                </a:cubicBezTo>
                <a:cubicBezTo>
                  <a:pt x="348379" y="3208282"/>
                  <a:pt x="343579" y="3198905"/>
                  <a:pt x="341803" y="3186682"/>
                </a:cubicBezTo>
                <a:cubicBezTo>
                  <a:pt x="340915" y="3180570"/>
                  <a:pt x="340403" y="3175837"/>
                  <a:pt x="340265" y="3172484"/>
                </a:cubicBezTo>
                <a:lnTo>
                  <a:pt x="340850" y="3167630"/>
                </a:lnTo>
                <a:lnTo>
                  <a:pt x="337321" y="3166099"/>
                </a:lnTo>
                <a:cubicBezTo>
                  <a:pt x="334899" y="3163896"/>
                  <a:pt x="332376" y="3160498"/>
                  <a:pt x="329753" y="3155904"/>
                </a:cubicBezTo>
                <a:cubicBezTo>
                  <a:pt x="330530" y="3151856"/>
                  <a:pt x="329113" y="3153573"/>
                  <a:pt x="325502" y="3161054"/>
                </a:cubicBezTo>
                <a:cubicBezTo>
                  <a:pt x="321891" y="3168535"/>
                  <a:pt x="310537" y="3162036"/>
                  <a:pt x="291443" y="3141557"/>
                </a:cubicBezTo>
                <a:cubicBezTo>
                  <a:pt x="291443" y="3114689"/>
                  <a:pt x="286578" y="3102505"/>
                  <a:pt x="276850" y="3105005"/>
                </a:cubicBezTo>
                <a:cubicBezTo>
                  <a:pt x="272884" y="3027714"/>
                  <a:pt x="270753" y="2953017"/>
                  <a:pt x="270458" y="2880915"/>
                </a:cubicBezTo>
                <a:lnTo>
                  <a:pt x="274618" y="2693276"/>
                </a:lnTo>
                <a:lnTo>
                  <a:pt x="272075" y="2691637"/>
                </a:lnTo>
                <a:lnTo>
                  <a:pt x="271050" y="2689966"/>
                </a:lnTo>
                <a:lnTo>
                  <a:pt x="267147" y="2691055"/>
                </a:lnTo>
                <a:cubicBezTo>
                  <a:pt x="265581" y="2690766"/>
                  <a:pt x="263820" y="2689806"/>
                  <a:pt x="261863" y="2688173"/>
                </a:cubicBezTo>
                <a:cubicBezTo>
                  <a:pt x="254038" y="2681645"/>
                  <a:pt x="249238" y="2672268"/>
                  <a:pt x="247462" y="2660045"/>
                </a:cubicBezTo>
                <a:cubicBezTo>
                  <a:pt x="246574" y="2653933"/>
                  <a:pt x="246062" y="2649200"/>
                  <a:pt x="245924" y="2645847"/>
                </a:cubicBezTo>
                <a:lnTo>
                  <a:pt x="246509" y="2640993"/>
                </a:lnTo>
                <a:lnTo>
                  <a:pt x="242980" y="2639462"/>
                </a:lnTo>
                <a:cubicBezTo>
                  <a:pt x="240558" y="2637259"/>
                  <a:pt x="238035" y="2633861"/>
                  <a:pt x="235412" y="2629267"/>
                </a:cubicBezTo>
                <a:cubicBezTo>
                  <a:pt x="236189" y="2625219"/>
                  <a:pt x="234772" y="2626936"/>
                  <a:pt x="231161" y="2634417"/>
                </a:cubicBezTo>
                <a:cubicBezTo>
                  <a:pt x="229355" y="2638158"/>
                  <a:pt x="225614" y="2638403"/>
                  <a:pt x="219938" y="2635154"/>
                </a:cubicBezTo>
                <a:lnTo>
                  <a:pt x="202073" y="2619325"/>
                </a:lnTo>
                <a:lnTo>
                  <a:pt x="196192" y="2790779"/>
                </a:lnTo>
                <a:cubicBezTo>
                  <a:pt x="183395" y="2811456"/>
                  <a:pt x="174052" y="2817975"/>
                  <a:pt x="168162" y="2810335"/>
                </a:cubicBezTo>
                <a:cubicBezTo>
                  <a:pt x="163745" y="2804605"/>
                  <a:pt x="160246" y="2798836"/>
                  <a:pt x="157664" y="2793029"/>
                </a:cubicBezTo>
                <a:lnTo>
                  <a:pt x="156233" y="2789367"/>
                </a:lnTo>
                <a:lnTo>
                  <a:pt x="155952" y="2791910"/>
                </a:lnTo>
                <a:cubicBezTo>
                  <a:pt x="147242" y="2781949"/>
                  <a:pt x="141259" y="2780709"/>
                  <a:pt x="138002" y="2788190"/>
                </a:cubicBezTo>
                <a:cubicBezTo>
                  <a:pt x="134746" y="2795671"/>
                  <a:pt x="128012" y="2791930"/>
                  <a:pt x="117802" y="2776968"/>
                </a:cubicBezTo>
                <a:cubicBezTo>
                  <a:pt x="108113" y="2779468"/>
                  <a:pt x="102392" y="2771610"/>
                  <a:pt x="100636" y="2753394"/>
                </a:cubicBezTo>
                <a:lnTo>
                  <a:pt x="99839" y="2743232"/>
                </a:lnTo>
                <a:lnTo>
                  <a:pt x="95994" y="2740754"/>
                </a:lnTo>
                <a:lnTo>
                  <a:pt x="94969" y="2739083"/>
                </a:lnTo>
                <a:lnTo>
                  <a:pt x="91066" y="2740172"/>
                </a:lnTo>
                <a:cubicBezTo>
                  <a:pt x="89500" y="2739883"/>
                  <a:pt x="87739" y="2738923"/>
                  <a:pt x="85782" y="2737290"/>
                </a:cubicBezTo>
                <a:cubicBezTo>
                  <a:pt x="77957" y="2730762"/>
                  <a:pt x="73157" y="2721385"/>
                  <a:pt x="71381" y="2709162"/>
                </a:cubicBezTo>
                <a:cubicBezTo>
                  <a:pt x="70493" y="2703050"/>
                  <a:pt x="69981" y="2698317"/>
                  <a:pt x="69843" y="2694964"/>
                </a:cubicBezTo>
                <a:lnTo>
                  <a:pt x="70428" y="2690110"/>
                </a:lnTo>
                <a:lnTo>
                  <a:pt x="66899" y="2688579"/>
                </a:lnTo>
                <a:cubicBezTo>
                  <a:pt x="64477" y="2686376"/>
                  <a:pt x="61954" y="2682978"/>
                  <a:pt x="59331" y="2678384"/>
                </a:cubicBezTo>
                <a:cubicBezTo>
                  <a:pt x="60108" y="2674336"/>
                  <a:pt x="58691" y="2676053"/>
                  <a:pt x="55080" y="2683534"/>
                </a:cubicBezTo>
                <a:cubicBezTo>
                  <a:pt x="51469" y="2691015"/>
                  <a:pt x="40115" y="2684516"/>
                  <a:pt x="21021" y="2664037"/>
                </a:cubicBezTo>
                <a:cubicBezTo>
                  <a:pt x="21021" y="2637169"/>
                  <a:pt x="16156" y="2624985"/>
                  <a:pt x="6428" y="2627485"/>
                </a:cubicBezTo>
                <a:cubicBezTo>
                  <a:pt x="-1505" y="2472902"/>
                  <a:pt x="-2095" y="2328698"/>
                  <a:pt x="4659" y="2194871"/>
                </a:cubicBezTo>
                <a:cubicBezTo>
                  <a:pt x="5476" y="2191815"/>
                  <a:pt x="5463" y="2186934"/>
                  <a:pt x="4619" y="2180227"/>
                </a:cubicBezTo>
                <a:cubicBezTo>
                  <a:pt x="3775" y="2173520"/>
                  <a:pt x="3808" y="2161812"/>
                  <a:pt x="4719" y="2145103"/>
                </a:cubicBezTo>
                <a:cubicBezTo>
                  <a:pt x="4652" y="2135777"/>
                  <a:pt x="6669" y="2125180"/>
                  <a:pt x="10770" y="2113314"/>
                </a:cubicBezTo>
                <a:cubicBezTo>
                  <a:pt x="11570" y="2110942"/>
                  <a:pt x="12241" y="2108867"/>
                  <a:pt x="12781" y="2107089"/>
                </a:cubicBezTo>
                <a:lnTo>
                  <a:pt x="13720" y="2103694"/>
                </a:lnTo>
                <a:lnTo>
                  <a:pt x="12854" y="2113509"/>
                </a:lnTo>
                <a:lnTo>
                  <a:pt x="17483" y="2099741"/>
                </a:lnTo>
                <a:cubicBezTo>
                  <a:pt x="26059" y="2079301"/>
                  <a:pt x="26899" y="2070709"/>
                  <a:pt x="20005" y="2073963"/>
                </a:cubicBezTo>
                <a:cubicBezTo>
                  <a:pt x="13111" y="2077218"/>
                  <a:pt x="9664" y="2079579"/>
                  <a:pt x="9664" y="2081048"/>
                </a:cubicBezTo>
                <a:cubicBezTo>
                  <a:pt x="9664" y="2076364"/>
                  <a:pt x="9453" y="2066572"/>
                  <a:pt x="9031" y="2051669"/>
                </a:cubicBezTo>
                <a:cubicBezTo>
                  <a:pt x="8609" y="2036766"/>
                  <a:pt x="8820" y="2024830"/>
                  <a:pt x="9664" y="2015861"/>
                </a:cubicBezTo>
                <a:cubicBezTo>
                  <a:pt x="10508" y="2023679"/>
                  <a:pt x="11771" y="2009342"/>
                  <a:pt x="13453" y="1972849"/>
                </a:cubicBezTo>
                <a:cubicBezTo>
                  <a:pt x="15135" y="1936357"/>
                  <a:pt x="16605" y="1902811"/>
                  <a:pt x="17865" y="1872212"/>
                </a:cubicBezTo>
                <a:cubicBezTo>
                  <a:pt x="19124" y="1841613"/>
                  <a:pt x="20387" y="1812522"/>
                  <a:pt x="21654" y="1784939"/>
                </a:cubicBezTo>
                <a:cubicBezTo>
                  <a:pt x="22920" y="1757356"/>
                  <a:pt x="24283" y="1730488"/>
                  <a:pt x="25744" y="1704334"/>
                </a:cubicBezTo>
                <a:cubicBezTo>
                  <a:pt x="31010" y="1641389"/>
                  <a:pt x="36936" y="1552519"/>
                  <a:pt x="43522" y="1437723"/>
                </a:cubicBezTo>
                <a:cubicBezTo>
                  <a:pt x="50108" y="1322927"/>
                  <a:pt x="56557" y="1221178"/>
                  <a:pt x="62869" y="1132477"/>
                </a:cubicBezTo>
                <a:cubicBezTo>
                  <a:pt x="66473" y="1079296"/>
                  <a:pt x="69702" y="1029170"/>
                  <a:pt x="72557" y="982101"/>
                </a:cubicBezTo>
                <a:cubicBezTo>
                  <a:pt x="75411" y="935032"/>
                  <a:pt x="78848" y="889292"/>
                  <a:pt x="82868" y="844881"/>
                </a:cubicBezTo>
                <a:cubicBezTo>
                  <a:pt x="84784" y="818211"/>
                  <a:pt x="87424" y="793665"/>
                  <a:pt x="90788" y="771241"/>
                </a:cubicBezTo>
                <a:cubicBezTo>
                  <a:pt x="94151" y="748818"/>
                  <a:pt x="96623" y="727069"/>
                  <a:pt x="98204" y="705995"/>
                </a:cubicBezTo>
                <a:cubicBezTo>
                  <a:pt x="100590" y="687461"/>
                  <a:pt x="102415" y="667647"/>
                  <a:pt x="103682" y="646553"/>
                </a:cubicBezTo>
                <a:cubicBezTo>
                  <a:pt x="104948" y="625459"/>
                  <a:pt x="106472" y="603978"/>
                  <a:pt x="108254" y="582110"/>
                </a:cubicBezTo>
                <a:cubicBezTo>
                  <a:pt x="110090" y="568617"/>
                  <a:pt x="111936" y="555649"/>
                  <a:pt x="113792" y="543207"/>
                </a:cubicBezTo>
                <a:cubicBezTo>
                  <a:pt x="115648" y="530765"/>
                  <a:pt x="117454" y="518015"/>
                  <a:pt x="119209" y="504958"/>
                </a:cubicBezTo>
                <a:cubicBezTo>
                  <a:pt x="123028" y="482217"/>
                  <a:pt x="126197" y="455329"/>
                  <a:pt x="128716" y="424293"/>
                </a:cubicBezTo>
                <a:cubicBezTo>
                  <a:pt x="131235" y="393257"/>
                  <a:pt x="134793" y="361527"/>
                  <a:pt x="139389" y="329103"/>
                </a:cubicBezTo>
                <a:cubicBezTo>
                  <a:pt x="143302" y="308029"/>
                  <a:pt x="145164" y="298116"/>
                  <a:pt x="144977" y="299367"/>
                </a:cubicBezTo>
                <a:cubicBezTo>
                  <a:pt x="144789" y="300617"/>
                  <a:pt x="144695" y="308941"/>
                  <a:pt x="144695" y="324340"/>
                </a:cubicBezTo>
                <a:cubicBezTo>
                  <a:pt x="145607" y="302710"/>
                  <a:pt x="146910" y="285218"/>
                  <a:pt x="148605" y="271863"/>
                </a:cubicBezTo>
                <a:cubicBezTo>
                  <a:pt x="150300" y="258508"/>
                  <a:pt x="153486" y="242167"/>
                  <a:pt x="158163" y="222839"/>
                </a:cubicBezTo>
                <a:cubicBezTo>
                  <a:pt x="158846" y="219863"/>
                  <a:pt x="159593" y="211776"/>
                  <a:pt x="160404" y="198580"/>
                </a:cubicBezTo>
                <a:cubicBezTo>
                  <a:pt x="161214" y="185384"/>
                  <a:pt x="163596" y="168487"/>
                  <a:pt x="167549" y="147889"/>
                </a:cubicBezTo>
                <a:cubicBezTo>
                  <a:pt x="168661" y="142919"/>
                  <a:pt x="169643" y="138608"/>
                  <a:pt x="170492" y="134958"/>
                </a:cubicBezTo>
                <a:lnTo>
                  <a:pt x="171783" y="129584"/>
                </a:lnTo>
                <a:lnTo>
                  <a:pt x="171821" y="128713"/>
                </a:lnTo>
                <a:cubicBezTo>
                  <a:pt x="172243" y="124997"/>
                  <a:pt x="172876" y="122509"/>
                  <a:pt x="173720" y="121249"/>
                </a:cubicBezTo>
                <a:lnTo>
                  <a:pt x="174067" y="120889"/>
                </a:lnTo>
                <a:lnTo>
                  <a:pt x="174594" y="119940"/>
                </a:lnTo>
                <a:lnTo>
                  <a:pt x="174551" y="120386"/>
                </a:lnTo>
                <a:lnTo>
                  <a:pt x="175059" y="119858"/>
                </a:lnTo>
                <a:lnTo>
                  <a:pt x="175743" y="97541"/>
                </a:lnTo>
                <a:cubicBezTo>
                  <a:pt x="177255" y="76377"/>
                  <a:pt x="181036" y="65796"/>
                  <a:pt x="187087" y="65796"/>
                </a:cubicBezTo>
                <a:cubicBezTo>
                  <a:pt x="193740" y="52699"/>
                  <a:pt x="199286" y="47315"/>
                  <a:pt x="203727" y="49644"/>
                </a:cubicBezTo>
                <a:cubicBezTo>
                  <a:pt x="205208" y="50421"/>
                  <a:pt x="206565" y="52054"/>
                  <a:pt x="207800" y="54544"/>
                </a:cubicBezTo>
                <a:cubicBezTo>
                  <a:pt x="212738" y="64506"/>
                  <a:pt x="220653" y="66986"/>
                  <a:pt x="231548" y="61986"/>
                </a:cubicBezTo>
                <a:cubicBezTo>
                  <a:pt x="236559" y="82028"/>
                  <a:pt x="241296" y="97536"/>
                  <a:pt x="245759" y="108509"/>
                </a:cubicBezTo>
                <a:cubicBezTo>
                  <a:pt x="246874" y="111253"/>
                  <a:pt x="247771" y="113977"/>
                  <a:pt x="248450" y="116682"/>
                </a:cubicBezTo>
                <a:lnTo>
                  <a:pt x="249831" y="124726"/>
                </a:lnTo>
                <a:lnTo>
                  <a:pt x="251700" y="127887"/>
                </a:lnTo>
                <a:cubicBezTo>
                  <a:pt x="252684" y="129316"/>
                  <a:pt x="253477" y="130189"/>
                  <a:pt x="254080" y="130506"/>
                </a:cubicBezTo>
                <a:cubicBezTo>
                  <a:pt x="263446" y="133007"/>
                  <a:pt x="274240" y="141361"/>
                  <a:pt x="286461" y="155569"/>
                </a:cubicBezTo>
                <a:cubicBezTo>
                  <a:pt x="298682" y="169777"/>
                  <a:pt x="311740" y="185692"/>
                  <a:pt x="325636" y="203313"/>
                </a:cubicBezTo>
                <a:lnTo>
                  <a:pt x="325567" y="203631"/>
                </a:lnTo>
                <a:lnTo>
                  <a:pt x="327511" y="202840"/>
                </a:lnTo>
                <a:lnTo>
                  <a:pt x="328497" y="203202"/>
                </a:lnTo>
                <a:lnTo>
                  <a:pt x="334244" y="173722"/>
                </a:lnTo>
                <a:cubicBezTo>
                  <a:pt x="334927" y="170746"/>
                  <a:pt x="335674" y="162659"/>
                  <a:pt x="336485" y="149463"/>
                </a:cubicBezTo>
                <a:cubicBezTo>
                  <a:pt x="337295" y="136267"/>
                  <a:pt x="339677" y="119370"/>
                  <a:pt x="343630" y="98772"/>
                </a:cubicBezTo>
                <a:cubicBezTo>
                  <a:pt x="344742" y="93802"/>
                  <a:pt x="345724" y="89491"/>
                  <a:pt x="346573" y="85841"/>
                </a:cubicBezTo>
                <a:lnTo>
                  <a:pt x="347864" y="80467"/>
                </a:lnTo>
                <a:lnTo>
                  <a:pt x="347902" y="79596"/>
                </a:lnTo>
                <a:cubicBezTo>
                  <a:pt x="348324" y="75880"/>
                  <a:pt x="348957" y="73392"/>
                  <a:pt x="349801" y="72132"/>
                </a:cubicBezTo>
                <a:lnTo>
                  <a:pt x="350148" y="71772"/>
                </a:lnTo>
                <a:lnTo>
                  <a:pt x="350675" y="70823"/>
                </a:lnTo>
                <a:lnTo>
                  <a:pt x="350632" y="71269"/>
                </a:lnTo>
                <a:lnTo>
                  <a:pt x="351140" y="70741"/>
                </a:lnTo>
                <a:lnTo>
                  <a:pt x="351824" y="48424"/>
                </a:lnTo>
                <a:cubicBezTo>
                  <a:pt x="353336" y="27260"/>
                  <a:pt x="357117" y="16679"/>
                  <a:pt x="363168" y="16679"/>
                </a:cubicBezTo>
                <a:cubicBezTo>
                  <a:pt x="369821" y="3582"/>
                  <a:pt x="375367" y="-1802"/>
                  <a:pt x="379808" y="527"/>
                </a:cubicBezTo>
                <a:close/>
              </a:path>
            </a:pathLst>
          </a:custGeom>
          <a:ln>
            <a:noFill/>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endParaRPr lang="en-GB" sz="22500" b="1" dirty="0">
              <a:latin typeface="Hey August" pitchFamily="2" charset="0"/>
            </a:endParaRPr>
          </a:p>
        </p:txBody>
      </p:sp>
      <p:sp useBgFill="1">
        <p:nvSpPr>
          <p:cNvPr id="36" name="TextBox 35">
            <a:extLst>
              <a:ext uri="{FF2B5EF4-FFF2-40B4-BE49-F238E27FC236}">
                <a16:creationId xmlns:a16="http://schemas.microsoft.com/office/drawing/2014/main" id="{8E261BD9-A4AE-C9F5-8B83-C26E8067BD83}"/>
              </a:ext>
            </a:extLst>
          </p:cNvPr>
          <p:cNvSpPr txBox="1"/>
          <p:nvPr/>
        </p:nvSpPr>
        <p:spPr>
          <a:xfrm rot="1701327">
            <a:off x="6867332" y="1374151"/>
            <a:ext cx="1222983" cy="3177863"/>
          </a:xfrm>
          <a:custGeom>
            <a:avLst/>
            <a:gdLst>
              <a:gd name="connsiteX0" fmla="*/ 513256 w 635184"/>
              <a:gd name="connsiteY0" fmla="*/ 2435822 h 3290946"/>
              <a:gd name="connsiteX1" fmla="*/ 512940 w 635184"/>
              <a:gd name="connsiteY1" fmla="*/ 2437009 h 3290946"/>
              <a:gd name="connsiteX2" fmla="*/ 513014 w 635184"/>
              <a:gd name="connsiteY2" fmla="*/ 2437660 h 3290946"/>
              <a:gd name="connsiteX3" fmla="*/ 14126 w 635184"/>
              <a:gd name="connsiteY3" fmla="*/ 2099086 h 3290946"/>
              <a:gd name="connsiteX4" fmla="*/ 14011 w 635184"/>
              <a:gd name="connsiteY4" fmla="*/ 2102643 h 3290946"/>
              <a:gd name="connsiteX5" fmla="*/ 13720 w 635184"/>
              <a:gd name="connsiteY5" fmla="*/ 2103694 h 3290946"/>
              <a:gd name="connsiteX6" fmla="*/ 96538 w 635184"/>
              <a:gd name="connsiteY6" fmla="*/ 1843646 h 3290946"/>
              <a:gd name="connsiteX7" fmla="*/ 96515 w 635184"/>
              <a:gd name="connsiteY7" fmla="*/ 1844433 h 3290946"/>
              <a:gd name="connsiteX8" fmla="*/ 96478 w 635184"/>
              <a:gd name="connsiteY8" fmla="*/ 1845626 h 3290946"/>
              <a:gd name="connsiteX9" fmla="*/ 96647 w 635184"/>
              <a:gd name="connsiteY9" fmla="*/ 1844679 h 3290946"/>
              <a:gd name="connsiteX10" fmla="*/ 272619 w 635184"/>
              <a:gd name="connsiteY10" fmla="*/ 1794529 h 3290946"/>
              <a:gd name="connsiteX11" fmla="*/ 272596 w 635184"/>
              <a:gd name="connsiteY11" fmla="*/ 1795316 h 3290946"/>
              <a:gd name="connsiteX12" fmla="*/ 272559 w 635184"/>
              <a:gd name="connsiteY12" fmla="*/ 1796509 h 3290946"/>
              <a:gd name="connsiteX13" fmla="*/ 272728 w 635184"/>
              <a:gd name="connsiteY13" fmla="*/ 1795562 h 3290946"/>
              <a:gd name="connsiteX14" fmla="*/ 97240 w 635184"/>
              <a:gd name="connsiteY14" fmla="*/ 1721538 h 3290946"/>
              <a:gd name="connsiteX15" fmla="*/ 95561 w 635184"/>
              <a:gd name="connsiteY15" fmla="*/ 1745797 h 3290946"/>
              <a:gd name="connsiteX16" fmla="*/ 97924 w 635184"/>
              <a:gd name="connsiteY16" fmla="*/ 1757412 h 3290946"/>
              <a:gd name="connsiteX17" fmla="*/ 98506 w 635184"/>
              <a:gd name="connsiteY17" fmla="*/ 1748685 h 3290946"/>
              <a:gd name="connsiteX18" fmla="*/ 99259 w 635184"/>
              <a:gd name="connsiteY18" fmla="*/ 1739724 h 3290946"/>
              <a:gd name="connsiteX19" fmla="*/ 98040 w 635184"/>
              <a:gd name="connsiteY19" fmla="*/ 1734637 h 3290946"/>
              <a:gd name="connsiteX20" fmla="*/ 97240 w 635184"/>
              <a:gd name="connsiteY20" fmla="*/ 1721538 h 3290946"/>
              <a:gd name="connsiteX21" fmla="*/ 273321 w 635184"/>
              <a:gd name="connsiteY21" fmla="*/ 1672421 h 3290946"/>
              <a:gd name="connsiteX22" fmla="*/ 271642 w 635184"/>
              <a:gd name="connsiteY22" fmla="*/ 1696680 h 3290946"/>
              <a:gd name="connsiteX23" fmla="*/ 274005 w 635184"/>
              <a:gd name="connsiteY23" fmla="*/ 1708295 h 3290946"/>
              <a:gd name="connsiteX24" fmla="*/ 274587 w 635184"/>
              <a:gd name="connsiteY24" fmla="*/ 1699568 h 3290946"/>
              <a:gd name="connsiteX25" fmla="*/ 275340 w 635184"/>
              <a:gd name="connsiteY25" fmla="*/ 1690607 h 3290946"/>
              <a:gd name="connsiteX26" fmla="*/ 274121 w 635184"/>
              <a:gd name="connsiteY26" fmla="*/ 1685520 h 3290946"/>
              <a:gd name="connsiteX27" fmla="*/ 273321 w 635184"/>
              <a:gd name="connsiteY27" fmla="*/ 1672421 h 3290946"/>
              <a:gd name="connsiteX28" fmla="*/ 615802 w 635184"/>
              <a:gd name="connsiteY28" fmla="*/ 1055870 h 3290946"/>
              <a:gd name="connsiteX29" fmla="*/ 616258 w 635184"/>
              <a:gd name="connsiteY29" fmla="*/ 1067965 h 3290946"/>
              <a:gd name="connsiteX30" fmla="*/ 612339 w 635184"/>
              <a:gd name="connsiteY30" fmla="*/ 1067965 h 3290946"/>
              <a:gd name="connsiteX31" fmla="*/ 161479 w 635184"/>
              <a:gd name="connsiteY31" fmla="*/ 1052526 h 3290946"/>
              <a:gd name="connsiteX32" fmla="*/ 160758 w 635184"/>
              <a:gd name="connsiteY32" fmla="*/ 1055146 h 3290946"/>
              <a:gd name="connsiteX33" fmla="*/ 160720 w 635184"/>
              <a:gd name="connsiteY33" fmla="*/ 1055727 h 3290946"/>
              <a:gd name="connsiteX34" fmla="*/ 161444 w 635184"/>
              <a:gd name="connsiteY34" fmla="*/ 1054402 h 3290946"/>
              <a:gd name="connsiteX35" fmla="*/ 161479 w 635184"/>
              <a:gd name="connsiteY35" fmla="*/ 1052526 h 3290946"/>
              <a:gd name="connsiteX36" fmla="*/ 337560 w 635184"/>
              <a:gd name="connsiteY36" fmla="*/ 1003409 h 3290946"/>
              <a:gd name="connsiteX37" fmla="*/ 336839 w 635184"/>
              <a:gd name="connsiteY37" fmla="*/ 1006029 h 3290946"/>
              <a:gd name="connsiteX38" fmla="*/ 336801 w 635184"/>
              <a:gd name="connsiteY38" fmla="*/ 1006610 h 3290946"/>
              <a:gd name="connsiteX39" fmla="*/ 337525 w 635184"/>
              <a:gd name="connsiteY39" fmla="*/ 1005285 h 3290946"/>
              <a:gd name="connsiteX40" fmla="*/ 337560 w 635184"/>
              <a:gd name="connsiteY40" fmla="*/ 1003409 h 3290946"/>
              <a:gd name="connsiteX41" fmla="*/ 627675 w 635184"/>
              <a:gd name="connsiteY41" fmla="*/ 961817 h 3290946"/>
              <a:gd name="connsiteX42" fmla="*/ 625223 w 635184"/>
              <a:gd name="connsiteY42" fmla="*/ 970810 h 3290946"/>
              <a:gd name="connsiteX43" fmla="*/ 627615 w 635184"/>
              <a:gd name="connsiteY43" fmla="*/ 970810 h 3290946"/>
              <a:gd name="connsiteX44" fmla="*/ 167359 w 635184"/>
              <a:gd name="connsiteY44" fmla="*/ 888109 h 3290946"/>
              <a:gd name="connsiteX45" fmla="*/ 167321 w 635184"/>
              <a:gd name="connsiteY45" fmla="*/ 889003 h 3290946"/>
              <a:gd name="connsiteX46" fmla="*/ 167662 w 635184"/>
              <a:gd name="connsiteY46" fmla="*/ 898510 h 3290946"/>
              <a:gd name="connsiteX47" fmla="*/ 172554 w 635184"/>
              <a:gd name="connsiteY47" fmla="*/ 915337 h 3290946"/>
              <a:gd name="connsiteX48" fmla="*/ 180373 w 635184"/>
              <a:gd name="connsiteY48" fmla="*/ 915813 h 3290946"/>
              <a:gd name="connsiteX49" fmla="*/ 183046 w 635184"/>
              <a:gd name="connsiteY49" fmla="*/ 900186 h 3290946"/>
              <a:gd name="connsiteX50" fmla="*/ 174182 w 635184"/>
              <a:gd name="connsiteY50" fmla="*/ 888856 h 3290946"/>
              <a:gd name="connsiteX51" fmla="*/ 343440 w 635184"/>
              <a:gd name="connsiteY51" fmla="*/ 838992 h 3290946"/>
              <a:gd name="connsiteX52" fmla="*/ 343402 w 635184"/>
              <a:gd name="connsiteY52" fmla="*/ 839886 h 3290946"/>
              <a:gd name="connsiteX53" fmla="*/ 343743 w 635184"/>
              <a:gd name="connsiteY53" fmla="*/ 849393 h 3290946"/>
              <a:gd name="connsiteX54" fmla="*/ 348635 w 635184"/>
              <a:gd name="connsiteY54" fmla="*/ 866220 h 3290946"/>
              <a:gd name="connsiteX55" fmla="*/ 356454 w 635184"/>
              <a:gd name="connsiteY55" fmla="*/ 866696 h 3290946"/>
              <a:gd name="connsiteX56" fmla="*/ 359127 w 635184"/>
              <a:gd name="connsiteY56" fmla="*/ 851069 h 3290946"/>
              <a:gd name="connsiteX57" fmla="*/ 350263 w 635184"/>
              <a:gd name="connsiteY57" fmla="*/ 839739 h 3290946"/>
              <a:gd name="connsiteX58" fmla="*/ 521461 w 635184"/>
              <a:gd name="connsiteY58" fmla="*/ 529233 h 3290946"/>
              <a:gd name="connsiteX59" fmla="*/ 521917 w 635184"/>
              <a:gd name="connsiteY59" fmla="*/ 541328 h 3290946"/>
              <a:gd name="connsiteX60" fmla="*/ 517998 w 635184"/>
              <a:gd name="connsiteY60" fmla="*/ 541328 h 3290946"/>
              <a:gd name="connsiteX61" fmla="*/ 533334 w 635184"/>
              <a:gd name="connsiteY61" fmla="*/ 435180 h 3290946"/>
              <a:gd name="connsiteX62" fmla="*/ 530882 w 635184"/>
              <a:gd name="connsiteY62" fmla="*/ 444173 h 3290946"/>
              <a:gd name="connsiteX63" fmla="*/ 533274 w 635184"/>
              <a:gd name="connsiteY63" fmla="*/ 444173 h 3290946"/>
              <a:gd name="connsiteX64" fmla="*/ 379808 w 635184"/>
              <a:gd name="connsiteY64" fmla="*/ 527 h 3290946"/>
              <a:gd name="connsiteX65" fmla="*/ 383881 w 635184"/>
              <a:gd name="connsiteY65" fmla="*/ 5427 h 3290946"/>
              <a:gd name="connsiteX66" fmla="*/ 407629 w 635184"/>
              <a:gd name="connsiteY66" fmla="*/ 12869 h 3290946"/>
              <a:gd name="connsiteX67" fmla="*/ 421840 w 635184"/>
              <a:gd name="connsiteY67" fmla="*/ 59392 h 3290946"/>
              <a:gd name="connsiteX68" fmla="*/ 424531 w 635184"/>
              <a:gd name="connsiteY68" fmla="*/ 67565 h 3290946"/>
              <a:gd name="connsiteX69" fmla="*/ 425912 w 635184"/>
              <a:gd name="connsiteY69" fmla="*/ 75609 h 3290946"/>
              <a:gd name="connsiteX70" fmla="*/ 427781 w 635184"/>
              <a:gd name="connsiteY70" fmla="*/ 78770 h 3290946"/>
              <a:gd name="connsiteX71" fmla="*/ 430161 w 635184"/>
              <a:gd name="connsiteY71" fmla="*/ 81389 h 3290946"/>
              <a:gd name="connsiteX72" fmla="*/ 462542 w 635184"/>
              <a:gd name="connsiteY72" fmla="*/ 106452 h 3290946"/>
              <a:gd name="connsiteX73" fmla="*/ 501717 w 635184"/>
              <a:gd name="connsiteY73" fmla="*/ 154196 h 3290946"/>
              <a:gd name="connsiteX74" fmla="*/ 501648 w 635184"/>
              <a:gd name="connsiteY74" fmla="*/ 154514 h 3290946"/>
              <a:gd name="connsiteX75" fmla="*/ 503592 w 635184"/>
              <a:gd name="connsiteY75" fmla="*/ 153723 h 3290946"/>
              <a:gd name="connsiteX76" fmla="*/ 516400 w 635184"/>
              <a:gd name="connsiteY76" fmla="*/ 158423 h 3290946"/>
              <a:gd name="connsiteX77" fmla="*/ 525495 w 635184"/>
              <a:gd name="connsiteY77" fmla="*/ 216466 h 3290946"/>
              <a:gd name="connsiteX78" fmla="*/ 538319 w 635184"/>
              <a:gd name="connsiteY78" fmla="*/ 207298 h 3290946"/>
              <a:gd name="connsiteX79" fmla="*/ 535636 w 635184"/>
              <a:gd name="connsiteY79" fmla="*/ 278259 h 3290946"/>
              <a:gd name="connsiteX80" fmla="*/ 537987 w 635184"/>
              <a:gd name="connsiteY80" fmla="*/ 316180 h 3290946"/>
              <a:gd name="connsiteX81" fmla="*/ 540680 w 635184"/>
              <a:gd name="connsiteY81" fmla="*/ 375295 h 3290946"/>
              <a:gd name="connsiteX82" fmla="*/ 535708 w 635184"/>
              <a:gd name="connsiteY82" fmla="*/ 426473 h 3290946"/>
              <a:gd name="connsiteX83" fmla="*/ 534002 w 635184"/>
              <a:gd name="connsiteY83" fmla="*/ 432729 h 3290946"/>
              <a:gd name="connsiteX84" fmla="*/ 534540 w 635184"/>
              <a:gd name="connsiteY84" fmla="*/ 444292 h 3290946"/>
              <a:gd name="connsiteX85" fmla="*/ 525796 w 635184"/>
              <a:gd name="connsiteY85" fmla="*/ 507693 h 3290946"/>
              <a:gd name="connsiteX86" fmla="*/ 525696 w 635184"/>
              <a:gd name="connsiteY86" fmla="*/ 507693 h 3290946"/>
              <a:gd name="connsiteX87" fmla="*/ 525700 w 635184"/>
              <a:gd name="connsiteY87" fmla="*/ 506290 h 3290946"/>
              <a:gd name="connsiteX88" fmla="*/ 524563 w 635184"/>
              <a:gd name="connsiteY88" fmla="*/ 515186 h 3290946"/>
              <a:gd name="connsiteX89" fmla="*/ 521880 w 635184"/>
              <a:gd name="connsiteY89" fmla="*/ 527768 h 3290946"/>
              <a:gd name="connsiteX90" fmla="*/ 521461 w 635184"/>
              <a:gd name="connsiteY90" fmla="*/ 529233 h 3290946"/>
              <a:gd name="connsiteX91" fmla="*/ 521231 w 635184"/>
              <a:gd name="connsiteY91" fmla="*/ 523154 h 3290946"/>
              <a:gd name="connsiteX92" fmla="*/ 510943 w 635184"/>
              <a:gd name="connsiteY92" fmla="*/ 494149 h 3290946"/>
              <a:gd name="connsiteX93" fmla="*/ 502712 w 635184"/>
              <a:gd name="connsiteY93" fmla="*/ 507328 h 3290946"/>
              <a:gd name="connsiteX94" fmla="*/ 501051 w 635184"/>
              <a:gd name="connsiteY94" fmla="*/ 539218 h 3290946"/>
              <a:gd name="connsiteX95" fmla="*/ 501970 w 635184"/>
              <a:gd name="connsiteY95" fmla="*/ 539506 h 3290946"/>
              <a:gd name="connsiteX96" fmla="*/ 510003 w 635184"/>
              <a:gd name="connsiteY96" fmla="*/ 565805 h 3290946"/>
              <a:gd name="connsiteX97" fmla="*/ 516390 w 635184"/>
              <a:gd name="connsiteY97" fmla="*/ 569486 h 3290946"/>
              <a:gd name="connsiteX98" fmla="*/ 520229 w 635184"/>
              <a:gd name="connsiteY98" fmla="*/ 587167 h 3290946"/>
              <a:gd name="connsiteX99" fmla="*/ 519429 w 635184"/>
              <a:gd name="connsiteY99" fmla="*/ 597447 h 3290946"/>
              <a:gd name="connsiteX100" fmla="*/ 520253 w 635184"/>
              <a:gd name="connsiteY100" fmla="*/ 602246 h 3290946"/>
              <a:gd name="connsiteX101" fmla="*/ 522122 w 635184"/>
              <a:gd name="connsiteY101" fmla="*/ 605407 h 3290946"/>
              <a:gd name="connsiteX102" fmla="*/ 524502 w 635184"/>
              <a:gd name="connsiteY102" fmla="*/ 608026 h 3290946"/>
              <a:gd name="connsiteX103" fmla="*/ 556883 w 635184"/>
              <a:gd name="connsiteY103" fmla="*/ 633089 h 3290946"/>
              <a:gd name="connsiteX104" fmla="*/ 596058 w 635184"/>
              <a:gd name="connsiteY104" fmla="*/ 680833 h 3290946"/>
              <a:gd name="connsiteX105" fmla="*/ 595989 w 635184"/>
              <a:gd name="connsiteY105" fmla="*/ 681151 h 3290946"/>
              <a:gd name="connsiteX106" fmla="*/ 597933 w 635184"/>
              <a:gd name="connsiteY106" fmla="*/ 680360 h 3290946"/>
              <a:gd name="connsiteX107" fmla="*/ 610741 w 635184"/>
              <a:gd name="connsiteY107" fmla="*/ 685060 h 3290946"/>
              <a:gd name="connsiteX108" fmla="*/ 619836 w 635184"/>
              <a:gd name="connsiteY108" fmla="*/ 743103 h 3290946"/>
              <a:gd name="connsiteX109" fmla="*/ 632660 w 635184"/>
              <a:gd name="connsiteY109" fmla="*/ 733935 h 3290946"/>
              <a:gd name="connsiteX110" fmla="*/ 629977 w 635184"/>
              <a:gd name="connsiteY110" fmla="*/ 804896 h 3290946"/>
              <a:gd name="connsiteX111" fmla="*/ 632328 w 635184"/>
              <a:gd name="connsiteY111" fmla="*/ 842817 h 3290946"/>
              <a:gd name="connsiteX112" fmla="*/ 635021 w 635184"/>
              <a:gd name="connsiteY112" fmla="*/ 901932 h 3290946"/>
              <a:gd name="connsiteX113" fmla="*/ 630049 w 635184"/>
              <a:gd name="connsiteY113" fmla="*/ 953110 h 3290946"/>
              <a:gd name="connsiteX114" fmla="*/ 628343 w 635184"/>
              <a:gd name="connsiteY114" fmla="*/ 959366 h 3290946"/>
              <a:gd name="connsiteX115" fmla="*/ 628881 w 635184"/>
              <a:gd name="connsiteY115" fmla="*/ 970929 h 3290946"/>
              <a:gd name="connsiteX116" fmla="*/ 620137 w 635184"/>
              <a:gd name="connsiteY116" fmla="*/ 1034330 h 3290946"/>
              <a:gd name="connsiteX117" fmla="*/ 620037 w 635184"/>
              <a:gd name="connsiteY117" fmla="*/ 1034330 h 3290946"/>
              <a:gd name="connsiteX118" fmla="*/ 620041 w 635184"/>
              <a:gd name="connsiteY118" fmla="*/ 1032927 h 3290946"/>
              <a:gd name="connsiteX119" fmla="*/ 618904 w 635184"/>
              <a:gd name="connsiteY119" fmla="*/ 1041823 h 3290946"/>
              <a:gd name="connsiteX120" fmla="*/ 616221 w 635184"/>
              <a:gd name="connsiteY120" fmla="*/ 1054405 h 3290946"/>
              <a:gd name="connsiteX121" fmla="*/ 615802 w 635184"/>
              <a:gd name="connsiteY121" fmla="*/ 1055870 h 3290946"/>
              <a:gd name="connsiteX122" fmla="*/ 615572 w 635184"/>
              <a:gd name="connsiteY122" fmla="*/ 1049791 h 3290946"/>
              <a:gd name="connsiteX123" fmla="*/ 605284 w 635184"/>
              <a:gd name="connsiteY123" fmla="*/ 1020786 h 3290946"/>
              <a:gd name="connsiteX124" fmla="*/ 594309 w 635184"/>
              <a:gd name="connsiteY124" fmla="*/ 1086658 h 3290946"/>
              <a:gd name="connsiteX125" fmla="*/ 614570 w 635184"/>
              <a:gd name="connsiteY125" fmla="*/ 1113804 h 3290946"/>
              <a:gd name="connsiteX126" fmla="*/ 611213 w 635184"/>
              <a:gd name="connsiteY126" fmla="*/ 1156964 h 3290946"/>
              <a:gd name="connsiteX127" fmla="*/ 609746 w 635184"/>
              <a:gd name="connsiteY127" fmla="*/ 1206405 h 3290946"/>
              <a:gd name="connsiteX128" fmla="*/ 605967 w 635184"/>
              <a:gd name="connsiteY128" fmla="*/ 1265192 h 3290946"/>
              <a:gd name="connsiteX129" fmla="*/ 603646 w 635184"/>
              <a:gd name="connsiteY129" fmla="*/ 1297517 h 3290946"/>
              <a:gd name="connsiteX130" fmla="*/ 601123 w 635184"/>
              <a:gd name="connsiteY130" fmla="*/ 1275967 h 3290946"/>
              <a:gd name="connsiteX131" fmla="*/ 598942 w 635184"/>
              <a:gd name="connsiteY131" fmla="*/ 1340737 h 3290946"/>
              <a:gd name="connsiteX132" fmla="*/ 596058 w 635184"/>
              <a:gd name="connsiteY132" fmla="*/ 1400566 h 3290946"/>
              <a:gd name="connsiteX133" fmla="*/ 593535 w 635184"/>
              <a:gd name="connsiteY133" fmla="*/ 1439410 h 3290946"/>
              <a:gd name="connsiteX134" fmla="*/ 591012 w 635184"/>
              <a:gd name="connsiteY134" fmla="*/ 1422354 h 3290946"/>
              <a:gd name="connsiteX135" fmla="*/ 586771 w 635184"/>
              <a:gd name="connsiteY135" fmla="*/ 1486470 h 3290946"/>
              <a:gd name="connsiteX136" fmla="*/ 580520 w 635184"/>
              <a:gd name="connsiteY136" fmla="*/ 1528141 h 3290946"/>
              <a:gd name="connsiteX137" fmla="*/ 580923 w 635184"/>
              <a:gd name="connsiteY137" fmla="*/ 1559991 h 3290946"/>
              <a:gd name="connsiteX138" fmla="*/ 579174 w 635184"/>
              <a:gd name="connsiteY138" fmla="*/ 1643572 h 3290946"/>
              <a:gd name="connsiteX139" fmla="*/ 575158 w 635184"/>
              <a:gd name="connsiteY139" fmla="*/ 1643572 h 3290946"/>
              <a:gd name="connsiteX140" fmla="*/ 573807 w 635184"/>
              <a:gd name="connsiteY140" fmla="*/ 1656163 h 3290946"/>
              <a:gd name="connsiteX141" fmla="*/ 570832 w 635184"/>
              <a:gd name="connsiteY141" fmla="*/ 1672147 h 3290946"/>
              <a:gd name="connsiteX142" fmla="*/ 572089 w 635184"/>
              <a:gd name="connsiteY142" fmla="*/ 1707152 h 3290946"/>
              <a:gd name="connsiteX143" fmla="*/ 563415 w 635184"/>
              <a:gd name="connsiteY143" fmla="*/ 1770672 h 3290946"/>
              <a:gd name="connsiteX144" fmla="*/ 561687 w 635184"/>
              <a:gd name="connsiteY144" fmla="*/ 1770672 h 3290946"/>
              <a:gd name="connsiteX145" fmla="*/ 561043 w 635184"/>
              <a:gd name="connsiteY145" fmla="*/ 1798532 h 3290946"/>
              <a:gd name="connsiteX146" fmla="*/ 558209 w 635184"/>
              <a:gd name="connsiteY146" fmla="*/ 1849253 h 3290946"/>
              <a:gd name="connsiteX147" fmla="*/ 554421 w 635184"/>
              <a:gd name="connsiteY147" fmla="*/ 1879733 h 3290946"/>
              <a:gd name="connsiteX148" fmla="*/ 552921 w 635184"/>
              <a:gd name="connsiteY148" fmla="*/ 1880444 h 3290946"/>
              <a:gd name="connsiteX149" fmla="*/ 552868 w 635184"/>
              <a:gd name="connsiteY149" fmla="*/ 1880321 h 3290946"/>
              <a:gd name="connsiteX150" fmla="*/ 552747 w 635184"/>
              <a:gd name="connsiteY150" fmla="*/ 1885068 h 3290946"/>
              <a:gd name="connsiteX151" fmla="*/ 551496 w 635184"/>
              <a:gd name="connsiteY151" fmla="*/ 1897086 h 3290946"/>
              <a:gd name="connsiteX152" fmla="*/ 548561 w 635184"/>
              <a:gd name="connsiteY152" fmla="*/ 1925572 h 3290946"/>
              <a:gd name="connsiteX153" fmla="*/ 550009 w 635184"/>
              <a:gd name="connsiteY153" fmla="*/ 1955010 h 3290946"/>
              <a:gd name="connsiteX154" fmla="*/ 541888 w 635184"/>
              <a:gd name="connsiteY154" fmla="*/ 2017310 h 3290946"/>
              <a:gd name="connsiteX155" fmla="*/ 541526 w 635184"/>
              <a:gd name="connsiteY155" fmla="*/ 2017310 h 3290946"/>
              <a:gd name="connsiteX156" fmla="*/ 542441 w 635184"/>
              <a:gd name="connsiteY156" fmla="*/ 2032788 h 3290946"/>
              <a:gd name="connsiteX157" fmla="*/ 538009 w 635184"/>
              <a:gd name="connsiteY157" fmla="*/ 2094164 h 3290946"/>
              <a:gd name="connsiteX158" fmla="*/ 531577 w 635184"/>
              <a:gd name="connsiteY158" fmla="*/ 2126252 h 3290946"/>
              <a:gd name="connsiteX159" fmla="*/ 533064 w 635184"/>
              <a:gd name="connsiteY159" fmla="*/ 2121608 h 3290946"/>
              <a:gd name="connsiteX160" fmla="*/ 526421 w 635184"/>
              <a:gd name="connsiteY160" fmla="*/ 2257429 h 3290946"/>
              <a:gd name="connsiteX161" fmla="*/ 517909 w 635184"/>
              <a:gd name="connsiteY161" fmla="*/ 2421170 h 3290946"/>
              <a:gd name="connsiteX162" fmla="*/ 515387 w 635184"/>
              <a:gd name="connsiteY162" fmla="*/ 2428764 h 3290946"/>
              <a:gd name="connsiteX163" fmla="*/ 514267 w 635184"/>
              <a:gd name="connsiteY163" fmla="*/ 2432332 h 3290946"/>
              <a:gd name="connsiteX164" fmla="*/ 514663 w 635184"/>
              <a:gd name="connsiteY164" fmla="*/ 2450161 h 3290946"/>
              <a:gd name="connsiteX165" fmla="*/ 510110 w 635184"/>
              <a:gd name="connsiteY165" fmla="*/ 2492488 h 3290946"/>
              <a:gd name="connsiteX166" fmla="*/ 510251 w 635184"/>
              <a:gd name="connsiteY166" fmla="*/ 2498590 h 3290946"/>
              <a:gd name="connsiteX167" fmla="*/ 508784 w 635184"/>
              <a:gd name="connsiteY167" fmla="*/ 2547495 h 3290946"/>
              <a:gd name="connsiteX168" fmla="*/ 504402 w 635184"/>
              <a:gd name="connsiteY168" fmla="*/ 2581041 h 3290946"/>
              <a:gd name="connsiteX169" fmla="*/ 502575 w 635184"/>
              <a:gd name="connsiteY169" fmla="*/ 2581456 h 3290946"/>
              <a:gd name="connsiteX170" fmla="*/ 502492 w 635184"/>
              <a:gd name="connsiteY170" fmla="*/ 2581260 h 3290946"/>
              <a:gd name="connsiteX171" fmla="*/ 502309 w 635184"/>
              <a:gd name="connsiteY171" fmla="*/ 2595239 h 3290946"/>
              <a:gd name="connsiteX172" fmla="*/ 501216 w 635184"/>
              <a:gd name="connsiteY172" fmla="*/ 2620361 h 3290946"/>
              <a:gd name="connsiteX173" fmla="*/ 497427 w 635184"/>
              <a:gd name="connsiteY173" fmla="*/ 2681738 h 3290946"/>
              <a:gd name="connsiteX174" fmla="*/ 494472 w 635184"/>
              <a:gd name="connsiteY174" fmla="*/ 2720016 h 3290946"/>
              <a:gd name="connsiteX175" fmla="*/ 491317 w 635184"/>
              <a:gd name="connsiteY175" fmla="*/ 2693108 h 3290946"/>
              <a:gd name="connsiteX176" fmla="*/ 489899 w 635184"/>
              <a:gd name="connsiteY176" fmla="*/ 2753056 h 3290946"/>
              <a:gd name="connsiteX177" fmla="*/ 485689 w 635184"/>
              <a:gd name="connsiteY177" fmla="*/ 2815743 h 3290946"/>
              <a:gd name="connsiteX178" fmla="*/ 474664 w 635184"/>
              <a:gd name="connsiteY178" fmla="*/ 3033627 h 3290946"/>
              <a:gd name="connsiteX179" fmla="*/ 466614 w 635184"/>
              <a:gd name="connsiteY179" fmla="*/ 3268299 h 3290946"/>
              <a:gd name="connsiteX180" fmla="*/ 438584 w 635184"/>
              <a:gd name="connsiteY180" fmla="*/ 3287855 h 3290946"/>
              <a:gd name="connsiteX181" fmla="*/ 428086 w 635184"/>
              <a:gd name="connsiteY181" fmla="*/ 3270549 h 3290946"/>
              <a:gd name="connsiteX182" fmla="*/ 426655 w 635184"/>
              <a:gd name="connsiteY182" fmla="*/ 3266887 h 3290946"/>
              <a:gd name="connsiteX183" fmla="*/ 426374 w 635184"/>
              <a:gd name="connsiteY183" fmla="*/ 3269430 h 3290946"/>
              <a:gd name="connsiteX184" fmla="*/ 408424 w 635184"/>
              <a:gd name="connsiteY184" fmla="*/ 3265710 h 3290946"/>
              <a:gd name="connsiteX185" fmla="*/ 388224 w 635184"/>
              <a:gd name="connsiteY185" fmla="*/ 3254488 h 3290946"/>
              <a:gd name="connsiteX186" fmla="*/ 371058 w 635184"/>
              <a:gd name="connsiteY186" fmla="*/ 3230914 h 3290946"/>
              <a:gd name="connsiteX187" fmla="*/ 370261 w 635184"/>
              <a:gd name="connsiteY187" fmla="*/ 3220752 h 3290946"/>
              <a:gd name="connsiteX188" fmla="*/ 366416 w 635184"/>
              <a:gd name="connsiteY188" fmla="*/ 3218274 h 3290946"/>
              <a:gd name="connsiteX189" fmla="*/ 365391 w 635184"/>
              <a:gd name="connsiteY189" fmla="*/ 3216603 h 3290946"/>
              <a:gd name="connsiteX190" fmla="*/ 361488 w 635184"/>
              <a:gd name="connsiteY190" fmla="*/ 3217692 h 3290946"/>
              <a:gd name="connsiteX191" fmla="*/ 356204 w 635184"/>
              <a:gd name="connsiteY191" fmla="*/ 3214810 h 3290946"/>
              <a:gd name="connsiteX192" fmla="*/ 341803 w 635184"/>
              <a:gd name="connsiteY192" fmla="*/ 3186682 h 3290946"/>
              <a:gd name="connsiteX193" fmla="*/ 340265 w 635184"/>
              <a:gd name="connsiteY193" fmla="*/ 3172484 h 3290946"/>
              <a:gd name="connsiteX194" fmla="*/ 340850 w 635184"/>
              <a:gd name="connsiteY194" fmla="*/ 3167630 h 3290946"/>
              <a:gd name="connsiteX195" fmla="*/ 337321 w 635184"/>
              <a:gd name="connsiteY195" fmla="*/ 3166099 h 3290946"/>
              <a:gd name="connsiteX196" fmla="*/ 329753 w 635184"/>
              <a:gd name="connsiteY196" fmla="*/ 3155904 h 3290946"/>
              <a:gd name="connsiteX197" fmla="*/ 325502 w 635184"/>
              <a:gd name="connsiteY197" fmla="*/ 3161054 h 3290946"/>
              <a:gd name="connsiteX198" fmla="*/ 291443 w 635184"/>
              <a:gd name="connsiteY198" fmla="*/ 3141557 h 3290946"/>
              <a:gd name="connsiteX199" fmla="*/ 276850 w 635184"/>
              <a:gd name="connsiteY199" fmla="*/ 3105005 h 3290946"/>
              <a:gd name="connsiteX200" fmla="*/ 270458 w 635184"/>
              <a:gd name="connsiteY200" fmla="*/ 2880915 h 3290946"/>
              <a:gd name="connsiteX201" fmla="*/ 274618 w 635184"/>
              <a:gd name="connsiteY201" fmla="*/ 2693276 h 3290946"/>
              <a:gd name="connsiteX202" fmla="*/ 272075 w 635184"/>
              <a:gd name="connsiteY202" fmla="*/ 2691637 h 3290946"/>
              <a:gd name="connsiteX203" fmla="*/ 271050 w 635184"/>
              <a:gd name="connsiteY203" fmla="*/ 2689966 h 3290946"/>
              <a:gd name="connsiteX204" fmla="*/ 267147 w 635184"/>
              <a:gd name="connsiteY204" fmla="*/ 2691055 h 3290946"/>
              <a:gd name="connsiteX205" fmla="*/ 261863 w 635184"/>
              <a:gd name="connsiteY205" fmla="*/ 2688173 h 3290946"/>
              <a:gd name="connsiteX206" fmla="*/ 247462 w 635184"/>
              <a:gd name="connsiteY206" fmla="*/ 2660045 h 3290946"/>
              <a:gd name="connsiteX207" fmla="*/ 245924 w 635184"/>
              <a:gd name="connsiteY207" fmla="*/ 2645847 h 3290946"/>
              <a:gd name="connsiteX208" fmla="*/ 246509 w 635184"/>
              <a:gd name="connsiteY208" fmla="*/ 2640993 h 3290946"/>
              <a:gd name="connsiteX209" fmla="*/ 242980 w 635184"/>
              <a:gd name="connsiteY209" fmla="*/ 2639462 h 3290946"/>
              <a:gd name="connsiteX210" fmla="*/ 235412 w 635184"/>
              <a:gd name="connsiteY210" fmla="*/ 2629267 h 3290946"/>
              <a:gd name="connsiteX211" fmla="*/ 231161 w 635184"/>
              <a:gd name="connsiteY211" fmla="*/ 2634417 h 3290946"/>
              <a:gd name="connsiteX212" fmla="*/ 219938 w 635184"/>
              <a:gd name="connsiteY212" fmla="*/ 2635154 h 3290946"/>
              <a:gd name="connsiteX213" fmla="*/ 202073 w 635184"/>
              <a:gd name="connsiteY213" fmla="*/ 2619325 h 3290946"/>
              <a:gd name="connsiteX214" fmla="*/ 196192 w 635184"/>
              <a:gd name="connsiteY214" fmla="*/ 2790779 h 3290946"/>
              <a:gd name="connsiteX215" fmla="*/ 168162 w 635184"/>
              <a:gd name="connsiteY215" fmla="*/ 2810335 h 3290946"/>
              <a:gd name="connsiteX216" fmla="*/ 157664 w 635184"/>
              <a:gd name="connsiteY216" fmla="*/ 2793029 h 3290946"/>
              <a:gd name="connsiteX217" fmla="*/ 156233 w 635184"/>
              <a:gd name="connsiteY217" fmla="*/ 2789367 h 3290946"/>
              <a:gd name="connsiteX218" fmla="*/ 155952 w 635184"/>
              <a:gd name="connsiteY218" fmla="*/ 2791910 h 3290946"/>
              <a:gd name="connsiteX219" fmla="*/ 138002 w 635184"/>
              <a:gd name="connsiteY219" fmla="*/ 2788190 h 3290946"/>
              <a:gd name="connsiteX220" fmla="*/ 117802 w 635184"/>
              <a:gd name="connsiteY220" fmla="*/ 2776968 h 3290946"/>
              <a:gd name="connsiteX221" fmla="*/ 100636 w 635184"/>
              <a:gd name="connsiteY221" fmla="*/ 2753394 h 3290946"/>
              <a:gd name="connsiteX222" fmla="*/ 99839 w 635184"/>
              <a:gd name="connsiteY222" fmla="*/ 2743232 h 3290946"/>
              <a:gd name="connsiteX223" fmla="*/ 95994 w 635184"/>
              <a:gd name="connsiteY223" fmla="*/ 2740754 h 3290946"/>
              <a:gd name="connsiteX224" fmla="*/ 94969 w 635184"/>
              <a:gd name="connsiteY224" fmla="*/ 2739083 h 3290946"/>
              <a:gd name="connsiteX225" fmla="*/ 91066 w 635184"/>
              <a:gd name="connsiteY225" fmla="*/ 2740172 h 3290946"/>
              <a:gd name="connsiteX226" fmla="*/ 85782 w 635184"/>
              <a:gd name="connsiteY226" fmla="*/ 2737290 h 3290946"/>
              <a:gd name="connsiteX227" fmla="*/ 71381 w 635184"/>
              <a:gd name="connsiteY227" fmla="*/ 2709162 h 3290946"/>
              <a:gd name="connsiteX228" fmla="*/ 69843 w 635184"/>
              <a:gd name="connsiteY228" fmla="*/ 2694964 h 3290946"/>
              <a:gd name="connsiteX229" fmla="*/ 70428 w 635184"/>
              <a:gd name="connsiteY229" fmla="*/ 2690110 h 3290946"/>
              <a:gd name="connsiteX230" fmla="*/ 66899 w 635184"/>
              <a:gd name="connsiteY230" fmla="*/ 2688579 h 3290946"/>
              <a:gd name="connsiteX231" fmla="*/ 59331 w 635184"/>
              <a:gd name="connsiteY231" fmla="*/ 2678384 h 3290946"/>
              <a:gd name="connsiteX232" fmla="*/ 55080 w 635184"/>
              <a:gd name="connsiteY232" fmla="*/ 2683534 h 3290946"/>
              <a:gd name="connsiteX233" fmla="*/ 21021 w 635184"/>
              <a:gd name="connsiteY233" fmla="*/ 2664037 h 3290946"/>
              <a:gd name="connsiteX234" fmla="*/ 6428 w 635184"/>
              <a:gd name="connsiteY234" fmla="*/ 2627485 h 3290946"/>
              <a:gd name="connsiteX235" fmla="*/ 4659 w 635184"/>
              <a:gd name="connsiteY235" fmla="*/ 2194871 h 3290946"/>
              <a:gd name="connsiteX236" fmla="*/ 4619 w 635184"/>
              <a:gd name="connsiteY236" fmla="*/ 2180227 h 3290946"/>
              <a:gd name="connsiteX237" fmla="*/ 4719 w 635184"/>
              <a:gd name="connsiteY237" fmla="*/ 2145103 h 3290946"/>
              <a:gd name="connsiteX238" fmla="*/ 10770 w 635184"/>
              <a:gd name="connsiteY238" fmla="*/ 2113314 h 3290946"/>
              <a:gd name="connsiteX239" fmla="*/ 12781 w 635184"/>
              <a:gd name="connsiteY239" fmla="*/ 2107089 h 3290946"/>
              <a:gd name="connsiteX240" fmla="*/ 13720 w 635184"/>
              <a:gd name="connsiteY240" fmla="*/ 2103694 h 3290946"/>
              <a:gd name="connsiteX241" fmla="*/ 12854 w 635184"/>
              <a:gd name="connsiteY241" fmla="*/ 2113509 h 3290946"/>
              <a:gd name="connsiteX242" fmla="*/ 17483 w 635184"/>
              <a:gd name="connsiteY242" fmla="*/ 2099741 h 3290946"/>
              <a:gd name="connsiteX243" fmla="*/ 20005 w 635184"/>
              <a:gd name="connsiteY243" fmla="*/ 2073963 h 3290946"/>
              <a:gd name="connsiteX244" fmla="*/ 9664 w 635184"/>
              <a:gd name="connsiteY244" fmla="*/ 2081048 h 3290946"/>
              <a:gd name="connsiteX245" fmla="*/ 9031 w 635184"/>
              <a:gd name="connsiteY245" fmla="*/ 2051669 h 3290946"/>
              <a:gd name="connsiteX246" fmla="*/ 9664 w 635184"/>
              <a:gd name="connsiteY246" fmla="*/ 2015861 h 3290946"/>
              <a:gd name="connsiteX247" fmla="*/ 13453 w 635184"/>
              <a:gd name="connsiteY247" fmla="*/ 1972849 h 3290946"/>
              <a:gd name="connsiteX248" fmla="*/ 17865 w 635184"/>
              <a:gd name="connsiteY248" fmla="*/ 1872212 h 3290946"/>
              <a:gd name="connsiteX249" fmla="*/ 21654 w 635184"/>
              <a:gd name="connsiteY249" fmla="*/ 1784939 h 3290946"/>
              <a:gd name="connsiteX250" fmla="*/ 25744 w 635184"/>
              <a:gd name="connsiteY250" fmla="*/ 1704334 h 3290946"/>
              <a:gd name="connsiteX251" fmla="*/ 43522 w 635184"/>
              <a:gd name="connsiteY251" fmla="*/ 1437723 h 3290946"/>
              <a:gd name="connsiteX252" fmla="*/ 62869 w 635184"/>
              <a:gd name="connsiteY252" fmla="*/ 1132477 h 3290946"/>
              <a:gd name="connsiteX253" fmla="*/ 72557 w 635184"/>
              <a:gd name="connsiteY253" fmla="*/ 982101 h 3290946"/>
              <a:gd name="connsiteX254" fmla="*/ 82868 w 635184"/>
              <a:gd name="connsiteY254" fmla="*/ 844881 h 3290946"/>
              <a:gd name="connsiteX255" fmla="*/ 90788 w 635184"/>
              <a:gd name="connsiteY255" fmla="*/ 771241 h 3290946"/>
              <a:gd name="connsiteX256" fmla="*/ 98204 w 635184"/>
              <a:gd name="connsiteY256" fmla="*/ 705995 h 3290946"/>
              <a:gd name="connsiteX257" fmla="*/ 103682 w 635184"/>
              <a:gd name="connsiteY257" fmla="*/ 646553 h 3290946"/>
              <a:gd name="connsiteX258" fmla="*/ 108254 w 635184"/>
              <a:gd name="connsiteY258" fmla="*/ 582110 h 3290946"/>
              <a:gd name="connsiteX259" fmla="*/ 113792 w 635184"/>
              <a:gd name="connsiteY259" fmla="*/ 543207 h 3290946"/>
              <a:gd name="connsiteX260" fmla="*/ 119209 w 635184"/>
              <a:gd name="connsiteY260" fmla="*/ 504958 h 3290946"/>
              <a:gd name="connsiteX261" fmla="*/ 128716 w 635184"/>
              <a:gd name="connsiteY261" fmla="*/ 424293 h 3290946"/>
              <a:gd name="connsiteX262" fmla="*/ 139389 w 635184"/>
              <a:gd name="connsiteY262" fmla="*/ 329103 h 3290946"/>
              <a:gd name="connsiteX263" fmla="*/ 144977 w 635184"/>
              <a:gd name="connsiteY263" fmla="*/ 299367 h 3290946"/>
              <a:gd name="connsiteX264" fmla="*/ 144695 w 635184"/>
              <a:gd name="connsiteY264" fmla="*/ 324340 h 3290946"/>
              <a:gd name="connsiteX265" fmla="*/ 148605 w 635184"/>
              <a:gd name="connsiteY265" fmla="*/ 271863 h 3290946"/>
              <a:gd name="connsiteX266" fmla="*/ 158163 w 635184"/>
              <a:gd name="connsiteY266" fmla="*/ 222839 h 3290946"/>
              <a:gd name="connsiteX267" fmla="*/ 160404 w 635184"/>
              <a:gd name="connsiteY267" fmla="*/ 198580 h 3290946"/>
              <a:gd name="connsiteX268" fmla="*/ 167549 w 635184"/>
              <a:gd name="connsiteY268" fmla="*/ 147889 h 3290946"/>
              <a:gd name="connsiteX269" fmla="*/ 170492 w 635184"/>
              <a:gd name="connsiteY269" fmla="*/ 134958 h 3290946"/>
              <a:gd name="connsiteX270" fmla="*/ 171783 w 635184"/>
              <a:gd name="connsiteY270" fmla="*/ 129584 h 3290946"/>
              <a:gd name="connsiteX271" fmla="*/ 171821 w 635184"/>
              <a:gd name="connsiteY271" fmla="*/ 128713 h 3290946"/>
              <a:gd name="connsiteX272" fmla="*/ 173720 w 635184"/>
              <a:gd name="connsiteY272" fmla="*/ 121249 h 3290946"/>
              <a:gd name="connsiteX273" fmla="*/ 174067 w 635184"/>
              <a:gd name="connsiteY273" fmla="*/ 120889 h 3290946"/>
              <a:gd name="connsiteX274" fmla="*/ 174594 w 635184"/>
              <a:gd name="connsiteY274" fmla="*/ 119940 h 3290946"/>
              <a:gd name="connsiteX275" fmla="*/ 174551 w 635184"/>
              <a:gd name="connsiteY275" fmla="*/ 120386 h 3290946"/>
              <a:gd name="connsiteX276" fmla="*/ 175059 w 635184"/>
              <a:gd name="connsiteY276" fmla="*/ 119858 h 3290946"/>
              <a:gd name="connsiteX277" fmla="*/ 175743 w 635184"/>
              <a:gd name="connsiteY277" fmla="*/ 97541 h 3290946"/>
              <a:gd name="connsiteX278" fmla="*/ 187087 w 635184"/>
              <a:gd name="connsiteY278" fmla="*/ 65796 h 3290946"/>
              <a:gd name="connsiteX279" fmla="*/ 203727 w 635184"/>
              <a:gd name="connsiteY279" fmla="*/ 49644 h 3290946"/>
              <a:gd name="connsiteX280" fmla="*/ 207800 w 635184"/>
              <a:gd name="connsiteY280" fmla="*/ 54544 h 3290946"/>
              <a:gd name="connsiteX281" fmla="*/ 231548 w 635184"/>
              <a:gd name="connsiteY281" fmla="*/ 61986 h 3290946"/>
              <a:gd name="connsiteX282" fmla="*/ 245759 w 635184"/>
              <a:gd name="connsiteY282" fmla="*/ 108509 h 3290946"/>
              <a:gd name="connsiteX283" fmla="*/ 248450 w 635184"/>
              <a:gd name="connsiteY283" fmla="*/ 116682 h 3290946"/>
              <a:gd name="connsiteX284" fmla="*/ 249831 w 635184"/>
              <a:gd name="connsiteY284" fmla="*/ 124726 h 3290946"/>
              <a:gd name="connsiteX285" fmla="*/ 251700 w 635184"/>
              <a:gd name="connsiteY285" fmla="*/ 127887 h 3290946"/>
              <a:gd name="connsiteX286" fmla="*/ 254080 w 635184"/>
              <a:gd name="connsiteY286" fmla="*/ 130506 h 3290946"/>
              <a:gd name="connsiteX287" fmla="*/ 286461 w 635184"/>
              <a:gd name="connsiteY287" fmla="*/ 155569 h 3290946"/>
              <a:gd name="connsiteX288" fmla="*/ 325636 w 635184"/>
              <a:gd name="connsiteY288" fmla="*/ 203313 h 3290946"/>
              <a:gd name="connsiteX289" fmla="*/ 325567 w 635184"/>
              <a:gd name="connsiteY289" fmla="*/ 203631 h 3290946"/>
              <a:gd name="connsiteX290" fmla="*/ 327511 w 635184"/>
              <a:gd name="connsiteY290" fmla="*/ 202840 h 3290946"/>
              <a:gd name="connsiteX291" fmla="*/ 328497 w 635184"/>
              <a:gd name="connsiteY291" fmla="*/ 203202 h 3290946"/>
              <a:gd name="connsiteX292" fmla="*/ 334244 w 635184"/>
              <a:gd name="connsiteY292" fmla="*/ 173722 h 3290946"/>
              <a:gd name="connsiteX293" fmla="*/ 336485 w 635184"/>
              <a:gd name="connsiteY293" fmla="*/ 149463 h 3290946"/>
              <a:gd name="connsiteX294" fmla="*/ 343630 w 635184"/>
              <a:gd name="connsiteY294" fmla="*/ 98772 h 3290946"/>
              <a:gd name="connsiteX295" fmla="*/ 346573 w 635184"/>
              <a:gd name="connsiteY295" fmla="*/ 85841 h 3290946"/>
              <a:gd name="connsiteX296" fmla="*/ 347864 w 635184"/>
              <a:gd name="connsiteY296" fmla="*/ 80467 h 3290946"/>
              <a:gd name="connsiteX297" fmla="*/ 347902 w 635184"/>
              <a:gd name="connsiteY297" fmla="*/ 79596 h 3290946"/>
              <a:gd name="connsiteX298" fmla="*/ 349801 w 635184"/>
              <a:gd name="connsiteY298" fmla="*/ 72132 h 3290946"/>
              <a:gd name="connsiteX299" fmla="*/ 350148 w 635184"/>
              <a:gd name="connsiteY299" fmla="*/ 71772 h 3290946"/>
              <a:gd name="connsiteX300" fmla="*/ 350675 w 635184"/>
              <a:gd name="connsiteY300" fmla="*/ 70823 h 3290946"/>
              <a:gd name="connsiteX301" fmla="*/ 350632 w 635184"/>
              <a:gd name="connsiteY301" fmla="*/ 71269 h 3290946"/>
              <a:gd name="connsiteX302" fmla="*/ 351140 w 635184"/>
              <a:gd name="connsiteY302" fmla="*/ 70741 h 3290946"/>
              <a:gd name="connsiteX303" fmla="*/ 351824 w 635184"/>
              <a:gd name="connsiteY303" fmla="*/ 48424 h 3290946"/>
              <a:gd name="connsiteX304" fmla="*/ 363168 w 635184"/>
              <a:gd name="connsiteY304" fmla="*/ 16679 h 3290946"/>
              <a:gd name="connsiteX305" fmla="*/ 379808 w 635184"/>
              <a:gd name="connsiteY305" fmla="*/ 527 h 329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Lst>
            <a:rect l="l" t="t" r="r" b="b"/>
            <a:pathLst>
              <a:path w="635184" h="3290946">
                <a:moveTo>
                  <a:pt x="513256" y="2435822"/>
                </a:moveTo>
                <a:lnTo>
                  <a:pt x="512940" y="2437009"/>
                </a:lnTo>
                <a:cubicBezTo>
                  <a:pt x="512821" y="2437611"/>
                  <a:pt x="512845" y="2437828"/>
                  <a:pt x="513014" y="2437660"/>
                </a:cubicBezTo>
                <a:close/>
                <a:moveTo>
                  <a:pt x="14126" y="2099086"/>
                </a:moveTo>
                <a:cubicBezTo>
                  <a:pt x="14608" y="2099086"/>
                  <a:pt x="14570" y="2100271"/>
                  <a:pt x="14011" y="2102643"/>
                </a:cubicBezTo>
                <a:lnTo>
                  <a:pt x="13720" y="2103694"/>
                </a:lnTo>
                <a:close/>
                <a:moveTo>
                  <a:pt x="96538" y="1843646"/>
                </a:moveTo>
                <a:lnTo>
                  <a:pt x="96515" y="1844433"/>
                </a:lnTo>
                <a:lnTo>
                  <a:pt x="96478" y="1845626"/>
                </a:lnTo>
                <a:lnTo>
                  <a:pt x="96647" y="1844679"/>
                </a:lnTo>
                <a:close/>
                <a:moveTo>
                  <a:pt x="272619" y="1794529"/>
                </a:moveTo>
                <a:lnTo>
                  <a:pt x="272596" y="1795316"/>
                </a:lnTo>
                <a:lnTo>
                  <a:pt x="272559" y="1796509"/>
                </a:lnTo>
                <a:lnTo>
                  <a:pt x="272728" y="1795562"/>
                </a:lnTo>
                <a:close/>
                <a:moveTo>
                  <a:pt x="97240" y="1721538"/>
                </a:moveTo>
                <a:cubicBezTo>
                  <a:pt x="90808" y="1719038"/>
                  <a:pt x="90248" y="1727124"/>
                  <a:pt x="95561" y="1745797"/>
                </a:cubicBezTo>
                <a:lnTo>
                  <a:pt x="97924" y="1757412"/>
                </a:lnTo>
                <a:lnTo>
                  <a:pt x="98506" y="1748685"/>
                </a:lnTo>
                <a:lnTo>
                  <a:pt x="99259" y="1739724"/>
                </a:lnTo>
                <a:lnTo>
                  <a:pt x="98040" y="1734637"/>
                </a:lnTo>
                <a:cubicBezTo>
                  <a:pt x="97657" y="1731411"/>
                  <a:pt x="97390" y="1727045"/>
                  <a:pt x="97240" y="1721538"/>
                </a:cubicBezTo>
                <a:close/>
                <a:moveTo>
                  <a:pt x="273321" y="1672421"/>
                </a:moveTo>
                <a:cubicBezTo>
                  <a:pt x="266889" y="1669921"/>
                  <a:pt x="266329" y="1678007"/>
                  <a:pt x="271642" y="1696680"/>
                </a:cubicBezTo>
                <a:lnTo>
                  <a:pt x="274005" y="1708295"/>
                </a:lnTo>
                <a:lnTo>
                  <a:pt x="274587" y="1699568"/>
                </a:lnTo>
                <a:lnTo>
                  <a:pt x="275340" y="1690607"/>
                </a:lnTo>
                <a:lnTo>
                  <a:pt x="274121" y="1685520"/>
                </a:lnTo>
                <a:cubicBezTo>
                  <a:pt x="273738" y="1682294"/>
                  <a:pt x="273471" y="1677928"/>
                  <a:pt x="273321" y="1672421"/>
                </a:cubicBezTo>
                <a:close/>
                <a:moveTo>
                  <a:pt x="615802" y="1055870"/>
                </a:moveTo>
                <a:lnTo>
                  <a:pt x="616258" y="1067965"/>
                </a:lnTo>
                <a:lnTo>
                  <a:pt x="612339" y="1067965"/>
                </a:lnTo>
                <a:close/>
                <a:moveTo>
                  <a:pt x="161479" y="1052526"/>
                </a:moveTo>
                <a:cubicBezTo>
                  <a:pt x="161204" y="1052526"/>
                  <a:pt x="160964" y="1053400"/>
                  <a:pt x="160758" y="1055146"/>
                </a:cubicBezTo>
                <a:lnTo>
                  <a:pt x="160720" y="1055727"/>
                </a:lnTo>
                <a:lnTo>
                  <a:pt x="161444" y="1054402"/>
                </a:lnTo>
                <a:cubicBezTo>
                  <a:pt x="162017" y="1053151"/>
                  <a:pt x="162028" y="1052526"/>
                  <a:pt x="161479" y="1052526"/>
                </a:cubicBezTo>
                <a:close/>
                <a:moveTo>
                  <a:pt x="337560" y="1003409"/>
                </a:moveTo>
                <a:cubicBezTo>
                  <a:pt x="337285" y="1003409"/>
                  <a:pt x="337045" y="1004283"/>
                  <a:pt x="336839" y="1006029"/>
                </a:cubicBezTo>
                <a:lnTo>
                  <a:pt x="336801" y="1006610"/>
                </a:lnTo>
                <a:lnTo>
                  <a:pt x="337525" y="1005285"/>
                </a:lnTo>
                <a:cubicBezTo>
                  <a:pt x="338098" y="1004034"/>
                  <a:pt x="338109" y="1003409"/>
                  <a:pt x="337560" y="1003409"/>
                </a:cubicBezTo>
                <a:close/>
                <a:moveTo>
                  <a:pt x="627675" y="961817"/>
                </a:moveTo>
                <a:lnTo>
                  <a:pt x="625223" y="970810"/>
                </a:lnTo>
                <a:lnTo>
                  <a:pt x="627615" y="970810"/>
                </a:lnTo>
                <a:close/>
                <a:moveTo>
                  <a:pt x="167359" y="888109"/>
                </a:moveTo>
                <a:lnTo>
                  <a:pt x="167321" y="889003"/>
                </a:lnTo>
                <a:lnTo>
                  <a:pt x="167662" y="898510"/>
                </a:lnTo>
                <a:cubicBezTo>
                  <a:pt x="168351" y="907718"/>
                  <a:pt x="169982" y="913327"/>
                  <a:pt x="172554" y="915337"/>
                </a:cubicBezTo>
                <a:cubicBezTo>
                  <a:pt x="175985" y="918016"/>
                  <a:pt x="178591" y="918174"/>
                  <a:pt x="180373" y="915813"/>
                </a:cubicBezTo>
                <a:cubicBezTo>
                  <a:pt x="182155" y="913451"/>
                  <a:pt x="183046" y="908242"/>
                  <a:pt x="183046" y="900186"/>
                </a:cubicBezTo>
                <a:cubicBezTo>
                  <a:pt x="183046" y="894143"/>
                  <a:pt x="180092" y="890367"/>
                  <a:pt x="174182" y="888856"/>
                </a:cubicBezTo>
                <a:close/>
                <a:moveTo>
                  <a:pt x="343440" y="838992"/>
                </a:moveTo>
                <a:lnTo>
                  <a:pt x="343402" y="839886"/>
                </a:lnTo>
                <a:lnTo>
                  <a:pt x="343743" y="849393"/>
                </a:lnTo>
                <a:cubicBezTo>
                  <a:pt x="344432" y="858601"/>
                  <a:pt x="346063" y="864210"/>
                  <a:pt x="348635" y="866220"/>
                </a:cubicBezTo>
                <a:cubicBezTo>
                  <a:pt x="352066" y="868899"/>
                  <a:pt x="354672" y="869057"/>
                  <a:pt x="356454" y="866696"/>
                </a:cubicBezTo>
                <a:cubicBezTo>
                  <a:pt x="358236" y="864334"/>
                  <a:pt x="359127" y="859125"/>
                  <a:pt x="359127" y="851069"/>
                </a:cubicBezTo>
                <a:cubicBezTo>
                  <a:pt x="359127" y="845026"/>
                  <a:pt x="356173" y="841250"/>
                  <a:pt x="350263" y="839739"/>
                </a:cubicBezTo>
                <a:close/>
                <a:moveTo>
                  <a:pt x="521461" y="529233"/>
                </a:moveTo>
                <a:lnTo>
                  <a:pt x="521917" y="541328"/>
                </a:lnTo>
                <a:lnTo>
                  <a:pt x="517998" y="541328"/>
                </a:lnTo>
                <a:close/>
                <a:moveTo>
                  <a:pt x="533334" y="435180"/>
                </a:moveTo>
                <a:lnTo>
                  <a:pt x="530882" y="444173"/>
                </a:lnTo>
                <a:lnTo>
                  <a:pt x="533274" y="444173"/>
                </a:lnTo>
                <a:close/>
                <a:moveTo>
                  <a:pt x="379808" y="527"/>
                </a:moveTo>
                <a:cubicBezTo>
                  <a:pt x="381289" y="1304"/>
                  <a:pt x="382646" y="2937"/>
                  <a:pt x="383881" y="5427"/>
                </a:cubicBezTo>
                <a:cubicBezTo>
                  <a:pt x="388819" y="15389"/>
                  <a:pt x="396734" y="17869"/>
                  <a:pt x="407629" y="12869"/>
                </a:cubicBezTo>
                <a:cubicBezTo>
                  <a:pt x="412640" y="32911"/>
                  <a:pt x="417377" y="48419"/>
                  <a:pt x="421840" y="59392"/>
                </a:cubicBezTo>
                <a:cubicBezTo>
                  <a:pt x="422955" y="62136"/>
                  <a:pt x="423852" y="64860"/>
                  <a:pt x="424531" y="67565"/>
                </a:cubicBezTo>
                <a:lnTo>
                  <a:pt x="425912" y="75609"/>
                </a:lnTo>
                <a:lnTo>
                  <a:pt x="427781" y="78770"/>
                </a:lnTo>
                <a:cubicBezTo>
                  <a:pt x="428765" y="80199"/>
                  <a:pt x="429558" y="81072"/>
                  <a:pt x="430161" y="81389"/>
                </a:cubicBezTo>
                <a:cubicBezTo>
                  <a:pt x="439527" y="83890"/>
                  <a:pt x="450321" y="92244"/>
                  <a:pt x="462542" y="106452"/>
                </a:cubicBezTo>
                <a:cubicBezTo>
                  <a:pt x="474763" y="120660"/>
                  <a:pt x="487821" y="136575"/>
                  <a:pt x="501717" y="154196"/>
                </a:cubicBezTo>
                <a:lnTo>
                  <a:pt x="501648" y="154514"/>
                </a:lnTo>
                <a:lnTo>
                  <a:pt x="503592" y="153723"/>
                </a:lnTo>
                <a:cubicBezTo>
                  <a:pt x="506849" y="153225"/>
                  <a:pt x="511119" y="154791"/>
                  <a:pt x="516400" y="158423"/>
                </a:cubicBezTo>
                <a:cubicBezTo>
                  <a:pt x="523441" y="163264"/>
                  <a:pt x="526473" y="182612"/>
                  <a:pt x="525495" y="216466"/>
                </a:cubicBezTo>
                <a:cubicBezTo>
                  <a:pt x="524798" y="210354"/>
                  <a:pt x="529073" y="207298"/>
                  <a:pt x="538319" y="207298"/>
                </a:cubicBezTo>
                <a:cubicBezTo>
                  <a:pt x="535800" y="246628"/>
                  <a:pt x="534905" y="270282"/>
                  <a:pt x="535636" y="278259"/>
                </a:cubicBezTo>
                <a:cubicBezTo>
                  <a:pt x="536366" y="286236"/>
                  <a:pt x="537149" y="298877"/>
                  <a:pt x="537987" y="316180"/>
                </a:cubicBezTo>
                <a:cubicBezTo>
                  <a:pt x="538824" y="333484"/>
                  <a:pt x="539722" y="353189"/>
                  <a:pt x="540680" y="375295"/>
                </a:cubicBezTo>
                <a:cubicBezTo>
                  <a:pt x="541399" y="391875"/>
                  <a:pt x="539742" y="408934"/>
                  <a:pt x="535708" y="426473"/>
                </a:cubicBezTo>
                <a:lnTo>
                  <a:pt x="534002" y="432729"/>
                </a:lnTo>
                <a:lnTo>
                  <a:pt x="534540" y="444292"/>
                </a:lnTo>
                <a:cubicBezTo>
                  <a:pt x="535384" y="465445"/>
                  <a:pt x="532470" y="486579"/>
                  <a:pt x="525796" y="507693"/>
                </a:cubicBezTo>
                <a:lnTo>
                  <a:pt x="525696" y="507693"/>
                </a:lnTo>
                <a:lnTo>
                  <a:pt x="525700" y="506290"/>
                </a:lnTo>
                <a:lnTo>
                  <a:pt x="524563" y="515186"/>
                </a:lnTo>
                <a:cubicBezTo>
                  <a:pt x="523869" y="519217"/>
                  <a:pt x="522974" y="523411"/>
                  <a:pt x="521880" y="527768"/>
                </a:cubicBezTo>
                <a:lnTo>
                  <a:pt x="521461" y="529233"/>
                </a:lnTo>
                <a:lnTo>
                  <a:pt x="521231" y="523154"/>
                </a:lnTo>
                <a:cubicBezTo>
                  <a:pt x="519859" y="507107"/>
                  <a:pt x="516430" y="497439"/>
                  <a:pt x="510943" y="494149"/>
                </a:cubicBezTo>
                <a:cubicBezTo>
                  <a:pt x="507284" y="491957"/>
                  <a:pt x="504541" y="496350"/>
                  <a:pt x="502712" y="507328"/>
                </a:cubicBezTo>
                <a:lnTo>
                  <a:pt x="501051" y="539218"/>
                </a:lnTo>
                <a:lnTo>
                  <a:pt x="501970" y="539506"/>
                </a:lnTo>
                <a:lnTo>
                  <a:pt x="510003" y="565805"/>
                </a:lnTo>
                <a:lnTo>
                  <a:pt x="516390" y="569486"/>
                </a:lnTo>
                <a:cubicBezTo>
                  <a:pt x="519767" y="574010"/>
                  <a:pt x="521046" y="579904"/>
                  <a:pt x="520229" y="587167"/>
                </a:cubicBezTo>
                <a:lnTo>
                  <a:pt x="519429" y="597447"/>
                </a:lnTo>
                <a:lnTo>
                  <a:pt x="520253" y="602246"/>
                </a:lnTo>
                <a:lnTo>
                  <a:pt x="522122" y="605407"/>
                </a:lnTo>
                <a:cubicBezTo>
                  <a:pt x="523106" y="606836"/>
                  <a:pt x="523899" y="607709"/>
                  <a:pt x="524502" y="608026"/>
                </a:cubicBezTo>
                <a:cubicBezTo>
                  <a:pt x="533868" y="610527"/>
                  <a:pt x="544662" y="618881"/>
                  <a:pt x="556883" y="633089"/>
                </a:cubicBezTo>
                <a:cubicBezTo>
                  <a:pt x="569104" y="647297"/>
                  <a:pt x="582162" y="663212"/>
                  <a:pt x="596058" y="680833"/>
                </a:cubicBezTo>
                <a:lnTo>
                  <a:pt x="595989" y="681151"/>
                </a:lnTo>
                <a:lnTo>
                  <a:pt x="597933" y="680360"/>
                </a:lnTo>
                <a:cubicBezTo>
                  <a:pt x="601190" y="679862"/>
                  <a:pt x="605460" y="681428"/>
                  <a:pt x="610741" y="685060"/>
                </a:cubicBezTo>
                <a:cubicBezTo>
                  <a:pt x="617782" y="689901"/>
                  <a:pt x="620814" y="709249"/>
                  <a:pt x="619836" y="743103"/>
                </a:cubicBezTo>
                <a:cubicBezTo>
                  <a:pt x="619139" y="736991"/>
                  <a:pt x="623414" y="733935"/>
                  <a:pt x="632660" y="733935"/>
                </a:cubicBezTo>
                <a:cubicBezTo>
                  <a:pt x="630141" y="773265"/>
                  <a:pt x="629246" y="796919"/>
                  <a:pt x="629977" y="804896"/>
                </a:cubicBezTo>
                <a:cubicBezTo>
                  <a:pt x="630707" y="812873"/>
                  <a:pt x="631490" y="825514"/>
                  <a:pt x="632328" y="842817"/>
                </a:cubicBezTo>
                <a:cubicBezTo>
                  <a:pt x="633165" y="860121"/>
                  <a:pt x="634063" y="879826"/>
                  <a:pt x="635021" y="901932"/>
                </a:cubicBezTo>
                <a:cubicBezTo>
                  <a:pt x="635740" y="918512"/>
                  <a:pt x="634083" y="935571"/>
                  <a:pt x="630049" y="953110"/>
                </a:cubicBezTo>
                <a:lnTo>
                  <a:pt x="628343" y="959366"/>
                </a:lnTo>
                <a:lnTo>
                  <a:pt x="628881" y="970929"/>
                </a:lnTo>
                <a:cubicBezTo>
                  <a:pt x="629725" y="992082"/>
                  <a:pt x="626811" y="1013216"/>
                  <a:pt x="620137" y="1034330"/>
                </a:cubicBezTo>
                <a:lnTo>
                  <a:pt x="620037" y="1034330"/>
                </a:lnTo>
                <a:lnTo>
                  <a:pt x="620041" y="1032927"/>
                </a:lnTo>
                <a:lnTo>
                  <a:pt x="618904" y="1041823"/>
                </a:lnTo>
                <a:cubicBezTo>
                  <a:pt x="618210" y="1045854"/>
                  <a:pt x="617315" y="1050048"/>
                  <a:pt x="616221" y="1054405"/>
                </a:cubicBezTo>
                <a:lnTo>
                  <a:pt x="615802" y="1055870"/>
                </a:lnTo>
                <a:lnTo>
                  <a:pt x="615572" y="1049791"/>
                </a:lnTo>
                <a:cubicBezTo>
                  <a:pt x="614200" y="1033744"/>
                  <a:pt x="610771" y="1024076"/>
                  <a:pt x="605284" y="1020786"/>
                </a:cubicBezTo>
                <a:cubicBezTo>
                  <a:pt x="597967" y="1016401"/>
                  <a:pt x="594309" y="1038358"/>
                  <a:pt x="594309" y="1086658"/>
                </a:cubicBezTo>
                <a:cubicBezTo>
                  <a:pt x="609451" y="1090229"/>
                  <a:pt x="616205" y="1099278"/>
                  <a:pt x="614570" y="1113804"/>
                </a:cubicBezTo>
                <a:cubicBezTo>
                  <a:pt x="612935" y="1128329"/>
                  <a:pt x="611816" y="1142716"/>
                  <a:pt x="611213" y="1156964"/>
                </a:cubicBezTo>
                <a:cubicBezTo>
                  <a:pt x="611213" y="1175577"/>
                  <a:pt x="610724" y="1192058"/>
                  <a:pt x="609746" y="1206405"/>
                </a:cubicBezTo>
                <a:cubicBezTo>
                  <a:pt x="608767" y="1220752"/>
                  <a:pt x="607508" y="1240347"/>
                  <a:pt x="605967" y="1265192"/>
                </a:cubicBezTo>
                <a:cubicBezTo>
                  <a:pt x="606101" y="1285512"/>
                  <a:pt x="605327" y="1296287"/>
                  <a:pt x="603646" y="1297517"/>
                </a:cubicBezTo>
                <a:cubicBezTo>
                  <a:pt x="601964" y="1298748"/>
                  <a:pt x="601123" y="1291564"/>
                  <a:pt x="601123" y="1275967"/>
                </a:cubicBezTo>
                <a:cubicBezTo>
                  <a:pt x="600051" y="1304225"/>
                  <a:pt x="599324" y="1325814"/>
                  <a:pt x="598942" y="1340737"/>
                </a:cubicBezTo>
                <a:cubicBezTo>
                  <a:pt x="598560" y="1355659"/>
                  <a:pt x="597599" y="1375602"/>
                  <a:pt x="596058" y="1400566"/>
                </a:cubicBezTo>
                <a:cubicBezTo>
                  <a:pt x="596058" y="1425212"/>
                  <a:pt x="595217" y="1438160"/>
                  <a:pt x="593535" y="1439410"/>
                </a:cubicBezTo>
                <a:cubicBezTo>
                  <a:pt x="591854" y="1440660"/>
                  <a:pt x="591012" y="1434975"/>
                  <a:pt x="591012" y="1422354"/>
                </a:cubicBezTo>
                <a:cubicBezTo>
                  <a:pt x="591012" y="1452517"/>
                  <a:pt x="589599" y="1473888"/>
                  <a:pt x="586771" y="1486470"/>
                </a:cubicBezTo>
                <a:cubicBezTo>
                  <a:pt x="583944" y="1499050"/>
                  <a:pt x="581860" y="1512941"/>
                  <a:pt x="580520" y="1528141"/>
                </a:cubicBezTo>
                <a:cubicBezTo>
                  <a:pt x="579944" y="1535682"/>
                  <a:pt x="580078" y="1546298"/>
                  <a:pt x="580923" y="1559991"/>
                </a:cubicBezTo>
                <a:cubicBezTo>
                  <a:pt x="581767" y="1573683"/>
                  <a:pt x="581184" y="1601543"/>
                  <a:pt x="579174" y="1643572"/>
                </a:cubicBezTo>
                <a:lnTo>
                  <a:pt x="575158" y="1643572"/>
                </a:lnTo>
                <a:lnTo>
                  <a:pt x="573807" y="1656163"/>
                </a:lnTo>
                <a:cubicBezTo>
                  <a:pt x="572427" y="1662295"/>
                  <a:pt x="571435" y="1667623"/>
                  <a:pt x="570832" y="1672147"/>
                </a:cubicBezTo>
                <a:cubicBezTo>
                  <a:pt x="570832" y="1674410"/>
                  <a:pt x="571251" y="1686078"/>
                  <a:pt x="572089" y="1707152"/>
                </a:cubicBezTo>
                <a:cubicBezTo>
                  <a:pt x="572926" y="1728226"/>
                  <a:pt x="570035" y="1749399"/>
                  <a:pt x="563415" y="1770672"/>
                </a:cubicBezTo>
                <a:lnTo>
                  <a:pt x="561687" y="1770672"/>
                </a:lnTo>
                <a:cubicBezTo>
                  <a:pt x="561673" y="1770751"/>
                  <a:pt x="561459" y="1780038"/>
                  <a:pt x="561043" y="1798532"/>
                </a:cubicBezTo>
                <a:cubicBezTo>
                  <a:pt x="560628" y="1817027"/>
                  <a:pt x="559683" y="1833933"/>
                  <a:pt x="558209" y="1849253"/>
                </a:cubicBezTo>
                <a:cubicBezTo>
                  <a:pt x="558209" y="1867073"/>
                  <a:pt x="556947" y="1877233"/>
                  <a:pt x="554421" y="1879733"/>
                </a:cubicBezTo>
                <a:cubicBezTo>
                  <a:pt x="553789" y="1880358"/>
                  <a:pt x="553289" y="1880595"/>
                  <a:pt x="552921" y="1880444"/>
                </a:cubicBezTo>
                <a:lnTo>
                  <a:pt x="552868" y="1880321"/>
                </a:lnTo>
                <a:lnTo>
                  <a:pt x="552747" y="1885068"/>
                </a:lnTo>
                <a:cubicBezTo>
                  <a:pt x="552469" y="1889816"/>
                  <a:pt x="552052" y="1893822"/>
                  <a:pt x="551496" y="1897086"/>
                </a:cubicBezTo>
                <a:cubicBezTo>
                  <a:pt x="550384" y="1903615"/>
                  <a:pt x="549406" y="1913110"/>
                  <a:pt x="548561" y="1925572"/>
                </a:cubicBezTo>
                <a:cubicBezTo>
                  <a:pt x="548267" y="1925254"/>
                  <a:pt x="548749" y="1935067"/>
                  <a:pt x="550009" y="1955010"/>
                </a:cubicBezTo>
                <a:cubicBezTo>
                  <a:pt x="551268" y="1974953"/>
                  <a:pt x="548561" y="1995720"/>
                  <a:pt x="541888" y="2017310"/>
                </a:cubicBezTo>
                <a:lnTo>
                  <a:pt x="541526" y="2017310"/>
                </a:lnTo>
                <a:cubicBezTo>
                  <a:pt x="541714" y="2014611"/>
                  <a:pt x="542019" y="2019770"/>
                  <a:pt x="542441" y="2032788"/>
                </a:cubicBezTo>
                <a:cubicBezTo>
                  <a:pt x="542863" y="2045805"/>
                  <a:pt x="541386" y="2066264"/>
                  <a:pt x="538009" y="2094164"/>
                </a:cubicBezTo>
                <a:cubicBezTo>
                  <a:pt x="538009" y="2102935"/>
                  <a:pt x="535865" y="2113631"/>
                  <a:pt x="531577" y="2126252"/>
                </a:cubicBezTo>
                <a:lnTo>
                  <a:pt x="533064" y="2121608"/>
                </a:lnTo>
                <a:cubicBezTo>
                  <a:pt x="530317" y="2162328"/>
                  <a:pt x="528103" y="2207601"/>
                  <a:pt x="526421" y="2257429"/>
                </a:cubicBezTo>
                <a:cubicBezTo>
                  <a:pt x="524740" y="2307256"/>
                  <a:pt x="521902" y="2361837"/>
                  <a:pt x="517909" y="2421170"/>
                </a:cubicBezTo>
                <a:cubicBezTo>
                  <a:pt x="516924" y="2424087"/>
                  <a:pt x="516083" y="2426618"/>
                  <a:pt x="515387" y="2428764"/>
                </a:cubicBezTo>
                <a:lnTo>
                  <a:pt x="514267" y="2432332"/>
                </a:lnTo>
                <a:lnTo>
                  <a:pt x="514663" y="2450161"/>
                </a:lnTo>
                <a:cubicBezTo>
                  <a:pt x="515085" y="2467505"/>
                  <a:pt x="513567" y="2481614"/>
                  <a:pt x="510110" y="2492488"/>
                </a:cubicBezTo>
                <a:cubicBezTo>
                  <a:pt x="509360" y="2492091"/>
                  <a:pt x="509407" y="2494125"/>
                  <a:pt x="510251" y="2498590"/>
                </a:cubicBezTo>
                <a:cubicBezTo>
                  <a:pt x="511095" y="2503055"/>
                  <a:pt x="510606" y="2519356"/>
                  <a:pt x="508784" y="2547495"/>
                </a:cubicBezTo>
                <a:cubicBezTo>
                  <a:pt x="508918" y="2567616"/>
                  <a:pt x="507457" y="2578798"/>
                  <a:pt x="504402" y="2581041"/>
                </a:cubicBezTo>
                <a:cubicBezTo>
                  <a:pt x="503638" y="2581601"/>
                  <a:pt x="503029" y="2581740"/>
                  <a:pt x="502575" y="2581456"/>
                </a:cubicBezTo>
                <a:lnTo>
                  <a:pt x="502492" y="2581260"/>
                </a:lnTo>
                <a:lnTo>
                  <a:pt x="502309" y="2595239"/>
                </a:lnTo>
                <a:cubicBezTo>
                  <a:pt x="502066" y="2604050"/>
                  <a:pt x="501702" y="2612424"/>
                  <a:pt x="501216" y="2620361"/>
                </a:cubicBezTo>
                <a:cubicBezTo>
                  <a:pt x="500244" y="2636236"/>
                  <a:pt x="498982" y="2656695"/>
                  <a:pt x="497427" y="2681738"/>
                </a:cubicBezTo>
                <a:cubicBezTo>
                  <a:pt x="497561" y="2707257"/>
                  <a:pt x="496576" y="2720016"/>
                  <a:pt x="494472" y="2720016"/>
                </a:cubicBezTo>
                <a:cubicBezTo>
                  <a:pt x="492369" y="2720016"/>
                  <a:pt x="491317" y="2711047"/>
                  <a:pt x="491317" y="2693108"/>
                </a:cubicBezTo>
                <a:cubicBezTo>
                  <a:pt x="491317" y="2710571"/>
                  <a:pt x="490844" y="2730554"/>
                  <a:pt x="489899" y="2753056"/>
                </a:cubicBezTo>
                <a:cubicBezTo>
                  <a:pt x="488955" y="2775559"/>
                  <a:pt x="487551" y="2796454"/>
                  <a:pt x="485689" y="2815743"/>
                </a:cubicBezTo>
                <a:cubicBezTo>
                  <a:pt x="481736" y="2874202"/>
                  <a:pt x="478061" y="2946830"/>
                  <a:pt x="474664" y="3033627"/>
                </a:cubicBezTo>
                <a:cubicBezTo>
                  <a:pt x="471267" y="3120424"/>
                  <a:pt x="468584" y="3198648"/>
                  <a:pt x="466614" y="3268299"/>
                </a:cubicBezTo>
                <a:cubicBezTo>
                  <a:pt x="453817" y="3288976"/>
                  <a:pt x="444474" y="3295495"/>
                  <a:pt x="438584" y="3287855"/>
                </a:cubicBezTo>
                <a:cubicBezTo>
                  <a:pt x="434167" y="3282125"/>
                  <a:pt x="430668" y="3276356"/>
                  <a:pt x="428086" y="3270549"/>
                </a:cubicBezTo>
                <a:lnTo>
                  <a:pt x="426655" y="3266887"/>
                </a:lnTo>
                <a:lnTo>
                  <a:pt x="426374" y="3269430"/>
                </a:lnTo>
                <a:cubicBezTo>
                  <a:pt x="417664" y="3259469"/>
                  <a:pt x="411681" y="3258229"/>
                  <a:pt x="408424" y="3265710"/>
                </a:cubicBezTo>
                <a:cubicBezTo>
                  <a:pt x="405168" y="3273191"/>
                  <a:pt x="398434" y="3269450"/>
                  <a:pt x="388224" y="3254488"/>
                </a:cubicBezTo>
                <a:cubicBezTo>
                  <a:pt x="378535" y="3256988"/>
                  <a:pt x="372814" y="3249130"/>
                  <a:pt x="371058" y="3230914"/>
                </a:cubicBezTo>
                <a:lnTo>
                  <a:pt x="370261" y="3220752"/>
                </a:lnTo>
                <a:lnTo>
                  <a:pt x="366416" y="3218274"/>
                </a:lnTo>
                <a:lnTo>
                  <a:pt x="365391" y="3216603"/>
                </a:lnTo>
                <a:lnTo>
                  <a:pt x="361488" y="3217692"/>
                </a:lnTo>
                <a:cubicBezTo>
                  <a:pt x="359922" y="3217403"/>
                  <a:pt x="358161" y="3216443"/>
                  <a:pt x="356204" y="3214810"/>
                </a:cubicBezTo>
                <a:cubicBezTo>
                  <a:pt x="348379" y="3208282"/>
                  <a:pt x="343579" y="3198905"/>
                  <a:pt x="341803" y="3186682"/>
                </a:cubicBezTo>
                <a:cubicBezTo>
                  <a:pt x="340915" y="3180570"/>
                  <a:pt x="340403" y="3175837"/>
                  <a:pt x="340265" y="3172484"/>
                </a:cubicBezTo>
                <a:lnTo>
                  <a:pt x="340850" y="3167630"/>
                </a:lnTo>
                <a:lnTo>
                  <a:pt x="337321" y="3166099"/>
                </a:lnTo>
                <a:cubicBezTo>
                  <a:pt x="334899" y="3163896"/>
                  <a:pt x="332376" y="3160498"/>
                  <a:pt x="329753" y="3155904"/>
                </a:cubicBezTo>
                <a:cubicBezTo>
                  <a:pt x="330530" y="3151856"/>
                  <a:pt x="329113" y="3153573"/>
                  <a:pt x="325502" y="3161054"/>
                </a:cubicBezTo>
                <a:cubicBezTo>
                  <a:pt x="321891" y="3168535"/>
                  <a:pt x="310537" y="3162036"/>
                  <a:pt x="291443" y="3141557"/>
                </a:cubicBezTo>
                <a:cubicBezTo>
                  <a:pt x="291443" y="3114689"/>
                  <a:pt x="286578" y="3102505"/>
                  <a:pt x="276850" y="3105005"/>
                </a:cubicBezTo>
                <a:cubicBezTo>
                  <a:pt x="272884" y="3027714"/>
                  <a:pt x="270753" y="2953017"/>
                  <a:pt x="270458" y="2880915"/>
                </a:cubicBezTo>
                <a:lnTo>
                  <a:pt x="274618" y="2693276"/>
                </a:lnTo>
                <a:lnTo>
                  <a:pt x="272075" y="2691637"/>
                </a:lnTo>
                <a:lnTo>
                  <a:pt x="271050" y="2689966"/>
                </a:lnTo>
                <a:lnTo>
                  <a:pt x="267147" y="2691055"/>
                </a:lnTo>
                <a:cubicBezTo>
                  <a:pt x="265581" y="2690766"/>
                  <a:pt x="263820" y="2689806"/>
                  <a:pt x="261863" y="2688173"/>
                </a:cubicBezTo>
                <a:cubicBezTo>
                  <a:pt x="254038" y="2681645"/>
                  <a:pt x="249238" y="2672268"/>
                  <a:pt x="247462" y="2660045"/>
                </a:cubicBezTo>
                <a:cubicBezTo>
                  <a:pt x="246574" y="2653933"/>
                  <a:pt x="246062" y="2649200"/>
                  <a:pt x="245924" y="2645847"/>
                </a:cubicBezTo>
                <a:lnTo>
                  <a:pt x="246509" y="2640993"/>
                </a:lnTo>
                <a:lnTo>
                  <a:pt x="242980" y="2639462"/>
                </a:lnTo>
                <a:cubicBezTo>
                  <a:pt x="240558" y="2637259"/>
                  <a:pt x="238035" y="2633861"/>
                  <a:pt x="235412" y="2629267"/>
                </a:cubicBezTo>
                <a:cubicBezTo>
                  <a:pt x="236189" y="2625219"/>
                  <a:pt x="234772" y="2626936"/>
                  <a:pt x="231161" y="2634417"/>
                </a:cubicBezTo>
                <a:cubicBezTo>
                  <a:pt x="229355" y="2638158"/>
                  <a:pt x="225614" y="2638403"/>
                  <a:pt x="219938" y="2635154"/>
                </a:cubicBezTo>
                <a:lnTo>
                  <a:pt x="202073" y="2619325"/>
                </a:lnTo>
                <a:lnTo>
                  <a:pt x="196192" y="2790779"/>
                </a:lnTo>
                <a:cubicBezTo>
                  <a:pt x="183395" y="2811456"/>
                  <a:pt x="174052" y="2817975"/>
                  <a:pt x="168162" y="2810335"/>
                </a:cubicBezTo>
                <a:cubicBezTo>
                  <a:pt x="163745" y="2804605"/>
                  <a:pt x="160246" y="2798836"/>
                  <a:pt x="157664" y="2793029"/>
                </a:cubicBezTo>
                <a:lnTo>
                  <a:pt x="156233" y="2789367"/>
                </a:lnTo>
                <a:lnTo>
                  <a:pt x="155952" y="2791910"/>
                </a:lnTo>
                <a:cubicBezTo>
                  <a:pt x="147242" y="2781949"/>
                  <a:pt x="141259" y="2780709"/>
                  <a:pt x="138002" y="2788190"/>
                </a:cubicBezTo>
                <a:cubicBezTo>
                  <a:pt x="134746" y="2795671"/>
                  <a:pt x="128012" y="2791930"/>
                  <a:pt x="117802" y="2776968"/>
                </a:cubicBezTo>
                <a:cubicBezTo>
                  <a:pt x="108113" y="2779468"/>
                  <a:pt x="102392" y="2771610"/>
                  <a:pt x="100636" y="2753394"/>
                </a:cubicBezTo>
                <a:lnTo>
                  <a:pt x="99839" y="2743232"/>
                </a:lnTo>
                <a:lnTo>
                  <a:pt x="95994" y="2740754"/>
                </a:lnTo>
                <a:lnTo>
                  <a:pt x="94969" y="2739083"/>
                </a:lnTo>
                <a:lnTo>
                  <a:pt x="91066" y="2740172"/>
                </a:lnTo>
                <a:cubicBezTo>
                  <a:pt x="89500" y="2739883"/>
                  <a:pt x="87739" y="2738923"/>
                  <a:pt x="85782" y="2737290"/>
                </a:cubicBezTo>
                <a:cubicBezTo>
                  <a:pt x="77957" y="2730762"/>
                  <a:pt x="73157" y="2721385"/>
                  <a:pt x="71381" y="2709162"/>
                </a:cubicBezTo>
                <a:cubicBezTo>
                  <a:pt x="70493" y="2703050"/>
                  <a:pt x="69981" y="2698317"/>
                  <a:pt x="69843" y="2694964"/>
                </a:cubicBezTo>
                <a:lnTo>
                  <a:pt x="70428" y="2690110"/>
                </a:lnTo>
                <a:lnTo>
                  <a:pt x="66899" y="2688579"/>
                </a:lnTo>
                <a:cubicBezTo>
                  <a:pt x="64477" y="2686376"/>
                  <a:pt x="61954" y="2682978"/>
                  <a:pt x="59331" y="2678384"/>
                </a:cubicBezTo>
                <a:cubicBezTo>
                  <a:pt x="60108" y="2674336"/>
                  <a:pt x="58691" y="2676053"/>
                  <a:pt x="55080" y="2683534"/>
                </a:cubicBezTo>
                <a:cubicBezTo>
                  <a:pt x="51469" y="2691015"/>
                  <a:pt x="40115" y="2684516"/>
                  <a:pt x="21021" y="2664037"/>
                </a:cubicBezTo>
                <a:cubicBezTo>
                  <a:pt x="21021" y="2637169"/>
                  <a:pt x="16156" y="2624985"/>
                  <a:pt x="6428" y="2627485"/>
                </a:cubicBezTo>
                <a:cubicBezTo>
                  <a:pt x="-1505" y="2472902"/>
                  <a:pt x="-2095" y="2328698"/>
                  <a:pt x="4659" y="2194871"/>
                </a:cubicBezTo>
                <a:cubicBezTo>
                  <a:pt x="5476" y="2191815"/>
                  <a:pt x="5463" y="2186934"/>
                  <a:pt x="4619" y="2180227"/>
                </a:cubicBezTo>
                <a:cubicBezTo>
                  <a:pt x="3775" y="2173520"/>
                  <a:pt x="3808" y="2161812"/>
                  <a:pt x="4719" y="2145103"/>
                </a:cubicBezTo>
                <a:cubicBezTo>
                  <a:pt x="4652" y="2135777"/>
                  <a:pt x="6669" y="2125180"/>
                  <a:pt x="10770" y="2113314"/>
                </a:cubicBezTo>
                <a:cubicBezTo>
                  <a:pt x="11570" y="2110942"/>
                  <a:pt x="12241" y="2108867"/>
                  <a:pt x="12781" y="2107089"/>
                </a:cubicBezTo>
                <a:lnTo>
                  <a:pt x="13720" y="2103694"/>
                </a:lnTo>
                <a:lnTo>
                  <a:pt x="12854" y="2113509"/>
                </a:lnTo>
                <a:lnTo>
                  <a:pt x="17483" y="2099741"/>
                </a:lnTo>
                <a:cubicBezTo>
                  <a:pt x="26059" y="2079301"/>
                  <a:pt x="26899" y="2070709"/>
                  <a:pt x="20005" y="2073963"/>
                </a:cubicBezTo>
                <a:cubicBezTo>
                  <a:pt x="13111" y="2077218"/>
                  <a:pt x="9664" y="2079579"/>
                  <a:pt x="9664" y="2081048"/>
                </a:cubicBezTo>
                <a:cubicBezTo>
                  <a:pt x="9664" y="2076364"/>
                  <a:pt x="9453" y="2066572"/>
                  <a:pt x="9031" y="2051669"/>
                </a:cubicBezTo>
                <a:cubicBezTo>
                  <a:pt x="8609" y="2036766"/>
                  <a:pt x="8820" y="2024830"/>
                  <a:pt x="9664" y="2015861"/>
                </a:cubicBezTo>
                <a:cubicBezTo>
                  <a:pt x="10508" y="2023679"/>
                  <a:pt x="11771" y="2009342"/>
                  <a:pt x="13453" y="1972849"/>
                </a:cubicBezTo>
                <a:cubicBezTo>
                  <a:pt x="15135" y="1936357"/>
                  <a:pt x="16605" y="1902811"/>
                  <a:pt x="17865" y="1872212"/>
                </a:cubicBezTo>
                <a:cubicBezTo>
                  <a:pt x="19124" y="1841613"/>
                  <a:pt x="20387" y="1812522"/>
                  <a:pt x="21654" y="1784939"/>
                </a:cubicBezTo>
                <a:cubicBezTo>
                  <a:pt x="22920" y="1757356"/>
                  <a:pt x="24283" y="1730488"/>
                  <a:pt x="25744" y="1704334"/>
                </a:cubicBezTo>
                <a:cubicBezTo>
                  <a:pt x="31010" y="1641389"/>
                  <a:pt x="36936" y="1552519"/>
                  <a:pt x="43522" y="1437723"/>
                </a:cubicBezTo>
                <a:cubicBezTo>
                  <a:pt x="50108" y="1322927"/>
                  <a:pt x="56557" y="1221178"/>
                  <a:pt x="62869" y="1132477"/>
                </a:cubicBezTo>
                <a:cubicBezTo>
                  <a:pt x="66473" y="1079296"/>
                  <a:pt x="69702" y="1029170"/>
                  <a:pt x="72557" y="982101"/>
                </a:cubicBezTo>
                <a:cubicBezTo>
                  <a:pt x="75411" y="935032"/>
                  <a:pt x="78848" y="889292"/>
                  <a:pt x="82868" y="844881"/>
                </a:cubicBezTo>
                <a:cubicBezTo>
                  <a:pt x="84784" y="818211"/>
                  <a:pt x="87424" y="793665"/>
                  <a:pt x="90788" y="771241"/>
                </a:cubicBezTo>
                <a:cubicBezTo>
                  <a:pt x="94151" y="748818"/>
                  <a:pt x="96623" y="727069"/>
                  <a:pt x="98204" y="705995"/>
                </a:cubicBezTo>
                <a:cubicBezTo>
                  <a:pt x="100590" y="687461"/>
                  <a:pt x="102415" y="667647"/>
                  <a:pt x="103682" y="646553"/>
                </a:cubicBezTo>
                <a:cubicBezTo>
                  <a:pt x="104948" y="625459"/>
                  <a:pt x="106472" y="603978"/>
                  <a:pt x="108254" y="582110"/>
                </a:cubicBezTo>
                <a:cubicBezTo>
                  <a:pt x="110090" y="568617"/>
                  <a:pt x="111936" y="555649"/>
                  <a:pt x="113792" y="543207"/>
                </a:cubicBezTo>
                <a:cubicBezTo>
                  <a:pt x="115648" y="530765"/>
                  <a:pt x="117454" y="518015"/>
                  <a:pt x="119209" y="504958"/>
                </a:cubicBezTo>
                <a:cubicBezTo>
                  <a:pt x="123028" y="482217"/>
                  <a:pt x="126197" y="455329"/>
                  <a:pt x="128716" y="424293"/>
                </a:cubicBezTo>
                <a:cubicBezTo>
                  <a:pt x="131235" y="393257"/>
                  <a:pt x="134793" y="361527"/>
                  <a:pt x="139389" y="329103"/>
                </a:cubicBezTo>
                <a:cubicBezTo>
                  <a:pt x="143302" y="308029"/>
                  <a:pt x="145164" y="298116"/>
                  <a:pt x="144977" y="299367"/>
                </a:cubicBezTo>
                <a:cubicBezTo>
                  <a:pt x="144789" y="300617"/>
                  <a:pt x="144695" y="308941"/>
                  <a:pt x="144695" y="324340"/>
                </a:cubicBezTo>
                <a:cubicBezTo>
                  <a:pt x="145607" y="302710"/>
                  <a:pt x="146910" y="285218"/>
                  <a:pt x="148605" y="271863"/>
                </a:cubicBezTo>
                <a:cubicBezTo>
                  <a:pt x="150300" y="258508"/>
                  <a:pt x="153486" y="242167"/>
                  <a:pt x="158163" y="222839"/>
                </a:cubicBezTo>
                <a:cubicBezTo>
                  <a:pt x="158846" y="219863"/>
                  <a:pt x="159593" y="211776"/>
                  <a:pt x="160404" y="198580"/>
                </a:cubicBezTo>
                <a:cubicBezTo>
                  <a:pt x="161214" y="185384"/>
                  <a:pt x="163596" y="168487"/>
                  <a:pt x="167549" y="147889"/>
                </a:cubicBezTo>
                <a:cubicBezTo>
                  <a:pt x="168661" y="142919"/>
                  <a:pt x="169643" y="138608"/>
                  <a:pt x="170492" y="134958"/>
                </a:cubicBezTo>
                <a:lnTo>
                  <a:pt x="171783" y="129584"/>
                </a:lnTo>
                <a:lnTo>
                  <a:pt x="171821" y="128713"/>
                </a:lnTo>
                <a:cubicBezTo>
                  <a:pt x="172243" y="124997"/>
                  <a:pt x="172876" y="122509"/>
                  <a:pt x="173720" y="121249"/>
                </a:cubicBezTo>
                <a:lnTo>
                  <a:pt x="174067" y="120889"/>
                </a:lnTo>
                <a:lnTo>
                  <a:pt x="174594" y="119940"/>
                </a:lnTo>
                <a:lnTo>
                  <a:pt x="174551" y="120386"/>
                </a:lnTo>
                <a:lnTo>
                  <a:pt x="175059" y="119858"/>
                </a:lnTo>
                <a:lnTo>
                  <a:pt x="175743" y="97541"/>
                </a:lnTo>
                <a:cubicBezTo>
                  <a:pt x="177255" y="76377"/>
                  <a:pt x="181036" y="65796"/>
                  <a:pt x="187087" y="65796"/>
                </a:cubicBezTo>
                <a:cubicBezTo>
                  <a:pt x="193740" y="52699"/>
                  <a:pt x="199286" y="47315"/>
                  <a:pt x="203727" y="49644"/>
                </a:cubicBezTo>
                <a:cubicBezTo>
                  <a:pt x="205208" y="50421"/>
                  <a:pt x="206565" y="52054"/>
                  <a:pt x="207800" y="54544"/>
                </a:cubicBezTo>
                <a:cubicBezTo>
                  <a:pt x="212738" y="64506"/>
                  <a:pt x="220653" y="66986"/>
                  <a:pt x="231548" y="61986"/>
                </a:cubicBezTo>
                <a:cubicBezTo>
                  <a:pt x="236559" y="82028"/>
                  <a:pt x="241296" y="97536"/>
                  <a:pt x="245759" y="108509"/>
                </a:cubicBezTo>
                <a:cubicBezTo>
                  <a:pt x="246874" y="111253"/>
                  <a:pt x="247771" y="113977"/>
                  <a:pt x="248450" y="116682"/>
                </a:cubicBezTo>
                <a:lnTo>
                  <a:pt x="249831" y="124726"/>
                </a:lnTo>
                <a:lnTo>
                  <a:pt x="251700" y="127887"/>
                </a:lnTo>
                <a:cubicBezTo>
                  <a:pt x="252684" y="129316"/>
                  <a:pt x="253477" y="130189"/>
                  <a:pt x="254080" y="130506"/>
                </a:cubicBezTo>
                <a:cubicBezTo>
                  <a:pt x="263446" y="133007"/>
                  <a:pt x="274240" y="141361"/>
                  <a:pt x="286461" y="155569"/>
                </a:cubicBezTo>
                <a:cubicBezTo>
                  <a:pt x="298682" y="169777"/>
                  <a:pt x="311740" y="185692"/>
                  <a:pt x="325636" y="203313"/>
                </a:cubicBezTo>
                <a:lnTo>
                  <a:pt x="325567" y="203631"/>
                </a:lnTo>
                <a:lnTo>
                  <a:pt x="327511" y="202840"/>
                </a:lnTo>
                <a:lnTo>
                  <a:pt x="328497" y="203202"/>
                </a:lnTo>
                <a:lnTo>
                  <a:pt x="334244" y="173722"/>
                </a:lnTo>
                <a:cubicBezTo>
                  <a:pt x="334927" y="170746"/>
                  <a:pt x="335674" y="162659"/>
                  <a:pt x="336485" y="149463"/>
                </a:cubicBezTo>
                <a:cubicBezTo>
                  <a:pt x="337295" y="136267"/>
                  <a:pt x="339677" y="119370"/>
                  <a:pt x="343630" y="98772"/>
                </a:cubicBezTo>
                <a:cubicBezTo>
                  <a:pt x="344742" y="93802"/>
                  <a:pt x="345724" y="89491"/>
                  <a:pt x="346573" y="85841"/>
                </a:cubicBezTo>
                <a:lnTo>
                  <a:pt x="347864" y="80467"/>
                </a:lnTo>
                <a:lnTo>
                  <a:pt x="347902" y="79596"/>
                </a:lnTo>
                <a:cubicBezTo>
                  <a:pt x="348324" y="75880"/>
                  <a:pt x="348957" y="73392"/>
                  <a:pt x="349801" y="72132"/>
                </a:cubicBezTo>
                <a:lnTo>
                  <a:pt x="350148" y="71772"/>
                </a:lnTo>
                <a:lnTo>
                  <a:pt x="350675" y="70823"/>
                </a:lnTo>
                <a:lnTo>
                  <a:pt x="350632" y="71269"/>
                </a:lnTo>
                <a:lnTo>
                  <a:pt x="351140" y="70741"/>
                </a:lnTo>
                <a:lnTo>
                  <a:pt x="351824" y="48424"/>
                </a:lnTo>
                <a:cubicBezTo>
                  <a:pt x="353336" y="27260"/>
                  <a:pt x="357117" y="16679"/>
                  <a:pt x="363168" y="16679"/>
                </a:cubicBezTo>
                <a:cubicBezTo>
                  <a:pt x="369821" y="3582"/>
                  <a:pt x="375367" y="-1802"/>
                  <a:pt x="379808" y="527"/>
                </a:cubicBezTo>
                <a:close/>
              </a:path>
            </a:pathLst>
          </a:custGeom>
          <a:ln>
            <a:noFill/>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endParaRPr lang="en-GB" sz="22500" b="1" dirty="0">
              <a:latin typeface="Hey August" pitchFamily="2" charset="0"/>
            </a:endParaRPr>
          </a:p>
        </p:txBody>
      </p:sp>
    </p:spTree>
    <p:extLst>
      <p:ext uri="{BB962C8B-B14F-4D97-AF65-F5344CB8AC3E}">
        <p14:creationId xmlns:p14="http://schemas.microsoft.com/office/powerpoint/2010/main" val="1858844223"/>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3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3" name="windshield-wipe-squeak-SBA-300071539.wav"/>
                                        </p:tgtEl>
                                      </p:cMediaNode>
                                    </p:audio>
                                  </p:subTnLst>
                                </p:cTn>
                              </p:par>
                            </p:childTnLst>
                          </p:cTn>
                        </p:par>
                        <p:par>
                          <p:cTn id="8" fill="hold">
                            <p:stCondLst>
                              <p:cond delay="1300"/>
                            </p:stCondLst>
                            <p:childTnLst>
                              <p:par>
                                <p:cTn id="9" presetID="22" presetClass="entr" presetSubtype="4"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down)">
                                      <p:cBhvr>
                                        <p:cTn id="11" dur="300"/>
                                        <p:tgtEl>
                                          <p:spTgt spid="24"/>
                                        </p:tgtEl>
                                      </p:cBhvr>
                                    </p:animEffect>
                                  </p:childTnLst>
                                  <p:subTnLst>
                                    <p:audio>
                                      <p:cMediaNode>
                                        <p:cTn display="0" masterRel="sameClick">
                                          <p:stCondLst>
                                            <p:cond evt="begin" delay="0">
                                              <p:tn val="9"/>
                                            </p:cond>
                                          </p:stCondLst>
                                          <p:endCondLst>
                                            <p:cond evt="onStopAudio" delay="0">
                                              <p:tgtEl>
                                                <p:sldTgt/>
                                              </p:tgtEl>
                                            </p:cond>
                                          </p:endCondLst>
                                        </p:cTn>
                                        <p:tgtEl>
                                          <p:sndTgt r:embed="rId3" name="windshield-wipe-squeak-SBA-300071539.wav"/>
                                        </p:tgtEl>
                                      </p:cMediaNode>
                                    </p:audio>
                                  </p:subTnLst>
                                </p:cTn>
                              </p:par>
                            </p:childTnLst>
                          </p:cTn>
                        </p:par>
                        <p:par>
                          <p:cTn id="12" fill="hold">
                            <p:stCondLst>
                              <p:cond delay="1600"/>
                            </p:stCondLst>
                            <p:childTnLst>
                              <p:par>
                                <p:cTn id="13" presetID="22" presetClass="entr" presetSubtype="1"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up)">
                                      <p:cBhvr>
                                        <p:cTn id="15" dur="300"/>
                                        <p:tgtEl>
                                          <p:spTgt spid="25"/>
                                        </p:tgtEl>
                                      </p:cBhvr>
                                    </p:animEffect>
                                  </p:childTnLst>
                                  <p:subTnLst>
                                    <p:audio>
                                      <p:cMediaNode>
                                        <p:cTn display="0" masterRel="sameClick">
                                          <p:stCondLst>
                                            <p:cond evt="begin" delay="0">
                                              <p:tn val="13"/>
                                            </p:cond>
                                          </p:stCondLst>
                                          <p:endCondLst>
                                            <p:cond evt="onStopAudio" delay="0">
                                              <p:tgtEl>
                                                <p:sldTgt/>
                                              </p:tgtEl>
                                            </p:cond>
                                          </p:endCondLst>
                                        </p:cTn>
                                        <p:tgtEl>
                                          <p:sndTgt r:embed="rId3" name="windshield-wipe-squeak-SBA-300071539.wav"/>
                                        </p:tgtEl>
                                      </p:cMediaNode>
                                    </p:audio>
                                  </p:subTnLst>
                                </p:cTn>
                              </p:par>
                            </p:childTnLst>
                          </p:cTn>
                        </p:par>
                        <p:par>
                          <p:cTn id="16" fill="hold">
                            <p:stCondLst>
                              <p:cond delay="1900"/>
                            </p:stCondLst>
                            <p:childTnLst>
                              <p:par>
                                <p:cTn id="17" presetID="22" presetClass="entr" presetSubtype="4" fill="hold" grpId="0" nodeType="after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down)">
                                      <p:cBhvr>
                                        <p:cTn id="19" dur="300"/>
                                        <p:tgtEl>
                                          <p:spTgt spid="26"/>
                                        </p:tgtEl>
                                      </p:cBhvr>
                                    </p:animEffect>
                                  </p:childTnLst>
                                  <p:subTnLst>
                                    <p:audio>
                                      <p:cMediaNode>
                                        <p:cTn display="0" masterRel="sameClick">
                                          <p:stCondLst>
                                            <p:cond evt="begin" delay="0">
                                              <p:tn val="17"/>
                                            </p:cond>
                                          </p:stCondLst>
                                          <p:endCondLst>
                                            <p:cond evt="onStopAudio" delay="0">
                                              <p:tgtEl>
                                                <p:sldTgt/>
                                              </p:tgtEl>
                                            </p:cond>
                                          </p:endCondLst>
                                        </p:cTn>
                                        <p:tgtEl>
                                          <p:sndTgt r:embed="rId3" name="windshield-wipe-squeak-SBA-300071539.wav"/>
                                        </p:tgtEl>
                                      </p:cMediaNode>
                                    </p:audio>
                                  </p:subTnLst>
                                </p:cTn>
                              </p:par>
                            </p:childTnLst>
                          </p:cTn>
                        </p:par>
                        <p:par>
                          <p:cTn id="20" fill="hold">
                            <p:stCondLst>
                              <p:cond delay="2200"/>
                            </p:stCondLst>
                            <p:childTnLst>
                              <p:par>
                                <p:cTn id="21" presetID="22" presetClass="entr" presetSubtype="1" fill="hold" grpId="0"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wipe(up)">
                                      <p:cBhvr>
                                        <p:cTn id="23" dur="300"/>
                                        <p:tgtEl>
                                          <p:spTgt spid="27"/>
                                        </p:tgtEl>
                                      </p:cBhvr>
                                    </p:animEffect>
                                  </p:childTnLst>
                                  <p:subTnLst>
                                    <p:audio>
                                      <p:cMediaNode>
                                        <p:cTn display="0" masterRel="sameClick">
                                          <p:stCondLst>
                                            <p:cond evt="begin" delay="0">
                                              <p:tn val="21"/>
                                            </p:cond>
                                          </p:stCondLst>
                                          <p:endCondLst>
                                            <p:cond evt="onStopAudio" delay="0">
                                              <p:tgtEl>
                                                <p:sldTgt/>
                                              </p:tgtEl>
                                            </p:cond>
                                          </p:endCondLst>
                                        </p:cTn>
                                        <p:tgtEl>
                                          <p:sndTgt r:embed="rId3" name="windshield-wipe-squeak-SBA-300071539.wav"/>
                                        </p:tgtEl>
                                      </p:cMediaNode>
                                    </p:audio>
                                  </p:sub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down)">
                                      <p:cBhvr>
                                        <p:cTn id="27" dur="300"/>
                                        <p:tgtEl>
                                          <p:spTgt spid="28"/>
                                        </p:tgtEl>
                                      </p:cBhvr>
                                    </p:animEffect>
                                  </p:childTnLst>
                                  <p:subTnLst>
                                    <p:audio>
                                      <p:cMediaNode>
                                        <p:cTn display="0" masterRel="sameClick">
                                          <p:stCondLst>
                                            <p:cond evt="begin" delay="0">
                                              <p:tn val="25"/>
                                            </p:cond>
                                          </p:stCondLst>
                                          <p:endCondLst>
                                            <p:cond evt="onStopAudio" delay="0">
                                              <p:tgtEl>
                                                <p:sldTgt/>
                                              </p:tgtEl>
                                            </p:cond>
                                          </p:endCondLst>
                                        </p:cTn>
                                        <p:tgtEl>
                                          <p:sndTgt r:embed="rId3" name="windshield-wipe-squeak-SBA-300071539.wav"/>
                                        </p:tgtEl>
                                      </p:cMediaNode>
                                    </p:audio>
                                  </p:subTnLst>
                                </p:cTn>
                              </p:par>
                            </p:childTnLst>
                          </p:cTn>
                        </p:par>
                        <p:par>
                          <p:cTn id="28" fill="hold">
                            <p:stCondLst>
                              <p:cond delay="2800"/>
                            </p:stCondLst>
                            <p:childTnLst>
                              <p:par>
                                <p:cTn id="29" presetID="22" presetClass="entr" presetSubtype="1" fill="hold" grpId="0" nodeType="after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wipe(up)">
                                      <p:cBhvr>
                                        <p:cTn id="31" dur="300"/>
                                        <p:tgtEl>
                                          <p:spTgt spid="29"/>
                                        </p:tgtEl>
                                      </p:cBhvr>
                                    </p:animEffect>
                                  </p:childTnLst>
                                  <p:subTnLst>
                                    <p:audio>
                                      <p:cMediaNode>
                                        <p:cTn display="0" masterRel="sameClick">
                                          <p:stCondLst>
                                            <p:cond evt="begin" delay="0">
                                              <p:tn val="29"/>
                                            </p:cond>
                                          </p:stCondLst>
                                          <p:endCondLst>
                                            <p:cond evt="onStopAudio" delay="0">
                                              <p:tgtEl>
                                                <p:sldTgt/>
                                              </p:tgtEl>
                                            </p:cond>
                                          </p:endCondLst>
                                        </p:cTn>
                                        <p:tgtEl>
                                          <p:sndTgt r:embed="rId3" name="windshield-wipe-squeak-SBA-300071539.wav"/>
                                        </p:tgtEl>
                                      </p:cMediaNode>
                                    </p:audio>
                                  </p:subTnLst>
                                </p:cTn>
                              </p:par>
                            </p:childTnLst>
                          </p:cTn>
                        </p:par>
                        <p:par>
                          <p:cTn id="32" fill="hold">
                            <p:stCondLst>
                              <p:cond delay="3100"/>
                            </p:stCondLst>
                            <p:childTnLst>
                              <p:par>
                                <p:cTn id="33" presetID="22" presetClass="entr" presetSubtype="4" fill="hold" grpId="0" nodeType="after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wipe(down)">
                                      <p:cBhvr>
                                        <p:cTn id="35" dur="300"/>
                                        <p:tgtEl>
                                          <p:spTgt spid="30"/>
                                        </p:tgtEl>
                                      </p:cBhvr>
                                    </p:animEffect>
                                  </p:childTnLst>
                                  <p:subTnLst>
                                    <p:audio>
                                      <p:cMediaNode>
                                        <p:cTn display="0" masterRel="sameClick">
                                          <p:stCondLst>
                                            <p:cond evt="begin" delay="0">
                                              <p:tn val="33"/>
                                            </p:cond>
                                          </p:stCondLst>
                                          <p:endCondLst>
                                            <p:cond evt="onStopAudio" delay="0">
                                              <p:tgtEl>
                                                <p:sldTgt/>
                                              </p:tgtEl>
                                            </p:cond>
                                          </p:endCondLst>
                                        </p:cTn>
                                        <p:tgtEl>
                                          <p:sndTgt r:embed="rId3" name="windshield-wipe-squeak-SBA-300071539.wav"/>
                                        </p:tgtEl>
                                      </p:cMediaNode>
                                    </p:audio>
                                  </p:subTnLst>
                                </p:cTn>
                              </p:par>
                            </p:childTnLst>
                          </p:cTn>
                        </p:par>
                        <p:par>
                          <p:cTn id="36" fill="hold">
                            <p:stCondLst>
                              <p:cond delay="3400"/>
                            </p:stCondLst>
                            <p:childTnLst>
                              <p:par>
                                <p:cTn id="37" presetID="22" presetClass="entr" presetSubtype="1" fill="hold" grpId="0" nodeType="after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wipe(up)">
                                      <p:cBhvr>
                                        <p:cTn id="39" dur="300"/>
                                        <p:tgtEl>
                                          <p:spTgt spid="31"/>
                                        </p:tgtEl>
                                      </p:cBhvr>
                                    </p:animEffect>
                                  </p:childTnLst>
                                  <p:subTnLst>
                                    <p:audio>
                                      <p:cMediaNode>
                                        <p:cTn display="0" masterRel="sameClick">
                                          <p:stCondLst>
                                            <p:cond evt="begin" delay="0">
                                              <p:tn val="37"/>
                                            </p:cond>
                                          </p:stCondLst>
                                          <p:endCondLst>
                                            <p:cond evt="onStopAudio" delay="0">
                                              <p:tgtEl>
                                                <p:sldTgt/>
                                              </p:tgtEl>
                                            </p:cond>
                                          </p:endCondLst>
                                        </p:cTn>
                                        <p:tgtEl>
                                          <p:sndTgt r:embed="rId3" name="windshield-wipe-squeak-SBA-300071539.wav"/>
                                        </p:tgtEl>
                                      </p:cMediaNode>
                                    </p:audio>
                                  </p:subTnLst>
                                </p:cTn>
                              </p:par>
                            </p:childTnLst>
                          </p:cTn>
                        </p:par>
                        <p:par>
                          <p:cTn id="40" fill="hold">
                            <p:stCondLst>
                              <p:cond delay="3700"/>
                            </p:stCondLst>
                            <p:childTnLst>
                              <p:par>
                                <p:cTn id="41" presetID="22" presetClass="entr" presetSubtype="4" fill="hold" grpId="0"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wipe(down)">
                                      <p:cBhvr>
                                        <p:cTn id="43" dur="300"/>
                                        <p:tgtEl>
                                          <p:spTgt spid="32"/>
                                        </p:tgtEl>
                                      </p:cBhvr>
                                    </p:animEffect>
                                  </p:childTnLst>
                                  <p:subTnLst>
                                    <p:audio>
                                      <p:cMediaNode>
                                        <p:cTn display="0" masterRel="sameClick">
                                          <p:stCondLst>
                                            <p:cond evt="begin" delay="0">
                                              <p:tn val="41"/>
                                            </p:cond>
                                          </p:stCondLst>
                                          <p:endCondLst>
                                            <p:cond evt="onStopAudio" delay="0">
                                              <p:tgtEl>
                                                <p:sldTgt/>
                                              </p:tgtEl>
                                            </p:cond>
                                          </p:endCondLst>
                                        </p:cTn>
                                        <p:tgtEl>
                                          <p:sndTgt r:embed="rId3" name="windshield-wipe-squeak-SBA-300071539.wav"/>
                                        </p:tgtEl>
                                      </p:cMediaNode>
                                    </p:audio>
                                  </p:subTnLst>
                                </p:cTn>
                              </p:par>
                            </p:childTnLst>
                          </p:cTn>
                        </p:par>
                        <p:par>
                          <p:cTn id="44" fill="hold">
                            <p:stCondLst>
                              <p:cond delay="4000"/>
                            </p:stCondLst>
                            <p:childTnLst>
                              <p:par>
                                <p:cTn id="45" presetID="22" presetClass="entr" presetSubtype="1" fill="hold" grpId="0" nodeType="after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wipe(up)">
                                      <p:cBhvr>
                                        <p:cTn id="47" dur="300"/>
                                        <p:tgtEl>
                                          <p:spTgt spid="33"/>
                                        </p:tgtEl>
                                      </p:cBhvr>
                                    </p:animEffect>
                                  </p:childTnLst>
                                  <p:subTnLst>
                                    <p:audio>
                                      <p:cMediaNode>
                                        <p:cTn display="0" masterRel="sameClick">
                                          <p:stCondLst>
                                            <p:cond evt="begin" delay="0">
                                              <p:tn val="45"/>
                                            </p:cond>
                                          </p:stCondLst>
                                          <p:endCondLst>
                                            <p:cond evt="onStopAudio" delay="0">
                                              <p:tgtEl>
                                                <p:sldTgt/>
                                              </p:tgtEl>
                                            </p:cond>
                                          </p:endCondLst>
                                        </p:cTn>
                                        <p:tgtEl>
                                          <p:sndTgt r:embed="rId3" name="windshield-wipe-squeak-SBA-300071539.wav"/>
                                        </p:tgtEl>
                                      </p:cMediaNode>
                                    </p:audio>
                                  </p:subTnLst>
                                </p:cTn>
                              </p:par>
                            </p:childTnLst>
                          </p:cTn>
                        </p:par>
                        <p:par>
                          <p:cTn id="48" fill="hold">
                            <p:stCondLst>
                              <p:cond delay="4300"/>
                            </p:stCondLst>
                            <p:childTnLst>
                              <p:par>
                                <p:cTn id="49" presetID="22" presetClass="entr" presetSubtype="4" fill="hold" grpId="0" nodeType="afterEffect">
                                  <p:stCondLst>
                                    <p:cond delay="0"/>
                                  </p:stCondLst>
                                  <p:childTnLst>
                                    <p:set>
                                      <p:cBhvr>
                                        <p:cTn id="50" dur="1" fill="hold">
                                          <p:stCondLst>
                                            <p:cond delay="0"/>
                                          </p:stCondLst>
                                        </p:cTn>
                                        <p:tgtEl>
                                          <p:spTgt spid="34"/>
                                        </p:tgtEl>
                                        <p:attrNameLst>
                                          <p:attrName>style.visibility</p:attrName>
                                        </p:attrNameLst>
                                      </p:cBhvr>
                                      <p:to>
                                        <p:strVal val="visible"/>
                                      </p:to>
                                    </p:set>
                                    <p:animEffect transition="in" filter="wipe(down)">
                                      <p:cBhvr>
                                        <p:cTn id="51" dur="300"/>
                                        <p:tgtEl>
                                          <p:spTgt spid="34"/>
                                        </p:tgtEl>
                                      </p:cBhvr>
                                    </p:animEffect>
                                  </p:childTnLst>
                                  <p:subTnLst>
                                    <p:audio>
                                      <p:cMediaNode>
                                        <p:cTn display="0" masterRel="sameClick">
                                          <p:stCondLst>
                                            <p:cond evt="begin" delay="0">
                                              <p:tn val="49"/>
                                            </p:cond>
                                          </p:stCondLst>
                                          <p:endCondLst>
                                            <p:cond evt="onStopAudio" delay="0">
                                              <p:tgtEl>
                                                <p:sldTgt/>
                                              </p:tgtEl>
                                            </p:cond>
                                          </p:endCondLst>
                                        </p:cTn>
                                        <p:tgtEl>
                                          <p:sndTgt r:embed="rId3" name="windshield-wipe-squeak-SBA-300071539.wav"/>
                                        </p:tgtEl>
                                      </p:cMediaNode>
                                    </p:audio>
                                  </p:subTnLst>
                                </p:cTn>
                              </p:par>
                            </p:childTnLst>
                          </p:cTn>
                        </p:par>
                        <p:par>
                          <p:cTn id="52" fill="hold">
                            <p:stCondLst>
                              <p:cond delay="4600"/>
                            </p:stCondLst>
                            <p:childTnLst>
                              <p:par>
                                <p:cTn id="53" presetID="22" presetClass="entr" presetSubtype="1" fill="hold" grpId="0" nodeType="after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wipe(up)">
                                      <p:cBhvr>
                                        <p:cTn id="55" dur="300"/>
                                        <p:tgtEl>
                                          <p:spTgt spid="35"/>
                                        </p:tgtEl>
                                      </p:cBhvr>
                                    </p:animEffect>
                                  </p:childTnLst>
                                  <p:subTnLst>
                                    <p:audio>
                                      <p:cMediaNode>
                                        <p:cTn display="0" masterRel="sameClick">
                                          <p:stCondLst>
                                            <p:cond evt="begin" delay="0">
                                              <p:tn val="53"/>
                                            </p:cond>
                                          </p:stCondLst>
                                          <p:endCondLst>
                                            <p:cond evt="onStopAudio" delay="0">
                                              <p:tgtEl>
                                                <p:sldTgt/>
                                              </p:tgtEl>
                                            </p:cond>
                                          </p:endCondLst>
                                        </p:cTn>
                                        <p:tgtEl>
                                          <p:sndTgt r:embed="rId3" name="windshield-wipe-squeak-SBA-300071539.wav"/>
                                        </p:tgtEl>
                                      </p:cMediaNode>
                                    </p:audio>
                                  </p:subTnLst>
                                </p:cTn>
                              </p:par>
                            </p:childTnLst>
                          </p:cTn>
                        </p:par>
                        <p:par>
                          <p:cTn id="56" fill="hold">
                            <p:stCondLst>
                              <p:cond delay="4900"/>
                            </p:stCondLst>
                            <p:childTnLst>
                              <p:par>
                                <p:cTn id="57" presetID="22" presetClass="entr" presetSubtype="4" fill="hold" grpId="0" nodeType="afterEffect">
                                  <p:stCondLst>
                                    <p:cond delay="0"/>
                                  </p:stCondLst>
                                  <p:childTnLst>
                                    <p:set>
                                      <p:cBhvr>
                                        <p:cTn id="58" dur="1" fill="hold">
                                          <p:stCondLst>
                                            <p:cond delay="0"/>
                                          </p:stCondLst>
                                        </p:cTn>
                                        <p:tgtEl>
                                          <p:spTgt spid="36"/>
                                        </p:tgtEl>
                                        <p:attrNameLst>
                                          <p:attrName>style.visibility</p:attrName>
                                        </p:attrNameLst>
                                      </p:cBhvr>
                                      <p:to>
                                        <p:strVal val="visible"/>
                                      </p:to>
                                    </p:set>
                                    <p:animEffect transition="in" filter="wipe(down)">
                                      <p:cBhvr>
                                        <p:cTn id="59" dur="300"/>
                                        <p:tgtEl>
                                          <p:spTgt spid="36"/>
                                        </p:tgtEl>
                                      </p:cBhvr>
                                    </p:animEffect>
                                  </p:childTnLst>
                                  <p:subTnLst>
                                    <p:audio>
                                      <p:cMediaNode>
                                        <p:cTn display="0" masterRel="sameClick">
                                          <p:stCondLst>
                                            <p:cond evt="begin" delay="0">
                                              <p:tn val="57"/>
                                            </p:cond>
                                          </p:stCondLst>
                                          <p:endCondLst>
                                            <p:cond evt="onStopAudio" delay="0">
                                              <p:tgtEl>
                                                <p:sldTgt/>
                                              </p:tgtEl>
                                            </p:cond>
                                          </p:endCondLst>
                                        </p:cTn>
                                        <p:tgtEl>
                                          <p:sndTgt r:embed="rId3" name="windshield-wipe-squeak-SBA-300071539.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5736E4-4DED-993D-5442-42A0FB8BEE69}"/>
              </a:ext>
            </a:extLst>
          </p:cNvPr>
          <p:cNvPicPr>
            <a:picLocks noChangeAspect="1"/>
          </p:cNvPicPr>
          <p:nvPr/>
        </p:nvPicPr>
        <p:blipFill>
          <a:blip r:embed="rId3">
            <a:alphaModFix amt="50000"/>
            <a:grayscl/>
          </a:blip>
          <a:srcRect/>
          <a:stretch/>
        </p:blipFill>
        <p:spPr>
          <a:xfrm>
            <a:off x="0" y="-2"/>
            <a:ext cx="9143999" cy="4512565"/>
          </a:xfrm>
          <a:prstGeom prst="rect">
            <a:avLst/>
          </a:prstGeom>
          <a:effectLst>
            <a:softEdge rad="63500"/>
          </a:effectLst>
        </p:spPr>
      </p:pic>
      <p:sp>
        <p:nvSpPr>
          <p:cNvPr id="6" name="Text 4"/>
          <p:cNvSpPr/>
          <p:nvPr/>
        </p:nvSpPr>
        <p:spPr>
          <a:xfrm>
            <a:off x="457200" y="457200"/>
            <a:ext cx="1828800" cy="237744"/>
          </a:xfrm>
          <a:prstGeom prst="rect">
            <a:avLst/>
          </a:prstGeom>
          <a:noFill/>
          <a:ln/>
        </p:spPr>
        <p:txBody>
          <a:bodyPr wrap="square" lIns="0" tIns="0" rIns="0" bIns="0" rtlCol="0" anchor="ctr"/>
          <a:lstStyle/>
          <a:p>
            <a:pPr marL="0" indent="0" algn="ctr">
              <a:buNone/>
            </a:pPr>
            <a:r>
              <a:rPr lang="en-US" sz="750" b="1" kern="0" spc="200" dirty="0">
                <a:solidFill>
                  <a:srgbClr val="050508"/>
                </a:solidFill>
              </a:rPr>
              <a:t>LEVEL 2 → B → A</a:t>
            </a:r>
            <a:endParaRPr lang="en-US" sz="750" dirty="0"/>
          </a:p>
        </p:txBody>
      </p:sp>
      <p:sp>
        <p:nvSpPr>
          <p:cNvPr id="32" name="Text 4">
            <a:extLst>
              <a:ext uri="{FF2B5EF4-FFF2-40B4-BE49-F238E27FC236}">
                <a16:creationId xmlns:a16="http://schemas.microsoft.com/office/drawing/2014/main" id="{043E7BF0-86FE-1170-D8BC-14D6B39FF08B}"/>
              </a:ext>
            </a:extLst>
          </p:cNvPr>
          <p:cNvSpPr/>
          <p:nvPr/>
        </p:nvSpPr>
        <p:spPr>
          <a:xfrm>
            <a:off x="241637" y="243033"/>
            <a:ext cx="6073981" cy="665787"/>
          </a:xfrm>
          <a:prstGeom prst="rect">
            <a:avLst/>
          </a:prstGeom>
          <a:noFill/>
          <a:ln/>
        </p:spPr>
        <p:txBody>
          <a:bodyPr wrap="square" rtlCol="0" anchor="t"/>
          <a:lstStyle/>
          <a:p>
            <a:pPr marL="0" indent="0" algn="l">
              <a:buNone/>
            </a:pPr>
            <a:r>
              <a:rPr lang="en-US" sz="3600" b="1" dirty="0">
                <a:solidFill>
                  <a:srgbClr val="F0EDE8"/>
                </a:solidFill>
                <a:latin typeface="Aptos" panose="020B0004020202020204" pitchFamily="34" charset="0"/>
                <a:ea typeface="Georgia" pitchFamily="34" charset="-122"/>
                <a:cs typeface="Georgia" pitchFamily="34" charset="-120"/>
              </a:rPr>
              <a:t>Police Discretion: For Better…</a:t>
            </a:r>
            <a:endParaRPr lang="en-US" sz="3600" dirty="0">
              <a:latin typeface="Aptos" panose="020B0004020202020204" pitchFamily="34" charset="0"/>
            </a:endParaRPr>
          </a:p>
        </p:txBody>
      </p:sp>
      <p:sp>
        <p:nvSpPr>
          <p:cNvPr id="33" name="Text 6">
            <a:extLst>
              <a:ext uri="{FF2B5EF4-FFF2-40B4-BE49-F238E27FC236}">
                <a16:creationId xmlns:a16="http://schemas.microsoft.com/office/drawing/2014/main" id="{A8A61E0B-95C7-071F-6637-85486A730E77}"/>
              </a:ext>
            </a:extLst>
          </p:cNvPr>
          <p:cNvSpPr/>
          <p:nvPr/>
        </p:nvSpPr>
        <p:spPr>
          <a:xfrm>
            <a:off x="274320" y="874243"/>
            <a:ext cx="4953983" cy="3435429"/>
          </a:xfrm>
          <a:prstGeom prst="rect">
            <a:avLst/>
          </a:prstGeom>
          <a:noFill/>
          <a:ln/>
        </p:spPr>
        <p:txBody>
          <a:bodyPr wrap="square" rtlCol="0" anchor="t"/>
          <a:lstStyle/>
          <a:p>
            <a:pPr marL="0" indent="0">
              <a:buNone/>
            </a:pPr>
            <a:r>
              <a:rPr lang="en-GB" sz="1200" dirty="0">
                <a:solidFill>
                  <a:srgbClr val="FFFF00"/>
                </a:solidFill>
                <a:latin typeface="Aptos" panose="020B0004020202020204" pitchFamily="34" charset="0"/>
              </a:rPr>
              <a:t>You’ve put your finger on the most interesting feature of the entire apparatus of formal social control, kid: </a:t>
            </a:r>
            <a:r>
              <a:rPr lang="en-GB" sz="1200" dirty="0">
                <a:solidFill>
                  <a:srgbClr val="FFC000"/>
                </a:solidFill>
                <a:latin typeface="Aptos" panose="020B0004020202020204" pitchFamily="34" charset="0"/>
              </a:rPr>
              <a:t>discretion</a:t>
            </a:r>
            <a:r>
              <a:rPr lang="en-GB" sz="1200" dirty="0">
                <a:solidFill>
                  <a:srgbClr val="FFFF00"/>
                </a:solidFill>
                <a:latin typeface="Aptos" panose="020B0004020202020204" pitchFamily="34" charset="0"/>
              </a:rPr>
              <a:t>. The law is blunt. It says “</a:t>
            </a:r>
            <a:r>
              <a:rPr lang="en-GB" sz="1200" i="1" dirty="0">
                <a:solidFill>
                  <a:srgbClr val="FFFF00"/>
                </a:solidFill>
                <a:latin typeface="Aptos" panose="020B0004020202020204" pitchFamily="34" charset="0"/>
              </a:rPr>
              <a:t>Obstructing a highway is an offence</a:t>
            </a:r>
            <a:r>
              <a:rPr lang="en-GB" sz="1200" dirty="0">
                <a:solidFill>
                  <a:srgbClr val="FFFF00"/>
                </a:solidFill>
                <a:latin typeface="Aptos" panose="020B0004020202020204" pitchFamily="34" charset="0"/>
              </a:rPr>
              <a:t>”. Full stop. A police officer is not blunt. They look at 40-odd people holding candles and photos of a 15 year-old girl and make a call: the social cost of arrest exceeds tolerating the crime. That’s not a cop-out. It’s social control operating in its most sophisticated way.</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C000"/>
                </a:solidFill>
                <a:latin typeface="Aptos" panose="020B0004020202020204" pitchFamily="34" charset="0"/>
              </a:rPr>
              <a:t>Reiner’s</a:t>
            </a:r>
            <a:r>
              <a:rPr lang="en-GB" sz="1200" dirty="0">
                <a:solidFill>
                  <a:srgbClr val="FFFF00"/>
                </a:solidFill>
                <a:latin typeface="Aptos" panose="020B0004020202020204" pitchFamily="34" charset="0"/>
              </a:rPr>
              <a:t> (2000) work on police culture shows discretion isn’t an aberration </a:t>
            </a:r>
            <a:r>
              <a:rPr lang="en-GB" sz="1200" i="1" dirty="0">
                <a:solidFill>
                  <a:srgbClr val="FFFF00"/>
                </a:solidFill>
                <a:latin typeface="Aptos" panose="020B0004020202020204" pitchFamily="34" charset="0"/>
              </a:rPr>
              <a:t>from</a:t>
            </a:r>
            <a:r>
              <a:rPr lang="en-GB" sz="1200" dirty="0">
                <a:solidFill>
                  <a:srgbClr val="FFFF00"/>
                </a:solidFill>
                <a:latin typeface="Aptos" panose="020B0004020202020204" pitchFamily="34" charset="0"/>
              </a:rPr>
              <a:t> the system. It </a:t>
            </a:r>
            <a:r>
              <a:rPr lang="en-GB" sz="1200" i="1" dirty="0">
                <a:solidFill>
                  <a:srgbClr val="FFFF00"/>
                </a:solidFill>
                <a:latin typeface="Aptos" panose="020B0004020202020204" pitchFamily="34" charset="0"/>
              </a:rPr>
              <a:t>is</a:t>
            </a:r>
            <a:r>
              <a:rPr lang="en-GB" sz="1200" dirty="0">
                <a:solidFill>
                  <a:srgbClr val="FFFF00"/>
                </a:solidFill>
                <a:latin typeface="Aptos" panose="020B0004020202020204" pitchFamily="34" charset="0"/>
              </a:rPr>
              <a:t> the system. The police don’t enforce </a:t>
            </a:r>
            <a:r>
              <a:rPr lang="en-GB" sz="1200" i="1" dirty="0">
                <a:solidFill>
                  <a:srgbClr val="FFFF00"/>
                </a:solidFill>
                <a:latin typeface="Aptos" panose="020B0004020202020204" pitchFamily="34" charset="0"/>
              </a:rPr>
              <a:t>all</a:t>
            </a:r>
            <a:r>
              <a:rPr lang="en-GB" sz="1200" dirty="0">
                <a:solidFill>
                  <a:srgbClr val="FFFF00"/>
                </a:solidFill>
                <a:latin typeface="Aptos" panose="020B0004020202020204" pitchFamily="34" charset="0"/>
              </a:rPr>
              <a:t> laws </a:t>
            </a:r>
            <a:r>
              <a:rPr lang="en-GB" sz="1200" i="1" dirty="0">
                <a:solidFill>
                  <a:srgbClr val="FFFF00"/>
                </a:solidFill>
                <a:latin typeface="Aptos" panose="020B0004020202020204" pitchFamily="34" charset="0"/>
              </a:rPr>
              <a:t>all</a:t>
            </a:r>
            <a:r>
              <a:rPr lang="en-GB" sz="1200" dirty="0">
                <a:solidFill>
                  <a:srgbClr val="FFFF00"/>
                </a:solidFill>
                <a:latin typeface="Aptos" panose="020B0004020202020204" pitchFamily="34" charset="0"/>
              </a:rPr>
              <a:t> the time. They can’t. They choose </a:t>
            </a:r>
            <a:r>
              <a:rPr lang="en-GB" sz="1200" i="1" dirty="0">
                <a:solidFill>
                  <a:srgbClr val="FFFF00"/>
                </a:solidFill>
                <a:latin typeface="Aptos" panose="020B0004020202020204" pitchFamily="34" charset="0"/>
              </a:rPr>
              <a:t>what</a:t>
            </a:r>
            <a:r>
              <a:rPr lang="en-GB" sz="1200" dirty="0">
                <a:solidFill>
                  <a:srgbClr val="FFFF00"/>
                </a:solidFill>
                <a:latin typeface="Aptos" panose="020B0004020202020204" pitchFamily="34" charset="0"/>
              </a:rPr>
              <a:t> to enforce, in </a:t>
            </a:r>
            <a:r>
              <a:rPr lang="en-GB" sz="1200" i="1" dirty="0">
                <a:solidFill>
                  <a:srgbClr val="FFFF00"/>
                </a:solidFill>
                <a:latin typeface="Aptos" panose="020B0004020202020204" pitchFamily="34" charset="0"/>
              </a:rPr>
              <a:t>what</a:t>
            </a:r>
            <a:r>
              <a:rPr lang="en-GB" sz="1200" dirty="0">
                <a:solidFill>
                  <a:srgbClr val="FFFF00"/>
                </a:solidFill>
                <a:latin typeface="Aptos" panose="020B0004020202020204" pitchFamily="34" charset="0"/>
              </a:rPr>
              <a:t> contexts, against </a:t>
            </a:r>
            <a:r>
              <a:rPr lang="en-GB" sz="1200" i="1" dirty="0">
                <a:solidFill>
                  <a:srgbClr val="FFFF00"/>
                </a:solidFill>
                <a:latin typeface="Aptos" panose="020B0004020202020204" pitchFamily="34" charset="0"/>
              </a:rPr>
              <a:t>which</a:t>
            </a:r>
            <a:r>
              <a:rPr lang="en-GB" sz="1200" dirty="0">
                <a:solidFill>
                  <a:srgbClr val="FFFF00"/>
                </a:solidFill>
                <a:latin typeface="Aptos" panose="020B0004020202020204" pitchFamily="34" charset="0"/>
              </a:rPr>
              <a:t> targets. And </a:t>
            </a:r>
            <a:r>
              <a:rPr lang="en-GB" sz="1200" dirty="0">
                <a:solidFill>
                  <a:schemeClr val="bg1"/>
                </a:solidFill>
                <a:latin typeface="Aptos" panose="020B0004020202020204" pitchFamily="34" charset="0"/>
              </a:rPr>
              <a:t>that choice is a form of power </a:t>
            </a:r>
            <a:r>
              <a:rPr lang="en-GB" sz="1200" dirty="0">
                <a:solidFill>
                  <a:srgbClr val="FFFF00"/>
                </a:solidFill>
                <a:latin typeface="Aptos" panose="020B0004020202020204" pitchFamily="34" charset="0"/>
              </a:rPr>
              <a:t>kid. Shaped by organisational culture, community relations, political pressure and the officer’s own reading of what produces order. </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Not justice. Order. Social control and law are not the same thing. </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The law is a resource. Control is what you do with it and to put it bluntly, </a:t>
            </a:r>
            <a:r>
              <a:rPr lang="en-GB" sz="1200" dirty="0">
                <a:solidFill>
                  <a:schemeClr val="bg1"/>
                </a:solidFill>
                <a:latin typeface="Aptos" panose="020B0004020202020204" pitchFamily="34" charset="0"/>
              </a:rPr>
              <a:t>what you choose </a:t>
            </a:r>
            <a:r>
              <a:rPr lang="en-GB" sz="1200" i="1" dirty="0">
                <a:solidFill>
                  <a:schemeClr val="bg1"/>
                </a:solidFill>
                <a:latin typeface="Aptos" panose="020B0004020202020204" pitchFamily="34" charset="0"/>
              </a:rPr>
              <a:t>not</a:t>
            </a:r>
            <a:r>
              <a:rPr lang="en-GB" sz="1200" dirty="0">
                <a:solidFill>
                  <a:schemeClr val="bg1"/>
                </a:solidFill>
                <a:latin typeface="Aptos" panose="020B0004020202020204" pitchFamily="34" charset="0"/>
              </a:rPr>
              <a:t> to do with it.</a:t>
            </a:r>
          </a:p>
          <a:p>
            <a:pPr marL="0" indent="0">
              <a:buNone/>
            </a:pPr>
            <a:endParaRPr lang="en-GB" sz="1200" dirty="0">
              <a:solidFill>
                <a:srgbClr val="FFFF00"/>
              </a:solidFill>
              <a:latin typeface="Aptos" panose="020B0004020202020204" pitchFamily="34" charset="0"/>
            </a:endParaRPr>
          </a:p>
        </p:txBody>
      </p:sp>
      <p:pic>
        <p:nvPicPr>
          <p:cNvPr id="44" name="Picture 43">
            <a:extLst>
              <a:ext uri="{FF2B5EF4-FFF2-40B4-BE49-F238E27FC236}">
                <a16:creationId xmlns:a16="http://schemas.microsoft.com/office/drawing/2014/main" id="{C2E3D7D9-5A0E-41D7-B758-00C23FD2913C}"/>
              </a:ext>
            </a:extLst>
          </p:cNvPr>
          <p:cNvPicPr>
            <a:picLocks noChangeAspect="1"/>
          </p:cNvPicPr>
          <p:nvPr/>
        </p:nvPicPr>
        <p:blipFill>
          <a:blip r:embed="rId4">
            <a:grayscl/>
          </a:blip>
          <a:srcRect/>
          <a:stretch/>
        </p:blipFill>
        <p:spPr>
          <a:xfrm>
            <a:off x="5331543" y="1219345"/>
            <a:ext cx="3649125" cy="2052632"/>
          </a:xfrm>
          <a:prstGeom prst="rect">
            <a:avLst/>
          </a:prstGeom>
          <a:ln w="50800">
            <a:solidFill>
              <a:schemeClr val="bg1"/>
            </a:solidFill>
          </a:ln>
        </p:spPr>
      </p:pic>
      <p:grpSp>
        <p:nvGrpSpPr>
          <p:cNvPr id="5" name="Theeory_R">
            <a:extLst>
              <a:ext uri="{FF2B5EF4-FFF2-40B4-BE49-F238E27FC236}">
                <a16:creationId xmlns:a16="http://schemas.microsoft.com/office/drawing/2014/main" id="{537E9FDA-5D63-9B7D-B5CF-676D8FE07F6B}"/>
              </a:ext>
            </a:extLst>
          </p:cNvPr>
          <p:cNvGrpSpPr/>
          <p:nvPr/>
        </p:nvGrpSpPr>
        <p:grpSpPr>
          <a:xfrm>
            <a:off x="5331543" y="2902716"/>
            <a:ext cx="3527217" cy="1912601"/>
            <a:chOff x="5260985" y="2890949"/>
            <a:chExt cx="3405310" cy="1912601"/>
          </a:xfrm>
        </p:grpSpPr>
        <p:sp>
          <p:nvSpPr>
            <p:cNvPr id="35" name="Shape 10">
              <a:extLst>
                <a:ext uri="{FF2B5EF4-FFF2-40B4-BE49-F238E27FC236}">
                  <a16:creationId xmlns:a16="http://schemas.microsoft.com/office/drawing/2014/main" id="{F30DC0C4-A3D3-0142-48C8-55D5DFA6BA9E}"/>
                </a:ext>
              </a:extLst>
            </p:cNvPr>
            <p:cNvSpPr/>
            <p:nvPr/>
          </p:nvSpPr>
          <p:spPr>
            <a:xfrm>
              <a:off x="5260987" y="2902716"/>
              <a:ext cx="3405308" cy="1878349"/>
            </a:xfrm>
            <a:prstGeom prst="rect">
              <a:avLst/>
            </a:prstGeom>
            <a:solidFill>
              <a:srgbClr val="1A1A2A"/>
            </a:solidFill>
            <a:ln w="38100">
              <a:solidFill>
                <a:srgbClr val="7030A0"/>
              </a:solidFill>
              <a:prstDash val="solid"/>
            </a:ln>
            <a:effectLst>
              <a:outerShdw blurRad="152400" dist="63500" dir="8100000" algn="bl" rotWithShape="0">
                <a:srgbClr val="000000">
                  <a:alpha val="50000"/>
                </a:srgbClr>
              </a:outerShdw>
            </a:effectLst>
          </p:spPr>
        </p:sp>
        <p:sp>
          <p:nvSpPr>
            <p:cNvPr id="36" name="Shape 11">
              <a:extLst>
                <a:ext uri="{FF2B5EF4-FFF2-40B4-BE49-F238E27FC236}">
                  <a16:creationId xmlns:a16="http://schemas.microsoft.com/office/drawing/2014/main" id="{D34D70CB-7E33-EBBC-DD71-51F24B3178CD}"/>
                </a:ext>
              </a:extLst>
            </p:cNvPr>
            <p:cNvSpPr/>
            <p:nvPr/>
          </p:nvSpPr>
          <p:spPr>
            <a:xfrm>
              <a:off x="5260987" y="2928418"/>
              <a:ext cx="3405307" cy="244126"/>
            </a:xfrm>
            <a:prstGeom prst="rect">
              <a:avLst/>
            </a:prstGeom>
            <a:solidFill>
              <a:srgbClr val="7030A0"/>
            </a:solidFill>
            <a:ln>
              <a:solidFill>
                <a:srgbClr val="7030A0"/>
              </a:solidFill>
            </a:ln>
          </p:spPr>
        </p:sp>
        <p:sp>
          <p:nvSpPr>
            <p:cNvPr id="37" name="Text 13">
              <a:extLst>
                <a:ext uri="{FF2B5EF4-FFF2-40B4-BE49-F238E27FC236}">
                  <a16:creationId xmlns:a16="http://schemas.microsoft.com/office/drawing/2014/main" id="{F4398030-AAA1-6FC2-826B-C73DAB57FA92}"/>
                </a:ext>
              </a:extLst>
            </p:cNvPr>
            <p:cNvSpPr/>
            <p:nvPr/>
          </p:nvSpPr>
          <p:spPr>
            <a:xfrm>
              <a:off x="5360818" y="3220731"/>
              <a:ext cx="3213931" cy="1582819"/>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Reiner argues police discretion is not an </a:t>
              </a:r>
              <a:r>
                <a:rPr lang="en-GB" sz="1100" i="1" dirty="0">
                  <a:solidFill>
                    <a:srgbClr val="F0EFE8"/>
                  </a:solidFill>
                  <a:latin typeface="Aptos" panose="020B0004020202020204" pitchFamily="34" charset="0"/>
                </a:rPr>
                <a:t>exception</a:t>
              </a:r>
              <a:r>
                <a:rPr lang="en-GB" sz="1100" dirty="0">
                  <a:solidFill>
                    <a:srgbClr val="F0EFE8"/>
                  </a:solidFill>
                  <a:latin typeface="Aptos" panose="020B0004020202020204" pitchFamily="34" charset="0"/>
                </a:rPr>
                <a:t> to formal social control, it </a:t>
              </a:r>
              <a:r>
                <a:rPr lang="en-GB" sz="1100" dirty="0" err="1">
                  <a:solidFill>
                    <a:srgbClr val="F0EFE8"/>
                  </a:solidFill>
                  <a:latin typeface="Aptos" panose="020B0004020202020204" pitchFamily="34" charset="0"/>
                </a:rPr>
                <a:t>ain’t</a:t>
              </a:r>
              <a:r>
                <a:rPr lang="en-GB" sz="1100" dirty="0">
                  <a:solidFill>
                    <a:srgbClr val="F0EFE8"/>
                  </a:solidFill>
                  <a:latin typeface="Aptos" panose="020B0004020202020204" pitchFamily="34" charset="0"/>
                </a:rPr>
                <a:t> something the cops dreamt up for their own amusement.  It is its primary mechanism. Officers use their experience – their socialisation as cops – to read social contexts and apply selective enforcement. </a:t>
              </a:r>
            </a:p>
            <a:p>
              <a:pPr marL="0" indent="0">
                <a:buNone/>
              </a:pPr>
              <a:endParaRPr lang="en-GB" sz="1100" dirty="0">
                <a:solidFill>
                  <a:srgbClr val="F0EFE8"/>
                </a:solidFill>
                <a:latin typeface="Aptos" panose="020B0004020202020204" pitchFamily="34" charset="0"/>
              </a:endParaRPr>
            </a:p>
            <a:p>
              <a:pPr marL="0" indent="0">
                <a:buNone/>
              </a:pPr>
              <a:r>
                <a:rPr lang="en-GB" sz="1100" dirty="0">
                  <a:solidFill>
                    <a:srgbClr val="F0EFE8"/>
                  </a:solidFill>
                  <a:latin typeface="Aptos" panose="020B0004020202020204" pitchFamily="34" charset="0"/>
                </a:rPr>
                <a:t>And when you think of like that, the decision </a:t>
              </a:r>
              <a:r>
                <a:rPr lang="en-GB" sz="1100" i="1" dirty="0">
                  <a:solidFill>
                    <a:srgbClr val="F0EFE8"/>
                  </a:solidFill>
                  <a:latin typeface="Aptos" panose="020B0004020202020204" pitchFamily="34" charset="0"/>
                </a:rPr>
                <a:t>not</a:t>
              </a:r>
              <a:r>
                <a:rPr lang="en-GB" sz="1100" dirty="0">
                  <a:solidFill>
                    <a:srgbClr val="F0EFE8"/>
                  </a:solidFill>
                  <a:latin typeface="Aptos" panose="020B0004020202020204" pitchFamily="34" charset="0"/>
                </a:rPr>
                <a:t> to arrest someone is as much an exercise of power as the decision to arrest them…</a:t>
              </a:r>
            </a:p>
          </p:txBody>
        </p:sp>
        <p:sp>
          <p:nvSpPr>
            <p:cNvPr id="38" name="TextBox 37">
              <a:extLst>
                <a:ext uri="{FF2B5EF4-FFF2-40B4-BE49-F238E27FC236}">
                  <a16:creationId xmlns:a16="http://schemas.microsoft.com/office/drawing/2014/main" id="{5C60CDF2-E2DE-FD74-70E0-FFC9ED23D5D8}"/>
                </a:ext>
              </a:extLst>
            </p:cNvPr>
            <p:cNvSpPr txBox="1"/>
            <p:nvPr/>
          </p:nvSpPr>
          <p:spPr>
            <a:xfrm>
              <a:off x="5260985" y="2890949"/>
              <a:ext cx="3405308" cy="276999"/>
            </a:xfrm>
            <a:prstGeom prst="rect">
              <a:avLst/>
            </a:prstGeom>
            <a:noFill/>
          </p:spPr>
          <p:txBody>
            <a:bodyPr wrap="square">
              <a:spAutoFit/>
            </a:bodyPr>
            <a:lstStyle/>
            <a:p>
              <a:pPr algn="ctr"/>
              <a:r>
                <a:rPr lang="en-GB" sz="1200" b="1" dirty="0">
                  <a:solidFill>
                    <a:schemeClr val="bg1"/>
                  </a:solidFill>
                  <a:latin typeface="Aptos" panose="020B0004020202020204" pitchFamily="34" charset="0"/>
                </a:rPr>
                <a:t>Theory: Reiner: Crime and Control in Britain</a:t>
              </a:r>
            </a:p>
          </p:txBody>
        </p:sp>
      </p:grpSp>
      <p:grpSp>
        <p:nvGrpSpPr>
          <p:cNvPr id="39" name="Analysis">
            <a:extLst>
              <a:ext uri="{FF2B5EF4-FFF2-40B4-BE49-F238E27FC236}">
                <a16:creationId xmlns:a16="http://schemas.microsoft.com/office/drawing/2014/main" id="{98ED6471-6C73-666A-BAFD-018AF33225F5}"/>
              </a:ext>
            </a:extLst>
          </p:cNvPr>
          <p:cNvGrpSpPr/>
          <p:nvPr/>
        </p:nvGrpSpPr>
        <p:grpSpPr>
          <a:xfrm>
            <a:off x="6227125" y="863129"/>
            <a:ext cx="2602167" cy="1872697"/>
            <a:chOff x="6297011" y="869237"/>
            <a:chExt cx="2602167" cy="2054822"/>
          </a:xfrm>
        </p:grpSpPr>
        <p:sp>
          <p:nvSpPr>
            <p:cNvPr id="40" name="Shape 10">
              <a:extLst>
                <a:ext uri="{FF2B5EF4-FFF2-40B4-BE49-F238E27FC236}">
                  <a16:creationId xmlns:a16="http://schemas.microsoft.com/office/drawing/2014/main" id="{0ECF267B-0B01-E4C0-0B90-75F76D219520}"/>
                </a:ext>
              </a:extLst>
            </p:cNvPr>
            <p:cNvSpPr/>
            <p:nvPr/>
          </p:nvSpPr>
          <p:spPr>
            <a:xfrm>
              <a:off x="6297011" y="882952"/>
              <a:ext cx="2602167" cy="2041107"/>
            </a:xfrm>
            <a:prstGeom prst="rect">
              <a:avLst/>
            </a:prstGeom>
            <a:solidFill>
              <a:srgbClr val="1A1A2A"/>
            </a:solidFill>
            <a:ln w="38100">
              <a:solidFill>
                <a:srgbClr val="92D050"/>
              </a:solidFill>
              <a:prstDash val="solid"/>
            </a:ln>
            <a:effectLst>
              <a:outerShdw blurRad="152400" dist="63500" dir="8100000" algn="bl" rotWithShape="0">
                <a:srgbClr val="000000">
                  <a:alpha val="50000"/>
                </a:srgbClr>
              </a:outerShdw>
            </a:effectLst>
          </p:spPr>
        </p:sp>
        <p:sp>
          <p:nvSpPr>
            <p:cNvPr id="41" name="Shape 11">
              <a:extLst>
                <a:ext uri="{FF2B5EF4-FFF2-40B4-BE49-F238E27FC236}">
                  <a16:creationId xmlns:a16="http://schemas.microsoft.com/office/drawing/2014/main" id="{07588FE3-CD7C-40D1-DB6F-04FCCF9CFD64}"/>
                </a:ext>
              </a:extLst>
            </p:cNvPr>
            <p:cNvSpPr/>
            <p:nvPr/>
          </p:nvSpPr>
          <p:spPr>
            <a:xfrm>
              <a:off x="6297012" y="869237"/>
              <a:ext cx="2602166" cy="256032"/>
            </a:xfrm>
            <a:prstGeom prst="rect">
              <a:avLst/>
            </a:prstGeom>
            <a:solidFill>
              <a:srgbClr val="92D050"/>
            </a:solidFill>
            <a:ln/>
          </p:spPr>
        </p:sp>
        <p:sp>
          <p:nvSpPr>
            <p:cNvPr id="42" name="Text 13">
              <a:extLst>
                <a:ext uri="{FF2B5EF4-FFF2-40B4-BE49-F238E27FC236}">
                  <a16:creationId xmlns:a16="http://schemas.microsoft.com/office/drawing/2014/main" id="{3D692A4E-C487-F526-DC4F-B45A1F6B07A3}"/>
                </a:ext>
              </a:extLst>
            </p:cNvPr>
            <p:cNvSpPr/>
            <p:nvPr/>
          </p:nvSpPr>
          <p:spPr>
            <a:xfrm>
              <a:off x="6385504" y="1201721"/>
              <a:ext cx="2438156" cy="1432911"/>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Sharp analysis rookie. We’ll make a detective of you yet. Police discretion reveals the gap between formal law and social order. The law criminalises the vigil. Social control allows it. This only makes sense if you understand the goal of social control is to maintain order - and order is not always the same as following the strict letter of the law.</a:t>
              </a:r>
            </a:p>
          </p:txBody>
        </p:sp>
        <p:sp>
          <p:nvSpPr>
            <p:cNvPr id="43" name="TextBox 42">
              <a:extLst>
                <a:ext uri="{FF2B5EF4-FFF2-40B4-BE49-F238E27FC236}">
                  <a16:creationId xmlns:a16="http://schemas.microsoft.com/office/drawing/2014/main" id="{EA2528B0-BF84-E68B-99E0-CA5A10EAE56C}"/>
                </a:ext>
              </a:extLst>
            </p:cNvPr>
            <p:cNvSpPr txBox="1"/>
            <p:nvPr/>
          </p:nvSpPr>
          <p:spPr>
            <a:xfrm>
              <a:off x="6385502" y="869237"/>
              <a:ext cx="2451598" cy="303938"/>
            </a:xfrm>
            <a:prstGeom prst="rect">
              <a:avLst/>
            </a:prstGeom>
            <a:noFill/>
          </p:spPr>
          <p:txBody>
            <a:bodyPr wrap="square">
              <a:spAutoFit/>
            </a:bodyPr>
            <a:lstStyle/>
            <a:p>
              <a:pPr algn="ctr"/>
              <a:r>
                <a:rPr lang="en-GB" sz="1200" b="1" dirty="0">
                  <a:latin typeface="Aptos" panose="020B0004020202020204" pitchFamily="34" charset="0"/>
                </a:rPr>
                <a:t>Analysis</a:t>
              </a:r>
            </a:p>
          </p:txBody>
        </p:sp>
      </p:grpSp>
      <p:sp>
        <p:nvSpPr>
          <p:cNvPr id="45" name="Rectangle 44">
            <a:hlinkClick r:id="rId5" action="ppaction://hlinksldjump"/>
            <a:extLst>
              <a:ext uri="{FF2B5EF4-FFF2-40B4-BE49-F238E27FC236}">
                <a16:creationId xmlns:a16="http://schemas.microsoft.com/office/drawing/2014/main" id="{99486028-4408-8CF8-F4A2-7790FAD91475}"/>
              </a:ext>
            </a:extLst>
          </p:cNvPr>
          <p:cNvSpPr/>
          <p:nvPr/>
        </p:nvSpPr>
        <p:spPr>
          <a:xfrm>
            <a:off x="1483825" y="2755107"/>
            <a:ext cx="1872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hlinkClick r:id="rId6" action="ppaction://hlinksldjump"/>
            <a:extLst>
              <a:ext uri="{FF2B5EF4-FFF2-40B4-BE49-F238E27FC236}">
                <a16:creationId xmlns:a16="http://schemas.microsoft.com/office/drawing/2014/main" id="{4F7D14C5-99D2-A66B-5D30-F772CA9E5238}"/>
              </a:ext>
            </a:extLst>
          </p:cNvPr>
          <p:cNvSpPr/>
          <p:nvPr/>
        </p:nvSpPr>
        <p:spPr>
          <a:xfrm>
            <a:off x="338114" y="4056119"/>
            <a:ext cx="2160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discretion">
            <a:extLst>
              <a:ext uri="{FF2B5EF4-FFF2-40B4-BE49-F238E27FC236}">
                <a16:creationId xmlns:a16="http://schemas.microsoft.com/office/drawing/2014/main" id="{B309FE6A-5FB5-AB3C-0358-F931273E0975}"/>
              </a:ext>
            </a:extLst>
          </p:cNvPr>
          <p:cNvSpPr/>
          <p:nvPr/>
        </p:nvSpPr>
        <p:spPr>
          <a:xfrm>
            <a:off x="2742610" y="1096468"/>
            <a:ext cx="6696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iner">
            <a:extLst>
              <a:ext uri="{FF2B5EF4-FFF2-40B4-BE49-F238E27FC236}">
                <a16:creationId xmlns:a16="http://schemas.microsoft.com/office/drawing/2014/main" id="{406CC328-BBD6-D556-A5E2-3A01281AF911}"/>
              </a:ext>
            </a:extLst>
          </p:cNvPr>
          <p:cNvSpPr/>
          <p:nvPr/>
        </p:nvSpPr>
        <p:spPr>
          <a:xfrm>
            <a:off x="323124" y="2215082"/>
            <a:ext cx="569086"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7" restart="whenNotActive" fill="hold" evtFilter="cancelBubble" nodeType="interactiveSeq">
                <p:stCondLst>
                  <p:cond evt="onClick" delay="0">
                    <p:tgtEl>
                      <p:spTgt spid="39"/>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17" restart="whenNotActive" fill="hold" evtFilter="cancelBubble" nodeType="interactiveSeq">
                <p:stCondLst>
                  <p:cond evt="onClick" delay="0">
                    <p:tgtEl>
                      <p:spTgt spid="5"/>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B4E382EB-9A11-0658-0413-5105D3F43F44}"/>
              </a:ext>
            </a:extLst>
          </p:cNvPr>
          <p:cNvPicPr>
            <a:picLocks noChangeAspect="1"/>
          </p:cNvPicPr>
          <p:nvPr/>
        </p:nvPicPr>
        <p:blipFill>
          <a:blip r:embed="rId3">
            <a:alphaModFix amt="35000"/>
            <a:duotone>
              <a:prstClr val="black"/>
              <a:schemeClr val="accent1">
                <a:tint val="45000"/>
                <a:satMod val="400000"/>
              </a:schemeClr>
            </a:duotone>
          </a:blip>
          <a:srcRect/>
          <a:stretch/>
        </p:blipFill>
        <p:spPr>
          <a:xfrm>
            <a:off x="0" y="-2"/>
            <a:ext cx="9143999" cy="4512565"/>
          </a:xfrm>
          <a:prstGeom prst="rect">
            <a:avLst/>
          </a:prstGeom>
          <a:effectLst>
            <a:softEdge rad="63500"/>
          </a:effectLst>
        </p:spPr>
      </p:pic>
      <p:sp>
        <p:nvSpPr>
          <p:cNvPr id="6" name="Text 6">
            <a:extLst>
              <a:ext uri="{FF2B5EF4-FFF2-40B4-BE49-F238E27FC236}">
                <a16:creationId xmlns:a16="http://schemas.microsoft.com/office/drawing/2014/main" id="{56E007F8-A42F-98F7-BE6A-6C8233C192B2}"/>
              </a:ext>
            </a:extLst>
          </p:cNvPr>
          <p:cNvSpPr/>
          <p:nvPr/>
        </p:nvSpPr>
        <p:spPr>
          <a:xfrm>
            <a:off x="274320" y="874243"/>
            <a:ext cx="4953983" cy="3692763"/>
          </a:xfrm>
          <a:prstGeom prst="rect">
            <a:avLst/>
          </a:prstGeom>
          <a:noFill/>
          <a:ln/>
        </p:spPr>
        <p:txBody>
          <a:bodyPr wrap="square" rtlCol="0" anchor="t"/>
          <a:lstStyle/>
          <a:p>
            <a:pPr marL="0" indent="0">
              <a:buNone/>
            </a:pPr>
            <a:r>
              <a:rPr lang="en-GB" sz="1200" dirty="0">
                <a:solidFill>
                  <a:srgbClr val="FFFF00"/>
                </a:solidFill>
                <a:latin typeface="Aptos" panose="020B0004020202020204" pitchFamily="34" charset="0"/>
              </a:rPr>
              <a:t>You’re right. “Discretion” can be a double-edged sword. That’s what </a:t>
            </a:r>
            <a:r>
              <a:rPr lang="en-GB" sz="1200" dirty="0">
                <a:solidFill>
                  <a:srgbClr val="FFC000"/>
                </a:solidFill>
                <a:latin typeface="Aptos" panose="020B0004020202020204" pitchFamily="34" charset="0"/>
              </a:rPr>
              <a:t>Chambliss</a:t>
            </a:r>
            <a:r>
              <a:rPr lang="en-GB" sz="1200" dirty="0">
                <a:solidFill>
                  <a:srgbClr val="FFFF00"/>
                </a:solidFill>
                <a:latin typeface="Aptos" panose="020B0004020202020204" pitchFamily="34" charset="0"/>
              </a:rPr>
              <a:t> showed when he observed “The Saints and the Roughnecks” back in ‘73. If you’ve read it, you know what I’m going to say. If you haven’t, here’s </a:t>
            </a:r>
            <a:r>
              <a:rPr lang="en-GB" sz="1200" dirty="0">
                <a:solidFill>
                  <a:srgbClr val="FFC000"/>
                </a:solidFill>
                <a:latin typeface="Aptos" panose="020B0004020202020204" pitchFamily="34" charset="0"/>
              </a:rPr>
              <a:t>the short and sweet version</a:t>
            </a:r>
            <a:r>
              <a:rPr lang="en-GB" sz="1200" dirty="0">
                <a:solidFill>
                  <a:srgbClr val="FFFF00"/>
                </a:solidFill>
                <a:latin typeface="Aptos" panose="020B0004020202020204" pitchFamily="34" charset="0"/>
              </a:rPr>
              <a:t>.</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See, the discretion that allows the vigil to proceed is the </a:t>
            </a:r>
            <a:r>
              <a:rPr lang="en-GB" sz="1200" dirty="0">
                <a:solidFill>
                  <a:srgbClr val="FFC000"/>
                </a:solidFill>
                <a:latin typeface="Aptos" panose="020B0004020202020204" pitchFamily="34" charset="0"/>
              </a:rPr>
              <a:t>same discretion </a:t>
            </a:r>
            <a:r>
              <a:rPr lang="en-GB" sz="1200" dirty="0">
                <a:solidFill>
                  <a:srgbClr val="FFFF00"/>
                </a:solidFill>
                <a:latin typeface="Aptos" panose="020B0004020202020204" pitchFamily="34" charset="0"/>
              </a:rPr>
              <a:t>that gets a Black teenager stopped and searched on his way home from school while his white counterpart wonders what song to play next on his </a:t>
            </a:r>
            <a:r>
              <a:rPr lang="en-GB" sz="1200" dirty="0" err="1">
                <a:solidFill>
                  <a:srgbClr val="FFFF00"/>
                </a:solidFill>
                <a:latin typeface="Aptos" panose="020B0004020202020204" pitchFamily="34" charset="0"/>
              </a:rPr>
              <a:t>iphone</a:t>
            </a:r>
            <a:r>
              <a:rPr lang="en-GB" sz="1200" dirty="0">
                <a:solidFill>
                  <a:srgbClr val="FFFF00"/>
                </a:solidFill>
                <a:latin typeface="Aptos" panose="020B0004020202020204" pitchFamily="34" charset="0"/>
              </a:rPr>
              <a:t>. </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It’s exercised by the same officers, under the same law but it produces different outcomes depending on who the target is. </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What it says is </a:t>
            </a:r>
            <a:r>
              <a:rPr lang="en-GB" sz="1200" dirty="0">
                <a:solidFill>
                  <a:srgbClr val="FFC000"/>
                </a:solidFill>
                <a:latin typeface="Aptos" panose="020B0004020202020204" pitchFamily="34" charset="0"/>
              </a:rPr>
              <a:t>social control </a:t>
            </a:r>
            <a:r>
              <a:rPr lang="en-GB" sz="1200" dirty="0" err="1">
                <a:solidFill>
                  <a:srgbClr val="FFC000"/>
                </a:solidFill>
                <a:latin typeface="Aptos" panose="020B0004020202020204" pitchFamily="34" charset="0"/>
              </a:rPr>
              <a:t>ain’t</a:t>
            </a:r>
            <a:r>
              <a:rPr lang="en-GB" sz="1200" dirty="0">
                <a:solidFill>
                  <a:srgbClr val="FFC000"/>
                </a:solidFill>
                <a:latin typeface="Aptos" panose="020B0004020202020204" pitchFamily="34" charset="0"/>
              </a:rPr>
              <a:t> neutral</a:t>
            </a:r>
            <a:r>
              <a:rPr lang="en-GB" sz="1200" dirty="0">
                <a:solidFill>
                  <a:srgbClr val="FFFF00"/>
                </a:solidFill>
                <a:latin typeface="Aptos" panose="020B0004020202020204" pitchFamily="34" charset="0"/>
              </a:rPr>
              <a:t>, even when it’s looking at you with a smile on its face. It’s still looking at you, kid. It leaves us with what the High-Ups in City Hall call “</a:t>
            </a:r>
            <a:r>
              <a:rPr lang="en-GB" sz="1200" i="1" dirty="0">
                <a:solidFill>
                  <a:srgbClr val="FFFF00"/>
                </a:solidFill>
                <a:latin typeface="Aptos" panose="020B0004020202020204" pitchFamily="34" charset="0"/>
              </a:rPr>
              <a:t>a democratic accountability problem</a:t>
            </a:r>
            <a:r>
              <a:rPr lang="en-GB" sz="1200" dirty="0">
                <a:solidFill>
                  <a:srgbClr val="FFFF00"/>
                </a:solidFill>
                <a:latin typeface="Aptos" panose="020B0004020202020204" pitchFamily="34" charset="0"/>
              </a:rPr>
              <a:t>”. Or as you and I might put it, Who Watches the Watchmen?</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That’s the truth, kid. Formal mechanisms shot through with informal biases that </a:t>
            </a:r>
            <a:r>
              <a:rPr lang="en-GB" sz="1200" dirty="0">
                <a:solidFill>
                  <a:schemeClr val="bg1"/>
                </a:solidFill>
                <a:latin typeface="Aptos" panose="020B0004020202020204" pitchFamily="34" charset="0"/>
              </a:rPr>
              <a:t>replicate the social order they claim to be merely maintaining</a:t>
            </a:r>
            <a:r>
              <a:rPr lang="en-GB" sz="1200" dirty="0">
                <a:solidFill>
                  <a:srgbClr val="FFFF00"/>
                </a:solidFill>
                <a:latin typeface="Aptos" panose="020B0004020202020204" pitchFamily="34" charset="0"/>
              </a:rPr>
              <a:t>.</a:t>
            </a:r>
          </a:p>
          <a:p>
            <a:pPr marL="0" indent="0">
              <a:buNone/>
            </a:pPr>
            <a:endParaRPr lang="en-GB" sz="1200" dirty="0">
              <a:solidFill>
                <a:srgbClr val="FFFF00"/>
              </a:solidFill>
              <a:latin typeface="Aptos" panose="020B0004020202020204" pitchFamily="34" charset="0"/>
            </a:endParaRPr>
          </a:p>
        </p:txBody>
      </p:sp>
      <p:sp>
        <p:nvSpPr>
          <p:cNvPr id="7" name="Text 5"/>
          <p:cNvSpPr/>
          <p:nvPr/>
        </p:nvSpPr>
        <p:spPr>
          <a:xfrm>
            <a:off x="198077" y="959616"/>
            <a:ext cx="8229600" cy="420624"/>
          </a:xfrm>
          <a:prstGeom prst="rect">
            <a:avLst/>
          </a:prstGeom>
          <a:noFill/>
          <a:ln/>
        </p:spPr>
        <p:txBody>
          <a:bodyPr wrap="square" lIns="0" tIns="0" rIns="0" bIns="0" rtlCol="0" anchor="ctr"/>
          <a:lstStyle/>
          <a:p>
            <a:pPr marL="0" indent="0">
              <a:buNone/>
            </a:pPr>
            <a:endParaRPr lang="en-GB" sz="1200" b="1" dirty="0">
              <a:solidFill>
                <a:srgbClr val="F0EFE8"/>
              </a:solidFill>
            </a:endParaRPr>
          </a:p>
        </p:txBody>
      </p:sp>
      <p:sp>
        <p:nvSpPr>
          <p:cNvPr id="2" name="Text 4">
            <a:extLst>
              <a:ext uri="{FF2B5EF4-FFF2-40B4-BE49-F238E27FC236}">
                <a16:creationId xmlns:a16="http://schemas.microsoft.com/office/drawing/2014/main" id="{ADE384AC-CB18-43F7-1E35-2D6A9B1E808F}"/>
              </a:ext>
            </a:extLst>
          </p:cNvPr>
          <p:cNvSpPr/>
          <p:nvPr/>
        </p:nvSpPr>
        <p:spPr>
          <a:xfrm>
            <a:off x="241637" y="243033"/>
            <a:ext cx="6073981" cy="665787"/>
          </a:xfrm>
          <a:prstGeom prst="rect">
            <a:avLst/>
          </a:prstGeom>
          <a:noFill/>
          <a:ln/>
        </p:spPr>
        <p:txBody>
          <a:bodyPr wrap="square" rtlCol="0" anchor="t"/>
          <a:lstStyle/>
          <a:p>
            <a:pPr marL="0" indent="0" algn="l">
              <a:buNone/>
            </a:pPr>
            <a:r>
              <a:rPr lang="en-US" sz="3600" b="1" dirty="0">
                <a:solidFill>
                  <a:srgbClr val="F0EDE8"/>
                </a:solidFill>
                <a:latin typeface="Aptos" panose="020B0004020202020204" pitchFamily="34" charset="0"/>
                <a:ea typeface="Georgia" pitchFamily="34" charset="-122"/>
                <a:cs typeface="Georgia" pitchFamily="34" charset="-120"/>
              </a:rPr>
              <a:t>Police Discretion: Or Worse?</a:t>
            </a:r>
            <a:endParaRPr lang="en-US" sz="3600" dirty="0">
              <a:latin typeface="Aptos" panose="020B0004020202020204" pitchFamily="34" charset="0"/>
            </a:endParaRPr>
          </a:p>
        </p:txBody>
      </p:sp>
      <p:pic>
        <p:nvPicPr>
          <p:cNvPr id="50" name="Picture 49">
            <a:extLst>
              <a:ext uri="{FF2B5EF4-FFF2-40B4-BE49-F238E27FC236}">
                <a16:creationId xmlns:a16="http://schemas.microsoft.com/office/drawing/2014/main" id="{FB74689B-BDA9-1BD6-9BF9-4F08094F68C1}"/>
              </a:ext>
            </a:extLst>
          </p:cNvPr>
          <p:cNvPicPr>
            <a:picLocks noChangeAspect="1"/>
          </p:cNvPicPr>
          <p:nvPr/>
        </p:nvPicPr>
        <p:blipFill>
          <a:blip r:embed="rId4"/>
          <a:srcRect/>
          <a:stretch/>
        </p:blipFill>
        <p:spPr>
          <a:xfrm>
            <a:off x="5331544" y="1219345"/>
            <a:ext cx="3649123" cy="2052632"/>
          </a:xfrm>
          <a:prstGeom prst="rect">
            <a:avLst/>
          </a:prstGeom>
          <a:ln w="50800">
            <a:solidFill>
              <a:schemeClr val="bg1"/>
            </a:solidFill>
          </a:ln>
        </p:spPr>
      </p:pic>
      <p:grpSp>
        <p:nvGrpSpPr>
          <p:cNvPr id="3" name="T_chambliss">
            <a:extLst>
              <a:ext uri="{FF2B5EF4-FFF2-40B4-BE49-F238E27FC236}">
                <a16:creationId xmlns:a16="http://schemas.microsoft.com/office/drawing/2014/main" id="{8C8D0FF6-5143-8637-B84E-80712C8E5124}"/>
              </a:ext>
            </a:extLst>
          </p:cNvPr>
          <p:cNvGrpSpPr/>
          <p:nvPr/>
        </p:nvGrpSpPr>
        <p:grpSpPr>
          <a:xfrm>
            <a:off x="5493133" y="801205"/>
            <a:ext cx="3409230" cy="1892720"/>
            <a:chOff x="3799970" y="2456202"/>
            <a:chExt cx="3409230" cy="1892720"/>
          </a:xfrm>
        </p:grpSpPr>
        <p:sp>
          <p:nvSpPr>
            <p:cNvPr id="41" name="Shape 10">
              <a:extLst>
                <a:ext uri="{FF2B5EF4-FFF2-40B4-BE49-F238E27FC236}">
                  <a16:creationId xmlns:a16="http://schemas.microsoft.com/office/drawing/2014/main" id="{D9FE62A5-FA65-3BD4-81FC-F31E811ED472}"/>
                </a:ext>
              </a:extLst>
            </p:cNvPr>
            <p:cNvSpPr/>
            <p:nvPr/>
          </p:nvSpPr>
          <p:spPr>
            <a:xfrm>
              <a:off x="3799970" y="2470573"/>
              <a:ext cx="3405308" cy="1878349"/>
            </a:xfrm>
            <a:prstGeom prst="rect">
              <a:avLst/>
            </a:prstGeom>
            <a:solidFill>
              <a:srgbClr val="1A1A2A"/>
            </a:solidFill>
            <a:ln w="38100">
              <a:solidFill>
                <a:srgbClr val="7030A0"/>
              </a:solidFill>
              <a:prstDash val="solid"/>
            </a:ln>
            <a:effectLst>
              <a:outerShdw blurRad="152400" dist="63500" dir="8100000" algn="bl" rotWithShape="0">
                <a:srgbClr val="000000">
                  <a:alpha val="50000"/>
                </a:srgbClr>
              </a:outerShdw>
            </a:effectLst>
          </p:spPr>
        </p:sp>
        <p:sp>
          <p:nvSpPr>
            <p:cNvPr id="42" name="Shape 11">
              <a:extLst>
                <a:ext uri="{FF2B5EF4-FFF2-40B4-BE49-F238E27FC236}">
                  <a16:creationId xmlns:a16="http://schemas.microsoft.com/office/drawing/2014/main" id="{50B6B883-D2BD-1B98-97E6-B36AFF5B2B5D}"/>
                </a:ext>
              </a:extLst>
            </p:cNvPr>
            <p:cNvSpPr/>
            <p:nvPr/>
          </p:nvSpPr>
          <p:spPr>
            <a:xfrm>
              <a:off x="3799970" y="2489075"/>
              <a:ext cx="3405307" cy="244126"/>
            </a:xfrm>
            <a:prstGeom prst="rect">
              <a:avLst/>
            </a:prstGeom>
            <a:solidFill>
              <a:srgbClr val="7030A0"/>
            </a:solidFill>
            <a:ln>
              <a:solidFill>
                <a:srgbClr val="7030A0"/>
              </a:solidFill>
            </a:ln>
          </p:spPr>
        </p:sp>
        <p:sp>
          <p:nvSpPr>
            <p:cNvPr id="43" name="Text 13">
              <a:extLst>
                <a:ext uri="{FF2B5EF4-FFF2-40B4-BE49-F238E27FC236}">
                  <a16:creationId xmlns:a16="http://schemas.microsoft.com/office/drawing/2014/main" id="{7405A4FE-A0EC-0695-DEB7-4C2A79C6870C}"/>
                </a:ext>
              </a:extLst>
            </p:cNvPr>
            <p:cNvSpPr/>
            <p:nvPr/>
          </p:nvSpPr>
          <p:spPr>
            <a:xfrm>
              <a:off x="3899801" y="2766103"/>
              <a:ext cx="3305475" cy="1582819"/>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One of the main takeaways from Chambliss’ study is that police discretion systematically favours groups that conform to dominant cultural perceptions: the behaviour of the middle class “Saints”, on the few occasions it attracted the attention of the police, was never criminalised. Similar behaviour by the “Roughnecks”, however, resulted in each member of the group being arrested at least once. “Social order”, it seems, is maintained for some at the expense of others.</a:t>
              </a:r>
            </a:p>
          </p:txBody>
        </p:sp>
        <p:sp>
          <p:nvSpPr>
            <p:cNvPr id="44" name="TextBox 43">
              <a:extLst>
                <a:ext uri="{FF2B5EF4-FFF2-40B4-BE49-F238E27FC236}">
                  <a16:creationId xmlns:a16="http://schemas.microsoft.com/office/drawing/2014/main" id="{4047FE06-1019-F125-4CDC-FAB76F6044EE}"/>
                </a:ext>
              </a:extLst>
            </p:cNvPr>
            <p:cNvSpPr txBox="1"/>
            <p:nvPr/>
          </p:nvSpPr>
          <p:spPr>
            <a:xfrm>
              <a:off x="3803892" y="2456202"/>
              <a:ext cx="3405308" cy="276999"/>
            </a:xfrm>
            <a:prstGeom prst="rect">
              <a:avLst/>
            </a:prstGeom>
            <a:noFill/>
          </p:spPr>
          <p:txBody>
            <a:bodyPr wrap="square">
              <a:spAutoFit/>
            </a:bodyPr>
            <a:lstStyle/>
            <a:p>
              <a:pPr algn="ctr"/>
              <a:r>
                <a:rPr lang="en-GB" sz="1200" b="1" dirty="0">
                  <a:solidFill>
                    <a:schemeClr val="bg1"/>
                  </a:solidFill>
                  <a:latin typeface="Aptos" panose="020B0004020202020204" pitchFamily="34" charset="0"/>
                </a:rPr>
                <a:t>Theory: Chambliss (1973)</a:t>
              </a:r>
            </a:p>
          </p:txBody>
        </p:sp>
      </p:grpSp>
      <p:grpSp>
        <p:nvGrpSpPr>
          <p:cNvPr id="18" name="Evaluation">
            <a:extLst>
              <a:ext uri="{FF2B5EF4-FFF2-40B4-BE49-F238E27FC236}">
                <a16:creationId xmlns:a16="http://schemas.microsoft.com/office/drawing/2014/main" id="{2A9BE1BE-0690-510B-AC0C-9C1CE53E551B}"/>
              </a:ext>
            </a:extLst>
          </p:cNvPr>
          <p:cNvGrpSpPr/>
          <p:nvPr/>
        </p:nvGrpSpPr>
        <p:grpSpPr>
          <a:xfrm>
            <a:off x="5585284" y="1372458"/>
            <a:ext cx="3123131" cy="2744907"/>
            <a:chOff x="5304546" y="1279893"/>
            <a:chExt cx="3123131" cy="2744907"/>
          </a:xfrm>
        </p:grpSpPr>
        <p:sp>
          <p:nvSpPr>
            <p:cNvPr id="5" name="Shape 10">
              <a:extLst>
                <a:ext uri="{FF2B5EF4-FFF2-40B4-BE49-F238E27FC236}">
                  <a16:creationId xmlns:a16="http://schemas.microsoft.com/office/drawing/2014/main" id="{A11B8FCF-3B3E-9F8F-DFE1-9D5B59084815}"/>
                </a:ext>
              </a:extLst>
            </p:cNvPr>
            <p:cNvSpPr/>
            <p:nvPr/>
          </p:nvSpPr>
          <p:spPr>
            <a:xfrm>
              <a:off x="5327360" y="1292392"/>
              <a:ext cx="3100317" cy="2732408"/>
            </a:xfrm>
            <a:prstGeom prst="rect">
              <a:avLst/>
            </a:prstGeom>
            <a:solidFill>
              <a:srgbClr val="1A1A2A"/>
            </a:solidFill>
            <a:ln w="38100">
              <a:solidFill>
                <a:srgbClr val="00B0F0"/>
              </a:solidFill>
              <a:prstDash val="solid"/>
            </a:ln>
            <a:effectLst>
              <a:outerShdw blurRad="152400" dist="63500" dir="8100000" algn="bl" rotWithShape="0">
                <a:srgbClr val="000000">
                  <a:alpha val="50000"/>
                </a:srgbClr>
              </a:outerShdw>
            </a:effectLst>
          </p:spPr>
        </p:sp>
        <p:sp>
          <p:nvSpPr>
            <p:cNvPr id="8" name="Shape 11">
              <a:extLst>
                <a:ext uri="{FF2B5EF4-FFF2-40B4-BE49-F238E27FC236}">
                  <a16:creationId xmlns:a16="http://schemas.microsoft.com/office/drawing/2014/main" id="{DC69E223-79F8-A765-47F1-1C3128722AFD}"/>
                </a:ext>
              </a:extLst>
            </p:cNvPr>
            <p:cNvSpPr/>
            <p:nvPr/>
          </p:nvSpPr>
          <p:spPr>
            <a:xfrm>
              <a:off x="6264107" y="1279893"/>
              <a:ext cx="2163569" cy="233339"/>
            </a:xfrm>
            <a:prstGeom prst="rect">
              <a:avLst/>
            </a:prstGeom>
            <a:solidFill>
              <a:schemeClr val="tx2">
                <a:lumMod val="50000"/>
              </a:schemeClr>
            </a:solidFill>
            <a:ln/>
          </p:spPr>
        </p:sp>
        <p:sp>
          <p:nvSpPr>
            <p:cNvPr id="9" name="Text 13">
              <a:extLst>
                <a:ext uri="{FF2B5EF4-FFF2-40B4-BE49-F238E27FC236}">
                  <a16:creationId xmlns:a16="http://schemas.microsoft.com/office/drawing/2014/main" id="{9A206DEA-C411-53DD-67D7-0BA44085B1E2}"/>
                </a:ext>
              </a:extLst>
            </p:cNvPr>
            <p:cNvSpPr/>
            <p:nvPr/>
          </p:nvSpPr>
          <p:spPr>
            <a:xfrm>
              <a:off x="5423269" y="1582907"/>
              <a:ext cx="2928890" cy="2320280"/>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The interesting thing about police discretion is how it can be seen as both a positive and negative feature of policing.</a:t>
              </a:r>
            </a:p>
            <a:p>
              <a:pPr marL="0" indent="0">
                <a:buNone/>
              </a:pPr>
              <a:endParaRPr lang="en-GB" sz="1100" dirty="0">
                <a:solidFill>
                  <a:srgbClr val="F0EFE8"/>
                </a:solidFill>
                <a:latin typeface="Aptos" panose="020B0004020202020204" pitchFamily="34" charset="0"/>
              </a:endParaRPr>
            </a:p>
            <a:p>
              <a:pPr marL="0" indent="0">
                <a:buNone/>
              </a:pPr>
              <a:r>
                <a:rPr lang="en-GB" sz="1100" dirty="0">
                  <a:solidFill>
                    <a:srgbClr val="F0EFE8"/>
                  </a:solidFill>
                  <a:latin typeface="Aptos" panose="020B0004020202020204" pitchFamily="34" charset="0"/>
                </a:rPr>
                <a:t>Positive in the sense it gives the police some control over how to apply the law. In particular it allows individual officers to assess situations and decide whether or not a strict application of the law is in the best interests of maintaining social order.</a:t>
              </a:r>
            </a:p>
            <a:p>
              <a:pPr marL="0" indent="0">
                <a:buNone/>
              </a:pPr>
              <a:endParaRPr lang="en-GB" sz="1100" dirty="0">
                <a:solidFill>
                  <a:srgbClr val="F0EFE8"/>
                </a:solidFill>
                <a:latin typeface="Aptos" panose="020B0004020202020204" pitchFamily="34" charset="0"/>
              </a:endParaRPr>
            </a:p>
            <a:p>
              <a:pPr marL="0" indent="0">
                <a:buNone/>
              </a:pPr>
              <a:r>
                <a:rPr lang="en-GB" sz="1100" dirty="0">
                  <a:solidFill>
                    <a:srgbClr val="F0EFE8"/>
                  </a:solidFill>
                  <a:latin typeface="Aptos" panose="020B0004020202020204" pitchFamily="34" charset="0"/>
                </a:rPr>
                <a:t>On the other hand, the ability to exercise discretion means officers can discriminate – both in favour of or against - different individuals and groups.</a:t>
              </a:r>
            </a:p>
            <a:p>
              <a:pPr marL="0" indent="0">
                <a:buNone/>
              </a:pPr>
              <a:endParaRPr lang="en-GB" sz="1100" dirty="0">
                <a:solidFill>
                  <a:srgbClr val="F0EFE8"/>
                </a:solidFill>
                <a:latin typeface="Aptos" panose="020B0004020202020204" pitchFamily="34" charset="0"/>
              </a:endParaRPr>
            </a:p>
          </p:txBody>
        </p:sp>
        <p:sp>
          <p:nvSpPr>
            <p:cNvPr id="10" name="TextBox 9">
              <a:extLst>
                <a:ext uri="{FF2B5EF4-FFF2-40B4-BE49-F238E27FC236}">
                  <a16:creationId xmlns:a16="http://schemas.microsoft.com/office/drawing/2014/main" id="{78E87DD8-774F-EA8E-4A27-4EFE3C45923E}"/>
                </a:ext>
              </a:extLst>
            </p:cNvPr>
            <p:cNvSpPr txBox="1"/>
            <p:nvPr/>
          </p:nvSpPr>
          <p:spPr>
            <a:xfrm>
              <a:off x="5304546" y="1279893"/>
              <a:ext cx="3123131" cy="276999"/>
            </a:xfrm>
            <a:prstGeom prst="rect">
              <a:avLst/>
            </a:prstGeom>
            <a:solidFill>
              <a:srgbClr val="00B0F0"/>
            </a:solidFill>
          </p:spPr>
          <p:txBody>
            <a:bodyPr wrap="square">
              <a:spAutoFit/>
            </a:bodyPr>
            <a:lstStyle/>
            <a:p>
              <a:pPr algn="ctr"/>
              <a:r>
                <a:rPr lang="en-GB" sz="1200" b="1" dirty="0">
                  <a:latin typeface="Aptos" panose="020B0004020202020204" pitchFamily="34" charset="0"/>
                </a:rPr>
                <a:t>Evaluation</a:t>
              </a:r>
            </a:p>
          </p:txBody>
        </p:sp>
      </p:grpSp>
      <p:sp>
        <p:nvSpPr>
          <p:cNvPr id="4" name="chambliss">
            <a:extLst>
              <a:ext uri="{FF2B5EF4-FFF2-40B4-BE49-F238E27FC236}">
                <a16:creationId xmlns:a16="http://schemas.microsoft.com/office/drawing/2014/main" id="{E9EA3A60-AACF-B4E3-917A-468411063D14}"/>
              </a:ext>
            </a:extLst>
          </p:cNvPr>
          <p:cNvSpPr/>
          <p:nvPr/>
        </p:nvSpPr>
        <p:spPr>
          <a:xfrm>
            <a:off x="316702" y="1111106"/>
            <a:ext cx="693321" cy="179378"/>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Evidence_sar">
            <a:extLst>
              <a:ext uri="{FF2B5EF4-FFF2-40B4-BE49-F238E27FC236}">
                <a16:creationId xmlns:a16="http://schemas.microsoft.com/office/drawing/2014/main" id="{F93F2121-B416-BBBD-7754-419CCE4A999C}"/>
              </a:ext>
            </a:extLst>
          </p:cNvPr>
          <p:cNvGrpSpPr/>
          <p:nvPr/>
        </p:nvGrpSpPr>
        <p:grpSpPr>
          <a:xfrm>
            <a:off x="5401159" y="1938380"/>
            <a:ext cx="3262789" cy="1975020"/>
            <a:chOff x="689340" y="2102910"/>
            <a:chExt cx="3262789" cy="1975020"/>
          </a:xfrm>
        </p:grpSpPr>
        <p:sp>
          <p:nvSpPr>
            <p:cNvPr id="13" name="Shape 10">
              <a:extLst>
                <a:ext uri="{FF2B5EF4-FFF2-40B4-BE49-F238E27FC236}">
                  <a16:creationId xmlns:a16="http://schemas.microsoft.com/office/drawing/2014/main" id="{C6759044-9CD7-2F3A-9302-D38ADF2D2EE5}"/>
                </a:ext>
              </a:extLst>
            </p:cNvPr>
            <p:cNvSpPr/>
            <p:nvPr/>
          </p:nvSpPr>
          <p:spPr>
            <a:xfrm>
              <a:off x="689340" y="2116626"/>
              <a:ext cx="3262789" cy="1961304"/>
            </a:xfrm>
            <a:prstGeom prst="rect">
              <a:avLst/>
            </a:prstGeom>
            <a:solidFill>
              <a:srgbClr val="1A1A2A"/>
            </a:solidFill>
            <a:ln w="38100">
              <a:solidFill>
                <a:schemeClr val="accent1"/>
              </a:solidFill>
              <a:prstDash val="solid"/>
            </a:ln>
            <a:effectLst>
              <a:outerShdw blurRad="152400" dist="63500" dir="8100000" algn="bl" rotWithShape="0">
                <a:srgbClr val="000000">
                  <a:alpha val="50000"/>
                </a:srgbClr>
              </a:outerShdw>
            </a:effectLst>
          </p:spPr>
        </p:sp>
        <p:sp>
          <p:nvSpPr>
            <p:cNvPr id="14" name="Shape 11">
              <a:extLst>
                <a:ext uri="{FF2B5EF4-FFF2-40B4-BE49-F238E27FC236}">
                  <a16:creationId xmlns:a16="http://schemas.microsoft.com/office/drawing/2014/main" id="{3785746B-9790-AD3E-3579-1BADC0B6637E}"/>
                </a:ext>
              </a:extLst>
            </p:cNvPr>
            <p:cNvSpPr/>
            <p:nvPr/>
          </p:nvSpPr>
          <p:spPr>
            <a:xfrm>
              <a:off x="689340" y="2102910"/>
              <a:ext cx="3262789" cy="256032"/>
            </a:xfrm>
            <a:prstGeom prst="rect">
              <a:avLst/>
            </a:prstGeom>
            <a:solidFill>
              <a:schemeClr val="accent1"/>
            </a:solidFill>
            <a:ln/>
          </p:spPr>
        </p:sp>
        <p:sp>
          <p:nvSpPr>
            <p:cNvPr id="15" name="Text 13">
              <a:extLst>
                <a:ext uri="{FF2B5EF4-FFF2-40B4-BE49-F238E27FC236}">
                  <a16:creationId xmlns:a16="http://schemas.microsoft.com/office/drawing/2014/main" id="{8A09FE5B-B75A-C64C-1A90-FC001A468AF4}"/>
                </a:ext>
              </a:extLst>
            </p:cNvPr>
            <p:cNvSpPr/>
            <p:nvPr/>
          </p:nvSpPr>
          <p:spPr>
            <a:xfrm>
              <a:off x="777832" y="2443485"/>
              <a:ext cx="3105182" cy="1078992"/>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Two groups of High School boys. “The Saints” – white, middle-class, good school, well-presented. They committed minor crimes constantly: truancy, petty theft, reckless driving. The police never arrested them. Hell, they hardly even looked at them. Teachers forgave them. The community excused them. “The Roughnecks” same school, white, working-class. Similar crimes, arrested repeatedly. Labelled delinquent. Future life chances damaged accordingly.</a:t>
              </a:r>
            </a:p>
          </p:txBody>
        </p:sp>
        <p:sp>
          <p:nvSpPr>
            <p:cNvPr id="16" name="TextBox 15">
              <a:extLst>
                <a:ext uri="{FF2B5EF4-FFF2-40B4-BE49-F238E27FC236}">
                  <a16:creationId xmlns:a16="http://schemas.microsoft.com/office/drawing/2014/main" id="{7C6F054E-B6D5-E2E9-9269-81E5E4B77B94}"/>
                </a:ext>
              </a:extLst>
            </p:cNvPr>
            <p:cNvSpPr txBox="1"/>
            <p:nvPr/>
          </p:nvSpPr>
          <p:spPr>
            <a:xfrm>
              <a:off x="689340" y="2102910"/>
              <a:ext cx="3262789" cy="276999"/>
            </a:xfrm>
            <a:prstGeom prst="rect">
              <a:avLst/>
            </a:prstGeom>
            <a:noFill/>
          </p:spPr>
          <p:txBody>
            <a:bodyPr wrap="square">
              <a:spAutoFit/>
            </a:bodyPr>
            <a:lstStyle/>
            <a:p>
              <a:pPr algn="ctr"/>
              <a:r>
                <a:rPr lang="en-GB" sz="1200" b="1" dirty="0">
                  <a:solidFill>
                    <a:schemeClr val="bg1"/>
                  </a:solidFill>
                  <a:latin typeface="Aptos" panose="020B0004020202020204" pitchFamily="34" charset="0"/>
                </a:rPr>
                <a:t>Evidence: The Saints and the Roughnecks</a:t>
              </a:r>
            </a:p>
          </p:txBody>
        </p:sp>
      </p:grpSp>
      <p:sp>
        <p:nvSpPr>
          <p:cNvPr id="11" name="short version">
            <a:extLst>
              <a:ext uri="{FF2B5EF4-FFF2-40B4-BE49-F238E27FC236}">
                <a16:creationId xmlns:a16="http://schemas.microsoft.com/office/drawing/2014/main" id="{F2CA5B91-8DEE-50C1-2AA7-6D63D214959F}"/>
              </a:ext>
            </a:extLst>
          </p:cNvPr>
          <p:cNvSpPr/>
          <p:nvPr/>
        </p:nvSpPr>
        <p:spPr>
          <a:xfrm>
            <a:off x="337874" y="1482213"/>
            <a:ext cx="1800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discreetion">
            <a:extLst>
              <a:ext uri="{FF2B5EF4-FFF2-40B4-BE49-F238E27FC236}">
                <a16:creationId xmlns:a16="http://schemas.microsoft.com/office/drawing/2014/main" id="{432CB03E-11A9-29FC-E76A-BC76520A0D5C}"/>
              </a:ext>
            </a:extLst>
          </p:cNvPr>
          <p:cNvSpPr/>
          <p:nvPr/>
        </p:nvSpPr>
        <p:spPr>
          <a:xfrm>
            <a:off x="3854419" y="1848380"/>
            <a:ext cx="998381"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0" name="Analysis">
            <a:extLst>
              <a:ext uri="{FF2B5EF4-FFF2-40B4-BE49-F238E27FC236}">
                <a16:creationId xmlns:a16="http://schemas.microsoft.com/office/drawing/2014/main" id="{5D3D390B-88A4-F648-9B29-6F831E115BF4}"/>
              </a:ext>
            </a:extLst>
          </p:cNvPr>
          <p:cNvGrpSpPr/>
          <p:nvPr/>
        </p:nvGrpSpPr>
        <p:grpSpPr>
          <a:xfrm>
            <a:off x="5791605" y="2596981"/>
            <a:ext cx="2779201" cy="1872697"/>
            <a:chOff x="1792800" y="2928379"/>
            <a:chExt cx="2779201" cy="1872697"/>
          </a:xfrm>
        </p:grpSpPr>
        <p:sp>
          <p:nvSpPr>
            <p:cNvPr id="46" name="Shape 10">
              <a:extLst>
                <a:ext uri="{FF2B5EF4-FFF2-40B4-BE49-F238E27FC236}">
                  <a16:creationId xmlns:a16="http://schemas.microsoft.com/office/drawing/2014/main" id="{6A49B150-914D-3053-FAFA-F7E02048757B}"/>
                </a:ext>
              </a:extLst>
            </p:cNvPr>
            <p:cNvSpPr/>
            <p:nvPr/>
          </p:nvSpPr>
          <p:spPr>
            <a:xfrm>
              <a:off x="1792800" y="2940878"/>
              <a:ext cx="2779200" cy="1860198"/>
            </a:xfrm>
            <a:prstGeom prst="rect">
              <a:avLst/>
            </a:prstGeom>
            <a:solidFill>
              <a:srgbClr val="1A1A2A"/>
            </a:solidFill>
            <a:ln w="38100">
              <a:solidFill>
                <a:srgbClr val="92D050"/>
              </a:solidFill>
              <a:prstDash val="solid"/>
            </a:ln>
            <a:effectLst>
              <a:outerShdw blurRad="152400" dist="63500" dir="8100000" algn="bl" rotWithShape="0">
                <a:srgbClr val="000000">
                  <a:alpha val="50000"/>
                </a:srgbClr>
              </a:outerShdw>
            </a:effectLst>
          </p:spPr>
        </p:sp>
        <p:sp>
          <p:nvSpPr>
            <p:cNvPr id="47" name="Shape 11">
              <a:extLst>
                <a:ext uri="{FF2B5EF4-FFF2-40B4-BE49-F238E27FC236}">
                  <a16:creationId xmlns:a16="http://schemas.microsoft.com/office/drawing/2014/main" id="{875BB3A0-792A-5397-1E57-0C354D9B4BF0}"/>
                </a:ext>
              </a:extLst>
            </p:cNvPr>
            <p:cNvSpPr/>
            <p:nvPr/>
          </p:nvSpPr>
          <p:spPr>
            <a:xfrm>
              <a:off x="1792801" y="2928379"/>
              <a:ext cx="2779200" cy="233339"/>
            </a:xfrm>
            <a:prstGeom prst="rect">
              <a:avLst/>
            </a:prstGeom>
            <a:solidFill>
              <a:srgbClr val="92D050"/>
            </a:solidFill>
            <a:ln/>
          </p:spPr>
        </p:sp>
        <p:sp>
          <p:nvSpPr>
            <p:cNvPr id="48" name="Text 13">
              <a:extLst>
                <a:ext uri="{FF2B5EF4-FFF2-40B4-BE49-F238E27FC236}">
                  <a16:creationId xmlns:a16="http://schemas.microsoft.com/office/drawing/2014/main" id="{DC86DB9C-5E6D-C76B-9297-10AE9CBCDE04}"/>
                </a:ext>
              </a:extLst>
            </p:cNvPr>
            <p:cNvSpPr/>
            <p:nvPr/>
          </p:nvSpPr>
          <p:spPr>
            <a:xfrm>
              <a:off x="1900801" y="3231393"/>
              <a:ext cx="2563200" cy="1440325"/>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Powerful reasoning rookie. Chambliss shows police discretion isn’t random. It’s patterned by things like class, cultural capital and, in other contexts, race, age and sex. Here, the vigil is tolerated partly because it reads as legitimate grief. The same crowd in different clothes or a different neighbourhood might be treated differently. Discretion is always differential – and so is social control.</a:t>
              </a:r>
            </a:p>
          </p:txBody>
        </p:sp>
        <p:sp>
          <p:nvSpPr>
            <p:cNvPr id="49" name="TextBox 48">
              <a:extLst>
                <a:ext uri="{FF2B5EF4-FFF2-40B4-BE49-F238E27FC236}">
                  <a16:creationId xmlns:a16="http://schemas.microsoft.com/office/drawing/2014/main" id="{71CB7B96-925D-8D84-5EB1-C5EDDE62AA82}"/>
                </a:ext>
              </a:extLst>
            </p:cNvPr>
            <p:cNvSpPr txBox="1"/>
            <p:nvPr/>
          </p:nvSpPr>
          <p:spPr>
            <a:xfrm>
              <a:off x="1792801" y="2928379"/>
              <a:ext cx="2779200" cy="276999"/>
            </a:xfrm>
            <a:prstGeom prst="rect">
              <a:avLst/>
            </a:prstGeom>
            <a:noFill/>
          </p:spPr>
          <p:txBody>
            <a:bodyPr wrap="square">
              <a:spAutoFit/>
            </a:bodyPr>
            <a:lstStyle/>
            <a:p>
              <a:pPr algn="ctr"/>
              <a:r>
                <a:rPr lang="en-GB" sz="1200" b="1" dirty="0">
                  <a:latin typeface="Aptos" panose="020B0004020202020204" pitchFamily="34" charset="0"/>
                </a:rPr>
                <a:t>Analysis</a:t>
              </a:r>
            </a:p>
          </p:txBody>
        </p:sp>
      </p:grpSp>
      <p:sp>
        <p:nvSpPr>
          <p:cNvPr id="21" name="neutral">
            <a:extLst>
              <a:ext uri="{FF2B5EF4-FFF2-40B4-BE49-F238E27FC236}">
                <a16:creationId xmlns:a16="http://schemas.microsoft.com/office/drawing/2014/main" id="{A3C1D691-5206-3118-A2A1-FF30BDFB19B5}"/>
              </a:ext>
            </a:extLst>
          </p:cNvPr>
          <p:cNvSpPr/>
          <p:nvPr/>
        </p:nvSpPr>
        <p:spPr>
          <a:xfrm>
            <a:off x="1272893" y="3134375"/>
            <a:ext cx="1656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hlinkClick r:id="rId5" action="ppaction://hlinksldjump"/>
            <a:extLst>
              <a:ext uri="{FF2B5EF4-FFF2-40B4-BE49-F238E27FC236}">
                <a16:creationId xmlns:a16="http://schemas.microsoft.com/office/drawing/2014/main" id="{CAF6DEAF-18E5-5F43-670A-484001F775EC}"/>
              </a:ext>
            </a:extLst>
          </p:cNvPr>
          <p:cNvSpPr/>
          <p:nvPr/>
        </p:nvSpPr>
        <p:spPr>
          <a:xfrm>
            <a:off x="661683" y="4236442"/>
            <a:ext cx="38448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22" restart="whenNotActive" fill="hold" evtFilter="cancelBubble" nodeType="interactiveSeq">
                <p:stCondLst>
                  <p:cond evt="onClick" delay="0">
                    <p:tgtEl>
                      <p:spTgt spid="12"/>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27" restart="whenNotActive" fill="hold" evtFilter="cancelBubble" nodeType="interactiveSeq">
                <p:stCondLst>
                  <p:cond evt="onClick" delay="0">
                    <p:tgtEl>
                      <p:spTgt spid="18"/>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2" restart="whenNotActive" fill="hold" evtFilter="cancelBubble" nodeType="interactiveSeq">
                <p:stCondLst>
                  <p:cond evt="onClick" delay="0">
                    <p:tgtEl>
                      <p:spTgt spid="21"/>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37" restart="whenNotActive" fill="hold" evtFilter="cancelBubble" nodeType="interactiveSeq">
                <p:stCondLst>
                  <p:cond evt="onClick" delay="0">
                    <p:tgtEl>
                      <p:spTgt spid="20"/>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8E79371B-B515-D6F6-F3BC-0E02E789F731}"/>
              </a:ext>
            </a:extLst>
          </p:cNvPr>
          <p:cNvPicPr>
            <a:picLocks noChangeAspect="1"/>
          </p:cNvPicPr>
          <p:nvPr/>
        </p:nvPicPr>
        <p:blipFill>
          <a:blip r:embed="rId3">
            <a:alphaModFix amt="50000"/>
          </a:blip>
          <a:srcRect/>
          <a:stretch/>
        </p:blipFill>
        <p:spPr>
          <a:xfrm>
            <a:off x="9490" y="-2"/>
            <a:ext cx="9143489" cy="4512565"/>
          </a:xfrm>
          <a:prstGeom prst="rect">
            <a:avLst/>
          </a:prstGeom>
          <a:effectLst>
            <a:softEdge rad="63500"/>
          </a:effectLst>
        </p:spPr>
      </p:pic>
      <p:sp>
        <p:nvSpPr>
          <p:cNvPr id="6" name="Text 6">
            <a:extLst>
              <a:ext uri="{FF2B5EF4-FFF2-40B4-BE49-F238E27FC236}">
                <a16:creationId xmlns:a16="http://schemas.microsoft.com/office/drawing/2014/main" id="{56E007F8-A42F-98F7-BE6A-6C8233C192B2}"/>
              </a:ext>
            </a:extLst>
          </p:cNvPr>
          <p:cNvSpPr/>
          <p:nvPr/>
        </p:nvSpPr>
        <p:spPr>
          <a:xfrm>
            <a:off x="274320" y="874243"/>
            <a:ext cx="4953983" cy="3987905"/>
          </a:xfrm>
          <a:prstGeom prst="rect">
            <a:avLst/>
          </a:prstGeom>
          <a:noFill/>
          <a:ln/>
        </p:spPr>
        <p:txBody>
          <a:bodyPr wrap="square" rtlCol="0" anchor="t"/>
          <a:lstStyle/>
          <a:p>
            <a:pPr marL="0" indent="0">
              <a:buNone/>
            </a:pPr>
            <a:r>
              <a:rPr lang="en-GB" sz="1200" dirty="0">
                <a:solidFill>
                  <a:srgbClr val="FFFF00"/>
                </a:solidFill>
                <a:latin typeface="Aptos" panose="020B0004020202020204" pitchFamily="34" charset="0"/>
              </a:rPr>
              <a:t>This is an idea pushed by the founders of Critical Criminology, three dudes going by the names </a:t>
            </a:r>
            <a:r>
              <a:rPr lang="en-GB" sz="1200" dirty="0">
                <a:solidFill>
                  <a:srgbClr val="FFC000"/>
                </a:solidFill>
                <a:latin typeface="Aptos" panose="020B0004020202020204" pitchFamily="34" charset="0"/>
              </a:rPr>
              <a:t>Taylor, Walton and Young </a:t>
            </a:r>
            <a:r>
              <a:rPr lang="en-GB" sz="1200" dirty="0">
                <a:solidFill>
                  <a:srgbClr val="FFFF00"/>
                </a:solidFill>
                <a:latin typeface="Aptos" panose="020B0004020202020204" pitchFamily="34" charset="0"/>
              </a:rPr>
              <a:t>(1973). When they looked at crime and deviance they didn’t just see sad sack losers who make life a misery for the majority confronted by a thin blue line of everyday heroes doing their damnedest to hold back the rising tide.</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They saw deviance as class conflict. And criminals were on the front line of resistance to </a:t>
            </a:r>
            <a:r>
              <a:rPr lang="en-GB" sz="1200" i="1" dirty="0">
                <a:solidFill>
                  <a:srgbClr val="FFFF00"/>
                </a:solidFill>
                <a:latin typeface="Aptos" panose="020B0004020202020204" pitchFamily="34" charset="0"/>
              </a:rPr>
              <a:t>bourgeois hegemony </a:t>
            </a:r>
            <a:r>
              <a:rPr lang="en-GB" sz="1200" dirty="0">
                <a:solidFill>
                  <a:srgbClr val="FFFF00"/>
                </a:solidFill>
                <a:latin typeface="Aptos" panose="020B0004020202020204" pitchFamily="34" charset="0"/>
              </a:rPr>
              <a:t>(that’s “middle-class leadership” to you and me). Criminals were transformed from lowlife scumbags – and quite a few high-flying ones as well – into heroic freedom fighters battling against a corrupt and corrupting capitalist system.</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Okay, So I’m exaggerating to make a point.</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But you get the picture. </a:t>
            </a:r>
            <a:r>
              <a:rPr lang="en-GB" sz="1200" dirty="0">
                <a:solidFill>
                  <a:srgbClr val="FFC000"/>
                </a:solidFill>
                <a:latin typeface="Aptos" panose="020B0004020202020204" pitchFamily="34" charset="0"/>
              </a:rPr>
              <a:t>Critical criminology </a:t>
            </a:r>
            <a:r>
              <a:rPr lang="en-GB" sz="1200" dirty="0">
                <a:solidFill>
                  <a:srgbClr val="FFFF00"/>
                </a:solidFill>
                <a:latin typeface="Aptos" panose="020B0004020202020204" pitchFamily="34" charset="0"/>
              </a:rPr>
              <a:t>said ideas about crime, criminality and law were based on the ability of the rich and the powerful to impose their definitions  of normality on everyone else. As I said, kid. Social control </a:t>
            </a:r>
            <a:r>
              <a:rPr lang="en-GB" sz="1200" dirty="0" err="1">
                <a:solidFill>
                  <a:srgbClr val="FFFF00"/>
                </a:solidFill>
                <a:latin typeface="Aptos" panose="020B0004020202020204" pitchFamily="34" charset="0"/>
              </a:rPr>
              <a:t>ain’t</a:t>
            </a:r>
            <a:r>
              <a:rPr lang="en-GB" sz="1200" dirty="0">
                <a:solidFill>
                  <a:srgbClr val="FFFF00"/>
                </a:solidFill>
                <a:latin typeface="Aptos" panose="020B0004020202020204" pitchFamily="34" charset="0"/>
              </a:rPr>
              <a:t> neutral. </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And it’s not so much a question of “</a:t>
            </a:r>
            <a:r>
              <a:rPr lang="en-GB" sz="1200" dirty="0">
                <a:solidFill>
                  <a:schemeClr val="bg1"/>
                </a:solidFill>
                <a:latin typeface="Aptos" panose="020B0004020202020204" pitchFamily="34" charset="0"/>
              </a:rPr>
              <a:t>maintaining law and order</a:t>
            </a:r>
            <a:r>
              <a:rPr lang="en-GB" sz="1200" dirty="0">
                <a:solidFill>
                  <a:srgbClr val="FFFF00"/>
                </a:solidFill>
                <a:latin typeface="Aptos" panose="020B0004020202020204" pitchFamily="34" charset="0"/>
              </a:rPr>
              <a:t>” and more one of “</a:t>
            </a:r>
            <a:r>
              <a:rPr lang="en-GB" sz="1200" i="1" dirty="0">
                <a:solidFill>
                  <a:schemeClr val="bg1"/>
                </a:solidFill>
                <a:latin typeface="Aptos" panose="020B0004020202020204" pitchFamily="34" charset="0"/>
              </a:rPr>
              <a:t>who’s</a:t>
            </a:r>
            <a:r>
              <a:rPr lang="en-GB" sz="1200" dirty="0">
                <a:solidFill>
                  <a:schemeClr val="bg1"/>
                </a:solidFill>
                <a:latin typeface="Aptos" panose="020B0004020202020204" pitchFamily="34" charset="0"/>
              </a:rPr>
              <a:t> law and </a:t>
            </a:r>
            <a:r>
              <a:rPr lang="en-GB" sz="1200" i="1" dirty="0">
                <a:solidFill>
                  <a:schemeClr val="bg1"/>
                </a:solidFill>
                <a:latin typeface="Aptos" panose="020B0004020202020204" pitchFamily="34" charset="0"/>
              </a:rPr>
              <a:t>who’s</a:t>
            </a:r>
            <a:r>
              <a:rPr lang="en-GB" sz="1200" dirty="0">
                <a:solidFill>
                  <a:schemeClr val="bg1"/>
                </a:solidFill>
                <a:latin typeface="Aptos" panose="020B0004020202020204" pitchFamily="34" charset="0"/>
              </a:rPr>
              <a:t> order?”</a:t>
            </a:r>
          </a:p>
          <a:p>
            <a:pPr marL="0" indent="0">
              <a:buNone/>
            </a:pPr>
            <a:endParaRPr lang="en-GB" sz="1200" dirty="0">
              <a:solidFill>
                <a:srgbClr val="FFFF00"/>
              </a:solidFill>
              <a:latin typeface="Aptos" panose="020B0004020202020204" pitchFamily="34" charset="0"/>
            </a:endParaRPr>
          </a:p>
          <a:p>
            <a:pPr marL="0" indent="0">
              <a:buNone/>
            </a:pPr>
            <a:endParaRPr lang="en-GB" sz="1200" dirty="0">
              <a:solidFill>
                <a:srgbClr val="FFFF00"/>
              </a:solidFill>
              <a:latin typeface="Aptos" panose="020B0004020202020204" pitchFamily="34" charset="0"/>
            </a:endParaRPr>
          </a:p>
        </p:txBody>
      </p:sp>
      <p:sp>
        <p:nvSpPr>
          <p:cNvPr id="7" name="Text 5"/>
          <p:cNvSpPr/>
          <p:nvPr/>
        </p:nvSpPr>
        <p:spPr>
          <a:xfrm>
            <a:off x="198077" y="959616"/>
            <a:ext cx="8229600" cy="420624"/>
          </a:xfrm>
          <a:prstGeom prst="rect">
            <a:avLst/>
          </a:prstGeom>
          <a:noFill/>
          <a:ln/>
        </p:spPr>
        <p:txBody>
          <a:bodyPr wrap="square" lIns="0" tIns="0" rIns="0" bIns="0" rtlCol="0" anchor="ctr"/>
          <a:lstStyle/>
          <a:p>
            <a:pPr marL="0" indent="0">
              <a:buNone/>
            </a:pPr>
            <a:endParaRPr lang="en-GB" sz="1200" b="1" dirty="0">
              <a:solidFill>
                <a:srgbClr val="F0EFE8"/>
              </a:solidFill>
            </a:endParaRPr>
          </a:p>
        </p:txBody>
      </p:sp>
      <p:sp>
        <p:nvSpPr>
          <p:cNvPr id="2" name="Text 4">
            <a:extLst>
              <a:ext uri="{FF2B5EF4-FFF2-40B4-BE49-F238E27FC236}">
                <a16:creationId xmlns:a16="http://schemas.microsoft.com/office/drawing/2014/main" id="{ADE384AC-CB18-43F7-1E35-2D6A9B1E808F}"/>
              </a:ext>
            </a:extLst>
          </p:cNvPr>
          <p:cNvSpPr/>
          <p:nvPr/>
        </p:nvSpPr>
        <p:spPr>
          <a:xfrm>
            <a:off x="241637" y="243033"/>
            <a:ext cx="6073981" cy="665787"/>
          </a:xfrm>
          <a:prstGeom prst="rect">
            <a:avLst/>
          </a:prstGeom>
          <a:noFill/>
          <a:ln/>
        </p:spPr>
        <p:txBody>
          <a:bodyPr wrap="square" rtlCol="0" anchor="t"/>
          <a:lstStyle/>
          <a:p>
            <a:pPr marL="0" indent="0" algn="l">
              <a:buNone/>
            </a:pPr>
            <a:r>
              <a:rPr lang="en-US" sz="3600" b="1" dirty="0">
                <a:solidFill>
                  <a:srgbClr val="F0EDE8"/>
                </a:solidFill>
                <a:latin typeface="Aptos" panose="020B0004020202020204" pitchFamily="34" charset="0"/>
                <a:ea typeface="Georgia" pitchFamily="34" charset="-122"/>
                <a:cs typeface="Georgia" pitchFamily="34" charset="-120"/>
              </a:rPr>
              <a:t>Critical Criminology</a:t>
            </a:r>
            <a:endParaRPr lang="en-US" sz="3600" dirty="0">
              <a:latin typeface="Aptos" panose="020B0004020202020204" pitchFamily="34" charset="0"/>
            </a:endParaRPr>
          </a:p>
        </p:txBody>
      </p:sp>
      <p:pic>
        <p:nvPicPr>
          <p:cNvPr id="50" name="Picture 49">
            <a:extLst>
              <a:ext uri="{FF2B5EF4-FFF2-40B4-BE49-F238E27FC236}">
                <a16:creationId xmlns:a16="http://schemas.microsoft.com/office/drawing/2014/main" id="{FB74689B-BDA9-1BD6-9BF9-4F08094F68C1}"/>
              </a:ext>
            </a:extLst>
          </p:cNvPr>
          <p:cNvPicPr>
            <a:picLocks noChangeAspect="1"/>
          </p:cNvPicPr>
          <p:nvPr/>
        </p:nvPicPr>
        <p:blipFill>
          <a:blip r:embed="rId4"/>
          <a:srcRect/>
          <a:stretch/>
        </p:blipFill>
        <p:spPr>
          <a:xfrm>
            <a:off x="5331544" y="1219345"/>
            <a:ext cx="3649123" cy="2052631"/>
          </a:xfrm>
          <a:prstGeom prst="rect">
            <a:avLst/>
          </a:prstGeom>
          <a:ln w="50800">
            <a:solidFill>
              <a:schemeClr val="bg1"/>
            </a:solidFill>
          </a:ln>
        </p:spPr>
      </p:pic>
      <p:sp>
        <p:nvSpPr>
          <p:cNvPr id="11" name="short version">
            <a:extLst>
              <a:ext uri="{FF2B5EF4-FFF2-40B4-BE49-F238E27FC236}">
                <a16:creationId xmlns:a16="http://schemas.microsoft.com/office/drawing/2014/main" id="{F2CA5B91-8DEE-50C1-2AA7-6D63D214959F}"/>
              </a:ext>
            </a:extLst>
          </p:cNvPr>
          <p:cNvSpPr/>
          <p:nvPr/>
        </p:nvSpPr>
        <p:spPr>
          <a:xfrm>
            <a:off x="-1068118" y="1649457"/>
            <a:ext cx="1077608"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2" name="T_CritCrim">
            <a:extLst>
              <a:ext uri="{FF2B5EF4-FFF2-40B4-BE49-F238E27FC236}">
                <a16:creationId xmlns:a16="http://schemas.microsoft.com/office/drawing/2014/main" id="{D7AFE2F9-41FC-1FEB-19D0-4C4D822F101F}"/>
              </a:ext>
            </a:extLst>
          </p:cNvPr>
          <p:cNvGrpSpPr/>
          <p:nvPr/>
        </p:nvGrpSpPr>
        <p:grpSpPr>
          <a:xfrm>
            <a:off x="479349" y="1343142"/>
            <a:ext cx="3944825" cy="1839688"/>
            <a:chOff x="4777046" y="2365757"/>
            <a:chExt cx="3944825" cy="1839688"/>
          </a:xfrm>
        </p:grpSpPr>
        <p:sp>
          <p:nvSpPr>
            <p:cNvPr id="24" name="Shape 10">
              <a:extLst>
                <a:ext uri="{FF2B5EF4-FFF2-40B4-BE49-F238E27FC236}">
                  <a16:creationId xmlns:a16="http://schemas.microsoft.com/office/drawing/2014/main" id="{AB6589B0-051E-4180-A04C-C6DB9E4BA5F7}"/>
                </a:ext>
              </a:extLst>
            </p:cNvPr>
            <p:cNvSpPr/>
            <p:nvPr/>
          </p:nvSpPr>
          <p:spPr>
            <a:xfrm>
              <a:off x="4787219" y="2365757"/>
              <a:ext cx="3934652" cy="1839688"/>
            </a:xfrm>
            <a:prstGeom prst="rect">
              <a:avLst/>
            </a:prstGeom>
            <a:solidFill>
              <a:srgbClr val="1A1A2A"/>
            </a:solidFill>
            <a:ln w="38100">
              <a:solidFill>
                <a:srgbClr val="7030A0"/>
              </a:solidFill>
              <a:prstDash val="solid"/>
            </a:ln>
            <a:effectLst>
              <a:outerShdw blurRad="152400" dist="63500" dir="8100000" algn="bl" rotWithShape="0">
                <a:srgbClr val="000000">
                  <a:alpha val="50000"/>
                </a:srgbClr>
              </a:outerShdw>
            </a:effectLst>
          </p:spPr>
        </p:sp>
        <p:sp>
          <p:nvSpPr>
            <p:cNvPr id="26" name="Shape 11">
              <a:extLst>
                <a:ext uri="{FF2B5EF4-FFF2-40B4-BE49-F238E27FC236}">
                  <a16:creationId xmlns:a16="http://schemas.microsoft.com/office/drawing/2014/main" id="{0A1DE359-A787-A50E-DEF5-48351BB46C2B}"/>
                </a:ext>
              </a:extLst>
            </p:cNvPr>
            <p:cNvSpPr/>
            <p:nvPr/>
          </p:nvSpPr>
          <p:spPr>
            <a:xfrm>
              <a:off x="4787219" y="2386464"/>
              <a:ext cx="3934652" cy="266741"/>
            </a:xfrm>
            <a:prstGeom prst="rect">
              <a:avLst/>
            </a:prstGeom>
            <a:solidFill>
              <a:srgbClr val="7030A0"/>
            </a:solidFill>
            <a:ln>
              <a:solidFill>
                <a:srgbClr val="7030A0"/>
              </a:solidFill>
            </a:ln>
          </p:spPr>
        </p:sp>
        <p:sp>
          <p:nvSpPr>
            <p:cNvPr id="27" name="Text 13">
              <a:extLst>
                <a:ext uri="{FF2B5EF4-FFF2-40B4-BE49-F238E27FC236}">
                  <a16:creationId xmlns:a16="http://schemas.microsoft.com/office/drawing/2014/main" id="{1233F2BF-8B8B-67B3-3779-62C9049D9F27}"/>
                </a:ext>
              </a:extLst>
            </p:cNvPr>
            <p:cNvSpPr/>
            <p:nvPr/>
          </p:nvSpPr>
          <p:spPr>
            <a:xfrm>
              <a:off x="4881717" y="2701236"/>
              <a:ext cx="3689772" cy="1504208"/>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Critical criminology was – maybe still is? -  a neo-Marxist attempt to combine Traditional Marxist ideas about </a:t>
              </a:r>
              <a:r>
                <a:rPr lang="en-GB" sz="1100" i="1" dirty="0">
                  <a:solidFill>
                    <a:srgbClr val="F0EFE8"/>
                  </a:solidFill>
                  <a:latin typeface="Aptos" panose="020B0004020202020204" pitchFamily="34" charset="0"/>
                </a:rPr>
                <a:t>structure</a:t>
              </a:r>
              <a:r>
                <a:rPr lang="en-GB" sz="1100" dirty="0">
                  <a:solidFill>
                    <a:srgbClr val="F0EFE8"/>
                  </a:solidFill>
                  <a:latin typeface="Aptos" panose="020B0004020202020204" pitchFamily="34" charset="0"/>
                </a:rPr>
                <a:t> - deviance as an expression of human diversity struggling to break free from the chains imposed by capitalist social structures - and Interactionist theories of </a:t>
              </a:r>
              <a:r>
                <a:rPr lang="en-GB" sz="1100" i="1" dirty="0">
                  <a:solidFill>
                    <a:srgbClr val="F0EFE8"/>
                  </a:solidFill>
                  <a:latin typeface="Aptos" panose="020B0004020202020204" pitchFamily="34" charset="0"/>
                </a:rPr>
                <a:t>agency</a:t>
              </a:r>
              <a:r>
                <a:rPr lang="en-GB" sz="1100" dirty="0">
                  <a:solidFill>
                    <a:srgbClr val="F0EFE8"/>
                  </a:solidFill>
                  <a:latin typeface="Aptos" panose="020B0004020202020204" pitchFamily="34" charset="0"/>
                </a:rPr>
                <a:t>; the idea of people making choices about their behaviour within the context of capitalist societies. The upshot of this was what Taylor, Walton and Young (1973) called a "fully social theory of deviance" </a:t>
              </a:r>
            </a:p>
          </p:txBody>
        </p:sp>
        <p:sp>
          <p:nvSpPr>
            <p:cNvPr id="28" name="TextBox 27">
              <a:extLst>
                <a:ext uri="{FF2B5EF4-FFF2-40B4-BE49-F238E27FC236}">
                  <a16:creationId xmlns:a16="http://schemas.microsoft.com/office/drawing/2014/main" id="{9F41D280-B678-18BF-3347-9DA8B3E8202A}"/>
                </a:ext>
              </a:extLst>
            </p:cNvPr>
            <p:cNvSpPr txBox="1"/>
            <p:nvPr/>
          </p:nvSpPr>
          <p:spPr>
            <a:xfrm>
              <a:off x="4777046" y="2380466"/>
              <a:ext cx="3817257" cy="276999"/>
            </a:xfrm>
            <a:prstGeom prst="rect">
              <a:avLst/>
            </a:prstGeom>
            <a:noFill/>
          </p:spPr>
          <p:txBody>
            <a:bodyPr wrap="square">
              <a:spAutoFit/>
            </a:bodyPr>
            <a:lstStyle/>
            <a:p>
              <a:pPr algn="ctr"/>
              <a:r>
                <a:rPr lang="en-GB" sz="1200" b="1" dirty="0">
                  <a:solidFill>
                    <a:schemeClr val="bg1"/>
                  </a:solidFill>
                  <a:latin typeface="Aptos" panose="020B0004020202020204" pitchFamily="34" charset="0"/>
                </a:rPr>
                <a:t>Theory: Critical Criminology</a:t>
              </a:r>
            </a:p>
          </p:txBody>
        </p:sp>
      </p:grpSp>
      <p:grpSp>
        <p:nvGrpSpPr>
          <p:cNvPr id="3" name="T_twy">
            <a:extLst>
              <a:ext uri="{FF2B5EF4-FFF2-40B4-BE49-F238E27FC236}">
                <a16:creationId xmlns:a16="http://schemas.microsoft.com/office/drawing/2014/main" id="{8C8D0FF6-5143-8637-B84E-80712C8E5124}"/>
              </a:ext>
            </a:extLst>
          </p:cNvPr>
          <p:cNvGrpSpPr/>
          <p:nvPr/>
        </p:nvGrpSpPr>
        <p:grpSpPr>
          <a:xfrm>
            <a:off x="5159232" y="2458794"/>
            <a:ext cx="3158858" cy="1520050"/>
            <a:chOff x="3799970" y="2456202"/>
            <a:chExt cx="3158858" cy="1520050"/>
          </a:xfrm>
        </p:grpSpPr>
        <p:sp>
          <p:nvSpPr>
            <p:cNvPr id="41" name="Shape 10">
              <a:extLst>
                <a:ext uri="{FF2B5EF4-FFF2-40B4-BE49-F238E27FC236}">
                  <a16:creationId xmlns:a16="http://schemas.microsoft.com/office/drawing/2014/main" id="{D9FE62A5-FA65-3BD4-81FC-F31E811ED472}"/>
                </a:ext>
              </a:extLst>
            </p:cNvPr>
            <p:cNvSpPr/>
            <p:nvPr/>
          </p:nvSpPr>
          <p:spPr>
            <a:xfrm>
              <a:off x="3799970" y="2470573"/>
              <a:ext cx="3158858" cy="1505679"/>
            </a:xfrm>
            <a:prstGeom prst="rect">
              <a:avLst/>
            </a:prstGeom>
            <a:solidFill>
              <a:srgbClr val="1A1A2A"/>
            </a:solidFill>
            <a:ln w="38100">
              <a:solidFill>
                <a:srgbClr val="7030A0"/>
              </a:solidFill>
              <a:prstDash val="solid"/>
            </a:ln>
            <a:effectLst>
              <a:outerShdw blurRad="152400" dist="63500" dir="8100000" algn="bl" rotWithShape="0">
                <a:srgbClr val="000000">
                  <a:alpha val="50000"/>
                </a:srgbClr>
              </a:outerShdw>
            </a:effectLst>
          </p:spPr>
        </p:sp>
        <p:sp>
          <p:nvSpPr>
            <p:cNvPr id="42" name="Shape 11">
              <a:extLst>
                <a:ext uri="{FF2B5EF4-FFF2-40B4-BE49-F238E27FC236}">
                  <a16:creationId xmlns:a16="http://schemas.microsoft.com/office/drawing/2014/main" id="{50B6B883-D2BD-1B98-97E6-B36AFF5B2B5D}"/>
                </a:ext>
              </a:extLst>
            </p:cNvPr>
            <p:cNvSpPr/>
            <p:nvPr/>
          </p:nvSpPr>
          <p:spPr>
            <a:xfrm>
              <a:off x="3799970" y="2489075"/>
              <a:ext cx="3154937" cy="244126"/>
            </a:xfrm>
            <a:prstGeom prst="rect">
              <a:avLst/>
            </a:prstGeom>
            <a:solidFill>
              <a:srgbClr val="7030A0"/>
            </a:solidFill>
            <a:ln>
              <a:solidFill>
                <a:srgbClr val="7030A0"/>
              </a:solidFill>
            </a:ln>
          </p:spPr>
        </p:sp>
        <p:sp>
          <p:nvSpPr>
            <p:cNvPr id="43" name="Text 13">
              <a:extLst>
                <a:ext uri="{FF2B5EF4-FFF2-40B4-BE49-F238E27FC236}">
                  <a16:creationId xmlns:a16="http://schemas.microsoft.com/office/drawing/2014/main" id="{7405A4FE-A0EC-0695-DEB7-4C2A79C6870C}"/>
                </a:ext>
              </a:extLst>
            </p:cNvPr>
            <p:cNvSpPr/>
            <p:nvPr/>
          </p:nvSpPr>
          <p:spPr>
            <a:xfrm>
              <a:off x="3899801" y="2766103"/>
              <a:ext cx="3059027" cy="1210149"/>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Their book “The New Criminology” was long on problems with every other theory of crime and a lot shorter on what they could be replaced with. However, the upshot was a “fully social theory of deviance” that combined understanding a criminal act in terms of the structural forces pushing people into crime and the social reaction to that behaviour. </a:t>
              </a:r>
            </a:p>
          </p:txBody>
        </p:sp>
        <p:sp>
          <p:nvSpPr>
            <p:cNvPr id="44" name="TextBox 43">
              <a:extLst>
                <a:ext uri="{FF2B5EF4-FFF2-40B4-BE49-F238E27FC236}">
                  <a16:creationId xmlns:a16="http://schemas.microsoft.com/office/drawing/2014/main" id="{4047FE06-1019-F125-4CDC-FAB76F6044EE}"/>
                </a:ext>
              </a:extLst>
            </p:cNvPr>
            <p:cNvSpPr txBox="1"/>
            <p:nvPr/>
          </p:nvSpPr>
          <p:spPr>
            <a:xfrm>
              <a:off x="3803892" y="2456202"/>
              <a:ext cx="3154936" cy="276999"/>
            </a:xfrm>
            <a:prstGeom prst="rect">
              <a:avLst/>
            </a:prstGeom>
            <a:noFill/>
          </p:spPr>
          <p:txBody>
            <a:bodyPr wrap="square">
              <a:spAutoFit/>
            </a:bodyPr>
            <a:lstStyle/>
            <a:p>
              <a:pPr algn="ctr"/>
              <a:r>
                <a:rPr lang="en-GB" sz="1200" b="1" dirty="0">
                  <a:solidFill>
                    <a:schemeClr val="bg1"/>
                  </a:solidFill>
                  <a:latin typeface="Aptos" panose="020B0004020202020204" pitchFamily="34" charset="0"/>
                </a:rPr>
                <a:t>Theory: Taylor, Walton and Young (1973)</a:t>
              </a:r>
            </a:p>
          </p:txBody>
        </p:sp>
      </p:grpSp>
      <p:sp>
        <p:nvSpPr>
          <p:cNvPr id="29" name="Rectangle 28">
            <a:hlinkClick r:id="rId5" action="ppaction://hlinksldjump"/>
            <a:extLst>
              <a:ext uri="{FF2B5EF4-FFF2-40B4-BE49-F238E27FC236}">
                <a16:creationId xmlns:a16="http://schemas.microsoft.com/office/drawing/2014/main" id="{D6C802CD-A63F-7C06-B74A-B8D8AC42B4EA}"/>
              </a:ext>
            </a:extLst>
          </p:cNvPr>
          <p:cNvSpPr/>
          <p:nvPr/>
        </p:nvSpPr>
        <p:spPr>
          <a:xfrm>
            <a:off x="2536723" y="4417142"/>
            <a:ext cx="1692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WY">
            <a:extLst>
              <a:ext uri="{FF2B5EF4-FFF2-40B4-BE49-F238E27FC236}">
                <a16:creationId xmlns:a16="http://schemas.microsoft.com/office/drawing/2014/main" id="{39C831A9-4612-BC94-F98A-3B70062622B7}"/>
              </a:ext>
            </a:extLst>
          </p:cNvPr>
          <p:cNvSpPr/>
          <p:nvPr/>
        </p:nvSpPr>
        <p:spPr>
          <a:xfrm>
            <a:off x="1578392" y="1111106"/>
            <a:ext cx="1620000" cy="179378"/>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critcrim">
            <a:extLst>
              <a:ext uri="{FF2B5EF4-FFF2-40B4-BE49-F238E27FC236}">
                <a16:creationId xmlns:a16="http://schemas.microsoft.com/office/drawing/2014/main" id="{9A99C3B1-680C-3E2A-F221-EDAA11FCBB45}"/>
              </a:ext>
            </a:extLst>
          </p:cNvPr>
          <p:cNvSpPr/>
          <p:nvPr/>
        </p:nvSpPr>
        <p:spPr>
          <a:xfrm>
            <a:off x="1821426" y="3502208"/>
            <a:ext cx="1260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hlinkClick r:id="rId6" action="ppaction://hlinksldjump"/>
            <a:extLst>
              <a:ext uri="{FF2B5EF4-FFF2-40B4-BE49-F238E27FC236}">
                <a16:creationId xmlns:a16="http://schemas.microsoft.com/office/drawing/2014/main" id="{F327CAB6-2EA5-78E9-7161-30D373D333B3}"/>
              </a:ext>
            </a:extLst>
          </p:cNvPr>
          <p:cNvSpPr/>
          <p:nvPr/>
        </p:nvSpPr>
        <p:spPr>
          <a:xfrm>
            <a:off x="875798" y="4604887"/>
            <a:ext cx="1800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796165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2" restart="whenNotActive" fill="hold" evtFilter="cancelBubble" nodeType="interactiveSeq">
                <p:stCondLst>
                  <p:cond evt="onClick" delay="0">
                    <p:tgtEl>
                      <p:spTgt spid="31"/>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31"/>
                  </p:tgtEl>
                </p:cond>
              </p:nextCondLst>
            </p:seq>
            <p:seq concurrent="1" nextAc="seek">
              <p:cTn id="17" restart="whenNotActive" fill="hold" evtFilter="cancelBubble" nodeType="interactiveSeq">
                <p:stCondLst>
                  <p:cond evt="onClick" delay="0">
                    <p:tgtEl>
                      <p:spTgt spid="22"/>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D830662-6034-88DA-AF2F-FEE658975413}"/>
              </a:ext>
            </a:extLst>
          </p:cNvPr>
          <p:cNvPicPr>
            <a:picLocks noChangeAspect="1"/>
          </p:cNvPicPr>
          <p:nvPr/>
        </p:nvPicPr>
        <p:blipFill>
          <a:blip r:embed="rId3">
            <a:alphaModFix amt="50000"/>
          </a:blip>
          <a:srcRect/>
          <a:stretch/>
        </p:blipFill>
        <p:spPr>
          <a:xfrm>
            <a:off x="1" y="-2"/>
            <a:ext cx="9144000" cy="4512565"/>
          </a:xfrm>
          <a:prstGeom prst="rect">
            <a:avLst/>
          </a:prstGeom>
          <a:effectLst>
            <a:softEdge rad="63500"/>
          </a:effectLst>
        </p:spPr>
      </p:pic>
      <p:sp>
        <p:nvSpPr>
          <p:cNvPr id="33" name="Text 6">
            <a:extLst>
              <a:ext uri="{FF2B5EF4-FFF2-40B4-BE49-F238E27FC236}">
                <a16:creationId xmlns:a16="http://schemas.microsoft.com/office/drawing/2014/main" id="{A26FB1B4-5F47-0280-5A75-54CF6048CE4E}"/>
              </a:ext>
            </a:extLst>
          </p:cNvPr>
          <p:cNvSpPr/>
          <p:nvPr/>
        </p:nvSpPr>
        <p:spPr>
          <a:xfrm>
            <a:off x="274320" y="874243"/>
            <a:ext cx="4892040" cy="3668260"/>
          </a:xfrm>
          <a:prstGeom prst="rect">
            <a:avLst/>
          </a:prstGeom>
          <a:noFill/>
          <a:ln/>
        </p:spPr>
        <p:txBody>
          <a:bodyPr wrap="square" rtlCol="0" anchor="t"/>
          <a:lstStyle/>
          <a:p>
            <a:pPr marL="0" indent="0">
              <a:buNone/>
            </a:pPr>
            <a:r>
              <a:rPr lang="en-GB" sz="1200" dirty="0">
                <a:solidFill>
                  <a:srgbClr val="FFFF00"/>
                </a:solidFill>
                <a:latin typeface="Aptos" panose="020B0004020202020204" pitchFamily="34" charset="0"/>
              </a:rPr>
              <a:t>By the mid-80’s, allegedly citing “musical differences”, Young had left the band to form the </a:t>
            </a:r>
            <a:r>
              <a:rPr lang="en-GB" sz="1200" dirty="0">
                <a:solidFill>
                  <a:srgbClr val="FFC000"/>
                </a:solidFill>
                <a:latin typeface="Aptos" panose="020B0004020202020204" pitchFamily="34" charset="0"/>
              </a:rPr>
              <a:t>Left Realists </a:t>
            </a:r>
            <a:r>
              <a:rPr lang="en-GB" sz="1200" dirty="0">
                <a:solidFill>
                  <a:srgbClr val="FFFF00"/>
                </a:solidFill>
                <a:latin typeface="Aptos" panose="020B0004020202020204" pitchFamily="34" charset="0"/>
              </a:rPr>
              <a:t>(with his good friend and collaborator John Lea). I’m messing with you, rookie. The real reason he split was “irreconcilable </a:t>
            </a:r>
            <a:r>
              <a:rPr lang="en-GB" sz="1200" dirty="0">
                <a:solidFill>
                  <a:srgbClr val="FFC000"/>
                </a:solidFill>
                <a:latin typeface="Aptos" panose="020B0004020202020204" pitchFamily="34" charset="0"/>
              </a:rPr>
              <a:t>ideological differences</a:t>
            </a:r>
            <a:r>
              <a:rPr lang="en-GB" sz="1200" dirty="0">
                <a:solidFill>
                  <a:srgbClr val="FFFF00"/>
                </a:solidFill>
                <a:latin typeface="Aptos" panose="020B0004020202020204" pitchFamily="34" charset="0"/>
              </a:rPr>
              <a:t>”. </a:t>
            </a:r>
          </a:p>
          <a:p>
            <a:pPr marL="0" indent="0">
              <a:buNone/>
            </a:pPr>
            <a:endParaRPr lang="en-GB" sz="1200" dirty="0">
              <a:solidFill>
                <a:srgbClr val="FFFF00"/>
              </a:solidFill>
              <a:latin typeface="Aptos" panose="020B0004020202020204" pitchFamily="34" charset="0"/>
            </a:endParaRPr>
          </a:p>
          <a:p>
            <a:r>
              <a:rPr lang="en-GB" sz="1200" dirty="0">
                <a:solidFill>
                  <a:srgbClr val="FFFF00"/>
                </a:solidFill>
                <a:latin typeface="Aptos" panose="020B0004020202020204" pitchFamily="34" charset="0"/>
              </a:rPr>
              <a:t>Young, </a:t>
            </a:r>
            <a:r>
              <a:rPr lang="en-GB" sz="1200" dirty="0">
                <a:solidFill>
                  <a:schemeClr val="bg1"/>
                </a:solidFill>
                <a:latin typeface="Aptos" panose="020B0004020202020204" pitchFamily="34" charset="0"/>
              </a:rPr>
              <a:t>unlike his ex-fellow radical criminologists</a:t>
            </a:r>
            <a:r>
              <a:rPr lang="en-GB" sz="1200" dirty="0">
                <a:solidFill>
                  <a:srgbClr val="FFFF00"/>
                </a:solidFill>
                <a:latin typeface="Aptos" panose="020B0004020202020204" pitchFamily="34" charset="0"/>
              </a:rPr>
              <a:t>, saw law-and-order campaigns targeting certain types of crime and disorder as something more than ways to distract the working class from their exploitation by the rich. </a:t>
            </a:r>
          </a:p>
          <a:p>
            <a:endParaRPr lang="en-GB" sz="1200" dirty="0">
              <a:solidFill>
                <a:srgbClr val="FFFF00"/>
              </a:solidFill>
              <a:latin typeface="Aptos" panose="020B0004020202020204" pitchFamily="34" charset="0"/>
            </a:endParaRPr>
          </a:p>
          <a:p>
            <a:r>
              <a:rPr lang="en-GB" sz="1200" dirty="0">
                <a:solidFill>
                  <a:srgbClr val="FFFF00"/>
                </a:solidFill>
                <a:latin typeface="Aptos" panose="020B0004020202020204" pitchFamily="34" charset="0"/>
              </a:rPr>
              <a:t>Crime is </a:t>
            </a:r>
            <a:r>
              <a:rPr lang="en-GB" sz="1200" i="1" dirty="0">
                <a:solidFill>
                  <a:srgbClr val="FFFF00"/>
                </a:solidFill>
                <a:latin typeface="Aptos" panose="020B0004020202020204" pitchFamily="34" charset="0"/>
              </a:rPr>
              <a:t>real, kid</a:t>
            </a:r>
            <a:r>
              <a:rPr lang="en-GB" sz="1200" dirty="0">
                <a:solidFill>
                  <a:srgbClr val="FFFF00"/>
                </a:solidFill>
                <a:latin typeface="Aptos" panose="020B0004020202020204" pitchFamily="34" charset="0"/>
              </a:rPr>
              <a:t>. Nasty, brutish, hurtful and it leaves a bad taste in the mouth. And guess who suffered the most?  The very people – the working-class and marginalised ethnic minority communities - idealised by radical criminologists. You couldn’t make it up.</a:t>
            </a:r>
          </a:p>
          <a:p>
            <a:endParaRPr lang="en-GB" sz="1200" dirty="0">
              <a:solidFill>
                <a:srgbClr val="FFFF00"/>
              </a:solidFill>
              <a:latin typeface="Aptos" panose="020B0004020202020204" pitchFamily="34" charset="0"/>
            </a:endParaRPr>
          </a:p>
          <a:p>
            <a:r>
              <a:rPr lang="en-GB" sz="1200" dirty="0">
                <a:solidFill>
                  <a:srgbClr val="FFFF00"/>
                </a:solidFill>
                <a:latin typeface="Aptos" panose="020B0004020202020204" pitchFamily="34" charset="0"/>
              </a:rPr>
              <a:t>And for Young, getting real about crime and criminality meant not only seeing crime as a </a:t>
            </a:r>
            <a:r>
              <a:rPr lang="en-GB" sz="1200" i="1" dirty="0">
                <a:solidFill>
                  <a:srgbClr val="FFFF00"/>
                </a:solidFill>
                <a:latin typeface="Aptos" panose="020B0004020202020204" pitchFamily="34" charset="0"/>
              </a:rPr>
              <a:t>choice, </a:t>
            </a:r>
            <a:r>
              <a:rPr lang="en-GB" sz="1200" dirty="0">
                <a:solidFill>
                  <a:srgbClr val="FFFF00"/>
                </a:solidFill>
                <a:latin typeface="Aptos" panose="020B0004020202020204" pitchFamily="34" charset="0"/>
              </a:rPr>
              <a:t>something certain people deliberately decided to do, but also understanding how and why communities needed formal social control to work for them rather than against them: policing had to be </a:t>
            </a:r>
            <a:r>
              <a:rPr lang="en-GB" sz="1200" dirty="0">
                <a:solidFill>
                  <a:schemeClr val="bg1"/>
                </a:solidFill>
                <a:latin typeface="Aptos" panose="020B0004020202020204" pitchFamily="34" charset="0"/>
              </a:rPr>
              <a:t>responsive, accountable and legit</a:t>
            </a:r>
            <a:r>
              <a:rPr lang="en-GB" sz="1200" dirty="0">
                <a:solidFill>
                  <a:srgbClr val="FFFF00"/>
                </a:solidFill>
                <a:latin typeface="Aptos" panose="020B0004020202020204" pitchFamily="34" charset="0"/>
              </a:rPr>
              <a:t>.</a:t>
            </a:r>
          </a:p>
        </p:txBody>
      </p:sp>
      <p:sp>
        <p:nvSpPr>
          <p:cNvPr id="32" name="Text 4">
            <a:extLst>
              <a:ext uri="{FF2B5EF4-FFF2-40B4-BE49-F238E27FC236}">
                <a16:creationId xmlns:a16="http://schemas.microsoft.com/office/drawing/2014/main" id="{323E9E9A-EA3C-0A4C-A233-1CCFD0BE64B5}"/>
              </a:ext>
            </a:extLst>
          </p:cNvPr>
          <p:cNvSpPr/>
          <p:nvPr/>
        </p:nvSpPr>
        <p:spPr>
          <a:xfrm>
            <a:off x="241637" y="243033"/>
            <a:ext cx="6073981" cy="665787"/>
          </a:xfrm>
          <a:prstGeom prst="rect">
            <a:avLst/>
          </a:prstGeom>
          <a:noFill/>
          <a:ln/>
        </p:spPr>
        <p:txBody>
          <a:bodyPr wrap="square" rtlCol="0" anchor="t"/>
          <a:lstStyle/>
          <a:p>
            <a:pPr marL="0" indent="0" algn="l">
              <a:buNone/>
            </a:pPr>
            <a:r>
              <a:rPr lang="en-US" sz="3600" b="1" dirty="0">
                <a:solidFill>
                  <a:srgbClr val="F0EDE8"/>
                </a:solidFill>
                <a:latin typeface="Aptos" panose="020B0004020202020204" pitchFamily="34" charset="0"/>
                <a:ea typeface="Georgia" pitchFamily="34" charset="-122"/>
                <a:cs typeface="Georgia" pitchFamily="34" charset="-120"/>
              </a:rPr>
              <a:t>Let’s Get Real…</a:t>
            </a:r>
            <a:endParaRPr lang="en-US" sz="3600" dirty="0">
              <a:latin typeface="Aptos" panose="020B0004020202020204" pitchFamily="34" charset="0"/>
            </a:endParaRPr>
          </a:p>
        </p:txBody>
      </p:sp>
      <p:pic>
        <p:nvPicPr>
          <p:cNvPr id="8" name="Picture 7">
            <a:extLst>
              <a:ext uri="{FF2B5EF4-FFF2-40B4-BE49-F238E27FC236}">
                <a16:creationId xmlns:a16="http://schemas.microsoft.com/office/drawing/2014/main" id="{60983793-BD0A-F672-42CE-37BBEF94905B}"/>
              </a:ext>
            </a:extLst>
          </p:cNvPr>
          <p:cNvPicPr>
            <a:picLocks noChangeAspect="1"/>
          </p:cNvPicPr>
          <p:nvPr/>
        </p:nvPicPr>
        <p:blipFill>
          <a:blip r:embed="rId4"/>
          <a:srcRect/>
          <a:stretch/>
        </p:blipFill>
        <p:spPr>
          <a:xfrm>
            <a:off x="5331545" y="1219345"/>
            <a:ext cx="3649121" cy="2052631"/>
          </a:xfrm>
          <a:prstGeom prst="rect">
            <a:avLst/>
          </a:prstGeom>
          <a:ln w="50800">
            <a:solidFill>
              <a:schemeClr val="bg1"/>
            </a:solidFill>
          </a:ln>
        </p:spPr>
      </p:pic>
      <p:sp>
        <p:nvSpPr>
          <p:cNvPr id="9" name="Rectangle 8">
            <a:hlinkClick r:id="rId5" action="ppaction://hlinksldjump"/>
            <a:extLst>
              <a:ext uri="{FF2B5EF4-FFF2-40B4-BE49-F238E27FC236}">
                <a16:creationId xmlns:a16="http://schemas.microsoft.com/office/drawing/2014/main" id="{CA97860D-CE92-B1EB-868E-C27EFD9719B4}"/>
              </a:ext>
            </a:extLst>
          </p:cNvPr>
          <p:cNvSpPr/>
          <p:nvPr/>
        </p:nvSpPr>
        <p:spPr>
          <a:xfrm>
            <a:off x="348060" y="4247533"/>
            <a:ext cx="2124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Analysis_id">
            <a:extLst>
              <a:ext uri="{FF2B5EF4-FFF2-40B4-BE49-F238E27FC236}">
                <a16:creationId xmlns:a16="http://schemas.microsoft.com/office/drawing/2014/main" id="{63574B3A-EC62-A3F1-4040-E259F86A0826}"/>
              </a:ext>
            </a:extLst>
          </p:cNvPr>
          <p:cNvGrpSpPr/>
          <p:nvPr/>
        </p:nvGrpSpPr>
        <p:grpSpPr>
          <a:xfrm>
            <a:off x="5862534" y="2727730"/>
            <a:ext cx="2779201" cy="1527179"/>
            <a:chOff x="1792800" y="2928379"/>
            <a:chExt cx="2779201" cy="1527179"/>
          </a:xfrm>
        </p:grpSpPr>
        <p:sp>
          <p:nvSpPr>
            <p:cNvPr id="11" name="Shape 10">
              <a:extLst>
                <a:ext uri="{FF2B5EF4-FFF2-40B4-BE49-F238E27FC236}">
                  <a16:creationId xmlns:a16="http://schemas.microsoft.com/office/drawing/2014/main" id="{E4E45CE1-BE0C-C6D8-A1F3-CC9EA1D7EBE8}"/>
                </a:ext>
              </a:extLst>
            </p:cNvPr>
            <p:cNvSpPr/>
            <p:nvPr/>
          </p:nvSpPr>
          <p:spPr>
            <a:xfrm>
              <a:off x="1792800" y="2940878"/>
              <a:ext cx="2779200" cy="1514679"/>
            </a:xfrm>
            <a:prstGeom prst="rect">
              <a:avLst/>
            </a:prstGeom>
            <a:solidFill>
              <a:srgbClr val="1A1A2A"/>
            </a:solidFill>
            <a:ln w="38100">
              <a:solidFill>
                <a:srgbClr val="92D050"/>
              </a:solidFill>
              <a:prstDash val="solid"/>
            </a:ln>
            <a:effectLst>
              <a:outerShdw blurRad="152400" dist="63500" dir="8100000" algn="bl" rotWithShape="0">
                <a:srgbClr val="000000">
                  <a:alpha val="50000"/>
                </a:srgbClr>
              </a:outerShdw>
            </a:effectLst>
          </p:spPr>
        </p:sp>
        <p:sp>
          <p:nvSpPr>
            <p:cNvPr id="12" name="Shape 11">
              <a:extLst>
                <a:ext uri="{FF2B5EF4-FFF2-40B4-BE49-F238E27FC236}">
                  <a16:creationId xmlns:a16="http://schemas.microsoft.com/office/drawing/2014/main" id="{3564AEE0-50B5-563B-8E77-7B2C470C6EBA}"/>
                </a:ext>
              </a:extLst>
            </p:cNvPr>
            <p:cNvSpPr/>
            <p:nvPr/>
          </p:nvSpPr>
          <p:spPr>
            <a:xfrm>
              <a:off x="1792801" y="2928379"/>
              <a:ext cx="2779200" cy="233339"/>
            </a:xfrm>
            <a:prstGeom prst="rect">
              <a:avLst/>
            </a:prstGeom>
            <a:solidFill>
              <a:srgbClr val="92D050"/>
            </a:solidFill>
            <a:ln/>
          </p:spPr>
        </p:sp>
        <p:sp>
          <p:nvSpPr>
            <p:cNvPr id="13" name="Text 13">
              <a:extLst>
                <a:ext uri="{FF2B5EF4-FFF2-40B4-BE49-F238E27FC236}">
                  <a16:creationId xmlns:a16="http://schemas.microsoft.com/office/drawing/2014/main" id="{A9AD016C-B461-D6EA-66DF-485ED2978C5B}"/>
                </a:ext>
              </a:extLst>
            </p:cNvPr>
            <p:cNvSpPr/>
            <p:nvPr/>
          </p:nvSpPr>
          <p:spPr>
            <a:xfrm>
              <a:off x="1900801" y="3231394"/>
              <a:ext cx="2563200" cy="1224164"/>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Young (1984) suggests critical criminology was both idealistic in its representation of deviants and a form of ‘left functionalism’. </a:t>
              </a:r>
            </a:p>
            <a:p>
              <a:pPr marL="0" indent="0">
                <a:buNone/>
              </a:pPr>
              <a:r>
                <a:rPr lang="en-GB" sz="1100" dirty="0">
                  <a:solidFill>
                    <a:srgbClr val="F0EFE8"/>
                  </a:solidFill>
                  <a:latin typeface="Aptos" panose="020B0004020202020204" pitchFamily="34" charset="0"/>
                </a:rPr>
                <a:t>Rather than crime being functional for “society as a whole” radical criminology was accused of seeing it as serving the interests of a ruling class.</a:t>
              </a:r>
            </a:p>
            <a:p>
              <a:pPr marL="0" indent="0">
                <a:buNone/>
              </a:pPr>
              <a:endParaRPr lang="en-GB" sz="1100" dirty="0">
                <a:solidFill>
                  <a:srgbClr val="F0EFE8"/>
                </a:solidFill>
                <a:latin typeface="Aptos" panose="020B0004020202020204" pitchFamily="34" charset="0"/>
              </a:endParaRPr>
            </a:p>
          </p:txBody>
        </p:sp>
        <p:sp>
          <p:nvSpPr>
            <p:cNvPr id="14" name="TextBox 13">
              <a:extLst>
                <a:ext uri="{FF2B5EF4-FFF2-40B4-BE49-F238E27FC236}">
                  <a16:creationId xmlns:a16="http://schemas.microsoft.com/office/drawing/2014/main" id="{4C5B9E59-5184-9A13-90D8-AD3D6E8EF00F}"/>
                </a:ext>
              </a:extLst>
            </p:cNvPr>
            <p:cNvSpPr txBox="1"/>
            <p:nvPr/>
          </p:nvSpPr>
          <p:spPr>
            <a:xfrm>
              <a:off x="1792801" y="2928379"/>
              <a:ext cx="2779200" cy="276999"/>
            </a:xfrm>
            <a:prstGeom prst="rect">
              <a:avLst/>
            </a:prstGeom>
            <a:noFill/>
          </p:spPr>
          <p:txBody>
            <a:bodyPr wrap="square">
              <a:spAutoFit/>
            </a:bodyPr>
            <a:lstStyle/>
            <a:p>
              <a:pPr algn="ctr"/>
              <a:r>
                <a:rPr lang="en-GB" sz="1200" b="1" dirty="0">
                  <a:latin typeface="Aptos" panose="020B0004020202020204" pitchFamily="34" charset="0"/>
                </a:rPr>
                <a:t>Analysis</a:t>
              </a:r>
            </a:p>
          </p:txBody>
        </p:sp>
      </p:grpSp>
      <p:sp>
        <p:nvSpPr>
          <p:cNvPr id="16" name="Rectangle 15">
            <a:hlinkClick r:id="rId6" action="ppaction://hlinksldjump"/>
            <a:extLst>
              <a:ext uri="{FF2B5EF4-FFF2-40B4-BE49-F238E27FC236}">
                <a16:creationId xmlns:a16="http://schemas.microsoft.com/office/drawing/2014/main" id="{C2A2C165-A7CA-6E6C-2C45-1E76AFFECE07}"/>
              </a:ext>
            </a:extLst>
          </p:cNvPr>
          <p:cNvSpPr/>
          <p:nvPr/>
        </p:nvSpPr>
        <p:spPr>
          <a:xfrm>
            <a:off x="781665" y="1858297"/>
            <a:ext cx="2588342"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ideology">
            <a:extLst>
              <a:ext uri="{FF2B5EF4-FFF2-40B4-BE49-F238E27FC236}">
                <a16:creationId xmlns:a16="http://schemas.microsoft.com/office/drawing/2014/main" id="{1BF32993-0228-C383-7CA8-FA32DD3CB9E3}"/>
              </a:ext>
            </a:extLst>
          </p:cNvPr>
          <p:cNvSpPr/>
          <p:nvPr/>
        </p:nvSpPr>
        <p:spPr>
          <a:xfrm>
            <a:off x="1262819" y="1484502"/>
            <a:ext cx="1488112"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P_LR">
            <a:extLst>
              <a:ext uri="{FF2B5EF4-FFF2-40B4-BE49-F238E27FC236}">
                <a16:creationId xmlns:a16="http://schemas.microsoft.com/office/drawing/2014/main" id="{AE788C60-C842-AA37-E5EB-259DC178376C}"/>
              </a:ext>
            </a:extLst>
          </p:cNvPr>
          <p:cNvGrpSpPr/>
          <p:nvPr/>
        </p:nvGrpSpPr>
        <p:grpSpPr>
          <a:xfrm>
            <a:off x="5212740" y="311874"/>
            <a:ext cx="3802793" cy="1962071"/>
            <a:chOff x="5155757" y="3053957"/>
            <a:chExt cx="3802793" cy="1774947"/>
          </a:xfrm>
        </p:grpSpPr>
        <p:sp>
          <p:nvSpPr>
            <p:cNvPr id="4" name="Shape 10">
              <a:extLst>
                <a:ext uri="{FF2B5EF4-FFF2-40B4-BE49-F238E27FC236}">
                  <a16:creationId xmlns:a16="http://schemas.microsoft.com/office/drawing/2014/main" id="{AC0DE885-287A-60FA-3038-0C8565B2F5E4}"/>
                </a:ext>
              </a:extLst>
            </p:cNvPr>
            <p:cNvSpPr/>
            <p:nvPr/>
          </p:nvSpPr>
          <p:spPr>
            <a:xfrm>
              <a:off x="5558957" y="3077735"/>
              <a:ext cx="3399593" cy="1751169"/>
            </a:xfrm>
            <a:prstGeom prst="rect">
              <a:avLst/>
            </a:prstGeom>
            <a:solidFill>
              <a:srgbClr val="1A1A2A"/>
            </a:solidFill>
            <a:ln w="38100">
              <a:solidFill>
                <a:schemeClr val="accent4"/>
              </a:solidFill>
              <a:prstDash val="solid"/>
            </a:ln>
            <a:effectLst>
              <a:outerShdw blurRad="152400" dist="63500" dir="8100000" algn="bl" rotWithShape="0">
                <a:srgbClr val="000000">
                  <a:alpha val="50000"/>
                </a:srgbClr>
              </a:outerShdw>
            </a:effectLst>
          </p:spPr>
        </p:sp>
        <p:sp>
          <p:nvSpPr>
            <p:cNvPr id="5" name="Shape 11">
              <a:extLst>
                <a:ext uri="{FF2B5EF4-FFF2-40B4-BE49-F238E27FC236}">
                  <a16:creationId xmlns:a16="http://schemas.microsoft.com/office/drawing/2014/main" id="{A52BB644-C5ED-762B-9ED1-3783A96A7E12}"/>
                </a:ext>
              </a:extLst>
            </p:cNvPr>
            <p:cNvSpPr/>
            <p:nvPr/>
          </p:nvSpPr>
          <p:spPr>
            <a:xfrm>
              <a:off x="5558957" y="3068491"/>
              <a:ext cx="3399592" cy="244126"/>
            </a:xfrm>
            <a:prstGeom prst="rect">
              <a:avLst/>
            </a:prstGeom>
            <a:solidFill>
              <a:schemeClr val="accent4"/>
            </a:solidFill>
            <a:ln>
              <a:noFill/>
            </a:ln>
          </p:spPr>
        </p:sp>
        <p:sp>
          <p:nvSpPr>
            <p:cNvPr id="6" name="Text 13">
              <a:extLst>
                <a:ext uri="{FF2B5EF4-FFF2-40B4-BE49-F238E27FC236}">
                  <a16:creationId xmlns:a16="http://schemas.microsoft.com/office/drawing/2014/main" id="{1F306CE8-F337-DCCD-8D68-C0961C42DAB5}"/>
                </a:ext>
              </a:extLst>
            </p:cNvPr>
            <p:cNvSpPr/>
            <p:nvPr/>
          </p:nvSpPr>
          <p:spPr>
            <a:xfrm>
              <a:off x="5680876" y="3384773"/>
              <a:ext cx="3172025" cy="1404250"/>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Left realism developed, in part, as a reaction to the various forms of punitive policing and retributive justice favoured by right realists and solutions to the problem of crime. For Young (1997) it’s central concern was with "deconstructing crime into its fundamental components" - a square of crime centred around the relationship between four interconnected sides:</a:t>
              </a:r>
            </a:p>
            <a:p>
              <a:pPr marL="0" indent="0">
                <a:buNone/>
              </a:pPr>
              <a:r>
                <a:rPr lang="en-GB" sz="1100" dirty="0">
                  <a:solidFill>
                    <a:srgbClr val="F0EFE8"/>
                  </a:solidFill>
                  <a:latin typeface="Aptos" panose="020B0004020202020204" pitchFamily="34" charset="0"/>
                </a:rPr>
                <a:t>The police, victims of crime, criminal offenders and the general public.</a:t>
              </a:r>
            </a:p>
          </p:txBody>
        </p:sp>
        <p:sp>
          <p:nvSpPr>
            <p:cNvPr id="7" name="TextBox 6">
              <a:extLst>
                <a:ext uri="{FF2B5EF4-FFF2-40B4-BE49-F238E27FC236}">
                  <a16:creationId xmlns:a16="http://schemas.microsoft.com/office/drawing/2014/main" id="{BDDEE9EC-06EB-0DCC-3482-2D65F3945149}"/>
                </a:ext>
              </a:extLst>
            </p:cNvPr>
            <p:cNvSpPr txBox="1"/>
            <p:nvPr/>
          </p:nvSpPr>
          <p:spPr>
            <a:xfrm>
              <a:off x="5155757" y="3053957"/>
              <a:ext cx="3802790" cy="250582"/>
            </a:xfrm>
            <a:prstGeom prst="rect">
              <a:avLst/>
            </a:prstGeom>
            <a:noFill/>
          </p:spPr>
          <p:txBody>
            <a:bodyPr wrap="square">
              <a:spAutoFit/>
            </a:bodyPr>
            <a:lstStyle/>
            <a:p>
              <a:pPr algn="ctr"/>
              <a:r>
                <a:rPr lang="en-GB" sz="1200" b="1" dirty="0">
                  <a:solidFill>
                    <a:schemeClr val="tx1">
                      <a:lumMod val="95000"/>
                      <a:lumOff val="5000"/>
                    </a:schemeClr>
                  </a:solidFill>
                  <a:latin typeface="Aptos" panose="020B0004020202020204" pitchFamily="34" charset="0"/>
                </a:rPr>
                <a:t>Perspective: Left Realism</a:t>
              </a:r>
            </a:p>
          </p:txBody>
        </p:sp>
      </p:grpSp>
      <p:sp>
        <p:nvSpPr>
          <p:cNvPr id="15" name="leftrealism">
            <a:extLst>
              <a:ext uri="{FF2B5EF4-FFF2-40B4-BE49-F238E27FC236}">
                <a16:creationId xmlns:a16="http://schemas.microsoft.com/office/drawing/2014/main" id="{D71E017B-D0A8-25ED-58B4-D6A314B2EA30}"/>
              </a:ext>
            </a:extLst>
          </p:cNvPr>
          <p:cNvSpPr/>
          <p:nvPr/>
        </p:nvSpPr>
        <p:spPr>
          <a:xfrm>
            <a:off x="1416570" y="1109272"/>
            <a:ext cx="794479"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2" restart="whenNotActive" fill="hold" evtFilter="cancelBubble" nodeType="interactiveSeq">
                <p:stCondLst>
                  <p:cond evt="onClick" delay="0">
                    <p:tgtEl>
                      <p:spTgt spid="15"/>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2DB112B-B8F1-72C4-A645-1F2F71E50435}"/>
              </a:ext>
            </a:extLst>
          </p:cNvPr>
          <p:cNvPicPr>
            <a:picLocks noChangeAspect="1"/>
          </p:cNvPicPr>
          <p:nvPr/>
        </p:nvPicPr>
        <p:blipFill>
          <a:blip r:embed="rId3">
            <a:alphaModFix amt="20000"/>
          </a:blip>
          <a:srcRect/>
          <a:stretch/>
        </p:blipFill>
        <p:spPr>
          <a:xfrm>
            <a:off x="0" y="-2"/>
            <a:ext cx="9144000" cy="4512565"/>
          </a:xfrm>
          <a:prstGeom prst="rect">
            <a:avLst/>
          </a:prstGeom>
          <a:effectLst>
            <a:softEdge rad="63500"/>
          </a:effectLst>
        </p:spPr>
      </p:pic>
      <p:sp>
        <p:nvSpPr>
          <p:cNvPr id="33" name="Text 6">
            <a:extLst>
              <a:ext uri="{FF2B5EF4-FFF2-40B4-BE49-F238E27FC236}">
                <a16:creationId xmlns:a16="http://schemas.microsoft.com/office/drawing/2014/main" id="{A26FB1B4-5F47-0280-5A75-54CF6048CE4E}"/>
              </a:ext>
            </a:extLst>
          </p:cNvPr>
          <p:cNvSpPr/>
          <p:nvPr/>
        </p:nvSpPr>
        <p:spPr>
          <a:xfrm>
            <a:off x="274320" y="874243"/>
            <a:ext cx="5057224" cy="4147338"/>
          </a:xfrm>
          <a:prstGeom prst="rect">
            <a:avLst/>
          </a:prstGeom>
          <a:noFill/>
          <a:ln/>
        </p:spPr>
        <p:txBody>
          <a:bodyPr wrap="square" rtlCol="0" anchor="t"/>
          <a:lstStyle/>
          <a:p>
            <a:r>
              <a:rPr lang="en-GB" sz="1200" dirty="0">
                <a:solidFill>
                  <a:srgbClr val="FFFF00"/>
                </a:solidFill>
                <a:latin typeface="Aptos" panose="020B0004020202020204" pitchFamily="34" charset="0"/>
              </a:rPr>
              <a:t>Left Realism takes a pot-shot at the over-critical left by taking community needs seriously. The vigil shows formal social control that’s locally legitimate and welcomed. Not because it’s weak, but because it’s wise. The officers maintain order precisely by </a:t>
            </a:r>
            <a:r>
              <a:rPr lang="en-GB" sz="1200" i="1" dirty="0">
                <a:solidFill>
                  <a:srgbClr val="FFFF00"/>
                </a:solidFill>
                <a:latin typeface="Aptos" panose="020B0004020202020204" pitchFamily="34" charset="0"/>
              </a:rPr>
              <a:t>not</a:t>
            </a:r>
            <a:r>
              <a:rPr lang="en-GB" sz="1200" dirty="0">
                <a:solidFill>
                  <a:srgbClr val="FFFF00"/>
                </a:solidFill>
                <a:latin typeface="Aptos" panose="020B0004020202020204" pitchFamily="34" charset="0"/>
              </a:rPr>
              <a:t> enforcing the law in a heavy-handed show of strength. The critical criminology guys had been so busy condemning  the cops they’d forgotten to ask what communities actually needed: formal control to be sensitive, responsive and accountable, not absent.</a:t>
            </a:r>
          </a:p>
          <a:p>
            <a:endParaRPr lang="en-GB" sz="1200" dirty="0">
              <a:solidFill>
                <a:srgbClr val="FFFF00"/>
              </a:solidFill>
              <a:latin typeface="Aptos" panose="020B0004020202020204" pitchFamily="34" charset="0"/>
            </a:endParaRPr>
          </a:p>
          <a:p>
            <a:r>
              <a:rPr lang="en-GB" sz="1200" dirty="0">
                <a:solidFill>
                  <a:srgbClr val="FFFF00"/>
                </a:solidFill>
                <a:latin typeface="Aptos" panose="020B0004020202020204" pitchFamily="34" charset="0"/>
              </a:rPr>
              <a:t>See, for Young, understanding crime, order and control didn’t mean taking sides. It meant thinking about </a:t>
            </a:r>
            <a:r>
              <a:rPr lang="en-GB" sz="1200" i="1" dirty="0">
                <a:solidFill>
                  <a:srgbClr val="FFFF00"/>
                </a:solidFill>
                <a:latin typeface="Aptos" panose="020B0004020202020204" pitchFamily="34" charset="0"/>
              </a:rPr>
              <a:t>all sides </a:t>
            </a:r>
            <a:r>
              <a:rPr lang="en-GB" sz="1200" dirty="0">
                <a:solidFill>
                  <a:srgbClr val="FFFF00"/>
                </a:solidFill>
                <a:latin typeface="Aptos" panose="020B0004020202020204" pitchFamily="34" charset="0"/>
              </a:rPr>
              <a:t>of the puzzle.  Or what he called </a:t>
            </a:r>
          </a:p>
          <a:p>
            <a:r>
              <a:rPr lang="en-GB" sz="1200" dirty="0">
                <a:solidFill>
                  <a:srgbClr val="FFFF00"/>
                </a:solidFill>
                <a:latin typeface="Aptos" panose="020B0004020202020204" pitchFamily="34" charset="0"/>
              </a:rPr>
              <a:t>“</a:t>
            </a:r>
            <a:r>
              <a:rPr lang="en-GB" sz="1200" dirty="0">
                <a:solidFill>
                  <a:srgbClr val="FFC000"/>
                </a:solidFill>
                <a:latin typeface="Aptos" panose="020B0004020202020204" pitchFamily="34" charset="0"/>
              </a:rPr>
              <a:t>the square of crime</a:t>
            </a:r>
            <a:r>
              <a:rPr lang="en-GB" sz="1200" dirty="0">
                <a:solidFill>
                  <a:srgbClr val="FFFF00"/>
                </a:solidFill>
                <a:latin typeface="Aptos" panose="020B0004020202020204" pitchFamily="34" charset="0"/>
              </a:rPr>
              <a:t>”.</a:t>
            </a:r>
          </a:p>
          <a:p>
            <a:endParaRPr lang="en-GB" sz="1200" dirty="0">
              <a:solidFill>
                <a:srgbClr val="FFFF00"/>
              </a:solidFill>
              <a:latin typeface="Aptos" panose="020B0004020202020204" pitchFamily="34" charset="0"/>
            </a:endParaRPr>
          </a:p>
          <a:p>
            <a:r>
              <a:rPr lang="en-GB" sz="1200" dirty="0">
                <a:solidFill>
                  <a:srgbClr val="FFFF00"/>
                </a:solidFill>
                <a:latin typeface="Aptos" panose="020B0004020202020204" pitchFamily="34" charset="0"/>
              </a:rPr>
              <a:t>See, when you’re trying to understand why some places are as disordered as puzzle pieces scattered across the floor, while others are as orderly as a completed puzzle, you need to keep everyone in the picture. Bottom line?</a:t>
            </a:r>
          </a:p>
          <a:p>
            <a:endParaRPr lang="en-GB" sz="1200" dirty="0">
              <a:solidFill>
                <a:srgbClr val="FFFF00"/>
              </a:solidFill>
              <a:latin typeface="Aptos" panose="020B0004020202020204" pitchFamily="34" charset="0"/>
            </a:endParaRPr>
          </a:p>
          <a:p>
            <a:r>
              <a:rPr lang="en-GB" sz="1200" dirty="0">
                <a:solidFill>
                  <a:srgbClr val="FFFF00"/>
                </a:solidFill>
                <a:latin typeface="Aptos" panose="020B0004020202020204" pitchFamily="34" charset="0"/>
              </a:rPr>
              <a:t>The officers who let the vigil continue are, in Young’s book, doing the right thing: reading the community room, supporting the informal social order mechanisms that already operate and positioning formal control as a resource available to the community rather than as a </a:t>
            </a:r>
            <a:r>
              <a:rPr lang="en-GB" sz="1200" dirty="0">
                <a:solidFill>
                  <a:srgbClr val="FFC000"/>
                </a:solidFill>
                <a:latin typeface="Aptos" panose="020B0004020202020204" pitchFamily="34" charset="0"/>
              </a:rPr>
              <a:t>militarised occupying force</a:t>
            </a:r>
            <a:r>
              <a:rPr lang="en-GB" sz="1200" dirty="0">
                <a:solidFill>
                  <a:srgbClr val="FFFF00"/>
                </a:solidFill>
                <a:latin typeface="Aptos" panose="020B0004020202020204" pitchFamily="34" charset="0"/>
              </a:rPr>
              <a:t>. </a:t>
            </a:r>
          </a:p>
          <a:p>
            <a:r>
              <a:rPr lang="en-GB" sz="1200" dirty="0">
                <a:solidFill>
                  <a:schemeClr val="bg1"/>
                </a:solidFill>
                <a:latin typeface="Aptos" panose="020B0004020202020204" pitchFamily="34" charset="0"/>
              </a:rPr>
              <a:t>Job done in my book</a:t>
            </a:r>
            <a:r>
              <a:rPr lang="en-GB" sz="1200" dirty="0">
                <a:solidFill>
                  <a:srgbClr val="FFFF00"/>
                </a:solidFill>
                <a:latin typeface="Aptos" panose="020B0004020202020204" pitchFamily="34" charset="0"/>
              </a:rPr>
              <a:t>.</a:t>
            </a:r>
          </a:p>
          <a:p>
            <a:endParaRPr lang="en-GB" sz="1200" dirty="0">
              <a:solidFill>
                <a:srgbClr val="FFFF00"/>
              </a:solidFill>
              <a:latin typeface="Aptos" panose="020B0004020202020204" pitchFamily="34" charset="0"/>
            </a:endParaRPr>
          </a:p>
        </p:txBody>
      </p:sp>
      <p:sp>
        <p:nvSpPr>
          <p:cNvPr id="32" name="Text 4">
            <a:extLst>
              <a:ext uri="{FF2B5EF4-FFF2-40B4-BE49-F238E27FC236}">
                <a16:creationId xmlns:a16="http://schemas.microsoft.com/office/drawing/2014/main" id="{323E9E9A-EA3C-0A4C-A233-1CCFD0BE64B5}"/>
              </a:ext>
            </a:extLst>
          </p:cNvPr>
          <p:cNvSpPr/>
          <p:nvPr/>
        </p:nvSpPr>
        <p:spPr>
          <a:xfrm>
            <a:off x="241637" y="243033"/>
            <a:ext cx="6073981" cy="665787"/>
          </a:xfrm>
          <a:prstGeom prst="rect">
            <a:avLst/>
          </a:prstGeom>
          <a:noFill/>
          <a:ln/>
        </p:spPr>
        <p:txBody>
          <a:bodyPr wrap="square" rtlCol="0" anchor="t"/>
          <a:lstStyle/>
          <a:p>
            <a:pPr marL="0" indent="0" algn="l">
              <a:buNone/>
            </a:pPr>
            <a:r>
              <a:rPr lang="en-US" sz="3600" b="1" dirty="0">
                <a:solidFill>
                  <a:srgbClr val="F0EDE8"/>
                </a:solidFill>
                <a:latin typeface="Aptos" panose="020B0004020202020204" pitchFamily="34" charset="0"/>
              </a:rPr>
              <a:t>Whose Side Are You On?</a:t>
            </a:r>
            <a:endParaRPr lang="en-US" sz="3600" dirty="0">
              <a:latin typeface="Aptos" panose="020B0004020202020204" pitchFamily="34" charset="0"/>
            </a:endParaRPr>
          </a:p>
        </p:txBody>
      </p:sp>
      <p:pic>
        <p:nvPicPr>
          <p:cNvPr id="13" name="Picture 12">
            <a:extLst>
              <a:ext uri="{FF2B5EF4-FFF2-40B4-BE49-F238E27FC236}">
                <a16:creationId xmlns:a16="http://schemas.microsoft.com/office/drawing/2014/main" id="{046166ED-B108-B3A7-4DAC-2ED819244897}"/>
              </a:ext>
            </a:extLst>
          </p:cNvPr>
          <p:cNvPicPr>
            <a:picLocks noChangeAspect="1"/>
          </p:cNvPicPr>
          <p:nvPr/>
        </p:nvPicPr>
        <p:blipFill>
          <a:blip r:embed="rId4"/>
          <a:srcRect/>
          <a:stretch/>
        </p:blipFill>
        <p:spPr>
          <a:xfrm>
            <a:off x="5331545" y="1219345"/>
            <a:ext cx="3649121" cy="2052630"/>
          </a:xfrm>
          <a:prstGeom prst="rect">
            <a:avLst/>
          </a:prstGeom>
          <a:ln w="50800">
            <a:solidFill>
              <a:schemeClr val="bg1"/>
            </a:solidFill>
          </a:ln>
        </p:spPr>
      </p:pic>
      <p:grpSp>
        <p:nvGrpSpPr>
          <p:cNvPr id="8" name="Evidence_soc">
            <a:extLst>
              <a:ext uri="{FF2B5EF4-FFF2-40B4-BE49-F238E27FC236}">
                <a16:creationId xmlns:a16="http://schemas.microsoft.com/office/drawing/2014/main" id="{10766306-18C0-8035-4B93-AEACF97C2549}"/>
              </a:ext>
            </a:extLst>
          </p:cNvPr>
          <p:cNvGrpSpPr/>
          <p:nvPr/>
        </p:nvGrpSpPr>
        <p:grpSpPr>
          <a:xfrm>
            <a:off x="5483944" y="2578371"/>
            <a:ext cx="3262789" cy="1975020"/>
            <a:chOff x="689340" y="2102910"/>
            <a:chExt cx="3262789" cy="1975020"/>
          </a:xfrm>
        </p:grpSpPr>
        <p:sp>
          <p:nvSpPr>
            <p:cNvPr id="9" name="Shape 10">
              <a:extLst>
                <a:ext uri="{FF2B5EF4-FFF2-40B4-BE49-F238E27FC236}">
                  <a16:creationId xmlns:a16="http://schemas.microsoft.com/office/drawing/2014/main" id="{159D656A-91CB-EA60-B5C8-B8BE60F9EF20}"/>
                </a:ext>
              </a:extLst>
            </p:cNvPr>
            <p:cNvSpPr/>
            <p:nvPr/>
          </p:nvSpPr>
          <p:spPr>
            <a:xfrm>
              <a:off x="689340" y="2116626"/>
              <a:ext cx="3262789" cy="1961304"/>
            </a:xfrm>
            <a:prstGeom prst="rect">
              <a:avLst/>
            </a:prstGeom>
            <a:solidFill>
              <a:srgbClr val="1A1A2A"/>
            </a:solidFill>
            <a:ln w="38100">
              <a:solidFill>
                <a:schemeClr val="accent1"/>
              </a:solidFill>
              <a:prstDash val="solid"/>
            </a:ln>
            <a:effectLst>
              <a:outerShdw blurRad="152400" dist="63500" dir="8100000" algn="bl" rotWithShape="0">
                <a:srgbClr val="000000">
                  <a:alpha val="50000"/>
                </a:srgbClr>
              </a:outerShdw>
            </a:effectLst>
          </p:spPr>
        </p:sp>
        <p:sp>
          <p:nvSpPr>
            <p:cNvPr id="10" name="Shape 11">
              <a:extLst>
                <a:ext uri="{FF2B5EF4-FFF2-40B4-BE49-F238E27FC236}">
                  <a16:creationId xmlns:a16="http://schemas.microsoft.com/office/drawing/2014/main" id="{901FEA35-560C-35AA-9388-0D6095F187ED}"/>
                </a:ext>
              </a:extLst>
            </p:cNvPr>
            <p:cNvSpPr/>
            <p:nvPr/>
          </p:nvSpPr>
          <p:spPr>
            <a:xfrm>
              <a:off x="689340" y="2102910"/>
              <a:ext cx="3262789" cy="256032"/>
            </a:xfrm>
            <a:prstGeom prst="rect">
              <a:avLst/>
            </a:prstGeom>
            <a:solidFill>
              <a:schemeClr val="accent1"/>
            </a:solidFill>
            <a:ln/>
          </p:spPr>
        </p:sp>
        <p:sp>
          <p:nvSpPr>
            <p:cNvPr id="11" name="Text 13">
              <a:extLst>
                <a:ext uri="{FF2B5EF4-FFF2-40B4-BE49-F238E27FC236}">
                  <a16:creationId xmlns:a16="http://schemas.microsoft.com/office/drawing/2014/main" id="{654EBECA-454A-A0C1-1BD1-F4311A870E02}"/>
                </a:ext>
              </a:extLst>
            </p:cNvPr>
            <p:cNvSpPr/>
            <p:nvPr/>
          </p:nvSpPr>
          <p:spPr>
            <a:xfrm>
              <a:off x="777832" y="2443484"/>
              <a:ext cx="3050738" cy="1634445"/>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The Realist argument is that to really understand and explain crime and criminality you need to understand the behaviour of four sides of the equation: offender, victim, police and community. Social control that ignores the needs of a community, for example, simply alienates people and they stop co-operating with the police. Effective social control promotes social order when it’s locally responsive and democratically accountable.</a:t>
              </a:r>
            </a:p>
          </p:txBody>
        </p:sp>
        <p:sp>
          <p:nvSpPr>
            <p:cNvPr id="12" name="TextBox 11">
              <a:extLst>
                <a:ext uri="{FF2B5EF4-FFF2-40B4-BE49-F238E27FC236}">
                  <a16:creationId xmlns:a16="http://schemas.microsoft.com/office/drawing/2014/main" id="{252F2C6C-8975-DFC1-6C06-CF676A15883F}"/>
                </a:ext>
              </a:extLst>
            </p:cNvPr>
            <p:cNvSpPr txBox="1"/>
            <p:nvPr/>
          </p:nvSpPr>
          <p:spPr>
            <a:xfrm>
              <a:off x="689340" y="2102910"/>
              <a:ext cx="3262789" cy="276999"/>
            </a:xfrm>
            <a:prstGeom prst="rect">
              <a:avLst/>
            </a:prstGeom>
            <a:noFill/>
          </p:spPr>
          <p:txBody>
            <a:bodyPr wrap="square">
              <a:spAutoFit/>
            </a:bodyPr>
            <a:lstStyle/>
            <a:p>
              <a:pPr algn="ctr"/>
              <a:r>
                <a:rPr lang="en-GB" sz="1200" b="1" dirty="0">
                  <a:solidFill>
                    <a:schemeClr val="bg1"/>
                  </a:solidFill>
                  <a:latin typeface="Aptos" panose="020B0004020202020204" pitchFamily="34" charset="0"/>
                </a:rPr>
                <a:t>Evidence: The Square of Crime</a:t>
              </a:r>
            </a:p>
          </p:txBody>
        </p:sp>
      </p:grpSp>
      <p:sp>
        <p:nvSpPr>
          <p:cNvPr id="14" name="soc">
            <a:extLst>
              <a:ext uri="{FF2B5EF4-FFF2-40B4-BE49-F238E27FC236}">
                <a16:creationId xmlns:a16="http://schemas.microsoft.com/office/drawing/2014/main" id="{57411676-E91B-DA82-7036-E9C5B6E74D0A}"/>
              </a:ext>
            </a:extLst>
          </p:cNvPr>
          <p:cNvSpPr/>
          <p:nvPr/>
        </p:nvSpPr>
        <p:spPr>
          <a:xfrm>
            <a:off x="396740" y="2774490"/>
            <a:ext cx="1260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5" action="ppaction://hlinksldjump"/>
            <a:extLst>
              <a:ext uri="{FF2B5EF4-FFF2-40B4-BE49-F238E27FC236}">
                <a16:creationId xmlns:a16="http://schemas.microsoft.com/office/drawing/2014/main" id="{51DEAA2C-8AD2-3B8A-110C-9AC6B79B158D}"/>
              </a:ext>
            </a:extLst>
          </p:cNvPr>
          <p:cNvSpPr/>
          <p:nvPr/>
        </p:nvSpPr>
        <p:spPr>
          <a:xfrm>
            <a:off x="366260" y="4610487"/>
            <a:ext cx="1332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Evaluation_military">
            <a:extLst>
              <a:ext uri="{FF2B5EF4-FFF2-40B4-BE49-F238E27FC236}">
                <a16:creationId xmlns:a16="http://schemas.microsoft.com/office/drawing/2014/main" id="{61F7527E-9836-959D-36CC-FA1F01F1CF1B}"/>
              </a:ext>
            </a:extLst>
          </p:cNvPr>
          <p:cNvGrpSpPr/>
          <p:nvPr/>
        </p:nvGrpSpPr>
        <p:grpSpPr>
          <a:xfrm>
            <a:off x="4925729" y="867872"/>
            <a:ext cx="3889077" cy="2704867"/>
            <a:chOff x="4538600" y="1279893"/>
            <a:chExt cx="3889077" cy="2704867"/>
          </a:xfrm>
        </p:grpSpPr>
        <p:sp>
          <p:nvSpPr>
            <p:cNvPr id="5" name="Shape 10">
              <a:extLst>
                <a:ext uri="{FF2B5EF4-FFF2-40B4-BE49-F238E27FC236}">
                  <a16:creationId xmlns:a16="http://schemas.microsoft.com/office/drawing/2014/main" id="{7192D61A-08A9-CCE2-FFFE-949D20859FF8}"/>
                </a:ext>
              </a:extLst>
            </p:cNvPr>
            <p:cNvSpPr/>
            <p:nvPr/>
          </p:nvSpPr>
          <p:spPr>
            <a:xfrm>
              <a:off x="4538600" y="1292391"/>
              <a:ext cx="3889077" cy="2692369"/>
            </a:xfrm>
            <a:prstGeom prst="rect">
              <a:avLst/>
            </a:prstGeom>
            <a:solidFill>
              <a:srgbClr val="1A1A2A"/>
            </a:solidFill>
            <a:ln w="38100">
              <a:solidFill>
                <a:srgbClr val="00B0F0"/>
              </a:solidFill>
              <a:prstDash val="solid"/>
            </a:ln>
            <a:effectLst>
              <a:outerShdw blurRad="152400" dist="63500" dir="8100000" algn="bl" rotWithShape="0">
                <a:srgbClr val="000000">
                  <a:alpha val="50000"/>
                </a:srgbClr>
              </a:outerShdw>
            </a:effectLst>
          </p:spPr>
        </p:sp>
        <p:sp>
          <p:nvSpPr>
            <p:cNvPr id="6" name="Shape 11">
              <a:extLst>
                <a:ext uri="{FF2B5EF4-FFF2-40B4-BE49-F238E27FC236}">
                  <a16:creationId xmlns:a16="http://schemas.microsoft.com/office/drawing/2014/main" id="{ACEC387E-E475-246A-737E-65891B089DEC}"/>
                </a:ext>
              </a:extLst>
            </p:cNvPr>
            <p:cNvSpPr/>
            <p:nvPr/>
          </p:nvSpPr>
          <p:spPr>
            <a:xfrm>
              <a:off x="6264107" y="1279893"/>
              <a:ext cx="2163569" cy="233339"/>
            </a:xfrm>
            <a:prstGeom prst="rect">
              <a:avLst/>
            </a:prstGeom>
            <a:solidFill>
              <a:schemeClr val="tx2">
                <a:lumMod val="50000"/>
              </a:schemeClr>
            </a:solidFill>
            <a:ln/>
          </p:spPr>
        </p:sp>
        <p:sp>
          <p:nvSpPr>
            <p:cNvPr id="7" name="Text 13">
              <a:extLst>
                <a:ext uri="{FF2B5EF4-FFF2-40B4-BE49-F238E27FC236}">
                  <a16:creationId xmlns:a16="http://schemas.microsoft.com/office/drawing/2014/main" id="{3AE7648A-2A5C-0BC4-16A8-F61AD0A3FCA5}"/>
                </a:ext>
              </a:extLst>
            </p:cNvPr>
            <p:cNvSpPr/>
            <p:nvPr/>
          </p:nvSpPr>
          <p:spPr>
            <a:xfrm>
              <a:off x="4643531" y="1582907"/>
              <a:ext cx="3708628" cy="2320280"/>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Military (or occupation) policing is relatively common in America and involves the police playing an occupying and pacifying role that involves imposing order, through a physical show of strength conspicuously designed to induce fear and apprehension. Community ‘consent’ is neither sought nor freely given. </a:t>
              </a:r>
            </a:p>
            <a:p>
              <a:pPr marL="0" indent="0">
                <a:buNone/>
              </a:pPr>
              <a:endParaRPr lang="en-GB" sz="1100" dirty="0">
                <a:solidFill>
                  <a:srgbClr val="F0EFE8"/>
                </a:solidFill>
                <a:latin typeface="Aptos" panose="020B0004020202020204" pitchFamily="34" charset="0"/>
              </a:endParaRPr>
            </a:p>
            <a:p>
              <a:pPr marL="0" indent="0">
                <a:buNone/>
              </a:pPr>
              <a:r>
                <a:rPr lang="en-GB" sz="1100" dirty="0">
                  <a:solidFill>
                    <a:srgbClr val="F0EFE8"/>
                  </a:solidFill>
                  <a:latin typeface="Aptos" panose="020B0004020202020204" pitchFamily="34" charset="0"/>
                </a:rPr>
                <a:t>Lea (2007) argues this type of policing has significant consequences for how crime and deviance are constructed. Information about crimes supplied by the public, for example, is likely to be "low grade and general" and supplemented by "police initiated" information gathering focused around high levels of surveillance technology. The general focus is on establishing and maintaining public order; crime control is part of this process, but not the central objective.</a:t>
              </a:r>
            </a:p>
            <a:p>
              <a:pPr marL="0" indent="0">
                <a:buNone/>
              </a:pPr>
              <a:endParaRPr lang="en-GB" sz="1100" dirty="0">
                <a:solidFill>
                  <a:srgbClr val="F0EFE8"/>
                </a:solidFill>
                <a:latin typeface="Aptos" panose="020B0004020202020204" pitchFamily="34" charset="0"/>
              </a:endParaRPr>
            </a:p>
          </p:txBody>
        </p:sp>
        <p:sp>
          <p:nvSpPr>
            <p:cNvPr id="15" name="TextBox 14">
              <a:extLst>
                <a:ext uri="{FF2B5EF4-FFF2-40B4-BE49-F238E27FC236}">
                  <a16:creationId xmlns:a16="http://schemas.microsoft.com/office/drawing/2014/main" id="{22A7523D-A085-B614-E88A-15AB6794691D}"/>
                </a:ext>
              </a:extLst>
            </p:cNvPr>
            <p:cNvSpPr txBox="1"/>
            <p:nvPr/>
          </p:nvSpPr>
          <p:spPr>
            <a:xfrm>
              <a:off x="4538600" y="1279893"/>
              <a:ext cx="3889077" cy="276999"/>
            </a:xfrm>
            <a:prstGeom prst="rect">
              <a:avLst/>
            </a:prstGeom>
            <a:solidFill>
              <a:srgbClr val="00B0F0"/>
            </a:solidFill>
          </p:spPr>
          <p:txBody>
            <a:bodyPr wrap="square">
              <a:spAutoFit/>
            </a:bodyPr>
            <a:lstStyle/>
            <a:p>
              <a:pPr algn="ctr"/>
              <a:r>
                <a:rPr lang="en-GB" sz="1200" b="1" dirty="0">
                  <a:latin typeface="Aptos" panose="020B0004020202020204" pitchFamily="34" charset="0"/>
                </a:rPr>
                <a:t>Evaluation</a:t>
              </a:r>
            </a:p>
          </p:txBody>
        </p:sp>
      </p:grpSp>
      <p:sp>
        <p:nvSpPr>
          <p:cNvPr id="17" name="military">
            <a:extLst>
              <a:ext uri="{FF2B5EF4-FFF2-40B4-BE49-F238E27FC236}">
                <a16:creationId xmlns:a16="http://schemas.microsoft.com/office/drawing/2014/main" id="{4EBEAB9A-C122-6285-FCE9-058E4193C2B5}"/>
              </a:ext>
            </a:extLst>
          </p:cNvPr>
          <p:cNvSpPr/>
          <p:nvPr/>
        </p:nvSpPr>
        <p:spPr>
          <a:xfrm>
            <a:off x="3083755" y="4420747"/>
            <a:ext cx="1692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235964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2" restart="whenNotActive" fill="hold" evtFilter="cancelBubble" nodeType="interactiveSeq">
                <p:stCondLst>
                  <p:cond evt="onClick" delay="0">
                    <p:tgtEl>
                      <p:spTgt spid="17"/>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5D6A36D-F259-D8E1-3C92-6BFB7E715534}"/>
              </a:ext>
            </a:extLst>
          </p:cNvPr>
          <p:cNvPicPr>
            <a:picLocks noChangeAspect="1"/>
          </p:cNvPicPr>
          <p:nvPr/>
        </p:nvPicPr>
        <p:blipFill>
          <a:blip r:embed="rId3">
            <a:alphaModFix amt="35000"/>
          </a:blip>
          <a:srcRect/>
          <a:stretch/>
        </p:blipFill>
        <p:spPr>
          <a:xfrm>
            <a:off x="0" y="-2"/>
            <a:ext cx="9143999" cy="4512565"/>
          </a:xfrm>
          <a:prstGeom prst="rect">
            <a:avLst/>
          </a:prstGeom>
          <a:effectLst>
            <a:softEdge rad="63500"/>
          </a:effectLst>
        </p:spPr>
      </p:pic>
      <p:sp>
        <p:nvSpPr>
          <p:cNvPr id="32" name="Text 4">
            <a:extLst>
              <a:ext uri="{FF2B5EF4-FFF2-40B4-BE49-F238E27FC236}">
                <a16:creationId xmlns:a16="http://schemas.microsoft.com/office/drawing/2014/main" id="{323E9E9A-EA3C-0A4C-A233-1CCFD0BE64B5}"/>
              </a:ext>
            </a:extLst>
          </p:cNvPr>
          <p:cNvSpPr/>
          <p:nvPr/>
        </p:nvSpPr>
        <p:spPr>
          <a:xfrm>
            <a:off x="241637" y="243033"/>
            <a:ext cx="6073981" cy="665787"/>
          </a:xfrm>
          <a:prstGeom prst="rect">
            <a:avLst/>
          </a:prstGeom>
          <a:noFill/>
          <a:ln/>
        </p:spPr>
        <p:txBody>
          <a:bodyPr wrap="square" rtlCol="0" anchor="t"/>
          <a:lstStyle/>
          <a:p>
            <a:pPr marL="0" indent="0" algn="l">
              <a:buNone/>
            </a:pPr>
            <a:r>
              <a:rPr lang="en-US" sz="3600" b="1" dirty="0">
                <a:solidFill>
                  <a:srgbClr val="F0EDE8"/>
                </a:solidFill>
                <a:latin typeface="Aptos" panose="020B0004020202020204" pitchFamily="34" charset="0"/>
                <a:ea typeface="Georgia" pitchFamily="34" charset="-122"/>
                <a:cs typeface="Georgia" pitchFamily="34" charset="-120"/>
              </a:rPr>
              <a:t>Who’s Law? Who’s Order? </a:t>
            </a:r>
            <a:endParaRPr lang="en-US" sz="3600" dirty="0">
              <a:latin typeface="Aptos" panose="020B0004020202020204" pitchFamily="34" charset="0"/>
            </a:endParaRPr>
          </a:p>
        </p:txBody>
      </p:sp>
      <p:sp>
        <p:nvSpPr>
          <p:cNvPr id="33" name="Text 6">
            <a:extLst>
              <a:ext uri="{FF2B5EF4-FFF2-40B4-BE49-F238E27FC236}">
                <a16:creationId xmlns:a16="http://schemas.microsoft.com/office/drawing/2014/main" id="{A26FB1B4-5F47-0280-5A75-54CF6048CE4E}"/>
              </a:ext>
            </a:extLst>
          </p:cNvPr>
          <p:cNvSpPr/>
          <p:nvPr/>
        </p:nvSpPr>
        <p:spPr>
          <a:xfrm>
            <a:off x="274320" y="874243"/>
            <a:ext cx="5995362" cy="3843344"/>
          </a:xfrm>
          <a:prstGeom prst="rect">
            <a:avLst/>
          </a:prstGeom>
          <a:noFill/>
          <a:ln/>
        </p:spPr>
        <p:txBody>
          <a:bodyPr wrap="square" rtlCol="0" anchor="t"/>
          <a:lstStyle/>
          <a:p>
            <a:r>
              <a:rPr lang="en-GB" sz="1200" dirty="0">
                <a:solidFill>
                  <a:srgbClr val="FFFF00"/>
                </a:solidFill>
                <a:latin typeface="Aptos" panose="020B0004020202020204" pitchFamily="34" charset="0"/>
              </a:rPr>
              <a:t>But there again, who says they don’t have a point? Maybe social order and social control don’t exist for the ultimate benefit of us all. </a:t>
            </a:r>
          </a:p>
          <a:p>
            <a:endParaRPr lang="en-GB" sz="1200" dirty="0">
              <a:solidFill>
                <a:srgbClr val="FFFF00"/>
              </a:solidFill>
              <a:latin typeface="Aptos" panose="020B0004020202020204" pitchFamily="34" charset="0"/>
            </a:endParaRPr>
          </a:p>
          <a:p>
            <a:r>
              <a:rPr lang="en-GB" sz="1200" i="1" dirty="0">
                <a:solidFill>
                  <a:srgbClr val="FFFF00"/>
                </a:solidFill>
                <a:latin typeface="Aptos" panose="020B0004020202020204" pitchFamily="34" charset="0"/>
              </a:rPr>
              <a:t>Maybe</a:t>
            </a:r>
            <a:r>
              <a:rPr lang="en-GB" sz="1200" dirty="0">
                <a:solidFill>
                  <a:srgbClr val="FFFF00"/>
                </a:solidFill>
                <a:latin typeface="Aptos" panose="020B0004020202020204" pitchFamily="34" charset="0"/>
              </a:rPr>
              <a:t>, like Gilroy (1987) says, in Britain racism wasn’t – still isn’t - incidental to social control and political order, it was – and stays - embedded in how crime’s defined and policed.</a:t>
            </a:r>
          </a:p>
          <a:p>
            <a:endParaRPr lang="en-GB" sz="1200" dirty="0">
              <a:solidFill>
                <a:srgbClr val="FFFF00"/>
              </a:solidFill>
              <a:latin typeface="Aptos" panose="020B0004020202020204" pitchFamily="34" charset="0"/>
            </a:endParaRPr>
          </a:p>
          <a:p>
            <a:r>
              <a:rPr lang="en-GB" sz="1200" i="1" dirty="0">
                <a:solidFill>
                  <a:srgbClr val="FFFF00"/>
                </a:solidFill>
                <a:latin typeface="Aptos" panose="020B0004020202020204" pitchFamily="34" charset="0"/>
              </a:rPr>
              <a:t>Maybe</a:t>
            </a:r>
            <a:r>
              <a:rPr lang="en-GB" sz="1200" dirty="0">
                <a:solidFill>
                  <a:srgbClr val="FFFF00"/>
                </a:solidFill>
                <a:latin typeface="Aptos" panose="020B0004020202020204" pitchFamily="34" charset="0"/>
              </a:rPr>
              <a:t>, like Scraton (1999) argues, the criminal justice system works to protect the rich and powerful and punish the lower classes. Maybe ideas about “order” and “control” are just polite ways of saying “let’s keep things the way they are ‘cos we’re winning”. Maybe that’s how the system’s designed to work?</a:t>
            </a:r>
          </a:p>
          <a:p>
            <a:endParaRPr lang="en-GB" sz="1200" dirty="0">
              <a:solidFill>
                <a:srgbClr val="FFFF00"/>
              </a:solidFill>
              <a:latin typeface="Aptos" panose="020B0004020202020204" pitchFamily="34" charset="0"/>
            </a:endParaRPr>
          </a:p>
          <a:p>
            <a:r>
              <a:rPr lang="en-GB" sz="1200" i="1" dirty="0">
                <a:solidFill>
                  <a:srgbClr val="FFFF00"/>
                </a:solidFill>
                <a:latin typeface="Aptos" panose="020B0004020202020204" pitchFamily="34" charset="0"/>
              </a:rPr>
              <a:t>Maybe</a:t>
            </a:r>
            <a:r>
              <a:rPr lang="en-GB" sz="1200" dirty="0">
                <a:solidFill>
                  <a:srgbClr val="FFFF00"/>
                </a:solidFill>
                <a:latin typeface="Aptos" panose="020B0004020202020204" pitchFamily="34" charset="0"/>
              </a:rPr>
              <a:t> saying we need to limit or control police and judicial discretion over things like stop and search, who gets arrested and who gets to walk, who gets bail and who gets jail is </a:t>
            </a:r>
          </a:p>
          <a:p>
            <a:r>
              <a:rPr lang="en-GB" sz="1200" dirty="0">
                <a:solidFill>
                  <a:schemeClr val="bg1"/>
                </a:solidFill>
                <a:latin typeface="Aptos" panose="020B0004020202020204" pitchFamily="34" charset="0"/>
              </a:rPr>
              <a:t>missing the point</a:t>
            </a:r>
            <a:r>
              <a:rPr lang="en-GB" sz="1200" dirty="0">
                <a:solidFill>
                  <a:srgbClr val="FFFF00"/>
                </a:solidFill>
                <a:latin typeface="Aptos" panose="020B0004020202020204" pitchFamily="34" charset="0"/>
              </a:rPr>
              <a:t>.  Spraying perfume on a dustbin may disguise the stink, but that doesn’t mean it </a:t>
            </a:r>
            <a:r>
              <a:rPr lang="en-GB" sz="1200" dirty="0" err="1">
                <a:solidFill>
                  <a:srgbClr val="FFFF00"/>
                </a:solidFill>
                <a:latin typeface="Aptos" panose="020B0004020202020204" pitchFamily="34" charset="0"/>
              </a:rPr>
              <a:t>ain’t</a:t>
            </a:r>
            <a:r>
              <a:rPr lang="en-GB" sz="1200" dirty="0">
                <a:solidFill>
                  <a:srgbClr val="FFFF00"/>
                </a:solidFill>
                <a:latin typeface="Aptos" panose="020B0004020202020204" pitchFamily="34" charset="0"/>
              </a:rPr>
              <a:t> just a bin full of rubbish.</a:t>
            </a:r>
          </a:p>
          <a:p>
            <a:endParaRPr lang="en-GB" sz="1200" dirty="0">
              <a:solidFill>
                <a:srgbClr val="FFFF00"/>
              </a:solidFill>
              <a:latin typeface="Aptos" panose="020B0004020202020204" pitchFamily="34" charset="0"/>
            </a:endParaRPr>
          </a:p>
          <a:p>
            <a:r>
              <a:rPr lang="en-GB" sz="1200" dirty="0">
                <a:solidFill>
                  <a:srgbClr val="FFFF00"/>
                </a:solidFill>
                <a:latin typeface="Aptos" panose="020B0004020202020204" pitchFamily="34" charset="0"/>
              </a:rPr>
              <a:t>So what’re they saying? </a:t>
            </a:r>
          </a:p>
          <a:p>
            <a:endParaRPr lang="en-GB" sz="1200" dirty="0">
              <a:solidFill>
                <a:srgbClr val="FFFF00"/>
              </a:solidFill>
              <a:latin typeface="Aptos" panose="020B0004020202020204" pitchFamily="34" charset="0"/>
            </a:endParaRPr>
          </a:p>
          <a:p>
            <a:r>
              <a:rPr lang="en-GB" sz="1200" dirty="0">
                <a:solidFill>
                  <a:srgbClr val="FFFF00"/>
                </a:solidFill>
                <a:latin typeface="Aptos" panose="020B0004020202020204" pitchFamily="34" charset="0"/>
              </a:rPr>
              <a:t>When you’re looking at crime, deviance, order and control you can only understand the first two by understanding who’s in control and how that order works for them.</a:t>
            </a:r>
          </a:p>
        </p:txBody>
      </p:sp>
      <p:pic>
        <p:nvPicPr>
          <p:cNvPr id="35" name="Picture 34">
            <a:extLst>
              <a:ext uri="{FF2B5EF4-FFF2-40B4-BE49-F238E27FC236}">
                <a16:creationId xmlns:a16="http://schemas.microsoft.com/office/drawing/2014/main" id="{0E47D781-B471-DE2F-BAD4-76A52232240E}"/>
              </a:ext>
            </a:extLst>
          </p:cNvPr>
          <p:cNvPicPr>
            <a:picLocks noChangeAspect="1"/>
          </p:cNvPicPr>
          <p:nvPr/>
        </p:nvPicPr>
        <p:blipFill>
          <a:blip r:embed="rId4"/>
          <a:srcRect/>
          <a:stretch/>
        </p:blipFill>
        <p:spPr>
          <a:xfrm>
            <a:off x="6543357" y="908820"/>
            <a:ext cx="2118763" cy="3264659"/>
          </a:xfrm>
          <a:prstGeom prst="rect">
            <a:avLst/>
          </a:prstGeom>
          <a:ln w="50800">
            <a:solidFill>
              <a:schemeClr val="bg1"/>
            </a:solidFill>
          </a:ln>
        </p:spPr>
      </p:pic>
      <p:sp>
        <p:nvSpPr>
          <p:cNvPr id="3" name="Rectangle 2">
            <a:hlinkClick r:id="rId5" action="ppaction://hlinksldjump"/>
            <a:extLst>
              <a:ext uri="{FF2B5EF4-FFF2-40B4-BE49-F238E27FC236}">
                <a16:creationId xmlns:a16="http://schemas.microsoft.com/office/drawing/2014/main" id="{FBDA98C1-FF23-7518-C020-176E732A7016}"/>
              </a:ext>
            </a:extLst>
          </p:cNvPr>
          <p:cNvSpPr/>
          <p:nvPr/>
        </p:nvSpPr>
        <p:spPr>
          <a:xfrm>
            <a:off x="367259" y="3312825"/>
            <a:ext cx="1094282"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237269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E2F5AB28-1588-D1BD-CDED-7ABF7AD2DA71}"/>
              </a:ext>
            </a:extLst>
          </p:cNvPr>
          <p:cNvPicPr>
            <a:picLocks noChangeAspect="1"/>
          </p:cNvPicPr>
          <p:nvPr/>
        </p:nvPicPr>
        <p:blipFill>
          <a:blip r:embed="rId3">
            <a:alphaModFix amt="50000"/>
          </a:blip>
          <a:srcRect/>
          <a:stretch/>
        </p:blipFill>
        <p:spPr>
          <a:xfrm>
            <a:off x="1" y="-2"/>
            <a:ext cx="9134342" cy="4512565"/>
          </a:xfrm>
          <a:prstGeom prst="rect">
            <a:avLst/>
          </a:prstGeom>
          <a:effectLst>
            <a:softEdge rad="63500"/>
          </a:effectLst>
        </p:spPr>
      </p:pic>
      <p:sp>
        <p:nvSpPr>
          <p:cNvPr id="33" name="Text 6">
            <a:extLst>
              <a:ext uri="{FF2B5EF4-FFF2-40B4-BE49-F238E27FC236}">
                <a16:creationId xmlns:a16="http://schemas.microsoft.com/office/drawing/2014/main" id="{A26FB1B4-5F47-0280-5A75-54CF6048CE4E}"/>
              </a:ext>
            </a:extLst>
          </p:cNvPr>
          <p:cNvSpPr/>
          <p:nvPr/>
        </p:nvSpPr>
        <p:spPr>
          <a:xfrm>
            <a:off x="274320" y="874243"/>
            <a:ext cx="6077740" cy="4026224"/>
          </a:xfrm>
          <a:prstGeom prst="rect">
            <a:avLst/>
          </a:prstGeom>
          <a:noFill/>
          <a:ln/>
        </p:spPr>
        <p:txBody>
          <a:bodyPr wrap="square" rtlCol="0" anchor="t"/>
          <a:lstStyle/>
          <a:p>
            <a:r>
              <a:rPr lang="en-GB" sz="1200" dirty="0">
                <a:solidFill>
                  <a:srgbClr val="FFFF00"/>
                </a:solidFill>
                <a:latin typeface="Aptos" panose="020B0004020202020204" pitchFamily="34" charset="0"/>
              </a:rPr>
              <a:t>Now here’s something to consider. Maybe we’ve been thinking about crime, deviance, order and control all wrong. You stray from the straight and narrow and society steps in to put you back on the right path. Maybe not quite so politely as that, but you get the drift. Control is what the State does to ordinary joe’s to keep things orderly.  What if that’s no-longer the case? </a:t>
            </a:r>
          </a:p>
          <a:p>
            <a:endParaRPr lang="en-GB" sz="1200" dirty="0">
              <a:solidFill>
                <a:srgbClr val="FFFF00"/>
              </a:solidFill>
              <a:latin typeface="Aptos" panose="020B0004020202020204" pitchFamily="34" charset="0"/>
            </a:endParaRPr>
          </a:p>
          <a:p>
            <a:r>
              <a:rPr lang="en-GB" sz="1200" dirty="0">
                <a:solidFill>
                  <a:srgbClr val="FFFF00"/>
                </a:solidFill>
                <a:latin typeface="Aptos" panose="020B0004020202020204" pitchFamily="34" charset="0"/>
              </a:rPr>
              <a:t>Sure, the State likes to control things – and we can argue over whether it’s for everybody’s benefit or just a select few – but what if modern social control has achieved something far more elegant and far more total?  What if it’s made us </a:t>
            </a:r>
            <a:r>
              <a:rPr lang="en-GB" sz="1200" i="1" dirty="0">
                <a:solidFill>
                  <a:srgbClr val="FFFF00"/>
                </a:solidFill>
                <a:latin typeface="Aptos" panose="020B0004020202020204" pitchFamily="34" charset="0"/>
              </a:rPr>
              <a:t>control ourselves</a:t>
            </a:r>
            <a:r>
              <a:rPr lang="en-GB" sz="1200" dirty="0">
                <a:solidFill>
                  <a:srgbClr val="FFFF00"/>
                </a:solidFill>
                <a:latin typeface="Aptos" panose="020B0004020202020204" pitchFamily="34" charset="0"/>
              </a:rPr>
              <a:t>? What if we’re living in a modern </a:t>
            </a:r>
            <a:r>
              <a:rPr lang="en-GB" sz="1200" dirty="0">
                <a:solidFill>
                  <a:srgbClr val="FFC000"/>
                </a:solidFill>
                <a:latin typeface="Aptos" panose="020B0004020202020204" pitchFamily="34" charset="0"/>
              </a:rPr>
              <a:t>Panopticon prison </a:t>
            </a:r>
            <a:r>
              <a:rPr lang="en-GB" sz="1200" dirty="0">
                <a:solidFill>
                  <a:srgbClr val="FFFF00"/>
                </a:solidFill>
                <a:latin typeface="Aptos" panose="020B0004020202020204" pitchFamily="34" charset="0"/>
              </a:rPr>
              <a:t>where our every move may – or may not – be watched, catalogued, databased…</a:t>
            </a:r>
          </a:p>
          <a:p>
            <a:endParaRPr lang="en-GB" sz="1200" dirty="0">
              <a:solidFill>
                <a:srgbClr val="FFFF00"/>
              </a:solidFill>
              <a:latin typeface="Aptos" panose="020B0004020202020204" pitchFamily="34" charset="0"/>
            </a:endParaRPr>
          </a:p>
          <a:p>
            <a:r>
              <a:rPr lang="en-GB" sz="1200" dirty="0">
                <a:solidFill>
                  <a:srgbClr val="FFFF00"/>
                </a:solidFill>
                <a:latin typeface="Aptos" panose="020B0004020202020204" pitchFamily="34" charset="0"/>
              </a:rPr>
              <a:t>Look at the vigil again, this time through Foucault’s eyes. The police aren’t just tolerating it, they’re present. They’re visible and that visibility is itself a form of control. The crowd performs its grief according to the </a:t>
            </a:r>
            <a:r>
              <a:rPr lang="en-GB" sz="1200" i="1" dirty="0">
                <a:solidFill>
                  <a:srgbClr val="FFFF00"/>
                </a:solidFill>
                <a:latin typeface="Aptos" panose="020B0004020202020204" pitchFamily="34" charset="0"/>
              </a:rPr>
              <a:t>norms</a:t>
            </a:r>
            <a:r>
              <a:rPr lang="en-GB" sz="1200" dirty="0">
                <a:solidFill>
                  <a:srgbClr val="FFFF00"/>
                </a:solidFill>
                <a:latin typeface="Aptos" panose="020B0004020202020204" pitchFamily="34" charset="0"/>
              </a:rPr>
              <a:t> of a legitimate public demonstration: candles, silence, photos, the language of memorial rather than protest. Why? </a:t>
            </a:r>
          </a:p>
          <a:p>
            <a:endParaRPr lang="en-GB" sz="1200" dirty="0">
              <a:solidFill>
                <a:srgbClr val="FFFF00"/>
              </a:solidFill>
              <a:latin typeface="Aptos" panose="020B0004020202020204" pitchFamily="34" charset="0"/>
            </a:endParaRPr>
          </a:p>
          <a:p>
            <a:r>
              <a:rPr lang="en-GB" sz="1200" dirty="0">
                <a:solidFill>
                  <a:srgbClr val="FFFF00"/>
                </a:solidFill>
                <a:latin typeface="Aptos" panose="020B0004020202020204" pitchFamily="34" charset="0"/>
              </a:rPr>
              <a:t>Because they know the difference between what is tolerated and what isn’t.  They’ve already </a:t>
            </a:r>
            <a:r>
              <a:rPr lang="en-GB" sz="1200" dirty="0">
                <a:solidFill>
                  <a:schemeClr val="bg1"/>
                </a:solidFill>
                <a:latin typeface="Aptos" panose="020B0004020202020204" pitchFamily="34" charset="0"/>
              </a:rPr>
              <a:t>disciplined themselves</a:t>
            </a:r>
            <a:r>
              <a:rPr lang="en-GB" sz="1200" dirty="0">
                <a:solidFill>
                  <a:srgbClr val="FFFF00"/>
                </a:solidFill>
                <a:latin typeface="Aptos" panose="020B0004020202020204" pitchFamily="34" charset="0"/>
              </a:rPr>
              <a:t>.  Power is working. Silently. Independently.</a:t>
            </a:r>
          </a:p>
          <a:p>
            <a:endParaRPr lang="en-GB" sz="1200" dirty="0">
              <a:solidFill>
                <a:srgbClr val="FFFF00"/>
              </a:solidFill>
              <a:latin typeface="Aptos" panose="020B0004020202020204" pitchFamily="34" charset="0"/>
            </a:endParaRPr>
          </a:p>
          <a:p>
            <a:r>
              <a:rPr lang="en-GB" sz="1200" dirty="0">
                <a:solidFill>
                  <a:srgbClr val="FFFF00"/>
                </a:solidFill>
                <a:latin typeface="Aptos" panose="020B0004020202020204" pitchFamily="34" charset="0"/>
              </a:rPr>
              <a:t>Nobody needed to issue an order.</a:t>
            </a:r>
          </a:p>
        </p:txBody>
      </p:sp>
      <p:sp>
        <p:nvSpPr>
          <p:cNvPr id="32" name="Text 4">
            <a:extLst>
              <a:ext uri="{FF2B5EF4-FFF2-40B4-BE49-F238E27FC236}">
                <a16:creationId xmlns:a16="http://schemas.microsoft.com/office/drawing/2014/main" id="{323E9E9A-EA3C-0A4C-A233-1CCFD0BE64B5}"/>
              </a:ext>
            </a:extLst>
          </p:cNvPr>
          <p:cNvSpPr/>
          <p:nvPr/>
        </p:nvSpPr>
        <p:spPr>
          <a:xfrm>
            <a:off x="241637" y="243033"/>
            <a:ext cx="6381800" cy="665787"/>
          </a:xfrm>
          <a:prstGeom prst="rect">
            <a:avLst/>
          </a:prstGeom>
          <a:noFill/>
          <a:ln/>
        </p:spPr>
        <p:txBody>
          <a:bodyPr wrap="square" rtlCol="0" anchor="t"/>
          <a:lstStyle/>
          <a:p>
            <a:pPr marL="0" indent="0" algn="l">
              <a:buNone/>
            </a:pPr>
            <a:r>
              <a:rPr lang="en-US" sz="3600" b="1" dirty="0">
                <a:solidFill>
                  <a:srgbClr val="F0EDE8"/>
                </a:solidFill>
                <a:latin typeface="Aptos" panose="020B0004020202020204" pitchFamily="34" charset="0"/>
              </a:rPr>
              <a:t>We Are All Prisoners…</a:t>
            </a:r>
            <a:endParaRPr lang="en-US" sz="3600" dirty="0">
              <a:latin typeface="Aptos" panose="020B0004020202020204" pitchFamily="34" charset="0"/>
            </a:endParaRPr>
          </a:p>
        </p:txBody>
      </p:sp>
      <p:pic>
        <p:nvPicPr>
          <p:cNvPr id="34" name="Picture 33">
            <a:extLst>
              <a:ext uri="{FF2B5EF4-FFF2-40B4-BE49-F238E27FC236}">
                <a16:creationId xmlns:a16="http://schemas.microsoft.com/office/drawing/2014/main" id="{A4776C44-89AC-A400-318C-14C0DD9AD34C}"/>
              </a:ext>
            </a:extLst>
          </p:cNvPr>
          <p:cNvPicPr>
            <a:picLocks noChangeAspect="1"/>
          </p:cNvPicPr>
          <p:nvPr/>
        </p:nvPicPr>
        <p:blipFill>
          <a:blip r:embed="rId4"/>
          <a:srcRect/>
          <a:stretch/>
        </p:blipFill>
        <p:spPr>
          <a:xfrm>
            <a:off x="6438377" y="917964"/>
            <a:ext cx="2488997" cy="3264659"/>
          </a:xfrm>
          <a:prstGeom prst="rect">
            <a:avLst/>
          </a:prstGeom>
          <a:ln w="50800">
            <a:solidFill>
              <a:schemeClr val="bg1"/>
            </a:solidFill>
          </a:ln>
        </p:spPr>
      </p:pic>
      <p:sp>
        <p:nvSpPr>
          <p:cNvPr id="37" name="Rectangle 36">
            <a:hlinkClick r:id="rId5" action="ppaction://hlinksldjump"/>
            <a:extLst>
              <a:ext uri="{FF2B5EF4-FFF2-40B4-BE49-F238E27FC236}">
                <a16:creationId xmlns:a16="http://schemas.microsoft.com/office/drawing/2014/main" id="{7F1A83FD-739F-0934-DCB4-C8B8094E3CCD}"/>
              </a:ext>
            </a:extLst>
          </p:cNvPr>
          <p:cNvSpPr/>
          <p:nvPr/>
        </p:nvSpPr>
        <p:spPr>
          <a:xfrm>
            <a:off x="333955" y="4045533"/>
            <a:ext cx="1479605"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 name="Evidence_pan">
            <a:extLst>
              <a:ext uri="{FF2B5EF4-FFF2-40B4-BE49-F238E27FC236}">
                <a16:creationId xmlns:a16="http://schemas.microsoft.com/office/drawing/2014/main" id="{2192D4AF-EBB0-A78E-501C-E2A8E92AA868}"/>
              </a:ext>
            </a:extLst>
          </p:cNvPr>
          <p:cNvGrpSpPr/>
          <p:nvPr/>
        </p:nvGrpSpPr>
        <p:grpSpPr>
          <a:xfrm>
            <a:off x="5416457" y="507883"/>
            <a:ext cx="3262789" cy="4129086"/>
            <a:chOff x="689340" y="2102910"/>
            <a:chExt cx="3262789" cy="3542247"/>
          </a:xfrm>
        </p:grpSpPr>
        <p:sp>
          <p:nvSpPr>
            <p:cNvPr id="28" name="Shape 10">
              <a:extLst>
                <a:ext uri="{FF2B5EF4-FFF2-40B4-BE49-F238E27FC236}">
                  <a16:creationId xmlns:a16="http://schemas.microsoft.com/office/drawing/2014/main" id="{39375A5A-B171-82BE-A8F2-BBF4794F75AF}"/>
                </a:ext>
              </a:extLst>
            </p:cNvPr>
            <p:cNvSpPr/>
            <p:nvPr/>
          </p:nvSpPr>
          <p:spPr>
            <a:xfrm>
              <a:off x="689340" y="2116626"/>
              <a:ext cx="3262789" cy="3528531"/>
            </a:xfrm>
            <a:prstGeom prst="rect">
              <a:avLst/>
            </a:prstGeom>
            <a:solidFill>
              <a:srgbClr val="1A1A2A"/>
            </a:solidFill>
            <a:ln w="38100">
              <a:solidFill>
                <a:schemeClr val="accent1"/>
              </a:solidFill>
              <a:prstDash val="solid"/>
            </a:ln>
            <a:effectLst>
              <a:outerShdw blurRad="152400" dist="63500" dir="8100000" algn="bl" rotWithShape="0">
                <a:srgbClr val="000000">
                  <a:alpha val="50000"/>
                </a:srgbClr>
              </a:outerShdw>
            </a:effectLst>
          </p:spPr>
          <p:txBody>
            <a:bodyPr/>
            <a:lstStyle/>
            <a:p>
              <a:endParaRPr lang="en-GB"/>
            </a:p>
          </p:txBody>
        </p:sp>
        <p:sp>
          <p:nvSpPr>
            <p:cNvPr id="29" name="Shape 11">
              <a:extLst>
                <a:ext uri="{FF2B5EF4-FFF2-40B4-BE49-F238E27FC236}">
                  <a16:creationId xmlns:a16="http://schemas.microsoft.com/office/drawing/2014/main" id="{5025A6FA-0CE6-BCAD-3007-9113B3CC9863}"/>
                </a:ext>
              </a:extLst>
            </p:cNvPr>
            <p:cNvSpPr/>
            <p:nvPr/>
          </p:nvSpPr>
          <p:spPr>
            <a:xfrm>
              <a:off x="689340" y="2102910"/>
              <a:ext cx="3262789" cy="256032"/>
            </a:xfrm>
            <a:prstGeom prst="rect">
              <a:avLst/>
            </a:prstGeom>
            <a:solidFill>
              <a:schemeClr val="accent1"/>
            </a:solidFill>
            <a:ln/>
          </p:spPr>
        </p:sp>
        <p:sp>
          <p:nvSpPr>
            <p:cNvPr id="30" name="Text 13">
              <a:extLst>
                <a:ext uri="{FF2B5EF4-FFF2-40B4-BE49-F238E27FC236}">
                  <a16:creationId xmlns:a16="http://schemas.microsoft.com/office/drawing/2014/main" id="{C14C6426-A499-2DA8-7E47-FCB72682C55A}"/>
                </a:ext>
              </a:extLst>
            </p:cNvPr>
            <p:cNvSpPr/>
            <p:nvPr/>
          </p:nvSpPr>
          <p:spPr>
            <a:xfrm>
              <a:off x="777832" y="2423872"/>
              <a:ext cx="3105182" cy="3221285"/>
            </a:xfrm>
            <a:prstGeom prst="rect">
              <a:avLst/>
            </a:prstGeom>
            <a:noFill/>
            <a:ln/>
          </p:spPr>
          <p:txBody>
            <a:bodyPr wrap="square" lIns="0" tIns="0" rIns="0" bIns="0" rtlCol="0" anchor="t"/>
            <a:lstStyle/>
            <a:p>
              <a:pPr marL="0" indent="0">
                <a:buNone/>
              </a:pPr>
              <a:r>
                <a:rPr lang="en-GB" sz="1100" dirty="0">
                  <a:solidFill>
                    <a:schemeClr val="bg1"/>
                  </a:solidFill>
                  <a:latin typeface="Aptos" panose="020B0004020202020204" pitchFamily="34" charset="0"/>
                </a:rPr>
                <a:t>Foucault (1983) argued the panoptic prison, (Bentham’s late 18</a:t>
              </a:r>
              <a:r>
                <a:rPr lang="en-GB" sz="1100" baseline="30000" dirty="0">
                  <a:solidFill>
                    <a:schemeClr val="bg1"/>
                  </a:solidFill>
                  <a:latin typeface="Aptos" panose="020B0004020202020204" pitchFamily="34" charset="0"/>
                </a:rPr>
                <a:t>th</a:t>
              </a:r>
              <a:r>
                <a:rPr lang="en-GB" sz="1100" dirty="0">
                  <a:solidFill>
                    <a:schemeClr val="bg1"/>
                  </a:solidFill>
                  <a:latin typeface="Aptos" panose="020B0004020202020204" pitchFamily="34" charset="0"/>
                </a:rPr>
                <a:t> century architectural design that allowed a small number of warders to constantly monitor a large number of prisoners without the latter knowing exactly when they were being watched) represented ‘the essence of power’ because it was based on differential access to knowledge. The warders were powerful precisely because they knew what each prisoner was doing at all times.</a:t>
              </a:r>
            </a:p>
            <a:p>
              <a:pPr marL="0" indent="0">
                <a:buNone/>
              </a:pPr>
              <a:r>
                <a:rPr lang="en-GB" sz="1100" dirty="0">
                  <a:solidFill>
                    <a:schemeClr val="bg1"/>
                  </a:solidFill>
                  <a:latin typeface="Aptos" panose="020B0004020202020204" pitchFamily="34" charset="0"/>
                </a:rPr>
                <a:t>Surveillance was also, he argued (1980), both ‘global and individual’. Warders could view both the whole prison and individual prisoners.</a:t>
              </a:r>
            </a:p>
            <a:p>
              <a:pPr marL="0" indent="0">
                <a:buNone/>
              </a:pPr>
              <a:endParaRPr lang="en-GB" sz="1100" dirty="0">
                <a:solidFill>
                  <a:srgbClr val="F0EFE8"/>
                </a:solidFill>
                <a:latin typeface="Aptos" panose="020B0004020202020204" pitchFamily="34" charset="0"/>
              </a:endParaRPr>
            </a:p>
            <a:p>
              <a:pPr marL="0" indent="0">
                <a:buNone/>
              </a:pPr>
              <a:r>
                <a:rPr lang="en-GB" sz="1100" dirty="0">
                  <a:solidFill>
                    <a:srgbClr val="F0EFE8"/>
                  </a:solidFill>
                  <a:latin typeface="Aptos" panose="020B0004020202020204" pitchFamily="34" charset="0"/>
                </a:rPr>
                <a:t>The Panopticon is a metaphor for the entire control  apparatus of modern societies – schools, hospitals, offices, factories, homes, streets. We’re all under a constant gaze we’ve internalised to such a degree that we perform normality for an audience that may not even exist. But that’s the essence of social control. We never know when we’re being monitored – which gives us an incentive to behave in ways that maintain order.</a:t>
              </a:r>
            </a:p>
            <a:p>
              <a:pPr marL="0" indent="0">
                <a:buNone/>
              </a:pPr>
              <a:endParaRPr lang="en-GB" sz="1100" dirty="0">
                <a:solidFill>
                  <a:srgbClr val="F0EFE8"/>
                </a:solidFill>
                <a:latin typeface="Aptos" panose="020B0004020202020204" pitchFamily="34" charset="0"/>
              </a:endParaRPr>
            </a:p>
          </p:txBody>
        </p:sp>
        <p:sp>
          <p:nvSpPr>
            <p:cNvPr id="31" name="TextBox 30">
              <a:extLst>
                <a:ext uri="{FF2B5EF4-FFF2-40B4-BE49-F238E27FC236}">
                  <a16:creationId xmlns:a16="http://schemas.microsoft.com/office/drawing/2014/main" id="{4081F0AA-08E3-15EC-72A6-8F0DD7D5BFBC}"/>
                </a:ext>
              </a:extLst>
            </p:cNvPr>
            <p:cNvSpPr txBox="1"/>
            <p:nvPr/>
          </p:nvSpPr>
          <p:spPr>
            <a:xfrm>
              <a:off x="689340" y="2102910"/>
              <a:ext cx="3262789" cy="276999"/>
            </a:xfrm>
            <a:prstGeom prst="rect">
              <a:avLst/>
            </a:prstGeom>
            <a:noFill/>
          </p:spPr>
          <p:txBody>
            <a:bodyPr wrap="square">
              <a:spAutoFit/>
            </a:bodyPr>
            <a:lstStyle/>
            <a:p>
              <a:pPr algn="ctr"/>
              <a:r>
                <a:rPr lang="en-GB" sz="1200" b="1" dirty="0">
                  <a:solidFill>
                    <a:schemeClr val="bg1"/>
                  </a:solidFill>
                  <a:latin typeface="Aptos" panose="020B0004020202020204" pitchFamily="34" charset="0"/>
                </a:rPr>
                <a:t>Evidence: The Panopticon</a:t>
              </a:r>
            </a:p>
          </p:txBody>
        </p:sp>
      </p:grpSp>
      <p:sp>
        <p:nvSpPr>
          <p:cNvPr id="2" name="panopticon">
            <a:extLst>
              <a:ext uri="{FF2B5EF4-FFF2-40B4-BE49-F238E27FC236}">
                <a16:creationId xmlns:a16="http://schemas.microsoft.com/office/drawing/2014/main" id="{78B3F400-75C2-53B5-081B-B52DD7BD2222}"/>
              </a:ext>
            </a:extLst>
          </p:cNvPr>
          <p:cNvSpPr/>
          <p:nvPr/>
        </p:nvSpPr>
        <p:spPr>
          <a:xfrm>
            <a:off x="970112" y="2392426"/>
            <a:ext cx="1152000" cy="180000"/>
          </a:xfrm>
          <a:prstGeom prst="rect">
            <a:avLst/>
          </a:prstGeom>
          <a:solidFill>
            <a:schemeClr val="accent1">
              <a:alpha val="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7148698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7" restart="whenNotActive" fill="hold" evtFilter="cancelBubble" nodeType="interactiveSeq">
                <p:stCondLst>
                  <p:cond evt="onClick" delay="0">
                    <p:tgtEl>
                      <p:spTgt spid="27"/>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5B9003C-3FF0-3C02-ABBB-7E4AA7553A4A}"/>
              </a:ext>
            </a:extLst>
          </p:cNvPr>
          <p:cNvPicPr>
            <a:picLocks noChangeAspect="1"/>
          </p:cNvPicPr>
          <p:nvPr/>
        </p:nvPicPr>
        <p:blipFill>
          <a:blip r:embed="rId3">
            <a:alphaModFix amt="35000"/>
          </a:blip>
          <a:srcRect/>
          <a:stretch/>
        </p:blipFill>
        <p:spPr>
          <a:xfrm>
            <a:off x="-83819" y="17802"/>
            <a:ext cx="9137626" cy="4007058"/>
          </a:xfrm>
          <a:prstGeom prst="rect">
            <a:avLst/>
          </a:prstGeom>
          <a:effectLst>
            <a:softEdge rad="63500"/>
          </a:effectLst>
        </p:spPr>
      </p:pic>
      <p:sp>
        <p:nvSpPr>
          <p:cNvPr id="3" name="Text 6">
            <a:extLst>
              <a:ext uri="{FF2B5EF4-FFF2-40B4-BE49-F238E27FC236}">
                <a16:creationId xmlns:a16="http://schemas.microsoft.com/office/drawing/2014/main" id="{028B00B1-3156-1A45-B918-A6F5634D4B75}"/>
              </a:ext>
            </a:extLst>
          </p:cNvPr>
          <p:cNvSpPr/>
          <p:nvPr/>
        </p:nvSpPr>
        <p:spPr>
          <a:xfrm>
            <a:off x="274320" y="874242"/>
            <a:ext cx="6209360" cy="3811723"/>
          </a:xfrm>
          <a:prstGeom prst="rect">
            <a:avLst/>
          </a:prstGeom>
          <a:noFill/>
          <a:ln/>
        </p:spPr>
        <p:txBody>
          <a:bodyPr wrap="square" rtlCol="0" anchor="t"/>
          <a:lstStyle/>
          <a:p>
            <a:pPr marL="0" indent="0">
              <a:buNone/>
            </a:pPr>
            <a:r>
              <a:rPr lang="en-GB" sz="1200" dirty="0">
                <a:solidFill>
                  <a:srgbClr val="FFFF00"/>
                </a:solidFill>
                <a:latin typeface="Aptos" panose="020B0004020202020204" pitchFamily="34" charset="0"/>
              </a:rPr>
              <a:t>See kid, there’s an argument being made by people who know about these things that the nature of control is changing.  It’s less about hitting people over the head with big sticks until they do as they’re told and more about convincing us to </a:t>
            </a:r>
            <a:r>
              <a:rPr lang="en-GB" sz="1200" dirty="0">
                <a:solidFill>
                  <a:schemeClr val="bg1"/>
                </a:solidFill>
                <a:latin typeface="Aptos" panose="020B0004020202020204" pitchFamily="34" charset="0"/>
              </a:rPr>
              <a:t>cooperate in our own control</a:t>
            </a:r>
            <a:r>
              <a:rPr lang="en-GB" sz="1200" dirty="0">
                <a:solidFill>
                  <a:srgbClr val="FFFF00"/>
                </a:solidFill>
                <a:latin typeface="Aptos" panose="020B0004020202020204" pitchFamily="34" charset="0"/>
              </a:rPr>
              <a:t>.</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That’s because power, as Foucault (1983) put it, is increasingly </a:t>
            </a:r>
            <a:r>
              <a:rPr lang="en-GB" sz="1200" i="1" dirty="0">
                <a:solidFill>
                  <a:srgbClr val="FFFF00"/>
                </a:solidFill>
                <a:latin typeface="Aptos" panose="020B0004020202020204" pitchFamily="34" charset="0"/>
              </a:rPr>
              <a:t>opaque</a:t>
            </a:r>
            <a:r>
              <a:rPr lang="en-GB" sz="1200" dirty="0">
                <a:solidFill>
                  <a:srgbClr val="FFFF00"/>
                </a:solidFill>
                <a:latin typeface="Aptos" panose="020B0004020202020204" pitchFamily="34" charset="0"/>
              </a:rPr>
              <a:t> - “hard to see“ to the likes of you and me – particularly in this digital age of mobile devices that track your location, web sites that know everything they need to know about what you like, dislike and shouldn’t be liking and AI chatbots that refuse your request for a loan or deny you a job. Bottom line? As we happily play with our shiny new toys we’re unaware of the power governments, the police and private corporations hold over us. </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Don’t get me wrong. </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The nature of </a:t>
            </a:r>
            <a:r>
              <a:rPr lang="en-GB" sz="1200" i="1" dirty="0">
                <a:solidFill>
                  <a:srgbClr val="FFFF00"/>
                </a:solidFill>
                <a:latin typeface="Aptos" panose="020B0004020202020204" pitchFamily="34" charset="0"/>
              </a:rPr>
              <a:t>power</a:t>
            </a:r>
            <a:r>
              <a:rPr lang="en-GB" sz="1200" dirty="0">
                <a:solidFill>
                  <a:srgbClr val="FFFF00"/>
                </a:solidFill>
                <a:latin typeface="Aptos" panose="020B0004020202020204" pitchFamily="34" charset="0"/>
              </a:rPr>
              <a:t> hasn't changed – the forces of </a:t>
            </a:r>
            <a:r>
              <a:rPr lang="en-GB" sz="1200" dirty="0" err="1">
                <a:solidFill>
                  <a:srgbClr val="FFFF00"/>
                </a:solidFill>
                <a:latin typeface="Aptos" panose="020B0004020202020204" pitchFamily="34" charset="0"/>
              </a:rPr>
              <a:t>law’n’order</a:t>
            </a:r>
            <a:r>
              <a:rPr lang="en-GB" sz="1200" dirty="0">
                <a:solidFill>
                  <a:srgbClr val="FFFF00"/>
                </a:solidFill>
                <a:latin typeface="Aptos" panose="020B0004020202020204" pitchFamily="34" charset="0"/>
              </a:rPr>
              <a:t> will still crack heads when they feel they have to  - but how we think about and experience power in everyday life has </a:t>
            </a:r>
            <a:r>
              <a:rPr lang="en-GB" sz="1200" dirty="0">
                <a:solidFill>
                  <a:schemeClr val="bg1"/>
                </a:solidFill>
                <a:latin typeface="Aptos" panose="020B0004020202020204" pitchFamily="34" charset="0"/>
              </a:rPr>
              <a:t>changed. </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In the past, control was largely based on fear. Nowadays, it’s transformed into increasingly subtle modes of domination, from CCTV surveillance, facial recognition and doorbell cameras that rat you out to the cops, to the social media </a:t>
            </a:r>
            <a:r>
              <a:rPr lang="en-GB" sz="1200" dirty="0">
                <a:solidFill>
                  <a:srgbClr val="FFC000"/>
                </a:solidFill>
                <a:latin typeface="Aptos" panose="020B0004020202020204" pitchFamily="34" charset="0"/>
              </a:rPr>
              <a:t>sousveillance</a:t>
            </a:r>
            <a:r>
              <a:rPr lang="en-GB" sz="1200" dirty="0">
                <a:solidFill>
                  <a:srgbClr val="FFFF00"/>
                </a:solidFill>
                <a:latin typeface="Aptos" panose="020B0004020202020204" pitchFamily="34" charset="0"/>
              </a:rPr>
              <a:t> we freely perform for nothing more than a few likes and follows.</a:t>
            </a:r>
          </a:p>
        </p:txBody>
      </p:sp>
      <p:sp>
        <p:nvSpPr>
          <p:cNvPr id="2" name="Text 4">
            <a:extLst>
              <a:ext uri="{FF2B5EF4-FFF2-40B4-BE49-F238E27FC236}">
                <a16:creationId xmlns:a16="http://schemas.microsoft.com/office/drawing/2014/main" id="{2AE11493-2CD6-FDB8-D93F-C3568E53A69B}"/>
              </a:ext>
            </a:extLst>
          </p:cNvPr>
          <p:cNvSpPr/>
          <p:nvPr/>
        </p:nvSpPr>
        <p:spPr>
          <a:xfrm>
            <a:off x="241637" y="243033"/>
            <a:ext cx="6381800" cy="665787"/>
          </a:xfrm>
          <a:prstGeom prst="rect">
            <a:avLst/>
          </a:prstGeom>
          <a:noFill/>
          <a:ln/>
        </p:spPr>
        <p:txBody>
          <a:bodyPr wrap="square" rtlCol="0" anchor="t"/>
          <a:lstStyle/>
          <a:p>
            <a:pPr marL="0" indent="0" algn="l">
              <a:buNone/>
            </a:pPr>
            <a:r>
              <a:rPr lang="en-US" sz="3600" b="1" dirty="0">
                <a:solidFill>
                  <a:srgbClr val="F0EDE8"/>
                </a:solidFill>
                <a:latin typeface="Aptos" panose="020B0004020202020204" pitchFamily="34" charset="0"/>
              </a:rPr>
              <a:t>Of Our Own Device(s)</a:t>
            </a:r>
            <a:endParaRPr lang="en-US" sz="3600" dirty="0">
              <a:latin typeface="Aptos" panose="020B0004020202020204" pitchFamily="34" charset="0"/>
            </a:endParaRPr>
          </a:p>
        </p:txBody>
      </p:sp>
      <p:sp>
        <p:nvSpPr>
          <p:cNvPr id="8" name="Rectangle 7">
            <a:hlinkClick r:id="rId4" action="ppaction://hlinksldjump"/>
            <a:extLst>
              <a:ext uri="{FF2B5EF4-FFF2-40B4-BE49-F238E27FC236}">
                <a16:creationId xmlns:a16="http://schemas.microsoft.com/office/drawing/2014/main" id="{433F3693-6771-F2F3-060F-1FD94AB47A98}"/>
              </a:ext>
            </a:extLst>
          </p:cNvPr>
          <p:cNvSpPr/>
          <p:nvPr/>
        </p:nvSpPr>
        <p:spPr>
          <a:xfrm>
            <a:off x="3186259" y="1303340"/>
            <a:ext cx="1836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EE05B97C-A1C0-90EC-38E2-CF46CDEA8313}"/>
              </a:ext>
            </a:extLst>
          </p:cNvPr>
          <p:cNvPicPr>
            <a:picLocks noChangeAspect="1"/>
          </p:cNvPicPr>
          <p:nvPr/>
        </p:nvPicPr>
        <p:blipFill>
          <a:blip r:embed="rId5"/>
          <a:srcRect/>
          <a:stretch/>
        </p:blipFill>
        <p:spPr>
          <a:xfrm>
            <a:off x="6758494" y="917964"/>
            <a:ext cx="2179765" cy="3264659"/>
          </a:xfrm>
          <a:prstGeom prst="rect">
            <a:avLst/>
          </a:prstGeom>
          <a:ln w="50800">
            <a:solidFill>
              <a:schemeClr val="bg1"/>
            </a:solidFill>
          </a:ln>
        </p:spPr>
      </p:pic>
      <p:grpSp>
        <p:nvGrpSpPr>
          <p:cNvPr id="10" name="Evidence_sous">
            <a:extLst>
              <a:ext uri="{FF2B5EF4-FFF2-40B4-BE49-F238E27FC236}">
                <a16:creationId xmlns:a16="http://schemas.microsoft.com/office/drawing/2014/main" id="{5229BD33-36B0-B121-2566-B6F4CF600021}"/>
              </a:ext>
            </a:extLst>
          </p:cNvPr>
          <p:cNvGrpSpPr/>
          <p:nvPr/>
        </p:nvGrpSpPr>
        <p:grpSpPr>
          <a:xfrm>
            <a:off x="6122867" y="2714654"/>
            <a:ext cx="2614284" cy="1389087"/>
            <a:chOff x="1337845" y="2102910"/>
            <a:chExt cx="2614284" cy="1389087"/>
          </a:xfrm>
        </p:grpSpPr>
        <p:sp>
          <p:nvSpPr>
            <p:cNvPr id="11" name="Shape 10">
              <a:extLst>
                <a:ext uri="{FF2B5EF4-FFF2-40B4-BE49-F238E27FC236}">
                  <a16:creationId xmlns:a16="http://schemas.microsoft.com/office/drawing/2014/main" id="{CCC27CCD-30AE-B1B6-6B6A-E65C16566F14}"/>
                </a:ext>
              </a:extLst>
            </p:cNvPr>
            <p:cNvSpPr/>
            <p:nvPr/>
          </p:nvSpPr>
          <p:spPr>
            <a:xfrm>
              <a:off x="1337845" y="2116626"/>
              <a:ext cx="2614284" cy="1370079"/>
            </a:xfrm>
            <a:prstGeom prst="rect">
              <a:avLst/>
            </a:prstGeom>
            <a:solidFill>
              <a:srgbClr val="1A1A2A"/>
            </a:solidFill>
            <a:ln w="38100">
              <a:solidFill>
                <a:schemeClr val="accent1"/>
              </a:solidFill>
              <a:prstDash val="solid"/>
            </a:ln>
            <a:effectLst>
              <a:outerShdw blurRad="152400" dist="63500" dir="8100000" algn="bl" rotWithShape="0">
                <a:srgbClr val="000000">
                  <a:alpha val="50000"/>
                </a:srgbClr>
              </a:outerShdw>
            </a:effectLst>
          </p:spPr>
        </p:sp>
        <p:sp>
          <p:nvSpPr>
            <p:cNvPr id="12" name="Shape 11">
              <a:extLst>
                <a:ext uri="{FF2B5EF4-FFF2-40B4-BE49-F238E27FC236}">
                  <a16:creationId xmlns:a16="http://schemas.microsoft.com/office/drawing/2014/main" id="{15923B39-B6D8-0D66-C134-7E079FCC2AE5}"/>
                </a:ext>
              </a:extLst>
            </p:cNvPr>
            <p:cNvSpPr/>
            <p:nvPr/>
          </p:nvSpPr>
          <p:spPr>
            <a:xfrm>
              <a:off x="1337845" y="2102910"/>
              <a:ext cx="2614284" cy="256032"/>
            </a:xfrm>
            <a:prstGeom prst="rect">
              <a:avLst/>
            </a:prstGeom>
            <a:solidFill>
              <a:schemeClr val="accent1"/>
            </a:solidFill>
            <a:ln/>
          </p:spPr>
        </p:sp>
        <p:sp>
          <p:nvSpPr>
            <p:cNvPr id="13" name="Text 13">
              <a:extLst>
                <a:ext uri="{FF2B5EF4-FFF2-40B4-BE49-F238E27FC236}">
                  <a16:creationId xmlns:a16="http://schemas.microsoft.com/office/drawing/2014/main" id="{EED6493C-03E2-3C87-A894-82AE90004113}"/>
                </a:ext>
              </a:extLst>
            </p:cNvPr>
            <p:cNvSpPr/>
            <p:nvPr/>
          </p:nvSpPr>
          <p:spPr>
            <a:xfrm>
              <a:off x="1445844" y="2413005"/>
              <a:ext cx="2437169" cy="1078992"/>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Sousveillance means watching “from below”: the recording / monitoring of activities by individuals rather than authorities, through wearable or portable technology like smartphones, body‑cams and smart glasses.</a:t>
              </a:r>
            </a:p>
            <a:p>
              <a:pPr marL="0" indent="0">
                <a:buNone/>
              </a:pPr>
              <a:endParaRPr lang="en-GB" sz="1100" dirty="0">
                <a:solidFill>
                  <a:srgbClr val="F0EFE8"/>
                </a:solidFill>
                <a:latin typeface="Aptos" panose="020B0004020202020204" pitchFamily="34" charset="0"/>
              </a:endParaRPr>
            </a:p>
          </p:txBody>
        </p:sp>
        <p:sp>
          <p:nvSpPr>
            <p:cNvPr id="14" name="TextBox 13">
              <a:extLst>
                <a:ext uri="{FF2B5EF4-FFF2-40B4-BE49-F238E27FC236}">
                  <a16:creationId xmlns:a16="http://schemas.microsoft.com/office/drawing/2014/main" id="{2BCC79A5-6D4A-110E-74DF-B84472C32DAF}"/>
                </a:ext>
              </a:extLst>
            </p:cNvPr>
            <p:cNvSpPr txBox="1"/>
            <p:nvPr/>
          </p:nvSpPr>
          <p:spPr>
            <a:xfrm>
              <a:off x="1337845" y="2102910"/>
              <a:ext cx="2614284" cy="276999"/>
            </a:xfrm>
            <a:prstGeom prst="rect">
              <a:avLst/>
            </a:prstGeom>
            <a:noFill/>
          </p:spPr>
          <p:txBody>
            <a:bodyPr wrap="square">
              <a:spAutoFit/>
            </a:bodyPr>
            <a:lstStyle/>
            <a:p>
              <a:pPr algn="ctr"/>
              <a:r>
                <a:rPr lang="en-GB" sz="1200" b="1" dirty="0">
                  <a:solidFill>
                    <a:schemeClr val="bg1"/>
                  </a:solidFill>
                  <a:latin typeface="Aptos" panose="020B0004020202020204" pitchFamily="34" charset="0"/>
                </a:rPr>
                <a:t>Evidence: Sousveillance</a:t>
              </a:r>
            </a:p>
          </p:txBody>
        </p:sp>
      </p:grpSp>
      <p:sp>
        <p:nvSpPr>
          <p:cNvPr id="4" name="sous">
            <a:extLst>
              <a:ext uri="{FF2B5EF4-FFF2-40B4-BE49-F238E27FC236}">
                <a16:creationId xmlns:a16="http://schemas.microsoft.com/office/drawing/2014/main" id="{FFB8FEAD-D47E-35C3-01DF-46802B20156B}"/>
              </a:ext>
            </a:extLst>
          </p:cNvPr>
          <p:cNvSpPr/>
          <p:nvPr/>
        </p:nvSpPr>
        <p:spPr>
          <a:xfrm>
            <a:off x="2834640" y="4235963"/>
            <a:ext cx="86106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hlinkClick r:id="rId6" action="ppaction://hlinksldjump"/>
            <a:extLst>
              <a:ext uri="{FF2B5EF4-FFF2-40B4-BE49-F238E27FC236}">
                <a16:creationId xmlns:a16="http://schemas.microsoft.com/office/drawing/2014/main" id="{7F001F18-825C-43E3-A4A6-80C206E953E1}"/>
              </a:ext>
            </a:extLst>
          </p:cNvPr>
          <p:cNvSpPr/>
          <p:nvPr/>
        </p:nvSpPr>
        <p:spPr>
          <a:xfrm>
            <a:off x="5670530" y="3505200"/>
            <a:ext cx="549336"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6408846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EE7563-06BA-E73E-F9CF-4F2A35E542CB}"/>
              </a:ext>
            </a:extLst>
          </p:cNvPr>
          <p:cNvPicPr>
            <a:picLocks noChangeAspect="1"/>
          </p:cNvPicPr>
          <p:nvPr/>
        </p:nvPicPr>
        <p:blipFill>
          <a:blip r:embed="rId3">
            <a:alphaModFix amt="35000"/>
          </a:blip>
          <a:srcRect/>
          <a:stretch/>
        </p:blipFill>
        <p:spPr>
          <a:xfrm>
            <a:off x="0" y="-2"/>
            <a:ext cx="9143999" cy="4512565"/>
          </a:xfrm>
          <a:prstGeom prst="rect">
            <a:avLst/>
          </a:prstGeom>
          <a:effectLst>
            <a:softEdge rad="63500"/>
          </a:effectLst>
        </p:spPr>
      </p:pic>
      <p:sp>
        <p:nvSpPr>
          <p:cNvPr id="2" name="Text 4">
            <a:extLst>
              <a:ext uri="{FF2B5EF4-FFF2-40B4-BE49-F238E27FC236}">
                <a16:creationId xmlns:a16="http://schemas.microsoft.com/office/drawing/2014/main" id="{1FBFF02C-A69A-9CCF-3FB5-35908908620F}"/>
              </a:ext>
            </a:extLst>
          </p:cNvPr>
          <p:cNvSpPr/>
          <p:nvPr/>
        </p:nvSpPr>
        <p:spPr>
          <a:xfrm>
            <a:off x="241637" y="243033"/>
            <a:ext cx="6381800" cy="665787"/>
          </a:xfrm>
          <a:prstGeom prst="rect">
            <a:avLst/>
          </a:prstGeom>
          <a:noFill/>
          <a:ln/>
        </p:spPr>
        <p:txBody>
          <a:bodyPr wrap="square" rtlCol="0" anchor="t"/>
          <a:lstStyle/>
          <a:p>
            <a:pPr marL="0" indent="0" algn="l">
              <a:buNone/>
            </a:pPr>
            <a:r>
              <a:rPr lang="en-US" sz="3600" b="1" dirty="0">
                <a:solidFill>
                  <a:srgbClr val="F0EDE8"/>
                </a:solidFill>
                <a:latin typeface="Aptos" panose="020B0004020202020204" pitchFamily="34" charset="0"/>
              </a:rPr>
              <a:t>Disneyfied</a:t>
            </a:r>
            <a:endParaRPr lang="en-US" sz="3600" dirty="0">
              <a:latin typeface="Aptos" panose="020B0004020202020204" pitchFamily="34" charset="0"/>
            </a:endParaRPr>
          </a:p>
        </p:txBody>
      </p:sp>
      <p:sp>
        <p:nvSpPr>
          <p:cNvPr id="7" name="Text 6">
            <a:extLst>
              <a:ext uri="{FF2B5EF4-FFF2-40B4-BE49-F238E27FC236}">
                <a16:creationId xmlns:a16="http://schemas.microsoft.com/office/drawing/2014/main" id="{A5EF82A4-98FA-9A3D-4EC9-0449ED089C64}"/>
              </a:ext>
            </a:extLst>
          </p:cNvPr>
          <p:cNvSpPr/>
          <p:nvPr/>
        </p:nvSpPr>
        <p:spPr>
          <a:xfrm>
            <a:off x="274319" y="874242"/>
            <a:ext cx="6013675" cy="3964458"/>
          </a:xfrm>
          <a:prstGeom prst="rect">
            <a:avLst/>
          </a:prstGeom>
          <a:noFill/>
          <a:ln/>
        </p:spPr>
        <p:txBody>
          <a:bodyPr wrap="square" rtlCol="0" anchor="t"/>
          <a:lstStyle/>
          <a:p>
            <a:r>
              <a:rPr lang="en-GB" sz="1200" dirty="0">
                <a:solidFill>
                  <a:srgbClr val="FFFF00"/>
                </a:solidFill>
                <a:latin typeface="Aptos" panose="020B0004020202020204" pitchFamily="34" charset="0"/>
              </a:rPr>
              <a:t>That’s an interesting take, kid. When people talk about “social control” they tend to see it as a one-way street: from top to bottom. Either you obey or something bad happens, if you get my drift. But two guys called </a:t>
            </a:r>
            <a:r>
              <a:rPr lang="en-GB" sz="1200" dirty="0">
                <a:solidFill>
                  <a:srgbClr val="FFC000"/>
                </a:solidFill>
                <a:latin typeface="Aptos" panose="020B0004020202020204" pitchFamily="34" charset="0"/>
              </a:rPr>
              <a:t>Shearing and Stenning </a:t>
            </a:r>
            <a:r>
              <a:rPr lang="en-GB" sz="1200" dirty="0">
                <a:solidFill>
                  <a:srgbClr val="FFFF00"/>
                </a:solidFill>
                <a:latin typeface="Aptos" panose="020B0004020202020204" pitchFamily="34" charset="0"/>
              </a:rPr>
              <a:t>said modern corporations like Disney have learnt how to control huge crowds without resorting to violence. Take Disneyland. Social controls there are invisible: people don’t know they’re being pushed in the directions Disney wants them to go. They’re also pervasive. You can’t escape them ‘cos they cover all aspects of your stay. </a:t>
            </a:r>
          </a:p>
          <a:p>
            <a:endParaRPr lang="en-GB" sz="1200" dirty="0">
              <a:solidFill>
                <a:srgbClr val="FFFF00"/>
              </a:solidFill>
              <a:latin typeface="Aptos" panose="020B0004020202020204" pitchFamily="34" charset="0"/>
            </a:endParaRPr>
          </a:p>
          <a:p>
            <a:r>
              <a:rPr lang="en-GB" sz="1200" dirty="0">
                <a:solidFill>
                  <a:srgbClr val="FFFF00"/>
                </a:solidFill>
                <a:latin typeface="Aptos" panose="020B0004020202020204" pitchFamily="34" charset="0"/>
              </a:rPr>
              <a:t>And here’s the good bit, kid. These controls are embedded in things that sound less alarming and more-friendly. Like “safety issues”. Would you disobey a direction if it might put you and your family in danger? Sweet, eh?</a:t>
            </a:r>
          </a:p>
          <a:p>
            <a:endParaRPr lang="en-GB" sz="1200" dirty="0">
              <a:solidFill>
                <a:srgbClr val="FFFF00"/>
              </a:solidFill>
              <a:latin typeface="Aptos" panose="020B0004020202020204" pitchFamily="34" charset="0"/>
            </a:endParaRPr>
          </a:p>
          <a:p>
            <a:r>
              <a:rPr lang="en-GB" sz="1200" dirty="0">
                <a:solidFill>
                  <a:srgbClr val="FFFF00"/>
                </a:solidFill>
                <a:latin typeface="Aptos" panose="020B0004020202020204" pitchFamily="34" charset="0"/>
              </a:rPr>
              <a:t>This creates a situation of apparently consensual control - people seem to willingly participate in their own control (as with, for example, the use of CCTV cameras in shops and arcades) but which is actually coercive. They just don’t recognise it as such.</a:t>
            </a:r>
          </a:p>
          <a:p>
            <a:endParaRPr lang="en-GB" sz="1200" dirty="0">
              <a:solidFill>
                <a:srgbClr val="FFFF00"/>
              </a:solidFill>
              <a:latin typeface="Aptos" panose="020B0004020202020204" pitchFamily="34" charset="0"/>
            </a:endParaRPr>
          </a:p>
          <a:p>
            <a:r>
              <a:rPr lang="en-GB" sz="1200" dirty="0">
                <a:solidFill>
                  <a:srgbClr val="FFFF00"/>
                </a:solidFill>
                <a:latin typeface="Aptos" panose="020B0004020202020204" pitchFamily="34" charset="0"/>
              </a:rPr>
              <a:t>And if you think about it, this is what’s happening in the vigil. The participants aren’t butting heads with the cops: they’re cooperating in their own control because to do so makes it safe to protest and get their message across. </a:t>
            </a:r>
            <a:r>
              <a:rPr lang="en-GB" sz="1200" dirty="0">
                <a:solidFill>
                  <a:schemeClr val="bg1"/>
                </a:solidFill>
                <a:latin typeface="Aptos" panose="020B0004020202020204" pitchFamily="34" charset="0"/>
              </a:rPr>
              <a:t>Everyone’s a winner</a:t>
            </a:r>
            <a:r>
              <a:rPr lang="en-GB" sz="1200" dirty="0">
                <a:solidFill>
                  <a:srgbClr val="FFFF00"/>
                </a:solidFill>
                <a:latin typeface="Aptos" panose="020B0004020202020204" pitchFamily="34" charset="0"/>
              </a:rPr>
              <a:t>.</a:t>
            </a:r>
          </a:p>
          <a:p>
            <a:endParaRPr lang="en-GB" sz="1200" dirty="0">
              <a:solidFill>
                <a:srgbClr val="FFFF00"/>
              </a:solidFill>
              <a:latin typeface="Aptos" panose="020B0004020202020204" pitchFamily="34" charset="0"/>
            </a:endParaRPr>
          </a:p>
          <a:p>
            <a:r>
              <a:rPr lang="en-GB" sz="1200" dirty="0">
                <a:solidFill>
                  <a:srgbClr val="FFFF00"/>
                </a:solidFill>
                <a:latin typeface="Aptos" panose="020B0004020202020204" pitchFamily="34" charset="0"/>
              </a:rPr>
              <a:t>But maybe some more than others…</a:t>
            </a:r>
            <a:endParaRPr lang="en-GB" sz="1200" dirty="0">
              <a:solidFill>
                <a:schemeClr val="accent6">
                  <a:lumMod val="40000"/>
                  <a:lumOff val="60000"/>
                </a:schemeClr>
              </a:solidFill>
              <a:latin typeface="Aptos" panose="020B0004020202020204" pitchFamily="34" charset="0"/>
            </a:endParaRPr>
          </a:p>
          <a:p>
            <a:r>
              <a:rPr lang="en-GB" sz="1200" dirty="0">
                <a:solidFill>
                  <a:srgbClr val="FFFF00"/>
                </a:solidFill>
                <a:latin typeface="Aptos" panose="020B0004020202020204" pitchFamily="34" charset="0"/>
              </a:rPr>
              <a:t> </a:t>
            </a:r>
          </a:p>
        </p:txBody>
      </p:sp>
      <p:pic>
        <p:nvPicPr>
          <p:cNvPr id="8" name="Picture 7">
            <a:extLst>
              <a:ext uri="{FF2B5EF4-FFF2-40B4-BE49-F238E27FC236}">
                <a16:creationId xmlns:a16="http://schemas.microsoft.com/office/drawing/2014/main" id="{8C985FEB-7E5D-9D61-D4C9-F8EE1672E8F4}"/>
              </a:ext>
            </a:extLst>
          </p:cNvPr>
          <p:cNvPicPr>
            <a:picLocks noChangeAspect="1"/>
          </p:cNvPicPr>
          <p:nvPr/>
        </p:nvPicPr>
        <p:blipFill>
          <a:blip r:embed="rId4"/>
          <a:srcRect/>
          <a:stretch/>
        </p:blipFill>
        <p:spPr>
          <a:xfrm>
            <a:off x="6395995" y="737206"/>
            <a:ext cx="2473685" cy="3445417"/>
          </a:xfrm>
          <a:prstGeom prst="rect">
            <a:avLst/>
          </a:prstGeom>
          <a:ln w="50800">
            <a:solidFill>
              <a:schemeClr val="bg1"/>
            </a:solidFill>
          </a:ln>
        </p:spPr>
      </p:pic>
      <p:grpSp>
        <p:nvGrpSpPr>
          <p:cNvPr id="37" name="T_disney">
            <a:extLst>
              <a:ext uri="{FF2B5EF4-FFF2-40B4-BE49-F238E27FC236}">
                <a16:creationId xmlns:a16="http://schemas.microsoft.com/office/drawing/2014/main" id="{5715CDDF-5AA2-7764-15D3-1334C549707B}"/>
              </a:ext>
            </a:extLst>
          </p:cNvPr>
          <p:cNvGrpSpPr/>
          <p:nvPr/>
        </p:nvGrpSpPr>
        <p:grpSpPr>
          <a:xfrm>
            <a:off x="5491920" y="1502399"/>
            <a:ext cx="2984313" cy="2245142"/>
            <a:chOff x="5740247" y="2457562"/>
            <a:chExt cx="2984313" cy="2245142"/>
          </a:xfrm>
        </p:grpSpPr>
        <p:sp>
          <p:nvSpPr>
            <p:cNvPr id="38" name="Shape 10">
              <a:extLst>
                <a:ext uri="{FF2B5EF4-FFF2-40B4-BE49-F238E27FC236}">
                  <a16:creationId xmlns:a16="http://schemas.microsoft.com/office/drawing/2014/main" id="{23A97A3E-1A45-91FC-F4BC-7693A15C784F}"/>
                </a:ext>
              </a:extLst>
            </p:cNvPr>
            <p:cNvSpPr/>
            <p:nvPr/>
          </p:nvSpPr>
          <p:spPr>
            <a:xfrm>
              <a:off x="5740247" y="2487107"/>
              <a:ext cx="2981623" cy="2215597"/>
            </a:xfrm>
            <a:prstGeom prst="rect">
              <a:avLst/>
            </a:prstGeom>
            <a:solidFill>
              <a:srgbClr val="1A1A2A"/>
            </a:solidFill>
            <a:ln w="38100">
              <a:solidFill>
                <a:srgbClr val="7030A0"/>
              </a:solidFill>
              <a:prstDash val="solid"/>
            </a:ln>
            <a:effectLst>
              <a:outerShdw blurRad="152400" dist="63500" dir="8100000" algn="bl" rotWithShape="0">
                <a:srgbClr val="000000">
                  <a:alpha val="50000"/>
                </a:srgbClr>
              </a:outerShdw>
            </a:effectLst>
          </p:spPr>
        </p:sp>
        <p:sp>
          <p:nvSpPr>
            <p:cNvPr id="39" name="Shape 11">
              <a:extLst>
                <a:ext uri="{FF2B5EF4-FFF2-40B4-BE49-F238E27FC236}">
                  <a16:creationId xmlns:a16="http://schemas.microsoft.com/office/drawing/2014/main" id="{48BF7360-ACE2-90CF-7954-95795BC0FEAF}"/>
                </a:ext>
              </a:extLst>
            </p:cNvPr>
            <p:cNvSpPr/>
            <p:nvPr/>
          </p:nvSpPr>
          <p:spPr>
            <a:xfrm>
              <a:off x="5740247" y="2467820"/>
              <a:ext cx="2981624" cy="266741"/>
            </a:xfrm>
            <a:prstGeom prst="rect">
              <a:avLst/>
            </a:prstGeom>
            <a:solidFill>
              <a:srgbClr val="7030A0"/>
            </a:solidFill>
            <a:ln>
              <a:solidFill>
                <a:srgbClr val="7030A0"/>
              </a:solidFill>
            </a:ln>
          </p:spPr>
        </p:sp>
        <p:sp>
          <p:nvSpPr>
            <p:cNvPr id="40" name="Text 13">
              <a:extLst>
                <a:ext uri="{FF2B5EF4-FFF2-40B4-BE49-F238E27FC236}">
                  <a16:creationId xmlns:a16="http://schemas.microsoft.com/office/drawing/2014/main" id="{B9A6D7AB-74F1-BE63-53EF-B5F1C4D30181}"/>
                </a:ext>
              </a:extLst>
            </p:cNvPr>
            <p:cNvSpPr/>
            <p:nvPr/>
          </p:nvSpPr>
          <p:spPr>
            <a:xfrm>
              <a:off x="5864252" y="2806166"/>
              <a:ext cx="2744712" cy="1791606"/>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Disneyland, they argue, is a subtle system of control (what you can do, who you can do it with and where you can do it), designed to keep people moving through the theme park without an awareness of being controlled. Control is </a:t>
              </a:r>
              <a:r>
                <a:rPr lang="en-GB" sz="1100" i="1" dirty="0">
                  <a:solidFill>
                    <a:srgbClr val="F0EFE8"/>
                  </a:solidFill>
                  <a:latin typeface="Aptos" panose="020B0004020202020204" pitchFamily="34" charset="0"/>
                </a:rPr>
                <a:t>disguised; </a:t>
              </a:r>
              <a:r>
                <a:rPr lang="en-GB" sz="1100" dirty="0">
                  <a:solidFill>
                    <a:srgbClr val="F0EFE8"/>
                  </a:solidFill>
                  <a:latin typeface="Aptos" panose="020B0004020202020204" pitchFamily="34" charset="0"/>
                </a:rPr>
                <a:t>"</a:t>
              </a:r>
              <a:r>
                <a:rPr lang="en-GB" sz="1100" i="1" dirty="0">
                  <a:solidFill>
                    <a:srgbClr val="F0EFE8"/>
                  </a:solidFill>
                  <a:latin typeface="Aptos" panose="020B0004020202020204" pitchFamily="34" charset="0"/>
                </a:rPr>
                <a:t>embedded in less threatening structures</a:t>
              </a:r>
              <a:r>
                <a:rPr lang="en-GB" sz="1100" dirty="0">
                  <a:solidFill>
                    <a:srgbClr val="F0EFE8"/>
                  </a:solidFill>
                  <a:latin typeface="Aptos" panose="020B0004020202020204" pitchFamily="34" charset="0"/>
                </a:rPr>
                <a:t>", such as "health and safety“ to convince people it’s in their best interests to cooperate. Similarly, to resist being controlled risks "endangering your own safety and that of others". </a:t>
              </a:r>
            </a:p>
          </p:txBody>
        </p:sp>
        <p:sp>
          <p:nvSpPr>
            <p:cNvPr id="41" name="TextBox 40">
              <a:extLst>
                <a:ext uri="{FF2B5EF4-FFF2-40B4-BE49-F238E27FC236}">
                  <a16:creationId xmlns:a16="http://schemas.microsoft.com/office/drawing/2014/main" id="{5FE21D09-9B28-688F-F9B0-66F21E00A54D}"/>
                </a:ext>
              </a:extLst>
            </p:cNvPr>
            <p:cNvSpPr txBox="1"/>
            <p:nvPr/>
          </p:nvSpPr>
          <p:spPr>
            <a:xfrm>
              <a:off x="5742935" y="2457562"/>
              <a:ext cx="2981625" cy="276999"/>
            </a:xfrm>
            <a:prstGeom prst="rect">
              <a:avLst/>
            </a:prstGeom>
            <a:noFill/>
          </p:spPr>
          <p:txBody>
            <a:bodyPr wrap="square">
              <a:spAutoFit/>
            </a:bodyPr>
            <a:lstStyle/>
            <a:p>
              <a:pPr algn="ctr"/>
              <a:r>
                <a:rPr lang="en-GB" sz="1200" b="1" dirty="0">
                  <a:solidFill>
                    <a:schemeClr val="bg1"/>
                  </a:solidFill>
                  <a:latin typeface="Aptos" panose="020B0004020202020204" pitchFamily="34" charset="0"/>
                </a:rPr>
                <a:t>Theory: Shearing and Stenning (1985)</a:t>
              </a:r>
            </a:p>
          </p:txBody>
        </p:sp>
      </p:grpSp>
      <p:sp>
        <p:nvSpPr>
          <p:cNvPr id="4" name="Rectangle 3">
            <a:hlinkClick r:id="rId5" action="ppaction://hlinksldjump"/>
            <a:extLst>
              <a:ext uri="{FF2B5EF4-FFF2-40B4-BE49-F238E27FC236}">
                <a16:creationId xmlns:a16="http://schemas.microsoft.com/office/drawing/2014/main" id="{84549838-456A-9CFC-264F-DC7646CE54DF}"/>
              </a:ext>
            </a:extLst>
          </p:cNvPr>
          <p:cNvSpPr/>
          <p:nvPr/>
        </p:nvSpPr>
        <p:spPr>
          <a:xfrm>
            <a:off x="2834640" y="4228343"/>
            <a:ext cx="1332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disney">
            <a:extLst>
              <a:ext uri="{FF2B5EF4-FFF2-40B4-BE49-F238E27FC236}">
                <a16:creationId xmlns:a16="http://schemas.microsoft.com/office/drawing/2014/main" id="{70F59EE7-8901-6C9F-9966-29B1B1509B25}"/>
              </a:ext>
            </a:extLst>
          </p:cNvPr>
          <p:cNvSpPr/>
          <p:nvPr/>
        </p:nvSpPr>
        <p:spPr>
          <a:xfrm>
            <a:off x="1927860" y="1303020"/>
            <a:ext cx="141732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7998814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7" restart="whenNotActive" fill="hold" evtFilter="cancelBubble" nodeType="interactiveSeq">
                <p:stCondLst>
                  <p:cond evt="onClick" delay="0">
                    <p:tgtEl>
                      <p:spTgt spid="37"/>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7" name="Text 4">
            <a:extLst>
              <a:ext uri="{FF2B5EF4-FFF2-40B4-BE49-F238E27FC236}">
                <a16:creationId xmlns:a16="http://schemas.microsoft.com/office/drawing/2014/main" id="{0B3EC025-E09C-C868-45C1-AC3107D70980}"/>
              </a:ext>
            </a:extLst>
          </p:cNvPr>
          <p:cNvSpPr/>
          <p:nvPr/>
        </p:nvSpPr>
        <p:spPr>
          <a:xfrm>
            <a:off x="241636" y="243033"/>
            <a:ext cx="6516857" cy="665787"/>
          </a:xfrm>
          <a:prstGeom prst="rect">
            <a:avLst/>
          </a:prstGeom>
          <a:noFill/>
          <a:ln/>
        </p:spPr>
        <p:txBody>
          <a:bodyPr wrap="square" rtlCol="0" anchor="t"/>
          <a:lstStyle/>
          <a:p>
            <a:pPr marL="0" indent="0" algn="l">
              <a:buNone/>
            </a:pPr>
            <a:r>
              <a:rPr lang="en-US" sz="3600" b="1" dirty="0">
                <a:solidFill>
                  <a:srgbClr val="F0EDE8"/>
                </a:solidFill>
                <a:latin typeface="Aptos" panose="020B0004020202020204" pitchFamily="34" charset="0"/>
              </a:rPr>
              <a:t>Everything Together All At Once…</a:t>
            </a:r>
            <a:endParaRPr lang="en-US" sz="3600" dirty="0">
              <a:latin typeface="Aptos" panose="020B0004020202020204" pitchFamily="34" charset="0"/>
            </a:endParaRPr>
          </a:p>
        </p:txBody>
      </p:sp>
      <p:sp>
        <p:nvSpPr>
          <p:cNvPr id="2" name="Text 6">
            <a:extLst>
              <a:ext uri="{FF2B5EF4-FFF2-40B4-BE49-F238E27FC236}">
                <a16:creationId xmlns:a16="http://schemas.microsoft.com/office/drawing/2014/main" id="{B9DDBA71-3875-0758-C8B4-87438804C704}"/>
              </a:ext>
            </a:extLst>
          </p:cNvPr>
          <p:cNvSpPr/>
          <p:nvPr/>
        </p:nvSpPr>
        <p:spPr>
          <a:xfrm>
            <a:off x="274319" y="874243"/>
            <a:ext cx="6359291" cy="4124477"/>
          </a:xfrm>
          <a:prstGeom prst="rect">
            <a:avLst/>
          </a:prstGeom>
          <a:noFill/>
          <a:ln/>
        </p:spPr>
        <p:txBody>
          <a:bodyPr wrap="square" rtlCol="0" anchor="t"/>
          <a:lstStyle/>
          <a:p>
            <a:pPr indent="0">
              <a:buNone/>
            </a:pPr>
            <a:r>
              <a:rPr lang="en-US" sz="1200" dirty="0">
                <a:solidFill>
                  <a:srgbClr val="FFFF00"/>
                </a:solidFill>
                <a:latin typeface="Aptos" panose="020B0004020202020204" pitchFamily="34" charset="0"/>
              </a:rPr>
              <a:t>While it might look simple and straightforward – the authorities let them march and in return they do so respectfully and quietly – there’s a lot more going on here. </a:t>
            </a:r>
          </a:p>
          <a:p>
            <a:pPr indent="0">
              <a:buNone/>
            </a:pPr>
            <a:endParaRPr lang="en-US" sz="1200" dirty="0">
              <a:solidFill>
                <a:srgbClr val="FFFF00"/>
              </a:solidFill>
              <a:latin typeface="Aptos" panose="020B0004020202020204" pitchFamily="34" charset="0"/>
            </a:endParaRPr>
          </a:p>
          <a:p>
            <a:pPr indent="0">
              <a:buNone/>
            </a:pPr>
            <a:r>
              <a:rPr lang="en-US" sz="1200" dirty="0">
                <a:solidFill>
                  <a:srgbClr val="FFFF00"/>
                </a:solidFill>
                <a:latin typeface="Aptos" panose="020B0004020202020204" pitchFamily="34" charset="0"/>
              </a:rPr>
              <a:t>On the one hand the vigil performs normatively acceptable grief. Candles. Silence. Flowers. The whole nine yards. But look closer and you’ll see it performing something else: 40 people blocking a road at night, refusing to be invisible, demanding a 15-year-old’s death is treated as something other than just another crime statistic. That isn’t just simple compliance with the norms of acceptable demonstrating. It’s also  occupying public space with collective grief in a way that refuses the </a:t>
            </a:r>
            <a:r>
              <a:rPr lang="en-US" sz="1200" dirty="0">
                <a:solidFill>
                  <a:srgbClr val="FFC000"/>
                </a:solidFill>
                <a:latin typeface="Aptos" panose="020B0004020202020204" pitchFamily="34" charset="0"/>
              </a:rPr>
              <a:t>privatization of suffering</a:t>
            </a:r>
            <a:r>
              <a:rPr lang="en-US" sz="1200" dirty="0">
                <a:solidFill>
                  <a:srgbClr val="FFFF00"/>
                </a:solidFill>
                <a:latin typeface="Aptos" panose="020B0004020202020204" pitchFamily="34" charset="0"/>
              </a:rPr>
              <a:t>.</a:t>
            </a:r>
          </a:p>
          <a:p>
            <a:pPr indent="0">
              <a:buNone/>
            </a:pPr>
            <a:endParaRPr lang="en-US" sz="1200" dirty="0">
              <a:solidFill>
                <a:srgbClr val="FFFF00"/>
              </a:solidFill>
              <a:latin typeface="Aptos" panose="020B0004020202020204" pitchFamily="34" charset="0"/>
            </a:endParaRPr>
          </a:p>
          <a:p>
            <a:pPr indent="0">
              <a:buNone/>
            </a:pPr>
            <a:r>
              <a:rPr lang="en-US" sz="1200" dirty="0">
                <a:solidFill>
                  <a:srgbClr val="FFFF00"/>
                </a:solidFill>
                <a:latin typeface="Aptos" panose="020B0004020202020204" pitchFamily="34" charset="0"/>
              </a:rPr>
              <a:t>This is what Foucault called ‘</a:t>
            </a:r>
            <a:r>
              <a:rPr lang="en-US" sz="1200" dirty="0">
                <a:solidFill>
                  <a:srgbClr val="FFC000"/>
                </a:solidFill>
                <a:latin typeface="Aptos" panose="020B0004020202020204" pitchFamily="34" charset="0"/>
              </a:rPr>
              <a:t>practices of the self</a:t>
            </a:r>
            <a:r>
              <a:rPr lang="en-US" sz="1200" dirty="0">
                <a:solidFill>
                  <a:srgbClr val="FFFF00"/>
                </a:solidFill>
                <a:latin typeface="Aptos" panose="020B0004020202020204" pitchFamily="34" charset="0"/>
              </a:rPr>
              <a:t>’,  the everyday ways people shape who they are. But, here’s the kicker, these aren’t some sort of </a:t>
            </a:r>
            <a:r>
              <a:rPr lang="en-GB" sz="1200" dirty="0">
                <a:solidFill>
                  <a:srgbClr val="FFFF00"/>
                </a:solidFill>
                <a:latin typeface="Aptos" panose="020B0004020202020204" pitchFamily="34" charset="0"/>
              </a:rPr>
              <a:t>free-floating lifestyle choices.  They’re choices shaped by social institutions – families, schools, courts, governments – and the norms of society. </a:t>
            </a:r>
          </a:p>
          <a:p>
            <a:pPr indent="0">
              <a:buNone/>
            </a:pPr>
            <a:endParaRPr lang="en-GB" sz="1200" dirty="0">
              <a:solidFill>
                <a:srgbClr val="FFFF00"/>
              </a:solidFill>
              <a:latin typeface="Aptos" panose="020B0004020202020204" pitchFamily="34" charset="0"/>
            </a:endParaRPr>
          </a:p>
          <a:p>
            <a:pPr indent="0">
              <a:buNone/>
            </a:pPr>
            <a:r>
              <a:rPr lang="en-GB" sz="1200" dirty="0">
                <a:solidFill>
                  <a:srgbClr val="FFFF00"/>
                </a:solidFill>
                <a:latin typeface="Aptos" panose="020B0004020202020204" pitchFamily="34" charset="0"/>
              </a:rPr>
              <a:t>What he’s saying, in a roundabout way, is these practices give us ways “to be individuals” while also funnelling us into socially acceptable ways of being.  A bit like Disneyland but with a lot less Mouse.</a:t>
            </a:r>
            <a:endParaRPr lang="en-US" sz="1200" dirty="0">
              <a:solidFill>
                <a:srgbClr val="FFFF00"/>
              </a:solidFill>
              <a:latin typeface="Aptos" panose="020B0004020202020204" pitchFamily="34" charset="0"/>
            </a:endParaRPr>
          </a:p>
          <a:p>
            <a:pPr indent="0">
              <a:buNone/>
            </a:pPr>
            <a:endParaRPr lang="en-US" sz="1200" dirty="0">
              <a:solidFill>
                <a:srgbClr val="FFFF00"/>
              </a:solidFill>
              <a:latin typeface="Aptos" panose="020B0004020202020204" pitchFamily="34" charset="0"/>
            </a:endParaRPr>
          </a:p>
          <a:p>
            <a:pPr indent="0">
              <a:buNone/>
            </a:pPr>
            <a:r>
              <a:rPr lang="en-US" sz="1200" dirty="0">
                <a:solidFill>
                  <a:srgbClr val="FFFF00"/>
                </a:solidFill>
                <a:latin typeface="Aptos" panose="020B0004020202020204" pitchFamily="34" charset="0"/>
              </a:rPr>
              <a:t>And that’s something you’ve learnt, rookie. Social order isn’t just maintained. It’s constantly being renegotiated, at the micro level, by every vigilant act of compliance and creative non-compliance.</a:t>
            </a:r>
          </a:p>
          <a:p>
            <a:pPr indent="0">
              <a:buNone/>
            </a:pPr>
            <a:endParaRPr lang="en-US" sz="1200" dirty="0">
              <a:solidFill>
                <a:srgbClr val="FFFF00"/>
              </a:solidFill>
              <a:latin typeface="Aptos" panose="020B0004020202020204" pitchFamily="34" charset="0"/>
            </a:endParaRPr>
          </a:p>
          <a:p>
            <a:pPr indent="0">
              <a:buNone/>
            </a:pPr>
            <a:r>
              <a:rPr lang="en-US" sz="1200" dirty="0">
                <a:solidFill>
                  <a:srgbClr val="FFFF00"/>
                </a:solidFill>
                <a:latin typeface="Aptos" panose="020B0004020202020204" pitchFamily="34" charset="0"/>
              </a:rPr>
              <a:t>And on that note, </a:t>
            </a:r>
            <a:r>
              <a:rPr lang="en-US" sz="1200" dirty="0">
                <a:solidFill>
                  <a:schemeClr val="bg1"/>
                </a:solidFill>
                <a:latin typeface="Aptos" panose="020B0004020202020204" pitchFamily="34" charset="0"/>
              </a:rPr>
              <a:t>maybe it’s time we called it a night?</a:t>
            </a:r>
          </a:p>
          <a:p>
            <a:endParaRPr lang="en-GB" sz="1200" dirty="0">
              <a:solidFill>
                <a:srgbClr val="FFFF00"/>
              </a:solidFill>
              <a:latin typeface="Aptos" panose="020B0004020202020204" pitchFamily="34" charset="0"/>
            </a:endParaRPr>
          </a:p>
        </p:txBody>
      </p:sp>
      <p:pic>
        <p:nvPicPr>
          <p:cNvPr id="3" name="Picture 2">
            <a:extLst>
              <a:ext uri="{FF2B5EF4-FFF2-40B4-BE49-F238E27FC236}">
                <a16:creationId xmlns:a16="http://schemas.microsoft.com/office/drawing/2014/main" id="{0344E15F-3405-2400-0A77-6C343772A803}"/>
              </a:ext>
            </a:extLst>
          </p:cNvPr>
          <p:cNvPicPr>
            <a:picLocks noChangeAspect="1"/>
          </p:cNvPicPr>
          <p:nvPr/>
        </p:nvPicPr>
        <p:blipFill>
          <a:blip r:embed="rId3"/>
          <a:srcRect/>
          <a:stretch/>
        </p:blipFill>
        <p:spPr>
          <a:xfrm>
            <a:off x="6758494" y="1142311"/>
            <a:ext cx="2179765" cy="2815964"/>
          </a:xfrm>
          <a:prstGeom prst="rect">
            <a:avLst/>
          </a:prstGeom>
          <a:ln w="50800">
            <a:solidFill>
              <a:schemeClr val="bg1"/>
            </a:solidFill>
          </a:ln>
        </p:spPr>
      </p:pic>
      <p:sp>
        <p:nvSpPr>
          <p:cNvPr id="4" name="Rectangle 3">
            <a:hlinkClick r:id="rId4" action="ppaction://hlinksldjump"/>
            <a:extLst>
              <a:ext uri="{FF2B5EF4-FFF2-40B4-BE49-F238E27FC236}">
                <a16:creationId xmlns:a16="http://schemas.microsoft.com/office/drawing/2014/main" id="{E3E627A6-E5F1-3708-A6E5-86E8C86F4322}"/>
              </a:ext>
            </a:extLst>
          </p:cNvPr>
          <p:cNvSpPr/>
          <p:nvPr/>
        </p:nvSpPr>
        <p:spPr>
          <a:xfrm>
            <a:off x="1478280" y="4602480"/>
            <a:ext cx="216408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self">
            <a:extLst>
              <a:ext uri="{FF2B5EF4-FFF2-40B4-BE49-F238E27FC236}">
                <a16:creationId xmlns:a16="http://schemas.microsoft.com/office/drawing/2014/main" id="{75586991-B279-7A66-92E8-5FE4C162D1B1}"/>
              </a:ext>
            </a:extLst>
          </p:cNvPr>
          <p:cNvSpPr/>
          <p:nvPr/>
        </p:nvSpPr>
        <p:spPr>
          <a:xfrm>
            <a:off x="2119325" y="2764388"/>
            <a:ext cx="128778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Concept_private">
            <a:extLst>
              <a:ext uri="{FF2B5EF4-FFF2-40B4-BE49-F238E27FC236}">
                <a16:creationId xmlns:a16="http://schemas.microsoft.com/office/drawing/2014/main" id="{47C97018-C826-35B8-E2E3-6F4B2D4E396E}"/>
              </a:ext>
            </a:extLst>
          </p:cNvPr>
          <p:cNvGrpSpPr/>
          <p:nvPr/>
        </p:nvGrpSpPr>
        <p:grpSpPr>
          <a:xfrm>
            <a:off x="3656552" y="916082"/>
            <a:ext cx="3368123" cy="2281938"/>
            <a:chOff x="5250789" y="542381"/>
            <a:chExt cx="3368123" cy="2281938"/>
          </a:xfrm>
        </p:grpSpPr>
        <p:sp>
          <p:nvSpPr>
            <p:cNvPr id="12" name="Shape 10">
              <a:extLst>
                <a:ext uri="{FF2B5EF4-FFF2-40B4-BE49-F238E27FC236}">
                  <a16:creationId xmlns:a16="http://schemas.microsoft.com/office/drawing/2014/main" id="{0F8B31D0-70AD-16DA-5204-610B54717372}"/>
                </a:ext>
              </a:extLst>
            </p:cNvPr>
            <p:cNvSpPr/>
            <p:nvPr/>
          </p:nvSpPr>
          <p:spPr>
            <a:xfrm>
              <a:off x="5253449" y="549644"/>
              <a:ext cx="3365463" cy="2245033"/>
            </a:xfrm>
            <a:prstGeom prst="rect">
              <a:avLst/>
            </a:prstGeom>
            <a:solidFill>
              <a:srgbClr val="1A1A2A"/>
            </a:solidFill>
            <a:ln w="38100">
              <a:solidFill>
                <a:srgbClr val="0000FF"/>
              </a:solidFill>
              <a:prstDash val="solid"/>
            </a:ln>
            <a:effectLst>
              <a:outerShdw blurRad="152400" dist="63500" dir="8100000" algn="bl" rotWithShape="0">
                <a:srgbClr val="000000">
                  <a:alpha val="50000"/>
                </a:srgbClr>
              </a:outerShdw>
            </a:effectLst>
          </p:spPr>
        </p:sp>
        <p:sp>
          <p:nvSpPr>
            <p:cNvPr id="13" name="Shape 11">
              <a:extLst>
                <a:ext uri="{FF2B5EF4-FFF2-40B4-BE49-F238E27FC236}">
                  <a16:creationId xmlns:a16="http://schemas.microsoft.com/office/drawing/2014/main" id="{15B7E7C2-CFC9-A334-8A07-7AD33079E59C}"/>
                </a:ext>
              </a:extLst>
            </p:cNvPr>
            <p:cNvSpPr/>
            <p:nvPr/>
          </p:nvSpPr>
          <p:spPr>
            <a:xfrm>
              <a:off x="5253449" y="542382"/>
              <a:ext cx="3362805" cy="272926"/>
            </a:xfrm>
            <a:prstGeom prst="rect">
              <a:avLst/>
            </a:prstGeom>
            <a:solidFill>
              <a:srgbClr val="0000FF"/>
            </a:solidFill>
            <a:ln>
              <a:noFill/>
            </a:ln>
          </p:spPr>
        </p:sp>
        <p:sp>
          <p:nvSpPr>
            <p:cNvPr id="14" name="Text 13">
              <a:extLst>
                <a:ext uri="{FF2B5EF4-FFF2-40B4-BE49-F238E27FC236}">
                  <a16:creationId xmlns:a16="http://schemas.microsoft.com/office/drawing/2014/main" id="{57C56E7C-D6D3-0526-6F81-ACBD66E40B0E}"/>
                </a:ext>
              </a:extLst>
            </p:cNvPr>
            <p:cNvSpPr/>
            <p:nvPr/>
          </p:nvSpPr>
          <p:spPr>
            <a:xfrm>
              <a:off x="5349547" y="882499"/>
              <a:ext cx="3163595" cy="1941820"/>
            </a:xfrm>
            <a:prstGeom prst="rect">
              <a:avLst/>
            </a:prstGeom>
            <a:noFill/>
            <a:ln/>
          </p:spPr>
          <p:txBody>
            <a:bodyPr wrap="square" lIns="0" tIns="0" rIns="0" bIns="0" rtlCol="0" anchor="t"/>
            <a:lstStyle/>
            <a:p>
              <a:r>
                <a:rPr lang="en-GB" sz="1100" dirty="0">
                  <a:solidFill>
                    <a:srgbClr val="F0EFE8"/>
                  </a:solidFill>
                  <a:latin typeface="Aptos" panose="020B0004020202020204" pitchFamily="34" charset="0"/>
                </a:rPr>
                <a:t>In “Liquid Modernity” Bauman (2000) argues that in contemporary modern societies suffering is both widespread but increasingly shouldered privately rather than collectively (except on rare  occasions when populations are actively encouraged to express public mourning for one of the Great and the Good – the death of Princess Diana (1997) being a good example). For Bauman the idea of suffering becoming a personal burden rather than a shared social condition comes about as traditional social solidarities weaken and collective institutions withdraw from the public realm.</a:t>
              </a:r>
            </a:p>
          </p:txBody>
        </p:sp>
        <p:sp>
          <p:nvSpPr>
            <p:cNvPr id="15" name="TextBox 14">
              <a:extLst>
                <a:ext uri="{FF2B5EF4-FFF2-40B4-BE49-F238E27FC236}">
                  <a16:creationId xmlns:a16="http://schemas.microsoft.com/office/drawing/2014/main" id="{E3353BCA-478F-2865-3F87-7748CC66F6EF}"/>
                </a:ext>
              </a:extLst>
            </p:cNvPr>
            <p:cNvSpPr txBox="1"/>
            <p:nvPr/>
          </p:nvSpPr>
          <p:spPr>
            <a:xfrm>
              <a:off x="5250789" y="542381"/>
              <a:ext cx="3365463" cy="276999"/>
            </a:xfrm>
            <a:prstGeom prst="rect">
              <a:avLst/>
            </a:prstGeom>
            <a:noFill/>
          </p:spPr>
          <p:txBody>
            <a:bodyPr wrap="square">
              <a:spAutoFit/>
            </a:bodyPr>
            <a:lstStyle/>
            <a:p>
              <a:pPr algn="ctr"/>
              <a:r>
                <a:rPr lang="en-GB" sz="1200" b="1" dirty="0">
                  <a:solidFill>
                    <a:srgbClr val="FFFF00"/>
                  </a:solidFill>
                  <a:latin typeface="Aptos" panose="020B0004020202020204" pitchFamily="34" charset="0"/>
                </a:rPr>
                <a:t>Concept: Privatization of Suffering</a:t>
              </a:r>
              <a:endParaRPr lang="en-GB" sz="1200" b="1" dirty="0">
                <a:solidFill>
                  <a:schemeClr val="bg1"/>
                </a:solidFill>
                <a:latin typeface="Aptos" panose="020B0004020202020204" pitchFamily="34" charset="0"/>
              </a:endParaRPr>
            </a:p>
          </p:txBody>
        </p:sp>
      </p:grpSp>
      <p:sp>
        <p:nvSpPr>
          <p:cNvPr id="16" name="private">
            <a:extLst>
              <a:ext uri="{FF2B5EF4-FFF2-40B4-BE49-F238E27FC236}">
                <a16:creationId xmlns:a16="http://schemas.microsoft.com/office/drawing/2014/main" id="{8474CA4A-FFD0-C0D9-6DA3-21B8955C5CCB}"/>
              </a:ext>
            </a:extLst>
          </p:cNvPr>
          <p:cNvSpPr/>
          <p:nvPr/>
        </p:nvSpPr>
        <p:spPr>
          <a:xfrm>
            <a:off x="1064302" y="2401508"/>
            <a:ext cx="1548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 name="Concept_self">
            <a:extLst>
              <a:ext uri="{FF2B5EF4-FFF2-40B4-BE49-F238E27FC236}">
                <a16:creationId xmlns:a16="http://schemas.microsoft.com/office/drawing/2014/main" id="{8E342728-D8B0-7983-21EB-0D179E4D9466}"/>
              </a:ext>
            </a:extLst>
          </p:cNvPr>
          <p:cNvGrpSpPr/>
          <p:nvPr/>
        </p:nvGrpSpPr>
        <p:grpSpPr>
          <a:xfrm>
            <a:off x="4302784" y="2215882"/>
            <a:ext cx="4058874" cy="2566598"/>
            <a:chOff x="4560039" y="542381"/>
            <a:chExt cx="4058874" cy="2566598"/>
          </a:xfrm>
        </p:grpSpPr>
        <p:sp>
          <p:nvSpPr>
            <p:cNvPr id="6" name="Shape 10">
              <a:extLst>
                <a:ext uri="{FF2B5EF4-FFF2-40B4-BE49-F238E27FC236}">
                  <a16:creationId xmlns:a16="http://schemas.microsoft.com/office/drawing/2014/main" id="{831D2A0F-2826-F6AC-6F44-60514EA87D61}"/>
                </a:ext>
              </a:extLst>
            </p:cNvPr>
            <p:cNvSpPr/>
            <p:nvPr/>
          </p:nvSpPr>
          <p:spPr>
            <a:xfrm>
              <a:off x="4560039" y="549644"/>
              <a:ext cx="4058874" cy="2559335"/>
            </a:xfrm>
            <a:prstGeom prst="rect">
              <a:avLst/>
            </a:prstGeom>
            <a:solidFill>
              <a:srgbClr val="1A1A2A"/>
            </a:solidFill>
            <a:ln w="38100">
              <a:solidFill>
                <a:srgbClr val="0000FF"/>
              </a:solidFill>
              <a:prstDash val="solid"/>
            </a:ln>
            <a:effectLst>
              <a:outerShdw blurRad="152400" dist="63500" dir="8100000" algn="bl" rotWithShape="0">
                <a:srgbClr val="000000">
                  <a:alpha val="50000"/>
                </a:srgbClr>
              </a:outerShdw>
            </a:effectLst>
          </p:spPr>
        </p:sp>
        <p:sp>
          <p:nvSpPr>
            <p:cNvPr id="7" name="Shape 11">
              <a:extLst>
                <a:ext uri="{FF2B5EF4-FFF2-40B4-BE49-F238E27FC236}">
                  <a16:creationId xmlns:a16="http://schemas.microsoft.com/office/drawing/2014/main" id="{8AC1C5BC-666C-0137-1546-0429349F1051}"/>
                </a:ext>
              </a:extLst>
            </p:cNvPr>
            <p:cNvSpPr/>
            <p:nvPr/>
          </p:nvSpPr>
          <p:spPr>
            <a:xfrm>
              <a:off x="4572001" y="542382"/>
              <a:ext cx="4044253" cy="272926"/>
            </a:xfrm>
            <a:prstGeom prst="rect">
              <a:avLst/>
            </a:prstGeom>
            <a:solidFill>
              <a:srgbClr val="0000FF"/>
            </a:solidFill>
            <a:ln>
              <a:noFill/>
            </a:ln>
          </p:spPr>
        </p:sp>
        <p:sp>
          <p:nvSpPr>
            <p:cNvPr id="8" name="Text 13">
              <a:extLst>
                <a:ext uri="{FF2B5EF4-FFF2-40B4-BE49-F238E27FC236}">
                  <a16:creationId xmlns:a16="http://schemas.microsoft.com/office/drawing/2014/main" id="{0DCBEE91-4978-2492-83B4-EB0B4B2916AE}"/>
                </a:ext>
              </a:extLst>
            </p:cNvPr>
            <p:cNvSpPr/>
            <p:nvPr/>
          </p:nvSpPr>
          <p:spPr>
            <a:xfrm>
              <a:off x="4682613" y="852519"/>
              <a:ext cx="3830529" cy="2252296"/>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These are the everyday techniques people use to shape their sense of self – fundamental beliefs about “who we are”. While some see The Self as some sort of fixed essence that comes from within (“our true self”) Foucault, in common with later writers like Judith Butler, saw self-formation as </a:t>
              </a:r>
              <a:r>
                <a:rPr lang="en-GB" sz="1100" i="1" dirty="0">
                  <a:solidFill>
                    <a:srgbClr val="F0EFE8"/>
                  </a:solidFill>
                  <a:latin typeface="Aptos" panose="020B0004020202020204" pitchFamily="34" charset="0"/>
                </a:rPr>
                <a:t>performative</a:t>
              </a:r>
              <a:r>
                <a:rPr lang="en-GB" sz="1100" dirty="0">
                  <a:solidFill>
                    <a:srgbClr val="F0EFE8"/>
                  </a:solidFill>
                  <a:latin typeface="Aptos" panose="020B0004020202020204" pitchFamily="34" charset="0"/>
                </a:rPr>
                <a:t>: something we have to </a:t>
              </a:r>
              <a:r>
                <a:rPr lang="en-GB" sz="1100" i="1" dirty="0">
                  <a:solidFill>
                    <a:srgbClr val="F0EFE8"/>
                  </a:solidFill>
                  <a:latin typeface="Aptos" panose="020B0004020202020204" pitchFamily="34" charset="0"/>
                </a:rPr>
                <a:t>do</a:t>
              </a:r>
              <a:r>
                <a:rPr lang="en-GB" sz="1100" dirty="0">
                  <a:solidFill>
                    <a:srgbClr val="F0EFE8"/>
                  </a:solidFill>
                  <a:latin typeface="Aptos" panose="020B0004020202020204" pitchFamily="34" charset="0"/>
                </a:rPr>
                <a:t> (“perform”) rather than something we naturally </a:t>
              </a:r>
              <a:r>
                <a:rPr lang="en-GB" sz="1100" i="1" dirty="0">
                  <a:solidFill>
                    <a:srgbClr val="F0EFE8"/>
                  </a:solidFill>
                  <a:latin typeface="Aptos" panose="020B0004020202020204" pitchFamily="34" charset="0"/>
                </a:rPr>
                <a:t>are</a:t>
              </a:r>
              <a:r>
                <a:rPr lang="en-GB" sz="1100" dirty="0">
                  <a:solidFill>
                    <a:srgbClr val="F0EFE8"/>
                  </a:solidFill>
                  <a:latin typeface="Aptos" panose="020B0004020202020204" pitchFamily="34" charset="0"/>
                </a:rPr>
                <a:t>.</a:t>
              </a:r>
            </a:p>
            <a:p>
              <a:pPr marL="0" indent="0">
                <a:buNone/>
              </a:pPr>
              <a:endParaRPr lang="en-GB" sz="1100" dirty="0">
                <a:solidFill>
                  <a:srgbClr val="F0EFE8"/>
                </a:solidFill>
                <a:latin typeface="Aptos" panose="020B0004020202020204" pitchFamily="34" charset="0"/>
              </a:endParaRPr>
            </a:p>
            <a:p>
              <a:pPr marL="0" indent="0">
                <a:buNone/>
              </a:pPr>
              <a:r>
                <a:rPr lang="en-GB" sz="1100" dirty="0">
                  <a:solidFill>
                    <a:srgbClr val="F0EFE8"/>
                  </a:solidFill>
                  <a:latin typeface="Aptos" panose="020B0004020202020204" pitchFamily="34" charset="0"/>
                </a:rPr>
                <a:t>The significance of this for crime and deviance is it shows how we come to police our own behaviour through an </a:t>
              </a:r>
              <a:r>
                <a:rPr lang="en-GB" sz="1100" i="1" dirty="0">
                  <a:solidFill>
                    <a:srgbClr val="F0EFE8"/>
                  </a:solidFill>
                  <a:latin typeface="Aptos" panose="020B0004020202020204" pitchFamily="34" charset="0"/>
                </a:rPr>
                <a:t>internalised discipline</a:t>
              </a:r>
              <a:r>
                <a:rPr lang="en-GB" sz="1100" dirty="0">
                  <a:solidFill>
                    <a:srgbClr val="F0EFE8"/>
                  </a:solidFill>
                  <a:latin typeface="Aptos" panose="020B0004020202020204" pitchFamily="34" charset="0"/>
                </a:rPr>
                <a:t> that leads us, for example, to conform to the expectations of others, to avoid being labelled criminal or deviant – as we can see in the example of the Vigil that “polices itself” in the shadow of the legal power represented by the police officers.</a:t>
              </a:r>
            </a:p>
          </p:txBody>
        </p:sp>
        <p:sp>
          <p:nvSpPr>
            <p:cNvPr id="9" name="TextBox 8">
              <a:extLst>
                <a:ext uri="{FF2B5EF4-FFF2-40B4-BE49-F238E27FC236}">
                  <a16:creationId xmlns:a16="http://schemas.microsoft.com/office/drawing/2014/main" id="{B352CB27-DC95-052C-5B26-93F54C899577}"/>
                </a:ext>
              </a:extLst>
            </p:cNvPr>
            <p:cNvSpPr txBox="1"/>
            <p:nvPr/>
          </p:nvSpPr>
          <p:spPr>
            <a:xfrm>
              <a:off x="4572001" y="542381"/>
              <a:ext cx="4044251" cy="276999"/>
            </a:xfrm>
            <a:prstGeom prst="rect">
              <a:avLst/>
            </a:prstGeom>
            <a:noFill/>
          </p:spPr>
          <p:txBody>
            <a:bodyPr wrap="square">
              <a:spAutoFit/>
            </a:bodyPr>
            <a:lstStyle/>
            <a:p>
              <a:pPr algn="ctr"/>
              <a:r>
                <a:rPr lang="en-GB" sz="1200" b="1" dirty="0">
                  <a:solidFill>
                    <a:srgbClr val="FFFF00"/>
                  </a:solidFill>
                  <a:latin typeface="Aptos" panose="020B0004020202020204" pitchFamily="34" charset="0"/>
                </a:rPr>
                <a:t>Concept: ”Practices of the Self”</a:t>
              </a:r>
              <a:endParaRPr lang="en-GB" sz="1200" b="1" dirty="0">
                <a:solidFill>
                  <a:schemeClr val="bg1"/>
                </a:solidFill>
                <a:latin typeface="Aptos" panose="020B0004020202020204" pitchFamily="34" charset="0"/>
              </a:endParaRPr>
            </a:p>
          </p:txBody>
        </p:sp>
      </p:gr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2" restart="whenNotActive" fill="hold" evtFilter="cancelBubble" nodeType="interactiveSeq">
                <p:stCondLst>
                  <p:cond evt="onClick" delay="0">
                    <p:tgtEl>
                      <p:spTgt spid="16"/>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17" restart="whenNotActive" fill="hold" evtFilter="cancelBubble" nodeType="interactiveSeq">
                <p:stCondLst>
                  <p:cond evt="onClick" delay="0">
                    <p:tgtEl>
                      <p:spTgt spid="11"/>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1641576-A999-F141-2264-4B53CC58951A}"/>
              </a:ext>
            </a:extLst>
          </p:cNvPr>
          <p:cNvPicPr>
            <a:picLocks noChangeAspect="1"/>
          </p:cNvPicPr>
          <p:nvPr/>
        </p:nvPicPr>
        <p:blipFill>
          <a:blip r:embed="rId5"/>
          <a:stretch>
            <a:fillRect/>
          </a:stretch>
        </p:blipFill>
        <p:spPr>
          <a:xfrm>
            <a:off x="-10374" y="0"/>
            <a:ext cx="9217604" cy="5143500"/>
          </a:xfrm>
          <a:prstGeom prst="rect">
            <a:avLst/>
          </a:prstGeom>
        </p:spPr>
      </p:pic>
      <p:pic>
        <p:nvPicPr>
          <p:cNvPr id="2" name="guitar-drive-transitions-SBA-300062393">
            <a:hlinkClick r:id="" action="ppaction://media"/>
            <a:extLst>
              <a:ext uri="{FF2B5EF4-FFF2-40B4-BE49-F238E27FC236}">
                <a16:creationId xmlns:a16="http://schemas.microsoft.com/office/drawing/2014/main" id="{790B79B0-9876-5636-D085-9B856E1E2C7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566162" y="4624933"/>
            <a:ext cx="365522" cy="365522"/>
          </a:xfrm>
          <a:prstGeom prst="rect">
            <a:avLst/>
          </a:prstGeom>
        </p:spPr>
      </p:pic>
      <p:pic>
        <p:nvPicPr>
          <p:cNvPr id="3" name="Picture 2">
            <a:extLst>
              <a:ext uri="{FF2B5EF4-FFF2-40B4-BE49-F238E27FC236}">
                <a16:creationId xmlns:a16="http://schemas.microsoft.com/office/drawing/2014/main" id="{1EBB1412-55FD-3F49-6D9E-02F06E0BCA28}"/>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3125" b="99121" l="879" r="89844">
                        <a14:foregroundMark x1="24316" y1="3125" x2="13770" y2="94336"/>
                        <a14:foregroundMark x1="28613" y1="4980" x2="18164" y2="9570"/>
                        <a14:foregroundMark x1="18164" y1="9570" x2="17871" y2="10352"/>
                        <a14:foregroundMark x1="18262" y1="26953" x2="4883" y2="44629"/>
                        <a14:foregroundMark x1="4883" y1="44629" x2="4785" y2="45605"/>
                        <a14:foregroundMark x1="1752" y1="37733" x2="879" y2="38184"/>
                        <a14:foregroundMark x1="9375" y1="33789" x2="2337" y2="37430"/>
                        <a14:foregroundMark x1="879" y1="38184" x2="879" y2="38184"/>
                        <a14:foregroundMark x1="27246" y1="43262" x2="27051" y2="94629"/>
                        <a14:foregroundMark x1="27051" y1="94629" x2="26855" y2="95215"/>
                        <a14:foregroundMark x1="33594" y1="79980" x2="33105" y2="99121"/>
                        <a14:foregroundMark x1="44531" y1="83398" x2="40820" y2="97852"/>
                        <a14:foregroundMark x1="47266" y1="78906" x2="46484" y2="83008"/>
                        <a14:foregroundMark x1="10547" y1="49219" x2="12500" y2="92676"/>
                        <a14:foregroundMark x1="12500" y1="92676" x2="13184" y2="93652"/>
                        <a14:foregroundMark x1="42676" y1="65527" x2="43848" y2="81641"/>
                        <a14:foregroundMark x1="46191" y1="73047" x2="45898" y2="75879"/>
                        <a14:backgroundMark x1="46875" y1="6055" x2="63477" y2="62500"/>
                        <a14:backgroundMark x1="50781" y1="49805" x2="52148" y2="61816"/>
                        <a14:backgroundMark x1="52148" y1="61816" x2="54883" y2="62402"/>
                        <a14:backgroundMark x1="34082" y1="30371" x2="41016" y2="29883"/>
                        <a14:backgroundMark x1="41016" y1="29883" x2="48828" y2="30273"/>
                        <a14:backgroundMark x1="3711" y1="29688" x2="781" y2="36035"/>
                        <a14:backgroundMark x1="781" y1="36035" x2="293" y2="36426"/>
                        <a14:backgroundMark x1="8105" y1="28613" x2="1270" y2="34375"/>
                        <a14:backgroundMark x1="50000" y1="64453" x2="51855" y2="71680"/>
                        <a14:backgroundMark x1="48926" y1="76074" x2="48633" y2="77441"/>
                      </a14:backgroundRemoval>
                    </a14:imgEffect>
                  </a14:imgLayer>
                </a14:imgProps>
              </a:ext>
            </a:extLst>
          </a:blip>
          <a:srcRect r="48652"/>
          <a:stretch/>
        </p:blipFill>
        <p:spPr>
          <a:xfrm flipH="1">
            <a:off x="6924806" y="0"/>
            <a:ext cx="2641067" cy="5143500"/>
          </a:xfrm>
          <a:prstGeom prst="rect">
            <a:avLst/>
          </a:prstGeom>
        </p:spPr>
      </p:pic>
      <p:pic>
        <p:nvPicPr>
          <p:cNvPr id="4" name="Picture 3">
            <a:extLst>
              <a:ext uri="{FF2B5EF4-FFF2-40B4-BE49-F238E27FC236}">
                <a16:creationId xmlns:a16="http://schemas.microsoft.com/office/drawing/2014/main" id="{BB605E45-BBDE-9500-5720-6826B9211868}"/>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2637" b="99219" l="9961" r="89844">
                        <a14:foregroundMark x1="54004" y1="10840" x2="58887" y2="78418"/>
                        <a14:foregroundMark x1="58887" y1="78418" x2="57324" y2="91406"/>
                        <a14:foregroundMark x1="57324" y1="91406" x2="58594" y2="93945"/>
                        <a14:foregroundMark x1="48438" y1="4102" x2="45605" y2="17480"/>
                        <a14:foregroundMark x1="45605" y1="17480" x2="44629" y2="17773"/>
                        <a14:foregroundMark x1="56152" y1="2832" x2="70410" y2="60645"/>
                        <a14:foregroundMark x1="70410" y1="60645" x2="70508" y2="60645"/>
                        <a14:foregroundMark x1="59863" y1="5566" x2="76367" y2="18555"/>
                        <a14:foregroundMark x1="42969" y1="17773" x2="33691" y2="62500"/>
                        <a14:foregroundMark x1="33691" y1="62500" x2="33203" y2="61914"/>
                        <a14:foregroundMark x1="29004" y1="38867" x2="28125" y2="48047"/>
                        <a14:foregroundMark x1="38086" y1="21289" x2="34277" y2="25098"/>
                        <a14:foregroundMark x1="38379" y1="19336" x2="40820" y2="25098"/>
                        <a14:foregroundMark x1="83203" y1="60938" x2="77930" y2="93945"/>
                        <a14:foregroundMark x1="77930" y1="93945" x2="77930" y2="93945"/>
                        <a14:foregroundMark x1="82031" y1="80273" x2="87109" y2="99219"/>
                      </a14:backgroundRemoval>
                    </a14:imgEffect>
                    <a14:imgEffect>
                      <a14:saturation sat="200000"/>
                    </a14:imgEffect>
                  </a14:imgLayer>
                </a14:imgProps>
              </a:ext>
            </a:extLst>
          </a:blip>
          <a:srcRect l="13782" r="4551"/>
          <a:stretch/>
        </p:blipFill>
        <p:spPr>
          <a:xfrm>
            <a:off x="-1969123" y="-16928"/>
            <a:ext cx="4200525" cy="5143500"/>
          </a:xfrm>
          <a:prstGeom prst="rect">
            <a:avLst/>
          </a:prstGeom>
        </p:spPr>
      </p:pic>
      <p:sp>
        <p:nvSpPr>
          <p:cNvPr id="7" name="TextBox 6">
            <a:extLst>
              <a:ext uri="{FF2B5EF4-FFF2-40B4-BE49-F238E27FC236}">
                <a16:creationId xmlns:a16="http://schemas.microsoft.com/office/drawing/2014/main" id="{6CCD7F2D-56F3-2552-91C6-9B101EEB3643}"/>
              </a:ext>
            </a:extLst>
          </p:cNvPr>
          <p:cNvSpPr txBox="1"/>
          <p:nvPr/>
        </p:nvSpPr>
        <p:spPr>
          <a:xfrm>
            <a:off x="-41989" y="2383769"/>
            <a:ext cx="9227978" cy="646331"/>
          </a:xfrm>
          <a:prstGeom prst="rect">
            <a:avLst/>
          </a:prstGeom>
          <a:noFill/>
        </p:spPr>
        <p:txBody>
          <a:bodyPr wrap="square" rtlCol="0">
            <a:spAutoFit/>
          </a:bodyPr>
          <a:lstStyle/>
          <a:p>
            <a:pPr algn="ctr"/>
            <a:r>
              <a:rPr lang="en-GB" sz="3600" b="1" dirty="0">
                <a:solidFill>
                  <a:schemeClr val="bg1"/>
                </a:solidFill>
                <a:latin typeface="Gauge" pitchFamily="2" charset="0"/>
                <a:ea typeface="ADLaM Display" panose="020F0502020204030204" pitchFamily="2" charset="0"/>
                <a:cs typeface="ADLaM Display" panose="020F0502020204030204" pitchFamily="2" charset="0"/>
              </a:rPr>
              <a:t>Crime and Deviance</a:t>
            </a:r>
          </a:p>
        </p:txBody>
      </p:sp>
      <p:grpSp>
        <p:nvGrpSpPr>
          <p:cNvPr id="9" name="Group 8">
            <a:extLst>
              <a:ext uri="{FF2B5EF4-FFF2-40B4-BE49-F238E27FC236}">
                <a16:creationId xmlns:a16="http://schemas.microsoft.com/office/drawing/2014/main" id="{5B9F2766-8635-915D-8F6C-98A6F2EADDE6}"/>
              </a:ext>
            </a:extLst>
          </p:cNvPr>
          <p:cNvGrpSpPr/>
          <p:nvPr/>
        </p:nvGrpSpPr>
        <p:grpSpPr>
          <a:xfrm>
            <a:off x="-10374" y="770774"/>
            <a:ext cx="9217604" cy="1066855"/>
            <a:chOff x="-13833" y="1027698"/>
            <a:chExt cx="12290139" cy="1422475"/>
          </a:xfrm>
        </p:grpSpPr>
        <p:sp>
          <p:nvSpPr>
            <p:cNvPr id="5" name="TextBox 4">
              <a:extLst>
                <a:ext uri="{FF2B5EF4-FFF2-40B4-BE49-F238E27FC236}">
                  <a16:creationId xmlns:a16="http://schemas.microsoft.com/office/drawing/2014/main" id="{6DF4F7E6-8CF6-F729-C0DB-06CC4E28BF1C}"/>
                </a:ext>
              </a:extLst>
            </p:cNvPr>
            <p:cNvSpPr txBox="1"/>
            <p:nvPr/>
          </p:nvSpPr>
          <p:spPr>
            <a:xfrm>
              <a:off x="-13833" y="1506324"/>
              <a:ext cx="12290139" cy="943849"/>
            </a:xfrm>
            <a:prstGeom prst="rect">
              <a:avLst/>
            </a:prstGeom>
            <a:noFill/>
          </p:spPr>
          <p:txBody>
            <a:bodyPr wrap="square" rtlCol="0">
              <a:spAutoFit/>
            </a:bodyPr>
            <a:lstStyle/>
            <a:p>
              <a:pPr algn="ctr"/>
              <a:r>
                <a:rPr lang="en-GB" sz="4000" b="1" kern="0" dirty="0">
                  <a:solidFill>
                    <a:srgbClr val="FFFF00"/>
                  </a:solidFill>
                  <a:latin typeface="Gauge" pitchFamily="2" charset="0"/>
                  <a:ea typeface="ADLaM Display" panose="020F0502020204030204" pitchFamily="2" charset="0"/>
                  <a:cs typeface="ADLaM Display" panose="020F0502020204030204" pitchFamily="2" charset="0"/>
                </a:rPr>
                <a:t>Sociological Detectives</a:t>
              </a:r>
            </a:p>
          </p:txBody>
        </p:sp>
        <p:sp>
          <p:nvSpPr>
            <p:cNvPr id="6" name="TextBox 5">
              <a:extLst>
                <a:ext uri="{FF2B5EF4-FFF2-40B4-BE49-F238E27FC236}">
                  <a16:creationId xmlns:a16="http://schemas.microsoft.com/office/drawing/2014/main" id="{65107E8C-9971-2634-9259-EA843DD990BD}"/>
                </a:ext>
              </a:extLst>
            </p:cNvPr>
            <p:cNvSpPr txBox="1"/>
            <p:nvPr/>
          </p:nvSpPr>
          <p:spPr>
            <a:xfrm>
              <a:off x="5548830" y="1027698"/>
              <a:ext cx="1585608" cy="1056701"/>
            </a:xfrm>
            <a:prstGeom prst="rect">
              <a:avLst/>
            </a:prstGeom>
            <a:noFill/>
          </p:spPr>
          <p:txBody>
            <a:bodyPr wrap="square" rtlCol="0">
              <a:spAutoFit/>
            </a:bodyPr>
            <a:lstStyle/>
            <a:p>
              <a:r>
                <a:rPr lang="en-GB" sz="3200" b="1" kern="0" dirty="0">
                  <a:solidFill>
                    <a:srgbClr val="FFFF00"/>
                  </a:solidFill>
                  <a:latin typeface="Gauge" pitchFamily="2" charset="0"/>
                  <a:ea typeface="ADLaM Display" panose="020F0502020204030204" pitchFamily="2" charset="0"/>
                  <a:cs typeface="ADLaM Display" panose="020F0502020204030204" pitchFamily="2" charset="0"/>
                </a:rPr>
                <a:t>The</a:t>
              </a:r>
            </a:p>
            <a:p>
              <a:endParaRPr lang="en-GB" sz="1350" dirty="0"/>
            </a:p>
          </p:txBody>
        </p:sp>
      </p:grpSp>
      <p:sp>
        <p:nvSpPr>
          <p:cNvPr id="8" name="TextBox 7">
            <a:extLst>
              <a:ext uri="{FF2B5EF4-FFF2-40B4-BE49-F238E27FC236}">
                <a16:creationId xmlns:a16="http://schemas.microsoft.com/office/drawing/2014/main" id="{396B8B4C-1BE3-0A66-F568-66E916A0E0D0}"/>
              </a:ext>
            </a:extLst>
          </p:cNvPr>
          <p:cNvSpPr txBox="1"/>
          <p:nvPr/>
        </p:nvSpPr>
        <p:spPr>
          <a:xfrm>
            <a:off x="-9732562" y="158923"/>
            <a:ext cx="8910536" cy="646331"/>
          </a:xfrm>
          <a:prstGeom prst="rect">
            <a:avLst/>
          </a:prstGeom>
          <a:noFill/>
        </p:spPr>
        <p:txBody>
          <a:bodyPr wrap="square">
            <a:spAutoFit/>
          </a:bodyPr>
          <a:lstStyle/>
          <a:p>
            <a:r>
              <a:rPr lang="en-GB" sz="3600" b="1" dirty="0">
                <a:solidFill>
                  <a:srgbClr val="FFFF00"/>
                </a:solidFill>
                <a:latin typeface="18thCentury" pitchFamily="2" charset="0"/>
                <a:cs typeface="Arial" panose="020B0604020202020204" pitchFamily="34" charset="0"/>
              </a:rPr>
              <a:t>Modern Society…</a:t>
            </a:r>
            <a:endParaRPr lang="en-GB" sz="3600" b="1" dirty="0">
              <a:latin typeface="18thCentury" pitchFamily="2" charset="0"/>
              <a:cs typeface="Arial" panose="020B0604020202020204" pitchFamily="34" charset="0"/>
            </a:endParaRPr>
          </a:p>
        </p:txBody>
      </p:sp>
      <p:sp>
        <p:nvSpPr>
          <p:cNvPr id="10" name="TextBox 9">
            <a:extLst>
              <a:ext uri="{FF2B5EF4-FFF2-40B4-BE49-F238E27FC236}">
                <a16:creationId xmlns:a16="http://schemas.microsoft.com/office/drawing/2014/main" id="{51BC04BC-30DD-4B4F-B8D8-B936CBA4F818}"/>
              </a:ext>
            </a:extLst>
          </p:cNvPr>
          <p:cNvSpPr txBox="1"/>
          <p:nvPr/>
        </p:nvSpPr>
        <p:spPr>
          <a:xfrm>
            <a:off x="-14479026" y="838348"/>
            <a:ext cx="4823685" cy="1107996"/>
          </a:xfrm>
          <a:prstGeom prst="rect">
            <a:avLst/>
          </a:prstGeom>
          <a:noFill/>
        </p:spPr>
        <p:txBody>
          <a:bodyPr wrap="square">
            <a:spAutoFit/>
          </a:bodyPr>
          <a:lstStyle/>
          <a:p>
            <a:r>
              <a:rPr lang="en-GB" sz="3300" b="1" dirty="0">
                <a:solidFill>
                  <a:srgbClr val="FFFF00"/>
                </a:solidFill>
                <a:latin typeface="Aptos" panose="020B0004020202020204" pitchFamily="34" charset="0"/>
                <a:cs typeface="Arial" panose="020B0604020202020204" pitchFamily="34" charset="0"/>
              </a:rPr>
              <a:t>Kick-started by </a:t>
            </a:r>
          </a:p>
          <a:p>
            <a:r>
              <a:rPr lang="en-GB" sz="3300" b="1" dirty="0">
                <a:solidFill>
                  <a:srgbClr val="FFFF00"/>
                </a:solidFill>
                <a:latin typeface="Aptos" panose="020B0004020202020204" pitchFamily="34" charset="0"/>
                <a:cs typeface="Arial" panose="020B0604020202020204" pitchFamily="34" charset="0"/>
              </a:rPr>
              <a:t>The Enlightenment</a:t>
            </a:r>
            <a:endParaRPr lang="en-GB" sz="3300" dirty="0">
              <a:latin typeface="Aptos" panose="020B0004020202020204" pitchFamily="34" charset="0"/>
            </a:endParaRPr>
          </a:p>
        </p:txBody>
      </p:sp>
      <p:pic>
        <p:nvPicPr>
          <p:cNvPr id="12" name="Picture 11">
            <a:extLst>
              <a:ext uri="{FF2B5EF4-FFF2-40B4-BE49-F238E27FC236}">
                <a16:creationId xmlns:a16="http://schemas.microsoft.com/office/drawing/2014/main" id="{94361248-278B-8AA2-BFF0-F08234A932E8}"/>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2914" b="99735" l="9896" r="89881">
                        <a14:foregroundMark x1="51563" y1="2914" x2="44717" y2="14305"/>
                        <a14:foregroundMark x1="49702" y1="33245" x2="53943" y2="58808"/>
                        <a14:foregroundMark x1="53943" y1="58808" x2="53943" y2="58940"/>
                        <a14:foregroundMark x1="45313" y1="91126" x2="44048" y2="99735"/>
                        <a14:foregroundMark x1="44048" y1="99735" x2="44048" y2="99735"/>
                        <a14:foregroundMark x1="58557" y1="24636" x2="63170" y2="32185"/>
                        <a14:foregroundMark x1="63170" y1="32185" x2="63170" y2="32185"/>
                        <a14:foregroundMark x1="44196" y1="12980" x2="45387" y2="12583"/>
                        <a14:foregroundMark x1="44048" y1="13245" x2="43676" y2="13510"/>
                        <a14:foregroundMark x1="43155" y1="14172" x2="43155" y2="14172"/>
                        <a14:foregroundMark x1="43080" y1="13907" x2="43080" y2="13907"/>
                        <a14:foregroundMark x1="43304" y1="15629" x2="43304" y2="15629"/>
                        <a14:foregroundMark x1="43899" y1="17086" x2="42262" y2="20132"/>
                        <a14:foregroundMark x1="42560" y1="21192" x2="40402" y2="24901"/>
                        <a14:foregroundMark x1="41964" y1="25166" x2="41220" y2="27947"/>
                        <a14:foregroundMark x1="43229" y1="24238" x2="42262" y2="27947"/>
                        <a14:foregroundMark x1="40030" y1="25695" x2="39583" y2="30066"/>
                        <a14:foregroundMark x1="39360" y1="25828" x2="40923" y2="23974"/>
                        <a14:foregroundMark x1="42485" y1="20397" x2="42336" y2="20927"/>
                        <a14:foregroundMark x1="41295" y1="29404" x2="42783" y2="28212"/>
                        <a14:foregroundMark x1="40551" y1="30331" x2="40402" y2="31788"/>
                        <a14:foregroundMark x1="43452" y1="16159" x2="40253" y2="16954"/>
                        <a14:foregroundMark x1="43452" y1="13377" x2="42113" y2="14570"/>
                        <a14:foregroundMark x1="60193" y1="16026" x2="60789" y2="17351"/>
                        <a14:foregroundMark x1="62574" y1="26755" x2="62500" y2="25166"/>
                        <a14:foregroundMark x1="62946" y1="24106" x2="64286" y2="25695"/>
                        <a14:backgroundMark x1="40449" y1="17453" x2="39732" y2="20132"/>
                        <a14:backgroundMark x1="39593" y1="24932" x2="39063" y2="25695"/>
                        <a14:backgroundMark x1="39509" y1="91258" x2="39583" y2="97351"/>
                      </a14:backgroundRemoval>
                    </a14:imgEffect>
                  </a14:imgLayer>
                </a14:imgProps>
              </a:ext>
              <a:ext uri="{28A0092B-C50C-407E-A947-70E740481C1C}">
                <a14:useLocalDpi xmlns:a14="http://schemas.microsoft.com/office/drawing/2010/main" val="0"/>
              </a:ext>
            </a:extLst>
          </a:blip>
          <a:srcRect l="33750" r="29911"/>
          <a:stretch/>
        </p:blipFill>
        <p:spPr>
          <a:xfrm>
            <a:off x="10462578" y="0"/>
            <a:ext cx="3322865" cy="5183570"/>
          </a:xfrm>
          <a:prstGeom prst="rect">
            <a:avLst/>
          </a:prstGeom>
        </p:spPr>
      </p:pic>
    </p:spTree>
    <p:extLst>
      <p:ext uri="{BB962C8B-B14F-4D97-AF65-F5344CB8AC3E}">
        <p14:creationId xmlns:p14="http://schemas.microsoft.com/office/powerpoint/2010/main" val="2317162590"/>
      </p:ext>
    </p:extLst>
  </p:cSld>
  <p:clrMapOvr>
    <a:masterClrMapping/>
  </p:clrMapOvr>
  <mc:AlternateContent xmlns:mc="http://schemas.openxmlformats.org/markup-compatibility/2006" xmlns:p14="http://schemas.microsoft.com/office/powerpoint/2010/main">
    <mc:Choice Requires="p14">
      <p:transition spd="slow" p14:dur="1500" advClick="0" advTm="4000">
        <p:split orient="vert"/>
      </p:transition>
    </mc:Choice>
    <mc:Fallback xmlns="">
      <p:transition spd="slow" advClick="0" advTm="4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133" fill="hold"/>
                                        <p:tgtEl>
                                          <p:spTgt spid="2"/>
                                        </p:tgtEl>
                                      </p:cBhvr>
                                    </p:cmd>
                                  </p:childTnLst>
                                </p:cTn>
                              </p:par>
                              <p:par>
                                <p:cTn id="7" presetID="10"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2"/>
                </p:tgtEl>
              </p:cMediaNode>
            </p:audio>
          </p:childTnLst>
        </p:cTn>
      </p:par>
    </p:tnLst>
    <p:bldLst>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7D6895-EF2E-6CCE-34C9-6F1972037E6B}"/>
              </a:ext>
            </a:extLst>
          </p:cNvPr>
          <p:cNvPicPr>
            <a:picLocks noChangeAspect="1"/>
          </p:cNvPicPr>
          <p:nvPr/>
        </p:nvPicPr>
        <p:blipFill>
          <a:blip r:embed="rId5">
            <a:alphaModFix amt="50000"/>
            <a:duotone>
              <a:prstClr val="black"/>
              <a:srgbClr val="D9C3A5">
                <a:tint val="50000"/>
                <a:satMod val="180000"/>
              </a:srgbClr>
            </a:duotone>
          </a:blip>
          <a:srcRect/>
          <a:stretch/>
        </p:blipFill>
        <p:spPr>
          <a:xfrm>
            <a:off x="0" y="-2"/>
            <a:ext cx="9144000" cy="4654211"/>
          </a:xfrm>
          <a:prstGeom prst="rect">
            <a:avLst/>
          </a:prstGeom>
          <a:effectLst>
            <a:softEdge rad="63500"/>
          </a:effectLst>
        </p:spPr>
      </p:pic>
      <p:pic>
        <p:nvPicPr>
          <p:cNvPr id="5" name="Picture 4">
            <a:extLst>
              <a:ext uri="{FF2B5EF4-FFF2-40B4-BE49-F238E27FC236}">
                <a16:creationId xmlns:a16="http://schemas.microsoft.com/office/drawing/2014/main" id="{BCBE95FE-FDA5-EFFD-8AAB-75B12EA49DF9}"/>
              </a:ext>
            </a:extLst>
          </p:cNvPr>
          <p:cNvPicPr>
            <a:picLocks noChangeAspect="1"/>
          </p:cNvPicPr>
          <p:nvPr/>
        </p:nvPicPr>
        <p:blipFill>
          <a:blip r:embed="rId6"/>
          <a:srcRect/>
          <a:stretch/>
        </p:blipFill>
        <p:spPr>
          <a:xfrm>
            <a:off x="5331543" y="1227301"/>
            <a:ext cx="3649125" cy="2036720"/>
          </a:xfrm>
          <a:prstGeom prst="rect">
            <a:avLst/>
          </a:prstGeom>
          <a:ln w="50800">
            <a:solidFill>
              <a:schemeClr val="bg1"/>
            </a:solidFill>
          </a:ln>
        </p:spPr>
      </p:pic>
      <p:sp>
        <p:nvSpPr>
          <p:cNvPr id="8" name="Text 6">
            <a:extLst>
              <a:ext uri="{FF2B5EF4-FFF2-40B4-BE49-F238E27FC236}">
                <a16:creationId xmlns:a16="http://schemas.microsoft.com/office/drawing/2014/main" id="{268D8041-C1DC-1945-D856-689F513C38B5}"/>
              </a:ext>
            </a:extLst>
          </p:cNvPr>
          <p:cNvSpPr/>
          <p:nvPr/>
        </p:nvSpPr>
        <p:spPr>
          <a:xfrm>
            <a:off x="291100" y="763636"/>
            <a:ext cx="4964194" cy="3890573"/>
          </a:xfrm>
          <a:prstGeom prst="rect">
            <a:avLst/>
          </a:prstGeom>
          <a:noFill/>
          <a:ln/>
        </p:spPr>
        <p:txBody>
          <a:bodyPr wrap="square" rtlCol="0" anchor="t"/>
          <a:lstStyle/>
          <a:p>
            <a:pPr marL="0" indent="0">
              <a:buNone/>
            </a:pPr>
            <a:r>
              <a:rPr lang="en-GB" sz="1200" dirty="0">
                <a:solidFill>
                  <a:srgbClr val="FFFF00"/>
                </a:solidFill>
                <a:latin typeface="Aptos" panose="020B0004020202020204" pitchFamily="34" charset="0"/>
              </a:rPr>
              <a:t>Well rookie, I don’t know about you but I feel I learnt something tonight.</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Both the fight and the vigil told us something about crime, deviance, order and control in their different ways - the vigil, in particular, told us interesting things about social order: it’s not the absence of crime or deviance – something Durkheim suggested when he argued they’re “normal” features of any society – it’s the </a:t>
            </a:r>
            <a:r>
              <a:rPr lang="en-GB" sz="1200" i="1" dirty="0">
                <a:solidFill>
                  <a:srgbClr val="FFFF00"/>
                </a:solidFill>
                <a:latin typeface="Aptos" panose="020B0004020202020204" pitchFamily="34" charset="0"/>
              </a:rPr>
              <a:t>management</a:t>
            </a:r>
            <a:r>
              <a:rPr lang="en-GB" sz="1200" dirty="0">
                <a:solidFill>
                  <a:srgbClr val="FFFF00"/>
                </a:solidFill>
                <a:latin typeface="Aptos" panose="020B0004020202020204" pitchFamily="34" charset="0"/>
              </a:rPr>
              <a:t> of them. </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And social control’s not just the police, it’s every mechanism by which that management operates: our internalised norms, the tactical tolerance of a technical crime to preserve communal solidarity, 40-odd people with candles deciding their right to publicly grieve outweighs any public order statute. </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All four concepts are present in that one scene. </a:t>
            </a:r>
          </a:p>
          <a:p>
            <a:pPr marL="0" indent="0">
              <a:buNone/>
            </a:pPr>
            <a:endParaRPr lang="en-GB" sz="1200" dirty="0">
              <a:solidFill>
                <a:srgbClr val="FFFF00"/>
              </a:solidFill>
              <a:latin typeface="Aptos" panose="020B0004020202020204" pitchFamily="34" charset="0"/>
            </a:endParaRPr>
          </a:p>
          <a:p>
            <a:pPr marL="0" indent="0">
              <a:buNone/>
            </a:pPr>
            <a:r>
              <a:rPr lang="en-GB" sz="1200" dirty="0">
                <a:solidFill>
                  <a:srgbClr val="FFFF00"/>
                </a:solidFill>
                <a:latin typeface="Aptos" panose="020B0004020202020204" pitchFamily="34" charset="0"/>
              </a:rPr>
              <a:t>None of them mean what you thought they meant before you looked closely enough. </a:t>
            </a:r>
            <a:r>
              <a:rPr lang="en-GB" sz="1200" dirty="0">
                <a:solidFill>
                  <a:schemeClr val="bg1"/>
                </a:solidFill>
                <a:latin typeface="Aptos" panose="020B0004020202020204" pitchFamily="34" charset="0"/>
              </a:rPr>
              <a:t>I’d say we’re done here</a:t>
            </a:r>
            <a:r>
              <a:rPr lang="en-GB" sz="1200" dirty="0">
                <a:solidFill>
                  <a:srgbClr val="FFFF00"/>
                </a:solidFill>
                <a:latin typeface="Aptos" panose="020B0004020202020204" pitchFamily="34" charset="0"/>
              </a:rPr>
              <a:t>..</a:t>
            </a:r>
          </a:p>
          <a:p>
            <a:pPr marL="0" indent="0">
              <a:buNone/>
            </a:pPr>
            <a:endParaRPr lang="en-GB" sz="1200" dirty="0">
              <a:solidFill>
                <a:srgbClr val="FFFF00"/>
              </a:solidFill>
              <a:latin typeface="Aptos" panose="020B0004020202020204" pitchFamily="34" charset="0"/>
            </a:endParaRPr>
          </a:p>
          <a:p>
            <a:r>
              <a:rPr lang="en-GB" sz="1200" dirty="0">
                <a:solidFill>
                  <a:srgbClr val="FFFF00"/>
                </a:solidFill>
                <a:latin typeface="Aptos" panose="020B0004020202020204" pitchFamily="34" charset="0"/>
              </a:rPr>
              <a:t>You’re welcome to </a:t>
            </a:r>
            <a:r>
              <a:rPr lang="en-GB" sz="1200" dirty="0">
                <a:solidFill>
                  <a:schemeClr val="bg1"/>
                </a:solidFill>
                <a:latin typeface="Aptos" panose="020B0004020202020204" pitchFamily="34" charset="0"/>
              </a:rPr>
              <a:t>revisit the vigil </a:t>
            </a:r>
            <a:r>
              <a:rPr lang="en-GB" sz="1200" dirty="0">
                <a:solidFill>
                  <a:srgbClr val="FFFF00"/>
                </a:solidFill>
                <a:latin typeface="Aptos" panose="020B0004020202020204" pitchFamily="34" charset="0"/>
              </a:rPr>
              <a:t>if you think there’re things you’ve missed or just want to get straight. Otherwise take a break. You’ve earned it.</a:t>
            </a:r>
          </a:p>
          <a:p>
            <a:pPr marL="0" indent="0">
              <a:buNone/>
            </a:pPr>
            <a:endParaRPr lang="en-GB" sz="1200" dirty="0">
              <a:solidFill>
                <a:srgbClr val="FFFF00"/>
              </a:solidFill>
              <a:latin typeface="Aptos" panose="020B0004020202020204" pitchFamily="34" charset="0"/>
            </a:endParaRPr>
          </a:p>
          <a:p>
            <a:pPr marL="0" indent="0">
              <a:buNone/>
            </a:pPr>
            <a:endParaRPr lang="en-GB" sz="1200" dirty="0">
              <a:solidFill>
                <a:srgbClr val="FFFF00"/>
              </a:solidFill>
              <a:latin typeface="Aptos" panose="020B0004020202020204" pitchFamily="34" charset="0"/>
            </a:endParaRPr>
          </a:p>
        </p:txBody>
      </p:sp>
      <p:sp>
        <p:nvSpPr>
          <p:cNvPr id="9" name="Text 3">
            <a:extLst>
              <a:ext uri="{FF2B5EF4-FFF2-40B4-BE49-F238E27FC236}">
                <a16:creationId xmlns:a16="http://schemas.microsoft.com/office/drawing/2014/main" id="{DECAFDDE-68F4-6AD0-1BD1-0AD1A2826596}"/>
              </a:ext>
            </a:extLst>
          </p:cNvPr>
          <p:cNvSpPr/>
          <p:nvPr/>
        </p:nvSpPr>
        <p:spPr>
          <a:xfrm>
            <a:off x="306900" y="196682"/>
            <a:ext cx="6632216" cy="695880"/>
          </a:xfrm>
          <a:prstGeom prst="rect">
            <a:avLst/>
          </a:prstGeom>
          <a:noFill/>
          <a:ln/>
        </p:spPr>
        <p:txBody>
          <a:bodyPr wrap="square" rtlCol="0" anchor="t"/>
          <a:lstStyle/>
          <a:p>
            <a:pPr marL="0" indent="0" algn="l">
              <a:buNone/>
            </a:pPr>
            <a:r>
              <a:rPr lang="en-US" sz="3600" b="1" dirty="0">
                <a:solidFill>
                  <a:schemeClr val="bg1"/>
                </a:solidFill>
                <a:latin typeface="Aptos" panose="020B0004020202020204" pitchFamily="34" charset="0"/>
              </a:rPr>
              <a:t>Time For The Leaving</a:t>
            </a:r>
          </a:p>
        </p:txBody>
      </p:sp>
      <p:sp>
        <p:nvSpPr>
          <p:cNvPr id="12" name="Rectangle 11">
            <a:hlinkClick r:id="rId7" action="ppaction://hlinksldjump"/>
            <a:extLst>
              <a:ext uri="{FF2B5EF4-FFF2-40B4-BE49-F238E27FC236}">
                <a16:creationId xmlns:a16="http://schemas.microsoft.com/office/drawing/2014/main" id="{2582674D-4711-5C4B-8AFD-C5603F259E9C}"/>
              </a:ext>
            </a:extLst>
          </p:cNvPr>
          <p:cNvSpPr/>
          <p:nvPr/>
        </p:nvSpPr>
        <p:spPr>
          <a:xfrm>
            <a:off x="1551481" y="4099814"/>
            <a:ext cx="936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hlinkClick r:id="rId8" action="ppaction://hlinksldjump"/>
            <a:extLst>
              <a:ext uri="{FF2B5EF4-FFF2-40B4-BE49-F238E27FC236}">
                <a16:creationId xmlns:a16="http://schemas.microsoft.com/office/drawing/2014/main" id="{D8B5801D-B5A5-4578-AE69-C5F7965C7CF7}"/>
              </a:ext>
            </a:extLst>
          </p:cNvPr>
          <p:cNvSpPr/>
          <p:nvPr/>
        </p:nvSpPr>
        <p:spPr>
          <a:xfrm>
            <a:off x="898216" y="3747181"/>
            <a:ext cx="143306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Empty Streets">
            <a:hlinkClick r:id="" action="ppaction://media"/>
            <a:extLst>
              <a:ext uri="{FF2B5EF4-FFF2-40B4-BE49-F238E27FC236}">
                <a16:creationId xmlns:a16="http://schemas.microsoft.com/office/drawing/2014/main" id="{F5A13E3C-A21E-3940-964F-E12060803C7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680960" y="4099814"/>
            <a:ext cx="402266" cy="402266"/>
          </a:xfrm>
          <a:prstGeom prst="rect">
            <a:avLst/>
          </a:prstGeom>
        </p:spPr>
      </p:pic>
    </p:spTree>
    <p:extLst>
      <p:ext uri="{BB962C8B-B14F-4D97-AF65-F5344CB8AC3E}">
        <p14:creationId xmlns:p14="http://schemas.microsoft.com/office/powerpoint/2010/main" val="40500851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7119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2727" showWhenStopped="0">
                <p:cTn id="7"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BBF106-9572-4BCC-2A22-FA4E729F1D05}"/>
              </a:ext>
            </a:extLst>
          </p:cNvPr>
          <p:cNvPicPr>
            <a:picLocks noChangeAspect="1"/>
          </p:cNvPicPr>
          <p:nvPr/>
        </p:nvPicPr>
        <p:blipFill>
          <a:blip r:embed="rId3">
            <a:alphaModFix amt="50000"/>
          </a:blip>
          <a:srcRect/>
          <a:stretch/>
        </p:blipFill>
        <p:spPr>
          <a:xfrm>
            <a:off x="0" y="-2"/>
            <a:ext cx="9144000" cy="4654211"/>
          </a:xfrm>
          <a:prstGeom prst="rect">
            <a:avLst/>
          </a:prstGeom>
          <a:effectLst>
            <a:softEdge rad="63500"/>
          </a:effectLst>
        </p:spPr>
      </p:pic>
      <p:sp>
        <p:nvSpPr>
          <p:cNvPr id="5" name="Text 3"/>
          <p:cNvSpPr/>
          <p:nvPr/>
        </p:nvSpPr>
        <p:spPr>
          <a:xfrm>
            <a:off x="0" y="909828"/>
            <a:ext cx="9144000" cy="438912"/>
          </a:xfrm>
          <a:prstGeom prst="rect">
            <a:avLst/>
          </a:prstGeom>
          <a:noFill/>
          <a:ln/>
        </p:spPr>
        <p:txBody>
          <a:bodyPr wrap="square" lIns="0" tIns="0" rIns="0" bIns="0" rtlCol="0" anchor="ctr"/>
          <a:lstStyle/>
          <a:p>
            <a:pPr marL="0" indent="0" algn="ctr">
              <a:buNone/>
            </a:pPr>
            <a:r>
              <a:rPr lang="en-US" sz="3600" b="1" dirty="0">
                <a:solidFill>
                  <a:srgbClr val="FFFF00"/>
                </a:solidFill>
                <a:latin typeface="Aptos" panose="020B0004020202020204" pitchFamily="34" charset="0"/>
              </a:rPr>
              <a:t>End of Episode 1</a:t>
            </a:r>
          </a:p>
        </p:txBody>
      </p:sp>
      <p:pic>
        <p:nvPicPr>
          <p:cNvPr id="3" name="Picture 2">
            <a:extLst>
              <a:ext uri="{FF2B5EF4-FFF2-40B4-BE49-F238E27FC236}">
                <a16:creationId xmlns:a16="http://schemas.microsoft.com/office/drawing/2014/main" id="{6D97EA88-2795-A2CD-59E6-1AE701C21AFC}"/>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125" b="99121" l="879" r="89844">
                        <a14:foregroundMark x1="24316" y1="3125" x2="13770" y2="94336"/>
                        <a14:foregroundMark x1="28613" y1="4980" x2="18164" y2="9570"/>
                        <a14:foregroundMark x1="18164" y1="9570" x2="17871" y2="10352"/>
                        <a14:foregroundMark x1="18262" y1="26953" x2="4883" y2="44629"/>
                        <a14:foregroundMark x1="4883" y1="44629" x2="4785" y2="45605"/>
                        <a14:foregroundMark x1="1752" y1="37733" x2="879" y2="38184"/>
                        <a14:foregroundMark x1="9375" y1="33789" x2="2337" y2="37430"/>
                        <a14:foregroundMark x1="879" y1="38184" x2="879" y2="38184"/>
                        <a14:foregroundMark x1="27246" y1="43262" x2="27051" y2="94629"/>
                        <a14:foregroundMark x1="27051" y1="94629" x2="26855" y2="95215"/>
                        <a14:foregroundMark x1="33594" y1="79980" x2="33105" y2="99121"/>
                        <a14:foregroundMark x1="44531" y1="83398" x2="40820" y2="97852"/>
                        <a14:foregroundMark x1="47266" y1="78906" x2="46484" y2="83008"/>
                        <a14:foregroundMark x1="10547" y1="49219" x2="12500" y2="92676"/>
                        <a14:foregroundMark x1="12500" y1="92676" x2="13184" y2="93652"/>
                        <a14:foregroundMark x1="42676" y1="65527" x2="43848" y2="81641"/>
                        <a14:foregroundMark x1="46191" y1="73047" x2="45898" y2="75879"/>
                        <a14:backgroundMark x1="46875" y1="6055" x2="63477" y2="62500"/>
                        <a14:backgroundMark x1="50781" y1="49805" x2="52148" y2="61816"/>
                        <a14:backgroundMark x1="52148" y1="61816" x2="54883" y2="62402"/>
                        <a14:backgroundMark x1="34082" y1="30371" x2="41016" y2="29883"/>
                        <a14:backgroundMark x1="41016" y1="29883" x2="48828" y2="30273"/>
                        <a14:backgroundMark x1="3711" y1="29688" x2="781" y2="36035"/>
                        <a14:backgroundMark x1="781" y1="36035" x2="293" y2="36426"/>
                        <a14:backgroundMark x1="8105" y1="28613" x2="1270" y2="34375"/>
                        <a14:backgroundMark x1="50000" y1="64453" x2="51855" y2="71680"/>
                        <a14:backgroundMark x1="48926" y1="76074" x2="48633" y2="77441"/>
                      </a14:backgroundRemoval>
                    </a14:imgEffect>
                  </a14:imgLayer>
                </a14:imgProps>
              </a:ext>
            </a:extLst>
          </a:blip>
          <a:srcRect r="48652"/>
          <a:stretch/>
        </p:blipFill>
        <p:spPr>
          <a:xfrm flipH="1">
            <a:off x="6978146" y="16926"/>
            <a:ext cx="2641067" cy="5143500"/>
          </a:xfrm>
          <a:prstGeom prst="rect">
            <a:avLst/>
          </a:prstGeom>
        </p:spPr>
      </p:pic>
      <p:pic>
        <p:nvPicPr>
          <p:cNvPr id="4" name="Picture 3">
            <a:extLst>
              <a:ext uri="{FF2B5EF4-FFF2-40B4-BE49-F238E27FC236}">
                <a16:creationId xmlns:a16="http://schemas.microsoft.com/office/drawing/2014/main" id="{C222E6A7-8B3E-795D-424B-26125227586D}"/>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2637" b="99219" l="9961" r="89844">
                        <a14:foregroundMark x1="54004" y1="10840" x2="58887" y2="78418"/>
                        <a14:foregroundMark x1="58887" y1="78418" x2="57324" y2="91406"/>
                        <a14:foregroundMark x1="57324" y1="91406" x2="58594" y2="93945"/>
                        <a14:foregroundMark x1="48438" y1="4102" x2="45605" y2="17480"/>
                        <a14:foregroundMark x1="45605" y1="17480" x2="44629" y2="17773"/>
                        <a14:foregroundMark x1="56152" y1="2832" x2="70410" y2="60645"/>
                        <a14:foregroundMark x1="70410" y1="60645" x2="70508" y2="60645"/>
                        <a14:foregroundMark x1="59863" y1="5566" x2="76367" y2="18555"/>
                        <a14:foregroundMark x1="42969" y1="17773" x2="33691" y2="62500"/>
                        <a14:foregroundMark x1="33691" y1="62500" x2="33203" y2="61914"/>
                        <a14:foregroundMark x1="29004" y1="38867" x2="28125" y2="48047"/>
                        <a14:foregroundMark x1="38086" y1="21289" x2="34277" y2="25098"/>
                        <a14:foregroundMark x1="38379" y1="19336" x2="40820" y2="25098"/>
                        <a14:foregroundMark x1="83203" y1="60938" x2="77930" y2="93945"/>
                        <a14:foregroundMark x1="77930" y1="93945" x2="77930" y2="93945"/>
                        <a14:foregroundMark x1="82031" y1="80273" x2="87109" y2="99219"/>
                      </a14:backgroundRemoval>
                    </a14:imgEffect>
                    <a14:imgEffect>
                      <a14:saturation sat="200000"/>
                    </a14:imgEffect>
                  </a14:imgLayer>
                </a14:imgProps>
              </a:ext>
            </a:extLst>
          </a:blip>
          <a:srcRect l="13782" r="4551"/>
          <a:stretch/>
        </p:blipFill>
        <p:spPr>
          <a:xfrm>
            <a:off x="-1710043" y="16926"/>
            <a:ext cx="4200525" cy="5143500"/>
          </a:xfrm>
          <a:prstGeom prst="rect">
            <a:avLst/>
          </a:prstGeom>
        </p:spPr>
      </p:pic>
      <p:sp>
        <p:nvSpPr>
          <p:cNvPr id="6" name="Text 3">
            <a:extLst>
              <a:ext uri="{FF2B5EF4-FFF2-40B4-BE49-F238E27FC236}">
                <a16:creationId xmlns:a16="http://schemas.microsoft.com/office/drawing/2014/main" id="{2E73F09A-6E1A-FCF6-F766-97AC9D5CDEDE}"/>
              </a:ext>
            </a:extLst>
          </p:cNvPr>
          <p:cNvSpPr/>
          <p:nvPr/>
        </p:nvSpPr>
        <p:spPr>
          <a:xfrm>
            <a:off x="0" y="2644140"/>
            <a:ext cx="9144000" cy="1743294"/>
          </a:xfrm>
          <a:prstGeom prst="rect">
            <a:avLst/>
          </a:prstGeom>
          <a:noFill/>
          <a:ln/>
        </p:spPr>
        <p:txBody>
          <a:bodyPr wrap="square" lIns="0" tIns="0" rIns="0" bIns="0" rtlCol="0" anchor="ctr"/>
          <a:lstStyle/>
          <a:p>
            <a:pPr marL="0" indent="0" algn="ctr">
              <a:buNone/>
            </a:pPr>
            <a:r>
              <a:rPr lang="en-US" sz="3600" b="1" dirty="0">
                <a:solidFill>
                  <a:srgbClr val="FFFF00"/>
                </a:solidFill>
                <a:latin typeface="Aptos" panose="020B0004020202020204" pitchFamily="34" charset="0"/>
              </a:rPr>
              <a:t>Next Episode</a:t>
            </a:r>
          </a:p>
          <a:p>
            <a:pPr marL="0" indent="0" algn="ctr">
              <a:buNone/>
            </a:pPr>
            <a:r>
              <a:rPr lang="en-US" sz="3600" b="1" dirty="0">
                <a:solidFill>
                  <a:srgbClr val="FFFF00"/>
                </a:solidFill>
                <a:latin typeface="Aptos" panose="020B0004020202020204" pitchFamily="34" charset="0"/>
              </a:rPr>
              <a:t>Episode 2</a:t>
            </a:r>
          </a:p>
          <a:p>
            <a:pPr marL="0" indent="0" algn="ctr">
              <a:buNone/>
            </a:pPr>
            <a:r>
              <a:rPr lang="en-US" sz="3600" b="1" dirty="0">
                <a:solidFill>
                  <a:srgbClr val="F0EDE8"/>
                </a:solidFill>
                <a:latin typeface="Aptos" panose="020B0004020202020204" pitchFamily="34" charset="0"/>
              </a:rPr>
              <a:t>The Relativity of </a:t>
            </a:r>
          </a:p>
          <a:p>
            <a:pPr marL="0" indent="0" algn="ctr">
              <a:buNone/>
            </a:pPr>
            <a:r>
              <a:rPr lang="en-US" sz="3600" b="1" dirty="0">
                <a:solidFill>
                  <a:srgbClr val="F0EDE8"/>
                </a:solidFill>
                <a:latin typeface="Aptos" panose="020B0004020202020204" pitchFamily="34" charset="0"/>
              </a:rPr>
              <a:t>Crime and Deviance</a:t>
            </a:r>
          </a:p>
        </p:txBody>
      </p:sp>
      <p:sp>
        <p:nvSpPr>
          <p:cNvPr id="7" name="TextBox 6">
            <a:extLst>
              <a:ext uri="{FF2B5EF4-FFF2-40B4-BE49-F238E27FC236}">
                <a16:creationId xmlns:a16="http://schemas.microsoft.com/office/drawing/2014/main" id="{B54BF83E-F8E5-BD57-F378-E2BC829C2554}"/>
              </a:ext>
            </a:extLst>
          </p:cNvPr>
          <p:cNvSpPr txBox="1"/>
          <p:nvPr/>
        </p:nvSpPr>
        <p:spPr>
          <a:xfrm>
            <a:off x="3078480" y="4654209"/>
            <a:ext cx="2834640" cy="338554"/>
          </a:xfrm>
          <a:prstGeom prst="rect">
            <a:avLst/>
          </a:prstGeom>
          <a:noFill/>
        </p:spPr>
        <p:txBody>
          <a:bodyPr wrap="square" rtlCol="0">
            <a:spAutoFit/>
          </a:bodyPr>
          <a:lstStyle/>
          <a:p>
            <a:pPr algn="ctr"/>
            <a:r>
              <a:rPr lang="en-GB" sz="1600" dirty="0">
                <a:solidFill>
                  <a:srgbClr val="FFFF00"/>
                </a:solidFill>
                <a:latin typeface="Aptos" panose="020B0004020202020204"/>
              </a:rPr>
              <a:t>shortcutstv.com</a:t>
            </a:r>
          </a:p>
        </p:txBody>
      </p:sp>
      <p:sp>
        <p:nvSpPr>
          <p:cNvPr id="8" name="Rectangle 7">
            <a:hlinkClick r:id="rId8"/>
            <a:extLst>
              <a:ext uri="{FF2B5EF4-FFF2-40B4-BE49-F238E27FC236}">
                <a16:creationId xmlns:a16="http://schemas.microsoft.com/office/drawing/2014/main" id="{5B78D65F-3108-D2D4-6A21-3BBF6E4B49A0}"/>
              </a:ext>
            </a:extLst>
          </p:cNvPr>
          <p:cNvSpPr/>
          <p:nvPr/>
        </p:nvSpPr>
        <p:spPr>
          <a:xfrm>
            <a:off x="3736720" y="4643486"/>
            <a:ext cx="1512000" cy="36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0-#ppt_w/2"/>
                                          </p:val>
                                        </p:tav>
                                        <p:tav tm="100000">
                                          <p:val>
                                            <p:strVal val="#ppt_x"/>
                                          </p:val>
                                        </p:tav>
                                      </p:tavLst>
                                    </p:anim>
                                    <p:anim calcmode="lin" valueType="num">
                                      <p:cBhvr additive="base">
                                        <p:cTn id="8" dur="2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000" fill="hold"/>
                                        <p:tgtEl>
                                          <p:spTgt spid="5"/>
                                        </p:tgtEl>
                                        <p:attrNameLst>
                                          <p:attrName>ppt_x</p:attrName>
                                        </p:attrNameLst>
                                      </p:cBhvr>
                                      <p:tavLst>
                                        <p:tav tm="0">
                                          <p:val>
                                            <p:strVal val="#ppt_x"/>
                                          </p:val>
                                        </p:tav>
                                        <p:tav tm="100000">
                                          <p:val>
                                            <p:strVal val="#ppt_x"/>
                                          </p:val>
                                        </p:tav>
                                      </p:tavLst>
                                    </p:anim>
                                    <p:anim calcmode="lin" valueType="num">
                                      <p:cBhvr additive="base">
                                        <p:cTn id="12" dur="2000" fill="hold"/>
                                        <p:tgtEl>
                                          <p:spTgt spid="5"/>
                                        </p:tgtEl>
                                        <p:attrNameLst>
                                          <p:attrName>ppt_y</p:attrName>
                                        </p:attrNameLst>
                                      </p:cBhvr>
                                      <p:tavLst>
                                        <p:tav tm="0">
                                          <p:val>
                                            <p:strVal val="0-#ppt_h/2"/>
                                          </p:val>
                                        </p:tav>
                                        <p:tav tm="100000">
                                          <p:val>
                                            <p:strVal val="#ppt_y"/>
                                          </p:val>
                                        </p:tav>
                                      </p:tavLst>
                                    </p:anim>
                                  </p:childTnLst>
                                </p:cTn>
                              </p:par>
                            </p:childTnLst>
                          </p:cTn>
                        </p:par>
                        <p:par>
                          <p:cTn id="13" fill="hold">
                            <p:stCondLst>
                              <p:cond delay="2000"/>
                            </p:stCondLst>
                            <p:childTnLst>
                              <p:par>
                                <p:cTn id="14" presetID="2" presetClass="entr" presetSubtype="2" fill="hold" nodeType="afterEffect">
                                  <p:stCondLst>
                                    <p:cond delay="100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2000" fill="hold"/>
                                        <p:tgtEl>
                                          <p:spTgt spid="3"/>
                                        </p:tgtEl>
                                        <p:attrNameLst>
                                          <p:attrName>ppt_x</p:attrName>
                                        </p:attrNameLst>
                                      </p:cBhvr>
                                      <p:tavLst>
                                        <p:tav tm="0">
                                          <p:val>
                                            <p:strVal val="1+#ppt_w/2"/>
                                          </p:val>
                                        </p:tav>
                                        <p:tav tm="100000">
                                          <p:val>
                                            <p:strVal val="#ppt_x"/>
                                          </p:val>
                                        </p:tav>
                                      </p:tavLst>
                                    </p:anim>
                                    <p:anim calcmode="lin" valueType="num">
                                      <p:cBhvr additive="base">
                                        <p:cTn id="17" dur="2000" fill="hold"/>
                                        <p:tgtEl>
                                          <p:spTgt spid="3"/>
                                        </p:tgtEl>
                                        <p:attrNameLst>
                                          <p:attrName>ppt_y</p:attrName>
                                        </p:attrNameLst>
                                      </p:cBhvr>
                                      <p:tavLst>
                                        <p:tav tm="0">
                                          <p:val>
                                            <p:strVal val="#ppt_y"/>
                                          </p:val>
                                        </p:tav>
                                        <p:tav tm="100000">
                                          <p:val>
                                            <p:strVal val="#ppt_y"/>
                                          </p:val>
                                        </p:tav>
                                      </p:tavLst>
                                    </p:anim>
                                  </p:childTnLst>
                                </p:cTn>
                              </p:par>
                            </p:childTnLst>
                          </p:cTn>
                        </p:par>
                        <p:par>
                          <p:cTn id="18" fill="hold">
                            <p:stCondLst>
                              <p:cond delay="5000"/>
                            </p:stCondLst>
                            <p:childTnLst>
                              <p:par>
                                <p:cTn id="19" presetID="2" presetClass="entr" presetSubtype="4" fill="hold" grpId="0" nodeType="afterEffect">
                                  <p:stCondLst>
                                    <p:cond delay="100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2000" fill="hold"/>
                                        <p:tgtEl>
                                          <p:spTgt spid="6"/>
                                        </p:tgtEl>
                                        <p:attrNameLst>
                                          <p:attrName>ppt_x</p:attrName>
                                        </p:attrNameLst>
                                      </p:cBhvr>
                                      <p:tavLst>
                                        <p:tav tm="0">
                                          <p:val>
                                            <p:strVal val="#ppt_x"/>
                                          </p:val>
                                        </p:tav>
                                        <p:tav tm="100000">
                                          <p:val>
                                            <p:strVal val="#ppt_x"/>
                                          </p:val>
                                        </p:tav>
                                      </p:tavLst>
                                    </p:anim>
                                    <p:anim calcmode="lin" valueType="num">
                                      <p:cBhvr additive="base">
                                        <p:cTn id="22" dur="2000" fill="hold"/>
                                        <p:tgtEl>
                                          <p:spTgt spid="6"/>
                                        </p:tgtEl>
                                        <p:attrNameLst>
                                          <p:attrName>ppt_y</p:attrName>
                                        </p:attrNameLst>
                                      </p:cBhvr>
                                      <p:tavLst>
                                        <p:tav tm="0">
                                          <p:val>
                                            <p:strVal val="1+#ppt_h/2"/>
                                          </p:val>
                                        </p:tav>
                                        <p:tav tm="100000">
                                          <p:val>
                                            <p:strVal val="#ppt_y"/>
                                          </p:val>
                                        </p:tav>
                                      </p:tavLst>
                                    </p:anim>
                                  </p:childTnLst>
                                </p:cTn>
                              </p:par>
                            </p:childTnLst>
                          </p:cTn>
                        </p:par>
                        <p:par>
                          <p:cTn id="23" fill="hold">
                            <p:stCondLst>
                              <p:cond delay="8000"/>
                            </p:stCondLst>
                            <p:childTnLst>
                              <p:par>
                                <p:cTn id="24" presetID="10" presetClass="entr" presetSubtype="0"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2000"/>
                                        <p:tgtEl>
                                          <p:spTgt spid="7"/>
                                        </p:tgtEl>
                                      </p:cBhvr>
                                    </p:animEffect>
                                  </p:childTnLst>
                                </p:cTn>
                              </p:par>
                            </p:childTnLst>
                          </p:cTn>
                        </p:par>
                        <p:par>
                          <p:cTn id="27" fill="hold">
                            <p:stCondLst>
                              <p:cond delay="10000"/>
                            </p:stCondLst>
                            <p:childTnLst>
                              <p:par>
                                <p:cTn id="28" presetID="1" presetClass="entr" presetSubtype="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D0D1A"/>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DA40108-4239-8E1E-B307-B9EC25896E18}"/>
              </a:ext>
            </a:extLst>
          </p:cNvPr>
          <p:cNvPicPr>
            <a:picLocks noChangeAspect="1"/>
          </p:cNvPicPr>
          <p:nvPr/>
        </p:nvPicPr>
        <p:blipFill>
          <a:blip r:embed="rId3">
            <a:alphaModFix amt="35000"/>
            <a:extLst>
              <a:ext uri="{BEBA8EAE-BF5A-486C-A8C5-ECC9F3942E4B}">
                <a14:imgProps xmlns:a14="http://schemas.microsoft.com/office/drawing/2010/main">
                  <a14:imgLayer r:embed="rId4">
                    <a14:imgEffect>
                      <a14:colorTemperature colorTemp="4700"/>
                    </a14:imgEffect>
                  </a14:imgLayer>
                </a14:imgProps>
              </a:ext>
            </a:extLst>
          </a:blip>
          <a:srcRect/>
          <a:stretch/>
        </p:blipFill>
        <p:spPr>
          <a:xfrm>
            <a:off x="0" y="15266"/>
            <a:ext cx="9144000" cy="4161600"/>
          </a:xfrm>
          <a:prstGeom prst="rect">
            <a:avLst/>
          </a:prstGeom>
          <a:effectLst>
            <a:softEdge rad="63500"/>
          </a:effectLst>
        </p:spPr>
      </p:pic>
      <p:sp>
        <p:nvSpPr>
          <p:cNvPr id="6" name="Text 4"/>
          <p:cNvSpPr/>
          <p:nvPr/>
        </p:nvSpPr>
        <p:spPr>
          <a:xfrm>
            <a:off x="437760" y="894733"/>
            <a:ext cx="6114993" cy="3836266"/>
          </a:xfrm>
          <a:prstGeom prst="rect">
            <a:avLst/>
          </a:prstGeom>
          <a:noFill/>
          <a:ln/>
        </p:spPr>
        <p:txBody>
          <a:bodyPr wrap="square" rtlCol="0" anchor="t"/>
          <a:lstStyle/>
          <a:p>
            <a:pPr marL="0" indent="0" algn="l">
              <a:buNone/>
            </a:pPr>
            <a:r>
              <a:rPr lang="en-GB" sz="1200" dirty="0">
                <a:solidFill>
                  <a:srgbClr val="FFFF00"/>
                </a:solidFill>
                <a:latin typeface="Aptos" panose="020B0004020202020204" pitchFamily="34" charset="0"/>
                <a:ea typeface="Calibri" pitchFamily="34" charset="-122"/>
                <a:cs typeface="Calibri" pitchFamily="34" charset="-120"/>
              </a:rPr>
              <a:t>In this simulation you take the role of a Sociological Detective investigating a range of different incidents. In Episode 1, for example, these take the form of a street fight and a candlelight vigil.</a:t>
            </a:r>
          </a:p>
          <a:p>
            <a:pPr marL="0" indent="0" algn="l">
              <a:buNone/>
            </a:pPr>
            <a:endParaRPr lang="en-GB" sz="1200" dirty="0">
              <a:solidFill>
                <a:srgbClr val="FFFF00"/>
              </a:solidFill>
              <a:latin typeface="Aptos" panose="020B0004020202020204" pitchFamily="34" charset="0"/>
              <a:ea typeface="Calibri" pitchFamily="34" charset="-122"/>
              <a:cs typeface="Calibri" pitchFamily="34" charset="-120"/>
            </a:endParaRPr>
          </a:p>
          <a:p>
            <a:pPr marL="0" indent="0" algn="l">
              <a:buNone/>
            </a:pPr>
            <a:r>
              <a:rPr lang="en-GB" sz="1200" dirty="0">
                <a:solidFill>
                  <a:srgbClr val="FFFF00"/>
                </a:solidFill>
                <a:latin typeface="Aptos" panose="020B0004020202020204" pitchFamily="34" charset="0"/>
                <a:ea typeface="Calibri" pitchFamily="34" charset="-122"/>
                <a:cs typeface="Calibri" pitchFamily="34" charset="-120"/>
              </a:rPr>
              <a:t>You are accompanied by an older, wiser and generally grubbier colleague whose job it is to help you, a rookie detective, get up to speed in your new line of work. </a:t>
            </a:r>
          </a:p>
          <a:p>
            <a:pPr marL="0" indent="0" algn="l">
              <a:buNone/>
            </a:pPr>
            <a:endParaRPr lang="en-GB" sz="1200" dirty="0">
              <a:solidFill>
                <a:srgbClr val="FFFF00"/>
              </a:solidFill>
              <a:latin typeface="Aptos" panose="020B0004020202020204" pitchFamily="34" charset="0"/>
              <a:ea typeface="Calibri" pitchFamily="34" charset="-122"/>
              <a:cs typeface="Calibri" pitchFamily="34" charset="-120"/>
            </a:endParaRPr>
          </a:p>
          <a:p>
            <a:pPr marL="0" indent="0" algn="l">
              <a:buNone/>
            </a:pPr>
            <a:r>
              <a:rPr lang="en-GB" sz="1200" dirty="0">
                <a:solidFill>
                  <a:srgbClr val="FFFF00"/>
                </a:solidFill>
                <a:latin typeface="Aptos" panose="020B0004020202020204" pitchFamily="34" charset="0"/>
                <a:ea typeface="Calibri" pitchFamily="34" charset="-122"/>
                <a:cs typeface="Calibri" pitchFamily="34" charset="-120"/>
              </a:rPr>
              <a:t>Your job is to listen to what they say and make appropriate decisions about what to do next. These decision-points are indicated by </a:t>
            </a:r>
            <a:r>
              <a:rPr lang="en-GB" sz="1200" dirty="0">
                <a:solidFill>
                  <a:schemeClr val="bg1"/>
                </a:solidFill>
                <a:latin typeface="Aptos" panose="020B0004020202020204" pitchFamily="34" charset="0"/>
                <a:ea typeface="Calibri" pitchFamily="34" charset="-122"/>
                <a:cs typeface="Calibri" pitchFamily="34" charset="-120"/>
              </a:rPr>
              <a:t>white hyperlinks </a:t>
            </a:r>
            <a:r>
              <a:rPr lang="en-GB" sz="1200" dirty="0">
                <a:solidFill>
                  <a:srgbClr val="FFFF00"/>
                </a:solidFill>
                <a:latin typeface="Aptos" panose="020B0004020202020204" pitchFamily="34" charset="0"/>
                <a:ea typeface="Calibri" pitchFamily="34" charset="-122"/>
                <a:cs typeface="Calibri" pitchFamily="34" charset="-120"/>
              </a:rPr>
              <a:t>that take you to another part of the story. There are no wrong decisions, just alternative paths to follow.</a:t>
            </a:r>
          </a:p>
          <a:p>
            <a:pPr marL="0" indent="0" algn="l">
              <a:buNone/>
            </a:pPr>
            <a:endParaRPr lang="en-GB" sz="1200" dirty="0">
              <a:solidFill>
                <a:srgbClr val="FFFF00"/>
              </a:solidFill>
              <a:latin typeface="Aptos" panose="020B0004020202020204" pitchFamily="34" charset="0"/>
              <a:ea typeface="Calibri" pitchFamily="34" charset="-122"/>
              <a:cs typeface="Calibri" pitchFamily="34" charset="-120"/>
            </a:endParaRPr>
          </a:p>
          <a:p>
            <a:pPr marL="0" indent="0" algn="l">
              <a:buNone/>
            </a:pPr>
            <a:r>
              <a:rPr lang="en-GB" sz="1200" dirty="0">
                <a:solidFill>
                  <a:srgbClr val="FFFF00"/>
                </a:solidFill>
                <a:latin typeface="Aptos" panose="020B0004020202020204" pitchFamily="34" charset="0"/>
                <a:ea typeface="Calibri" pitchFamily="34" charset="-122"/>
                <a:cs typeface="Calibri" pitchFamily="34" charset="-120"/>
              </a:rPr>
              <a:t>Some pages have </a:t>
            </a:r>
            <a:r>
              <a:rPr lang="en-GB" sz="1200" dirty="0">
                <a:solidFill>
                  <a:srgbClr val="FFC000"/>
                </a:solidFill>
                <a:latin typeface="Aptos" panose="020B0004020202020204" pitchFamily="34" charset="0"/>
                <a:ea typeface="Calibri" pitchFamily="34" charset="-122"/>
                <a:cs typeface="Calibri" pitchFamily="34" charset="-120"/>
              </a:rPr>
              <a:t>orange hyperlinks that </a:t>
            </a:r>
            <a:r>
              <a:rPr lang="en-GB" sz="1200" dirty="0">
                <a:solidFill>
                  <a:srgbClr val="FFFF00"/>
                </a:solidFill>
                <a:latin typeface="Aptos" panose="020B0004020202020204" pitchFamily="34" charset="0"/>
                <a:ea typeface="Calibri" pitchFamily="34" charset="-122"/>
                <a:cs typeface="Calibri" pitchFamily="34" charset="-120"/>
              </a:rPr>
              <a:t>bring up one of 6 types of information:</a:t>
            </a:r>
          </a:p>
          <a:p>
            <a:pPr marL="0" indent="0" algn="l">
              <a:buNone/>
            </a:pPr>
            <a:endParaRPr lang="en-GB" sz="1200" dirty="0">
              <a:solidFill>
                <a:srgbClr val="FFFF00"/>
              </a:solidFill>
              <a:latin typeface="Aptos" panose="020B0004020202020204" pitchFamily="34" charset="0"/>
              <a:ea typeface="Calibri" pitchFamily="34" charset="-122"/>
              <a:cs typeface="Calibri" pitchFamily="34" charset="-120"/>
            </a:endParaRPr>
          </a:p>
          <a:p>
            <a:pPr marL="0" indent="0" algn="l">
              <a:buNone/>
            </a:pPr>
            <a:r>
              <a:rPr lang="en-GB" sz="1200" dirty="0">
                <a:solidFill>
                  <a:srgbClr val="FFC000"/>
                </a:solidFill>
                <a:latin typeface="Aptos" panose="020B0004020202020204" pitchFamily="34" charset="0"/>
                <a:ea typeface="Calibri" pitchFamily="34" charset="-122"/>
                <a:cs typeface="Calibri" pitchFamily="34" charset="-120"/>
              </a:rPr>
              <a:t>Analysis: </a:t>
            </a:r>
            <a:r>
              <a:rPr lang="en-GB" sz="1200" dirty="0">
                <a:solidFill>
                  <a:srgbClr val="FFFF00"/>
                </a:solidFill>
                <a:latin typeface="Aptos" panose="020B0004020202020204" pitchFamily="34" charset="0"/>
                <a:ea typeface="Calibri" pitchFamily="34" charset="-122"/>
                <a:cs typeface="Calibri" pitchFamily="34" charset="-120"/>
              </a:rPr>
              <a:t>This highlights a possible discussion point about something you’ve just read.</a:t>
            </a:r>
          </a:p>
          <a:p>
            <a:pPr marL="0" indent="0" algn="l">
              <a:buNone/>
            </a:pPr>
            <a:r>
              <a:rPr lang="en-GB" sz="1200" dirty="0">
                <a:solidFill>
                  <a:srgbClr val="FFC000"/>
                </a:solidFill>
                <a:latin typeface="Aptos" panose="020B0004020202020204" pitchFamily="34" charset="0"/>
                <a:ea typeface="Calibri" pitchFamily="34" charset="-122"/>
                <a:cs typeface="Calibri" pitchFamily="34" charset="-120"/>
              </a:rPr>
              <a:t>Evaluation: </a:t>
            </a:r>
            <a:r>
              <a:rPr lang="en-GB" sz="1200" dirty="0">
                <a:solidFill>
                  <a:srgbClr val="FFFF00"/>
                </a:solidFill>
                <a:latin typeface="Aptos" panose="020B0004020202020204" pitchFamily="34" charset="0"/>
                <a:ea typeface="Calibri" pitchFamily="34" charset="-122"/>
                <a:cs typeface="Calibri" pitchFamily="34" charset="-120"/>
              </a:rPr>
              <a:t>This highlights arguments, points of possible criticism and the like.</a:t>
            </a:r>
          </a:p>
          <a:p>
            <a:pPr marL="0" indent="0" algn="l">
              <a:buNone/>
            </a:pPr>
            <a:r>
              <a:rPr lang="en-GB" sz="1200" dirty="0">
                <a:solidFill>
                  <a:srgbClr val="FFC000"/>
                </a:solidFill>
                <a:latin typeface="Aptos" panose="020B0004020202020204" pitchFamily="34" charset="0"/>
                <a:ea typeface="Calibri" pitchFamily="34" charset="-122"/>
                <a:cs typeface="Calibri" pitchFamily="34" charset="-120"/>
              </a:rPr>
              <a:t>Theory: </a:t>
            </a:r>
            <a:r>
              <a:rPr lang="en-GB" sz="1200" dirty="0">
                <a:solidFill>
                  <a:srgbClr val="FFFF00"/>
                </a:solidFill>
                <a:latin typeface="Aptos" panose="020B0004020202020204" pitchFamily="34" charset="0"/>
                <a:ea typeface="Calibri" pitchFamily="34" charset="-122"/>
                <a:cs typeface="Calibri" pitchFamily="34" charset="-120"/>
              </a:rPr>
              <a:t>Provides a brief overview of the named theory.</a:t>
            </a:r>
          </a:p>
          <a:p>
            <a:pPr marL="0" indent="0" algn="l">
              <a:buNone/>
            </a:pPr>
            <a:r>
              <a:rPr lang="en-GB" sz="1200" dirty="0">
                <a:solidFill>
                  <a:srgbClr val="FFC000"/>
                </a:solidFill>
                <a:latin typeface="Aptos" panose="020B0004020202020204" pitchFamily="34" charset="0"/>
                <a:ea typeface="Calibri" pitchFamily="34" charset="-122"/>
                <a:cs typeface="Calibri" pitchFamily="34" charset="-120"/>
              </a:rPr>
              <a:t>Perspective: </a:t>
            </a:r>
            <a:r>
              <a:rPr lang="en-GB" sz="1200" dirty="0">
                <a:solidFill>
                  <a:srgbClr val="FFFF00"/>
                </a:solidFill>
                <a:latin typeface="Aptos" panose="020B0004020202020204" pitchFamily="34" charset="0"/>
                <a:ea typeface="Calibri" pitchFamily="34" charset="-122"/>
                <a:cs typeface="Calibri" pitchFamily="34" charset="-120"/>
              </a:rPr>
              <a:t>Provides a short overview of a particular perspective on crime and deviance.</a:t>
            </a:r>
          </a:p>
          <a:p>
            <a:pPr marL="0" indent="0" algn="l">
              <a:buNone/>
            </a:pPr>
            <a:r>
              <a:rPr lang="en-GB" sz="1200" dirty="0">
                <a:solidFill>
                  <a:srgbClr val="FFC000"/>
                </a:solidFill>
                <a:latin typeface="Aptos" panose="020B0004020202020204" pitchFamily="34" charset="0"/>
                <a:ea typeface="Calibri" pitchFamily="34" charset="-122"/>
                <a:cs typeface="Calibri" pitchFamily="34" charset="-120"/>
              </a:rPr>
              <a:t>Concept: </a:t>
            </a:r>
            <a:r>
              <a:rPr lang="en-GB" sz="1200" dirty="0">
                <a:solidFill>
                  <a:srgbClr val="FFFF00"/>
                </a:solidFill>
                <a:latin typeface="Aptos" panose="020B0004020202020204" pitchFamily="34" charset="0"/>
                <a:ea typeface="Calibri" pitchFamily="34" charset="-122"/>
                <a:cs typeface="Calibri" pitchFamily="34" charset="-120"/>
              </a:rPr>
              <a:t>Provides some additional information about the concept in question.</a:t>
            </a:r>
          </a:p>
          <a:p>
            <a:pPr marL="0" indent="0" algn="l">
              <a:buNone/>
            </a:pPr>
            <a:r>
              <a:rPr lang="en-GB" sz="1200" dirty="0">
                <a:solidFill>
                  <a:srgbClr val="FFC000"/>
                </a:solidFill>
                <a:latin typeface="Aptos" panose="020B0004020202020204" pitchFamily="34" charset="0"/>
                <a:ea typeface="Calibri" pitchFamily="34" charset="-122"/>
                <a:cs typeface="Calibri" pitchFamily="34" charset="-120"/>
              </a:rPr>
              <a:t>Evidence: </a:t>
            </a:r>
            <a:r>
              <a:rPr lang="en-GB" sz="1200" dirty="0">
                <a:solidFill>
                  <a:srgbClr val="FFFF00"/>
                </a:solidFill>
                <a:latin typeface="Aptos" panose="020B0004020202020204" pitchFamily="34" charset="0"/>
                <a:ea typeface="Calibri" pitchFamily="34" charset="-122"/>
                <a:cs typeface="Calibri" pitchFamily="34" charset="-120"/>
              </a:rPr>
              <a:t>Provides some additional information about the ideas under discussion.</a:t>
            </a:r>
          </a:p>
          <a:p>
            <a:pPr marL="0" indent="0" algn="l">
              <a:buNone/>
            </a:pPr>
            <a:endParaRPr lang="en-GB" sz="1200" dirty="0">
              <a:solidFill>
                <a:srgbClr val="FFFF00"/>
              </a:solidFill>
              <a:latin typeface="Aptos" panose="020B0004020202020204" pitchFamily="34" charset="0"/>
              <a:ea typeface="Calibri" pitchFamily="34" charset="-122"/>
              <a:cs typeface="Calibri" pitchFamily="34" charset="-120"/>
            </a:endParaRPr>
          </a:p>
          <a:p>
            <a:pPr marL="0" indent="0" algn="l">
              <a:buNone/>
            </a:pPr>
            <a:r>
              <a:rPr lang="en-GB" sz="1200" dirty="0">
                <a:solidFill>
                  <a:srgbClr val="FFFF00"/>
                </a:solidFill>
                <a:latin typeface="Aptos" panose="020B0004020202020204" pitchFamily="34" charset="0"/>
                <a:ea typeface="Calibri" pitchFamily="34" charset="-122"/>
                <a:cs typeface="Calibri" pitchFamily="34" charset="-120"/>
              </a:rPr>
              <a:t>So if you’re up-to-speed, let’s </a:t>
            </a:r>
            <a:r>
              <a:rPr lang="en-GB" sz="1200" dirty="0">
                <a:solidFill>
                  <a:schemeClr val="bg1"/>
                </a:solidFill>
                <a:latin typeface="Aptos" panose="020B0004020202020204" pitchFamily="34" charset="0"/>
                <a:ea typeface="Calibri" pitchFamily="34" charset="-122"/>
                <a:cs typeface="Calibri" pitchFamily="34" charset="-120"/>
              </a:rPr>
              <a:t>get this show back on the road…</a:t>
            </a:r>
          </a:p>
          <a:p>
            <a:pPr marL="0" indent="0" algn="l">
              <a:buNone/>
            </a:pPr>
            <a:endParaRPr lang="en-GB" sz="1200" dirty="0">
              <a:solidFill>
                <a:srgbClr val="FFFF00"/>
              </a:solidFill>
              <a:latin typeface="Aptos" panose="020B0004020202020204" pitchFamily="34" charset="0"/>
              <a:ea typeface="Calibri" pitchFamily="34" charset="-122"/>
              <a:cs typeface="Calibri" pitchFamily="34" charset="-120"/>
            </a:endParaRPr>
          </a:p>
        </p:txBody>
      </p:sp>
      <p:sp>
        <p:nvSpPr>
          <p:cNvPr id="9" name="Rectangle 8">
            <a:hlinkClick r:id="rId5" action="ppaction://hlinksldjump"/>
            <a:extLst>
              <a:ext uri="{FF2B5EF4-FFF2-40B4-BE49-F238E27FC236}">
                <a16:creationId xmlns:a16="http://schemas.microsoft.com/office/drawing/2014/main" id="{B2477D36-4DFA-F2C1-F182-63D4FAE83803}"/>
              </a:ext>
            </a:extLst>
          </p:cNvPr>
          <p:cNvSpPr/>
          <p:nvPr/>
        </p:nvSpPr>
        <p:spPr>
          <a:xfrm>
            <a:off x="2343736" y="4440378"/>
            <a:ext cx="2088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7F2802DE-5706-7B17-2016-4EF3414CFF19}"/>
              </a:ext>
            </a:extLst>
          </p:cNvPr>
          <p:cNvPicPr>
            <a:picLocks noChangeAspect="1"/>
          </p:cNvPicPr>
          <p:nvPr/>
        </p:nvPicPr>
        <p:blipFill>
          <a:blip r:embed="rId6"/>
          <a:srcRect/>
          <a:stretch/>
        </p:blipFill>
        <p:spPr>
          <a:xfrm>
            <a:off x="6758494" y="984915"/>
            <a:ext cx="2179765" cy="3191299"/>
          </a:xfrm>
          <a:prstGeom prst="rect">
            <a:avLst/>
          </a:prstGeom>
          <a:ln w="50800">
            <a:solidFill>
              <a:schemeClr val="bg1"/>
            </a:solidFill>
          </a:ln>
        </p:spPr>
      </p:pic>
      <p:sp>
        <p:nvSpPr>
          <p:cNvPr id="8" name="Text 4">
            <a:extLst>
              <a:ext uri="{FF2B5EF4-FFF2-40B4-BE49-F238E27FC236}">
                <a16:creationId xmlns:a16="http://schemas.microsoft.com/office/drawing/2014/main" id="{C4F23B58-27DA-BABD-BC17-077ED03CFB08}"/>
              </a:ext>
            </a:extLst>
          </p:cNvPr>
          <p:cNvSpPr/>
          <p:nvPr/>
        </p:nvSpPr>
        <p:spPr>
          <a:xfrm>
            <a:off x="437760" y="243033"/>
            <a:ext cx="7012351" cy="665787"/>
          </a:xfrm>
          <a:prstGeom prst="rect">
            <a:avLst/>
          </a:prstGeom>
          <a:noFill/>
          <a:ln/>
        </p:spPr>
        <p:txBody>
          <a:bodyPr wrap="square" rtlCol="0" anchor="t"/>
          <a:lstStyle/>
          <a:p>
            <a:pPr marL="0" indent="0" algn="l">
              <a:buNone/>
            </a:pPr>
            <a:r>
              <a:rPr lang="en-US" sz="3600" b="1" dirty="0">
                <a:solidFill>
                  <a:schemeClr val="bg1"/>
                </a:solidFill>
                <a:latin typeface="Aptos" panose="020B0004020202020204" pitchFamily="34" charset="0"/>
                <a:ea typeface="Georgia" pitchFamily="34" charset="-122"/>
                <a:cs typeface="Georgia" pitchFamily="34" charset="-120"/>
              </a:rPr>
              <a:t>Crime. Deviance. Order. Control.</a:t>
            </a:r>
            <a:endParaRPr lang="en-US" sz="3600" dirty="0">
              <a:solidFill>
                <a:schemeClr val="bg1"/>
              </a:solidFill>
              <a:latin typeface="Aptos" panose="020B0004020202020204" pitchFamily="34" charset="0"/>
            </a:endParaRPr>
          </a:p>
        </p:txBody>
      </p:sp>
    </p:spTree>
    <p:extLst>
      <p:ext uri="{BB962C8B-B14F-4D97-AF65-F5344CB8AC3E}">
        <p14:creationId xmlns:p14="http://schemas.microsoft.com/office/powerpoint/2010/main" val="53683253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 1">
    <p:bg>
      <p:bgPr>
        <a:solidFill>
          <a:srgbClr val="0D0D1A"/>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CD77D90-B1E3-078E-FA1A-44BD2AE30079}"/>
              </a:ext>
            </a:extLst>
          </p:cNvPr>
          <p:cNvPicPr>
            <a:picLocks noChangeAspect="1"/>
          </p:cNvPicPr>
          <p:nvPr/>
        </p:nvPicPr>
        <p:blipFill>
          <a:blip r:embed="rId4">
            <a:alphaModFix amt="50000"/>
          </a:blip>
          <a:stretch>
            <a:fillRect/>
          </a:stretch>
        </p:blipFill>
        <p:spPr>
          <a:xfrm>
            <a:off x="0" y="0"/>
            <a:ext cx="9144000" cy="3780000"/>
          </a:xfrm>
          <a:prstGeom prst="rect">
            <a:avLst/>
          </a:prstGeom>
          <a:effectLst>
            <a:softEdge rad="63500"/>
          </a:effectLst>
        </p:spPr>
      </p:pic>
      <p:sp>
        <p:nvSpPr>
          <p:cNvPr id="5" name="Text 3"/>
          <p:cNvSpPr/>
          <p:nvPr/>
        </p:nvSpPr>
        <p:spPr>
          <a:xfrm>
            <a:off x="457200" y="1409821"/>
            <a:ext cx="8229600" cy="502920"/>
          </a:xfrm>
          <a:prstGeom prst="rect">
            <a:avLst/>
          </a:prstGeom>
          <a:noFill/>
          <a:ln/>
        </p:spPr>
        <p:txBody>
          <a:bodyPr wrap="square" rtlCol="0" anchor="ctr"/>
          <a:lstStyle/>
          <a:p>
            <a:pPr marL="0" indent="0" algn="ctr">
              <a:buNone/>
            </a:pPr>
            <a:r>
              <a:rPr lang="en-US" sz="3600" kern="0" spc="600" dirty="0">
                <a:solidFill>
                  <a:srgbClr val="FFFF00"/>
                </a:solidFill>
                <a:latin typeface="Aptos" panose="020B0004020202020204" pitchFamily="34" charset="0"/>
                <a:ea typeface="Consolas" pitchFamily="34" charset="-122"/>
                <a:cs typeface="Consolas" pitchFamily="34" charset="-120"/>
              </a:rPr>
              <a:t>Episode 1</a:t>
            </a:r>
            <a:endParaRPr lang="en-US" sz="3600" spc="600" dirty="0">
              <a:solidFill>
                <a:srgbClr val="FFFF00"/>
              </a:solidFill>
              <a:latin typeface="Aptos" panose="020B0004020202020204" pitchFamily="34" charset="0"/>
            </a:endParaRPr>
          </a:p>
        </p:txBody>
      </p:sp>
      <p:sp>
        <p:nvSpPr>
          <p:cNvPr id="6" name="Text 4"/>
          <p:cNvSpPr/>
          <p:nvPr/>
        </p:nvSpPr>
        <p:spPr>
          <a:xfrm>
            <a:off x="457200" y="202364"/>
            <a:ext cx="8229600" cy="1234440"/>
          </a:xfrm>
          <a:prstGeom prst="rect">
            <a:avLst/>
          </a:prstGeom>
          <a:noFill/>
          <a:ln/>
        </p:spPr>
        <p:txBody>
          <a:bodyPr wrap="square" rtlCol="0" anchor="ctr"/>
          <a:lstStyle/>
          <a:p>
            <a:pPr marL="0" indent="0" algn="ctr">
              <a:buNone/>
            </a:pPr>
            <a:r>
              <a:rPr lang="en-US" sz="5800" b="1" dirty="0">
                <a:solidFill>
                  <a:srgbClr val="FFFF00"/>
                </a:solidFill>
                <a:latin typeface="Gauge" pitchFamily="2" charset="0"/>
                <a:ea typeface="Georgia" pitchFamily="34" charset="-122"/>
                <a:cs typeface="Georgia" pitchFamily="34" charset="-120"/>
              </a:rPr>
              <a:t>Crime and Deviance</a:t>
            </a:r>
            <a:endParaRPr lang="en-US" sz="5800" dirty="0">
              <a:solidFill>
                <a:srgbClr val="FFFF00"/>
              </a:solidFill>
              <a:latin typeface="Gauge" pitchFamily="2" charset="0"/>
            </a:endParaRPr>
          </a:p>
        </p:txBody>
      </p:sp>
      <p:sp>
        <p:nvSpPr>
          <p:cNvPr id="7" name="Text 5"/>
          <p:cNvSpPr/>
          <p:nvPr/>
        </p:nvSpPr>
        <p:spPr>
          <a:xfrm>
            <a:off x="0" y="2029968"/>
            <a:ext cx="9144000" cy="365760"/>
          </a:xfrm>
          <a:prstGeom prst="rect">
            <a:avLst/>
          </a:prstGeom>
          <a:noFill/>
          <a:ln/>
        </p:spPr>
        <p:txBody>
          <a:bodyPr wrap="square" rtlCol="0" anchor="ctr"/>
          <a:lstStyle/>
          <a:p>
            <a:pPr marL="0" indent="0" algn="ctr">
              <a:buNone/>
            </a:pPr>
            <a:r>
              <a:rPr lang="en-US" sz="1300" kern="0" spc="400" dirty="0">
                <a:solidFill>
                  <a:srgbClr val="00B0F0"/>
                </a:solidFill>
                <a:latin typeface="Consolas" pitchFamily="34" charset="0"/>
                <a:ea typeface="Consolas" pitchFamily="34" charset="-122"/>
                <a:cs typeface="Consolas" pitchFamily="34" charset="-120"/>
              </a:rPr>
              <a:t>AN IMMERSIVE SOCIOLOGICAL SIM. OF SORTS…</a:t>
            </a:r>
            <a:endParaRPr lang="en-US" sz="1300" dirty="0">
              <a:solidFill>
                <a:srgbClr val="00B0F0"/>
              </a:solidFill>
            </a:endParaRPr>
          </a:p>
        </p:txBody>
      </p:sp>
      <p:sp>
        <p:nvSpPr>
          <p:cNvPr id="8" name="Shape 6"/>
          <p:cNvSpPr/>
          <p:nvPr/>
        </p:nvSpPr>
        <p:spPr>
          <a:xfrm>
            <a:off x="457200" y="2430506"/>
            <a:ext cx="8229600" cy="0"/>
          </a:xfrm>
          <a:prstGeom prst="line">
            <a:avLst/>
          </a:prstGeom>
          <a:noFill/>
          <a:ln w="12700">
            <a:solidFill>
              <a:srgbClr val="8A99AA"/>
            </a:solidFill>
            <a:prstDash val="dash"/>
          </a:ln>
        </p:spPr>
      </p:sp>
      <p:sp>
        <p:nvSpPr>
          <p:cNvPr id="10" name="Text 8"/>
          <p:cNvSpPr/>
          <p:nvPr/>
        </p:nvSpPr>
        <p:spPr>
          <a:xfrm>
            <a:off x="0" y="2503511"/>
            <a:ext cx="9144000" cy="1767082"/>
          </a:xfrm>
          <a:prstGeom prst="rect">
            <a:avLst/>
          </a:prstGeom>
          <a:noFill/>
          <a:ln/>
        </p:spPr>
        <p:txBody>
          <a:bodyPr wrap="square" rtlCol="0" anchor="ctr"/>
          <a:lstStyle/>
          <a:p>
            <a:pPr marL="0" indent="0" algn="ctr">
              <a:buNone/>
            </a:pPr>
            <a:r>
              <a:rPr lang="en-GB" sz="1200" i="1" dirty="0">
                <a:solidFill>
                  <a:srgbClr val="FFFF00"/>
                </a:solidFill>
                <a:latin typeface="Aptos" panose="020B0004020202020204" pitchFamily="34" charset="0"/>
                <a:ea typeface="Georgia" pitchFamily="34" charset="-122"/>
                <a:cs typeface="Georgia" pitchFamily="34" charset="-120"/>
              </a:rPr>
              <a:t>People confuse four words and then wonder why the world doesn’t make sense. </a:t>
            </a:r>
          </a:p>
          <a:p>
            <a:pPr marL="0" indent="0" algn="ctr">
              <a:buNone/>
            </a:pPr>
            <a:r>
              <a:rPr lang="en-GB" sz="1200" i="1" dirty="0">
                <a:solidFill>
                  <a:srgbClr val="FFFF00"/>
                </a:solidFill>
                <a:latin typeface="Aptos" panose="020B0004020202020204" pitchFamily="34" charset="0"/>
                <a:ea typeface="Georgia" pitchFamily="34" charset="-122"/>
                <a:cs typeface="Georgia" pitchFamily="34" charset="-120"/>
              </a:rPr>
              <a:t>Crime. Deviance. Order. Control. They’re related, but they </a:t>
            </a:r>
            <a:r>
              <a:rPr lang="en-GB" sz="1200" i="1" dirty="0" err="1">
                <a:solidFill>
                  <a:srgbClr val="FFFF00"/>
                </a:solidFill>
                <a:latin typeface="Aptos" panose="020B0004020202020204" pitchFamily="34" charset="0"/>
                <a:ea typeface="Georgia" pitchFamily="34" charset="-122"/>
                <a:cs typeface="Georgia" pitchFamily="34" charset="-120"/>
              </a:rPr>
              <a:t>ain’t</a:t>
            </a:r>
            <a:r>
              <a:rPr lang="en-GB" sz="1200" i="1" dirty="0">
                <a:solidFill>
                  <a:srgbClr val="FFFF00"/>
                </a:solidFill>
                <a:latin typeface="Aptos" panose="020B0004020202020204" pitchFamily="34" charset="0"/>
                <a:ea typeface="Georgia" pitchFamily="34" charset="-122"/>
                <a:cs typeface="Georgia" pitchFamily="34" charset="-120"/>
              </a:rPr>
              <a:t> synonyms. Not even close. </a:t>
            </a:r>
          </a:p>
          <a:p>
            <a:pPr marL="0" indent="0" algn="ctr">
              <a:buNone/>
            </a:pPr>
            <a:r>
              <a:rPr lang="en-GB" sz="1200" i="1" dirty="0">
                <a:solidFill>
                  <a:srgbClr val="FFFF00"/>
                </a:solidFill>
                <a:latin typeface="Aptos" panose="020B0004020202020204" pitchFamily="34" charset="0"/>
                <a:ea typeface="Georgia" pitchFamily="34" charset="-122"/>
                <a:cs typeface="Georgia" pitchFamily="34" charset="-120"/>
              </a:rPr>
              <a:t>Crime is what the law says. </a:t>
            </a:r>
          </a:p>
          <a:p>
            <a:pPr marL="0" indent="0" algn="ctr">
              <a:buNone/>
            </a:pPr>
            <a:r>
              <a:rPr lang="en-GB" sz="1200" i="1" dirty="0">
                <a:solidFill>
                  <a:srgbClr val="FFFF00"/>
                </a:solidFill>
                <a:latin typeface="Aptos" panose="020B0004020202020204" pitchFamily="34" charset="0"/>
                <a:ea typeface="Georgia" pitchFamily="34" charset="-122"/>
                <a:cs typeface="Georgia" pitchFamily="34" charset="-120"/>
              </a:rPr>
              <a:t>Deviance is what the crowd decides. </a:t>
            </a:r>
          </a:p>
          <a:p>
            <a:pPr marL="0" indent="0" algn="ctr">
              <a:buNone/>
            </a:pPr>
            <a:r>
              <a:rPr lang="en-GB" sz="1200" i="1" dirty="0">
                <a:solidFill>
                  <a:srgbClr val="FFFF00"/>
                </a:solidFill>
                <a:latin typeface="Aptos" panose="020B0004020202020204" pitchFamily="34" charset="0"/>
                <a:ea typeface="Georgia" pitchFamily="34" charset="-122"/>
                <a:cs typeface="Georgia" pitchFamily="34" charset="-120"/>
              </a:rPr>
              <a:t>Social order is the fiction we all agree to maintain. </a:t>
            </a:r>
          </a:p>
          <a:p>
            <a:pPr marL="0" indent="0" algn="ctr">
              <a:buNone/>
            </a:pPr>
            <a:r>
              <a:rPr lang="en-GB" sz="1200" i="1" dirty="0">
                <a:solidFill>
                  <a:srgbClr val="FFFF00"/>
                </a:solidFill>
                <a:latin typeface="Aptos" panose="020B0004020202020204" pitchFamily="34" charset="0"/>
                <a:ea typeface="Georgia" pitchFamily="34" charset="-122"/>
                <a:cs typeface="Georgia" pitchFamily="34" charset="-120"/>
              </a:rPr>
              <a:t>And social control is absolutely everything we do to make people conform.</a:t>
            </a:r>
          </a:p>
          <a:p>
            <a:pPr marL="0" indent="0" algn="ctr">
              <a:buNone/>
            </a:pPr>
            <a:r>
              <a:rPr lang="en-GB" sz="1200" i="1" dirty="0">
                <a:solidFill>
                  <a:srgbClr val="FFFF00"/>
                </a:solidFill>
                <a:latin typeface="Aptos" panose="020B0004020202020204" pitchFamily="34" charset="0"/>
                <a:ea typeface="Georgia" pitchFamily="34" charset="-122"/>
                <a:cs typeface="Georgia" pitchFamily="34" charset="-120"/>
              </a:rPr>
              <a:t>This city runs on all four, simultaneously, in every street, every day and every night. </a:t>
            </a:r>
          </a:p>
          <a:p>
            <a:pPr marL="0" indent="0" algn="ctr">
              <a:buNone/>
            </a:pPr>
            <a:r>
              <a:rPr lang="en-GB" sz="1200" i="1" dirty="0">
                <a:solidFill>
                  <a:srgbClr val="FFFF00"/>
                </a:solidFill>
                <a:latin typeface="Aptos" panose="020B0004020202020204" pitchFamily="34" charset="0"/>
                <a:ea typeface="Georgia" pitchFamily="34" charset="-122"/>
                <a:cs typeface="Georgia" pitchFamily="34" charset="-120"/>
              </a:rPr>
              <a:t>My job is to know which one I’m looking at. And tonight,  it’s your job too. </a:t>
            </a:r>
          </a:p>
          <a:p>
            <a:pPr marL="0" indent="0" algn="ctr">
              <a:buNone/>
            </a:pPr>
            <a:r>
              <a:rPr lang="en-GB" sz="1200" i="1" dirty="0">
                <a:solidFill>
                  <a:schemeClr val="bg1"/>
                </a:solidFill>
                <a:latin typeface="Aptos" panose="020B0004020202020204" pitchFamily="34" charset="0"/>
                <a:ea typeface="Georgia" pitchFamily="34" charset="-122"/>
                <a:cs typeface="Georgia" pitchFamily="34" charset="-120"/>
              </a:rPr>
              <a:t>Welcome to my world</a:t>
            </a:r>
            <a:r>
              <a:rPr lang="en-GB" sz="1200" i="1" dirty="0">
                <a:solidFill>
                  <a:srgbClr val="FFFF00"/>
                </a:solidFill>
                <a:latin typeface="Aptos" panose="020B0004020202020204" pitchFamily="34" charset="0"/>
                <a:ea typeface="Georgia" pitchFamily="34" charset="-122"/>
                <a:cs typeface="Georgia" pitchFamily="34" charset="-120"/>
              </a:rPr>
              <a:t>.</a:t>
            </a:r>
          </a:p>
          <a:p>
            <a:pPr marL="0" indent="0" algn="ctr">
              <a:buNone/>
            </a:pPr>
            <a:r>
              <a:rPr lang="en-GB" sz="1200" i="1" dirty="0">
                <a:solidFill>
                  <a:srgbClr val="FFFF00"/>
                </a:solidFill>
                <a:latin typeface="Aptos" panose="020B0004020202020204" pitchFamily="34" charset="0"/>
                <a:ea typeface="Georgia" pitchFamily="34" charset="-122"/>
                <a:cs typeface="Georgia" pitchFamily="34" charset="-120"/>
              </a:rPr>
              <a:t>And if you want to know a bit about it before we begin, </a:t>
            </a:r>
            <a:r>
              <a:rPr lang="en-GB" sz="1200" i="1" dirty="0">
                <a:solidFill>
                  <a:schemeClr val="bg1"/>
                </a:solidFill>
                <a:latin typeface="Aptos" panose="020B0004020202020204" pitchFamily="34" charset="0"/>
                <a:ea typeface="Georgia" pitchFamily="34" charset="-122"/>
                <a:cs typeface="Georgia" pitchFamily="34" charset="-120"/>
              </a:rPr>
              <a:t>be my guest</a:t>
            </a:r>
            <a:r>
              <a:rPr lang="en-GB" sz="1200" i="1" dirty="0">
                <a:solidFill>
                  <a:srgbClr val="FFFF00"/>
                </a:solidFill>
                <a:latin typeface="Aptos" panose="020B0004020202020204" pitchFamily="34" charset="0"/>
                <a:ea typeface="Georgia" pitchFamily="34" charset="-122"/>
                <a:cs typeface="Georgia" pitchFamily="34" charset="-120"/>
              </a:rPr>
              <a:t>.</a:t>
            </a:r>
          </a:p>
        </p:txBody>
      </p:sp>
      <p:sp>
        <p:nvSpPr>
          <p:cNvPr id="2" name="Shape 11">
            <a:extLst>
              <a:ext uri="{FF2B5EF4-FFF2-40B4-BE49-F238E27FC236}">
                <a16:creationId xmlns:a16="http://schemas.microsoft.com/office/drawing/2014/main" id="{12C1678E-A020-0824-5B40-F07D66F7A010}"/>
              </a:ext>
            </a:extLst>
          </p:cNvPr>
          <p:cNvSpPr/>
          <p:nvPr/>
        </p:nvSpPr>
        <p:spPr>
          <a:xfrm>
            <a:off x="1828800" y="4359783"/>
            <a:ext cx="5486400" cy="45720"/>
          </a:xfrm>
          <a:prstGeom prst="rect">
            <a:avLst/>
          </a:prstGeom>
          <a:solidFill>
            <a:schemeClr val="tx2">
              <a:lumMod val="75000"/>
            </a:schemeClr>
          </a:solidFill>
          <a:ln/>
        </p:spPr>
      </p:sp>
      <p:sp>
        <p:nvSpPr>
          <p:cNvPr id="9" name="Shape 13">
            <a:extLst>
              <a:ext uri="{FF2B5EF4-FFF2-40B4-BE49-F238E27FC236}">
                <a16:creationId xmlns:a16="http://schemas.microsoft.com/office/drawing/2014/main" id="{BF409313-6797-64C6-F584-593E71A0BBD7}"/>
              </a:ext>
            </a:extLst>
          </p:cNvPr>
          <p:cNvSpPr/>
          <p:nvPr/>
        </p:nvSpPr>
        <p:spPr>
          <a:xfrm>
            <a:off x="1828800" y="4844415"/>
            <a:ext cx="5486400" cy="45720"/>
          </a:xfrm>
          <a:prstGeom prst="rect">
            <a:avLst/>
          </a:prstGeom>
          <a:solidFill>
            <a:schemeClr val="tx2">
              <a:lumMod val="75000"/>
            </a:schemeClr>
          </a:solidFill>
          <a:ln/>
        </p:spPr>
      </p:sp>
      <p:sp>
        <p:nvSpPr>
          <p:cNvPr id="3" name="TextBox 2">
            <a:extLst>
              <a:ext uri="{FF2B5EF4-FFF2-40B4-BE49-F238E27FC236}">
                <a16:creationId xmlns:a16="http://schemas.microsoft.com/office/drawing/2014/main" id="{3107EE53-7499-91BD-959D-9B3CA5AC4916}"/>
              </a:ext>
            </a:extLst>
          </p:cNvPr>
          <p:cNvSpPr txBox="1"/>
          <p:nvPr/>
        </p:nvSpPr>
        <p:spPr>
          <a:xfrm>
            <a:off x="0" y="4403189"/>
            <a:ext cx="9144000" cy="400110"/>
          </a:xfrm>
          <a:prstGeom prst="rect">
            <a:avLst/>
          </a:prstGeom>
          <a:noFill/>
        </p:spPr>
        <p:txBody>
          <a:bodyPr wrap="square" rtlCol="0">
            <a:spAutoFit/>
          </a:bodyPr>
          <a:lstStyle/>
          <a:p>
            <a:pPr algn="ctr"/>
            <a:r>
              <a:rPr lang="en-GB" sz="2000" i="1" dirty="0">
                <a:solidFill>
                  <a:srgbClr val="00B0F0"/>
                </a:solidFill>
                <a:latin typeface="Aptos" panose="020B0004020202020204" pitchFamily="34" charset="0"/>
              </a:rPr>
              <a:t>Crime, Deviance, Social Order and Social Control</a:t>
            </a:r>
          </a:p>
        </p:txBody>
      </p:sp>
      <p:sp>
        <p:nvSpPr>
          <p:cNvPr id="11" name="Rectangle 10">
            <a:hlinkClick r:id="rId5" action="ppaction://hlinksldjump"/>
            <a:extLst>
              <a:ext uri="{FF2B5EF4-FFF2-40B4-BE49-F238E27FC236}">
                <a16:creationId xmlns:a16="http://schemas.microsoft.com/office/drawing/2014/main" id="{4B76A3CE-3478-2DE8-0629-47828BCA5924}"/>
              </a:ext>
            </a:extLst>
          </p:cNvPr>
          <p:cNvSpPr/>
          <p:nvPr/>
        </p:nvSpPr>
        <p:spPr>
          <a:xfrm>
            <a:off x="3844977" y="3937395"/>
            <a:ext cx="1446551"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hlinkClick r:id="rId6" action="ppaction://hlinksldjump"/>
            <a:extLst>
              <a:ext uri="{FF2B5EF4-FFF2-40B4-BE49-F238E27FC236}">
                <a16:creationId xmlns:a16="http://schemas.microsoft.com/office/drawing/2014/main" id="{CA04D84F-418D-F30F-0DD1-183B192BAFBE}"/>
              </a:ext>
            </a:extLst>
          </p:cNvPr>
          <p:cNvSpPr/>
          <p:nvPr/>
        </p:nvSpPr>
        <p:spPr>
          <a:xfrm>
            <a:off x="5846165" y="4139880"/>
            <a:ext cx="864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lt">
                                    <p:tmAbs val="200"/>
                                  </p:iterate>
                                  <p:childTnLst>
                                    <p:set>
                                      <p:cBhvr>
                                        <p:cTn id="6" dur="1" fill="hold">
                                          <p:stCondLst>
                                            <p:cond delay="0"/>
                                          </p:stCondLst>
                                        </p:cTn>
                                        <p:tgtEl>
                                          <p:spTgt spid="5"/>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name="Slide 2">
    <p:bg>
      <p:bgPr>
        <a:solidFill>
          <a:srgbClr val="0D0D1A"/>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DA40108-4239-8E1E-B307-B9EC25896E18}"/>
              </a:ext>
            </a:extLst>
          </p:cNvPr>
          <p:cNvPicPr>
            <a:picLocks noChangeAspect="1"/>
          </p:cNvPicPr>
          <p:nvPr/>
        </p:nvPicPr>
        <p:blipFill>
          <a:blip r:embed="rId3">
            <a:alphaModFix amt="35000"/>
            <a:extLst>
              <a:ext uri="{BEBA8EAE-BF5A-486C-A8C5-ECC9F3942E4B}">
                <a14:imgProps xmlns:a14="http://schemas.microsoft.com/office/drawing/2010/main">
                  <a14:imgLayer r:embed="rId4">
                    <a14:imgEffect>
                      <a14:colorTemperature colorTemp="4700"/>
                    </a14:imgEffect>
                  </a14:imgLayer>
                </a14:imgProps>
              </a:ext>
            </a:extLst>
          </a:blip>
          <a:srcRect/>
          <a:stretch/>
        </p:blipFill>
        <p:spPr>
          <a:xfrm>
            <a:off x="0" y="0"/>
            <a:ext cx="9144000" cy="3780000"/>
          </a:xfrm>
          <a:prstGeom prst="rect">
            <a:avLst/>
          </a:prstGeom>
          <a:effectLst>
            <a:softEdge rad="63500"/>
          </a:effectLst>
        </p:spPr>
      </p:pic>
      <p:sp>
        <p:nvSpPr>
          <p:cNvPr id="5" name="Text 3"/>
          <p:cNvSpPr/>
          <p:nvPr/>
        </p:nvSpPr>
        <p:spPr>
          <a:xfrm>
            <a:off x="437760" y="650520"/>
            <a:ext cx="8229600" cy="695880"/>
          </a:xfrm>
          <a:prstGeom prst="rect">
            <a:avLst/>
          </a:prstGeom>
          <a:noFill/>
          <a:ln/>
        </p:spPr>
        <p:txBody>
          <a:bodyPr wrap="square" rtlCol="0" anchor="t"/>
          <a:lstStyle/>
          <a:p>
            <a:pPr marL="0" indent="0" algn="l">
              <a:buNone/>
            </a:pPr>
            <a:r>
              <a:rPr lang="en-US" sz="3600" b="1" dirty="0">
                <a:solidFill>
                  <a:schemeClr val="bg1"/>
                </a:solidFill>
                <a:latin typeface="Aptos" panose="020B0004020202020204" pitchFamily="34" charset="0"/>
                <a:ea typeface="Georgia" pitchFamily="34" charset="-122"/>
                <a:cs typeface="Georgia" pitchFamily="34" charset="-120"/>
              </a:rPr>
              <a:t>Crime. Deviance. Order. Control.</a:t>
            </a:r>
            <a:endParaRPr lang="en-US" sz="3600" dirty="0">
              <a:solidFill>
                <a:schemeClr val="bg1"/>
              </a:solidFill>
              <a:latin typeface="Aptos" panose="020B0004020202020204" pitchFamily="34" charset="0"/>
            </a:endParaRPr>
          </a:p>
        </p:txBody>
      </p:sp>
      <p:sp>
        <p:nvSpPr>
          <p:cNvPr id="6" name="Text 4"/>
          <p:cNvSpPr/>
          <p:nvPr/>
        </p:nvSpPr>
        <p:spPr>
          <a:xfrm>
            <a:off x="437759" y="1845975"/>
            <a:ext cx="5775663" cy="3096357"/>
          </a:xfrm>
          <a:prstGeom prst="rect">
            <a:avLst/>
          </a:prstGeom>
          <a:noFill/>
          <a:ln/>
        </p:spPr>
        <p:txBody>
          <a:bodyPr wrap="square" rtlCol="0" anchor="t"/>
          <a:lstStyle/>
          <a:p>
            <a:pPr marL="0" indent="0" algn="l">
              <a:buNone/>
            </a:pPr>
            <a:endParaRPr lang="en-GB" sz="1200" dirty="0">
              <a:solidFill>
                <a:srgbClr val="FFFF00"/>
              </a:solidFill>
              <a:latin typeface="Aptos" panose="020B0004020202020204" pitchFamily="34" charset="0"/>
              <a:ea typeface="Calibri" pitchFamily="34" charset="-122"/>
              <a:cs typeface="Calibri" pitchFamily="34" charset="-120"/>
            </a:endParaRPr>
          </a:p>
        </p:txBody>
      </p:sp>
      <p:sp>
        <p:nvSpPr>
          <p:cNvPr id="14" name="Text 3">
            <a:extLst>
              <a:ext uri="{FF2B5EF4-FFF2-40B4-BE49-F238E27FC236}">
                <a16:creationId xmlns:a16="http://schemas.microsoft.com/office/drawing/2014/main" id="{EE55FE57-A914-6C74-C2E3-AA9B541747AD}"/>
              </a:ext>
            </a:extLst>
          </p:cNvPr>
          <p:cNvSpPr/>
          <p:nvPr/>
        </p:nvSpPr>
        <p:spPr>
          <a:xfrm>
            <a:off x="437760" y="243720"/>
            <a:ext cx="8229600" cy="502920"/>
          </a:xfrm>
          <a:prstGeom prst="rect">
            <a:avLst/>
          </a:prstGeom>
          <a:noFill/>
          <a:ln/>
        </p:spPr>
        <p:txBody>
          <a:bodyPr wrap="square" rtlCol="0" anchor="ctr"/>
          <a:lstStyle/>
          <a:p>
            <a:pPr marL="0" indent="0">
              <a:buNone/>
            </a:pPr>
            <a:r>
              <a:rPr lang="en-US" sz="1800" kern="0" spc="600" dirty="0">
                <a:solidFill>
                  <a:srgbClr val="FFFF00"/>
                </a:solidFill>
                <a:latin typeface="Aptos" panose="020B0004020202020204" pitchFamily="34" charset="0"/>
                <a:ea typeface="Consolas" pitchFamily="34" charset="-122"/>
                <a:cs typeface="Consolas" pitchFamily="34" charset="-120"/>
              </a:rPr>
              <a:t>Briefing</a:t>
            </a:r>
            <a:endParaRPr lang="en-US" sz="1800" spc="600" dirty="0">
              <a:solidFill>
                <a:srgbClr val="FFFF00"/>
              </a:solidFill>
              <a:latin typeface="Aptos" panose="020B0004020202020204" pitchFamily="34" charset="0"/>
            </a:endParaRPr>
          </a:p>
        </p:txBody>
      </p:sp>
      <p:sp>
        <p:nvSpPr>
          <p:cNvPr id="3" name="TextBox 2">
            <a:extLst>
              <a:ext uri="{FF2B5EF4-FFF2-40B4-BE49-F238E27FC236}">
                <a16:creationId xmlns:a16="http://schemas.microsoft.com/office/drawing/2014/main" id="{DDFA027B-B937-60E2-9E2C-F796C9658381}"/>
              </a:ext>
            </a:extLst>
          </p:cNvPr>
          <p:cNvSpPr txBox="1"/>
          <p:nvPr/>
        </p:nvSpPr>
        <p:spPr>
          <a:xfrm>
            <a:off x="437760" y="1372606"/>
            <a:ext cx="5916125" cy="3231654"/>
          </a:xfrm>
          <a:prstGeom prst="rect">
            <a:avLst/>
          </a:prstGeom>
          <a:noFill/>
        </p:spPr>
        <p:txBody>
          <a:bodyPr wrap="square">
            <a:spAutoFit/>
          </a:bodyPr>
          <a:lstStyle/>
          <a:p>
            <a:r>
              <a:rPr lang="en-GB" sz="1200" dirty="0">
                <a:solidFill>
                  <a:srgbClr val="FFFF00"/>
                </a:solidFill>
                <a:latin typeface="Aptos" panose="020B0004020202020204" pitchFamily="34" charset="0"/>
              </a:rPr>
              <a:t>Buckle up kid. It’s going to be a ride. </a:t>
            </a:r>
          </a:p>
          <a:p>
            <a:endParaRPr lang="en-GB" sz="1200" dirty="0">
              <a:solidFill>
                <a:srgbClr val="FFFF00"/>
              </a:solidFill>
              <a:latin typeface="Aptos" panose="020B0004020202020204" pitchFamily="34" charset="0"/>
            </a:endParaRPr>
          </a:p>
          <a:p>
            <a:r>
              <a:rPr lang="en-GB" sz="1200" dirty="0">
                <a:solidFill>
                  <a:srgbClr val="FFFF00"/>
                </a:solidFill>
                <a:latin typeface="Aptos" panose="020B0004020202020204" pitchFamily="34" charset="0"/>
              </a:rPr>
              <a:t>And even though they say “every journey begins with a single step” in your case, there’s four basic things you need to understand: </a:t>
            </a:r>
            <a:r>
              <a:rPr lang="en-GB" sz="1200" dirty="0">
                <a:solidFill>
                  <a:srgbClr val="FFC000"/>
                </a:solidFill>
                <a:latin typeface="Aptos" panose="020B0004020202020204" pitchFamily="34" charset="0"/>
              </a:rPr>
              <a:t>crime</a:t>
            </a:r>
            <a:r>
              <a:rPr lang="en-GB" sz="1200" dirty="0">
                <a:solidFill>
                  <a:srgbClr val="FFFF00"/>
                </a:solidFill>
                <a:latin typeface="Aptos" panose="020B0004020202020204" pitchFamily="34" charset="0"/>
              </a:rPr>
              <a:t>, </a:t>
            </a:r>
            <a:r>
              <a:rPr lang="en-GB" sz="1200" dirty="0">
                <a:solidFill>
                  <a:srgbClr val="FFC000"/>
                </a:solidFill>
                <a:latin typeface="Aptos" panose="020B0004020202020204" pitchFamily="34" charset="0"/>
              </a:rPr>
              <a:t>deviance</a:t>
            </a:r>
            <a:r>
              <a:rPr lang="en-GB" sz="1200" dirty="0">
                <a:solidFill>
                  <a:srgbClr val="FFFF00"/>
                </a:solidFill>
                <a:latin typeface="Aptos" panose="020B0004020202020204" pitchFamily="34" charset="0"/>
              </a:rPr>
              <a:t>, </a:t>
            </a:r>
            <a:r>
              <a:rPr lang="en-GB" sz="1200" dirty="0">
                <a:solidFill>
                  <a:srgbClr val="FFC000"/>
                </a:solidFill>
                <a:latin typeface="Aptos" panose="020B0004020202020204" pitchFamily="34" charset="0"/>
              </a:rPr>
              <a:t>social order </a:t>
            </a:r>
            <a:r>
              <a:rPr lang="en-GB" sz="1200" dirty="0">
                <a:solidFill>
                  <a:srgbClr val="FFFF00"/>
                </a:solidFill>
                <a:latin typeface="Aptos" panose="020B0004020202020204" pitchFamily="34" charset="0"/>
              </a:rPr>
              <a:t>and </a:t>
            </a:r>
            <a:r>
              <a:rPr lang="en-GB" sz="1200" dirty="0">
                <a:solidFill>
                  <a:srgbClr val="FFC000"/>
                </a:solidFill>
                <a:latin typeface="Aptos" panose="020B0004020202020204" pitchFamily="34" charset="0"/>
              </a:rPr>
              <a:t>social control</a:t>
            </a:r>
            <a:r>
              <a:rPr lang="en-GB" sz="1200" dirty="0">
                <a:solidFill>
                  <a:srgbClr val="FFFF00"/>
                </a:solidFill>
                <a:latin typeface="Aptos" panose="020B0004020202020204" pitchFamily="34" charset="0"/>
              </a:rPr>
              <a:t>.</a:t>
            </a:r>
          </a:p>
          <a:p>
            <a:endParaRPr lang="en-GB" sz="1200" dirty="0">
              <a:solidFill>
                <a:srgbClr val="FFFF00"/>
              </a:solidFill>
              <a:latin typeface="Aptos" panose="020B0004020202020204" pitchFamily="34" charset="0"/>
            </a:endParaRPr>
          </a:p>
          <a:p>
            <a:r>
              <a:rPr lang="en-GB" sz="1200" dirty="0">
                <a:solidFill>
                  <a:srgbClr val="FFFF00"/>
                </a:solidFill>
                <a:latin typeface="Aptos" panose="020B0004020202020204" pitchFamily="34" charset="0"/>
              </a:rPr>
              <a:t>Now, I don’t </a:t>
            </a:r>
            <a:r>
              <a:rPr lang="en-GB" sz="1200" dirty="0" err="1">
                <a:solidFill>
                  <a:srgbClr val="FFFF00"/>
                </a:solidFill>
                <a:latin typeface="Aptos" panose="020B0004020202020204" pitchFamily="34" charset="0"/>
              </a:rPr>
              <a:t>wanna</a:t>
            </a:r>
            <a:r>
              <a:rPr lang="en-GB" sz="1200" dirty="0">
                <a:solidFill>
                  <a:srgbClr val="FFFF00"/>
                </a:solidFill>
                <a:latin typeface="Aptos" panose="020B0004020202020204" pitchFamily="34" charset="0"/>
              </a:rPr>
              <a:t> hold your hand about it rookie, but I’m guessing we’d both find it helpful if you at had at least a nodding acquaintance with all four before you’re let loose on the unsuspecting citizens of this fair town.</a:t>
            </a:r>
          </a:p>
          <a:p>
            <a:endParaRPr lang="en-GB" sz="1200" dirty="0">
              <a:solidFill>
                <a:srgbClr val="FFFF00"/>
              </a:solidFill>
              <a:latin typeface="Aptos" panose="020B0004020202020204" pitchFamily="34" charset="0"/>
            </a:endParaRPr>
          </a:p>
          <a:p>
            <a:r>
              <a:rPr lang="en-GB" sz="1200" dirty="0">
                <a:solidFill>
                  <a:srgbClr val="FFFF00"/>
                </a:solidFill>
                <a:latin typeface="Aptos" panose="020B0004020202020204" pitchFamily="34" charset="0"/>
              </a:rPr>
              <a:t>A designation I use loosely, so don’t say you haven’t been warned.</a:t>
            </a:r>
          </a:p>
          <a:p>
            <a:endParaRPr lang="en-GB" sz="1200" dirty="0">
              <a:solidFill>
                <a:srgbClr val="FFFF00"/>
              </a:solidFill>
              <a:latin typeface="Aptos" panose="020B0004020202020204" pitchFamily="34" charset="0"/>
            </a:endParaRPr>
          </a:p>
          <a:p>
            <a:r>
              <a:rPr lang="en-GB" sz="1200" dirty="0">
                <a:solidFill>
                  <a:srgbClr val="FFFF00"/>
                </a:solidFill>
                <a:latin typeface="Aptos" panose="020B0004020202020204" pitchFamily="34" charset="0"/>
              </a:rPr>
              <a:t>Tonight’s your first night on the job so stick close to me, listen to what I tell you, </a:t>
            </a:r>
          </a:p>
          <a:p>
            <a:r>
              <a:rPr lang="en-GB" sz="1200" dirty="0">
                <a:solidFill>
                  <a:schemeClr val="bg1"/>
                </a:solidFill>
                <a:latin typeface="Aptos" panose="020B0004020202020204" pitchFamily="34" charset="0"/>
              </a:rPr>
              <a:t>make the right choices </a:t>
            </a:r>
            <a:r>
              <a:rPr lang="en-GB" sz="1200" dirty="0">
                <a:solidFill>
                  <a:srgbClr val="FFFF00"/>
                </a:solidFill>
                <a:latin typeface="Aptos" panose="020B0004020202020204" pitchFamily="34" charset="0"/>
              </a:rPr>
              <a:t>and laugh at my jokes. </a:t>
            </a:r>
          </a:p>
          <a:p>
            <a:endParaRPr lang="en-GB" sz="1200" dirty="0">
              <a:solidFill>
                <a:srgbClr val="FFFF00"/>
              </a:solidFill>
              <a:latin typeface="Aptos" panose="020B0004020202020204" pitchFamily="34" charset="0"/>
            </a:endParaRPr>
          </a:p>
          <a:p>
            <a:r>
              <a:rPr lang="en-GB" sz="1200" dirty="0">
                <a:solidFill>
                  <a:srgbClr val="FFFF00"/>
                </a:solidFill>
                <a:latin typeface="Aptos" panose="020B0004020202020204" pitchFamily="34" charset="0"/>
              </a:rPr>
              <a:t>And remember, while this </a:t>
            </a:r>
            <a:r>
              <a:rPr lang="en-GB" sz="1200" dirty="0" err="1">
                <a:solidFill>
                  <a:srgbClr val="FFFF00"/>
                </a:solidFill>
                <a:latin typeface="Aptos" panose="020B0004020202020204" pitchFamily="34" charset="0"/>
              </a:rPr>
              <a:t>ain’t</a:t>
            </a:r>
            <a:r>
              <a:rPr lang="en-GB" sz="1200" dirty="0">
                <a:solidFill>
                  <a:srgbClr val="FFFF00"/>
                </a:solidFill>
                <a:latin typeface="Aptos" panose="020B0004020202020204" pitchFamily="34" charset="0"/>
              </a:rPr>
              <a:t> no textbook learning there’s plenty of things you can pick-up if you pay attention, ask the right questions and act like you’ve got some idea about what’s going on.</a:t>
            </a:r>
          </a:p>
        </p:txBody>
      </p:sp>
      <p:pic>
        <p:nvPicPr>
          <p:cNvPr id="8" name="Picture 7">
            <a:extLst>
              <a:ext uri="{FF2B5EF4-FFF2-40B4-BE49-F238E27FC236}">
                <a16:creationId xmlns:a16="http://schemas.microsoft.com/office/drawing/2014/main" id="{2AAF555A-7E30-84EC-5B5C-CB0C8C902D99}"/>
              </a:ext>
            </a:extLst>
          </p:cNvPr>
          <p:cNvPicPr>
            <a:picLocks noChangeAspect="1"/>
          </p:cNvPicPr>
          <p:nvPr/>
        </p:nvPicPr>
        <p:blipFill>
          <a:blip r:embed="rId5"/>
          <a:srcRect/>
          <a:stretch/>
        </p:blipFill>
        <p:spPr>
          <a:xfrm>
            <a:off x="6701458" y="1545687"/>
            <a:ext cx="2033922" cy="3108759"/>
          </a:xfrm>
          <a:prstGeom prst="rect">
            <a:avLst/>
          </a:prstGeom>
          <a:ln w="50800">
            <a:solidFill>
              <a:schemeClr val="bg1"/>
            </a:solidFill>
          </a:ln>
        </p:spPr>
      </p:pic>
      <p:sp>
        <p:nvSpPr>
          <p:cNvPr id="33" name="crime">
            <a:extLst>
              <a:ext uri="{FF2B5EF4-FFF2-40B4-BE49-F238E27FC236}">
                <a16:creationId xmlns:a16="http://schemas.microsoft.com/office/drawing/2014/main" id="{9D8D349F-4AD8-67CE-D2D1-2998EE69CBD7}"/>
              </a:ext>
            </a:extLst>
          </p:cNvPr>
          <p:cNvSpPr/>
          <p:nvPr/>
        </p:nvSpPr>
        <p:spPr>
          <a:xfrm>
            <a:off x="2834152" y="1993290"/>
            <a:ext cx="375311"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deviance">
            <a:extLst>
              <a:ext uri="{FF2B5EF4-FFF2-40B4-BE49-F238E27FC236}">
                <a16:creationId xmlns:a16="http://schemas.microsoft.com/office/drawing/2014/main" id="{E2B57F0D-B842-EF59-1D8B-A2BB36B84C0F}"/>
              </a:ext>
            </a:extLst>
          </p:cNvPr>
          <p:cNvSpPr/>
          <p:nvPr/>
        </p:nvSpPr>
        <p:spPr>
          <a:xfrm>
            <a:off x="3262922" y="1990052"/>
            <a:ext cx="540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rder">
            <a:extLst>
              <a:ext uri="{FF2B5EF4-FFF2-40B4-BE49-F238E27FC236}">
                <a16:creationId xmlns:a16="http://schemas.microsoft.com/office/drawing/2014/main" id="{246DB414-ECEA-8D81-7378-F176ACFDF218}"/>
              </a:ext>
            </a:extLst>
          </p:cNvPr>
          <p:cNvSpPr/>
          <p:nvPr/>
        </p:nvSpPr>
        <p:spPr>
          <a:xfrm>
            <a:off x="3874822" y="1980590"/>
            <a:ext cx="720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control">
            <a:extLst>
              <a:ext uri="{FF2B5EF4-FFF2-40B4-BE49-F238E27FC236}">
                <a16:creationId xmlns:a16="http://schemas.microsoft.com/office/drawing/2014/main" id="{443DBFE9-1F4B-7B2D-3CB7-DB22425B9764}"/>
              </a:ext>
            </a:extLst>
          </p:cNvPr>
          <p:cNvSpPr/>
          <p:nvPr/>
        </p:nvSpPr>
        <p:spPr>
          <a:xfrm>
            <a:off x="4912762" y="1985979"/>
            <a:ext cx="84582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Concept_crime">
            <a:extLst>
              <a:ext uri="{FF2B5EF4-FFF2-40B4-BE49-F238E27FC236}">
                <a16:creationId xmlns:a16="http://schemas.microsoft.com/office/drawing/2014/main" id="{DBF5EB53-16D7-FA87-5B92-E9105F4C3D49}"/>
              </a:ext>
            </a:extLst>
          </p:cNvPr>
          <p:cNvGrpSpPr/>
          <p:nvPr/>
        </p:nvGrpSpPr>
        <p:grpSpPr>
          <a:xfrm>
            <a:off x="6077833" y="1662326"/>
            <a:ext cx="2706845" cy="2566598"/>
            <a:chOff x="5912068" y="542381"/>
            <a:chExt cx="2706845" cy="2566598"/>
          </a:xfrm>
        </p:grpSpPr>
        <p:sp>
          <p:nvSpPr>
            <p:cNvPr id="17" name="Shape 10">
              <a:extLst>
                <a:ext uri="{FF2B5EF4-FFF2-40B4-BE49-F238E27FC236}">
                  <a16:creationId xmlns:a16="http://schemas.microsoft.com/office/drawing/2014/main" id="{67EA65CE-81B0-6398-8CD1-AD94F7174D6C}"/>
                </a:ext>
              </a:extLst>
            </p:cNvPr>
            <p:cNvSpPr/>
            <p:nvPr/>
          </p:nvSpPr>
          <p:spPr>
            <a:xfrm>
              <a:off x="5914729" y="549644"/>
              <a:ext cx="2704184" cy="2559335"/>
            </a:xfrm>
            <a:prstGeom prst="rect">
              <a:avLst/>
            </a:prstGeom>
            <a:solidFill>
              <a:srgbClr val="1A1A2A"/>
            </a:solidFill>
            <a:ln w="38100">
              <a:solidFill>
                <a:srgbClr val="0000FF"/>
              </a:solidFill>
              <a:prstDash val="solid"/>
            </a:ln>
            <a:effectLst>
              <a:outerShdw blurRad="152400" dist="63500" dir="8100000" algn="bl" rotWithShape="0">
                <a:srgbClr val="000000">
                  <a:alpha val="50000"/>
                </a:srgbClr>
              </a:outerShdw>
            </a:effectLst>
          </p:spPr>
        </p:sp>
        <p:sp>
          <p:nvSpPr>
            <p:cNvPr id="19" name="Text 13">
              <a:extLst>
                <a:ext uri="{FF2B5EF4-FFF2-40B4-BE49-F238E27FC236}">
                  <a16:creationId xmlns:a16="http://schemas.microsoft.com/office/drawing/2014/main" id="{009A83BF-CDBF-FD99-1440-84C2F5466AFD}"/>
                </a:ext>
              </a:extLst>
            </p:cNvPr>
            <p:cNvSpPr/>
            <p:nvPr/>
          </p:nvSpPr>
          <p:spPr>
            <a:xfrm>
              <a:off x="6054315" y="931067"/>
              <a:ext cx="2458827" cy="2173748"/>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An action that violates the criminal law. </a:t>
              </a:r>
            </a:p>
            <a:p>
              <a:pPr marL="0" indent="0">
                <a:buNone/>
              </a:pPr>
              <a:endParaRPr lang="en-GB" sz="1100" dirty="0">
                <a:solidFill>
                  <a:srgbClr val="F0EFE8"/>
                </a:solidFill>
                <a:latin typeface="Aptos" panose="020B0004020202020204" pitchFamily="34" charset="0"/>
              </a:endParaRPr>
            </a:p>
            <a:p>
              <a:pPr marL="0" indent="0">
                <a:buNone/>
              </a:pPr>
              <a:r>
                <a:rPr lang="en-GB" sz="1100" dirty="0">
                  <a:solidFill>
                    <a:srgbClr val="F0EFE8"/>
                  </a:solidFill>
                  <a:latin typeface="Aptos" panose="020B0004020202020204" pitchFamily="34" charset="0"/>
                </a:rPr>
                <a:t>Simple. Clear. Brutal. </a:t>
              </a:r>
            </a:p>
            <a:p>
              <a:pPr marL="0" indent="0">
                <a:buNone/>
              </a:pPr>
              <a:endParaRPr lang="en-GB" sz="1100" dirty="0">
                <a:solidFill>
                  <a:srgbClr val="F0EFE8"/>
                </a:solidFill>
                <a:latin typeface="Aptos" panose="020B0004020202020204" pitchFamily="34" charset="0"/>
              </a:endParaRPr>
            </a:p>
            <a:p>
              <a:pPr marL="0" indent="0">
                <a:buNone/>
              </a:pPr>
              <a:r>
                <a:rPr lang="en-GB" sz="1100" dirty="0">
                  <a:solidFill>
                    <a:srgbClr val="F0EFE8"/>
                  </a:solidFill>
                  <a:latin typeface="Aptos" panose="020B0004020202020204" pitchFamily="34" charset="0"/>
                </a:rPr>
                <a:t>The government has decided, through legislation, that an action warrants punishment. Break the law and get caught? You’re a criminal. It doesn’t matter what anyone thinks or feels about it. Do the crime. Do the time. Unless you’ve got a good lawyer. There’s always that get-out-of-jail-free card.</a:t>
              </a:r>
            </a:p>
          </p:txBody>
        </p:sp>
        <p:sp>
          <p:nvSpPr>
            <p:cNvPr id="20" name="TextBox 19">
              <a:extLst>
                <a:ext uri="{FF2B5EF4-FFF2-40B4-BE49-F238E27FC236}">
                  <a16:creationId xmlns:a16="http://schemas.microsoft.com/office/drawing/2014/main" id="{08B4496B-D4CD-2628-DDB1-979180CDFA5F}"/>
                </a:ext>
              </a:extLst>
            </p:cNvPr>
            <p:cNvSpPr txBox="1"/>
            <p:nvPr/>
          </p:nvSpPr>
          <p:spPr>
            <a:xfrm>
              <a:off x="5912068" y="542381"/>
              <a:ext cx="2704184" cy="276999"/>
            </a:xfrm>
            <a:prstGeom prst="rect">
              <a:avLst/>
            </a:prstGeom>
            <a:solidFill>
              <a:srgbClr val="0000FF"/>
            </a:solidFill>
          </p:spPr>
          <p:txBody>
            <a:bodyPr wrap="square">
              <a:spAutoFit/>
            </a:bodyPr>
            <a:lstStyle/>
            <a:p>
              <a:pPr algn="ctr"/>
              <a:r>
                <a:rPr lang="en-GB" sz="1200" b="1" dirty="0">
                  <a:solidFill>
                    <a:srgbClr val="FFFF00"/>
                  </a:solidFill>
                  <a:latin typeface="Aptos" panose="020B0004020202020204" pitchFamily="34" charset="0"/>
                </a:rPr>
                <a:t>Concept: Crime</a:t>
              </a:r>
              <a:endParaRPr lang="en-GB" sz="1200" b="1" dirty="0">
                <a:solidFill>
                  <a:schemeClr val="bg1"/>
                </a:solidFill>
                <a:latin typeface="Aptos" panose="020B0004020202020204" pitchFamily="34" charset="0"/>
              </a:endParaRPr>
            </a:p>
          </p:txBody>
        </p:sp>
      </p:grpSp>
      <p:grpSp>
        <p:nvGrpSpPr>
          <p:cNvPr id="21" name="Concept_deviance">
            <a:extLst>
              <a:ext uri="{FF2B5EF4-FFF2-40B4-BE49-F238E27FC236}">
                <a16:creationId xmlns:a16="http://schemas.microsoft.com/office/drawing/2014/main" id="{543A62E5-67FC-D8A8-B641-7600E4D3E082}"/>
              </a:ext>
            </a:extLst>
          </p:cNvPr>
          <p:cNvGrpSpPr/>
          <p:nvPr/>
        </p:nvGrpSpPr>
        <p:grpSpPr>
          <a:xfrm>
            <a:off x="5898055" y="2176619"/>
            <a:ext cx="2706845" cy="1934026"/>
            <a:chOff x="5912068" y="542381"/>
            <a:chExt cx="2706845" cy="1934026"/>
          </a:xfrm>
        </p:grpSpPr>
        <p:sp>
          <p:nvSpPr>
            <p:cNvPr id="22" name="Shape 10">
              <a:extLst>
                <a:ext uri="{FF2B5EF4-FFF2-40B4-BE49-F238E27FC236}">
                  <a16:creationId xmlns:a16="http://schemas.microsoft.com/office/drawing/2014/main" id="{AFA08C58-3BFB-93CD-3504-B0EB44DD00A1}"/>
                </a:ext>
              </a:extLst>
            </p:cNvPr>
            <p:cNvSpPr/>
            <p:nvPr/>
          </p:nvSpPr>
          <p:spPr>
            <a:xfrm>
              <a:off x="5914729" y="549645"/>
              <a:ext cx="2704184" cy="1926762"/>
            </a:xfrm>
            <a:prstGeom prst="rect">
              <a:avLst/>
            </a:prstGeom>
            <a:solidFill>
              <a:srgbClr val="1A1A2A"/>
            </a:solidFill>
            <a:ln w="38100">
              <a:solidFill>
                <a:srgbClr val="0000FF"/>
              </a:solidFill>
              <a:prstDash val="solid"/>
            </a:ln>
            <a:effectLst>
              <a:outerShdw blurRad="152400" dist="63500" dir="8100000" algn="bl" rotWithShape="0">
                <a:srgbClr val="000000">
                  <a:alpha val="50000"/>
                </a:srgbClr>
              </a:outerShdw>
            </a:effectLst>
          </p:spPr>
        </p:sp>
        <p:sp>
          <p:nvSpPr>
            <p:cNvPr id="23" name="Text 13">
              <a:extLst>
                <a:ext uri="{FF2B5EF4-FFF2-40B4-BE49-F238E27FC236}">
                  <a16:creationId xmlns:a16="http://schemas.microsoft.com/office/drawing/2014/main" id="{09F74455-F832-B686-1A6B-478C724024A6}"/>
                </a:ext>
              </a:extLst>
            </p:cNvPr>
            <p:cNvSpPr/>
            <p:nvPr/>
          </p:nvSpPr>
          <p:spPr>
            <a:xfrm>
              <a:off x="6054315" y="908582"/>
              <a:ext cx="2458827" cy="1545339"/>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An action that violates the social norms of a particular group or society. Which includes crime, obviously, but also more. Much, much, more. </a:t>
              </a:r>
            </a:p>
            <a:p>
              <a:pPr marL="0" indent="0">
                <a:buNone/>
              </a:pPr>
              <a:endParaRPr lang="en-GB" sz="1100" dirty="0">
                <a:solidFill>
                  <a:srgbClr val="F0EFE8"/>
                </a:solidFill>
                <a:latin typeface="Aptos" panose="020B0004020202020204" pitchFamily="34" charset="0"/>
              </a:endParaRPr>
            </a:p>
            <a:p>
              <a:pPr marL="0" indent="0">
                <a:buNone/>
              </a:pPr>
              <a:r>
                <a:rPr lang="en-GB" sz="1100" dirty="0">
                  <a:solidFill>
                    <a:srgbClr val="F0EFE8"/>
                  </a:solidFill>
                  <a:latin typeface="Aptos" panose="020B0004020202020204" pitchFamily="34" charset="0"/>
                </a:rPr>
                <a:t>Deviance plays to the invisible jury of people passing judgment through looks, whispers, angry asides and the occasional punch to the gut.</a:t>
              </a:r>
            </a:p>
          </p:txBody>
        </p:sp>
        <p:sp>
          <p:nvSpPr>
            <p:cNvPr id="24" name="TextBox 23">
              <a:extLst>
                <a:ext uri="{FF2B5EF4-FFF2-40B4-BE49-F238E27FC236}">
                  <a16:creationId xmlns:a16="http://schemas.microsoft.com/office/drawing/2014/main" id="{1564D660-EEDB-5DC1-00D1-EFD9AF565E57}"/>
                </a:ext>
              </a:extLst>
            </p:cNvPr>
            <p:cNvSpPr txBox="1"/>
            <p:nvPr/>
          </p:nvSpPr>
          <p:spPr>
            <a:xfrm>
              <a:off x="5912068" y="542381"/>
              <a:ext cx="2704184" cy="276999"/>
            </a:xfrm>
            <a:prstGeom prst="rect">
              <a:avLst/>
            </a:prstGeom>
            <a:solidFill>
              <a:srgbClr val="0000FF"/>
            </a:solidFill>
          </p:spPr>
          <p:txBody>
            <a:bodyPr wrap="square">
              <a:spAutoFit/>
            </a:bodyPr>
            <a:lstStyle/>
            <a:p>
              <a:pPr algn="ctr"/>
              <a:r>
                <a:rPr lang="en-GB" sz="1200" b="1" dirty="0">
                  <a:solidFill>
                    <a:srgbClr val="FFFF00"/>
                  </a:solidFill>
                  <a:latin typeface="Aptos" panose="020B0004020202020204" pitchFamily="34" charset="0"/>
                </a:rPr>
                <a:t>Concept: Deviance</a:t>
              </a:r>
              <a:endParaRPr lang="en-GB" sz="1200" b="1" dirty="0">
                <a:solidFill>
                  <a:schemeClr val="bg1"/>
                </a:solidFill>
                <a:latin typeface="Aptos" panose="020B0004020202020204" pitchFamily="34" charset="0"/>
              </a:endParaRPr>
            </a:p>
          </p:txBody>
        </p:sp>
      </p:grpSp>
      <p:grpSp>
        <p:nvGrpSpPr>
          <p:cNvPr id="29" name="Concept_control">
            <a:extLst>
              <a:ext uri="{FF2B5EF4-FFF2-40B4-BE49-F238E27FC236}">
                <a16:creationId xmlns:a16="http://schemas.microsoft.com/office/drawing/2014/main" id="{A2B6648B-3819-DF26-A20B-128D2AF70614}"/>
              </a:ext>
            </a:extLst>
          </p:cNvPr>
          <p:cNvGrpSpPr/>
          <p:nvPr/>
        </p:nvGrpSpPr>
        <p:grpSpPr>
          <a:xfrm>
            <a:off x="5898263" y="291290"/>
            <a:ext cx="2706845" cy="1633794"/>
            <a:chOff x="5912068" y="542381"/>
            <a:chExt cx="2706845" cy="1633794"/>
          </a:xfrm>
        </p:grpSpPr>
        <p:sp>
          <p:nvSpPr>
            <p:cNvPr id="30" name="Shape 10">
              <a:extLst>
                <a:ext uri="{FF2B5EF4-FFF2-40B4-BE49-F238E27FC236}">
                  <a16:creationId xmlns:a16="http://schemas.microsoft.com/office/drawing/2014/main" id="{8029BDF3-6A85-D954-CD57-ECF50A08E7D8}"/>
                </a:ext>
              </a:extLst>
            </p:cNvPr>
            <p:cNvSpPr/>
            <p:nvPr/>
          </p:nvSpPr>
          <p:spPr>
            <a:xfrm>
              <a:off x="5914729" y="549645"/>
              <a:ext cx="2704184" cy="1626530"/>
            </a:xfrm>
            <a:prstGeom prst="rect">
              <a:avLst/>
            </a:prstGeom>
            <a:solidFill>
              <a:srgbClr val="1A1A2A"/>
            </a:solidFill>
            <a:ln w="38100">
              <a:solidFill>
                <a:srgbClr val="0000FF"/>
              </a:solidFill>
              <a:prstDash val="solid"/>
            </a:ln>
            <a:effectLst>
              <a:outerShdw blurRad="152400" dist="63500" dir="8100000" algn="bl" rotWithShape="0">
                <a:srgbClr val="000000">
                  <a:alpha val="50000"/>
                </a:srgbClr>
              </a:outerShdw>
            </a:effectLst>
          </p:spPr>
        </p:sp>
        <p:sp>
          <p:nvSpPr>
            <p:cNvPr id="31" name="Text 13">
              <a:extLst>
                <a:ext uri="{FF2B5EF4-FFF2-40B4-BE49-F238E27FC236}">
                  <a16:creationId xmlns:a16="http://schemas.microsoft.com/office/drawing/2014/main" id="{B57F4CDF-42A5-5D41-6EA6-D426619B8DD0}"/>
                </a:ext>
              </a:extLst>
            </p:cNvPr>
            <p:cNvSpPr/>
            <p:nvPr/>
          </p:nvSpPr>
          <p:spPr>
            <a:xfrm>
              <a:off x="6054315" y="908582"/>
              <a:ext cx="2458827" cy="1197901"/>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Every mechanism – formal, informal, visible and invisible, cruel and gentle - by which society persuades or makes its members to maintain that order. Courts and prisons play a part.  But gossip, shame, love, habits play a much larger role than most people ever know.  Or even suspect…</a:t>
              </a:r>
            </a:p>
          </p:txBody>
        </p:sp>
        <p:sp>
          <p:nvSpPr>
            <p:cNvPr id="32" name="TextBox 31">
              <a:extLst>
                <a:ext uri="{FF2B5EF4-FFF2-40B4-BE49-F238E27FC236}">
                  <a16:creationId xmlns:a16="http://schemas.microsoft.com/office/drawing/2014/main" id="{927E0C91-28E1-94DF-5D18-4571716B9BA1}"/>
                </a:ext>
              </a:extLst>
            </p:cNvPr>
            <p:cNvSpPr txBox="1"/>
            <p:nvPr/>
          </p:nvSpPr>
          <p:spPr>
            <a:xfrm>
              <a:off x="5912068" y="542381"/>
              <a:ext cx="2704184" cy="276999"/>
            </a:xfrm>
            <a:prstGeom prst="rect">
              <a:avLst/>
            </a:prstGeom>
            <a:solidFill>
              <a:srgbClr val="0000FF"/>
            </a:solidFill>
          </p:spPr>
          <p:txBody>
            <a:bodyPr wrap="square">
              <a:spAutoFit/>
            </a:bodyPr>
            <a:lstStyle/>
            <a:p>
              <a:pPr algn="ctr"/>
              <a:r>
                <a:rPr lang="en-GB" sz="1200" b="1" dirty="0">
                  <a:solidFill>
                    <a:srgbClr val="FFFF00"/>
                  </a:solidFill>
                  <a:latin typeface="Aptos" panose="020B0004020202020204" pitchFamily="34" charset="0"/>
                </a:rPr>
                <a:t>Concept: Social Control</a:t>
              </a:r>
              <a:endParaRPr lang="en-GB" sz="1200" b="1" dirty="0">
                <a:solidFill>
                  <a:schemeClr val="bg1"/>
                </a:solidFill>
                <a:latin typeface="Aptos" panose="020B0004020202020204" pitchFamily="34" charset="0"/>
              </a:endParaRPr>
            </a:p>
          </p:txBody>
        </p:sp>
      </p:grpSp>
      <p:grpSp>
        <p:nvGrpSpPr>
          <p:cNvPr id="25" name="Concept_order">
            <a:extLst>
              <a:ext uri="{FF2B5EF4-FFF2-40B4-BE49-F238E27FC236}">
                <a16:creationId xmlns:a16="http://schemas.microsoft.com/office/drawing/2014/main" id="{B2DCBD96-0337-2BCD-CC2F-2A80586BB54D}"/>
              </a:ext>
            </a:extLst>
          </p:cNvPr>
          <p:cNvGrpSpPr/>
          <p:nvPr/>
        </p:nvGrpSpPr>
        <p:grpSpPr>
          <a:xfrm>
            <a:off x="6030592" y="2650904"/>
            <a:ext cx="2706845" cy="2319468"/>
            <a:chOff x="5912068" y="542381"/>
            <a:chExt cx="2706845" cy="2319468"/>
          </a:xfrm>
        </p:grpSpPr>
        <p:sp>
          <p:nvSpPr>
            <p:cNvPr id="26" name="Shape 10">
              <a:extLst>
                <a:ext uri="{FF2B5EF4-FFF2-40B4-BE49-F238E27FC236}">
                  <a16:creationId xmlns:a16="http://schemas.microsoft.com/office/drawing/2014/main" id="{40680FAF-1D6D-8591-6D6E-B39E03B27327}"/>
                </a:ext>
              </a:extLst>
            </p:cNvPr>
            <p:cNvSpPr/>
            <p:nvPr/>
          </p:nvSpPr>
          <p:spPr>
            <a:xfrm>
              <a:off x="5914729" y="549644"/>
              <a:ext cx="2704184" cy="2312205"/>
            </a:xfrm>
            <a:prstGeom prst="rect">
              <a:avLst/>
            </a:prstGeom>
            <a:solidFill>
              <a:srgbClr val="1A1A2A"/>
            </a:solidFill>
            <a:ln w="38100">
              <a:solidFill>
                <a:srgbClr val="0000FF"/>
              </a:solidFill>
              <a:prstDash val="solid"/>
            </a:ln>
            <a:effectLst>
              <a:outerShdw blurRad="152400" dist="63500" dir="8100000" algn="bl" rotWithShape="0">
                <a:srgbClr val="000000">
                  <a:alpha val="50000"/>
                </a:srgbClr>
              </a:outerShdw>
            </a:effectLst>
          </p:spPr>
        </p:sp>
        <p:sp>
          <p:nvSpPr>
            <p:cNvPr id="27" name="Text 13">
              <a:extLst>
                <a:ext uri="{FF2B5EF4-FFF2-40B4-BE49-F238E27FC236}">
                  <a16:creationId xmlns:a16="http://schemas.microsoft.com/office/drawing/2014/main" id="{3E72C49D-FD1C-502B-69D5-A9F6C7AC3CAE}"/>
                </a:ext>
              </a:extLst>
            </p:cNvPr>
            <p:cNvSpPr/>
            <p:nvPr/>
          </p:nvSpPr>
          <p:spPr>
            <a:xfrm>
              <a:off x="6054315" y="931067"/>
              <a:ext cx="2458827" cy="1930782"/>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The stable, predictable, patterns of behaviour that allows society to function. People stop at red lights. They queue, pay rent, turn up to school or work. Not because they love the system, but because the system is so deeply embedded that questioning it feels like questioning how you breathe. Durkheim called it ‘value consensus.’ Foucault called it a prison. We’ll meet those two gentlemen again. Don’t know where, don’t know when.</a:t>
              </a:r>
            </a:p>
            <a:p>
              <a:pPr marL="0" indent="0">
                <a:buNone/>
              </a:pPr>
              <a:endParaRPr lang="en-GB" sz="1100" dirty="0">
                <a:solidFill>
                  <a:srgbClr val="F0EFE8"/>
                </a:solidFill>
                <a:latin typeface="Aptos" panose="020B0004020202020204" pitchFamily="34" charset="0"/>
              </a:endParaRPr>
            </a:p>
          </p:txBody>
        </p:sp>
        <p:sp>
          <p:nvSpPr>
            <p:cNvPr id="28" name="TextBox 27">
              <a:extLst>
                <a:ext uri="{FF2B5EF4-FFF2-40B4-BE49-F238E27FC236}">
                  <a16:creationId xmlns:a16="http://schemas.microsoft.com/office/drawing/2014/main" id="{0260186F-7803-C631-69C5-14934C23DB87}"/>
                </a:ext>
              </a:extLst>
            </p:cNvPr>
            <p:cNvSpPr txBox="1"/>
            <p:nvPr/>
          </p:nvSpPr>
          <p:spPr>
            <a:xfrm>
              <a:off x="5912068" y="542381"/>
              <a:ext cx="2704184" cy="276999"/>
            </a:xfrm>
            <a:prstGeom prst="rect">
              <a:avLst/>
            </a:prstGeom>
            <a:solidFill>
              <a:srgbClr val="0000FF"/>
            </a:solidFill>
          </p:spPr>
          <p:txBody>
            <a:bodyPr wrap="square">
              <a:spAutoFit/>
            </a:bodyPr>
            <a:lstStyle/>
            <a:p>
              <a:pPr algn="ctr"/>
              <a:r>
                <a:rPr lang="en-GB" sz="1200" b="1" dirty="0">
                  <a:solidFill>
                    <a:srgbClr val="FFFF00"/>
                  </a:solidFill>
                  <a:latin typeface="Aptos" panose="020B0004020202020204" pitchFamily="34" charset="0"/>
                </a:rPr>
                <a:t>Concept: Social Order</a:t>
              </a:r>
              <a:endParaRPr lang="en-GB" sz="1200" b="1" dirty="0">
                <a:solidFill>
                  <a:schemeClr val="bg1"/>
                </a:solidFill>
                <a:latin typeface="Aptos" panose="020B0004020202020204" pitchFamily="34" charset="0"/>
              </a:endParaRPr>
            </a:p>
          </p:txBody>
        </p:sp>
      </p:grpSp>
      <p:sp>
        <p:nvSpPr>
          <p:cNvPr id="37" name="Rectangle 36">
            <a:hlinkClick r:id="rId6" action="ppaction://hlinksldjump"/>
            <a:extLst>
              <a:ext uri="{FF2B5EF4-FFF2-40B4-BE49-F238E27FC236}">
                <a16:creationId xmlns:a16="http://schemas.microsoft.com/office/drawing/2014/main" id="{83ED42DB-369C-EDE6-2CB8-2E0DCA1CC1C2}"/>
              </a:ext>
            </a:extLst>
          </p:cNvPr>
          <p:cNvSpPr/>
          <p:nvPr/>
        </p:nvSpPr>
        <p:spPr>
          <a:xfrm>
            <a:off x="512334" y="3627120"/>
            <a:ext cx="1440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seq concurrent="1" nextAc="seek">
              <p:cTn id="7" restart="whenNotActive" fill="hold" evtFilter="cancelBubble" nodeType="interactiveSeq">
                <p:stCondLst>
                  <p:cond evt="onClick" delay="0">
                    <p:tgtEl>
                      <p:spTgt spid="1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2" restart="whenNotActive" fill="hold" evtFilter="cancelBubble" nodeType="interactiveSeq">
                <p:stCondLst>
                  <p:cond evt="onClick" delay="0">
                    <p:tgtEl>
                      <p:spTgt spid="34"/>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Click" delay="0">
                  <p:tgtEl>
                    <p:spTgt spid="34"/>
                  </p:tgtEl>
                </p:cond>
              </p:nextCondLst>
            </p:seq>
            <p:seq concurrent="1" nextAc="seek">
              <p:cTn id="17" restart="whenNotActive" fill="hold" evtFilter="cancelBubble" nodeType="interactiveSeq">
                <p:stCondLst>
                  <p:cond evt="onClick" delay="0">
                    <p:tgtEl>
                      <p:spTgt spid="21"/>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2" restart="whenNotActive" fill="hold" evtFilter="cancelBubble" nodeType="interactiveSeq">
                <p:stCondLst>
                  <p:cond evt="onClick" delay="0">
                    <p:tgtEl>
                      <p:spTgt spid="35"/>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35"/>
                  </p:tgtEl>
                </p:cond>
              </p:nextCondLst>
            </p:seq>
            <p:seq concurrent="1" nextAc="seek">
              <p:cTn id="27" restart="whenNotActive" fill="hold" evtFilter="cancelBubble" nodeType="interactiveSeq">
                <p:stCondLst>
                  <p:cond evt="onClick" delay="0">
                    <p:tgtEl>
                      <p:spTgt spid="25"/>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32" restart="whenNotActive" fill="hold" evtFilter="cancelBubble" nodeType="interactiveSeq">
                <p:stCondLst>
                  <p:cond evt="onClick" delay="0">
                    <p:tgtEl>
                      <p:spTgt spid="36"/>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37" restart="whenNotActive" fill="hold" evtFilter="cancelBubble" nodeType="interactiveSeq">
                <p:stCondLst>
                  <p:cond evt="onClick" delay="0">
                    <p:tgtEl>
                      <p:spTgt spid="29"/>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D0D1A"/>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DA40108-4239-8E1E-B307-B9EC25896E18}"/>
              </a:ext>
            </a:extLst>
          </p:cNvPr>
          <p:cNvPicPr>
            <a:picLocks noChangeAspect="1"/>
          </p:cNvPicPr>
          <p:nvPr/>
        </p:nvPicPr>
        <p:blipFill>
          <a:blip r:embed="rId4">
            <a:alphaModFix amt="35000"/>
            <a:extLst>
              <a:ext uri="{BEBA8EAE-BF5A-486C-A8C5-ECC9F3942E4B}">
                <a14:imgProps xmlns:a14="http://schemas.microsoft.com/office/drawing/2010/main">
                  <a14:imgLayer r:embed="rId5">
                    <a14:imgEffect>
                      <a14:colorTemperature colorTemp="4700"/>
                    </a14:imgEffect>
                  </a14:imgLayer>
                </a14:imgProps>
              </a:ext>
            </a:extLst>
          </a:blip>
          <a:srcRect/>
          <a:stretch/>
        </p:blipFill>
        <p:spPr>
          <a:xfrm>
            <a:off x="0" y="0"/>
            <a:ext cx="9144000" cy="4161600"/>
          </a:xfrm>
          <a:prstGeom prst="rect">
            <a:avLst/>
          </a:prstGeom>
          <a:effectLst>
            <a:softEdge rad="63500"/>
          </a:effectLst>
        </p:spPr>
      </p:pic>
      <p:sp>
        <p:nvSpPr>
          <p:cNvPr id="4" name="Text 2"/>
          <p:cNvSpPr/>
          <p:nvPr/>
        </p:nvSpPr>
        <p:spPr>
          <a:xfrm>
            <a:off x="365760" y="201168"/>
            <a:ext cx="1828800" cy="292608"/>
          </a:xfrm>
          <a:prstGeom prst="rect">
            <a:avLst/>
          </a:prstGeom>
          <a:noFill/>
          <a:ln/>
        </p:spPr>
        <p:txBody>
          <a:bodyPr wrap="square" lIns="0" tIns="0" rIns="0" bIns="0" rtlCol="0" anchor="ctr"/>
          <a:lstStyle/>
          <a:p>
            <a:pPr marL="0" indent="0" algn="ctr">
              <a:buNone/>
            </a:pPr>
            <a:r>
              <a:rPr lang="en-US" sz="900" b="1" dirty="0">
                <a:solidFill>
                  <a:srgbClr val="0D0D1A"/>
                </a:solidFill>
                <a:latin typeface="Arial Black" pitchFamily="34" charset="0"/>
                <a:ea typeface="Arial Black" pitchFamily="34" charset="-122"/>
                <a:cs typeface="Arial Black" pitchFamily="34" charset="-120"/>
              </a:rPr>
              <a:t>MISSION BRIEF</a:t>
            </a:r>
            <a:endParaRPr lang="en-US" sz="900" dirty="0"/>
          </a:p>
        </p:txBody>
      </p:sp>
      <p:sp>
        <p:nvSpPr>
          <p:cNvPr id="5" name="Text 3"/>
          <p:cNvSpPr/>
          <p:nvPr/>
        </p:nvSpPr>
        <p:spPr>
          <a:xfrm>
            <a:off x="437760" y="650520"/>
            <a:ext cx="8229600" cy="695880"/>
          </a:xfrm>
          <a:prstGeom prst="rect">
            <a:avLst/>
          </a:prstGeom>
          <a:noFill/>
          <a:ln/>
        </p:spPr>
        <p:txBody>
          <a:bodyPr wrap="square" rtlCol="0" anchor="t"/>
          <a:lstStyle/>
          <a:p>
            <a:pPr marL="0" indent="0" algn="l">
              <a:buNone/>
            </a:pPr>
            <a:r>
              <a:rPr lang="en-US" sz="3600" b="1" dirty="0">
                <a:solidFill>
                  <a:schemeClr val="bg1"/>
                </a:solidFill>
                <a:latin typeface="Aptos" panose="020B0004020202020204" pitchFamily="34" charset="0"/>
                <a:ea typeface="Georgia" pitchFamily="34" charset="-122"/>
                <a:cs typeface="Georgia" pitchFamily="34" charset="-120"/>
              </a:rPr>
              <a:t>Crime. Deviance. Order. Control.</a:t>
            </a:r>
            <a:endParaRPr lang="en-US" sz="3600" dirty="0">
              <a:solidFill>
                <a:schemeClr val="bg1"/>
              </a:solidFill>
              <a:latin typeface="Aptos" panose="020B0004020202020204" pitchFamily="34" charset="0"/>
            </a:endParaRPr>
          </a:p>
        </p:txBody>
      </p:sp>
      <p:sp>
        <p:nvSpPr>
          <p:cNvPr id="6" name="Text 4"/>
          <p:cNvSpPr/>
          <p:nvPr/>
        </p:nvSpPr>
        <p:spPr>
          <a:xfrm>
            <a:off x="437760" y="1291967"/>
            <a:ext cx="4362842" cy="3607813"/>
          </a:xfrm>
          <a:prstGeom prst="rect">
            <a:avLst/>
          </a:prstGeom>
          <a:noFill/>
          <a:ln/>
        </p:spPr>
        <p:txBody>
          <a:bodyPr wrap="square" rtlCol="0" anchor="t"/>
          <a:lstStyle/>
          <a:p>
            <a:pPr marL="0" indent="0" algn="l">
              <a:buNone/>
            </a:pPr>
            <a:r>
              <a:rPr lang="en-GB" sz="1200" dirty="0">
                <a:solidFill>
                  <a:srgbClr val="FFFF00"/>
                </a:solidFill>
                <a:latin typeface="Aptos" panose="020B0004020202020204" pitchFamily="34" charset="0"/>
                <a:ea typeface="Calibri" pitchFamily="34" charset="-122"/>
                <a:cs typeface="Calibri" pitchFamily="34" charset="-120"/>
              </a:rPr>
              <a:t>Nicely done rookie. You’ve passed your first test with flying colours.</a:t>
            </a:r>
          </a:p>
          <a:p>
            <a:pPr marL="0" indent="0" algn="l">
              <a:buNone/>
            </a:pPr>
            <a:endParaRPr lang="en-GB" sz="1200" dirty="0">
              <a:solidFill>
                <a:srgbClr val="FFFF00"/>
              </a:solidFill>
              <a:latin typeface="Aptos" panose="020B0004020202020204" pitchFamily="34" charset="0"/>
              <a:ea typeface="Calibri" pitchFamily="34" charset="-122"/>
              <a:cs typeface="Calibri" pitchFamily="34" charset="-120"/>
            </a:endParaRPr>
          </a:p>
          <a:p>
            <a:pPr marL="0" indent="0" algn="l">
              <a:buNone/>
            </a:pPr>
            <a:r>
              <a:rPr lang="en-GB" sz="1200" dirty="0">
                <a:solidFill>
                  <a:srgbClr val="FFFF00"/>
                </a:solidFill>
                <a:latin typeface="Aptos" panose="020B0004020202020204" pitchFamily="34" charset="0"/>
                <a:ea typeface="Calibri" pitchFamily="34" charset="-122"/>
                <a:cs typeface="Calibri" pitchFamily="34" charset="-120"/>
              </a:rPr>
              <a:t>Now you’re here I guess you want to know what’s going on? </a:t>
            </a:r>
          </a:p>
          <a:p>
            <a:pPr marL="0" indent="0" algn="l">
              <a:buNone/>
            </a:pPr>
            <a:endParaRPr lang="en-GB" sz="1200" dirty="0">
              <a:solidFill>
                <a:srgbClr val="FFFF00"/>
              </a:solidFill>
              <a:latin typeface="Aptos" panose="020B0004020202020204" pitchFamily="34" charset="0"/>
              <a:ea typeface="Calibri" pitchFamily="34" charset="-122"/>
              <a:cs typeface="Calibri" pitchFamily="34" charset="-120"/>
            </a:endParaRPr>
          </a:p>
          <a:p>
            <a:pPr marL="0" indent="0" algn="l">
              <a:buNone/>
            </a:pPr>
            <a:r>
              <a:rPr lang="en-GB" sz="1200" dirty="0">
                <a:solidFill>
                  <a:srgbClr val="FFFF00"/>
                </a:solidFill>
                <a:latin typeface="Aptos" panose="020B0004020202020204" pitchFamily="34" charset="0"/>
                <a:ea typeface="Calibri" pitchFamily="34" charset="-122"/>
                <a:cs typeface="Calibri" pitchFamily="34" charset="-120"/>
              </a:rPr>
              <a:t>Well, tonight you’re going to dip your toes into the fetid cesspool of a place I’m proud to call “somewhere I don’t have to live because I’ve got the money to live elsewhere”. Also known as </a:t>
            </a:r>
            <a:r>
              <a:rPr lang="en-GB" sz="1200" dirty="0" err="1">
                <a:solidFill>
                  <a:srgbClr val="FFFF00"/>
                </a:solidFill>
                <a:latin typeface="Aptos" panose="020B0004020202020204" pitchFamily="34" charset="0"/>
                <a:ea typeface="Calibri" pitchFamily="34" charset="-122"/>
                <a:cs typeface="Calibri" pitchFamily="34" charset="-120"/>
              </a:rPr>
              <a:t>AnyTown</a:t>
            </a:r>
            <a:r>
              <a:rPr lang="en-GB" sz="1200" dirty="0">
                <a:solidFill>
                  <a:srgbClr val="FFFF00"/>
                </a:solidFill>
                <a:latin typeface="Aptos" panose="020B0004020202020204" pitchFamily="34" charset="0"/>
                <a:ea typeface="Calibri" pitchFamily="34" charset="-122"/>
                <a:cs typeface="Calibri" pitchFamily="34" charset="-120"/>
              </a:rPr>
              <a:t> to the poor saps unlucky or desperate enough to call it home.</a:t>
            </a:r>
          </a:p>
          <a:p>
            <a:pPr marL="0" indent="0" algn="l">
              <a:buNone/>
            </a:pPr>
            <a:endParaRPr lang="en-GB" sz="1200" dirty="0">
              <a:solidFill>
                <a:srgbClr val="FFFF00"/>
              </a:solidFill>
              <a:latin typeface="Aptos" panose="020B0004020202020204" pitchFamily="34" charset="0"/>
              <a:ea typeface="Calibri" pitchFamily="34" charset="-122"/>
              <a:cs typeface="Calibri" pitchFamily="34" charset="-120"/>
            </a:endParaRPr>
          </a:p>
          <a:p>
            <a:pPr marL="0" indent="0" algn="l">
              <a:buNone/>
            </a:pPr>
            <a:r>
              <a:rPr lang="en-GB" sz="1200" dirty="0">
                <a:solidFill>
                  <a:srgbClr val="FFFF00"/>
                </a:solidFill>
                <a:latin typeface="Aptos" panose="020B0004020202020204" pitchFamily="34" charset="0"/>
                <a:ea typeface="Calibri" pitchFamily="34" charset="-122"/>
                <a:cs typeface="Calibri" pitchFamily="34" charset="-120"/>
              </a:rPr>
              <a:t>And we’re the folk who’s job it is to make sense of the place and the people. An elite group of Sociological Detectives - of which, if you play your cards right, you’ll be the next generation.</a:t>
            </a:r>
          </a:p>
          <a:p>
            <a:pPr marL="0" indent="0" algn="l">
              <a:buNone/>
            </a:pPr>
            <a:endParaRPr lang="en-GB" sz="1200" dirty="0">
              <a:solidFill>
                <a:srgbClr val="FFFF00"/>
              </a:solidFill>
              <a:latin typeface="Aptos" panose="020B0004020202020204" pitchFamily="34" charset="0"/>
              <a:ea typeface="Calibri" pitchFamily="34" charset="-122"/>
              <a:cs typeface="Calibri" pitchFamily="34" charset="-120"/>
            </a:endParaRPr>
          </a:p>
          <a:p>
            <a:pPr marL="0" indent="0" algn="l">
              <a:buNone/>
            </a:pPr>
            <a:r>
              <a:rPr lang="en-GB" sz="1200" dirty="0">
                <a:solidFill>
                  <a:srgbClr val="FFFF00"/>
                </a:solidFill>
                <a:latin typeface="Aptos" panose="020B0004020202020204" pitchFamily="34" charset="0"/>
                <a:ea typeface="Calibri" pitchFamily="34" charset="-122"/>
                <a:cs typeface="Calibri" pitchFamily="34" charset="-120"/>
              </a:rPr>
              <a:t>Think about it rookie. Look and learn and in a few years time you could be me. </a:t>
            </a:r>
            <a:r>
              <a:rPr lang="en-GB" sz="1200" dirty="0" err="1">
                <a:solidFill>
                  <a:srgbClr val="FFFF00"/>
                </a:solidFill>
                <a:latin typeface="Aptos" panose="020B0004020202020204" pitchFamily="34" charset="0"/>
                <a:ea typeface="Calibri" pitchFamily="34" charset="-122"/>
                <a:cs typeface="Calibri" pitchFamily="34" charset="-120"/>
              </a:rPr>
              <a:t>Ain’t</a:t>
            </a:r>
            <a:r>
              <a:rPr lang="en-GB" sz="1200" dirty="0">
                <a:solidFill>
                  <a:srgbClr val="FFFF00"/>
                </a:solidFill>
                <a:latin typeface="Aptos" panose="020B0004020202020204" pitchFamily="34" charset="0"/>
                <a:ea typeface="Calibri" pitchFamily="34" charset="-122"/>
                <a:cs typeface="Calibri" pitchFamily="34" charset="-120"/>
              </a:rPr>
              <a:t> life grand?</a:t>
            </a:r>
          </a:p>
          <a:p>
            <a:pPr marL="0" indent="0" algn="l">
              <a:buNone/>
            </a:pPr>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rPr>
              <a:t>So that’s the background. Consider yourself briefed.</a:t>
            </a:r>
          </a:p>
          <a:p>
            <a:endParaRPr lang="en-GB" sz="1200" dirty="0">
              <a:solidFill>
                <a:srgbClr val="FFFF00"/>
              </a:solidFill>
              <a:latin typeface="Aptos" panose="020B0004020202020204" pitchFamily="34" charset="0"/>
            </a:endParaRPr>
          </a:p>
          <a:p>
            <a:r>
              <a:rPr lang="en-GB" sz="1200" dirty="0">
                <a:solidFill>
                  <a:srgbClr val="FFFF00"/>
                </a:solidFill>
                <a:latin typeface="Aptos" panose="020B0004020202020204" pitchFamily="34" charset="0"/>
              </a:rPr>
              <a:t>And listen carefully kid. </a:t>
            </a:r>
            <a:r>
              <a:rPr lang="en-GB" sz="1200" dirty="0">
                <a:solidFill>
                  <a:schemeClr val="bg1"/>
                </a:solidFill>
                <a:latin typeface="Aptos" panose="020B0004020202020204" pitchFamily="34" charset="0"/>
              </a:rPr>
              <a:t>I </a:t>
            </a:r>
            <a:r>
              <a:rPr lang="en-GB" sz="1200" i="1" dirty="0">
                <a:solidFill>
                  <a:schemeClr val="bg1"/>
                </a:solidFill>
                <a:latin typeface="Aptos" panose="020B0004020202020204" pitchFamily="34" charset="0"/>
              </a:rPr>
              <a:t>will</a:t>
            </a:r>
            <a:r>
              <a:rPr lang="en-GB" sz="1200" dirty="0">
                <a:solidFill>
                  <a:schemeClr val="bg1"/>
                </a:solidFill>
                <a:latin typeface="Aptos" panose="020B0004020202020204" pitchFamily="34" charset="0"/>
              </a:rPr>
              <a:t> be asking questions</a:t>
            </a:r>
            <a:endParaRPr lang="en-GB" sz="1200" dirty="0">
              <a:solidFill>
                <a:srgbClr val="FFFF00"/>
              </a:solidFill>
              <a:latin typeface="Aptos" panose="020B0004020202020204" pitchFamily="34" charset="0"/>
              <a:ea typeface="Calibri" pitchFamily="34" charset="-122"/>
              <a:cs typeface="Calibri" pitchFamily="34" charset="-120"/>
            </a:endParaRPr>
          </a:p>
          <a:p>
            <a:pPr marL="0" indent="0" algn="l">
              <a:buNone/>
            </a:pPr>
            <a:endParaRPr lang="en-GB" sz="1200" dirty="0">
              <a:solidFill>
                <a:srgbClr val="FFFF00"/>
              </a:solidFill>
              <a:latin typeface="Aptos" panose="020B0004020202020204" pitchFamily="34" charset="0"/>
              <a:ea typeface="Calibri" pitchFamily="34" charset="-122"/>
              <a:cs typeface="Calibri" pitchFamily="34" charset="-120"/>
            </a:endParaRPr>
          </a:p>
          <a:p>
            <a:pPr marL="0" indent="0" algn="l">
              <a:buNone/>
            </a:pPr>
            <a:endParaRPr lang="en-GB" sz="1200" dirty="0">
              <a:solidFill>
                <a:srgbClr val="FFFF00"/>
              </a:solidFill>
              <a:latin typeface="Aptos" panose="020B0004020202020204" pitchFamily="34" charset="0"/>
              <a:ea typeface="Calibri" pitchFamily="34" charset="-122"/>
              <a:cs typeface="Calibri" pitchFamily="34" charset="-120"/>
            </a:endParaRPr>
          </a:p>
          <a:p>
            <a:pPr marL="0" indent="0" algn="l">
              <a:buNone/>
            </a:pPr>
            <a:endParaRPr lang="en-GB" sz="1200" dirty="0">
              <a:solidFill>
                <a:srgbClr val="FFFF00"/>
              </a:solidFill>
              <a:latin typeface="Aptos" panose="020B0004020202020204" pitchFamily="34" charset="0"/>
              <a:ea typeface="Calibri" pitchFamily="34" charset="-122"/>
              <a:cs typeface="Calibri" pitchFamily="34" charset="-120"/>
            </a:endParaRPr>
          </a:p>
          <a:p>
            <a:pPr marL="0" indent="0" algn="l">
              <a:buNone/>
            </a:pPr>
            <a:endParaRPr lang="en-GB" sz="1200" dirty="0">
              <a:solidFill>
                <a:srgbClr val="FFFF00"/>
              </a:solidFill>
              <a:latin typeface="Aptos" panose="020B0004020202020204" pitchFamily="34" charset="0"/>
              <a:ea typeface="Calibri" pitchFamily="34" charset="-122"/>
              <a:cs typeface="Calibri" pitchFamily="34" charset="-120"/>
            </a:endParaRPr>
          </a:p>
        </p:txBody>
      </p:sp>
      <p:sp>
        <p:nvSpPr>
          <p:cNvPr id="14" name="Text 3">
            <a:extLst>
              <a:ext uri="{FF2B5EF4-FFF2-40B4-BE49-F238E27FC236}">
                <a16:creationId xmlns:a16="http://schemas.microsoft.com/office/drawing/2014/main" id="{EE55FE57-A914-6C74-C2E3-AA9B541747AD}"/>
              </a:ext>
            </a:extLst>
          </p:cNvPr>
          <p:cNvSpPr/>
          <p:nvPr/>
        </p:nvSpPr>
        <p:spPr>
          <a:xfrm>
            <a:off x="437760" y="243720"/>
            <a:ext cx="8229600" cy="502920"/>
          </a:xfrm>
          <a:prstGeom prst="rect">
            <a:avLst/>
          </a:prstGeom>
          <a:noFill/>
          <a:ln/>
        </p:spPr>
        <p:txBody>
          <a:bodyPr wrap="square" rtlCol="0" anchor="ctr"/>
          <a:lstStyle/>
          <a:p>
            <a:pPr marL="0" indent="0">
              <a:buNone/>
            </a:pPr>
            <a:r>
              <a:rPr lang="en-US" sz="1800" kern="0" spc="600" dirty="0">
                <a:solidFill>
                  <a:srgbClr val="FFFF00"/>
                </a:solidFill>
                <a:latin typeface="Aptos" panose="020B0004020202020204" pitchFamily="34" charset="0"/>
                <a:ea typeface="Consolas" pitchFamily="34" charset="-122"/>
                <a:cs typeface="Consolas" pitchFamily="34" charset="-120"/>
              </a:rPr>
              <a:t>Briefing</a:t>
            </a:r>
            <a:endParaRPr lang="en-US" sz="1800" spc="600" dirty="0">
              <a:solidFill>
                <a:srgbClr val="FFFF00"/>
              </a:solidFill>
              <a:latin typeface="Aptos" panose="020B0004020202020204" pitchFamily="34" charset="0"/>
            </a:endParaRPr>
          </a:p>
        </p:txBody>
      </p:sp>
      <p:pic>
        <p:nvPicPr>
          <p:cNvPr id="3" name="Picture 2">
            <a:extLst>
              <a:ext uri="{FF2B5EF4-FFF2-40B4-BE49-F238E27FC236}">
                <a16:creationId xmlns:a16="http://schemas.microsoft.com/office/drawing/2014/main" id="{2BE2A01B-59C4-BA0E-F07F-4EBF69E6BCB3}"/>
              </a:ext>
            </a:extLst>
          </p:cNvPr>
          <p:cNvPicPr>
            <a:picLocks noChangeAspect="1"/>
          </p:cNvPicPr>
          <p:nvPr/>
        </p:nvPicPr>
        <p:blipFill>
          <a:blip r:embed="rId6"/>
          <a:srcRect/>
          <a:stretch/>
        </p:blipFill>
        <p:spPr>
          <a:xfrm>
            <a:off x="5020201" y="1601652"/>
            <a:ext cx="3904200" cy="2196112"/>
          </a:xfrm>
          <a:prstGeom prst="rect">
            <a:avLst/>
          </a:prstGeom>
          <a:ln w="50800">
            <a:solidFill>
              <a:schemeClr val="bg1"/>
            </a:solidFill>
          </a:ln>
        </p:spPr>
      </p:pic>
      <p:sp>
        <p:nvSpPr>
          <p:cNvPr id="9" name="Rectangle 8">
            <a:hlinkClick r:id="rId7" action="ppaction://hlinksldjump"/>
            <a:extLst>
              <a:ext uri="{FF2B5EF4-FFF2-40B4-BE49-F238E27FC236}">
                <a16:creationId xmlns:a16="http://schemas.microsoft.com/office/drawing/2014/main" id="{B2477D36-4DFA-F2C1-F182-63D4FAE83803}"/>
              </a:ext>
            </a:extLst>
          </p:cNvPr>
          <p:cNvSpPr/>
          <p:nvPr/>
        </p:nvSpPr>
        <p:spPr>
          <a:xfrm>
            <a:off x="1956092" y="4653587"/>
            <a:ext cx="1633928"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8197781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lt">
                                    <p:tmAbs val="200"/>
                                  </p:iterate>
                                  <p:childTnLst>
                                    <p:set>
                                      <p:cBhvr>
                                        <p:cTn id="6"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410B98-F027-7BDD-D04A-F1F5DDDD6441}"/>
              </a:ext>
            </a:extLst>
          </p:cNvPr>
          <p:cNvPicPr>
            <a:picLocks noChangeAspect="1"/>
          </p:cNvPicPr>
          <p:nvPr/>
        </p:nvPicPr>
        <p:blipFill>
          <a:blip r:embed="rId5">
            <a:alphaModFix amt="50000"/>
          </a:blip>
          <a:srcRect/>
          <a:stretch/>
        </p:blipFill>
        <p:spPr>
          <a:xfrm>
            <a:off x="0" y="-1"/>
            <a:ext cx="9144000" cy="4353457"/>
          </a:xfrm>
          <a:prstGeom prst="rect">
            <a:avLst/>
          </a:prstGeom>
          <a:effectLst>
            <a:softEdge rad="63500"/>
          </a:effectLst>
        </p:spPr>
      </p:pic>
      <p:sp>
        <p:nvSpPr>
          <p:cNvPr id="4" name="Text 2"/>
          <p:cNvSpPr/>
          <p:nvPr/>
        </p:nvSpPr>
        <p:spPr>
          <a:xfrm>
            <a:off x="365760" y="201168"/>
            <a:ext cx="1828800" cy="292608"/>
          </a:xfrm>
          <a:prstGeom prst="rect">
            <a:avLst/>
          </a:prstGeom>
          <a:noFill/>
          <a:ln/>
        </p:spPr>
        <p:txBody>
          <a:bodyPr wrap="square" lIns="0" tIns="0" rIns="0" bIns="0" rtlCol="0" anchor="ctr"/>
          <a:lstStyle/>
          <a:p>
            <a:pPr marL="0" indent="0" algn="ctr">
              <a:buNone/>
            </a:pPr>
            <a:r>
              <a:rPr lang="en-US" sz="900" b="1" dirty="0">
                <a:solidFill>
                  <a:srgbClr val="0D0D1A"/>
                </a:solidFill>
                <a:latin typeface="Arial Black" pitchFamily="34" charset="0"/>
                <a:ea typeface="Arial Black" pitchFamily="34" charset="-122"/>
                <a:cs typeface="Arial Black" pitchFamily="34" charset="-120"/>
              </a:rPr>
              <a:t>IN THE CITY</a:t>
            </a:r>
            <a:endParaRPr lang="en-US" sz="900" dirty="0"/>
          </a:p>
        </p:txBody>
      </p:sp>
      <p:sp>
        <p:nvSpPr>
          <p:cNvPr id="6" name="Text 4"/>
          <p:cNvSpPr/>
          <p:nvPr/>
        </p:nvSpPr>
        <p:spPr>
          <a:xfrm>
            <a:off x="188633" y="1402560"/>
            <a:ext cx="3199143" cy="2677656"/>
          </a:xfrm>
          <a:prstGeom prst="rect">
            <a:avLst/>
          </a:prstGeom>
          <a:noFill/>
          <a:ln/>
        </p:spPr>
        <p:txBody>
          <a:bodyPr wrap="square" rtlCol="0" anchor="t"/>
          <a:lstStyle/>
          <a:p>
            <a:r>
              <a:rPr lang="en-GB" sz="1200" dirty="0">
                <a:solidFill>
                  <a:srgbClr val="FFFF00"/>
                </a:solidFill>
                <a:latin typeface="Aptos" panose="020B0004020202020204" pitchFamily="34" charset="0"/>
                <a:ea typeface="Calibri" pitchFamily="34" charset="-122"/>
                <a:cs typeface="Calibri" pitchFamily="34" charset="-120"/>
              </a:rPr>
              <a:t>To my left: Two men, early thirties, stumble out of the pub and start shouting and fighting. Actual bodily harm is being committed. It’s a crime. </a:t>
            </a:r>
          </a:p>
          <a:p>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ea typeface="Calibri" pitchFamily="34" charset="-122"/>
                <a:cs typeface="Calibri" pitchFamily="34" charset="-120"/>
              </a:rPr>
              <a:t>It’s also deviant by most community standards and it’s a regular thing with these two bozos. </a:t>
            </a:r>
          </a:p>
          <a:p>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ea typeface="Calibri" pitchFamily="34" charset="-122"/>
                <a:cs typeface="Calibri" pitchFamily="34" charset="-120"/>
              </a:rPr>
              <a:t>But some  residents just stand watching from their windows. They haven’t called the police. It’s just an everyday breakdown of social order that everyone expects to contain itself. Nothing (much) to see here.</a:t>
            </a:r>
          </a:p>
          <a:p>
            <a:endParaRPr lang="en-GB" sz="1200" dirty="0">
              <a:solidFill>
                <a:srgbClr val="FFFF00"/>
              </a:solidFill>
              <a:latin typeface="Aptos" panose="020B0004020202020204" pitchFamily="34" charset="0"/>
              <a:ea typeface="Calibri" pitchFamily="34" charset="-122"/>
              <a:cs typeface="Calibri" pitchFamily="34" charset="-120"/>
            </a:endParaRPr>
          </a:p>
        </p:txBody>
      </p:sp>
      <p:sp>
        <p:nvSpPr>
          <p:cNvPr id="12" name="TextBox 11">
            <a:extLst>
              <a:ext uri="{FF2B5EF4-FFF2-40B4-BE49-F238E27FC236}">
                <a16:creationId xmlns:a16="http://schemas.microsoft.com/office/drawing/2014/main" id="{099EEB8D-A82F-4395-3199-37493732B158}"/>
              </a:ext>
            </a:extLst>
          </p:cNvPr>
          <p:cNvSpPr txBox="1"/>
          <p:nvPr/>
        </p:nvSpPr>
        <p:spPr>
          <a:xfrm>
            <a:off x="188633" y="843223"/>
            <a:ext cx="864108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00"/>
                </a:solidFill>
                <a:effectLst/>
                <a:uLnTx/>
                <a:uFillTx/>
                <a:latin typeface="Aptos" panose="020B0004020202020204" pitchFamily="34" charset="0"/>
                <a:ea typeface="Calibri" pitchFamily="34" charset="-122"/>
                <a:cs typeface="Calibri" pitchFamily="34" charset="-120"/>
              </a:rPr>
              <a:t>Saturday night. It’s late but starting to get early. Ferris Court housing estate, south side of the city. I’m parked in an unmarked car with a lukewarm cup of coffee, a cold sausage roll and </a:t>
            </a:r>
            <a:r>
              <a:rPr lang="en-GB" sz="1200" dirty="0">
                <a:solidFill>
                  <a:srgbClr val="FFFF00"/>
                </a:solidFill>
                <a:latin typeface="Aptos" panose="020B0004020202020204" pitchFamily="34" charset="0"/>
                <a:ea typeface="Calibri" pitchFamily="34" charset="-122"/>
                <a:cs typeface="Calibri" pitchFamily="34" charset="-120"/>
              </a:rPr>
              <a:t>a growing realisation I should have made something more of my life.</a:t>
            </a:r>
            <a:endParaRPr kumimoji="0" lang="en-GB" sz="1200" b="0" i="0" u="none" strike="noStrike" kern="1200" cap="none" spc="0" normalizeH="0" baseline="0" noProof="0" dirty="0">
              <a:ln>
                <a:noFill/>
              </a:ln>
              <a:solidFill>
                <a:srgbClr val="FFFF00"/>
              </a:solidFill>
              <a:effectLst/>
              <a:uLnTx/>
              <a:uFillTx/>
              <a:latin typeface="Aptos" panose="020B0004020202020204" pitchFamily="34" charset="0"/>
              <a:ea typeface="Calibri" pitchFamily="34" charset="-122"/>
              <a:cs typeface="Calibri" pitchFamily="34" charset="-120"/>
            </a:endParaRPr>
          </a:p>
        </p:txBody>
      </p:sp>
      <p:sp>
        <p:nvSpPr>
          <p:cNvPr id="14" name="TextBox 13">
            <a:extLst>
              <a:ext uri="{FF2B5EF4-FFF2-40B4-BE49-F238E27FC236}">
                <a16:creationId xmlns:a16="http://schemas.microsoft.com/office/drawing/2014/main" id="{2D0B5AB8-9CFC-89B3-AB9B-FA4A03E92B65}"/>
              </a:ext>
            </a:extLst>
          </p:cNvPr>
          <p:cNvSpPr txBox="1"/>
          <p:nvPr/>
        </p:nvSpPr>
        <p:spPr>
          <a:xfrm>
            <a:off x="697043" y="4453398"/>
            <a:ext cx="7719934" cy="646331"/>
          </a:xfrm>
          <a:prstGeom prst="rect">
            <a:avLst/>
          </a:prstGeom>
          <a:noFill/>
        </p:spPr>
        <p:txBody>
          <a:bodyPr wrap="square">
            <a:spAutoFit/>
          </a:bodyPr>
          <a:lstStyle/>
          <a:p>
            <a:pPr lvl="0" algn="ctr">
              <a:defRPr/>
            </a:pPr>
            <a:r>
              <a:rPr kumimoji="0" lang="en-GB" sz="1200" b="0" i="0" u="none" strike="noStrike" kern="1200" cap="none" spc="0" normalizeH="0" baseline="0" noProof="0" dirty="0">
                <a:ln>
                  <a:noFill/>
                </a:ln>
                <a:solidFill>
                  <a:srgbClr val="FFFF00"/>
                </a:solidFill>
                <a:effectLst/>
                <a:uLnTx/>
                <a:uFillTx/>
                <a:latin typeface="Aptos" panose="020B0004020202020204" pitchFamily="34" charset="0"/>
                <a:ea typeface="Calibri" pitchFamily="34" charset="-122"/>
                <a:cs typeface="Calibri" pitchFamily="34" charset="-120"/>
              </a:rPr>
              <a:t>I’d </a:t>
            </a:r>
            <a:r>
              <a:rPr lang="en-GB" sz="1200" dirty="0">
                <a:solidFill>
                  <a:srgbClr val="FFFF00"/>
                </a:solidFill>
                <a:latin typeface="Aptos" panose="020B0004020202020204" pitchFamily="34" charset="0"/>
                <a:ea typeface="Calibri" pitchFamily="34" charset="-122"/>
                <a:cs typeface="Calibri" pitchFamily="34" charset="-120"/>
              </a:rPr>
              <a:t>say it’s </a:t>
            </a:r>
            <a:r>
              <a:rPr kumimoji="0" lang="en-GB" sz="1200" b="0" i="0" u="none" strike="noStrike" kern="1200" cap="none" spc="0" normalizeH="0" baseline="0" noProof="0" dirty="0">
                <a:ln>
                  <a:noFill/>
                </a:ln>
                <a:solidFill>
                  <a:srgbClr val="FFFF00"/>
                </a:solidFill>
                <a:effectLst/>
                <a:uLnTx/>
                <a:uFillTx/>
                <a:latin typeface="Aptos" panose="020B0004020202020204" pitchFamily="34" charset="0"/>
                <a:ea typeface="Calibri" pitchFamily="34" charset="-122"/>
                <a:cs typeface="Calibri" pitchFamily="34" charset="-120"/>
              </a:rPr>
              <a:t>your choice, kid</a:t>
            </a:r>
            <a:r>
              <a:rPr lang="en-GB" sz="1200" dirty="0">
                <a:solidFill>
                  <a:srgbClr val="FFFF00"/>
                </a:solidFill>
                <a:latin typeface="Aptos" panose="020B0004020202020204" pitchFamily="34" charset="0"/>
                <a:ea typeface="Calibri" pitchFamily="34" charset="-122"/>
                <a:cs typeface="Calibri" pitchFamily="34" charset="-120"/>
              </a:rPr>
              <a:t>, but I’m not just here for the ride.  And you’re here to learn so if it’s all the same to you – and even if it isn’t – we’re going to </a:t>
            </a:r>
            <a:r>
              <a:rPr lang="en-GB" sz="1200" dirty="0">
                <a:solidFill>
                  <a:schemeClr val="bg1"/>
                </a:solidFill>
                <a:latin typeface="Aptos" panose="020B0004020202020204" pitchFamily="34" charset="0"/>
                <a:ea typeface="Calibri" pitchFamily="34" charset="-122"/>
                <a:cs typeface="Calibri" pitchFamily="34" charset="-120"/>
              </a:rPr>
              <a:t>start by investigating the fight</a:t>
            </a:r>
            <a:r>
              <a:rPr lang="en-GB" sz="1200" dirty="0">
                <a:solidFill>
                  <a:srgbClr val="FFFF00"/>
                </a:solidFill>
                <a:latin typeface="Aptos" panose="020B0004020202020204" pitchFamily="34" charset="0"/>
                <a:ea typeface="Calibri" pitchFamily="34" charset="-122"/>
                <a:cs typeface="Calibri" pitchFamily="34" charset="-120"/>
              </a:rPr>
              <a:t>. Think about it as your first lesson in social control and the natural order of rank. Well get back to the Vigil later. They </a:t>
            </a:r>
            <a:r>
              <a:rPr lang="en-GB" sz="1200" dirty="0" err="1">
                <a:solidFill>
                  <a:srgbClr val="FFFF00"/>
                </a:solidFill>
                <a:latin typeface="Aptos" panose="020B0004020202020204" pitchFamily="34" charset="0"/>
                <a:ea typeface="Calibri" pitchFamily="34" charset="-122"/>
                <a:cs typeface="Calibri" pitchFamily="34" charset="-120"/>
              </a:rPr>
              <a:t>ain’t</a:t>
            </a:r>
            <a:r>
              <a:rPr lang="en-GB" sz="1200" dirty="0">
                <a:solidFill>
                  <a:srgbClr val="FFFF00"/>
                </a:solidFill>
                <a:latin typeface="Aptos" panose="020B0004020202020204" pitchFamily="34" charset="0"/>
                <a:ea typeface="Calibri" pitchFamily="34" charset="-122"/>
                <a:cs typeface="Calibri" pitchFamily="34" charset="-120"/>
              </a:rPr>
              <a:t> going nowhere.</a:t>
            </a:r>
            <a:endParaRPr kumimoji="0" lang="en-GB" sz="1200" b="0" i="0" u="none" strike="noStrike" kern="1200" cap="none" spc="0" normalizeH="0" baseline="0" noProof="0" dirty="0">
              <a:ln>
                <a:noFill/>
              </a:ln>
              <a:solidFill>
                <a:srgbClr val="FFFF00"/>
              </a:solidFill>
              <a:effectLst/>
              <a:uLnTx/>
              <a:uFillTx/>
              <a:latin typeface="Aptos" panose="020B0004020202020204" pitchFamily="34" charset="0"/>
              <a:ea typeface="Calibri" pitchFamily="34" charset="-122"/>
              <a:cs typeface="Calibri" pitchFamily="34" charset="-120"/>
            </a:endParaRPr>
          </a:p>
        </p:txBody>
      </p:sp>
      <p:sp>
        <p:nvSpPr>
          <p:cNvPr id="17" name="Text 3">
            <a:extLst>
              <a:ext uri="{FF2B5EF4-FFF2-40B4-BE49-F238E27FC236}">
                <a16:creationId xmlns:a16="http://schemas.microsoft.com/office/drawing/2014/main" id="{F3D657D0-69CD-3DDD-85AA-604AEDFA5447}"/>
              </a:ext>
            </a:extLst>
          </p:cNvPr>
          <p:cNvSpPr/>
          <p:nvPr/>
        </p:nvSpPr>
        <p:spPr>
          <a:xfrm>
            <a:off x="306900" y="196682"/>
            <a:ext cx="8229600" cy="695880"/>
          </a:xfrm>
          <a:prstGeom prst="rect">
            <a:avLst/>
          </a:prstGeom>
          <a:noFill/>
          <a:ln/>
        </p:spPr>
        <p:txBody>
          <a:bodyPr wrap="square" rtlCol="0" anchor="t"/>
          <a:lstStyle/>
          <a:p>
            <a:pPr marL="0" indent="0" algn="l">
              <a:buNone/>
            </a:pPr>
            <a:r>
              <a:rPr lang="en-US" sz="3600" b="1" dirty="0">
                <a:solidFill>
                  <a:schemeClr val="bg1"/>
                </a:solidFill>
                <a:latin typeface="Aptos" panose="020B0004020202020204" pitchFamily="34" charset="0"/>
              </a:rPr>
              <a:t>A Walk on the Wild Side</a:t>
            </a:r>
          </a:p>
        </p:txBody>
      </p:sp>
      <p:sp>
        <p:nvSpPr>
          <p:cNvPr id="3" name="TextBox 2">
            <a:extLst>
              <a:ext uri="{FF2B5EF4-FFF2-40B4-BE49-F238E27FC236}">
                <a16:creationId xmlns:a16="http://schemas.microsoft.com/office/drawing/2014/main" id="{45D7E4E9-4A5F-6B42-D745-CF7B7D55521B}"/>
              </a:ext>
            </a:extLst>
          </p:cNvPr>
          <p:cNvSpPr txBox="1"/>
          <p:nvPr/>
        </p:nvSpPr>
        <p:spPr>
          <a:xfrm>
            <a:off x="5951095" y="1402560"/>
            <a:ext cx="3095469" cy="286232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00"/>
                </a:solidFill>
                <a:effectLst/>
                <a:uLnTx/>
                <a:uFillTx/>
                <a:latin typeface="Aptos" panose="020B0004020202020204" pitchFamily="34" charset="0"/>
                <a:ea typeface="Calibri" pitchFamily="34" charset="-122"/>
                <a:cs typeface="Calibri" pitchFamily="34" charset="-120"/>
              </a:rPr>
              <a:t>To my right: a candlelit Vigil.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FFFF00"/>
              </a:solidFill>
              <a:latin typeface="Aptos" panose="020B0004020202020204" pitchFamily="34" charset="0"/>
              <a:ea typeface="Calibri" pitchFamily="34" charset="-122"/>
              <a:cs typeface="Calibri"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00"/>
                </a:solidFill>
                <a:effectLst/>
                <a:uLnTx/>
                <a:uFillTx/>
                <a:latin typeface="Aptos" panose="020B0004020202020204" pitchFamily="34" charset="0"/>
                <a:ea typeface="Calibri" pitchFamily="34" charset="-122"/>
                <a:cs typeface="Calibri" pitchFamily="34" charset="-120"/>
              </a:rPr>
              <a:t>Forty or so people, all ages, standing silently in the road. They’re commemorating a 15-year-old who was stabbed here six months ago.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FFFF00"/>
              </a:solidFill>
              <a:latin typeface="Aptos" panose="020B0004020202020204" pitchFamily="34" charset="0"/>
              <a:ea typeface="Calibri" pitchFamily="34" charset="-122"/>
              <a:cs typeface="Calibri"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00"/>
                </a:solidFill>
                <a:effectLst/>
                <a:uLnTx/>
                <a:uFillTx/>
                <a:latin typeface="Aptos" panose="020B0004020202020204" pitchFamily="34" charset="0"/>
                <a:ea typeface="Calibri" pitchFamily="34" charset="-122"/>
                <a:cs typeface="Calibri" pitchFamily="34" charset="-120"/>
              </a:rPr>
              <a:t>The road is technically blocked and that’s a public order offence, but two officers on the edge of the crowd are just watching and waiting.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FFFF00"/>
              </a:solidFill>
              <a:latin typeface="Aptos" panose="020B0004020202020204" pitchFamily="34" charset="0"/>
              <a:ea typeface="Calibri" pitchFamily="34" charset="-122"/>
              <a:cs typeface="Calibri"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00"/>
                </a:solidFill>
                <a:effectLst/>
                <a:uLnTx/>
                <a:uFillTx/>
                <a:latin typeface="Aptos" panose="020B0004020202020204" pitchFamily="34" charset="0"/>
                <a:ea typeface="Calibri" pitchFamily="34" charset="-122"/>
                <a:cs typeface="Calibri" pitchFamily="34" charset="-120"/>
              </a:rPr>
              <a:t>Letting it happen.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FFFF00"/>
              </a:solidFill>
              <a:latin typeface="Aptos" panose="020B0004020202020204" pitchFamily="34" charset="0"/>
              <a:ea typeface="Calibri" pitchFamily="34" charset="-122"/>
              <a:cs typeface="Calibri"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00"/>
                </a:solidFill>
                <a:effectLst/>
                <a:uLnTx/>
                <a:uFillTx/>
                <a:latin typeface="Aptos" panose="020B0004020202020204" pitchFamily="34" charset="0"/>
                <a:ea typeface="Calibri" pitchFamily="34" charset="-122"/>
                <a:cs typeface="Calibri" pitchFamily="34" charset="-120"/>
              </a:rPr>
              <a:t>Some forms of disorder are actually the most powerful mechanisms of social order around. </a:t>
            </a:r>
          </a:p>
        </p:txBody>
      </p:sp>
      <p:sp>
        <p:nvSpPr>
          <p:cNvPr id="10" name="Rectangle 9">
            <a:hlinkClick r:id="rId6" action="ppaction://hlinksldjump"/>
            <a:extLst>
              <a:ext uri="{FF2B5EF4-FFF2-40B4-BE49-F238E27FC236}">
                <a16:creationId xmlns:a16="http://schemas.microsoft.com/office/drawing/2014/main" id="{62E1C823-AE57-8268-A1AC-555847B6EB86}"/>
              </a:ext>
            </a:extLst>
          </p:cNvPr>
          <p:cNvSpPr/>
          <p:nvPr/>
        </p:nvSpPr>
        <p:spPr>
          <a:xfrm>
            <a:off x="2743200" y="4706911"/>
            <a:ext cx="1903751"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53571478-BB3D-DF8A-D713-D1A2E5E76835}"/>
              </a:ext>
            </a:extLst>
          </p:cNvPr>
          <p:cNvPicPr>
            <a:picLocks noChangeAspect="1"/>
          </p:cNvPicPr>
          <p:nvPr/>
        </p:nvPicPr>
        <p:blipFill>
          <a:blip r:embed="rId7">
            <a:alphaModFix amt="70000"/>
          </a:blip>
          <a:srcRect/>
          <a:stretch/>
        </p:blipFill>
        <p:spPr>
          <a:xfrm>
            <a:off x="3576409" y="1365085"/>
            <a:ext cx="2179817" cy="3011087"/>
          </a:xfrm>
          <a:prstGeom prst="rect">
            <a:avLst/>
          </a:prstGeom>
          <a:ln w="50800">
            <a:solidFill>
              <a:schemeClr val="bg1"/>
            </a:solidFill>
          </a:ln>
        </p:spPr>
      </p:pic>
      <p:pic>
        <p:nvPicPr>
          <p:cNvPr id="7" name="Empty Streets">
            <a:hlinkClick r:id="" action="ppaction://media"/>
            <a:extLst>
              <a:ext uri="{FF2B5EF4-FFF2-40B4-BE49-F238E27FC236}">
                <a16:creationId xmlns:a16="http://schemas.microsoft.com/office/drawing/2014/main" id="{EC53F62A-2940-A736-362D-782909142A6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251741" y="3838314"/>
            <a:ext cx="402266" cy="402266"/>
          </a:xfrm>
          <a:prstGeom prst="rect">
            <a:avLst/>
          </a:prstGeom>
        </p:spPr>
      </p:pic>
    </p:spTree>
    <p:extLst>
      <p:ext uri="{BB962C8B-B14F-4D97-AF65-F5344CB8AC3E}">
        <p14:creationId xmlns:p14="http://schemas.microsoft.com/office/powerpoint/2010/main" val="277096852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mph" presetSubtype="0" fill="hold" grpId="0" nodeType="withEffect">
                                  <p:stCondLst>
                                    <p:cond delay="0"/>
                                  </p:stCondLst>
                                  <p:childTnLst>
                                    <p:animClr clrSpc="hsl" dir="cw">
                                      <p:cBhvr override="childStyle">
                                        <p:cTn id="6" dur="5000" fill="hold"/>
                                        <p:tgtEl>
                                          <p:spTgt spid="3"/>
                                        </p:tgtEl>
                                        <p:attrNameLst>
                                          <p:attrName>style.color</p:attrName>
                                        </p:attrNameLst>
                                      </p:cBhvr>
                                      <p:by>
                                        <p:hsl h="0" s="-70588" l="0"/>
                                      </p:by>
                                    </p:animClr>
                                    <p:animClr clrSpc="hsl" dir="cw">
                                      <p:cBhvr>
                                        <p:cTn id="7" dur="5000" fill="hold"/>
                                        <p:tgtEl>
                                          <p:spTgt spid="3"/>
                                        </p:tgtEl>
                                        <p:attrNameLst>
                                          <p:attrName>fillcolor</p:attrName>
                                        </p:attrNameLst>
                                      </p:cBhvr>
                                      <p:by>
                                        <p:hsl h="0" s="-70588" l="0"/>
                                      </p:by>
                                    </p:animClr>
                                    <p:animClr clrSpc="hsl" dir="cw">
                                      <p:cBhvr>
                                        <p:cTn id="8" dur="5000" fill="hold"/>
                                        <p:tgtEl>
                                          <p:spTgt spid="3"/>
                                        </p:tgtEl>
                                        <p:attrNameLst>
                                          <p:attrName>stroke.color</p:attrName>
                                        </p:attrNameLst>
                                      </p:cBhvr>
                                      <p:by>
                                        <p:hsl h="0" s="-70588" l="0"/>
                                      </p:by>
                                    </p:animClr>
                                    <p:set>
                                      <p:cBhvr>
                                        <p:cTn id="9" dur="5000" fill="hold"/>
                                        <p:tgtEl>
                                          <p:spTgt spid="3"/>
                                        </p:tgtEl>
                                        <p:attrNameLst>
                                          <p:attrName>fill.type</p:attrName>
                                        </p:attrNameLst>
                                      </p:cBhvr>
                                      <p:to>
                                        <p:strVal val="solid"/>
                                      </p:to>
                                    </p:set>
                                  </p:childTnLst>
                                </p:cTn>
                              </p:par>
                              <p:par>
                                <p:cTn id="10" presetID="1" presetClass="mediacall" presetSubtype="0" fill="hold" nodeType="withEffect">
                                  <p:stCondLst>
                                    <p:cond delay="0"/>
                                  </p:stCondLst>
                                  <p:childTnLst>
                                    <p:cmd type="call" cmd="playFrom(0.0)">
                                      <p:cBhvr>
                                        <p:cTn id="11" dur="27119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2727" showWhenStopped="0">
                <p:cTn id="12" repeatCount="indefinite" fill="hold" display="0">
                  <p:stCondLst>
                    <p:cond delay="indefinite"/>
                  </p:stCondLst>
                  <p:endCondLst>
                    <p:cond evt="onStopAudio" delay="0">
                      <p:tgtEl>
                        <p:sldTgt/>
                      </p:tgtEl>
                    </p:cond>
                  </p:endCondLst>
                </p:cTn>
                <p:tgtEl>
                  <p:spTgt spid="7"/>
                </p:tgtEl>
              </p:cMediaNode>
            </p:audio>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8BEB90-7A5C-7486-02B2-FE13B5398994}"/>
              </a:ext>
            </a:extLst>
          </p:cNvPr>
          <p:cNvPicPr>
            <a:picLocks noChangeAspect="1"/>
          </p:cNvPicPr>
          <p:nvPr/>
        </p:nvPicPr>
        <p:blipFill>
          <a:blip r:embed="rId3">
            <a:alphaModFix amt="50000"/>
          </a:blip>
          <a:srcRect/>
          <a:stretch/>
        </p:blipFill>
        <p:spPr>
          <a:xfrm>
            <a:off x="0" y="-1"/>
            <a:ext cx="9144000" cy="4384623"/>
          </a:xfrm>
          <a:prstGeom prst="rect">
            <a:avLst/>
          </a:prstGeom>
          <a:effectLst>
            <a:softEdge rad="63500"/>
          </a:effectLst>
        </p:spPr>
      </p:pic>
      <p:sp>
        <p:nvSpPr>
          <p:cNvPr id="6" name="Text 4"/>
          <p:cNvSpPr/>
          <p:nvPr/>
        </p:nvSpPr>
        <p:spPr>
          <a:xfrm>
            <a:off x="241638" y="243033"/>
            <a:ext cx="5179962" cy="665787"/>
          </a:xfrm>
          <a:prstGeom prst="rect">
            <a:avLst/>
          </a:prstGeom>
          <a:noFill/>
          <a:ln/>
        </p:spPr>
        <p:txBody>
          <a:bodyPr wrap="square" rtlCol="0" anchor="t"/>
          <a:lstStyle/>
          <a:p>
            <a:pPr marL="0" indent="0" algn="l">
              <a:buNone/>
            </a:pPr>
            <a:r>
              <a:rPr lang="en-US" sz="3200" b="1" dirty="0">
                <a:solidFill>
                  <a:schemeClr val="bg1"/>
                </a:solidFill>
                <a:latin typeface="Aptos" panose="020B0004020202020204" pitchFamily="34" charset="0"/>
              </a:rPr>
              <a:t>Saturday Night’s Alright</a:t>
            </a:r>
            <a:endParaRPr lang="en-US" sz="3200" dirty="0">
              <a:latin typeface="Aptos" panose="020B0004020202020204" pitchFamily="34" charset="0"/>
            </a:endParaRPr>
          </a:p>
        </p:txBody>
      </p:sp>
      <p:sp>
        <p:nvSpPr>
          <p:cNvPr id="8" name="Text 6"/>
          <p:cNvSpPr/>
          <p:nvPr/>
        </p:nvSpPr>
        <p:spPr>
          <a:xfrm>
            <a:off x="241638" y="837977"/>
            <a:ext cx="6292305" cy="3412642"/>
          </a:xfrm>
          <a:prstGeom prst="rect">
            <a:avLst/>
          </a:prstGeom>
          <a:noFill/>
          <a:ln/>
        </p:spPr>
        <p:txBody>
          <a:bodyPr wrap="square" rtlCol="0" anchor="t"/>
          <a:lstStyle/>
          <a:p>
            <a:pPr marL="0" indent="0">
              <a:buNone/>
            </a:pPr>
            <a:r>
              <a:rPr lang="en-GB" sz="1200" dirty="0">
                <a:solidFill>
                  <a:srgbClr val="FFFF00"/>
                </a:solidFill>
                <a:latin typeface="Aptos" panose="020B0004020202020204" pitchFamily="34" charset="0"/>
                <a:ea typeface="Calibri" pitchFamily="34" charset="-122"/>
                <a:cs typeface="Calibri" pitchFamily="34" charset="-120"/>
              </a:rPr>
              <a:t>On the face of it, it’s simple: ABH is a crime and crime is punishable by the law. But, if you look a little closer, things aren’t always that easy. The rubberneckers at the window  complicate things because they’re not calling the police. Watching two grown men slugging out their differences seems to be a part of the very fabric of local social order. </a:t>
            </a:r>
          </a:p>
          <a:p>
            <a:pPr marL="0" indent="0">
              <a:buNone/>
            </a:pPr>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ea typeface="Calibri" pitchFamily="34" charset="-122"/>
                <a:cs typeface="Calibri" pitchFamily="34" charset="-120"/>
              </a:rPr>
              <a:t>See, these people deal with problems in their own way. We may not like it. We may not agree with it. But as Sociological Detectives our job is to </a:t>
            </a:r>
            <a:r>
              <a:rPr lang="en-GB" sz="1200" dirty="0">
                <a:solidFill>
                  <a:schemeClr val="accent4"/>
                </a:solidFill>
                <a:latin typeface="Aptos" panose="020B0004020202020204" pitchFamily="34" charset="0"/>
                <a:ea typeface="Calibri" pitchFamily="34" charset="-122"/>
                <a:cs typeface="Calibri" pitchFamily="34" charset="-120"/>
              </a:rPr>
              <a:t>empathise, understand and explain </a:t>
            </a:r>
            <a:r>
              <a:rPr lang="en-GB" sz="1200" dirty="0">
                <a:solidFill>
                  <a:srgbClr val="FFFF00"/>
                </a:solidFill>
                <a:latin typeface="Aptos" panose="020B0004020202020204" pitchFamily="34" charset="0"/>
                <a:ea typeface="Calibri" pitchFamily="34" charset="-122"/>
                <a:cs typeface="Calibri" pitchFamily="34" charset="-120"/>
              </a:rPr>
              <a:t>it.</a:t>
            </a:r>
          </a:p>
          <a:p>
            <a:pPr marL="0" indent="0">
              <a:buNone/>
            </a:pPr>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ea typeface="Calibri" pitchFamily="34" charset="-122"/>
                <a:cs typeface="Calibri" pitchFamily="34" charset="-120"/>
              </a:rPr>
              <a:t>A hundred years ago, Emile Durkheim understood this. He said crime is a </a:t>
            </a:r>
            <a:r>
              <a:rPr lang="en-GB" sz="1200" i="1" dirty="0">
                <a:solidFill>
                  <a:schemeClr val="accent4"/>
                </a:solidFill>
                <a:latin typeface="Aptos" panose="020B0004020202020204" pitchFamily="34" charset="0"/>
                <a:ea typeface="Calibri" pitchFamily="34" charset="-122"/>
                <a:cs typeface="Calibri" pitchFamily="34" charset="-120"/>
              </a:rPr>
              <a:t>normal</a:t>
            </a:r>
            <a:r>
              <a:rPr lang="en-GB" sz="1200" dirty="0">
                <a:solidFill>
                  <a:schemeClr val="accent4"/>
                </a:solidFill>
                <a:latin typeface="Aptos" panose="020B0004020202020204" pitchFamily="34" charset="0"/>
                <a:ea typeface="Calibri" pitchFamily="34" charset="-122"/>
                <a:cs typeface="Calibri" pitchFamily="34" charset="-120"/>
              </a:rPr>
              <a:t> feature </a:t>
            </a:r>
            <a:r>
              <a:rPr lang="en-GB" sz="1200" dirty="0">
                <a:solidFill>
                  <a:srgbClr val="FFFF00"/>
                </a:solidFill>
                <a:latin typeface="Aptos" panose="020B0004020202020204" pitchFamily="34" charset="0"/>
                <a:ea typeface="Calibri" pitchFamily="34" charset="-122"/>
                <a:cs typeface="Calibri" pitchFamily="34" charset="-120"/>
              </a:rPr>
              <a:t>of social life. Not in the sense it’s okay, but that a society without crime would be a nightmare for everyone. Which sounds pretty dumb until you realise no-one would know where to draw the line between acceptable and unacceptable behaviour. Every conceivable human depravity would go unpunished. Which. let me assure you kid, absolutely no-one wants to see. Except the depraved. Obviously.</a:t>
            </a:r>
          </a:p>
          <a:p>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ea typeface="Calibri" pitchFamily="34" charset="-122"/>
                <a:cs typeface="Calibri" pitchFamily="34" charset="-120"/>
              </a:rPr>
              <a:t>Anyway, this guy Durkheim argued one of the functions of crime is to define </a:t>
            </a:r>
            <a:r>
              <a:rPr lang="en-GB" sz="1200" dirty="0">
                <a:solidFill>
                  <a:schemeClr val="bg1"/>
                </a:solidFill>
                <a:latin typeface="Aptos" panose="020B0004020202020204" pitchFamily="34" charset="0"/>
                <a:ea typeface="Calibri" pitchFamily="34" charset="-122"/>
                <a:cs typeface="Calibri" pitchFamily="34" charset="-120"/>
              </a:rPr>
              <a:t>boundaries</a:t>
            </a:r>
            <a:r>
              <a:rPr lang="en-GB" sz="1200" dirty="0">
                <a:solidFill>
                  <a:srgbClr val="FFFF00"/>
                </a:solidFill>
                <a:latin typeface="Aptos" panose="020B0004020202020204" pitchFamily="34" charset="0"/>
                <a:ea typeface="Calibri" pitchFamily="34" charset="-122"/>
                <a:cs typeface="Calibri" pitchFamily="34" charset="-120"/>
              </a:rPr>
              <a:t>: to show us the line between what’s right and what’s wrong. Acceptable and unacceptable. What we tolerate and what we don’t.</a:t>
            </a:r>
          </a:p>
        </p:txBody>
      </p:sp>
      <p:grpSp>
        <p:nvGrpSpPr>
          <p:cNvPr id="22" name="Durkheim">
            <a:extLst>
              <a:ext uri="{FF2B5EF4-FFF2-40B4-BE49-F238E27FC236}">
                <a16:creationId xmlns:a16="http://schemas.microsoft.com/office/drawing/2014/main" id="{1E898083-4953-250D-3655-BFFB9492D4E8}"/>
              </a:ext>
            </a:extLst>
          </p:cNvPr>
          <p:cNvGrpSpPr/>
          <p:nvPr/>
        </p:nvGrpSpPr>
        <p:grpSpPr>
          <a:xfrm>
            <a:off x="6847144" y="930572"/>
            <a:ext cx="1983657" cy="2793706"/>
            <a:chOff x="6847145" y="314165"/>
            <a:chExt cx="1983657" cy="2793706"/>
          </a:xfrm>
        </p:grpSpPr>
        <p:pic>
          <p:nvPicPr>
            <p:cNvPr id="4" name="Picture 3" descr="A person with a beard and mustache&#10;&#10;AI-generated content may be incorrect.">
              <a:extLst>
                <a:ext uri="{FF2B5EF4-FFF2-40B4-BE49-F238E27FC236}">
                  <a16:creationId xmlns:a16="http://schemas.microsoft.com/office/drawing/2014/main" id="{A6006704-7C10-A89B-BCB2-650B05AF91AE}"/>
                </a:ext>
              </a:extLst>
            </p:cNvPr>
            <p:cNvPicPr>
              <a:picLocks noChangeAspect="1"/>
            </p:cNvPicPr>
            <p:nvPr/>
          </p:nvPicPr>
          <p:blipFill>
            <a:blip r:embed="rId4"/>
            <a:srcRect l="17805" r="28469"/>
            <a:stretch/>
          </p:blipFill>
          <p:spPr>
            <a:xfrm>
              <a:off x="6847145" y="314165"/>
              <a:ext cx="1983656" cy="2788330"/>
            </a:xfrm>
            <a:prstGeom prst="rect">
              <a:avLst/>
            </a:prstGeom>
            <a:ln w="50800">
              <a:solidFill>
                <a:schemeClr val="bg1"/>
              </a:solidFill>
            </a:ln>
          </p:spPr>
        </p:pic>
        <p:sp>
          <p:nvSpPr>
            <p:cNvPr id="7" name="Shape 15">
              <a:extLst>
                <a:ext uri="{FF2B5EF4-FFF2-40B4-BE49-F238E27FC236}">
                  <a16:creationId xmlns:a16="http://schemas.microsoft.com/office/drawing/2014/main" id="{C018A15F-E4AC-1435-CE6A-3CF0426ED80D}"/>
                </a:ext>
              </a:extLst>
            </p:cNvPr>
            <p:cNvSpPr/>
            <p:nvPr/>
          </p:nvSpPr>
          <p:spPr>
            <a:xfrm>
              <a:off x="6847145" y="2846463"/>
              <a:ext cx="1983657" cy="256032"/>
            </a:xfrm>
            <a:prstGeom prst="rect">
              <a:avLst/>
            </a:prstGeom>
            <a:solidFill>
              <a:srgbClr val="6A0DAD"/>
            </a:solidFill>
            <a:ln>
              <a:solidFill>
                <a:schemeClr val="bg1"/>
              </a:solidFill>
            </a:ln>
          </p:spPr>
        </p:sp>
        <p:sp>
          <p:nvSpPr>
            <p:cNvPr id="5" name="Text 16">
              <a:extLst>
                <a:ext uri="{FF2B5EF4-FFF2-40B4-BE49-F238E27FC236}">
                  <a16:creationId xmlns:a16="http://schemas.microsoft.com/office/drawing/2014/main" id="{43DBC1D1-F6AE-FE9F-DF35-AB6040A88C56}"/>
                </a:ext>
              </a:extLst>
            </p:cNvPr>
            <p:cNvSpPr/>
            <p:nvPr/>
          </p:nvSpPr>
          <p:spPr>
            <a:xfrm>
              <a:off x="6847146" y="2851839"/>
              <a:ext cx="1983655" cy="256032"/>
            </a:xfrm>
            <a:prstGeom prst="rect">
              <a:avLst/>
            </a:prstGeom>
            <a:noFill/>
            <a:ln>
              <a:noFill/>
            </a:ln>
          </p:spPr>
          <p:txBody>
            <a:bodyPr wrap="square" lIns="0" tIns="0" rIns="0" bIns="0" rtlCol="0" anchor="ctr"/>
            <a:lstStyle/>
            <a:p>
              <a:pPr marL="0" indent="0" algn="ctr">
                <a:buNone/>
              </a:pPr>
              <a:r>
                <a:rPr lang="en-US" sz="750" b="1" kern="0" spc="100" dirty="0">
                  <a:solidFill>
                    <a:srgbClr val="F0EFE8"/>
                  </a:solidFill>
                </a:rPr>
                <a:t>EMILE DURKHEIM - (1858–1917)</a:t>
              </a:r>
              <a:endParaRPr lang="en-US" sz="750" dirty="0"/>
            </a:p>
          </p:txBody>
        </p:sp>
      </p:grpSp>
      <p:grpSp>
        <p:nvGrpSpPr>
          <p:cNvPr id="17" name="D_Theory">
            <a:extLst>
              <a:ext uri="{FF2B5EF4-FFF2-40B4-BE49-F238E27FC236}">
                <a16:creationId xmlns:a16="http://schemas.microsoft.com/office/drawing/2014/main" id="{CD87850B-B270-A31B-B784-43FFC08DFC4F}"/>
              </a:ext>
            </a:extLst>
          </p:cNvPr>
          <p:cNvGrpSpPr/>
          <p:nvPr/>
        </p:nvGrpSpPr>
        <p:grpSpPr>
          <a:xfrm>
            <a:off x="6622434" y="2921971"/>
            <a:ext cx="2393748" cy="2009900"/>
            <a:chOff x="6613521" y="2697357"/>
            <a:chExt cx="2393748" cy="1846444"/>
          </a:xfrm>
        </p:grpSpPr>
        <p:sp>
          <p:nvSpPr>
            <p:cNvPr id="10" name="Shape 10">
              <a:extLst>
                <a:ext uri="{FF2B5EF4-FFF2-40B4-BE49-F238E27FC236}">
                  <a16:creationId xmlns:a16="http://schemas.microsoft.com/office/drawing/2014/main" id="{9CE0C526-48AA-A226-8A18-86986F99F56C}"/>
                </a:ext>
              </a:extLst>
            </p:cNvPr>
            <p:cNvSpPr/>
            <p:nvPr/>
          </p:nvSpPr>
          <p:spPr>
            <a:xfrm>
              <a:off x="6613522" y="2700457"/>
              <a:ext cx="2393747" cy="1843344"/>
            </a:xfrm>
            <a:prstGeom prst="rect">
              <a:avLst/>
            </a:prstGeom>
            <a:solidFill>
              <a:srgbClr val="1A1A2A"/>
            </a:solidFill>
            <a:ln w="38100">
              <a:solidFill>
                <a:srgbClr val="7030A0"/>
              </a:solidFill>
              <a:prstDash val="solid"/>
            </a:ln>
            <a:effectLst>
              <a:outerShdw blurRad="152400" dist="63500" dir="8100000" algn="bl" rotWithShape="0">
                <a:srgbClr val="000000">
                  <a:alpha val="50000"/>
                </a:srgbClr>
              </a:outerShdw>
            </a:effectLst>
          </p:spPr>
        </p:sp>
        <p:sp>
          <p:nvSpPr>
            <p:cNvPr id="11" name="Shape 11">
              <a:extLst>
                <a:ext uri="{FF2B5EF4-FFF2-40B4-BE49-F238E27FC236}">
                  <a16:creationId xmlns:a16="http://schemas.microsoft.com/office/drawing/2014/main" id="{DD6A514A-41E6-D997-2954-C7EAAEA9853A}"/>
                </a:ext>
              </a:extLst>
            </p:cNvPr>
            <p:cNvSpPr/>
            <p:nvPr/>
          </p:nvSpPr>
          <p:spPr>
            <a:xfrm>
              <a:off x="6613522" y="2726158"/>
              <a:ext cx="2393747" cy="244126"/>
            </a:xfrm>
            <a:prstGeom prst="rect">
              <a:avLst/>
            </a:prstGeom>
            <a:solidFill>
              <a:srgbClr val="7030A0"/>
            </a:solidFill>
            <a:ln>
              <a:solidFill>
                <a:srgbClr val="7030A0"/>
              </a:solidFill>
            </a:ln>
          </p:spPr>
        </p:sp>
        <p:sp>
          <p:nvSpPr>
            <p:cNvPr id="12" name="Text 13">
              <a:extLst>
                <a:ext uri="{FF2B5EF4-FFF2-40B4-BE49-F238E27FC236}">
                  <a16:creationId xmlns:a16="http://schemas.microsoft.com/office/drawing/2014/main" id="{DE21B72E-D433-7F0F-F5F4-E78FCE7C2AE6}"/>
                </a:ext>
              </a:extLst>
            </p:cNvPr>
            <p:cNvSpPr/>
            <p:nvPr/>
          </p:nvSpPr>
          <p:spPr>
            <a:xfrm>
              <a:off x="6681940" y="3050777"/>
              <a:ext cx="2261828" cy="1443391"/>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In “The Rules of Sociological Method” Durkheim argued crime is a normal, necessary and functional part of everyday social life. It defines moral boundaries and creates social solidarity. A  community’s  shared response to deviance reinforces the very norms that were violated by the deviant behaviour.</a:t>
              </a:r>
            </a:p>
          </p:txBody>
        </p:sp>
        <p:sp>
          <p:nvSpPr>
            <p:cNvPr id="16" name="TextBox 15">
              <a:extLst>
                <a:ext uri="{FF2B5EF4-FFF2-40B4-BE49-F238E27FC236}">
                  <a16:creationId xmlns:a16="http://schemas.microsoft.com/office/drawing/2014/main" id="{B1AB6DF0-5723-69F7-1724-640DC0487F65}"/>
                </a:ext>
              </a:extLst>
            </p:cNvPr>
            <p:cNvSpPr txBox="1"/>
            <p:nvPr/>
          </p:nvSpPr>
          <p:spPr>
            <a:xfrm>
              <a:off x="6613521" y="2697357"/>
              <a:ext cx="2393747" cy="254472"/>
            </a:xfrm>
            <a:prstGeom prst="rect">
              <a:avLst/>
            </a:prstGeom>
            <a:noFill/>
          </p:spPr>
          <p:txBody>
            <a:bodyPr wrap="square">
              <a:spAutoFit/>
            </a:bodyPr>
            <a:lstStyle/>
            <a:p>
              <a:pPr algn="ctr"/>
              <a:r>
                <a:rPr lang="en-GB" sz="1200" b="1" dirty="0">
                  <a:solidFill>
                    <a:schemeClr val="bg1"/>
                  </a:solidFill>
                  <a:latin typeface="Aptos" panose="020B0004020202020204" pitchFamily="34" charset="0"/>
                </a:rPr>
                <a:t>Theory: Durkheim (1895)</a:t>
              </a:r>
            </a:p>
          </p:txBody>
        </p:sp>
      </p:grpSp>
      <p:sp>
        <p:nvSpPr>
          <p:cNvPr id="2" name="Rectangle 1">
            <a:hlinkClick r:id="rId5" action="ppaction://hlinksldjump"/>
            <a:extLst>
              <a:ext uri="{FF2B5EF4-FFF2-40B4-BE49-F238E27FC236}">
                <a16:creationId xmlns:a16="http://schemas.microsoft.com/office/drawing/2014/main" id="{0466A3B1-A2B8-374F-17C8-9D326B95407B}"/>
              </a:ext>
            </a:extLst>
          </p:cNvPr>
          <p:cNvSpPr/>
          <p:nvPr/>
        </p:nvSpPr>
        <p:spPr>
          <a:xfrm>
            <a:off x="5020461" y="3479932"/>
            <a:ext cx="802278" cy="155388"/>
          </a:xfrm>
          <a:prstGeom prst="rect">
            <a:avLst/>
          </a:prstGeom>
          <a:solidFill>
            <a:schemeClr val="accent1">
              <a:alpha val="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normal">
            <a:extLst>
              <a:ext uri="{FF2B5EF4-FFF2-40B4-BE49-F238E27FC236}">
                <a16:creationId xmlns:a16="http://schemas.microsoft.com/office/drawing/2014/main" id="{70689CC0-58FD-A55B-0304-272C75C80E1C}"/>
              </a:ext>
            </a:extLst>
          </p:cNvPr>
          <p:cNvSpPr/>
          <p:nvPr/>
        </p:nvSpPr>
        <p:spPr>
          <a:xfrm>
            <a:off x="4808135" y="2366014"/>
            <a:ext cx="1008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evidence">
            <a:extLst>
              <a:ext uri="{FF2B5EF4-FFF2-40B4-BE49-F238E27FC236}">
                <a16:creationId xmlns:a16="http://schemas.microsoft.com/office/drawing/2014/main" id="{4B720393-572D-FEC1-4F0F-C213655B4188}"/>
              </a:ext>
            </a:extLst>
          </p:cNvPr>
          <p:cNvSpPr/>
          <p:nvPr/>
        </p:nvSpPr>
        <p:spPr>
          <a:xfrm>
            <a:off x="3110465" y="1987715"/>
            <a:ext cx="2196000" cy="18000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4" name="Evidence">
            <a:extLst>
              <a:ext uri="{FF2B5EF4-FFF2-40B4-BE49-F238E27FC236}">
                <a16:creationId xmlns:a16="http://schemas.microsoft.com/office/drawing/2014/main" id="{3BF6F3D3-0086-6DF4-83D3-171FA989E4C3}"/>
              </a:ext>
            </a:extLst>
          </p:cNvPr>
          <p:cNvGrpSpPr/>
          <p:nvPr/>
        </p:nvGrpSpPr>
        <p:grpSpPr>
          <a:xfrm>
            <a:off x="446683" y="3387095"/>
            <a:ext cx="3676857" cy="1458468"/>
            <a:chOff x="4962832" y="682009"/>
            <a:chExt cx="3676857" cy="1458468"/>
          </a:xfrm>
        </p:grpSpPr>
        <p:sp>
          <p:nvSpPr>
            <p:cNvPr id="27" name="Shape 10">
              <a:extLst>
                <a:ext uri="{FF2B5EF4-FFF2-40B4-BE49-F238E27FC236}">
                  <a16:creationId xmlns:a16="http://schemas.microsoft.com/office/drawing/2014/main" id="{25BE7651-678F-FC18-4373-67C7662E4FCE}"/>
                </a:ext>
              </a:extLst>
            </p:cNvPr>
            <p:cNvSpPr/>
            <p:nvPr/>
          </p:nvSpPr>
          <p:spPr>
            <a:xfrm>
              <a:off x="4962832" y="695725"/>
              <a:ext cx="3676857" cy="1444752"/>
            </a:xfrm>
            <a:prstGeom prst="rect">
              <a:avLst/>
            </a:prstGeom>
            <a:solidFill>
              <a:srgbClr val="1A1A2A"/>
            </a:solidFill>
            <a:ln w="38100">
              <a:solidFill>
                <a:schemeClr val="accent1"/>
              </a:solidFill>
              <a:prstDash val="solid"/>
            </a:ln>
            <a:effectLst>
              <a:outerShdw blurRad="152400" dist="63500" dir="8100000" algn="bl" rotWithShape="0">
                <a:srgbClr val="000000">
                  <a:alpha val="50000"/>
                </a:srgbClr>
              </a:outerShdw>
            </a:effectLst>
          </p:spPr>
        </p:sp>
        <p:sp>
          <p:nvSpPr>
            <p:cNvPr id="28" name="Shape 11">
              <a:extLst>
                <a:ext uri="{FF2B5EF4-FFF2-40B4-BE49-F238E27FC236}">
                  <a16:creationId xmlns:a16="http://schemas.microsoft.com/office/drawing/2014/main" id="{C020CF82-29C4-B9AF-4C45-07E98B7A5F3A}"/>
                </a:ext>
              </a:extLst>
            </p:cNvPr>
            <p:cNvSpPr/>
            <p:nvPr/>
          </p:nvSpPr>
          <p:spPr>
            <a:xfrm>
              <a:off x="4962832" y="682009"/>
              <a:ext cx="3676857" cy="256032"/>
            </a:xfrm>
            <a:prstGeom prst="rect">
              <a:avLst/>
            </a:prstGeom>
            <a:solidFill>
              <a:schemeClr val="accent1"/>
            </a:solidFill>
            <a:ln/>
          </p:spPr>
        </p:sp>
        <p:sp>
          <p:nvSpPr>
            <p:cNvPr id="29" name="Text 13">
              <a:extLst>
                <a:ext uri="{FF2B5EF4-FFF2-40B4-BE49-F238E27FC236}">
                  <a16:creationId xmlns:a16="http://schemas.microsoft.com/office/drawing/2014/main" id="{D16EE75E-D7BE-19E5-EBD0-FFBED1DA8828}"/>
                </a:ext>
              </a:extLst>
            </p:cNvPr>
            <p:cNvSpPr/>
            <p:nvPr/>
          </p:nvSpPr>
          <p:spPr>
            <a:xfrm>
              <a:off x="5051324" y="1022584"/>
              <a:ext cx="3524864" cy="1078992"/>
            </a:xfrm>
            <a:prstGeom prst="rect">
              <a:avLst/>
            </a:prstGeom>
            <a:noFill/>
            <a:ln/>
          </p:spPr>
          <p:txBody>
            <a:bodyPr wrap="square" lIns="0" tIns="0" rIns="0" bIns="0" rtlCol="0" anchor="t"/>
            <a:lstStyle/>
            <a:p>
              <a:pPr marL="0" indent="0">
                <a:buNone/>
              </a:pPr>
              <a:r>
                <a:rPr lang="en-GB" sz="1100" dirty="0">
                  <a:solidFill>
                    <a:srgbClr val="F0EFE8"/>
                  </a:solidFill>
                  <a:latin typeface="Aptos" panose="020B0004020202020204" pitchFamily="34" charset="0"/>
                </a:rPr>
                <a:t>Choosing to focus on the fight lets you map all 4 concepts simultaneously. It’s criminal (ABH), deviant (norm violation) and embedded in local social order - predictable, manageable, contained. The absence of the police (formal social control) is evidence of informal social control: the community managing its own norms.</a:t>
              </a:r>
              <a:endParaRPr lang="en-US" sz="1100" dirty="0">
                <a:latin typeface="Aptos" panose="020B0004020202020204" pitchFamily="34" charset="0"/>
              </a:endParaRPr>
            </a:p>
          </p:txBody>
        </p:sp>
        <p:sp>
          <p:nvSpPr>
            <p:cNvPr id="30" name="TextBox 29">
              <a:extLst>
                <a:ext uri="{FF2B5EF4-FFF2-40B4-BE49-F238E27FC236}">
                  <a16:creationId xmlns:a16="http://schemas.microsoft.com/office/drawing/2014/main" id="{1EE85B49-369F-8082-1576-A74866C257EE}"/>
                </a:ext>
              </a:extLst>
            </p:cNvPr>
            <p:cNvSpPr txBox="1"/>
            <p:nvPr/>
          </p:nvSpPr>
          <p:spPr>
            <a:xfrm>
              <a:off x="5051323" y="682009"/>
              <a:ext cx="3588366" cy="276999"/>
            </a:xfrm>
            <a:prstGeom prst="rect">
              <a:avLst/>
            </a:prstGeom>
            <a:noFill/>
          </p:spPr>
          <p:txBody>
            <a:bodyPr wrap="square">
              <a:spAutoFit/>
            </a:bodyPr>
            <a:lstStyle/>
            <a:p>
              <a:pPr algn="ctr"/>
              <a:r>
                <a:rPr lang="en-GB" sz="1200" b="1" dirty="0">
                  <a:solidFill>
                    <a:schemeClr val="bg1"/>
                  </a:solidFill>
                  <a:latin typeface="Aptos" panose="020B0004020202020204" pitchFamily="34" charset="0"/>
                </a:rPr>
                <a:t>Evidence</a:t>
              </a:r>
            </a:p>
          </p:txBody>
        </p:sp>
      </p:grpSp>
    </p:spTree>
    <p:extLst>
      <p:ext uri="{BB962C8B-B14F-4D97-AF65-F5344CB8AC3E}">
        <p14:creationId xmlns:p14="http://schemas.microsoft.com/office/powerpoint/2010/main" val="111699222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7" restart="whenNotActive" fill="hold" evtFilter="cancelBubble" nodeType="interactiveSeq">
                <p:stCondLst>
                  <p:cond evt="onClick" delay="0">
                    <p:tgtEl>
                      <p:spTgt spid="17"/>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2" restart="whenNotActive" fill="hold" evtFilter="cancelBubble" nodeType="interactiveSeq">
                <p:stCondLst>
                  <p:cond evt="onClick" delay="0">
                    <p:tgtEl>
                      <p:spTgt spid="23"/>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23"/>
                  </p:tgtEl>
                </p:cond>
              </p:nextCondLst>
            </p:seq>
            <p:seq concurrent="1" nextAc="seek">
              <p:cTn id="17" restart="whenNotActive" fill="hold" evtFilter="cancelBubble" nodeType="interactiveSeq">
                <p:stCondLst>
                  <p:cond evt="onClick" delay="0">
                    <p:tgtEl>
                      <p:spTgt spid="24"/>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A62825D-E06C-E964-7D9A-7C42806E1396}"/>
              </a:ext>
            </a:extLst>
          </p:cNvPr>
          <p:cNvPicPr>
            <a:picLocks noChangeAspect="1"/>
          </p:cNvPicPr>
          <p:nvPr/>
        </p:nvPicPr>
        <p:blipFill>
          <a:blip r:embed="rId3">
            <a:alphaModFix amt="50000"/>
          </a:blip>
          <a:srcRect/>
          <a:stretch/>
        </p:blipFill>
        <p:spPr>
          <a:xfrm>
            <a:off x="0" y="0"/>
            <a:ext cx="9144000" cy="4328652"/>
          </a:xfrm>
          <a:prstGeom prst="rect">
            <a:avLst/>
          </a:prstGeom>
          <a:effectLst>
            <a:softEdge rad="63500"/>
          </a:effectLst>
        </p:spPr>
      </p:pic>
      <p:pic>
        <p:nvPicPr>
          <p:cNvPr id="2" name="Picture 1">
            <a:extLst>
              <a:ext uri="{FF2B5EF4-FFF2-40B4-BE49-F238E27FC236}">
                <a16:creationId xmlns:a16="http://schemas.microsoft.com/office/drawing/2014/main" id="{386651C1-5C2E-68CF-8426-A20333E6FD1C}"/>
              </a:ext>
            </a:extLst>
          </p:cNvPr>
          <p:cNvPicPr>
            <a:picLocks noChangeAspect="1"/>
          </p:cNvPicPr>
          <p:nvPr/>
        </p:nvPicPr>
        <p:blipFill>
          <a:blip r:embed="rId4"/>
          <a:srcRect/>
          <a:stretch/>
        </p:blipFill>
        <p:spPr>
          <a:xfrm>
            <a:off x="5259396" y="1250842"/>
            <a:ext cx="3721274" cy="2196112"/>
          </a:xfrm>
          <a:prstGeom prst="rect">
            <a:avLst/>
          </a:prstGeom>
          <a:ln w="50800">
            <a:solidFill>
              <a:schemeClr val="bg1"/>
            </a:solidFill>
          </a:ln>
        </p:spPr>
      </p:pic>
      <p:sp>
        <p:nvSpPr>
          <p:cNvPr id="6" name="Text 4"/>
          <p:cNvSpPr/>
          <p:nvPr/>
        </p:nvSpPr>
        <p:spPr>
          <a:xfrm>
            <a:off x="241638" y="243033"/>
            <a:ext cx="3069375" cy="665787"/>
          </a:xfrm>
          <a:prstGeom prst="rect">
            <a:avLst/>
          </a:prstGeom>
          <a:noFill/>
          <a:ln/>
        </p:spPr>
        <p:txBody>
          <a:bodyPr wrap="square" rtlCol="0" anchor="t"/>
          <a:lstStyle/>
          <a:p>
            <a:pPr marL="0" indent="0" algn="l">
              <a:buNone/>
            </a:pPr>
            <a:r>
              <a:rPr lang="en-US" sz="3200" b="1" dirty="0">
                <a:solidFill>
                  <a:schemeClr val="bg1"/>
                </a:solidFill>
                <a:latin typeface="Aptos" panose="020B0004020202020204" pitchFamily="34" charset="0"/>
              </a:rPr>
              <a:t>A Crossed Line</a:t>
            </a:r>
          </a:p>
        </p:txBody>
      </p:sp>
      <p:sp>
        <p:nvSpPr>
          <p:cNvPr id="8" name="Text 6"/>
          <p:cNvSpPr/>
          <p:nvPr/>
        </p:nvSpPr>
        <p:spPr>
          <a:xfrm>
            <a:off x="241638" y="909976"/>
            <a:ext cx="4964543" cy="1308571"/>
          </a:xfrm>
          <a:prstGeom prst="rect">
            <a:avLst/>
          </a:prstGeom>
          <a:noFill/>
          <a:ln/>
        </p:spPr>
        <p:txBody>
          <a:bodyPr wrap="square" rtlCol="0" anchor="t"/>
          <a:lstStyle/>
          <a:p>
            <a:r>
              <a:rPr lang="en-GB" sz="1200" dirty="0">
                <a:solidFill>
                  <a:srgbClr val="FFFF00"/>
                </a:solidFill>
                <a:latin typeface="Aptos" panose="020B0004020202020204" pitchFamily="34" charset="0"/>
                <a:ea typeface="Calibri" pitchFamily="34" charset="-122"/>
                <a:cs typeface="Calibri" pitchFamily="34" charset="-120"/>
              </a:rPr>
              <a:t>The people watching? A strange-but-true moment. They </a:t>
            </a:r>
            <a:r>
              <a:rPr lang="en-GB" sz="1200" i="1" dirty="0">
                <a:solidFill>
                  <a:srgbClr val="FFFF00"/>
                </a:solidFill>
                <a:latin typeface="Aptos" panose="020B0004020202020204" pitchFamily="34" charset="0"/>
                <a:ea typeface="Calibri" pitchFamily="34" charset="-122"/>
                <a:cs typeface="Calibri" pitchFamily="34" charset="-120"/>
              </a:rPr>
              <a:t>know</a:t>
            </a:r>
            <a:r>
              <a:rPr lang="en-GB" sz="1200" dirty="0">
                <a:solidFill>
                  <a:srgbClr val="FFFF00"/>
                </a:solidFill>
                <a:latin typeface="Aptos" panose="020B0004020202020204" pitchFamily="34" charset="0"/>
                <a:ea typeface="Calibri" pitchFamily="34" charset="-122"/>
                <a:cs typeface="Calibri" pitchFamily="34" charset="-120"/>
              </a:rPr>
              <a:t> where the line is because these two men occasionally cross it. </a:t>
            </a:r>
          </a:p>
          <a:p>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ea typeface="Calibri" pitchFamily="34" charset="-122"/>
                <a:cs typeface="Calibri" pitchFamily="34" charset="-120"/>
              </a:rPr>
              <a:t>It’s a blunt instrument maybe (not quite as blunt as bare knuckles). But it works. We know what’s right by being constantly exposed to what’s not.</a:t>
            </a:r>
          </a:p>
          <a:p>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ea typeface="Calibri" pitchFamily="34" charset="-122"/>
                <a:cs typeface="Calibri" pitchFamily="34" charset="-120"/>
              </a:rPr>
              <a:t>Which is fine as far as it goes. </a:t>
            </a:r>
          </a:p>
          <a:p>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ea typeface="Calibri" pitchFamily="34" charset="-122"/>
                <a:cs typeface="Calibri" pitchFamily="34" charset="-120"/>
              </a:rPr>
              <a:t>But here’s another question for you. </a:t>
            </a:r>
          </a:p>
          <a:p>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ea typeface="Calibri" pitchFamily="34" charset="-122"/>
                <a:cs typeface="Calibri" pitchFamily="34" charset="-120"/>
              </a:rPr>
              <a:t>There’s a line that’s been crossed here, but the rubberneckers haven’t called the police. That’s a deliberate choice not to deploy formal social control. </a:t>
            </a:r>
          </a:p>
          <a:p>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rgbClr val="FFFF00"/>
                </a:solidFill>
                <a:latin typeface="Aptos" panose="020B0004020202020204" pitchFamily="34" charset="0"/>
                <a:ea typeface="Calibri" pitchFamily="34" charset="-122"/>
                <a:cs typeface="Calibri" pitchFamily="34" charset="-120"/>
              </a:rPr>
              <a:t>And without the police around to step in and </a:t>
            </a:r>
            <a:r>
              <a:rPr lang="en-GB" sz="1200" dirty="0">
                <a:solidFill>
                  <a:schemeClr val="bg1"/>
                </a:solidFill>
                <a:latin typeface="Aptos" panose="020B0004020202020204" pitchFamily="34" charset="0"/>
                <a:ea typeface="Calibri" pitchFamily="34" charset="-122"/>
                <a:cs typeface="Calibri" pitchFamily="34" charset="-120"/>
              </a:rPr>
              <a:t>restore the boundaries</a:t>
            </a:r>
            <a:r>
              <a:rPr lang="en-GB" sz="1200" dirty="0">
                <a:solidFill>
                  <a:srgbClr val="FFFF00"/>
                </a:solidFill>
                <a:latin typeface="Aptos" panose="020B0004020202020204" pitchFamily="34" charset="0"/>
                <a:ea typeface="Calibri" pitchFamily="34" charset="-122"/>
                <a:cs typeface="Calibri" pitchFamily="34" charset="-120"/>
              </a:rPr>
              <a:t>, things can quickly get out of hand. Capiche? </a:t>
            </a:r>
          </a:p>
          <a:p>
            <a:endParaRPr lang="en-GB" sz="1200" dirty="0">
              <a:solidFill>
                <a:srgbClr val="FFFF00"/>
              </a:solidFill>
              <a:latin typeface="Aptos" panose="020B0004020202020204" pitchFamily="34" charset="0"/>
              <a:ea typeface="Calibri" pitchFamily="34" charset="-122"/>
              <a:cs typeface="Calibri" pitchFamily="34" charset="-120"/>
            </a:endParaRPr>
          </a:p>
          <a:p>
            <a:r>
              <a:rPr lang="en-GB" sz="1200" dirty="0">
                <a:solidFill>
                  <a:schemeClr val="bg1"/>
                </a:solidFill>
                <a:latin typeface="Aptos" panose="020B0004020202020204" pitchFamily="34" charset="0"/>
                <a:ea typeface="Calibri" pitchFamily="34" charset="-122"/>
                <a:cs typeface="Calibri" pitchFamily="34" charset="-120"/>
              </a:rPr>
              <a:t>Or maybe they know something we don’t?</a:t>
            </a:r>
          </a:p>
          <a:p>
            <a:endParaRPr lang="en-GB" sz="1200" dirty="0">
              <a:solidFill>
                <a:srgbClr val="FFFF00"/>
              </a:solidFill>
              <a:latin typeface="Aptos" panose="020B0004020202020204" pitchFamily="34" charset="0"/>
              <a:ea typeface="Calibri" pitchFamily="34" charset="-122"/>
              <a:cs typeface="Calibri" pitchFamily="34" charset="-120"/>
            </a:endParaRPr>
          </a:p>
          <a:p>
            <a:endParaRPr lang="en-GB" sz="1200" dirty="0">
              <a:solidFill>
                <a:srgbClr val="FFFF00"/>
              </a:solidFill>
              <a:latin typeface="Aptos" panose="020B0004020202020204" pitchFamily="34" charset="0"/>
              <a:ea typeface="Calibri" pitchFamily="34" charset="-122"/>
              <a:cs typeface="Calibri" pitchFamily="34" charset="-120"/>
            </a:endParaRPr>
          </a:p>
        </p:txBody>
      </p:sp>
      <p:sp>
        <p:nvSpPr>
          <p:cNvPr id="13" name="Rectangle 12">
            <a:hlinkClick r:id="rId5" action="ppaction://hlinksldjump"/>
            <a:extLst>
              <a:ext uri="{FF2B5EF4-FFF2-40B4-BE49-F238E27FC236}">
                <a16:creationId xmlns:a16="http://schemas.microsoft.com/office/drawing/2014/main" id="{97693219-AF04-1CD1-7554-7C06651C7759}"/>
              </a:ext>
            </a:extLst>
          </p:cNvPr>
          <p:cNvSpPr/>
          <p:nvPr/>
        </p:nvSpPr>
        <p:spPr>
          <a:xfrm>
            <a:off x="241637" y="3861084"/>
            <a:ext cx="2789563" cy="247987"/>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hlinkClick r:id="rId6" action="ppaction://hlinksldjump"/>
            <a:extLst>
              <a:ext uri="{FF2B5EF4-FFF2-40B4-BE49-F238E27FC236}">
                <a16:creationId xmlns:a16="http://schemas.microsoft.com/office/drawing/2014/main" id="{5DC02002-A0FC-75F2-F260-8128ACEBD018}"/>
              </a:ext>
            </a:extLst>
          </p:cNvPr>
          <p:cNvSpPr/>
          <p:nvPr/>
        </p:nvSpPr>
        <p:spPr>
          <a:xfrm>
            <a:off x="3127555" y="3347164"/>
            <a:ext cx="1444445" cy="194401"/>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8744569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7082</TotalTime>
  <Words>9458</Words>
  <Application>Microsoft Office PowerPoint</Application>
  <PresentationFormat>On-screen Show (16:9)</PresentationFormat>
  <Paragraphs>492</Paragraphs>
  <Slides>32</Slides>
  <Notes>31</Notes>
  <HiddenSlides>0</HiddenSlides>
  <MMClips>4</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Aptos</vt:lpstr>
      <vt:lpstr>Consolas</vt:lpstr>
      <vt:lpstr>18thCentury</vt:lpstr>
      <vt:lpstr>THE BOLD FONT (FREE VERSION)</vt:lpstr>
      <vt:lpstr>Arial Black</vt:lpstr>
      <vt:lpstr>Arial</vt:lpstr>
      <vt:lpstr>Hey August</vt:lpstr>
      <vt:lpstr>Gauge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Deviance Files – A Neo-Noir Sociology Simulation</dc:title>
  <dc:subject>PptxGenJS Presentation</dc:subject>
  <dc:creator>Chris Livesey</dc:creator>
  <cp:lastModifiedBy>chris livesey</cp:lastModifiedBy>
  <cp:revision>699</cp:revision>
  <dcterms:created xsi:type="dcterms:W3CDTF">2026-03-22T12:08:18Z</dcterms:created>
  <dcterms:modified xsi:type="dcterms:W3CDTF">2026-08-10T10:55:08Z</dcterms:modified>
</cp:coreProperties>
</file>