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93" r:id="rId2"/>
    <p:sldId id="298" r:id="rId3"/>
    <p:sldId id="290" r:id="rId4"/>
    <p:sldId id="273" r:id="rId5"/>
    <p:sldId id="291" r:id="rId6"/>
    <p:sldId id="283" r:id="rId7"/>
    <p:sldId id="258" r:id="rId8"/>
    <p:sldId id="260" r:id="rId9"/>
    <p:sldId id="261" r:id="rId10"/>
    <p:sldId id="262" r:id="rId11"/>
    <p:sldId id="263" r:id="rId12"/>
    <p:sldId id="281" r:id="rId13"/>
    <p:sldId id="292" r:id="rId14"/>
    <p:sldId id="279" r:id="rId15"/>
    <p:sldId id="264" r:id="rId16"/>
    <p:sldId id="265" r:id="rId17"/>
    <p:sldId id="266" r:id="rId18"/>
    <p:sldId id="267" r:id="rId19"/>
    <p:sldId id="282" r:id="rId20"/>
    <p:sldId id="268" r:id="rId21"/>
    <p:sldId id="270" r:id="rId22"/>
    <p:sldId id="288" r:id="rId23"/>
    <p:sldId id="295" r:id="rId24"/>
    <p:sldId id="296" r:id="rId25"/>
    <p:sldId id="297" r:id="rId26"/>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5" d="100"/>
          <a:sy n="95" d="100"/>
        </p:scale>
        <p:origin x="197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1C61C5E9-6592-40EC-889F-BB2BD54F0A07}"/>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12A1FD6A-C0BD-4D68-8D8B-94ABAD1C608E}"/>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0E8A1C1E-D1D3-4684-AE96-327B9C67226F}"/>
              </a:ext>
            </a:extLst>
          </p:cNvPr>
          <p:cNvSpPr>
            <a:spLocks noGrp="1" noChangeArrowheads="1"/>
          </p:cNvSpPr>
          <p:nvPr>
            <p:ph type="sldNum" sz="quarter" idx="12"/>
          </p:nvPr>
        </p:nvSpPr>
        <p:spPr>
          <a:ln/>
        </p:spPr>
        <p:txBody>
          <a:bodyPr/>
          <a:lstStyle>
            <a:lvl1pPr>
              <a:defRPr/>
            </a:lvl1pPr>
          </a:lstStyle>
          <a:p>
            <a:pPr>
              <a:defRPr/>
            </a:pPr>
            <a:fld id="{241C5699-E851-4832-8B50-D142E4F88544}" type="slidenum">
              <a:rPr lang="en-GB"/>
              <a:pPr>
                <a:defRPr/>
              </a:pPr>
              <a:t>‹#›</a:t>
            </a:fld>
            <a:endParaRPr lang="en-GB"/>
          </a:p>
        </p:txBody>
      </p:sp>
    </p:spTree>
    <p:extLst>
      <p:ext uri="{BB962C8B-B14F-4D97-AF65-F5344CB8AC3E}">
        <p14:creationId xmlns:p14="http://schemas.microsoft.com/office/powerpoint/2010/main" val="3733100868"/>
      </p:ext>
    </p:extLst>
  </p:cSld>
  <p:clrMapOvr>
    <a:masterClrMapping/>
  </p:clrMapOvr>
  <p:transition spd="med" advTm="6000">
    <p:zoom dir="in"/>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F3604C41-27E1-4A82-8EC9-B60447AC5752}"/>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F876DA25-84EB-4151-9FB7-666D70B4B0C5}"/>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901B320C-1C07-4783-98D2-854D6F3EC3F8}"/>
              </a:ext>
            </a:extLst>
          </p:cNvPr>
          <p:cNvSpPr>
            <a:spLocks noGrp="1" noChangeArrowheads="1"/>
          </p:cNvSpPr>
          <p:nvPr>
            <p:ph type="sldNum" sz="quarter" idx="12"/>
          </p:nvPr>
        </p:nvSpPr>
        <p:spPr>
          <a:ln/>
        </p:spPr>
        <p:txBody>
          <a:bodyPr/>
          <a:lstStyle>
            <a:lvl1pPr>
              <a:defRPr/>
            </a:lvl1pPr>
          </a:lstStyle>
          <a:p>
            <a:pPr>
              <a:defRPr/>
            </a:pPr>
            <a:fld id="{78D1A08C-838E-4BB0-93AC-B58BBAC16B4C}" type="slidenum">
              <a:rPr lang="en-GB"/>
              <a:pPr>
                <a:defRPr/>
              </a:pPr>
              <a:t>‹#›</a:t>
            </a:fld>
            <a:endParaRPr lang="en-GB"/>
          </a:p>
        </p:txBody>
      </p:sp>
    </p:spTree>
    <p:extLst>
      <p:ext uri="{BB962C8B-B14F-4D97-AF65-F5344CB8AC3E}">
        <p14:creationId xmlns:p14="http://schemas.microsoft.com/office/powerpoint/2010/main" val="2193436027"/>
      </p:ext>
    </p:extLst>
  </p:cSld>
  <p:clrMapOvr>
    <a:masterClrMapping/>
  </p:clrMapOvr>
  <p:transition spd="med" advTm="6000">
    <p:zoom dir="in"/>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83920E57-243B-4B2B-A790-BF0A875FF01C}"/>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2A79EEB2-03E6-4237-8882-F23F489B4E35}"/>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82B1EE6A-5613-450E-A091-C205DD706719}"/>
              </a:ext>
            </a:extLst>
          </p:cNvPr>
          <p:cNvSpPr>
            <a:spLocks noGrp="1" noChangeArrowheads="1"/>
          </p:cNvSpPr>
          <p:nvPr>
            <p:ph type="sldNum" sz="quarter" idx="12"/>
          </p:nvPr>
        </p:nvSpPr>
        <p:spPr>
          <a:ln/>
        </p:spPr>
        <p:txBody>
          <a:bodyPr/>
          <a:lstStyle>
            <a:lvl1pPr>
              <a:defRPr/>
            </a:lvl1pPr>
          </a:lstStyle>
          <a:p>
            <a:pPr>
              <a:defRPr/>
            </a:pPr>
            <a:fld id="{9AF7CBDC-046F-4505-A916-0053FEF03481}" type="slidenum">
              <a:rPr lang="en-GB"/>
              <a:pPr>
                <a:defRPr/>
              </a:pPr>
              <a:t>‹#›</a:t>
            </a:fld>
            <a:endParaRPr lang="en-GB"/>
          </a:p>
        </p:txBody>
      </p:sp>
    </p:spTree>
    <p:extLst>
      <p:ext uri="{BB962C8B-B14F-4D97-AF65-F5344CB8AC3E}">
        <p14:creationId xmlns:p14="http://schemas.microsoft.com/office/powerpoint/2010/main" val="4178105035"/>
      </p:ext>
    </p:extLst>
  </p:cSld>
  <p:clrMapOvr>
    <a:masterClrMapping/>
  </p:clrMapOvr>
  <p:transition spd="med" advTm="6000">
    <p:zoom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CC6C2B36-D847-4703-A33E-AFDA3D70D41F}"/>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C0F6C344-9085-4402-8E32-5687060D365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DE6BE2EC-1DF6-441E-8E84-320503B1C119}"/>
              </a:ext>
            </a:extLst>
          </p:cNvPr>
          <p:cNvSpPr>
            <a:spLocks noGrp="1" noChangeArrowheads="1"/>
          </p:cNvSpPr>
          <p:nvPr>
            <p:ph type="sldNum" sz="quarter" idx="12"/>
          </p:nvPr>
        </p:nvSpPr>
        <p:spPr>
          <a:ln/>
        </p:spPr>
        <p:txBody>
          <a:bodyPr/>
          <a:lstStyle>
            <a:lvl1pPr>
              <a:defRPr/>
            </a:lvl1pPr>
          </a:lstStyle>
          <a:p>
            <a:pPr>
              <a:defRPr/>
            </a:pPr>
            <a:fld id="{95DD973A-2802-47E0-8182-4191DA5A6EA9}" type="slidenum">
              <a:rPr lang="en-GB"/>
              <a:pPr>
                <a:defRPr/>
              </a:pPr>
              <a:t>‹#›</a:t>
            </a:fld>
            <a:endParaRPr lang="en-GB"/>
          </a:p>
        </p:txBody>
      </p:sp>
    </p:spTree>
    <p:extLst>
      <p:ext uri="{BB962C8B-B14F-4D97-AF65-F5344CB8AC3E}">
        <p14:creationId xmlns:p14="http://schemas.microsoft.com/office/powerpoint/2010/main" val="3793782559"/>
      </p:ext>
    </p:extLst>
  </p:cSld>
  <p:clrMapOvr>
    <a:masterClrMapping/>
  </p:clrMapOvr>
  <p:transition spd="med" advTm="6000">
    <p:zoom dir="in"/>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9C05D65-E47B-40C0-8609-334901B6DB3A}"/>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6D097C0E-8D07-4D41-AF18-EF2ECD0D5AB4}"/>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D31525BC-9489-4B6C-8451-E5BD759E9499}"/>
              </a:ext>
            </a:extLst>
          </p:cNvPr>
          <p:cNvSpPr>
            <a:spLocks noGrp="1" noChangeArrowheads="1"/>
          </p:cNvSpPr>
          <p:nvPr>
            <p:ph type="sldNum" sz="quarter" idx="12"/>
          </p:nvPr>
        </p:nvSpPr>
        <p:spPr>
          <a:ln/>
        </p:spPr>
        <p:txBody>
          <a:bodyPr/>
          <a:lstStyle>
            <a:lvl1pPr>
              <a:defRPr/>
            </a:lvl1pPr>
          </a:lstStyle>
          <a:p>
            <a:pPr>
              <a:defRPr/>
            </a:pPr>
            <a:fld id="{37C62C29-622C-4B92-97AB-933BB82E0E6A}" type="slidenum">
              <a:rPr lang="en-GB"/>
              <a:pPr>
                <a:defRPr/>
              </a:pPr>
              <a:t>‹#›</a:t>
            </a:fld>
            <a:endParaRPr lang="en-GB"/>
          </a:p>
        </p:txBody>
      </p:sp>
    </p:spTree>
    <p:extLst>
      <p:ext uri="{BB962C8B-B14F-4D97-AF65-F5344CB8AC3E}">
        <p14:creationId xmlns:p14="http://schemas.microsoft.com/office/powerpoint/2010/main" val="4105606983"/>
      </p:ext>
    </p:extLst>
  </p:cSld>
  <p:clrMapOvr>
    <a:masterClrMapping/>
  </p:clrMapOvr>
  <p:transition spd="med" advTm="6000">
    <p:zoom dir="in"/>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3A8DAE8A-F1F3-4B6F-ADDE-7E4581166876}"/>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522B8AA3-1F29-49F4-A8F0-55B1E035E64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977474B5-7230-4A5B-AC95-A0E0D82BE28F}"/>
              </a:ext>
            </a:extLst>
          </p:cNvPr>
          <p:cNvSpPr>
            <a:spLocks noGrp="1" noChangeArrowheads="1"/>
          </p:cNvSpPr>
          <p:nvPr>
            <p:ph type="sldNum" sz="quarter" idx="12"/>
          </p:nvPr>
        </p:nvSpPr>
        <p:spPr>
          <a:ln/>
        </p:spPr>
        <p:txBody>
          <a:bodyPr/>
          <a:lstStyle>
            <a:lvl1pPr>
              <a:defRPr/>
            </a:lvl1pPr>
          </a:lstStyle>
          <a:p>
            <a:pPr>
              <a:defRPr/>
            </a:pPr>
            <a:fld id="{903CCEEE-2CFA-4C7A-A06F-4ABE386499E9}" type="slidenum">
              <a:rPr lang="en-GB"/>
              <a:pPr>
                <a:defRPr/>
              </a:pPr>
              <a:t>‹#›</a:t>
            </a:fld>
            <a:endParaRPr lang="en-GB"/>
          </a:p>
        </p:txBody>
      </p:sp>
    </p:spTree>
    <p:extLst>
      <p:ext uri="{BB962C8B-B14F-4D97-AF65-F5344CB8AC3E}">
        <p14:creationId xmlns:p14="http://schemas.microsoft.com/office/powerpoint/2010/main" val="1904032982"/>
      </p:ext>
    </p:extLst>
  </p:cSld>
  <p:clrMapOvr>
    <a:masterClrMapping/>
  </p:clrMapOvr>
  <p:transition spd="med" advTm="6000">
    <p:zoom dir="in"/>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4FA751B5-793B-4C3F-BA78-A31C339F88DA}"/>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B4C16A21-ED49-431A-A973-0AFFA1894D3A}"/>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6">
            <a:extLst>
              <a:ext uri="{FF2B5EF4-FFF2-40B4-BE49-F238E27FC236}">
                <a16:creationId xmlns:a16="http://schemas.microsoft.com/office/drawing/2014/main" id="{FD04532F-0394-432E-9150-B86427607798}"/>
              </a:ext>
            </a:extLst>
          </p:cNvPr>
          <p:cNvSpPr>
            <a:spLocks noGrp="1" noChangeArrowheads="1"/>
          </p:cNvSpPr>
          <p:nvPr>
            <p:ph type="sldNum" sz="quarter" idx="12"/>
          </p:nvPr>
        </p:nvSpPr>
        <p:spPr>
          <a:ln/>
        </p:spPr>
        <p:txBody>
          <a:bodyPr/>
          <a:lstStyle>
            <a:lvl1pPr>
              <a:defRPr/>
            </a:lvl1pPr>
          </a:lstStyle>
          <a:p>
            <a:pPr>
              <a:defRPr/>
            </a:pPr>
            <a:fld id="{376EE507-22B3-4FB0-8F6F-2281A4AACB32}" type="slidenum">
              <a:rPr lang="en-GB"/>
              <a:pPr>
                <a:defRPr/>
              </a:pPr>
              <a:t>‹#›</a:t>
            </a:fld>
            <a:endParaRPr lang="en-GB"/>
          </a:p>
        </p:txBody>
      </p:sp>
    </p:spTree>
    <p:extLst>
      <p:ext uri="{BB962C8B-B14F-4D97-AF65-F5344CB8AC3E}">
        <p14:creationId xmlns:p14="http://schemas.microsoft.com/office/powerpoint/2010/main" val="1496360512"/>
      </p:ext>
    </p:extLst>
  </p:cSld>
  <p:clrMapOvr>
    <a:masterClrMapping/>
  </p:clrMapOvr>
  <p:transition spd="med" advTm="6000">
    <p:zoom dir="in"/>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9D6F9438-3E19-41B8-A739-278DCF33F9C9}"/>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E9C583E0-F59B-44E4-963C-AE379BB5257E}"/>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7CE93644-7AC4-4526-B2C7-CF2AB050FD3E}"/>
              </a:ext>
            </a:extLst>
          </p:cNvPr>
          <p:cNvSpPr>
            <a:spLocks noGrp="1" noChangeArrowheads="1"/>
          </p:cNvSpPr>
          <p:nvPr>
            <p:ph type="sldNum" sz="quarter" idx="12"/>
          </p:nvPr>
        </p:nvSpPr>
        <p:spPr>
          <a:ln/>
        </p:spPr>
        <p:txBody>
          <a:bodyPr/>
          <a:lstStyle>
            <a:lvl1pPr>
              <a:defRPr/>
            </a:lvl1pPr>
          </a:lstStyle>
          <a:p>
            <a:pPr>
              <a:defRPr/>
            </a:pPr>
            <a:fld id="{B36A4942-1C88-427F-8020-ECD517318480}" type="slidenum">
              <a:rPr lang="en-GB"/>
              <a:pPr>
                <a:defRPr/>
              </a:pPr>
              <a:t>‹#›</a:t>
            </a:fld>
            <a:endParaRPr lang="en-GB"/>
          </a:p>
        </p:txBody>
      </p:sp>
    </p:spTree>
    <p:extLst>
      <p:ext uri="{BB962C8B-B14F-4D97-AF65-F5344CB8AC3E}">
        <p14:creationId xmlns:p14="http://schemas.microsoft.com/office/powerpoint/2010/main" val="2752058960"/>
      </p:ext>
    </p:extLst>
  </p:cSld>
  <p:clrMapOvr>
    <a:masterClrMapping/>
  </p:clrMapOvr>
  <p:transition spd="med" advTm="6000">
    <p:zoom dir="in"/>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82AB14F-6003-42D2-8069-D4FEF2BB428A}"/>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E6555A64-BE45-4CE1-8E10-EA7B304E0CB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F5014559-954D-4E14-A8C7-366F9EA6FA1A}"/>
              </a:ext>
            </a:extLst>
          </p:cNvPr>
          <p:cNvSpPr>
            <a:spLocks noGrp="1" noChangeArrowheads="1"/>
          </p:cNvSpPr>
          <p:nvPr>
            <p:ph type="sldNum" sz="quarter" idx="12"/>
          </p:nvPr>
        </p:nvSpPr>
        <p:spPr>
          <a:ln/>
        </p:spPr>
        <p:txBody>
          <a:bodyPr/>
          <a:lstStyle>
            <a:lvl1pPr>
              <a:defRPr/>
            </a:lvl1pPr>
          </a:lstStyle>
          <a:p>
            <a:pPr>
              <a:defRPr/>
            </a:pPr>
            <a:fld id="{CF01F73E-0F90-4E39-916E-1AA08B8E9DB7}" type="slidenum">
              <a:rPr lang="en-GB"/>
              <a:pPr>
                <a:defRPr/>
              </a:pPr>
              <a:t>‹#›</a:t>
            </a:fld>
            <a:endParaRPr lang="en-GB"/>
          </a:p>
        </p:txBody>
      </p:sp>
    </p:spTree>
    <p:extLst>
      <p:ext uri="{BB962C8B-B14F-4D97-AF65-F5344CB8AC3E}">
        <p14:creationId xmlns:p14="http://schemas.microsoft.com/office/powerpoint/2010/main" val="1785912795"/>
      </p:ext>
    </p:extLst>
  </p:cSld>
  <p:clrMapOvr>
    <a:masterClrMapping/>
  </p:clrMapOvr>
  <p:transition spd="med" advTm="6000">
    <p:zoom dir="in"/>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8C0F8E5-2B4C-45F3-9B74-B44A04F69E85}"/>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4582FDB3-46DD-4787-B582-CB593F15EEBA}"/>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7C73297E-2E57-4178-A31E-A6656B7C4AD6}"/>
              </a:ext>
            </a:extLst>
          </p:cNvPr>
          <p:cNvSpPr>
            <a:spLocks noGrp="1" noChangeArrowheads="1"/>
          </p:cNvSpPr>
          <p:nvPr>
            <p:ph type="sldNum" sz="quarter" idx="12"/>
          </p:nvPr>
        </p:nvSpPr>
        <p:spPr>
          <a:ln/>
        </p:spPr>
        <p:txBody>
          <a:bodyPr/>
          <a:lstStyle>
            <a:lvl1pPr>
              <a:defRPr/>
            </a:lvl1pPr>
          </a:lstStyle>
          <a:p>
            <a:pPr>
              <a:defRPr/>
            </a:pPr>
            <a:fld id="{A94D00EA-8DD2-4C88-B797-EEC88D1C4FD3}" type="slidenum">
              <a:rPr lang="en-GB"/>
              <a:pPr>
                <a:defRPr/>
              </a:pPr>
              <a:t>‹#›</a:t>
            </a:fld>
            <a:endParaRPr lang="en-GB"/>
          </a:p>
        </p:txBody>
      </p:sp>
    </p:spTree>
    <p:extLst>
      <p:ext uri="{BB962C8B-B14F-4D97-AF65-F5344CB8AC3E}">
        <p14:creationId xmlns:p14="http://schemas.microsoft.com/office/powerpoint/2010/main" val="1753102169"/>
      </p:ext>
    </p:extLst>
  </p:cSld>
  <p:clrMapOvr>
    <a:masterClrMapping/>
  </p:clrMapOvr>
  <p:transition spd="med" advTm="6000">
    <p:zoom dir="in"/>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30340F98-E7AC-4EC9-8D90-AE7A5CECB3BB}"/>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1486982F-C9B0-4443-8E30-33FDFA8C5BBF}"/>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382EA496-30AF-429E-AE1A-7E2806D6AF72}"/>
              </a:ext>
            </a:extLst>
          </p:cNvPr>
          <p:cNvSpPr>
            <a:spLocks noGrp="1" noChangeArrowheads="1"/>
          </p:cNvSpPr>
          <p:nvPr>
            <p:ph type="sldNum" sz="quarter" idx="12"/>
          </p:nvPr>
        </p:nvSpPr>
        <p:spPr>
          <a:ln/>
        </p:spPr>
        <p:txBody>
          <a:bodyPr/>
          <a:lstStyle>
            <a:lvl1pPr>
              <a:defRPr/>
            </a:lvl1pPr>
          </a:lstStyle>
          <a:p>
            <a:pPr>
              <a:defRPr/>
            </a:pPr>
            <a:fld id="{2921B109-2F02-4E56-AA40-0361F27C2670}" type="slidenum">
              <a:rPr lang="en-GB"/>
              <a:pPr>
                <a:defRPr/>
              </a:pPr>
              <a:t>‹#›</a:t>
            </a:fld>
            <a:endParaRPr lang="en-GB"/>
          </a:p>
        </p:txBody>
      </p:sp>
    </p:spTree>
    <p:extLst>
      <p:ext uri="{BB962C8B-B14F-4D97-AF65-F5344CB8AC3E}">
        <p14:creationId xmlns:p14="http://schemas.microsoft.com/office/powerpoint/2010/main" val="3797731522"/>
      </p:ext>
    </p:extLst>
  </p:cSld>
  <p:clrMapOvr>
    <a:masterClrMapping/>
  </p:clrMapOvr>
  <p:transition spd="med" advTm="6000">
    <p:zoom dir="in"/>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141EE49-695F-4EA8-9300-505B7B3FC5C0}"/>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58533087-3290-42C9-B0F1-8A9DA4E3CCA1}"/>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3D01D336-E18A-4F7C-A809-527F71A1138B}"/>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GB"/>
          </a:p>
        </p:txBody>
      </p:sp>
      <p:sp>
        <p:nvSpPr>
          <p:cNvPr id="1029" name="Rectangle 5">
            <a:extLst>
              <a:ext uri="{FF2B5EF4-FFF2-40B4-BE49-F238E27FC236}">
                <a16:creationId xmlns:a16="http://schemas.microsoft.com/office/drawing/2014/main" id="{204B18C2-E710-4080-A7B6-3500C32CF7DB}"/>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GB"/>
          </a:p>
        </p:txBody>
      </p:sp>
      <p:sp>
        <p:nvSpPr>
          <p:cNvPr id="1030" name="Rectangle 6">
            <a:extLst>
              <a:ext uri="{FF2B5EF4-FFF2-40B4-BE49-F238E27FC236}">
                <a16:creationId xmlns:a16="http://schemas.microsoft.com/office/drawing/2014/main" id="{B64D0460-1F4B-49AC-944D-FA9AFA0B6E47}"/>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AECA46BA-75E3-423D-B7D6-4C5E90A607CB}"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advTm="6000">
    <p:zoom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p:tmplLst>
          <p:tmpl>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2000"/>
                        <p:tgtEl>
                          <p:spTgt spid="1027"/>
                        </p:tgtEl>
                      </p:cBhvr>
                    </p:animEffect>
                  </p:childTnLst>
                </p:cTn>
              </p:par>
            </p:tnLst>
          </p:tmpl>
        </p:tmplLst>
      </p:bldP>
    </p:bld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youtube.com/watch?v=WcEfzHB08QE&amp;feature=player_embedde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images.google.co.uk/imgres?imgurl=http://image34.webshots.com/35/9/62/37/238796237MIVAsK_ph.jpg&amp;imgrefurl=http://outdoors.webshots.com/photo/1238796237042237044MIVAsK&amp;usg=__jYxycRE5_xmVe7qkclkt_7Yoz7c=&amp;h=800&amp;w=600&amp;sz=58&amp;hl=en&amp;start=50&amp;tbnid=o37NU1b1wfH4OM:&amp;tbnh=143&amp;tbnw=107&amp;prev=/images%3Fq%3Dpint%2Bwith%2Bdad%26gbv%3D2%26ndsp%3D20%26hl%3Den%26sa%3DN%26start%3D4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3.jpeg"/><Relationship Id="rId2" Type="http://schemas.openxmlformats.org/officeDocument/2006/relationships/hyperlink" Target="http://images.google.co.uk/imgres?imgurl=http://www.thecallawaysisters.com/sitebuildercontent/sitebuilderpictures/family-playing-hansens.jpg&amp;imgrefurl=http://www.thecallawaysisters.com/&amp;usg=__vkZ8bK3yE3187DqyL-TC7PS97GI=&amp;h=1720&amp;w=1600&amp;sz=412&amp;hl=en&amp;start=1&amp;tbnid=0JSI5KA_-FQBGM:&amp;tbnh=150&amp;tbnw=140&amp;prev=/images%3Fq%3Dfamily%2Bplaying%2Bmusic%26gbv%3D2%26hl%3Den%26sa%3DG" TargetMode="External"/><Relationship Id="rId1" Type="http://schemas.openxmlformats.org/officeDocument/2006/relationships/slideLayout" Target="../slideLayouts/slideLayout2.xml"/><Relationship Id="rId6" Type="http://schemas.openxmlformats.org/officeDocument/2006/relationships/hyperlink" Target="http://images.google.co.uk/imgres?imgurl=http://www.concertgoersguide.org/onstage/instruments/images/cello.jpg&amp;imgrefurl=http://www.concertgoersguide.org/onstage/instruments/thecello.php&amp;usg=__4H6Guw3HfoqfRas4dUTblRuWncI=&amp;h=369&amp;w=265&amp;sz=13&amp;hl=en&amp;start=5&amp;um=1&amp;tbnid=jQDESqUgWty3tM:&amp;tbnh=122&amp;tbnw=88&amp;prev=/images%3Fq%3Dinstruments%2Bof%2Bthe%2Borchestra%26hl%3Den%26um%3D1" TargetMode="External"/><Relationship Id="rId5" Type="http://schemas.openxmlformats.org/officeDocument/2006/relationships/image" Target="../media/image12.jpeg"/><Relationship Id="rId4" Type="http://schemas.openxmlformats.org/officeDocument/2006/relationships/hyperlink" Target="http://images.google.co.uk/imgres?imgurl=http://kelleyclan.org/photos/d/44-3/PlayingMusic001.jpg&amp;imgrefurl=http://kelleyclan.org/photos/main.php%3Fg2_view%3Dslideshow.Slideshow%26g2_itemId%3D31&amp;usg=__EuSJsfFdtdYMqz20sdvFo9grn4Q=&amp;h=1228&amp;w=1818&amp;sz=815&amp;hl=en&amp;start=11&amp;tbnid=6UPMryTYVtxW6M:&amp;tbnh=101&amp;tbnw=150&amp;prev=/images%3Fq%3Dfamily%2Bplaying%2Bmusic%26gbv%3D2%26hl%3Den%26sa%3D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images.google.co.uk/imgres?imgurl=http://www.cooperativeindividualism.org/library-books.jpg&amp;imgrefurl=http://www.cooperativeindividualism.org/authors.html&amp;usg=__5Q28nqvwKYuriWPE3GjEy2RoJc4=&amp;h=503&amp;w=500&amp;sz=111&amp;hl=en&amp;start=2&amp;um=1&amp;tbnid=q2zDVOHyKY2hRM:&amp;tbnh=130&amp;tbnw=129&amp;prev=/images%3Fq%3Dlibrary%2Bbooks%26hl%3Den%26um%3D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7.jpeg"/><Relationship Id="rId2" Type="http://schemas.openxmlformats.org/officeDocument/2006/relationships/hyperlink" Target="http://images.google.co.uk/imgres?imgurl=http://www.hesperianbeacon.com/smith%26studsinternet.jpg&amp;imgrefurl=http://www.hesperianbeacon.com/42006news.htm&amp;usg=__LuEHToTB-2PVcNmE43Kukb6zRzg=&amp;h=320&amp;w=400&amp;sz=242&amp;hl=en&amp;start=10&amp;tbnid=-zE0fBeJh0xeiM:&amp;tbnh=99&amp;tbnw=124&amp;prev=/images%3Fq%3Dfamily%2Bpets%26gbv%3D2%26hl%3Den%26sa%3DG" TargetMode="External"/><Relationship Id="rId1" Type="http://schemas.openxmlformats.org/officeDocument/2006/relationships/slideLayout" Target="../slideLayouts/slideLayout2.xml"/><Relationship Id="rId6" Type="http://schemas.openxmlformats.org/officeDocument/2006/relationships/hyperlink" Target="http://images.google.co.uk/imgres?imgurl=http://webzoom.freewebs.com/rspca_medway_west/Hampster%25201.JPG&amp;imgrefurl=http://www.rspca-medway.co.uk/&amp;usg=__PnTLsFhejgqsv_QlYZTFNZEKW9k=&amp;h=411&amp;w=500&amp;sz=25&amp;hl=en&amp;start=4&amp;um=1&amp;tbnid=2XJmpSjMERKHCM:&amp;tbnh=107&amp;tbnw=130&amp;prev=/images%3Fq%3Dhampster%26hl%3Den%26sa%3DG%26um%3D1" TargetMode="External"/><Relationship Id="rId5" Type="http://schemas.openxmlformats.org/officeDocument/2006/relationships/image" Target="../media/image16.jpeg"/><Relationship Id="rId4" Type="http://schemas.openxmlformats.org/officeDocument/2006/relationships/hyperlink" Target="http://images.google.co.uk/imgres?imgurl=http://www.thechefinstead.ca/images/pets.jpg&amp;imgrefurl=http://www.thechefinstead.ca/house.html&amp;usg=__3yCdZoLDy1twsyH_EAAbeU5Qmhc=&amp;h=461&amp;w=468&amp;sz=40&amp;hl=en&amp;start=11&amp;um=1&amp;tbnid=JgddkJHfsotZwM:&amp;tbnh=126&amp;tbnw=128&amp;prev=/images%3Fq%3Dpets%26hl%3Den%26sa%3DG%26um%3D1"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images.google.co.uk/imgres?imgurl=http://www.topfoto.co.uk/gallery/CND/images/prevs/hip0011221.jpg&amp;imgrefurl=http://www.topfoto.co.uk/gallery/CND/ppages/ppage27.html&amp;usg=__8r8Qz-dMp2-rowGpR-2FN_xXfLY=&amp;h=350&amp;w=440&amp;sz=46&amp;hl=en&amp;start=16&amp;um=1&amp;tbnid=VJR-uUtflnT2BM:&amp;tbnh=101&amp;tbnw=127&amp;prev=/images%3Fq%3Dcnd%2Bdemos%26hl%3Den%26sa%3DG%26um%3D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images.google.co.uk/imgres?imgurl=http://media.rd.com/rd/images/rdc/books/stealth-health/picnic-healthy-way-af.jpg&amp;imgrefurl=http://www.rd.com/living-healthy/healthy-picnic-food-recipes/article81533.html&amp;usg=__bUPukj-QBMUItCm4N4bs2gcatgk=&amp;h=328&amp;w=492&amp;sz=69&amp;hl=en&amp;start=3&amp;tbnid=GRIptWFns9rjGM:&amp;tbnh=87&amp;tbnw=130&amp;prev=/images%3Fq%3Dpicnic%26gbv%3D2%26hl%3Den%26sa%3DG" TargetMode="Externa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hyperlink" Target="http://images.google.co.uk/imgres?imgurl=http://www.forestry.gov.uk/images/bigviews1.jpg/%24FILE/bigviews1.jpg&amp;imgrefurl=http://www.forestry.gov.uk/forestry/ACHS-5RPJR5&amp;usg=__kof6hlXlkdxi96bBDZnj_B5dodc=&amp;h=249&amp;w=380&amp;sz=27&amp;hl=en&amp;start=3&amp;tbnid=wVkLU09iwcZFrM:&amp;tbnh=81&amp;tbnw=123&amp;prev=/images%3Fq%3Dfamily%2Bcycling%26gbv%3D2%26hl%3Den%26sa%3D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images.google.co.uk/imgres?imgurl=http://www.visitquadcities.com/site/photos/Family%2520Museum%2520Cloud%2520making144.jpg&amp;imgrefurl=http://www.visitquadcities.com/site/page.php%3Fpage_id%3D88&amp;usg=__eA3Xm5neFKweSvW71jHvPhn593k=&amp;h=450&amp;w=600&amp;sz=211&amp;hl=en&amp;start=14&amp;tbnid=ts3AXXo-5LXpGM:&amp;tbnh=101&amp;tbnw=135&amp;prev=/images%3Fq%3Dfamily%2Bmuseum%2Bvisit%26gbv%3D2%26hl%3Den%26sa%3D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images.google.co.uk/imgres?imgurl=http://www.dundee.ac.uk/psychology/news/_lib/img/family_watching_tv.jpg&amp;imgrefurl=http://www.dundee.ac.uk/psychology/news/archivednews/oldnews4.htm&amp;usg=__5DId2J6hphzYZKHMfPTLj2xt7bI=&amp;h=383&amp;w=480&amp;sz=27&amp;hl=en&amp;start=12&amp;tbnid=T92u5UylAjauqM:&amp;tbnh=103&amp;tbnw=129&amp;prev=/images%3Fq%3Dwatching%2Btv%26gbv%3D2%26hl%3Den%26sa%3D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images.google.co.uk/imgres?imgurl=http://graysonfamily.org/pictures/Grayson-Family-Christmas-2007.jpg&amp;imgrefurl=http://graysonfamily.org/pictures/&amp;usg=__UIAkPU7Jbuqe3R0k2LC3xAomXqw=&amp;h=3072&amp;w=2304&amp;sz=1462&amp;hl=en&amp;start=11&amp;tbnid=6zHvRtDXe-muSM:&amp;tbnh=150&amp;tbnw=113&amp;prev=/images%3Fq%3Dfamily%2Bchristmas%26gbv%3D2%26hl%3Den%26sa%3DG" TargetMode="Externa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hyperlink" Target="http://images.google.co.uk/imgres?imgurl=http://www2.istockphoto.com/file_thumbview_approve/3229037/2/istockphoto_3229037-another-family-christmas.jpg&amp;imgrefurl=http://www.squidoo.com/stockfamilies&amp;usg=__rHO6fm5TQtjHfPw679uaJCwRM_Y=&amp;h=310&amp;w=380&amp;sz=81&amp;hl=en&amp;start=14&amp;tbnid=i4W-kB3JKRQAyM:&amp;tbnh=100&amp;tbnw=123&amp;prev=/images%3Fq%3DFamily%2Bchristmas%26gbv%3D2%26hl%3Den%26sa%3D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images.google.co.uk/imgres?imgurl=http://www.liberalarts.txstate.edu/services/organizations/contentParagraph/0/content_files/file/Students%2520talking.jpg&amp;imgrefurl=http://www.liberalarts.txstate.edu/services/organizations.html&amp;usg=__ZvbK1tCI4lSvQ8c93AQH_l_2vVg=&amp;h=300&amp;w=300&amp;sz=36&amp;hl=en&amp;start=9&amp;um=1&amp;tbnid=qHpOeDpObUKwDM:&amp;tbnh=116&amp;tbnw=116&amp;prev=/images%3Fq%3Dtalking%26hl%3Den%26sa%3DG%26um%3D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images.google.co.uk/imgres?imgurl=http://sam.davyson.com/as/physics/aluminium/site/resources/aeroplane2.jpg&amp;imgrefurl=http://sam.davyson.com/as/physics/aluminium/site/uses.html&amp;usg=__jG_BJkCTKv8pH43hm3G95rSQKvw=&amp;h=787&amp;w=984&amp;sz=41&amp;hl=en&amp;start=1&amp;um=1&amp;tbnid=7-FtiQB1WxvYBM:&amp;tbnh=119&amp;tbnw=149&amp;prev=/images%3Fq%3Daeroplanes%26hl%3Den%26um%3D1"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images.google.co.uk/imgres?imgurl=http://huntersquay.net/yahoo_site_admin/assets/images/Scottish_dancing_with_all_the_contestants_wearing_typical_Highland_dress.16230229_std.jpg&amp;imgrefurl=http://www.huntersquay.net/scotland&amp;usg=__ZRMAksFr-71Jj6zqaJzB3PbV7cI=&amp;h=600&amp;w=800&amp;sz=54&amp;hl=en&amp;start=6&amp;um=1&amp;tbnid=Jr48y1Tlf10wzM:&amp;tbnh=107&amp;tbnw=143&amp;prev=/images%3Fq%3Dscotish%2Bdanceing%26hl%3Den%26sa%3DG%26um%3D1"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images.google.co.uk/imgres?imgurl=http://www.kenya-vacation-guide.com/pictures/kenya-cultural-visits-kikuyu.jpeg&amp;imgrefurl=http://www.kenya-vacation-guide.com/kenya-cultural-visits.html&amp;usg=__sWG6_xgnEY29Agbjk-SZ4QMGbkQ=&amp;h=333&amp;w=250&amp;sz=21&amp;hl=en&amp;start=8&amp;tbnid=Ssz3nHcZdFi_EM:&amp;tbnh=119&amp;tbnw=89&amp;prev=/images%3Fq%3Dafrican%2Bcultures%26gbv%3D2%26hl%3De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images.google.co.uk/imgres?imgurl=http://farm3.static.flickr.com/2140/2321147946_e8616ca19a.jpg&amp;imgrefurl=http://www.flickr.com/photos/awd12/2321147946/&amp;usg=__WdilrHc119j5u_YFZCRg2d4Diwo=&amp;h=500&amp;w=333&amp;sz=121&amp;hl=en&amp;start=4&amp;um=1&amp;tbnid=NO7JNzmiPXL4CM:&amp;tbnh=130&amp;tbnw=87&amp;prev=/images%3Fq%3Dwelsh%2Bgirl%26hl%3Den%26sa%3DG%26um%3D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images.google.co.uk/imgres?imgurl=http://www2.wabash.edu/blog/images/family%2520church.jpg&amp;imgrefurl=http://www2.wabash.edu/blog/jakeezell2011/2009/01/&amp;usg=__UVINS-CXpPhKx1wAcRATPG6Ars8=&amp;h=604&amp;w=453&amp;sz=64&amp;hl=en&amp;start=48&amp;tbnid=MQG2gzflqFwZOM:&amp;tbnh=135&amp;tbnw=101&amp;prev=/images%3Fq%3Dfamily%2Bchurch%26gbv%3D2%26ndsp%3D20%26hl%3Den%26sa%3DN%26start%3D40" TargetMode="Externa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hyperlink" Target="http://images.google.co.uk/imgres?imgurl=http://lorimoon.files.wordpress.com/2009/08/church.jpg&amp;imgrefurl=http://lorimoon.com/&amp;usg=__EDkQo2Vro0Q2aWzdowDpNw8_FDU=&amp;h=500&amp;w=396&amp;sz=50&amp;hl=en&amp;start=4&amp;um=1&amp;tbnid=yq5dFo435Dn8tM:&amp;tbnh=130&amp;tbnw=103&amp;prev=/images%3Fq%3Dchurch%26hl%3Den%26sa%3DN%26um%3D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images.google.co.uk/imgres?imgurl=http://run4change.files.wordpress.com/2009/03/family-dinner.jpg&amp;imgrefurl=http://run4change.wordpress.com/tag/unhealthy-eating/&amp;usg=__4AOsErZZfhOFIEx_c9n38D3iOIM=&amp;h=399&amp;w=600&amp;sz=63&amp;hl=en&amp;start=1&amp;tbnid=vtUZbr_pbX10LM:&amp;tbnh=90&amp;tbnw=135&amp;prev=/images%3Fq%3Dfamily%2Bdinner%26gbv%3D2%26hl%3Den%26sa%3D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9.jpeg"/><Relationship Id="rId2" Type="http://schemas.openxmlformats.org/officeDocument/2006/relationships/hyperlink" Target="http://images.google.co.uk/imgres?imgurl=http://www.bbc.co.uk/liverpool/content/images/2007/05/02/chel_007_470x336.jpg&amp;imgrefurl=http://www.footballforums.net/forums/showthread.php%3Ft%3D147469&amp;usg=__GRAQbVKyDaeWKWcxyMkOPPvHas4=&amp;h=336&amp;w=470&amp;sz=79&amp;hl=en&amp;start=4&amp;tbnid=-iBMAfKhEiJXoM:&amp;tbnh=92&amp;tbnw=129&amp;prev=/images%3Fq%3Dfootball%2Bfans%26gbv%3D2%26hl%3Den%26sa%3DG" TargetMode="External"/><Relationship Id="rId1" Type="http://schemas.openxmlformats.org/officeDocument/2006/relationships/slideLayout" Target="../slideLayouts/slideLayout2.xml"/><Relationship Id="rId6" Type="http://schemas.openxmlformats.org/officeDocument/2006/relationships/hyperlink" Target="http://images.google.co.uk/imgres?imgurl=http://www.virginmedia.com/images/fans-prematch-400x300.jpg&amp;imgrefurl=http://www.virginmedia.com/sport/football/galleries/champs-league-final-in-pics.php%3Fssid%3D3&amp;usg=__ACOfofSb_fJocxv7eG0Ov20TjUk=&amp;h=300&amp;w=400&amp;sz=96&amp;hl=en&amp;start=3&amp;um=1&amp;tbnid=a4Y99lpWpv2r2M:&amp;tbnh=93&amp;tbnw=124&amp;prev=/images%3Fq%3Dchelsea%2Bfans%26hl%3Den%26sa%3DG%26um%3D1" TargetMode="External"/><Relationship Id="rId5" Type="http://schemas.openxmlformats.org/officeDocument/2006/relationships/image" Target="../media/image8.jpeg"/><Relationship Id="rId4" Type="http://schemas.openxmlformats.org/officeDocument/2006/relationships/hyperlink" Target="http://images.google.co.uk/imgres?imgurl=http://i371.photobucket.com/albums/oo154/Jesusmuch/GD7009440Liverpool-fans-in-the-1536.jpg&amp;imgrefurl=http://www.fmstyle.co.uk/forums/your-current-game/2212-everton-sos.html&amp;usg=__n3TkFgJBraI65a05j7DQHQikFAw=&amp;h=399&amp;w=600&amp;sz=95&amp;hl=en&amp;start=16&amp;um=1&amp;tbnid=35RK0DaRxVlnjM:&amp;tbnh=90&amp;tbnw=135&amp;prev=/images%3Fq%3Dliverpool%2Bfans%26hl%3Den%26sa%3DG%26um%3D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33BE0E52-FBFE-4A36-A820-EA63558C8E81}"/>
              </a:ext>
            </a:extLst>
          </p:cNvPr>
          <p:cNvSpPr>
            <a:spLocks noGrp="1"/>
          </p:cNvSpPr>
          <p:nvPr>
            <p:ph type="title"/>
          </p:nvPr>
        </p:nvSpPr>
        <p:spPr/>
        <p:txBody>
          <a:bodyPr/>
          <a:lstStyle/>
          <a:p>
            <a:r>
              <a:rPr lang="en-GB" altLang="en-US">
                <a:solidFill>
                  <a:schemeClr val="bg1"/>
                </a:solidFill>
              </a:rPr>
              <a:t>What is Culture?</a:t>
            </a:r>
          </a:p>
        </p:txBody>
      </p:sp>
      <p:sp>
        <p:nvSpPr>
          <p:cNvPr id="2051" name="Content Placeholder 2">
            <a:extLst>
              <a:ext uri="{FF2B5EF4-FFF2-40B4-BE49-F238E27FC236}">
                <a16:creationId xmlns:a16="http://schemas.microsoft.com/office/drawing/2014/main" id="{3E343619-4BAA-4CE6-A9EA-B454CF230559}"/>
              </a:ext>
            </a:extLst>
          </p:cNvPr>
          <p:cNvSpPr>
            <a:spLocks noGrp="1"/>
          </p:cNvSpPr>
          <p:nvPr>
            <p:ph idx="1"/>
          </p:nvPr>
        </p:nvSpPr>
        <p:spPr/>
        <p:txBody>
          <a:bodyPr/>
          <a:lstStyle/>
          <a:p>
            <a:r>
              <a:rPr lang="en-GB" altLang="en-US">
                <a:solidFill>
                  <a:srgbClr val="FFC000"/>
                </a:solidFill>
              </a:rPr>
              <a:t>There are many definitions</a:t>
            </a:r>
          </a:p>
          <a:p>
            <a:endParaRPr lang="en-GB" altLang="en-US">
              <a:solidFill>
                <a:srgbClr val="FFC000"/>
              </a:solidFill>
            </a:endParaRPr>
          </a:p>
          <a:p>
            <a:r>
              <a:rPr lang="en-GB" altLang="en-US">
                <a:solidFill>
                  <a:srgbClr val="FFC000"/>
                </a:solidFill>
              </a:rPr>
              <a:t>Linton (1945)</a:t>
            </a:r>
          </a:p>
          <a:p>
            <a:r>
              <a:rPr lang="en-GB" altLang="en-US">
                <a:solidFill>
                  <a:schemeClr val="bg1"/>
                </a:solidFill>
              </a:rPr>
              <a:t>‘The culture of a society is the </a:t>
            </a:r>
            <a:r>
              <a:rPr lang="en-GB" altLang="en-US">
                <a:solidFill>
                  <a:srgbClr val="C00000"/>
                </a:solidFill>
              </a:rPr>
              <a:t>way of life </a:t>
            </a:r>
            <a:r>
              <a:rPr lang="en-GB" altLang="en-US">
                <a:solidFill>
                  <a:schemeClr val="bg1"/>
                </a:solidFill>
              </a:rPr>
              <a:t>of its members; the collection of ideas and habits, norms and values, which they learn, share and transmit from generation to generation’</a:t>
            </a:r>
          </a:p>
          <a:p>
            <a:r>
              <a:rPr lang="en-GB" altLang="en-US">
                <a:solidFill>
                  <a:schemeClr val="bg1"/>
                </a:solidFill>
                <a:hlinkClick r:id="rId2"/>
              </a:rPr>
              <a:t>http://www.youtube.com/watch?v=WcEfzHB08QE&amp;feature=player_embedded#</a:t>
            </a:r>
            <a:r>
              <a:rPr lang="en-GB" altLang="en-US">
                <a:solidFill>
                  <a:schemeClr val="bg1"/>
                </a:solidFill>
              </a:rPr>
              <a:t>!</a:t>
            </a:r>
          </a:p>
          <a:p>
            <a:endParaRPr lang="en-GB" altLang="en-US">
              <a:solidFill>
                <a:schemeClr val="bg1"/>
              </a:solidFill>
            </a:endParaRPr>
          </a:p>
        </p:txBody>
      </p:sp>
    </p:spTree>
  </p:cSld>
  <p:clrMapOvr>
    <a:masterClrMapping/>
  </p:clrMapOvr>
  <p:transition spd="med" advTm="6000">
    <p:zoom dir="in"/>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238796237MIVAsK_ph">
            <a:hlinkClick r:id="rId2"/>
            <a:extLst>
              <a:ext uri="{FF2B5EF4-FFF2-40B4-BE49-F238E27FC236}">
                <a16:creationId xmlns:a16="http://schemas.microsoft.com/office/drawing/2014/main" id="{D2549CD6-2BC0-4B75-989F-645F00E98F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00" y="549275"/>
            <a:ext cx="4202113"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 Box 5">
            <a:extLst>
              <a:ext uri="{FF2B5EF4-FFF2-40B4-BE49-F238E27FC236}">
                <a16:creationId xmlns:a16="http://schemas.microsoft.com/office/drawing/2014/main" id="{82FBBA1C-A98D-422C-B228-8E9EFEF76512}"/>
              </a:ext>
            </a:extLst>
          </p:cNvPr>
          <p:cNvSpPr txBox="1">
            <a:spLocks noChangeArrowheads="1"/>
          </p:cNvSpPr>
          <p:nvPr/>
        </p:nvSpPr>
        <p:spPr bwMode="auto">
          <a:xfrm>
            <a:off x="900113" y="765175"/>
            <a:ext cx="45529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4000" b="1">
                <a:solidFill>
                  <a:schemeClr val="bg1"/>
                </a:solidFill>
              </a:rPr>
              <a:t>Going to the pub?</a:t>
            </a:r>
          </a:p>
        </p:txBody>
      </p:sp>
    </p:spTree>
  </p:cSld>
  <p:clrMapOvr>
    <a:masterClrMapping/>
  </p:clrMapOvr>
  <p:transition spd="med" advTm="6000">
    <p:zoom dir="in"/>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family-playing-hansens">
            <a:hlinkClick r:id="rId2"/>
            <a:extLst>
              <a:ext uri="{FF2B5EF4-FFF2-40B4-BE49-F238E27FC236}">
                <a16:creationId xmlns:a16="http://schemas.microsoft.com/office/drawing/2014/main" id="{4C44A09D-3C61-4994-BBBB-F9B81D3C21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1225" y="3644900"/>
            <a:ext cx="2543175"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 Box 6">
            <a:extLst>
              <a:ext uri="{FF2B5EF4-FFF2-40B4-BE49-F238E27FC236}">
                <a16:creationId xmlns:a16="http://schemas.microsoft.com/office/drawing/2014/main" id="{76AF9B82-EE9C-4530-B2FB-1FEE54D548DC}"/>
              </a:ext>
            </a:extLst>
          </p:cNvPr>
          <p:cNvSpPr txBox="1">
            <a:spLocks noChangeArrowheads="1"/>
          </p:cNvSpPr>
          <p:nvPr/>
        </p:nvSpPr>
        <p:spPr bwMode="auto">
          <a:xfrm>
            <a:off x="395288" y="692150"/>
            <a:ext cx="19335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4000" b="1">
                <a:solidFill>
                  <a:schemeClr val="bg1"/>
                </a:solidFill>
              </a:rPr>
              <a:t>Music?</a:t>
            </a:r>
          </a:p>
        </p:txBody>
      </p:sp>
      <p:pic>
        <p:nvPicPr>
          <p:cNvPr id="13316" name="Picture 7" descr="PlayingMusic001">
            <a:hlinkClick r:id="rId4"/>
            <a:extLst>
              <a:ext uri="{FF2B5EF4-FFF2-40B4-BE49-F238E27FC236}">
                <a16:creationId xmlns:a16="http://schemas.microsoft.com/office/drawing/2014/main" id="{A77324E2-B1CE-464C-8A82-EF1E712095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9475" y="549275"/>
            <a:ext cx="3984625"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9" descr="cello">
            <a:hlinkClick r:id="rId6"/>
            <a:extLst>
              <a:ext uri="{FF2B5EF4-FFF2-40B4-BE49-F238E27FC236}">
                <a16:creationId xmlns:a16="http://schemas.microsoft.com/office/drawing/2014/main" id="{BC63119B-CA92-4027-8E94-D013C7EB9E0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6013" y="3573463"/>
            <a:ext cx="1565275" cy="217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Tm="6000">
    <p:zoom dir="in"/>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7" descr="library-books">
            <a:hlinkClick r:id="rId2"/>
            <a:extLst>
              <a:ext uri="{FF2B5EF4-FFF2-40B4-BE49-F238E27FC236}">
                <a16:creationId xmlns:a16="http://schemas.microsoft.com/office/drawing/2014/main" id="{B4451F19-6F1D-406E-AA08-3EDD0597F6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476250"/>
            <a:ext cx="4945063"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8">
            <a:extLst>
              <a:ext uri="{FF2B5EF4-FFF2-40B4-BE49-F238E27FC236}">
                <a16:creationId xmlns:a16="http://schemas.microsoft.com/office/drawing/2014/main" id="{2ABA13D3-B8A7-4F4F-8576-9FC1A0EA0F7B}"/>
              </a:ext>
            </a:extLst>
          </p:cNvPr>
          <p:cNvSpPr txBox="1">
            <a:spLocks noChangeArrowheads="1"/>
          </p:cNvSpPr>
          <p:nvPr/>
        </p:nvSpPr>
        <p:spPr bwMode="auto">
          <a:xfrm>
            <a:off x="1455738" y="5626100"/>
            <a:ext cx="489426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4000" b="1">
                <a:solidFill>
                  <a:schemeClr val="bg1"/>
                </a:solidFill>
              </a:rPr>
              <a:t>Library and books?</a:t>
            </a:r>
            <a:endParaRPr lang="en-US" altLang="en-US" sz="4000" b="1">
              <a:solidFill>
                <a:schemeClr val="bg1"/>
              </a:solidFill>
            </a:endParaRPr>
          </a:p>
        </p:txBody>
      </p:sp>
    </p:spTree>
  </p:cSld>
  <p:clrMapOvr>
    <a:masterClrMapping/>
  </p:clrMapOvr>
  <p:transition spd="med" advTm="6000">
    <p:zoom dir="in"/>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smith%26studsinternet">
            <a:hlinkClick r:id="rId2"/>
            <a:extLst>
              <a:ext uri="{FF2B5EF4-FFF2-40B4-BE49-F238E27FC236}">
                <a16:creationId xmlns:a16="http://schemas.microsoft.com/office/drawing/2014/main" id="{D157B81D-F946-44C2-8328-96FBE2E02C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3684588"/>
            <a:ext cx="2247900"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3">
            <a:extLst>
              <a:ext uri="{FF2B5EF4-FFF2-40B4-BE49-F238E27FC236}">
                <a16:creationId xmlns:a16="http://schemas.microsoft.com/office/drawing/2014/main" id="{5E0A5498-131E-4D5C-941A-7CA96F00F5B8}"/>
              </a:ext>
            </a:extLst>
          </p:cNvPr>
          <p:cNvSpPr txBox="1">
            <a:spLocks noChangeArrowheads="1"/>
          </p:cNvSpPr>
          <p:nvPr/>
        </p:nvSpPr>
        <p:spPr bwMode="auto">
          <a:xfrm>
            <a:off x="1239838" y="5675313"/>
            <a:ext cx="2241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3600" b="1">
                <a:solidFill>
                  <a:schemeClr val="bg1"/>
                </a:solidFill>
              </a:rPr>
              <a:t>Animals?</a:t>
            </a:r>
          </a:p>
        </p:txBody>
      </p:sp>
      <p:pic>
        <p:nvPicPr>
          <p:cNvPr id="15364" name="Picture 4" descr="pets">
            <a:hlinkClick r:id="rId4"/>
            <a:extLst>
              <a:ext uri="{FF2B5EF4-FFF2-40B4-BE49-F238E27FC236}">
                <a16:creationId xmlns:a16="http://schemas.microsoft.com/office/drawing/2014/main" id="{409B12A8-595D-401F-995C-3EE254F30A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1196975"/>
            <a:ext cx="2447925"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Hampster%25201">
            <a:hlinkClick r:id="rId6"/>
            <a:extLst>
              <a:ext uri="{FF2B5EF4-FFF2-40B4-BE49-F238E27FC236}">
                <a16:creationId xmlns:a16="http://schemas.microsoft.com/office/drawing/2014/main" id="{FE362E54-07ED-4C49-8F4C-500E5EF2FD0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03800" y="1052513"/>
            <a:ext cx="2533650"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Tm="6000">
    <p:zoom dir="in"/>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hip0011221">
            <a:hlinkClick r:id="rId2"/>
            <a:extLst>
              <a:ext uri="{FF2B5EF4-FFF2-40B4-BE49-F238E27FC236}">
                <a16:creationId xmlns:a16="http://schemas.microsoft.com/office/drawing/2014/main" id="{3C544BE2-E6B7-4EE9-A1A2-F7C6958008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836613"/>
            <a:ext cx="4781550" cy="380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 Box 5">
            <a:extLst>
              <a:ext uri="{FF2B5EF4-FFF2-40B4-BE49-F238E27FC236}">
                <a16:creationId xmlns:a16="http://schemas.microsoft.com/office/drawing/2014/main" id="{F30E0F96-2384-4E82-8F9E-4C94B8665BC7}"/>
              </a:ext>
            </a:extLst>
          </p:cNvPr>
          <p:cNvSpPr txBox="1">
            <a:spLocks noChangeArrowheads="1"/>
          </p:cNvSpPr>
          <p:nvPr/>
        </p:nvSpPr>
        <p:spPr bwMode="auto">
          <a:xfrm>
            <a:off x="1527175" y="5337175"/>
            <a:ext cx="23002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4000" b="1">
                <a:solidFill>
                  <a:schemeClr val="bg1"/>
                </a:solidFill>
              </a:rPr>
              <a:t>Politics?</a:t>
            </a:r>
            <a:endParaRPr lang="en-US" altLang="en-US" sz="4000" b="1">
              <a:solidFill>
                <a:schemeClr val="bg1"/>
              </a:solidFill>
            </a:endParaRPr>
          </a:p>
        </p:txBody>
      </p:sp>
    </p:spTree>
  </p:cSld>
  <p:clrMapOvr>
    <a:masterClrMapping/>
  </p:clrMapOvr>
  <p:transition spd="med" advTm="6000">
    <p:zoom dir="in"/>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picnic-healthy-way-af">
            <a:hlinkClick r:id="rId2"/>
            <a:extLst>
              <a:ext uri="{FF2B5EF4-FFF2-40B4-BE49-F238E27FC236}">
                <a16:creationId xmlns:a16="http://schemas.microsoft.com/office/drawing/2014/main" id="{8C830F2D-FC66-40B3-A27C-56566B5687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525" y="2492375"/>
            <a:ext cx="3095625"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 Box 5">
            <a:extLst>
              <a:ext uri="{FF2B5EF4-FFF2-40B4-BE49-F238E27FC236}">
                <a16:creationId xmlns:a16="http://schemas.microsoft.com/office/drawing/2014/main" id="{20EB62B1-701D-41F6-9C57-BD11408F2B29}"/>
              </a:ext>
            </a:extLst>
          </p:cNvPr>
          <p:cNvSpPr txBox="1">
            <a:spLocks noChangeArrowheads="1"/>
          </p:cNvSpPr>
          <p:nvPr/>
        </p:nvSpPr>
        <p:spPr bwMode="auto">
          <a:xfrm>
            <a:off x="755650" y="549275"/>
            <a:ext cx="7094538"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4000" b="1">
                <a:solidFill>
                  <a:schemeClr val="bg1"/>
                </a:solidFill>
              </a:rPr>
              <a:t>Picnics ? Walking ? Outdoor</a:t>
            </a:r>
          </a:p>
          <a:p>
            <a:pPr eaLnBrk="1" hangingPunct="1">
              <a:spcBef>
                <a:spcPct val="0"/>
              </a:spcBef>
              <a:buFontTx/>
              <a:buNone/>
            </a:pPr>
            <a:r>
              <a:rPr lang="en-GB" altLang="en-US" sz="4000" b="1">
                <a:solidFill>
                  <a:schemeClr val="bg1"/>
                </a:solidFill>
              </a:rPr>
              <a:t> activity?</a:t>
            </a:r>
          </a:p>
        </p:txBody>
      </p:sp>
      <p:pic>
        <p:nvPicPr>
          <p:cNvPr id="17412" name="Picture 7" descr="bigviews1">
            <a:hlinkClick r:id="rId4"/>
            <a:extLst>
              <a:ext uri="{FF2B5EF4-FFF2-40B4-BE49-F238E27FC236}">
                <a16:creationId xmlns:a16="http://schemas.microsoft.com/office/drawing/2014/main" id="{7CF20D69-39B7-427F-9534-13A3F3FBE6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2636838"/>
            <a:ext cx="4473575"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Tm="6000">
    <p:zoom dir="in"/>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Family%2520Museum%2520Cloud%2520making144">
            <a:hlinkClick r:id="rId2"/>
            <a:extLst>
              <a:ext uri="{FF2B5EF4-FFF2-40B4-BE49-F238E27FC236}">
                <a16:creationId xmlns:a16="http://schemas.microsoft.com/office/drawing/2014/main" id="{9E9DE6CA-F42F-49F5-8771-C30D79551D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1412875"/>
            <a:ext cx="6337300" cy="474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 Box 5">
            <a:extLst>
              <a:ext uri="{FF2B5EF4-FFF2-40B4-BE49-F238E27FC236}">
                <a16:creationId xmlns:a16="http://schemas.microsoft.com/office/drawing/2014/main" id="{B334CE26-FB78-4985-B9E9-58E70917E611}"/>
              </a:ext>
            </a:extLst>
          </p:cNvPr>
          <p:cNvSpPr txBox="1">
            <a:spLocks noChangeArrowheads="1"/>
          </p:cNvSpPr>
          <p:nvPr/>
        </p:nvSpPr>
        <p:spPr bwMode="auto">
          <a:xfrm>
            <a:off x="827088" y="333375"/>
            <a:ext cx="283686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4000" b="1">
                <a:solidFill>
                  <a:schemeClr val="bg1"/>
                </a:solidFill>
              </a:rPr>
              <a:t>Museums?</a:t>
            </a:r>
          </a:p>
        </p:txBody>
      </p:sp>
    </p:spTree>
  </p:cSld>
  <p:clrMapOvr>
    <a:masterClrMapping/>
  </p:clrMapOvr>
  <p:transition spd="med" advTm="6000">
    <p:zoom dir="in"/>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family_watching_tv">
            <a:hlinkClick r:id="rId2"/>
            <a:extLst>
              <a:ext uri="{FF2B5EF4-FFF2-40B4-BE49-F238E27FC236}">
                <a16:creationId xmlns:a16="http://schemas.microsoft.com/office/drawing/2014/main" id="{8100CE1A-DF82-4A9D-91C1-D33F27DB8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1557338"/>
            <a:ext cx="6192838" cy="494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ext Box 5">
            <a:extLst>
              <a:ext uri="{FF2B5EF4-FFF2-40B4-BE49-F238E27FC236}">
                <a16:creationId xmlns:a16="http://schemas.microsoft.com/office/drawing/2014/main" id="{C748657E-63A7-4DB5-B9CA-E2BD1CC63187}"/>
              </a:ext>
            </a:extLst>
          </p:cNvPr>
          <p:cNvSpPr txBox="1">
            <a:spLocks noChangeArrowheads="1"/>
          </p:cNvSpPr>
          <p:nvPr/>
        </p:nvSpPr>
        <p:spPr bwMode="auto">
          <a:xfrm>
            <a:off x="1258888" y="404813"/>
            <a:ext cx="65913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4000" b="1">
                <a:solidFill>
                  <a:schemeClr val="bg1"/>
                </a:solidFill>
              </a:rPr>
              <a:t>Watching T.V. as a family?</a:t>
            </a:r>
          </a:p>
        </p:txBody>
      </p:sp>
    </p:spTree>
  </p:cSld>
  <p:clrMapOvr>
    <a:masterClrMapping/>
  </p:clrMapOvr>
  <p:transition spd="med" advTm="6000">
    <p:zoom dir="in"/>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Grayson-Family-Christmas-2007">
            <a:hlinkClick r:id="rId2"/>
            <a:extLst>
              <a:ext uri="{FF2B5EF4-FFF2-40B4-BE49-F238E27FC236}">
                <a16:creationId xmlns:a16="http://schemas.microsoft.com/office/drawing/2014/main" id="{13ED12DE-70C1-48DB-89E5-B0D1B7AFDD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1412875"/>
            <a:ext cx="2268537" cy="301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 Box 5">
            <a:extLst>
              <a:ext uri="{FF2B5EF4-FFF2-40B4-BE49-F238E27FC236}">
                <a16:creationId xmlns:a16="http://schemas.microsoft.com/office/drawing/2014/main" id="{BEF933B7-C4CB-45D5-98B2-1F09EA55F83D}"/>
              </a:ext>
            </a:extLst>
          </p:cNvPr>
          <p:cNvSpPr txBox="1">
            <a:spLocks noChangeArrowheads="1"/>
          </p:cNvSpPr>
          <p:nvPr/>
        </p:nvSpPr>
        <p:spPr bwMode="auto">
          <a:xfrm>
            <a:off x="250825" y="5229225"/>
            <a:ext cx="6650038"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4000" b="1">
                <a:solidFill>
                  <a:schemeClr val="bg1"/>
                </a:solidFill>
              </a:rPr>
              <a:t>What Christmas traditions </a:t>
            </a:r>
          </a:p>
          <a:p>
            <a:pPr eaLnBrk="1" hangingPunct="1">
              <a:spcBef>
                <a:spcPct val="0"/>
              </a:spcBef>
              <a:buFontTx/>
              <a:buNone/>
            </a:pPr>
            <a:r>
              <a:rPr lang="en-GB" altLang="en-US" sz="4000" b="1">
                <a:solidFill>
                  <a:schemeClr val="bg1"/>
                </a:solidFill>
              </a:rPr>
              <a:t>do you have?</a:t>
            </a:r>
          </a:p>
        </p:txBody>
      </p:sp>
      <p:pic>
        <p:nvPicPr>
          <p:cNvPr id="20484" name="Picture 7" descr="istockphoto_3229037-another-family-christmas">
            <a:hlinkClick r:id="rId4"/>
            <a:extLst>
              <a:ext uri="{FF2B5EF4-FFF2-40B4-BE49-F238E27FC236}">
                <a16:creationId xmlns:a16="http://schemas.microsoft.com/office/drawing/2014/main" id="{194CDD73-0E86-4E55-83D2-9666500991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450" y="1484313"/>
            <a:ext cx="3538538"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Tm="6000">
    <p:zoom dir="in"/>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descr="Students%2520talking">
            <a:hlinkClick r:id="rId2"/>
            <a:extLst>
              <a:ext uri="{FF2B5EF4-FFF2-40B4-BE49-F238E27FC236}">
                <a16:creationId xmlns:a16="http://schemas.microsoft.com/office/drawing/2014/main" id="{909EE970-774D-4A52-B27E-C62BF977F8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549275"/>
            <a:ext cx="4752975"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ext Box 6">
            <a:extLst>
              <a:ext uri="{FF2B5EF4-FFF2-40B4-BE49-F238E27FC236}">
                <a16:creationId xmlns:a16="http://schemas.microsoft.com/office/drawing/2014/main" id="{15E80A84-4664-4D20-8B4E-141BB7B33CC1}"/>
              </a:ext>
            </a:extLst>
          </p:cNvPr>
          <p:cNvSpPr txBox="1">
            <a:spLocks noChangeArrowheads="1"/>
          </p:cNvSpPr>
          <p:nvPr/>
        </p:nvSpPr>
        <p:spPr bwMode="auto">
          <a:xfrm>
            <a:off x="950913" y="5410200"/>
            <a:ext cx="22701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4000" b="1">
                <a:solidFill>
                  <a:schemeClr val="bg1"/>
                </a:solidFill>
              </a:rPr>
              <a:t>Talking?</a:t>
            </a:r>
          </a:p>
        </p:txBody>
      </p:sp>
    </p:spTree>
  </p:cSld>
  <p:clrMapOvr>
    <a:masterClrMapping/>
  </p:clrMapOvr>
  <p:transition spd="med" advTm="6000">
    <p:zoom dir="in"/>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C750A4E5-0653-4F10-BE3B-E22F62D3EEB6}"/>
              </a:ext>
            </a:extLst>
          </p:cNvPr>
          <p:cNvSpPr>
            <a:spLocks noGrp="1"/>
          </p:cNvSpPr>
          <p:nvPr>
            <p:ph type="title"/>
          </p:nvPr>
        </p:nvSpPr>
        <p:spPr/>
        <p:txBody>
          <a:bodyPr/>
          <a:lstStyle/>
          <a:p>
            <a:r>
              <a:rPr lang="en-GB" altLang="en-US">
                <a:solidFill>
                  <a:schemeClr val="bg1"/>
                </a:solidFill>
              </a:rPr>
              <a:t>Social Construction</a:t>
            </a:r>
          </a:p>
        </p:txBody>
      </p:sp>
      <p:sp>
        <p:nvSpPr>
          <p:cNvPr id="3075" name="Content Placeholder 2">
            <a:extLst>
              <a:ext uri="{FF2B5EF4-FFF2-40B4-BE49-F238E27FC236}">
                <a16:creationId xmlns:a16="http://schemas.microsoft.com/office/drawing/2014/main" id="{198A69CD-89C8-47D2-943F-24D2E204421A}"/>
              </a:ext>
            </a:extLst>
          </p:cNvPr>
          <p:cNvSpPr>
            <a:spLocks noGrp="1"/>
          </p:cNvSpPr>
          <p:nvPr>
            <p:ph idx="1"/>
          </p:nvPr>
        </p:nvSpPr>
        <p:spPr/>
        <p:txBody>
          <a:bodyPr/>
          <a:lstStyle/>
          <a:p>
            <a:r>
              <a:rPr lang="en-GB" altLang="en-US">
                <a:solidFill>
                  <a:schemeClr val="bg1"/>
                </a:solidFill>
              </a:rPr>
              <a:t>A social construction is something which is not biological or natural occurring. It is something which is created through culture and therefore changes across time, place and situation.</a:t>
            </a:r>
          </a:p>
          <a:p>
            <a:r>
              <a:rPr lang="en-GB" altLang="en-US">
                <a:solidFill>
                  <a:schemeClr val="bg1"/>
                </a:solidFill>
              </a:rPr>
              <a:t>Examples of socially constructed ideas include culture itself, gender roles, crime and deviance. </a:t>
            </a:r>
          </a:p>
        </p:txBody>
      </p:sp>
    </p:spTree>
  </p:cSld>
  <p:clrMapOvr>
    <a:masterClrMapping/>
  </p:clrMapOvr>
  <p:transition spd="med" advTm="6000">
    <p:zoom dir="in"/>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6" descr="aeroplane2">
            <a:hlinkClick r:id="rId2"/>
            <a:extLst>
              <a:ext uri="{FF2B5EF4-FFF2-40B4-BE49-F238E27FC236}">
                <a16:creationId xmlns:a16="http://schemas.microsoft.com/office/drawing/2014/main" id="{C8E1086E-D73C-47D5-AAD6-24E4503AF9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476250"/>
            <a:ext cx="5281613" cy="421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 Box 7">
            <a:extLst>
              <a:ext uri="{FF2B5EF4-FFF2-40B4-BE49-F238E27FC236}">
                <a16:creationId xmlns:a16="http://schemas.microsoft.com/office/drawing/2014/main" id="{193BDB64-983D-4D5E-8340-C16193BE6505}"/>
              </a:ext>
            </a:extLst>
          </p:cNvPr>
          <p:cNvSpPr txBox="1">
            <a:spLocks noChangeArrowheads="1"/>
          </p:cNvSpPr>
          <p:nvPr/>
        </p:nvSpPr>
        <p:spPr bwMode="auto">
          <a:xfrm>
            <a:off x="1384300" y="4833938"/>
            <a:ext cx="19907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4000" b="1">
                <a:solidFill>
                  <a:schemeClr val="bg1"/>
                </a:solidFill>
              </a:rPr>
              <a:t>Travel?</a:t>
            </a:r>
            <a:endParaRPr lang="en-US" altLang="en-US" sz="4000" b="1">
              <a:solidFill>
                <a:schemeClr val="bg1"/>
              </a:solidFill>
            </a:endParaRPr>
          </a:p>
        </p:txBody>
      </p:sp>
    </p:spTree>
  </p:cSld>
  <p:clrMapOvr>
    <a:masterClrMapping/>
  </p:clrMapOvr>
  <p:transition spd="med" advTm="6000">
    <p:zoom dir="in"/>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5" descr="Scottish_dancing_with_all_the_contestants_wearing_typical_Highland_dress">
            <a:hlinkClick r:id="rId2"/>
            <a:extLst>
              <a:ext uri="{FF2B5EF4-FFF2-40B4-BE49-F238E27FC236}">
                <a16:creationId xmlns:a16="http://schemas.microsoft.com/office/drawing/2014/main" id="{054EAD05-46A5-453E-9A16-B3876E4AB6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1652588"/>
            <a:ext cx="5178425" cy="38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ext Box 6">
            <a:extLst>
              <a:ext uri="{FF2B5EF4-FFF2-40B4-BE49-F238E27FC236}">
                <a16:creationId xmlns:a16="http://schemas.microsoft.com/office/drawing/2014/main" id="{1560FA51-FF78-4888-BDA7-958D47314FFD}"/>
              </a:ext>
            </a:extLst>
          </p:cNvPr>
          <p:cNvSpPr txBox="1">
            <a:spLocks noChangeArrowheads="1"/>
          </p:cNvSpPr>
          <p:nvPr/>
        </p:nvSpPr>
        <p:spPr bwMode="auto">
          <a:xfrm>
            <a:off x="1311275" y="5697538"/>
            <a:ext cx="24955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4000" b="1">
                <a:solidFill>
                  <a:schemeClr val="bg1"/>
                </a:solidFill>
              </a:rPr>
              <a:t>Dancing?</a:t>
            </a:r>
          </a:p>
        </p:txBody>
      </p:sp>
    </p:spTree>
  </p:cSld>
  <p:clrMapOvr>
    <a:masterClrMapping/>
  </p:clrMapOvr>
  <p:transition spd="med" advTm="6000">
    <p:zoom dir="in"/>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75DB4C92-F5B3-4BBF-A241-3D6F5F7BA202}"/>
              </a:ext>
            </a:extLst>
          </p:cNvPr>
          <p:cNvSpPr>
            <a:spLocks noGrp="1" noChangeArrowheads="1"/>
          </p:cNvSpPr>
          <p:nvPr>
            <p:ph type="title"/>
          </p:nvPr>
        </p:nvSpPr>
        <p:spPr>
          <a:xfrm>
            <a:off x="0" y="0"/>
            <a:ext cx="3744913" cy="1143000"/>
          </a:xfrm>
        </p:spPr>
        <p:txBody>
          <a:bodyPr/>
          <a:lstStyle/>
          <a:p>
            <a:pPr eaLnBrk="1" hangingPunct="1"/>
            <a:r>
              <a:rPr lang="en-GB" altLang="en-US" b="1">
                <a:solidFill>
                  <a:schemeClr val="bg1"/>
                </a:solidFill>
              </a:rPr>
              <a:t>Activity</a:t>
            </a:r>
          </a:p>
        </p:txBody>
      </p:sp>
      <p:sp>
        <p:nvSpPr>
          <p:cNvPr id="24579" name="Rectangle 3">
            <a:extLst>
              <a:ext uri="{FF2B5EF4-FFF2-40B4-BE49-F238E27FC236}">
                <a16:creationId xmlns:a16="http://schemas.microsoft.com/office/drawing/2014/main" id="{6ABC0983-6E5B-44A7-97C1-2BFFA4A3CFE6}"/>
              </a:ext>
            </a:extLst>
          </p:cNvPr>
          <p:cNvSpPr>
            <a:spLocks noGrp="1" noChangeArrowheads="1"/>
          </p:cNvSpPr>
          <p:nvPr>
            <p:ph type="body" idx="1"/>
          </p:nvPr>
        </p:nvSpPr>
        <p:spPr>
          <a:xfrm>
            <a:off x="457200" y="908050"/>
            <a:ext cx="8229600" cy="5218113"/>
          </a:xfrm>
        </p:spPr>
        <p:txBody>
          <a:bodyPr/>
          <a:lstStyle/>
          <a:p>
            <a:pPr eaLnBrk="1" hangingPunct="1">
              <a:lnSpc>
                <a:spcPct val="80000"/>
              </a:lnSpc>
            </a:pPr>
            <a:endParaRPr lang="en-GB" altLang="en-US" sz="2000" b="1">
              <a:solidFill>
                <a:schemeClr val="bg1"/>
              </a:solidFill>
            </a:endParaRPr>
          </a:p>
          <a:p>
            <a:pPr eaLnBrk="1" hangingPunct="1">
              <a:lnSpc>
                <a:spcPct val="80000"/>
              </a:lnSpc>
            </a:pPr>
            <a:r>
              <a:rPr lang="en-GB" altLang="en-US" sz="2400" b="1">
                <a:solidFill>
                  <a:schemeClr val="bg1"/>
                </a:solidFill>
              </a:rPr>
              <a:t>Create a diagram with your family in the middle , draw them as stick people .Write the most important things close to you  all and then put things relatively near or close depending on their importance. (you don’t need to use the things mentioned in the slide show you can just put all your own things in or some of both)</a:t>
            </a:r>
          </a:p>
          <a:p>
            <a:pPr eaLnBrk="1" hangingPunct="1">
              <a:lnSpc>
                <a:spcPct val="80000"/>
              </a:lnSpc>
            </a:pPr>
            <a:r>
              <a:rPr lang="en-GB" altLang="en-US" sz="2400" b="1">
                <a:solidFill>
                  <a:schemeClr val="bg1"/>
                </a:solidFill>
              </a:rPr>
              <a:t>Write down any funny traditions you have when travelling in the car or at Christmas or birthdays</a:t>
            </a:r>
          </a:p>
          <a:p>
            <a:pPr eaLnBrk="1" hangingPunct="1">
              <a:lnSpc>
                <a:spcPct val="80000"/>
              </a:lnSpc>
            </a:pPr>
            <a:endParaRPr lang="en-GB" altLang="en-US" sz="2000" b="1">
              <a:solidFill>
                <a:schemeClr val="bg1"/>
              </a:solidFill>
            </a:endParaRPr>
          </a:p>
        </p:txBody>
      </p:sp>
      <p:sp>
        <p:nvSpPr>
          <p:cNvPr id="24580" name="Text Box 4">
            <a:extLst>
              <a:ext uri="{FF2B5EF4-FFF2-40B4-BE49-F238E27FC236}">
                <a16:creationId xmlns:a16="http://schemas.microsoft.com/office/drawing/2014/main" id="{4F5E19EC-9BD3-4E8B-957C-0AC158C34923}"/>
              </a:ext>
            </a:extLst>
          </p:cNvPr>
          <p:cNvSpPr txBox="1">
            <a:spLocks noChangeArrowheads="1"/>
          </p:cNvSpPr>
          <p:nvPr/>
        </p:nvSpPr>
        <p:spPr bwMode="auto">
          <a:xfrm>
            <a:off x="1071563" y="4500563"/>
            <a:ext cx="685165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1800">
                <a:solidFill>
                  <a:schemeClr val="bg1"/>
                </a:solidFill>
              </a:rPr>
              <a:t>If you really don’t want to do your own family </a:t>
            </a:r>
          </a:p>
          <a:p>
            <a:pPr eaLnBrk="1" hangingPunct="1">
              <a:spcBef>
                <a:spcPct val="0"/>
              </a:spcBef>
              <a:buFontTx/>
              <a:buNone/>
            </a:pPr>
            <a:r>
              <a:rPr lang="en-GB" altLang="en-US" sz="1800">
                <a:solidFill>
                  <a:schemeClr val="bg1"/>
                </a:solidFill>
              </a:rPr>
              <a:t>you can make up a pretend family but let us know that’s what you</a:t>
            </a:r>
            <a:r>
              <a:rPr lang="en-GB" altLang="en-US" sz="1800"/>
              <a:t>  </a:t>
            </a:r>
          </a:p>
          <a:p>
            <a:pPr eaLnBrk="1" hangingPunct="1">
              <a:spcBef>
                <a:spcPct val="0"/>
              </a:spcBef>
              <a:buFontTx/>
              <a:buNone/>
            </a:pPr>
            <a:r>
              <a:rPr lang="en-GB" altLang="en-US" sz="1800">
                <a:solidFill>
                  <a:schemeClr val="bg1"/>
                </a:solidFill>
              </a:rPr>
              <a:t>Would rather do today and it should be realistic</a:t>
            </a:r>
          </a:p>
          <a:p>
            <a:pPr eaLnBrk="1" hangingPunct="1">
              <a:spcBef>
                <a:spcPct val="0"/>
              </a:spcBef>
              <a:buFontTx/>
              <a:buNone/>
            </a:pPr>
            <a:endParaRPr lang="en-GB" altLang="en-US" sz="1800">
              <a:solidFill>
                <a:schemeClr val="bg1"/>
              </a:solidFill>
            </a:endParaRPr>
          </a:p>
        </p:txBody>
      </p:sp>
    </p:spTree>
  </p:cSld>
  <p:clrMapOvr>
    <a:masterClrMapping/>
  </p:clrMapOvr>
  <p:transition spd="med" advTm="6000">
    <p:zoom dir="in"/>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418C05F9-83B6-4DCF-B841-58A3C7530E59}"/>
              </a:ext>
            </a:extLst>
          </p:cNvPr>
          <p:cNvSpPr>
            <a:spLocks noGrp="1"/>
          </p:cNvSpPr>
          <p:nvPr>
            <p:ph type="title"/>
          </p:nvPr>
        </p:nvSpPr>
        <p:spPr/>
        <p:txBody>
          <a:bodyPr/>
          <a:lstStyle/>
          <a:p>
            <a:r>
              <a:rPr lang="en-GB" altLang="en-US">
                <a:solidFill>
                  <a:schemeClr val="bg1"/>
                </a:solidFill>
              </a:rPr>
              <a:t>Culture from different perspectives </a:t>
            </a:r>
          </a:p>
        </p:txBody>
      </p:sp>
      <p:sp>
        <p:nvSpPr>
          <p:cNvPr id="25603" name="Content Placeholder 2">
            <a:extLst>
              <a:ext uri="{FF2B5EF4-FFF2-40B4-BE49-F238E27FC236}">
                <a16:creationId xmlns:a16="http://schemas.microsoft.com/office/drawing/2014/main" id="{C4F39E84-351D-49F6-BBA0-15B7E679071C}"/>
              </a:ext>
            </a:extLst>
          </p:cNvPr>
          <p:cNvSpPr>
            <a:spLocks noGrp="1"/>
          </p:cNvSpPr>
          <p:nvPr>
            <p:ph idx="1"/>
          </p:nvPr>
        </p:nvSpPr>
        <p:spPr/>
        <p:txBody>
          <a:bodyPr/>
          <a:lstStyle/>
          <a:p>
            <a:r>
              <a:rPr lang="en-GB" altLang="en-US">
                <a:solidFill>
                  <a:srgbClr val="FFC000"/>
                </a:solidFill>
              </a:rPr>
              <a:t>Durkheim (1963) Functionalist</a:t>
            </a:r>
          </a:p>
          <a:p>
            <a:r>
              <a:rPr lang="en-GB" altLang="en-US">
                <a:solidFill>
                  <a:schemeClr val="bg1"/>
                </a:solidFill>
              </a:rPr>
              <a:t>Believed that a shared culture is necessary to society to run smoothly. Having shared patterns of behaviour helps everyone play their part.</a:t>
            </a:r>
          </a:p>
          <a:p>
            <a:r>
              <a:rPr lang="en-GB" altLang="en-US">
                <a:solidFill>
                  <a:srgbClr val="FFC000"/>
                </a:solidFill>
              </a:rPr>
              <a:t>Karl Marx (Marxist) </a:t>
            </a:r>
            <a:r>
              <a:rPr lang="en-GB" altLang="en-US">
                <a:solidFill>
                  <a:schemeClr val="bg1"/>
                </a:solidFill>
              </a:rPr>
              <a:t>believed that culture is really just the ideology of the ruling-class which gives a false-class consciousness (convincing us that life is fair so that we accept exploitation)</a:t>
            </a:r>
          </a:p>
          <a:p>
            <a:endParaRPr lang="en-GB" altLang="en-US"/>
          </a:p>
        </p:txBody>
      </p:sp>
    </p:spTree>
  </p:cSld>
  <p:clrMapOvr>
    <a:masterClrMapping/>
  </p:clrMapOvr>
  <p:transition spd="med" advTm="6000">
    <p:zoom dir="in"/>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C510C2B9-C9C8-4FE5-95AA-6C8D2C917F75}"/>
              </a:ext>
            </a:extLst>
          </p:cNvPr>
          <p:cNvSpPr>
            <a:spLocks noGrp="1"/>
          </p:cNvSpPr>
          <p:nvPr>
            <p:ph type="title"/>
          </p:nvPr>
        </p:nvSpPr>
        <p:spPr/>
        <p:txBody>
          <a:bodyPr/>
          <a:lstStyle/>
          <a:p>
            <a:r>
              <a:rPr lang="en-GB" altLang="en-US">
                <a:solidFill>
                  <a:srgbClr val="C00000"/>
                </a:solidFill>
              </a:rPr>
              <a:t>Post-Modernists</a:t>
            </a:r>
          </a:p>
        </p:txBody>
      </p:sp>
      <p:sp>
        <p:nvSpPr>
          <p:cNvPr id="26627" name="Content Placeholder 2">
            <a:extLst>
              <a:ext uri="{FF2B5EF4-FFF2-40B4-BE49-F238E27FC236}">
                <a16:creationId xmlns:a16="http://schemas.microsoft.com/office/drawing/2014/main" id="{9589426A-8561-4BBF-9715-5E01AF6AB744}"/>
              </a:ext>
            </a:extLst>
          </p:cNvPr>
          <p:cNvSpPr>
            <a:spLocks noGrp="1"/>
          </p:cNvSpPr>
          <p:nvPr>
            <p:ph idx="1"/>
          </p:nvPr>
        </p:nvSpPr>
        <p:spPr/>
        <p:txBody>
          <a:bodyPr/>
          <a:lstStyle/>
          <a:p>
            <a:r>
              <a:rPr lang="en-GB" altLang="en-US">
                <a:solidFill>
                  <a:schemeClr val="bg1"/>
                </a:solidFill>
              </a:rPr>
              <a:t>They believe that culture is more fluid and people can take up different aspects of it through choice e.g we can eat curry, wear a kilt and go line dancing !!</a:t>
            </a:r>
          </a:p>
          <a:p>
            <a:r>
              <a:rPr lang="en-GB" altLang="en-US">
                <a:solidFill>
                  <a:schemeClr val="bg1"/>
                </a:solidFill>
              </a:rPr>
              <a:t>Strinati – Post Modernist - says that now people have more leisure time and less solid identity from class, community and religion culture is more about lifestyles and tastes.</a:t>
            </a:r>
          </a:p>
        </p:txBody>
      </p:sp>
    </p:spTree>
  </p:cSld>
  <p:clrMapOvr>
    <a:masterClrMapping/>
  </p:clrMapOvr>
  <p:transition spd="med" advTm="6000">
    <p:zoom dir="in"/>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F5A62862-BA0D-4C03-B1F4-5C02C9325FDB}"/>
              </a:ext>
            </a:extLst>
          </p:cNvPr>
          <p:cNvSpPr>
            <a:spLocks noGrp="1" noChangeArrowheads="1"/>
          </p:cNvSpPr>
          <p:nvPr>
            <p:ph type="title"/>
          </p:nvPr>
        </p:nvSpPr>
        <p:spPr/>
        <p:txBody>
          <a:bodyPr/>
          <a:lstStyle/>
          <a:p>
            <a:r>
              <a:rPr lang="en-GB" altLang="en-US">
                <a:solidFill>
                  <a:schemeClr val="bg1"/>
                </a:solidFill>
              </a:rPr>
              <a:t>Plenary</a:t>
            </a:r>
          </a:p>
        </p:txBody>
      </p:sp>
      <p:sp>
        <p:nvSpPr>
          <p:cNvPr id="27651" name="Rectangle 3">
            <a:extLst>
              <a:ext uri="{FF2B5EF4-FFF2-40B4-BE49-F238E27FC236}">
                <a16:creationId xmlns:a16="http://schemas.microsoft.com/office/drawing/2014/main" id="{794402C6-45E1-4AA7-9846-67AFCF7881E0}"/>
              </a:ext>
            </a:extLst>
          </p:cNvPr>
          <p:cNvSpPr>
            <a:spLocks noGrp="1" noChangeArrowheads="1"/>
          </p:cNvSpPr>
          <p:nvPr>
            <p:ph type="body" idx="1"/>
          </p:nvPr>
        </p:nvSpPr>
        <p:spPr/>
        <p:txBody>
          <a:bodyPr/>
          <a:lstStyle/>
          <a:p>
            <a:pPr>
              <a:buFontTx/>
              <a:buNone/>
            </a:pPr>
            <a:r>
              <a:rPr lang="en-GB" altLang="en-US">
                <a:solidFill>
                  <a:schemeClr val="bg1"/>
                </a:solidFill>
              </a:rPr>
              <a:t>Can you accurately define the term ‘culture’ using a writer’s name, examples of elements of culture and a perspective?</a:t>
            </a:r>
          </a:p>
          <a:p>
            <a:pPr>
              <a:buFontTx/>
              <a:buNone/>
            </a:pPr>
            <a:endParaRPr lang="en-GB" altLang="en-US">
              <a:solidFill>
                <a:schemeClr val="bg1"/>
              </a:solidFill>
            </a:endParaRPr>
          </a:p>
          <a:p>
            <a:pPr>
              <a:buFontTx/>
              <a:buNone/>
            </a:pPr>
            <a:r>
              <a:rPr lang="en-GB" altLang="en-US">
                <a:solidFill>
                  <a:schemeClr val="bg1"/>
                </a:solidFill>
              </a:rPr>
              <a:t>Look at the culture of the Nayar. Complete the tasks by hand or on your chromebooks</a:t>
            </a:r>
          </a:p>
          <a:p>
            <a:pPr>
              <a:buFontTx/>
              <a:buNone/>
            </a:pPr>
            <a:endParaRPr lang="en-GB" altLang="en-US">
              <a:solidFill>
                <a:schemeClr val="bg1"/>
              </a:solidFill>
            </a:endParaRPr>
          </a:p>
          <a:p>
            <a:pPr>
              <a:buFontTx/>
              <a:buNone/>
            </a:pPr>
            <a:endParaRPr lang="en-GB" altLang="en-US">
              <a:solidFill>
                <a:schemeClr val="bg1"/>
              </a:solidFill>
            </a:endParaRPr>
          </a:p>
        </p:txBody>
      </p:sp>
    </p:spTree>
  </p:cSld>
  <p:clrMapOvr>
    <a:masterClrMapping/>
  </p:clrMapOvr>
  <p:transition spd="med" advTm="6000">
    <p:zoom dir="in"/>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09253B4-2B9E-44FC-B21C-812E8173857C}"/>
              </a:ext>
            </a:extLst>
          </p:cNvPr>
          <p:cNvSpPr>
            <a:spLocks noGrp="1" noChangeArrowheads="1"/>
          </p:cNvSpPr>
          <p:nvPr>
            <p:ph type="title"/>
          </p:nvPr>
        </p:nvSpPr>
        <p:spPr/>
        <p:txBody>
          <a:bodyPr/>
          <a:lstStyle/>
          <a:p>
            <a:pPr eaLnBrk="1" hangingPunct="1"/>
            <a:r>
              <a:rPr lang="en-GB" altLang="en-US" sz="8000" b="1">
                <a:solidFill>
                  <a:schemeClr val="bg1"/>
                </a:solidFill>
              </a:rPr>
              <a:t>Culture</a:t>
            </a:r>
          </a:p>
        </p:txBody>
      </p:sp>
      <p:sp>
        <p:nvSpPr>
          <p:cNvPr id="4099" name="Rectangle 3">
            <a:extLst>
              <a:ext uri="{FF2B5EF4-FFF2-40B4-BE49-F238E27FC236}">
                <a16:creationId xmlns:a16="http://schemas.microsoft.com/office/drawing/2014/main" id="{2C398F8A-93BF-4C90-AB31-FAB24F18BBEF}"/>
              </a:ext>
            </a:extLst>
          </p:cNvPr>
          <p:cNvSpPr>
            <a:spLocks noGrp="1" noChangeArrowheads="1"/>
          </p:cNvSpPr>
          <p:nvPr>
            <p:ph type="body" idx="1"/>
          </p:nvPr>
        </p:nvSpPr>
        <p:spPr>
          <a:xfrm>
            <a:off x="323850" y="1268413"/>
            <a:ext cx="8362950" cy="4857750"/>
          </a:xfrm>
        </p:spPr>
        <p:txBody>
          <a:bodyPr/>
          <a:lstStyle/>
          <a:p>
            <a:pPr eaLnBrk="1" hangingPunct="1">
              <a:lnSpc>
                <a:spcPct val="90000"/>
              </a:lnSpc>
            </a:pPr>
            <a:r>
              <a:rPr lang="en-GB" altLang="en-US">
                <a:solidFill>
                  <a:schemeClr val="bg1"/>
                </a:solidFill>
              </a:rPr>
              <a:t>The first few slides show pictures of what a lot of people think of when they think of cultures</a:t>
            </a:r>
          </a:p>
          <a:p>
            <a:pPr eaLnBrk="1" hangingPunct="1">
              <a:lnSpc>
                <a:spcPct val="90000"/>
              </a:lnSpc>
            </a:pPr>
            <a:r>
              <a:rPr lang="en-GB" altLang="en-US">
                <a:solidFill>
                  <a:schemeClr val="bg1"/>
                </a:solidFill>
              </a:rPr>
              <a:t>You need to reflect on the culture of your family</a:t>
            </a:r>
          </a:p>
          <a:p>
            <a:pPr eaLnBrk="1" hangingPunct="1">
              <a:lnSpc>
                <a:spcPct val="90000"/>
              </a:lnSpc>
            </a:pPr>
            <a:r>
              <a:rPr lang="en-GB" altLang="en-US">
                <a:solidFill>
                  <a:schemeClr val="bg1"/>
                </a:solidFill>
              </a:rPr>
              <a:t>Think about the things you do as a family </a:t>
            </a:r>
          </a:p>
          <a:p>
            <a:pPr eaLnBrk="1" hangingPunct="1">
              <a:lnSpc>
                <a:spcPct val="90000"/>
              </a:lnSpc>
            </a:pPr>
            <a:r>
              <a:rPr lang="en-GB" altLang="en-US">
                <a:solidFill>
                  <a:schemeClr val="bg1"/>
                </a:solidFill>
              </a:rPr>
              <a:t>What does your family value</a:t>
            </a:r>
          </a:p>
          <a:p>
            <a:pPr eaLnBrk="1" hangingPunct="1">
              <a:lnSpc>
                <a:spcPct val="90000"/>
              </a:lnSpc>
            </a:pPr>
            <a:r>
              <a:rPr lang="en-GB" altLang="en-US">
                <a:solidFill>
                  <a:schemeClr val="bg1"/>
                </a:solidFill>
              </a:rPr>
              <a:t>You will be creating a spider diagram of your families culture</a:t>
            </a:r>
          </a:p>
          <a:p>
            <a:pPr eaLnBrk="1" hangingPunct="1">
              <a:lnSpc>
                <a:spcPct val="90000"/>
              </a:lnSpc>
            </a:pPr>
            <a:endParaRPr lang="en-GB" altLang="en-US">
              <a:solidFill>
                <a:schemeClr val="bg1"/>
              </a:solidFill>
            </a:endParaRPr>
          </a:p>
        </p:txBody>
      </p:sp>
    </p:spTree>
  </p:cSld>
  <p:clrMapOvr>
    <a:masterClrMapping/>
  </p:clrMapOvr>
  <p:transition spd="med" advTm="6000">
    <p:zoom dir="in"/>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kenya-cultural-visits-kikuyu">
            <a:hlinkClick r:id="rId2"/>
            <a:extLst>
              <a:ext uri="{FF2B5EF4-FFF2-40B4-BE49-F238E27FC236}">
                <a16:creationId xmlns:a16="http://schemas.microsoft.com/office/drawing/2014/main" id="{A333DB5A-317E-4735-8FCE-63EB9E24BC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260350"/>
            <a:ext cx="4564062" cy="610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Tm="6000">
    <p:zoom dir="in"/>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a:extLst>
              <a:ext uri="{FF2B5EF4-FFF2-40B4-BE49-F238E27FC236}">
                <a16:creationId xmlns:a16="http://schemas.microsoft.com/office/drawing/2014/main" id="{EED28AA2-1F50-433E-A656-57813D647780}"/>
              </a:ext>
            </a:extLst>
          </p:cNvPr>
          <p:cNvSpPr>
            <a:spLocks noGrp="1" noChangeArrowheads="1"/>
          </p:cNvSpPr>
          <p:nvPr>
            <p:ph type="body" idx="1"/>
          </p:nvPr>
        </p:nvSpPr>
        <p:spPr/>
        <p:txBody>
          <a:bodyPr/>
          <a:lstStyle/>
          <a:p>
            <a:pPr eaLnBrk="1" hangingPunct="1"/>
            <a:endParaRPr lang="en-US" altLang="en-US"/>
          </a:p>
        </p:txBody>
      </p:sp>
      <p:pic>
        <p:nvPicPr>
          <p:cNvPr id="6147" name="Picture 4" descr="culture 2">
            <a:extLst>
              <a:ext uri="{FF2B5EF4-FFF2-40B4-BE49-F238E27FC236}">
                <a16:creationId xmlns:a16="http://schemas.microsoft.com/office/drawing/2014/main" id="{D004CF08-08B9-41D6-A803-B27421BB8A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916113"/>
            <a:ext cx="5749925" cy="382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Tm="6000">
    <p:zoom dir="in"/>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2321147946_e8616ca19a">
            <a:hlinkClick r:id="rId2"/>
            <a:extLst>
              <a:ext uri="{FF2B5EF4-FFF2-40B4-BE49-F238E27FC236}">
                <a16:creationId xmlns:a16="http://schemas.microsoft.com/office/drawing/2014/main" id="{7145C510-8DD4-469C-9DE9-0A229C51EE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765175"/>
            <a:ext cx="3402012" cy="508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Tm="6000">
    <p:zoom dir="in"/>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family%2520church">
            <a:hlinkClick r:id="rId2"/>
            <a:extLst>
              <a:ext uri="{FF2B5EF4-FFF2-40B4-BE49-F238E27FC236}">
                <a16:creationId xmlns:a16="http://schemas.microsoft.com/office/drawing/2014/main" id="{6E326084-A902-4ED0-9C73-1AF710D71B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1196975"/>
            <a:ext cx="1931987" cy="258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 Box 5">
            <a:extLst>
              <a:ext uri="{FF2B5EF4-FFF2-40B4-BE49-F238E27FC236}">
                <a16:creationId xmlns:a16="http://schemas.microsoft.com/office/drawing/2014/main" id="{CDD6CB55-5FD8-4C7E-9AC4-0B0B094D056F}"/>
              </a:ext>
            </a:extLst>
          </p:cNvPr>
          <p:cNvSpPr txBox="1">
            <a:spLocks noChangeArrowheads="1"/>
          </p:cNvSpPr>
          <p:nvPr/>
        </p:nvSpPr>
        <p:spPr bwMode="auto">
          <a:xfrm>
            <a:off x="755650" y="3711575"/>
            <a:ext cx="2266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3600" b="1">
                <a:solidFill>
                  <a:schemeClr val="bg1"/>
                </a:solidFill>
              </a:rPr>
              <a:t>Religion?</a:t>
            </a:r>
          </a:p>
        </p:txBody>
      </p:sp>
      <p:pic>
        <p:nvPicPr>
          <p:cNvPr id="9220" name="Picture 7" descr="church">
            <a:hlinkClick r:id="rId4"/>
            <a:extLst>
              <a:ext uri="{FF2B5EF4-FFF2-40B4-BE49-F238E27FC236}">
                <a16:creationId xmlns:a16="http://schemas.microsoft.com/office/drawing/2014/main" id="{6E849E59-5582-41D2-A93D-58471EDBD7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1863" y="404813"/>
            <a:ext cx="2795587"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Tm="6000">
    <p:zoom dir="in"/>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family-dinner">
            <a:hlinkClick r:id="rId2"/>
            <a:extLst>
              <a:ext uri="{FF2B5EF4-FFF2-40B4-BE49-F238E27FC236}">
                <a16:creationId xmlns:a16="http://schemas.microsoft.com/office/drawing/2014/main" id="{21E720F7-69DF-4D11-BBBA-1C047C46F2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1773238"/>
            <a:ext cx="5395912"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 Box 5">
            <a:extLst>
              <a:ext uri="{FF2B5EF4-FFF2-40B4-BE49-F238E27FC236}">
                <a16:creationId xmlns:a16="http://schemas.microsoft.com/office/drawing/2014/main" id="{04043B93-0EE4-448D-B0FB-C6DB2B50F41A}"/>
              </a:ext>
            </a:extLst>
          </p:cNvPr>
          <p:cNvSpPr txBox="1">
            <a:spLocks noChangeArrowheads="1"/>
          </p:cNvSpPr>
          <p:nvPr/>
        </p:nvSpPr>
        <p:spPr bwMode="auto">
          <a:xfrm>
            <a:off x="179388" y="5661025"/>
            <a:ext cx="87915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4000" b="1">
                <a:solidFill>
                  <a:schemeClr val="bg1"/>
                </a:solidFill>
              </a:rPr>
              <a:t>Do you eat together every evening?</a:t>
            </a:r>
          </a:p>
        </p:txBody>
      </p:sp>
    </p:spTree>
  </p:cSld>
  <p:clrMapOvr>
    <a:masterClrMapping/>
  </p:clrMapOvr>
  <p:transition spd="med" advTm="6000">
    <p:zoom dir="in"/>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1266" name="Picture 4" descr="chel_007_470x336">
            <a:hlinkClick r:id="rId2"/>
            <a:extLst>
              <a:ext uri="{FF2B5EF4-FFF2-40B4-BE49-F238E27FC236}">
                <a16:creationId xmlns:a16="http://schemas.microsoft.com/office/drawing/2014/main" id="{C2CFEECD-21AF-41C7-BB17-5DC7143CED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836613"/>
            <a:ext cx="2592388" cy="184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Box 5">
            <a:extLst>
              <a:ext uri="{FF2B5EF4-FFF2-40B4-BE49-F238E27FC236}">
                <a16:creationId xmlns:a16="http://schemas.microsoft.com/office/drawing/2014/main" id="{26D2B7CF-C019-408A-9504-2980F6BC4F12}"/>
              </a:ext>
            </a:extLst>
          </p:cNvPr>
          <p:cNvSpPr txBox="1">
            <a:spLocks noChangeArrowheads="1"/>
          </p:cNvSpPr>
          <p:nvPr/>
        </p:nvSpPr>
        <p:spPr bwMode="auto">
          <a:xfrm>
            <a:off x="1600200" y="5768975"/>
            <a:ext cx="24669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4000" b="1">
                <a:solidFill>
                  <a:schemeClr val="bg1"/>
                </a:solidFill>
              </a:rPr>
              <a:t>Football?</a:t>
            </a:r>
          </a:p>
        </p:txBody>
      </p:sp>
      <p:pic>
        <p:nvPicPr>
          <p:cNvPr id="11268" name="Picture 7" descr="GD7009440Liverpool-fans-in-the-1536">
            <a:hlinkClick r:id="rId4"/>
            <a:extLst>
              <a:ext uri="{FF2B5EF4-FFF2-40B4-BE49-F238E27FC236}">
                <a16:creationId xmlns:a16="http://schemas.microsoft.com/office/drawing/2014/main" id="{E9844435-7B34-490F-BD88-A6C7DCF085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3213" y="3500438"/>
            <a:ext cx="3095625"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9" descr="fans-prematch-400x300">
            <a:hlinkClick r:id="rId6"/>
            <a:extLst>
              <a:ext uri="{FF2B5EF4-FFF2-40B4-BE49-F238E27FC236}">
                <a16:creationId xmlns:a16="http://schemas.microsoft.com/office/drawing/2014/main" id="{C60A77E1-4C92-4DE6-BA8F-06DC5433360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43663" y="1484313"/>
            <a:ext cx="2262187" cy="169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Tm="6000">
    <p:zoom dir="in"/>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522</Words>
  <Application>Microsoft Office PowerPoint</Application>
  <PresentationFormat>On-screen Show (4:3)</PresentationFormat>
  <Paragraphs>50</Paragraphs>
  <Slides>25</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25</vt:i4>
      </vt:variant>
    </vt:vector>
  </HeadingPairs>
  <TitlesOfParts>
    <vt:vector size="27" baseType="lpstr">
      <vt:lpstr>Arial</vt:lpstr>
      <vt:lpstr>Default Design</vt:lpstr>
      <vt:lpstr>What is Culture?</vt:lpstr>
      <vt:lpstr>Social Construction</vt:lpstr>
      <vt:lpstr>Culture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vt:lpstr>
      <vt:lpstr>Culture from different perspectives </vt:lpstr>
      <vt:lpstr>Post-Modernists</vt:lpstr>
      <vt:lpstr>Plenary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2026-07-21T08:06:12Z</dcterms:created>
  <dcterms:modified xsi:type="dcterms:W3CDTF">2026-07-21T08:06:22Z</dcterms:modified>
</cp:coreProperties>
</file>