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sldIdLst>
    <p:sldId id="364" r:id="rId2"/>
    <p:sldId id="365" r:id="rId3"/>
    <p:sldId id="366" r:id="rId4"/>
    <p:sldId id="256" r:id="rId5"/>
    <p:sldId id="257" r:id="rId6"/>
    <p:sldId id="395" r:id="rId7"/>
    <p:sldId id="378" r:id="rId8"/>
    <p:sldId id="397" r:id="rId9"/>
    <p:sldId id="396" r:id="rId10"/>
    <p:sldId id="383" r:id="rId11"/>
    <p:sldId id="398" r:id="rId12"/>
    <p:sldId id="402" r:id="rId13"/>
    <p:sldId id="399" r:id="rId14"/>
    <p:sldId id="403" r:id="rId15"/>
    <p:sldId id="400" r:id="rId16"/>
    <p:sldId id="401" r:id="rId17"/>
    <p:sldId id="405" r:id="rId18"/>
    <p:sldId id="385" r:id="rId19"/>
    <p:sldId id="386" r:id="rId20"/>
    <p:sldId id="387" r:id="rId21"/>
    <p:sldId id="388" r:id="rId22"/>
    <p:sldId id="406" r:id="rId23"/>
    <p:sldId id="389" r:id="rId24"/>
    <p:sldId id="407" r:id="rId25"/>
    <p:sldId id="408" r:id="rId26"/>
    <p:sldId id="409" r:id="rId27"/>
    <p:sldId id="410" r:id="rId28"/>
    <p:sldId id="411" r:id="rId29"/>
    <p:sldId id="391" r:id="rId30"/>
    <p:sldId id="416" r:id="rId31"/>
    <p:sldId id="393" r:id="rId32"/>
    <p:sldId id="412" r:id="rId33"/>
  </p:sldIdLst>
  <p:sldSz cx="9144000" cy="5143500" type="screen16x9"/>
  <p:notesSz cx="5143500" cy="9144000"/>
  <p:embeddedFontLst>
    <p:embeddedFont>
      <p:font typeface="18thCentury" pitchFamily="2" charset="0"/>
      <p:regular r:id="rId35"/>
    </p:embeddedFont>
    <p:embeddedFont>
      <p:font typeface="Arial Black" panose="020B0A04020102020204" pitchFamily="34" charset="0"/>
      <p:bold r:id="rId36"/>
    </p:embeddedFont>
    <p:embeddedFont>
      <p:font typeface="Consolas" panose="020B0609020204030204" pitchFamily="49" charset="0"/>
      <p:regular r:id="rId37"/>
      <p:bold r:id="rId38"/>
      <p:italic r:id="rId39"/>
      <p:boldItalic r:id="rId40"/>
    </p:embeddedFont>
    <p:embeddedFont>
      <p:font typeface="Gauge" pitchFamily="2" charset="0"/>
      <p:regular r:id="rId41"/>
      <p:italic r:id="rId42"/>
    </p:embeddedFont>
    <p:embeddedFont>
      <p:font typeface="Hey August" pitchFamily="2" charset="0"/>
      <p:regular r:id="rId43"/>
    </p:embeddedFont>
    <p:embeddedFont>
      <p:font typeface="THE BOLD FONT (FREE VERSION)" panose="00000800000000000000" pitchFamily="2" charset="0"/>
      <p:bold r:id="rId44"/>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91933"/>
    <a:srgbClr val="FFC000"/>
    <a:srgbClr val="4472C4"/>
    <a:srgbClr val="7030A0"/>
    <a:srgbClr val="92D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046" autoAdjust="0"/>
  </p:normalViewPr>
  <p:slideViewPr>
    <p:cSldViewPr snapToGrid="0" snapToObjects="1">
      <p:cViewPr varScale="1">
        <p:scale>
          <a:sx n="128" d="100"/>
          <a:sy n="128" d="100"/>
        </p:scale>
        <p:origin x="10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7T10:46: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7T10:46:56.5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0,'168'5,"286"45,155 78,-477-96,41 12,227 28,-315-68,-57-4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66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0B4B27-61BB-45A3-9572-1BF7C7917FDE}" type="slidenum">
              <a:rPr lang="en-GB" smtClean="0"/>
              <a:t>2</a:t>
            </a:fld>
            <a:endParaRPr lang="en-GB"/>
          </a:p>
        </p:txBody>
      </p:sp>
    </p:spTree>
    <p:extLst>
      <p:ext uri="{BB962C8B-B14F-4D97-AF65-F5344CB8AC3E}">
        <p14:creationId xmlns:p14="http://schemas.microsoft.com/office/powerpoint/2010/main" val="124141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32248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989305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49334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749590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2122930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412146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81509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0067BC-E4DF-4ECA-872E-5A3CE3C55007}" type="slidenum">
              <a:rPr lang="en-GB" smtClean="0"/>
              <a:t>3</a:t>
            </a:fld>
            <a:endParaRPr lang="en-GB"/>
          </a:p>
        </p:txBody>
      </p:sp>
    </p:spTree>
    <p:extLst>
      <p:ext uri="{BB962C8B-B14F-4D97-AF65-F5344CB8AC3E}">
        <p14:creationId xmlns:p14="http://schemas.microsoft.com/office/powerpoint/2010/main" val="1477309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257058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545133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551822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851658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2765068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4075010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798420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26206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62463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40231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46986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63418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652D-E121-8A6A-243F-1A9B18FFD87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8987992-0BBA-98BC-F729-84584815F93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FA1595-5670-FC67-0D49-8A6D920478E6}"/>
              </a:ext>
            </a:extLst>
          </p:cNvPr>
          <p:cNvSpPr>
            <a:spLocks noGrp="1"/>
          </p:cNvSpPr>
          <p:nvPr>
            <p:ph type="dt" sz="half" idx="10"/>
          </p:nvPr>
        </p:nvSpPr>
        <p:spPr/>
        <p:txBody>
          <a:bodyPr/>
          <a:lstStyle/>
          <a:p>
            <a:fld id="{B26B023A-9F50-4A1E-8706-C15D2B124413}" type="datetimeFigureOut">
              <a:rPr lang="en-GB" smtClean="0"/>
              <a:t>18/05/2026</a:t>
            </a:fld>
            <a:endParaRPr lang="en-GB"/>
          </a:p>
        </p:txBody>
      </p:sp>
      <p:sp>
        <p:nvSpPr>
          <p:cNvPr id="5" name="Footer Placeholder 4">
            <a:extLst>
              <a:ext uri="{FF2B5EF4-FFF2-40B4-BE49-F238E27FC236}">
                <a16:creationId xmlns:a16="http://schemas.microsoft.com/office/drawing/2014/main" id="{3BCB52A1-03D0-26F1-1544-F776C0EB12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A667F1-C459-ABF4-6F15-B2D8A3C77C3E}"/>
              </a:ext>
            </a:extLst>
          </p:cNvPr>
          <p:cNvSpPr>
            <a:spLocks noGrp="1"/>
          </p:cNvSpPr>
          <p:nvPr>
            <p:ph type="sldNum" sz="quarter" idx="12"/>
          </p:nvPr>
        </p:nvSpPr>
        <p:spPr/>
        <p:txBody>
          <a:bodyPr/>
          <a:lstStyle/>
          <a:p>
            <a:fld id="{3B9FD1EB-FAB0-4ED4-A337-74881672EFA1}" type="slidenum">
              <a:rPr lang="en-GB" smtClean="0"/>
              <a:t>‹#›</a:t>
            </a:fld>
            <a:endParaRPr lang="en-GB"/>
          </a:p>
        </p:txBody>
      </p:sp>
    </p:spTree>
    <p:extLst>
      <p:ext uri="{BB962C8B-B14F-4D97-AF65-F5344CB8AC3E}">
        <p14:creationId xmlns:p14="http://schemas.microsoft.com/office/powerpoint/2010/main" val="1124251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slide" Target="slide1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slide" Target="slide1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17" Type="http://schemas.openxmlformats.org/officeDocument/2006/relationships/slide" Target="slide9.xml"/><Relationship Id="rId2" Type="http://schemas.openxmlformats.org/officeDocument/2006/relationships/notesSlide" Target="../notesSlides/notesSlide11.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customXml" Target="../ink/ink1.xml"/><Relationship Id="rId5" Type="http://schemas.openxmlformats.org/officeDocument/2006/relationships/image" Target="../media/image20.jpg"/><Relationship Id="rId10" Type="http://schemas.openxmlformats.org/officeDocument/2006/relationships/customXml" Target="../ink/ink2.xml"/><Relationship Id="rId4" Type="http://schemas.openxmlformats.org/officeDocument/2006/relationships/slide" Target="slide18.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slide" Target="slide16.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image" Target="../media/image24.jpg"/><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slide" Target="slide19.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8.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slide" Target="slide20.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21.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slide" Target="slide2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25.xml"/><Relationship Id="rId5" Type="http://schemas.openxmlformats.org/officeDocument/2006/relationships/slide" Target="slide23.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slide" Target="slide30.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slide" Target="slide30.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slide" Target="slide27.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image" Target="../media/image44.jp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slide" Target="slide29.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Layout" Target="../slideLayouts/slideLayout1.xml"/><Relationship Id="rId7" Type="http://schemas.openxmlformats.org/officeDocument/2006/relationships/slide" Target="slide1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9.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hyperlink" Target="https://www.shortcutstv.com/blog" TargetMode="External"/><Relationship Id="rId3" Type="http://schemas.openxmlformats.org/officeDocument/2006/relationships/image" Target="../media/image48.jpg"/><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slide" Target="slide4.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2.xml"/><Relationship Id="rId5" Type="http://schemas.openxmlformats.org/officeDocument/2006/relationships/slide" Target="slide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9.jpe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microsoft.com/office/2007/relationships/hdphoto" Target="../media/hdphoto4.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2.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8.xml"/><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slide" Target="slide9.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10.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1147512">
            <a:hlinkClick r:id="" action="ppaction://media"/>
            <a:extLst>
              <a:ext uri="{FF2B5EF4-FFF2-40B4-BE49-F238E27FC236}">
                <a16:creationId xmlns:a16="http://schemas.microsoft.com/office/drawing/2014/main" id="{CBDCBD46-49B4-E374-DF5D-9C746F043C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01749"/>
            <a:ext cx="9144000" cy="4441751"/>
          </a:xfrm>
          <a:prstGeom prst="rect">
            <a:avLst/>
          </a:prstGeom>
        </p:spPr>
      </p:pic>
      <p:sp>
        <p:nvSpPr>
          <p:cNvPr id="18" name="Freeform: Shape 17">
            <a:extLst>
              <a:ext uri="{FF2B5EF4-FFF2-40B4-BE49-F238E27FC236}">
                <a16:creationId xmlns:a16="http://schemas.microsoft.com/office/drawing/2014/main" id="{4D192D7A-F98D-D6B9-DE51-46876FB16AE7}"/>
              </a:ext>
            </a:extLst>
          </p:cNvPr>
          <p:cNvSpPr/>
          <p:nvPr/>
        </p:nvSpPr>
        <p:spPr>
          <a:xfrm>
            <a:off x="-1" y="0"/>
            <a:ext cx="9144000" cy="5143500"/>
          </a:xfrm>
          <a:custGeom>
            <a:avLst/>
            <a:gdLst/>
            <a:ahLst/>
            <a:cxnLst/>
            <a:rect l="l" t="t" r="r" b="b"/>
            <a:pathLst>
              <a:path w="12192000" h="6858000">
                <a:moveTo>
                  <a:pt x="4569238" y="1697736"/>
                </a:moveTo>
                <a:cubicBezTo>
                  <a:pt x="4596670" y="1699768"/>
                  <a:pt x="4623086" y="1704340"/>
                  <a:pt x="4648486" y="1711452"/>
                </a:cubicBezTo>
                <a:cubicBezTo>
                  <a:pt x="4666774" y="1718564"/>
                  <a:pt x="4688618" y="1730248"/>
                  <a:pt x="4714018" y="1746504"/>
                </a:cubicBezTo>
                <a:cubicBezTo>
                  <a:pt x="4732306" y="1760728"/>
                  <a:pt x="4747038" y="1776984"/>
                  <a:pt x="4758214" y="1795272"/>
                </a:cubicBezTo>
                <a:cubicBezTo>
                  <a:pt x="4768374" y="1811528"/>
                  <a:pt x="4773454" y="1831340"/>
                  <a:pt x="4773454" y="1854708"/>
                </a:cubicBezTo>
                <a:cubicBezTo>
                  <a:pt x="4773454" y="1878076"/>
                  <a:pt x="4768374" y="1897888"/>
                  <a:pt x="4758214" y="1914144"/>
                </a:cubicBezTo>
                <a:cubicBezTo>
                  <a:pt x="4747038" y="1935480"/>
                  <a:pt x="4732306" y="1952244"/>
                  <a:pt x="4714018" y="1964436"/>
                </a:cubicBezTo>
                <a:cubicBezTo>
                  <a:pt x="4692682" y="1979676"/>
                  <a:pt x="4670838" y="1990852"/>
                  <a:pt x="4648486" y="1997964"/>
                </a:cubicBezTo>
                <a:cubicBezTo>
                  <a:pt x="4620038" y="2007108"/>
                  <a:pt x="4593622" y="2012188"/>
                  <a:pt x="4569238" y="2013204"/>
                </a:cubicBezTo>
                <a:close/>
                <a:moveTo>
                  <a:pt x="3670840" y="1691640"/>
                </a:moveTo>
                <a:cubicBezTo>
                  <a:pt x="3712496" y="1691640"/>
                  <a:pt x="3751612" y="1699260"/>
                  <a:pt x="3788188" y="1714500"/>
                </a:cubicBezTo>
                <a:cubicBezTo>
                  <a:pt x="3824764" y="1730756"/>
                  <a:pt x="3856768" y="1752600"/>
                  <a:pt x="3884200" y="1780032"/>
                </a:cubicBezTo>
                <a:cubicBezTo>
                  <a:pt x="3911632" y="1807464"/>
                  <a:pt x="3933476" y="1839468"/>
                  <a:pt x="3949732" y="1876044"/>
                </a:cubicBezTo>
                <a:cubicBezTo>
                  <a:pt x="3964972" y="1912620"/>
                  <a:pt x="3972592" y="1951736"/>
                  <a:pt x="3972592" y="1993392"/>
                </a:cubicBezTo>
                <a:cubicBezTo>
                  <a:pt x="3972592" y="2035048"/>
                  <a:pt x="3964972" y="2074164"/>
                  <a:pt x="3949732" y="2110740"/>
                </a:cubicBezTo>
                <a:cubicBezTo>
                  <a:pt x="3933476" y="2147316"/>
                  <a:pt x="3911632" y="2179320"/>
                  <a:pt x="3884200" y="2206752"/>
                </a:cubicBezTo>
                <a:cubicBezTo>
                  <a:pt x="3856768" y="2234184"/>
                  <a:pt x="3824764" y="2255520"/>
                  <a:pt x="3788188" y="2270760"/>
                </a:cubicBezTo>
                <a:cubicBezTo>
                  <a:pt x="3754660" y="2287016"/>
                  <a:pt x="3715544" y="2295144"/>
                  <a:pt x="3670840" y="2295144"/>
                </a:cubicBezTo>
                <a:cubicBezTo>
                  <a:pt x="3626136" y="2295144"/>
                  <a:pt x="3587020" y="2287016"/>
                  <a:pt x="3553492" y="2270760"/>
                </a:cubicBezTo>
                <a:cubicBezTo>
                  <a:pt x="3516916" y="2255520"/>
                  <a:pt x="3484912" y="2234184"/>
                  <a:pt x="3457480" y="2206752"/>
                </a:cubicBezTo>
                <a:cubicBezTo>
                  <a:pt x="3430048" y="2179320"/>
                  <a:pt x="3408712" y="2147316"/>
                  <a:pt x="3393472" y="2110740"/>
                </a:cubicBezTo>
                <a:cubicBezTo>
                  <a:pt x="3377216" y="2077212"/>
                  <a:pt x="3369088" y="2038096"/>
                  <a:pt x="3369088" y="1993392"/>
                </a:cubicBezTo>
                <a:cubicBezTo>
                  <a:pt x="3369088" y="1948688"/>
                  <a:pt x="3377216" y="1909572"/>
                  <a:pt x="3393472" y="1876044"/>
                </a:cubicBezTo>
                <a:cubicBezTo>
                  <a:pt x="3408712" y="1839468"/>
                  <a:pt x="3430048" y="1807464"/>
                  <a:pt x="3457480" y="1780032"/>
                </a:cubicBezTo>
                <a:cubicBezTo>
                  <a:pt x="3484912" y="1752600"/>
                  <a:pt x="3516916" y="1730756"/>
                  <a:pt x="3553492" y="1714500"/>
                </a:cubicBezTo>
                <a:cubicBezTo>
                  <a:pt x="3590068" y="1699260"/>
                  <a:pt x="3629184" y="1691640"/>
                  <a:pt x="3670840" y="1691640"/>
                </a:cubicBezTo>
                <a:close/>
                <a:moveTo>
                  <a:pt x="4311682" y="1438656"/>
                </a:moveTo>
                <a:lnTo>
                  <a:pt x="4311682" y="2554224"/>
                </a:lnTo>
                <a:lnTo>
                  <a:pt x="4569238" y="2554224"/>
                </a:lnTo>
                <a:lnTo>
                  <a:pt x="4569238" y="2272284"/>
                </a:lnTo>
                <a:cubicBezTo>
                  <a:pt x="4572286" y="2271268"/>
                  <a:pt x="4579398" y="2270760"/>
                  <a:pt x="4590574" y="2270760"/>
                </a:cubicBezTo>
                <a:cubicBezTo>
                  <a:pt x="4600735" y="2270760"/>
                  <a:pt x="4607338" y="2270252"/>
                  <a:pt x="4610386" y="2269236"/>
                </a:cubicBezTo>
                <a:cubicBezTo>
                  <a:pt x="4611402" y="2269236"/>
                  <a:pt x="4612926" y="2268982"/>
                  <a:pt x="4614958" y="2268474"/>
                </a:cubicBezTo>
                <a:cubicBezTo>
                  <a:pt x="4616990" y="2267966"/>
                  <a:pt x="4619530" y="2267458"/>
                  <a:pt x="4622578" y="2266950"/>
                </a:cubicBezTo>
                <a:cubicBezTo>
                  <a:pt x="4625627" y="2266442"/>
                  <a:pt x="4628167" y="2266188"/>
                  <a:pt x="4630198" y="2266188"/>
                </a:cubicBezTo>
                <a:cubicBezTo>
                  <a:pt x="4635278" y="2265172"/>
                  <a:pt x="4641882" y="2264664"/>
                  <a:pt x="4650010" y="2264664"/>
                </a:cubicBezTo>
                <a:lnTo>
                  <a:pt x="4829842" y="2554224"/>
                </a:lnTo>
                <a:lnTo>
                  <a:pt x="5133118" y="2554224"/>
                </a:lnTo>
                <a:lnTo>
                  <a:pt x="4886230" y="2154936"/>
                </a:lnTo>
                <a:cubicBezTo>
                  <a:pt x="4931950" y="2117344"/>
                  <a:pt x="4967510" y="2072640"/>
                  <a:pt x="4992910" y="2020824"/>
                </a:cubicBezTo>
                <a:cubicBezTo>
                  <a:pt x="5018310" y="1971040"/>
                  <a:pt x="5031010" y="1915668"/>
                  <a:pt x="5031010" y="1854708"/>
                </a:cubicBezTo>
                <a:cubicBezTo>
                  <a:pt x="5031010" y="1800860"/>
                  <a:pt x="5019326" y="1747520"/>
                  <a:pt x="4995958" y="1694688"/>
                </a:cubicBezTo>
                <a:cubicBezTo>
                  <a:pt x="4972590" y="1646936"/>
                  <a:pt x="4939570" y="1603248"/>
                  <a:pt x="4896898" y="1563624"/>
                </a:cubicBezTo>
                <a:cubicBezTo>
                  <a:pt x="4854226" y="1526032"/>
                  <a:pt x="4804950" y="1496060"/>
                  <a:pt x="4749070" y="1473708"/>
                </a:cubicBezTo>
                <a:cubicBezTo>
                  <a:pt x="4694206" y="1451356"/>
                  <a:pt x="4634262" y="1439672"/>
                  <a:pt x="4569238" y="1438656"/>
                </a:cubicBezTo>
                <a:close/>
                <a:moveTo>
                  <a:pt x="2197132" y="1435608"/>
                </a:moveTo>
                <a:lnTo>
                  <a:pt x="2197132" y="2554224"/>
                </a:lnTo>
                <a:lnTo>
                  <a:pt x="2454688" y="2554224"/>
                </a:lnTo>
                <a:lnTo>
                  <a:pt x="2454688" y="2132076"/>
                </a:lnTo>
                <a:lnTo>
                  <a:pt x="2777776" y="2132076"/>
                </a:lnTo>
                <a:lnTo>
                  <a:pt x="2777776" y="2554224"/>
                </a:lnTo>
                <a:lnTo>
                  <a:pt x="3035332" y="2554224"/>
                </a:lnTo>
                <a:lnTo>
                  <a:pt x="3035332" y="1435608"/>
                </a:lnTo>
                <a:lnTo>
                  <a:pt x="2777776" y="1435608"/>
                </a:lnTo>
                <a:lnTo>
                  <a:pt x="2777776" y="1874520"/>
                </a:lnTo>
                <a:lnTo>
                  <a:pt x="2454688" y="1874520"/>
                </a:lnTo>
                <a:lnTo>
                  <a:pt x="2454688" y="1435608"/>
                </a:lnTo>
                <a:close/>
                <a:moveTo>
                  <a:pt x="6835807" y="1434084"/>
                </a:moveTo>
                <a:lnTo>
                  <a:pt x="6835807" y="2133600"/>
                </a:lnTo>
                <a:cubicBezTo>
                  <a:pt x="6836823" y="2193544"/>
                  <a:pt x="6848507" y="2247900"/>
                  <a:pt x="6870859" y="2296668"/>
                </a:cubicBezTo>
                <a:cubicBezTo>
                  <a:pt x="6892195" y="2347468"/>
                  <a:pt x="6923183" y="2393188"/>
                  <a:pt x="6963823" y="2433828"/>
                </a:cubicBezTo>
                <a:cubicBezTo>
                  <a:pt x="7004463" y="2473452"/>
                  <a:pt x="7049675" y="2502916"/>
                  <a:pt x="7099459" y="2522220"/>
                </a:cubicBezTo>
                <a:cubicBezTo>
                  <a:pt x="7149243" y="2543556"/>
                  <a:pt x="7203091" y="2554224"/>
                  <a:pt x="7261003" y="2554224"/>
                </a:cubicBezTo>
                <a:lnTo>
                  <a:pt x="7265575" y="2554224"/>
                </a:lnTo>
                <a:cubicBezTo>
                  <a:pt x="7323487" y="2552192"/>
                  <a:pt x="7378351" y="2540000"/>
                  <a:pt x="7430167" y="2517648"/>
                </a:cubicBezTo>
                <a:cubicBezTo>
                  <a:pt x="7480967" y="2495296"/>
                  <a:pt x="7525671" y="2464816"/>
                  <a:pt x="7564279" y="2426208"/>
                </a:cubicBezTo>
                <a:cubicBezTo>
                  <a:pt x="7599839" y="2390648"/>
                  <a:pt x="7629811" y="2345436"/>
                  <a:pt x="7654195" y="2290572"/>
                </a:cubicBezTo>
                <a:cubicBezTo>
                  <a:pt x="7675531" y="2235708"/>
                  <a:pt x="7685690" y="2180844"/>
                  <a:pt x="7684675" y="2125980"/>
                </a:cubicBezTo>
                <a:lnTo>
                  <a:pt x="7684675" y="1434084"/>
                </a:lnTo>
                <a:lnTo>
                  <a:pt x="7427119" y="1434084"/>
                </a:lnTo>
                <a:lnTo>
                  <a:pt x="7427119" y="2127504"/>
                </a:lnTo>
                <a:cubicBezTo>
                  <a:pt x="7427119" y="2148840"/>
                  <a:pt x="7423055" y="2170684"/>
                  <a:pt x="7414927" y="2193036"/>
                </a:cubicBezTo>
                <a:cubicBezTo>
                  <a:pt x="7406799" y="2213356"/>
                  <a:pt x="7395115" y="2231136"/>
                  <a:pt x="7379875" y="2246376"/>
                </a:cubicBezTo>
                <a:cubicBezTo>
                  <a:pt x="7364635" y="2261616"/>
                  <a:pt x="7346855" y="2273808"/>
                  <a:pt x="7326535" y="2282952"/>
                </a:cubicBezTo>
                <a:cubicBezTo>
                  <a:pt x="7306215" y="2292096"/>
                  <a:pt x="7284879" y="2296668"/>
                  <a:pt x="7262527" y="2296668"/>
                </a:cubicBezTo>
                <a:cubicBezTo>
                  <a:pt x="7214775" y="2296668"/>
                  <a:pt x="7175151" y="2280920"/>
                  <a:pt x="7143655" y="2249424"/>
                </a:cubicBezTo>
                <a:cubicBezTo>
                  <a:pt x="7110127" y="2215896"/>
                  <a:pt x="7093363" y="2176780"/>
                  <a:pt x="7093363" y="2132076"/>
                </a:cubicBezTo>
                <a:lnTo>
                  <a:pt x="7093363" y="1434084"/>
                </a:lnTo>
                <a:close/>
                <a:moveTo>
                  <a:pt x="3670840" y="1434084"/>
                </a:moveTo>
                <a:cubicBezTo>
                  <a:pt x="3596672" y="1434084"/>
                  <a:pt x="3524028" y="1448816"/>
                  <a:pt x="3452908" y="1478280"/>
                </a:cubicBezTo>
                <a:cubicBezTo>
                  <a:pt x="3384836" y="1507744"/>
                  <a:pt x="3325908" y="1547368"/>
                  <a:pt x="3276124" y="1597152"/>
                </a:cubicBezTo>
                <a:cubicBezTo>
                  <a:pt x="3225324" y="1647952"/>
                  <a:pt x="3185192" y="1707388"/>
                  <a:pt x="3155728" y="1775460"/>
                </a:cubicBezTo>
                <a:cubicBezTo>
                  <a:pt x="3126264" y="1846580"/>
                  <a:pt x="3111532" y="1919224"/>
                  <a:pt x="3111532" y="1993392"/>
                </a:cubicBezTo>
                <a:cubicBezTo>
                  <a:pt x="3111532" y="2067560"/>
                  <a:pt x="3126264" y="2140204"/>
                  <a:pt x="3155728" y="2211324"/>
                </a:cubicBezTo>
                <a:cubicBezTo>
                  <a:pt x="3183160" y="2276348"/>
                  <a:pt x="3223292" y="2335276"/>
                  <a:pt x="3276124" y="2388108"/>
                </a:cubicBezTo>
                <a:cubicBezTo>
                  <a:pt x="3328956" y="2440940"/>
                  <a:pt x="3387884" y="2481072"/>
                  <a:pt x="3452908" y="2508504"/>
                </a:cubicBezTo>
                <a:cubicBezTo>
                  <a:pt x="3524028" y="2537968"/>
                  <a:pt x="3596672" y="2552700"/>
                  <a:pt x="3670840" y="2552700"/>
                </a:cubicBezTo>
                <a:cubicBezTo>
                  <a:pt x="3745008" y="2552700"/>
                  <a:pt x="3817652" y="2537968"/>
                  <a:pt x="3888772" y="2508504"/>
                </a:cubicBezTo>
                <a:cubicBezTo>
                  <a:pt x="3956844" y="2479040"/>
                  <a:pt x="4016280" y="2438908"/>
                  <a:pt x="4067080" y="2388108"/>
                </a:cubicBezTo>
                <a:cubicBezTo>
                  <a:pt x="4119912" y="2335276"/>
                  <a:pt x="4160044" y="2276348"/>
                  <a:pt x="4187476" y="2211324"/>
                </a:cubicBezTo>
                <a:cubicBezTo>
                  <a:pt x="4216940" y="2140204"/>
                  <a:pt x="4231672" y="2067560"/>
                  <a:pt x="4231672" y="1993392"/>
                </a:cubicBezTo>
                <a:cubicBezTo>
                  <a:pt x="4231672" y="1919224"/>
                  <a:pt x="4216940" y="1846580"/>
                  <a:pt x="4187476" y="1775460"/>
                </a:cubicBezTo>
                <a:cubicBezTo>
                  <a:pt x="4158012" y="1707388"/>
                  <a:pt x="4117880" y="1647952"/>
                  <a:pt x="4067080" y="1597152"/>
                </a:cubicBezTo>
                <a:cubicBezTo>
                  <a:pt x="4017296" y="1546352"/>
                  <a:pt x="3957860" y="1506728"/>
                  <a:pt x="3888772" y="1478280"/>
                </a:cubicBezTo>
                <a:cubicBezTo>
                  <a:pt x="3817652" y="1448816"/>
                  <a:pt x="3745008" y="1434084"/>
                  <a:pt x="3670840" y="1434084"/>
                </a:cubicBezTo>
                <a:close/>
                <a:moveTo>
                  <a:pt x="6378226" y="1432560"/>
                </a:moveTo>
                <a:cubicBezTo>
                  <a:pt x="6305074" y="1432560"/>
                  <a:pt x="6234462" y="1446276"/>
                  <a:pt x="6166390" y="1473708"/>
                </a:cubicBezTo>
                <a:cubicBezTo>
                  <a:pt x="6097302" y="1501140"/>
                  <a:pt x="6035325" y="1542288"/>
                  <a:pt x="5980462" y="1597152"/>
                </a:cubicBezTo>
                <a:cubicBezTo>
                  <a:pt x="5927630" y="1649984"/>
                  <a:pt x="5887498" y="1709928"/>
                  <a:pt x="5860066" y="1776984"/>
                </a:cubicBezTo>
                <a:cubicBezTo>
                  <a:pt x="5831618" y="1843024"/>
                  <a:pt x="5817394" y="1915160"/>
                  <a:pt x="5817394" y="1993392"/>
                </a:cubicBezTo>
                <a:cubicBezTo>
                  <a:pt x="5817394" y="2071624"/>
                  <a:pt x="5831618" y="2142744"/>
                  <a:pt x="5860066" y="2206752"/>
                </a:cubicBezTo>
                <a:cubicBezTo>
                  <a:pt x="5887498" y="2275840"/>
                  <a:pt x="5927630" y="2336800"/>
                  <a:pt x="5980462" y="2389632"/>
                </a:cubicBezTo>
                <a:cubicBezTo>
                  <a:pt x="6038374" y="2445512"/>
                  <a:pt x="6100350" y="2486152"/>
                  <a:pt x="6166390" y="2511552"/>
                </a:cubicBezTo>
                <a:cubicBezTo>
                  <a:pt x="6234462" y="2538984"/>
                  <a:pt x="6304566" y="2552700"/>
                  <a:pt x="6376702" y="2552700"/>
                </a:cubicBezTo>
                <a:cubicBezTo>
                  <a:pt x="6449854" y="2552700"/>
                  <a:pt x="6520466" y="2538984"/>
                  <a:pt x="6588538" y="2511552"/>
                </a:cubicBezTo>
                <a:cubicBezTo>
                  <a:pt x="6656610" y="2485136"/>
                  <a:pt x="6718078" y="2444496"/>
                  <a:pt x="6772942" y="2389632"/>
                </a:cubicBezTo>
                <a:lnTo>
                  <a:pt x="6591586" y="2206752"/>
                </a:lnTo>
                <a:cubicBezTo>
                  <a:pt x="6562122" y="2236216"/>
                  <a:pt x="6528594" y="2258060"/>
                  <a:pt x="6491002" y="2272284"/>
                </a:cubicBezTo>
                <a:cubicBezTo>
                  <a:pt x="6452394" y="2287524"/>
                  <a:pt x="6414294" y="2295144"/>
                  <a:pt x="6376702" y="2295144"/>
                </a:cubicBezTo>
                <a:cubicBezTo>
                  <a:pt x="6338094" y="2295144"/>
                  <a:pt x="6300502" y="2287524"/>
                  <a:pt x="6263926" y="2272284"/>
                </a:cubicBezTo>
                <a:cubicBezTo>
                  <a:pt x="6226334" y="2258060"/>
                  <a:pt x="6192805" y="2236216"/>
                  <a:pt x="6163341" y="2206752"/>
                </a:cubicBezTo>
                <a:cubicBezTo>
                  <a:pt x="6136926" y="2180336"/>
                  <a:pt x="6115082" y="2147316"/>
                  <a:pt x="6097810" y="2107692"/>
                </a:cubicBezTo>
                <a:cubicBezTo>
                  <a:pt x="6082570" y="2072132"/>
                  <a:pt x="6074950" y="2034032"/>
                  <a:pt x="6074950" y="1993392"/>
                </a:cubicBezTo>
                <a:cubicBezTo>
                  <a:pt x="6074950" y="1952752"/>
                  <a:pt x="6082570" y="1914144"/>
                  <a:pt x="6097810" y="1877568"/>
                </a:cubicBezTo>
                <a:cubicBezTo>
                  <a:pt x="6115082" y="1837944"/>
                  <a:pt x="6136926" y="1804924"/>
                  <a:pt x="6163341" y="1778508"/>
                </a:cubicBezTo>
                <a:cubicBezTo>
                  <a:pt x="6192805" y="1749044"/>
                  <a:pt x="6226334" y="1726692"/>
                  <a:pt x="6263926" y="1711452"/>
                </a:cubicBezTo>
                <a:cubicBezTo>
                  <a:pt x="6303550" y="1697228"/>
                  <a:pt x="6341142" y="1690116"/>
                  <a:pt x="6376702" y="1690116"/>
                </a:cubicBezTo>
                <a:cubicBezTo>
                  <a:pt x="6412262" y="1690116"/>
                  <a:pt x="6450362" y="1697228"/>
                  <a:pt x="6491002" y="1711452"/>
                </a:cubicBezTo>
                <a:cubicBezTo>
                  <a:pt x="6528594" y="1726692"/>
                  <a:pt x="6562122" y="1749044"/>
                  <a:pt x="6591586" y="1778508"/>
                </a:cubicBezTo>
                <a:lnTo>
                  <a:pt x="6772942" y="1597152"/>
                </a:lnTo>
                <a:cubicBezTo>
                  <a:pt x="6718078" y="1542288"/>
                  <a:pt x="6656610" y="1501140"/>
                  <a:pt x="6588538" y="1473708"/>
                </a:cubicBezTo>
                <a:cubicBezTo>
                  <a:pt x="6519450" y="1446276"/>
                  <a:pt x="6449346" y="1432560"/>
                  <a:pt x="6378226" y="1432560"/>
                </a:cubicBezTo>
                <a:close/>
                <a:moveTo>
                  <a:pt x="7776496" y="1431036"/>
                </a:moveTo>
                <a:lnTo>
                  <a:pt x="7776496" y="1690116"/>
                </a:lnTo>
                <a:lnTo>
                  <a:pt x="7989856" y="1690116"/>
                </a:lnTo>
                <a:lnTo>
                  <a:pt x="7989856" y="2554224"/>
                </a:lnTo>
                <a:lnTo>
                  <a:pt x="8247412" y="2554224"/>
                </a:lnTo>
                <a:lnTo>
                  <a:pt x="8247412" y="1690116"/>
                </a:lnTo>
                <a:lnTo>
                  <a:pt x="8462296" y="1690116"/>
                </a:lnTo>
                <a:lnTo>
                  <a:pt x="8462296" y="1431036"/>
                </a:lnTo>
                <a:close/>
                <a:moveTo>
                  <a:pt x="5128546" y="1431036"/>
                </a:moveTo>
                <a:lnTo>
                  <a:pt x="5128546" y="1690116"/>
                </a:lnTo>
                <a:lnTo>
                  <a:pt x="5341906" y="1690116"/>
                </a:lnTo>
                <a:lnTo>
                  <a:pt x="5341906" y="2554224"/>
                </a:lnTo>
                <a:lnTo>
                  <a:pt x="5599462" y="2554224"/>
                </a:lnTo>
                <a:lnTo>
                  <a:pt x="5599462" y="1690116"/>
                </a:lnTo>
                <a:lnTo>
                  <a:pt x="5814346" y="1690116"/>
                </a:lnTo>
                <a:lnTo>
                  <a:pt x="5814346" y="1431036"/>
                </a:lnTo>
                <a:close/>
                <a:moveTo>
                  <a:pt x="9908571" y="1426464"/>
                </a:moveTo>
                <a:lnTo>
                  <a:pt x="9910036" y="1431036"/>
                </a:lnTo>
                <a:lnTo>
                  <a:pt x="9262396" y="1431036"/>
                </a:lnTo>
                <a:lnTo>
                  <a:pt x="9262396" y="1690116"/>
                </a:lnTo>
                <a:lnTo>
                  <a:pt x="9475755" y="1690116"/>
                </a:lnTo>
                <a:lnTo>
                  <a:pt x="9475755" y="2554224"/>
                </a:lnTo>
                <a:lnTo>
                  <a:pt x="9733312" y="2554224"/>
                </a:lnTo>
                <a:lnTo>
                  <a:pt x="9733312" y="1690116"/>
                </a:lnTo>
                <a:lnTo>
                  <a:pt x="9948195" y="1690116"/>
                </a:lnTo>
                <a:lnTo>
                  <a:pt x="9948195" y="1550186"/>
                </a:lnTo>
                <a:lnTo>
                  <a:pt x="10269759" y="2554224"/>
                </a:lnTo>
                <a:lnTo>
                  <a:pt x="10513599" y="2554224"/>
                </a:lnTo>
                <a:lnTo>
                  <a:pt x="10894599" y="1426464"/>
                </a:lnTo>
                <a:lnTo>
                  <a:pt x="10621803" y="1426464"/>
                </a:lnTo>
                <a:lnTo>
                  <a:pt x="10394727" y="2118360"/>
                </a:lnTo>
                <a:lnTo>
                  <a:pt x="10179844" y="1426464"/>
                </a:lnTo>
                <a:close/>
                <a:moveTo>
                  <a:pt x="8860345" y="1411700"/>
                </a:moveTo>
                <a:cubicBezTo>
                  <a:pt x="8850249" y="1411637"/>
                  <a:pt x="8839994" y="1411986"/>
                  <a:pt x="8829580" y="1412748"/>
                </a:cubicBezTo>
                <a:cubicBezTo>
                  <a:pt x="8794020" y="1415796"/>
                  <a:pt x="8757951" y="1424432"/>
                  <a:pt x="8721376" y="1438656"/>
                </a:cubicBezTo>
                <a:cubicBezTo>
                  <a:pt x="8685815" y="1453896"/>
                  <a:pt x="8655335" y="1474216"/>
                  <a:pt x="8629935" y="1499616"/>
                </a:cubicBezTo>
                <a:cubicBezTo>
                  <a:pt x="8601488" y="1525016"/>
                  <a:pt x="8578628" y="1554988"/>
                  <a:pt x="8561355" y="1589532"/>
                </a:cubicBezTo>
                <a:cubicBezTo>
                  <a:pt x="8542052" y="1627124"/>
                  <a:pt x="8530876" y="1666240"/>
                  <a:pt x="8527828" y="1706880"/>
                </a:cubicBezTo>
                <a:cubicBezTo>
                  <a:pt x="8523764" y="1743456"/>
                  <a:pt x="8527320" y="1783588"/>
                  <a:pt x="8538496" y="1827276"/>
                </a:cubicBezTo>
                <a:cubicBezTo>
                  <a:pt x="8548656" y="1865884"/>
                  <a:pt x="8565928" y="1901952"/>
                  <a:pt x="8590312" y="1935480"/>
                </a:cubicBezTo>
                <a:cubicBezTo>
                  <a:pt x="8611648" y="1965960"/>
                  <a:pt x="8641620" y="1993900"/>
                  <a:pt x="8680228" y="2019300"/>
                </a:cubicBezTo>
                <a:cubicBezTo>
                  <a:pt x="8707660" y="2036572"/>
                  <a:pt x="8735092" y="2050288"/>
                  <a:pt x="8762524" y="2060448"/>
                </a:cubicBezTo>
                <a:cubicBezTo>
                  <a:pt x="8781827" y="2067560"/>
                  <a:pt x="8808244" y="2076704"/>
                  <a:pt x="8841771" y="2087880"/>
                </a:cubicBezTo>
                <a:lnTo>
                  <a:pt x="8882919" y="2101596"/>
                </a:lnTo>
                <a:cubicBezTo>
                  <a:pt x="8888000" y="2103628"/>
                  <a:pt x="8899684" y="2108200"/>
                  <a:pt x="8917971" y="2115312"/>
                </a:cubicBezTo>
                <a:cubicBezTo>
                  <a:pt x="8934227" y="2123440"/>
                  <a:pt x="8945912" y="2131060"/>
                  <a:pt x="8953024" y="2138172"/>
                </a:cubicBezTo>
                <a:cubicBezTo>
                  <a:pt x="8962167" y="2149348"/>
                  <a:pt x="8968772" y="2158492"/>
                  <a:pt x="8972835" y="2165604"/>
                </a:cubicBezTo>
                <a:cubicBezTo>
                  <a:pt x="8976899" y="2170684"/>
                  <a:pt x="8979440" y="2179320"/>
                  <a:pt x="8980455" y="2191512"/>
                </a:cubicBezTo>
                <a:cubicBezTo>
                  <a:pt x="8981472" y="2194560"/>
                  <a:pt x="8981980" y="2201164"/>
                  <a:pt x="8981980" y="2211324"/>
                </a:cubicBezTo>
                <a:cubicBezTo>
                  <a:pt x="8981980" y="2221484"/>
                  <a:pt x="8981472" y="2228088"/>
                  <a:pt x="8980455" y="2231136"/>
                </a:cubicBezTo>
                <a:cubicBezTo>
                  <a:pt x="8979440" y="2241296"/>
                  <a:pt x="8976899" y="2249424"/>
                  <a:pt x="8972835" y="2255520"/>
                </a:cubicBezTo>
                <a:cubicBezTo>
                  <a:pt x="8968772" y="2262632"/>
                  <a:pt x="8962167" y="2271776"/>
                  <a:pt x="8953024" y="2282952"/>
                </a:cubicBezTo>
                <a:cubicBezTo>
                  <a:pt x="8943880" y="2292096"/>
                  <a:pt x="8932196" y="2299716"/>
                  <a:pt x="8917971" y="2305812"/>
                </a:cubicBezTo>
                <a:cubicBezTo>
                  <a:pt x="8895620" y="2314956"/>
                  <a:pt x="8874791" y="2319020"/>
                  <a:pt x="8855487" y="2318004"/>
                </a:cubicBezTo>
                <a:cubicBezTo>
                  <a:pt x="8834151" y="2316988"/>
                  <a:pt x="8814339" y="2310384"/>
                  <a:pt x="8796051" y="2298192"/>
                </a:cubicBezTo>
                <a:cubicBezTo>
                  <a:pt x="8785892" y="2292096"/>
                  <a:pt x="8774207" y="2280412"/>
                  <a:pt x="8761000" y="2263140"/>
                </a:cubicBezTo>
                <a:cubicBezTo>
                  <a:pt x="8747792" y="2246884"/>
                  <a:pt x="8741187" y="2223516"/>
                  <a:pt x="8741187" y="2193036"/>
                </a:cubicBezTo>
                <a:lnTo>
                  <a:pt x="8483632" y="2193036"/>
                </a:lnTo>
                <a:cubicBezTo>
                  <a:pt x="8483632" y="2259076"/>
                  <a:pt x="8498871" y="2320544"/>
                  <a:pt x="8529351" y="2377440"/>
                </a:cubicBezTo>
                <a:cubicBezTo>
                  <a:pt x="8560847" y="2434336"/>
                  <a:pt x="8603520" y="2480564"/>
                  <a:pt x="8657367" y="2516124"/>
                </a:cubicBezTo>
                <a:cubicBezTo>
                  <a:pt x="8689880" y="2535428"/>
                  <a:pt x="8723408" y="2550668"/>
                  <a:pt x="8757951" y="2561844"/>
                </a:cubicBezTo>
                <a:cubicBezTo>
                  <a:pt x="8792495" y="2570988"/>
                  <a:pt x="8827547" y="2575560"/>
                  <a:pt x="8863108" y="2575560"/>
                </a:cubicBezTo>
                <a:cubicBezTo>
                  <a:pt x="8884444" y="2575560"/>
                  <a:pt x="8911876" y="2573020"/>
                  <a:pt x="8945403" y="2567940"/>
                </a:cubicBezTo>
                <a:cubicBezTo>
                  <a:pt x="8972835" y="2561844"/>
                  <a:pt x="8999759" y="2552700"/>
                  <a:pt x="9026176" y="2540508"/>
                </a:cubicBezTo>
                <a:cubicBezTo>
                  <a:pt x="9094247" y="2509012"/>
                  <a:pt x="9147080" y="2464308"/>
                  <a:pt x="9184671" y="2406396"/>
                </a:cubicBezTo>
                <a:cubicBezTo>
                  <a:pt x="9222263" y="2347468"/>
                  <a:pt x="9241060" y="2282444"/>
                  <a:pt x="9241060" y="2211324"/>
                </a:cubicBezTo>
                <a:cubicBezTo>
                  <a:pt x="9241060" y="2139188"/>
                  <a:pt x="9222263" y="2073656"/>
                  <a:pt x="9184671" y="2014728"/>
                </a:cubicBezTo>
                <a:cubicBezTo>
                  <a:pt x="9147080" y="1956816"/>
                  <a:pt x="9094247" y="1912112"/>
                  <a:pt x="9026176" y="1880616"/>
                </a:cubicBezTo>
                <a:cubicBezTo>
                  <a:pt x="9017032" y="1876552"/>
                  <a:pt x="9006364" y="1872234"/>
                  <a:pt x="8994171" y="1867662"/>
                </a:cubicBezTo>
                <a:cubicBezTo>
                  <a:pt x="8981980" y="1863090"/>
                  <a:pt x="8974868" y="1860296"/>
                  <a:pt x="8972835" y="1859280"/>
                </a:cubicBezTo>
                <a:cubicBezTo>
                  <a:pt x="8966739" y="1857248"/>
                  <a:pt x="8959628" y="1854962"/>
                  <a:pt x="8951500" y="1852422"/>
                </a:cubicBezTo>
                <a:cubicBezTo>
                  <a:pt x="8943372" y="1849882"/>
                  <a:pt x="8936768" y="1847850"/>
                  <a:pt x="8931687" y="1846326"/>
                </a:cubicBezTo>
                <a:cubicBezTo>
                  <a:pt x="8926607" y="1844802"/>
                  <a:pt x="8922544" y="1843532"/>
                  <a:pt x="8919496" y="1842516"/>
                </a:cubicBezTo>
                <a:cubicBezTo>
                  <a:pt x="8892064" y="1833372"/>
                  <a:pt x="8873776" y="1826768"/>
                  <a:pt x="8864632" y="1822704"/>
                </a:cubicBezTo>
                <a:cubicBezTo>
                  <a:pt x="8847359" y="1816608"/>
                  <a:pt x="8831612" y="1809496"/>
                  <a:pt x="8817387" y="1801368"/>
                </a:cubicBezTo>
                <a:cubicBezTo>
                  <a:pt x="8802148" y="1791208"/>
                  <a:pt x="8791988" y="1776984"/>
                  <a:pt x="8786908" y="1758696"/>
                </a:cubicBezTo>
                <a:cubicBezTo>
                  <a:pt x="8781827" y="1742440"/>
                  <a:pt x="8783351" y="1725676"/>
                  <a:pt x="8791480" y="1708404"/>
                </a:cubicBezTo>
                <a:cubicBezTo>
                  <a:pt x="8797576" y="1696212"/>
                  <a:pt x="8805704" y="1687068"/>
                  <a:pt x="8815864" y="1680972"/>
                </a:cubicBezTo>
                <a:cubicBezTo>
                  <a:pt x="8820944" y="1678940"/>
                  <a:pt x="8831103" y="1675384"/>
                  <a:pt x="8846344" y="1670304"/>
                </a:cubicBezTo>
                <a:cubicBezTo>
                  <a:pt x="8855487" y="1668272"/>
                  <a:pt x="8864123" y="1668272"/>
                  <a:pt x="8872251" y="1670304"/>
                </a:cubicBezTo>
                <a:lnTo>
                  <a:pt x="8878348" y="1670304"/>
                </a:lnTo>
                <a:lnTo>
                  <a:pt x="8881396" y="1671828"/>
                </a:lnTo>
                <a:cubicBezTo>
                  <a:pt x="8882411" y="1672844"/>
                  <a:pt x="8883428" y="1673352"/>
                  <a:pt x="8884444" y="1673352"/>
                </a:cubicBezTo>
                <a:lnTo>
                  <a:pt x="8885967" y="1673352"/>
                </a:lnTo>
                <a:cubicBezTo>
                  <a:pt x="8897144" y="1676400"/>
                  <a:pt x="8910351" y="1682496"/>
                  <a:pt x="8925592" y="1691640"/>
                </a:cubicBezTo>
                <a:cubicBezTo>
                  <a:pt x="8939816" y="1700784"/>
                  <a:pt x="8946928" y="1717040"/>
                  <a:pt x="8946928" y="1740408"/>
                </a:cubicBezTo>
                <a:lnTo>
                  <a:pt x="9204484" y="1740408"/>
                </a:lnTo>
                <a:cubicBezTo>
                  <a:pt x="9204484" y="1703832"/>
                  <a:pt x="9198387" y="1667764"/>
                  <a:pt x="9186196" y="1632204"/>
                </a:cubicBezTo>
                <a:cubicBezTo>
                  <a:pt x="9174003" y="1597660"/>
                  <a:pt x="9156731" y="1566164"/>
                  <a:pt x="9134380" y="1537716"/>
                </a:cubicBezTo>
                <a:cubicBezTo>
                  <a:pt x="9113044" y="1510284"/>
                  <a:pt x="9085612" y="1486408"/>
                  <a:pt x="9052084" y="1466088"/>
                </a:cubicBezTo>
                <a:cubicBezTo>
                  <a:pt x="9022620" y="1446784"/>
                  <a:pt x="8987567" y="1432560"/>
                  <a:pt x="8946928" y="1423416"/>
                </a:cubicBezTo>
                <a:cubicBezTo>
                  <a:pt x="8919496" y="1415796"/>
                  <a:pt x="8890635" y="1411891"/>
                  <a:pt x="8860345" y="1411700"/>
                </a:cubicBezTo>
                <a:close/>
                <a:moveTo>
                  <a:pt x="1735646" y="1411700"/>
                </a:moveTo>
                <a:cubicBezTo>
                  <a:pt x="1725549" y="1411637"/>
                  <a:pt x="1715294" y="1411986"/>
                  <a:pt x="1704880" y="1412748"/>
                </a:cubicBezTo>
                <a:cubicBezTo>
                  <a:pt x="1669320" y="1415796"/>
                  <a:pt x="1633252" y="1424432"/>
                  <a:pt x="1596676" y="1438656"/>
                </a:cubicBezTo>
                <a:cubicBezTo>
                  <a:pt x="1561116" y="1453896"/>
                  <a:pt x="1530636" y="1474216"/>
                  <a:pt x="1505236" y="1499616"/>
                </a:cubicBezTo>
                <a:cubicBezTo>
                  <a:pt x="1476788" y="1525016"/>
                  <a:pt x="1453928" y="1554988"/>
                  <a:pt x="1436656" y="1589532"/>
                </a:cubicBezTo>
                <a:cubicBezTo>
                  <a:pt x="1417352" y="1627124"/>
                  <a:pt x="1406176" y="1666240"/>
                  <a:pt x="1403128" y="1706880"/>
                </a:cubicBezTo>
                <a:cubicBezTo>
                  <a:pt x="1399064" y="1743456"/>
                  <a:pt x="1402620" y="1783588"/>
                  <a:pt x="1413796" y="1827276"/>
                </a:cubicBezTo>
                <a:cubicBezTo>
                  <a:pt x="1423956" y="1865884"/>
                  <a:pt x="1441228" y="1901952"/>
                  <a:pt x="1465612" y="1935480"/>
                </a:cubicBezTo>
                <a:cubicBezTo>
                  <a:pt x="1486948" y="1965960"/>
                  <a:pt x="1516920" y="1993900"/>
                  <a:pt x="1555528" y="2019300"/>
                </a:cubicBezTo>
                <a:cubicBezTo>
                  <a:pt x="1582960" y="2036572"/>
                  <a:pt x="1610392" y="2050288"/>
                  <a:pt x="1637824" y="2060448"/>
                </a:cubicBezTo>
                <a:cubicBezTo>
                  <a:pt x="1657128" y="2067560"/>
                  <a:pt x="1683544" y="2076704"/>
                  <a:pt x="1717072" y="2087880"/>
                </a:cubicBezTo>
                <a:lnTo>
                  <a:pt x="1758220" y="2101596"/>
                </a:lnTo>
                <a:cubicBezTo>
                  <a:pt x="1763300" y="2103628"/>
                  <a:pt x="1774984" y="2108200"/>
                  <a:pt x="1793272" y="2115312"/>
                </a:cubicBezTo>
                <a:cubicBezTo>
                  <a:pt x="1809528" y="2123440"/>
                  <a:pt x="1821212" y="2131060"/>
                  <a:pt x="1828324" y="2138172"/>
                </a:cubicBezTo>
                <a:cubicBezTo>
                  <a:pt x="1837468" y="2149348"/>
                  <a:pt x="1844072" y="2158492"/>
                  <a:pt x="1848136" y="2165604"/>
                </a:cubicBezTo>
                <a:cubicBezTo>
                  <a:pt x="1852200" y="2170684"/>
                  <a:pt x="1854740" y="2179320"/>
                  <a:pt x="1855756" y="2191512"/>
                </a:cubicBezTo>
                <a:cubicBezTo>
                  <a:pt x="1856772" y="2194560"/>
                  <a:pt x="1857280" y="2201164"/>
                  <a:pt x="1857280" y="2211324"/>
                </a:cubicBezTo>
                <a:cubicBezTo>
                  <a:pt x="1857280" y="2221484"/>
                  <a:pt x="1856772" y="2228088"/>
                  <a:pt x="1855756" y="2231136"/>
                </a:cubicBezTo>
                <a:cubicBezTo>
                  <a:pt x="1854740" y="2241296"/>
                  <a:pt x="1852200" y="2249424"/>
                  <a:pt x="1848136" y="2255520"/>
                </a:cubicBezTo>
                <a:cubicBezTo>
                  <a:pt x="1844072" y="2262632"/>
                  <a:pt x="1837468" y="2271776"/>
                  <a:pt x="1828324" y="2282952"/>
                </a:cubicBezTo>
                <a:cubicBezTo>
                  <a:pt x="1819180" y="2292096"/>
                  <a:pt x="1807496" y="2299716"/>
                  <a:pt x="1793272" y="2305812"/>
                </a:cubicBezTo>
                <a:cubicBezTo>
                  <a:pt x="1770920" y="2314956"/>
                  <a:pt x="1750092" y="2319020"/>
                  <a:pt x="1730788" y="2318004"/>
                </a:cubicBezTo>
                <a:cubicBezTo>
                  <a:pt x="1709452" y="2316988"/>
                  <a:pt x="1689640" y="2310384"/>
                  <a:pt x="1671352" y="2298192"/>
                </a:cubicBezTo>
                <a:cubicBezTo>
                  <a:pt x="1661192" y="2292096"/>
                  <a:pt x="1649508" y="2280412"/>
                  <a:pt x="1636300" y="2263140"/>
                </a:cubicBezTo>
                <a:cubicBezTo>
                  <a:pt x="1623092" y="2246884"/>
                  <a:pt x="1616488" y="2223516"/>
                  <a:pt x="1616488" y="2193036"/>
                </a:cubicBezTo>
                <a:lnTo>
                  <a:pt x="1358932" y="2193036"/>
                </a:lnTo>
                <a:cubicBezTo>
                  <a:pt x="1358932" y="2259076"/>
                  <a:pt x="1374172" y="2320544"/>
                  <a:pt x="1404652" y="2377440"/>
                </a:cubicBezTo>
                <a:cubicBezTo>
                  <a:pt x="1436148" y="2434336"/>
                  <a:pt x="1478820" y="2480564"/>
                  <a:pt x="1532668" y="2516124"/>
                </a:cubicBezTo>
                <a:cubicBezTo>
                  <a:pt x="1565180" y="2535428"/>
                  <a:pt x="1598708" y="2550668"/>
                  <a:pt x="1633252" y="2561844"/>
                </a:cubicBezTo>
                <a:cubicBezTo>
                  <a:pt x="1667796" y="2570988"/>
                  <a:pt x="1702848" y="2575560"/>
                  <a:pt x="1738408" y="2575560"/>
                </a:cubicBezTo>
                <a:cubicBezTo>
                  <a:pt x="1759744" y="2575560"/>
                  <a:pt x="1787176" y="2573020"/>
                  <a:pt x="1820704" y="2567940"/>
                </a:cubicBezTo>
                <a:cubicBezTo>
                  <a:pt x="1848136" y="2561844"/>
                  <a:pt x="1875060" y="2552700"/>
                  <a:pt x="1901476" y="2540508"/>
                </a:cubicBezTo>
                <a:cubicBezTo>
                  <a:pt x="1969548" y="2509012"/>
                  <a:pt x="2022380" y="2464308"/>
                  <a:pt x="2059972" y="2406396"/>
                </a:cubicBezTo>
                <a:cubicBezTo>
                  <a:pt x="2097564" y="2347468"/>
                  <a:pt x="2116360" y="2282444"/>
                  <a:pt x="2116360" y="2211324"/>
                </a:cubicBezTo>
                <a:cubicBezTo>
                  <a:pt x="2116360" y="2139188"/>
                  <a:pt x="2097564" y="2073656"/>
                  <a:pt x="2059972" y="2014728"/>
                </a:cubicBezTo>
                <a:cubicBezTo>
                  <a:pt x="2022380" y="1956816"/>
                  <a:pt x="1969548" y="1912112"/>
                  <a:pt x="1901476" y="1880616"/>
                </a:cubicBezTo>
                <a:cubicBezTo>
                  <a:pt x="1892332" y="1876552"/>
                  <a:pt x="1881664" y="1872234"/>
                  <a:pt x="1869472" y="1867662"/>
                </a:cubicBezTo>
                <a:cubicBezTo>
                  <a:pt x="1857280" y="1863090"/>
                  <a:pt x="1850168" y="1860296"/>
                  <a:pt x="1848136" y="1859280"/>
                </a:cubicBezTo>
                <a:cubicBezTo>
                  <a:pt x="1842040" y="1857248"/>
                  <a:pt x="1834928" y="1854962"/>
                  <a:pt x="1826800" y="1852422"/>
                </a:cubicBezTo>
                <a:cubicBezTo>
                  <a:pt x="1818672" y="1849882"/>
                  <a:pt x="1812068" y="1847850"/>
                  <a:pt x="1806988" y="1846326"/>
                </a:cubicBezTo>
                <a:cubicBezTo>
                  <a:pt x="1801908" y="1844802"/>
                  <a:pt x="1797844" y="1843532"/>
                  <a:pt x="1794796" y="1842516"/>
                </a:cubicBezTo>
                <a:cubicBezTo>
                  <a:pt x="1767364" y="1833372"/>
                  <a:pt x="1749076" y="1826768"/>
                  <a:pt x="1739932" y="1822704"/>
                </a:cubicBezTo>
                <a:cubicBezTo>
                  <a:pt x="1722660" y="1816608"/>
                  <a:pt x="1706912" y="1809496"/>
                  <a:pt x="1692688" y="1801368"/>
                </a:cubicBezTo>
                <a:cubicBezTo>
                  <a:pt x="1677448" y="1791208"/>
                  <a:pt x="1667288" y="1776984"/>
                  <a:pt x="1662208" y="1758696"/>
                </a:cubicBezTo>
                <a:cubicBezTo>
                  <a:pt x="1657128" y="1742440"/>
                  <a:pt x="1658652" y="1725676"/>
                  <a:pt x="1666780" y="1708404"/>
                </a:cubicBezTo>
                <a:cubicBezTo>
                  <a:pt x="1672876" y="1696212"/>
                  <a:pt x="1681004" y="1687068"/>
                  <a:pt x="1691164" y="1680972"/>
                </a:cubicBezTo>
                <a:cubicBezTo>
                  <a:pt x="1696244" y="1678940"/>
                  <a:pt x="1706404" y="1675384"/>
                  <a:pt x="1721644" y="1670304"/>
                </a:cubicBezTo>
                <a:cubicBezTo>
                  <a:pt x="1730788" y="1668272"/>
                  <a:pt x="1739424" y="1668272"/>
                  <a:pt x="1747552" y="1670304"/>
                </a:cubicBezTo>
                <a:lnTo>
                  <a:pt x="1753648" y="1670304"/>
                </a:lnTo>
                <a:lnTo>
                  <a:pt x="1756696" y="1671828"/>
                </a:lnTo>
                <a:cubicBezTo>
                  <a:pt x="1757712" y="1672844"/>
                  <a:pt x="1758728" y="1673352"/>
                  <a:pt x="1759744" y="1673352"/>
                </a:cubicBezTo>
                <a:lnTo>
                  <a:pt x="1761268" y="1673352"/>
                </a:lnTo>
                <a:cubicBezTo>
                  <a:pt x="1772444" y="1676400"/>
                  <a:pt x="1785652" y="1682496"/>
                  <a:pt x="1800892" y="1691640"/>
                </a:cubicBezTo>
                <a:cubicBezTo>
                  <a:pt x="1815116" y="1700784"/>
                  <a:pt x="1822228" y="1717040"/>
                  <a:pt x="1822228" y="1740408"/>
                </a:cubicBezTo>
                <a:lnTo>
                  <a:pt x="2079784" y="1740408"/>
                </a:lnTo>
                <a:cubicBezTo>
                  <a:pt x="2079784" y="1703832"/>
                  <a:pt x="2073688" y="1667764"/>
                  <a:pt x="2061496" y="1632204"/>
                </a:cubicBezTo>
                <a:cubicBezTo>
                  <a:pt x="2049304" y="1597660"/>
                  <a:pt x="2032032" y="1566164"/>
                  <a:pt x="2009680" y="1537716"/>
                </a:cubicBezTo>
                <a:cubicBezTo>
                  <a:pt x="1988344" y="1510284"/>
                  <a:pt x="1960912" y="1486408"/>
                  <a:pt x="1927384" y="1466088"/>
                </a:cubicBezTo>
                <a:cubicBezTo>
                  <a:pt x="1897920" y="1446784"/>
                  <a:pt x="1862868" y="1432560"/>
                  <a:pt x="1822228" y="1423416"/>
                </a:cubicBezTo>
                <a:cubicBezTo>
                  <a:pt x="1794796" y="1415796"/>
                  <a:pt x="1765935" y="1411891"/>
                  <a:pt x="1735646" y="1411700"/>
                </a:cubicBezTo>
                <a:close/>
                <a:moveTo>
                  <a:pt x="0" y="0"/>
                </a:moveTo>
                <a:lnTo>
                  <a:pt x="12192000" y="0"/>
                </a:lnTo>
                <a:lnTo>
                  <a:pt x="12192000" y="6858000"/>
                </a:lnTo>
                <a:lnTo>
                  <a:pt x="0" y="6858000"/>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27" name="TextBox 26">
            <a:extLst>
              <a:ext uri="{FF2B5EF4-FFF2-40B4-BE49-F238E27FC236}">
                <a16:creationId xmlns:a16="http://schemas.microsoft.com/office/drawing/2014/main" id="{77BE1A52-D9A2-43CD-78C4-46A68BC02457}"/>
              </a:ext>
            </a:extLst>
          </p:cNvPr>
          <p:cNvSpPr txBox="1"/>
          <p:nvPr/>
        </p:nvSpPr>
        <p:spPr>
          <a:xfrm>
            <a:off x="2264735" y="2178501"/>
            <a:ext cx="2240811" cy="1200329"/>
          </a:xfrm>
          <a:prstGeom prst="rect">
            <a:avLst/>
          </a:prstGeom>
          <a:noFill/>
        </p:spPr>
        <p:txBody>
          <a:bodyPr wrap="square" rtlCol="0">
            <a:spAutoFit/>
          </a:bodyPr>
          <a:lstStyle/>
          <a:p>
            <a:r>
              <a:rPr lang="en-GB" sz="7200" dirty="0">
                <a:solidFill>
                  <a:schemeClr val="bg1"/>
                </a:solidFill>
                <a:latin typeface="THE BOLD FONT (FREE VERSION)" panose="00000800000000000000" pitchFamily="2" charset="0"/>
              </a:rPr>
              <a:t>Pres</a:t>
            </a:r>
          </a:p>
        </p:txBody>
      </p:sp>
      <p:sp>
        <p:nvSpPr>
          <p:cNvPr id="28" name="TextBox 27">
            <a:extLst>
              <a:ext uri="{FF2B5EF4-FFF2-40B4-BE49-F238E27FC236}">
                <a16:creationId xmlns:a16="http://schemas.microsoft.com/office/drawing/2014/main" id="{D2CB77A6-98C2-2FA6-0D9D-E161D85ED4FA}"/>
              </a:ext>
            </a:extLst>
          </p:cNvPr>
          <p:cNvSpPr txBox="1"/>
          <p:nvPr/>
        </p:nvSpPr>
        <p:spPr>
          <a:xfrm>
            <a:off x="4276945" y="2178501"/>
            <a:ext cx="2240811" cy="1200329"/>
          </a:xfrm>
          <a:prstGeom prst="rect">
            <a:avLst/>
          </a:prstGeom>
          <a:noFill/>
        </p:spPr>
        <p:txBody>
          <a:bodyPr wrap="square" rtlCol="0">
            <a:spAutoFit/>
          </a:bodyPr>
          <a:lstStyle/>
          <a:p>
            <a:r>
              <a:rPr lang="en-GB" sz="7200" dirty="0">
                <a:solidFill>
                  <a:schemeClr val="bg1"/>
                </a:solidFill>
                <a:latin typeface="THE BOLD FONT (FREE VERSION)" panose="00000800000000000000" pitchFamily="2" charset="0"/>
              </a:rPr>
              <a:t>Ents</a:t>
            </a:r>
          </a:p>
        </p:txBody>
      </p:sp>
    </p:spTree>
    <p:extLst>
      <p:ext uri="{BB962C8B-B14F-4D97-AF65-F5344CB8AC3E}">
        <p14:creationId xmlns:p14="http://schemas.microsoft.com/office/powerpoint/2010/main" val="2120822953"/>
      </p:ext>
    </p:extLst>
  </p:cSld>
  <p:clrMapOvr>
    <a:masterClrMapping/>
  </p:clrMapOvr>
  <mc:AlternateContent xmlns:mc="http://schemas.openxmlformats.org/markup-compatibility/2006" xmlns:p14="http://schemas.microsoft.com/office/powerpoint/2010/main">
    <mc:Choice Requires="p14">
      <p:transition p14:dur="250" advClick="0" advTm="5000">
        <p:cut/>
      </p:transition>
    </mc:Choice>
    <mc:Fallback xmlns="">
      <p:transition advClick="0" advTm="5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3" fill="hold"/>
                                        <p:tgtEl>
                                          <p:spTgt spid="26"/>
                                        </p:tgtEl>
                                      </p:cBhvr>
                                    </p:cmd>
                                  </p:childTnLst>
                                </p:cTn>
                              </p:par>
                              <p:par>
                                <p:cTn id="7" presetID="2" presetClass="entr" presetSubtype="8" fill="hold" grpId="0" nodeType="withEffect">
                                  <p:stCondLst>
                                    <p:cond delay="100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2000" fill="hold"/>
                                        <p:tgtEl>
                                          <p:spTgt spid="27"/>
                                        </p:tgtEl>
                                        <p:attrNameLst>
                                          <p:attrName>ppt_x</p:attrName>
                                        </p:attrNameLst>
                                      </p:cBhvr>
                                      <p:tavLst>
                                        <p:tav tm="0">
                                          <p:val>
                                            <p:strVal val="0-#ppt_w/2"/>
                                          </p:val>
                                        </p:tav>
                                        <p:tav tm="100000">
                                          <p:val>
                                            <p:strVal val="#ppt_x"/>
                                          </p:val>
                                        </p:tav>
                                      </p:tavLst>
                                    </p:anim>
                                    <p:anim calcmode="lin" valueType="num">
                                      <p:cBhvr additive="base">
                                        <p:cTn id="10" dur="2000" fill="hold"/>
                                        <p:tgtEl>
                                          <p:spTgt spid="2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100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2000" fill="hold"/>
                                        <p:tgtEl>
                                          <p:spTgt spid="28"/>
                                        </p:tgtEl>
                                        <p:attrNameLst>
                                          <p:attrName>ppt_x</p:attrName>
                                        </p:attrNameLst>
                                      </p:cBhvr>
                                      <p:tavLst>
                                        <p:tav tm="0">
                                          <p:val>
                                            <p:strVal val="1+#ppt_w/2"/>
                                          </p:val>
                                        </p:tav>
                                        <p:tav tm="100000">
                                          <p:val>
                                            <p:strVal val="#ppt_x"/>
                                          </p:val>
                                        </p:tav>
                                      </p:tavLst>
                                    </p:anim>
                                    <p:anim calcmode="lin" valueType="num">
                                      <p:cBhvr additive="base">
                                        <p:cTn id="14"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6"/>
                </p:tgtEl>
              </p:cMediaNode>
            </p:video>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6"/>
                                        </p:tgtEl>
                                      </p:cBhvr>
                                    </p:cmd>
                                  </p:childTnLst>
                                </p:cTn>
                              </p:par>
                            </p:childTnLst>
                          </p:cTn>
                        </p:par>
                      </p:childTnLst>
                    </p:cTn>
                  </p:par>
                </p:childTnLst>
              </p:cTn>
              <p:nextCondLst>
                <p:cond evt="onClick" delay="0">
                  <p:tgtEl>
                    <p:spTgt spid="26"/>
                  </p:tgtEl>
                </p:cond>
              </p:nextCondLst>
            </p:seq>
          </p:childTnLst>
        </p:cTn>
      </p:par>
    </p:tnLst>
    <p:bldLst>
      <p:bldP spid="27"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DC7F99-FEA8-6888-758C-2DF680AC1F23}"/>
              </a:ext>
            </a:extLst>
          </p:cNvPr>
          <p:cNvPicPr>
            <a:picLocks noChangeAspect="1"/>
          </p:cNvPicPr>
          <p:nvPr/>
        </p:nvPicPr>
        <p:blipFill>
          <a:blip r:embed="rId3">
            <a:alphaModFix amt="35000"/>
          </a:blip>
          <a:srcRect/>
          <a:stretch/>
        </p:blipFill>
        <p:spPr>
          <a:xfrm>
            <a:off x="0" y="0"/>
            <a:ext cx="9144000" cy="4024800"/>
          </a:xfrm>
          <a:prstGeom prst="rect">
            <a:avLst/>
          </a:prstGeom>
          <a:effectLst>
            <a:softEdge rad="63500"/>
          </a:effectLst>
        </p:spPr>
      </p:pic>
      <p:pic>
        <p:nvPicPr>
          <p:cNvPr id="9" name="Picture 8">
            <a:extLst>
              <a:ext uri="{FF2B5EF4-FFF2-40B4-BE49-F238E27FC236}">
                <a16:creationId xmlns:a16="http://schemas.microsoft.com/office/drawing/2014/main" id="{DAB1027D-5C13-2D92-0C4D-EB3DE6D52929}"/>
              </a:ext>
            </a:extLst>
          </p:cNvPr>
          <p:cNvPicPr>
            <a:picLocks noChangeAspect="1"/>
          </p:cNvPicPr>
          <p:nvPr/>
        </p:nvPicPr>
        <p:blipFill>
          <a:blip r:embed="rId4"/>
          <a:srcRect/>
          <a:stretch/>
        </p:blipFill>
        <p:spPr>
          <a:xfrm>
            <a:off x="5331542" y="1219345"/>
            <a:ext cx="3649128" cy="2052634"/>
          </a:xfrm>
          <a:prstGeom prst="rect">
            <a:avLst/>
          </a:prstGeom>
          <a:ln w="50800">
            <a:solidFill>
              <a:schemeClr val="bg1"/>
            </a:solidFill>
          </a:ln>
        </p:spPr>
      </p:pic>
      <p:sp>
        <p:nvSpPr>
          <p:cNvPr id="33" name="Text 3">
            <a:extLst>
              <a:ext uri="{FF2B5EF4-FFF2-40B4-BE49-F238E27FC236}">
                <a16:creationId xmlns:a16="http://schemas.microsoft.com/office/drawing/2014/main" id="{0F834F6D-BF60-64C0-08F5-F95FC1F2718D}"/>
              </a:ext>
            </a:extLst>
          </p:cNvPr>
          <p:cNvSpPr/>
          <p:nvPr/>
        </p:nvSpPr>
        <p:spPr>
          <a:xfrm>
            <a:off x="306900" y="196682"/>
            <a:ext cx="6295500" cy="695880"/>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rPr>
              <a:t>The Ties That Bind</a:t>
            </a:r>
            <a:endParaRPr lang="en-US" sz="2800" dirty="0">
              <a:solidFill>
                <a:schemeClr val="bg1"/>
              </a:solidFill>
              <a:latin typeface="Aptos" panose="020B0004020202020204" pitchFamily="34" charset="0"/>
            </a:endParaRPr>
          </a:p>
        </p:txBody>
      </p:sp>
      <p:grpSp>
        <p:nvGrpSpPr>
          <p:cNvPr id="39" name="Theory_Hirschi">
            <a:extLst>
              <a:ext uri="{FF2B5EF4-FFF2-40B4-BE49-F238E27FC236}">
                <a16:creationId xmlns:a16="http://schemas.microsoft.com/office/drawing/2014/main" id="{F8B62832-742E-67AB-260B-46D6E7272C7D}"/>
              </a:ext>
            </a:extLst>
          </p:cNvPr>
          <p:cNvGrpSpPr/>
          <p:nvPr/>
        </p:nvGrpSpPr>
        <p:grpSpPr>
          <a:xfrm>
            <a:off x="6100004" y="2664297"/>
            <a:ext cx="2393748" cy="1868929"/>
            <a:chOff x="6613521" y="2674872"/>
            <a:chExt cx="2393748" cy="1868929"/>
          </a:xfrm>
        </p:grpSpPr>
        <p:sp>
          <p:nvSpPr>
            <p:cNvPr id="40" name="Shape 10">
              <a:extLst>
                <a:ext uri="{FF2B5EF4-FFF2-40B4-BE49-F238E27FC236}">
                  <a16:creationId xmlns:a16="http://schemas.microsoft.com/office/drawing/2014/main" id="{57ECD3D5-D98F-31E8-CACD-C5C840D36449}"/>
                </a:ext>
              </a:extLst>
            </p:cNvPr>
            <p:cNvSpPr/>
            <p:nvPr/>
          </p:nvSpPr>
          <p:spPr>
            <a:xfrm>
              <a:off x="6613522" y="2700457"/>
              <a:ext cx="2393747" cy="1843344"/>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A98663A2-4D0D-51F0-1D40-2D1C9F64E6B1}"/>
                </a:ext>
              </a:extLst>
            </p:cNvPr>
            <p:cNvSpPr/>
            <p:nvPr/>
          </p:nvSpPr>
          <p:spPr>
            <a:xfrm>
              <a:off x="6613522" y="2718663"/>
              <a:ext cx="2393747" cy="244126"/>
            </a:xfrm>
            <a:prstGeom prst="rect">
              <a:avLst/>
            </a:prstGeom>
            <a:solidFill>
              <a:srgbClr val="7030A0"/>
            </a:solidFill>
            <a:ln>
              <a:solidFill>
                <a:srgbClr val="7030A0"/>
              </a:solidFill>
            </a:ln>
          </p:spPr>
        </p:sp>
        <p:sp>
          <p:nvSpPr>
            <p:cNvPr id="42" name="Text 13">
              <a:extLst>
                <a:ext uri="{FF2B5EF4-FFF2-40B4-BE49-F238E27FC236}">
                  <a16:creationId xmlns:a16="http://schemas.microsoft.com/office/drawing/2014/main" id="{96DEF136-B33B-A7B8-5B17-9A36C72763E6}"/>
                </a:ext>
              </a:extLst>
            </p:cNvPr>
            <p:cNvSpPr/>
            <p:nvPr/>
          </p:nvSpPr>
          <p:spPr>
            <a:xfrm>
              <a:off x="6711617" y="3067880"/>
              <a:ext cx="2295652" cy="139612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Hirschi argues four types of social bond - attachment, commitment, involvement and belief - explain conformity, and by extension, deviance. Where these bonds are strong, informal social control succeeds. Where they break down, formal control becomes necessary..</a:t>
              </a:r>
            </a:p>
          </p:txBody>
        </p:sp>
        <p:sp>
          <p:nvSpPr>
            <p:cNvPr id="43" name="TextBox 42">
              <a:extLst>
                <a:ext uri="{FF2B5EF4-FFF2-40B4-BE49-F238E27FC236}">
                  <a16:creationId xmlns:a16="http://schemas.microsoft.com/office/drawing/2014/main" id="{AF7A94F4-4D94-98B8-44F6-AB3FA3D79D1E}"/>
                </a:ext>
              </a:extLst>
            </p:cNvPr>
            <p:cNvSpPr txBox="1"/>
            <p:nvPr/>
          </p:nvSpPr>
          <p:spPr>
            <a:xfrm>
              <a:off x="6613521" y="2674872"/>
              <a:ext cx="239374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Hirschi (1969)</a:t>
              </a:r>
            </a:p>
          </p:txBody>
        </p:sp>
      </p:grpSp>
      <p:sp>
        <p:nvSpPr>
          <p:cNvPr id="45" name="Text 6">
            <a:extLst>
              <a:ext uri="{FF2B5EF4-FFF2-40B4-BE49-F238E27FC236}">
                <a16:creationId xmlns:a16="http://schemas.microsoft.com/office/drawing/2014/main" id="{6FB9F8CE-86DD-48C8-6940-05F627F62320}"/>
              </a:ext>
            </a:extLst>
          </p:cNvPr>
          <p:cNvSpPr/>
          <p:nvPr/>
        </p:nvSpPr>
        <p:spPr>
          <a:xfrm>
            <a:off x="291100" y="660398"/>
            <a:ext cx="4877112" cy="4149201"/>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Interesting choice. You seem to be thinking along the same lines as a guy called Travis Hirschi. He argues most people look at deviance the wrong way. What needs explaining is </a:t>
            </a:r>
            <a:r>
              <a:rPr lang="en-GB" sz="1200" i="1" dirty="0">
                <a:solidFill>
                  <a:srgbClr val="FFFF00"/>
                </a:solidFill>
                <a:latin typeface="Aptos" panose="020B0004020202020204" pitchFamily="34" charset="0"/>
                <a:ea typeface="Calibri" pitchFamily="34" charset="-122"/>
                <a:cs typeface="Calibri" pitchFamily="34" charset="-120"/>
              </a:rPr>
              <a:t>conformity </a:t>
            </a:r>
            <a:r>
              <a:rPr lang="en-GB" sz="1200" dirty="0">
                <a:solidFill>
                  <a:srgbClr val="FFFF00"/>
                </a:solidFill>
                <a:latin typeface="Aptos" panose="020B0004020202020204" pitchFamily="34" charset="0"/>
                <a:ea typeface="Calibri" pitchFamily="34" charset="-122"/>
                <a:cs typeface="Calibri" pitchFamily="34" charset="-120"/>
              </a:rPr>
              <a:t>– why people obey the law. The obvious way of looking at it is because they’re afraid of the consequences if they don’t. But we’re not in the market for the </a:t>
            </a:r>
            <a:r>
              <a:rPr lang="en-GB" sz="1200" dirty="0">
                <a:solidFill>
                  <a:schemeClr val="accent4"/>
                </a:solidFill>
                <a:latin typeface="Aptos" panose="020B0004020202020204" pitchFamily="34" charset="0"/>
                <a:ea typeface="Calibri" pitchFamily="34" charset="-122"/>
                <a:cs typeface="Calibri" pitchFamily="34" charset="-120"/>
              </a:rPr>
              <a:t>obvious</a:t>
            </a:r>
            <a:r>
              <a:rPr lang="en-GB" sz="1200" dirty="0">
                <a:solidFill>
                  <a:srgbClr val="FFFF00"/>
                </a:solidFill>
                <a:latin typeface="Aptos" panose="020B0004020202020204" pitchFamily="34" charset="0"/>
                <a:ea typeface="Calibri" pitchFamily="34" charset="-122"/>
                <a:cs typeface="Calibri" pitchFamily="34" charset="-120"/>
              </a:rPr>
              <a:t>. Obvious reeks of desperation and a lack of imagination – and as a Sociological Detective that’s something you’ve got in spades. Imagination that is. Not desperation.</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Anyway, </a:t>
            </a:r>
            <a:r>
              <a:rPr lang="en-GB" sz="1200" dirty="0">
                <a:solidFill>
                  <a:schemeClr val="accent4"/>
                </a:solidFill>
                <a:latin typeface="Aptos" panose="020B0004020202020204" pitchFamily="34" charset="0"/>
                <a:ea typeface="Calibri" pitchFamily="34" charset="-122"/>
                <a:cs typeface="Calibri" pitchFamily="34" charset="-120"/>
              </a:rPr>
              <a:t>Hirschi </a:t>
            </a:r>
            <a:r>
              <a:rPr lang="en-GB" sz="1200" dirty="0">
                <a:solidFill>
                  <a:srgbClr val="FFFF00"/>
                </a:solidFill>
                <a:latin typeface="Aptos" panose="020B0004020202020204" pitchFamily="34" charset="0"/>
                <a:ea typeface="Calibri" pitchFamily="34" charset="-122"/>
                <a:cs typeface="Calibri" pitchFamily="34" charset="-120"/>
              </a:rPr>
              <a:t>says it’s the effectiveness, or not, of </a:t>
            </a:r>
            <a:r>
              <a:rPr lang="en-GB" sz="1200" i="1" dirty="0">
                <a:solidFill>
                  <a:srgbClr val="FFFF00"/>
                </a:solidFill>
                <a:latin typeface="Aptos" panose="020B0004020202020204" pitchFamily="34" charset="0"/>
                <a:ea typeface="Calibri" pitchFamily="34" charset="-122"/>
                <a:cs typeface="Calibri" pitchFamily="34" charset="-120"/>
              </a:rPr>
              <a:t>informal social controls </a:t>
            </a:r>
            <a:r>
              <a:rPr lang="en-GB" sz="1200" dirty="0">
                <a:solidFill>
                  <a:srgbClr val="FFFF00"/>
                </a:solidFill>
                <a:latin typeface="Aptos" panose="020B0004020202020204" pitchFamily="34" charset="0"/>
                <a:ea typeface="Calibri" pitchFamily="34" charset="-122"/>
                <a:cs typeface="Calibri" pitchFamily="34" charset="-120"/>
              </a:rPr>
              <a:t>that’s key to understanding deviance. Think about it rookie. </a:t>
            </a:r>
          </a:p>
          <a:p>
            <a:r>
              <a:rPr lang="en-GB" sz="1200" dirty="0">
                <a:solidFill>
                  <a:srgbClr val="FFFF00"/>
                </a:solidFill>
                <a:latin typeface="Aptos" panose="020B0004020202020204" pitchFamily="34" charset="0"/>
                <a:ea typeface="Calibri" pitchFamily="34" charset="-122"/>
                <a:cs typeface="Calibri" pitchFamily="34" charset="-120"/>
              </a:rPr>
              <a:t>What keeps people in line, walking the straight and narrow path? Not fear of arrest, that’s for sure. No criminal I’ve ever met did their crimes safe in the knowledge they’d be caught…</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It’s attachment to others, commitment to conventional goals, involvement in routine activities and belief norms are legit that’s key for Hirschi. Those residents are managing this situation through informal means: everyone knows these two fighting muppets. The community’s shared expectation this will burn itself out is a powerful form of social control – but be careful, kid,  </a:t>
            </a:r>
            <a:r>
              <a:rPr lang="en-GB" sz="1200" dirty="0">
                <a:solidFill>
                  <a:schemeClr val="bg1"/>
                </a:solidFill>
                <a:latin typeface="Aptos" panose="020B0004020202020204" pitchFamily="34" charset="0"/>
                <a:ea typeface="Calibri" pitchFamily="34" charset="-122"/>
                <a:cs typeface="Calibri" pitchFamily="34" charset="-120"/>
              </a:rPr>
              <a:t>not everyone sings from the same hymn sheet</a:t>
            </a:r>
            <a:r>
              <a:rPr lang="en-GB" sz="1200" dirty="0">
                <a:solidFill>
                  <a:srgbClr val="FFFF00"/>
                </a:solidFill>
                <a:latin typeface="Aptos" panose="020B0004020202020204" pitchFamily="34" charset="0"/>
                <a:ea typeface="Calibri" pitchFamily="34" charset="-122"/>
                <a:cs typeface="Calibri" pitchFamily="34" charset="-120"/>
              </a:rPr>
              <a:t>. And not everyone agrees that the police only get called those times when </a:t>
            </a:r>
            <a:r>
              <a:rPr lang="en-GB" sz="1200" dirty="0">
                <a:solidFill>
                  <a:schemeClr val="bg1"/>
                </a:solidFill>
                <a:latin typeface="Aptos" panose="020B0004020202020204" pitchFamily="34" charset="0"/>
                <a:ea typeface="Calibri" pitchFamily="34" charset="-122"/>
                <a:cs typeface="Calibri" pitchFamily="34" charset="-120"/>
              </a:rPr>
              <a:t>informal bonds go pear-shaped</a:t>
            </a:r>
            <a:r>
              <a:rPr lang="en-GB" sz="1200" dirty="0">
                <a:solidFill>
                  <a:srgbClr val="FFFF00"/>
                </a:solidFill>
                <a:latin typeface="Aptos" panose="020B0004020202020204" pitchFamily="34" charset="0"/>
                <a:ea typeface="Calibri" pitchFamily="34" charset="-122"/>
                <a:cs typeface="Calibri" pitchFamily="34" charset="-120"/>
              </a:rPr>
              <a:t>.</a:t>
            </a:r>
          </a:p>
        </p:txBody>
      </p:sp>
      <p:sp>
        <p:nvSpPr>
          <p:cNvPr id="46" name="Rectangle 45">
            <a:hlinkClick r:id="rId5" action="ppaction://hlinksldjump"/>
            <a:extLst>
              <a:ext uri="{FF2B5EF4-FFF2-40B4-BE49-F238E27FC236}">
                <a16:creationId xmlns:a16="http://schemas.microsoft.com/office/drawing/2014/main" id="{EDF113B3-621F-8EDB-DFB2-1943E3FE191F}"/>
              </a:ext>
            </a:extLst>
          </p:cNvPr>
          <p:cNvSpPr/>
          <p:nvPr/>
        </p:nvSpPr>
        <p:spPr>
          <a:xfrm>
            <a:off x="650248" y="4169440"/>
            <a:ext cx="2661804" cy="216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hirschi">
            <a:extLst>
              <a:ext uri="{FF2B5EF4-FFF2-40B4-BE49-F238E27FC236}">
                <a16:creationId xmlns:a16="http://schemas.microsoft.com/office/drawing/2014/main" id="{98F6DF5B-2102-341F-4C63-D830D90C956E}"/>
              </a:ext>
            </a:extLst>
          </p:cNvPr>
          <p:cNvSpPr/>
          <p:nvPr/>
        </p:nvSpPr>
        <p:spPr>
          <a:xfrm>
            <a:off x="913184" y="2170157"/>
            <a:ext cx="467137"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bvious">
            <a:extLst>
              <a:ext uri="{FF2B5EF4-FFF2-40B4-BE49-F238E27FC236}">
                <a16:creationId xmlns:a16="http://schemas.microsoft.com/office/drawing/2014/main" id="{D8F244E0-C49D-F182-4164-46D41B216542}"/>
              </a:ext>
            </a:extLst>
          </p:cNvPr>
          <p:cNvSpPr/>
          <p:nvPr/>
        </p:nvSpPr>
        <p:spPr>
          <a:xfrm>
            <a:off x="3249079" y="1449897"/>
            <a:ext cx="541998"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6" action="ppaction://hlinksldjump"/>
            <a:extLst>
              <a:ext uri="{FF2B5EF4-FFF2-40B4-BE49-F238E27FC236}">
                <a16:creationId xmlns:a16="http://schemas.microsoft.com/office/drawing/2014/main" id="{F6E8ED4A-948A-F7CA-B936-BCD17FA019A1}"/>
              </a:ext>
            </a:extLst>
          </p:cNvPr>
          <p:cNvSpPr/>
          <p:nvPr/>
        </p:nvSpPr>
        <p:spPr>
          <a:xfrm>
            <a:off x="3791076" y="4355837"/>
            <a:ext cx="1306523" cy="216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Hirschi Analysis">
            <a:extLst>
              <a:ext uri="{FF2B5EF4-FFF2-40B4-BE49-F238E27FC236}">
                <a16:creationId xmlns:a16="http://schemas.microsoft.com/office/drawing/2014/main" id="{7B78DF87-A360-3373-8575-5E0AEB08A19C}"/>
              </a:ext>
            </a:extLst>
          </p:cNvPr>
          <p:cNvGrpSpPr/>
          <p:nvPr/>
        </p:nvGrpSpPr>
        <p:grpSpPr>
          <a:xfrm>
            <a:off x="5904778" y="408617"/>
            <a:ext cx="2602167" cy="1773486"/>
            <a:chOff x="6297011" y="869237"/>
            <a:chExt cx="2602167" cy="1945962"/>
          </a:xfrm>
        </p:grpSpPr>
        <p:sp>
          <p:nvSpPr>
            <p:cNvPr id="35" name="Shape 10">
              <a:extLst>
                <a:ext uri="{FF2B5EF4-FFF2-40B4-BE49-F238E27FC236}">
                  <a16:creationId xmlns:a16="http://schemas.microsoft.com/office/drawing/2014/main" id="{3FE798D5-485E-078C-0F6A-82C5E182E4C7}"/>
                </a:ext>
              </a:extLst>
            </p:cNvPr>
            <p:cNvSpPr/>
            <p:nvPr/>
          </p:nvSpPr>
          <p:spPr>
            <a:xfrm>
              <a:off x="6297011" y="882952"/>
              <a:ext cx="2602167" cy="1932247"/>
            </a:xfrm>
            <a:prstGeom prst="rect">
              <a:avLst/>
            </a:prstGeom>
            <a:solidFill>
              <a:srgbClr val="1A1A2A"/>
            </a:solidFill>
            <a:ln w="38100">
              <a:solidFill>
                <a:srgbClr val="92D050"/>
              </a:solidFill>
              <a:prstDash val="solid"/>
            </a:ln>
            <a:effectLst>
              <a:outerShdw blurRad="152400" dist="63500" dir="8100000" algn="bl" rotWithShape="0">
                <a:srgbClr val="000000">
                  <a:alpha val="50000"/>
                </a:srgbClr>
              </a:outerShdw>
            </a:effectLst>
          </p:spPr>
        </p:sp>
        <p:sp>
          <p:nvSpPr>
            <p:cNvPr id="36" name="Shape 11">
              <a:extLst>
                <a:ext uri="{FF2B5EF4-FFF2-40B4-BE49-F238E27FC236}">
                  <a16:creationId xmlns:a16="http://schemas.microsoft.com/office/drawing/2014/main" id="{4DC7E898-88D5-A5BD-C2AF-B52534B69990}"/>
                </a:ext>
              </a:extLst>
            </p:cNvPr>
            <p:cNvSpPr/>
            <p:nvPr/>
          </p:nvSpPr>
          <p:spPr>
            <a:xfrm>
              <a:off x="6297012" y="869237"/>
              <a:ext cx="2602166" cy="256032"/>
            </a:xfrm>
            <a:prstGeom prst="rect">
              <a:avLst/>
            </a:prstGeom>
            <a:solidFill>
              <a:srgbClr val="92D050"/>
            </a:solidFill>
            <a:ln/>
          </p:spPr>
        </p:sp>
        <p:sp>
          <p:nvSpPr>
            <p:cNvPr id="37" name="Text 13">
              <a:extLst>
                <a:ext uri="{FF2B5EF4-FFF2-40B4-BE49-F238E27FC236}">
                  <a16:creationId xmlns:a16="http://schemas.microsoft.com/office/drawing/2014/main" id="{67A5D9DA-0ED2-43BF-2D84-8FFBF6AEC50F}"/>
                </a:ext>
              </a:extLst>
            </p:cNvPr>
            <p:cNvSpPr/>
            <p:nvPr/>
          </p:nvSpPr>
          <p:spPr>
            <a:xfrm>
              <a:off x="6385504" y="1209812"/>
              <a:ext cx="2438156" cy="1432911"/>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You’ve distinguished between formal social control (police, courts, prisons) and informal social control (community norms, peer pressure, gossip, the weight of expectations…). Hirschi shows these are not competing mechanisms. They operate simultaneously, with informal usually doing the heavier lifting.</a:t>
              </a:r>
            </a:p>
          </p:txBody>
        </p:sp>
        <p:sp>
          <p:nvSpPr>
            <p:cNvPr id="38" name="TextBox 37">
              <a:extLst>
                <a:ext uri="{FF2B5EF4-FFF2-40B4-BE49-F238E27FC236}">
                  <a16:creationId xmlns:a16="http://schemas.microsoft.com/office/drawing/2014/main" id="{94767500-2C6F-4F65-A0FE-90387982DC55}"/>
                </a:ext>
              </a:extLst>
            </p:cNvPr>
            <p:cNvSpPr txBox="1"/>
            <p:nvPr/>
          </p:nvSpPr>
          <p:spPr>
            <a:xfrm>
              <a:off x="6385502" y="869237"/>
              <a:ext cx="2451598" cy="303938"/>
            </a:xfrm>
            <a:prstGeom prst="rect">
              <a:avLst/>
            </a:prstGeom>
            <a:noFill/>
          </p:spPr>
          <p:txBody>
            <a:bodyPr wrap="square">
              <a:spAutoFit/>
            </a:bodyPr>
            <a:lstStyle/>
            <a:p>
              <a:pPr algn="ctr"/>
              <a:r>
                <a:rPr lang="en-GB" sz="1200" b="1" dirty="0">
                  <a:latin typeface="Aptos" panose="020B0004020202020204" pitchFamily="34" charset="0"/>
                </a:rPr>
                <a:t>Analysis</a:t>
              </a:r>
            </a:p>
          </p:txBody>
        </p:sp>
      </p:grpSp>
      <p:sp>
        <p:nvSpPr>
          <p:cNvPr id="2" name="Rectangle 1">
            <a:hlinkClick r:id="rId6" action="ppaction://hlinksldjump"/>
            <a:extLst>
              <a:ext uri="{FF2B5EF4-FFF2-40B4-BE49-F238E27FC236}">
                <a16:creationId xmlns:a16="http://schemas.microsoft.com/office/drawing/2014/main" id="{0733D3FD-2F41-63C7-FA41-EDACC3196718}"/>
              </a:ext>
            </a:extLst>
          </p:cNvPr>
          <p:cNvSpPr/>
          <p:nvPr/>
        </p:nvSpPr>
        <p:spPr>
          <a:xfrm>
            <a:off x="337630" y="4548047"/>
            <a:ext cx="899059" cy="216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C5658C-E294-261E-0B95-26CDF5956420}"/>
              </a:ext>
            </a:extLst>
          </p:cNvPr>
          <p:cNvPicPr>
            <a:picLocks noChangeAspect="1"/>
          </p:cNvPicPr>
          <p:nvPr/>
        </p:nvPicPr>
        <p:blipFill>
          <a:blip r:embed="rId3">
            <a:alphaModFix amt="35000"/>
          </a:blip>
          <a:srcRect/>
          <a:stretch/>
        </p:blipFill>
        <p:spPr>
          <a:xfrm>
            <a:off x="0" y="-1"/>
            <a:ext cx="9144000" cy="4327403"/>
          </a:xfrm>
          <a:prstGeom prst="rect">
            <a:avLst/>
          </a:prstGeom>
          <a:effectLst>
            <a:softEdge rad="63500"/>
          </a:effectLst>
        </p:spPr>
      </p:pic>
      <p:sp>
        <p:nvSpPr>
          <p:cNvPr id="45" name="Text 6">
            <a:extLst>
              <a:ext uri="{FF2B5EF4-FFF2-40B4-BE49-F238E27FC236}">
                <a16:creationId xmlns:a16="http://schemas.microsoft.com/office/drawing/2014/main" id="{6FB9F8CE-86DD-48C8-6940-05F627F62320}"/>
              </a:ext>
            </a:extLst>
          </p:cNvPr>
          <p:cNvSpPr/>
          <p:nvPr/>
        </p:nvSpPr>
        <p:spPr>
          <a:xfrm>
            <a:off x="291099" y="763635"/>
            <a:ext cx="4862649" cy="4007060"/>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Hirschi’s part of a </a:t>
            </a:r>
            <a:r>
              <a:rPr lang="en-GB" sz="1200" dirty="0">
                <a:solidFill>
                  <a:schemeClr val="accent4"/>
                </a:solidFill>
                <a:latin typeface="Aptos" panose="020B0004020202020204" pitchFamily="34" charset="0"/>
                <a:ea typeface="Calibri" pitchFamily="34" charset="-122"/>
                <a:cs typeface="Calibri" pitchFamily="34" charset="-120"/>
              </a:rPr>
              <a:t>Right Realist </a:t>
            </a:r>
            <a:r>
              <a:rPr lang="en-GB" sz="1200" dirty="0">
                <a:solidFill>
                  <a:srgbClr val="FFFF00"/>
                </a:solidFill>
                <a:latin typeface="Aptos" panose="020B0004020202020204" pitchFamily="34" charset="0"/>
                <a:ea typeface="Calibri" pitchFamily="34" charset="-122"/>
                <a:cs typeface="Calibri" pitchFamily="34" charset="-120"/>
              </a:rPr>
              <a:t>gang that says crime’s not caused by issues like poverty or inequality: it’s a lack of social control, pure and simple.</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See, according Right Realists people commit crime when their bonds to society weaken – an idea borrowed from something called </a:t>
            </a:r>
            <a:r>
              <a:rPr lang="en-GB" sz="1200" dirty="0">
                <a:solidFill>
                  <a:schemeClr val="accent4"/>
                </a:solidFill>
                <a:latin typeface="Aptos" panose="020B0004020202020204" pitchFamily="34" charset="0"/>
                <a:ea typeface="Calibri" pitchFamily="34" charset="-122"/>
                <a:cs typeface="Calibri" pitchFamily="34" charset="-120"/>
              </a:rPr>
              <a:t>Control Theory</a:t>
            </a:r>
            <a:r>
              <a:rPr lang="en-GB" sz="1200" dirty="0">
                <a:solidFill>
                  <a:srgbClr val="FFFF00"/>
                </a:solidFill>
                <a:latin typeface="Aptos" panose="020B0004020202020204" pitchFamily="34" charset="0"/>
                <a:ea typeface="Calibri" pitchFamily="34" charset="-122"/>
                <a:cs typeface="Calibri" pitchFamily="34" charset="-120"/>
              </a:rPr>
              <a:t>.</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In a nutshell?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Strong bonds = conformity. Weak bonds = deviance.</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Now, this is okay when you’re taking about small tight-knit communities where everyone’s pretty much on the same page: shared beliefs, shared values, shared morals, shared norms.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Places  where “this is how we do things here” and informal social controls do the heavy lifting.  No cops, no courts, just raised eyebrows, neighbourly gossip and the silent threat of being the odd one out. Keeps people in line better than any badge.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But here’s what you’ve got to ask yourself, kid. What happens if </a:t>
            </a:r>
            <a:r>
              <a:rPr lang="en-GB" sz="1200" dirty="0">
                <a:solidFill>
                  <a:schemeClr val="bg1"/>
                </a:solidFill>
                <a:latin typeface="Aptos" panose="020B0004020202020204" pitchFamily="34" charset="0"/>
                <a:ea typeface="Calibri" pitchFamily="34" charset="-122"/>
                <a:cs typeface="Calibri" pitchFamily="34" charset="-120"/>
              </a:rPr>
              <a:t>everyone’s not playing happy families</a:t>
            </a:r>
            <a:r>
              <a:rPr lang="en-GB" sz="1200" dirty="0">
                <a:solidFill>
                  <a:srgbClr val="FFFF00"/>
                </a:solidFill>
                <a:latin typeface="Aptos" panose="020B0004020202020204" pitchFamily="34" charset="0"/>
                <a:ea typeface="Calibri" pitchFamily="34" charset="-122"/>
                <a:cs typeface="Calibri" pitchFamily="34" charset="-120"/>
              </a:rPr>
              <a:t>? </a:t>
            </a:r>
          </a:p>
          <a:p>
            <a:endParaRPr lang="en-GB" sz="1200" dirty="0">
              <a:solidFill>
                <a:srgbClr val="FFFF00"/>
              </a:solidFill>
              <a:latin typeface="Aptos" panose="020B0004020202020204" pitchFamily="34" charset="0"/>
              <a:ea typeface="Calibri" pitchFamily="34" charset="-122"/>
              <a:cs typeface="Calibri" pitchFamily="34" charset="-120"/>
            </a:endParaRPr>
          </a:p>
          <a:p>
            <a:endParaRPr lang="en-GB" sz="1200" dirty="0">
              <a:solidFill>
                <a:srgbClr val="FFFF00"/>
              </a:solidFill>
              <a:latin typeface="Aptos" panose="020B0004020202020204" pitchFamily="34" charset="0"/>
              <a:ea typeface="Calibri" pitchFamily="34" charset="-122"/>
              <a:cs typeface="Calibri" pitchFamily="34" charset="-120"/>
            </a:endParaRPr>
          </a:p>
          <a:p>
            <a:endParaRPr lang="en-GB" sz="1200" dirty="0">
              <a:solidFill>
                <a:srgbClr val="FFFF00"/>
              </a:solidFill>
              <a:latin typeface="Aptos" panose="020B0004020202020204" pitchFamily="34" charset="0"/>
              <a:ea typeface="Calibri" pitchFamily="34" charset="-122"/>
              <a:cs typeface="Calibri" pitchFamily="34" charset="-120"/>
            </a:endParaRPr>
          </a:p>
        </p:txBody>
      </p:sp>
      <p:pic>
        <p:nvPicPr>
          <p:cNvPr id="6" name="Picture 5">
            <a:extLst>
              <a:ext uri="{FF2B5EF4-FFF2-40B4-BE49-F238E27FC236}">
                <a16:creationId xmlns:a16="http://schemas.microsoft.com/office/drawing/2014/main" id="{24B5B211-75A2-6267-A040-41EF6EB87A30}"/>
              </a:ext>
            </a:extLst>
          </p:cNvPr>
          <p:cNvPicPr>
            <a:picLocks noChangeAspect="1"/>
          </p:cNvPicPr>
          <p:nvPr/>
        </p:nvPicPr>
        <p:blipFill>
          <a:blip r:embed="rId4"/>
          <a:srcRect/>
          <a:stretch/>
        </p:blipFill>
        <p:spPr>
          <a:xfrm>
            <a:off x="5259396" y="1250842"/>
            <a:ext cx="3721274" cy="2196112"/>
          </a:xfrm>
          <a:prstGeom prst="rect">
            <a:avLst/>
          </a:prstGeom>
          <a:ln w="50800">
            <a:solidFill>
              <a:schemeClr val="bg1"/>
            </a:solidFill>
          </a:ln>
        </p:spPr>
      </p:pic>
      <p:sp>
        <p:nvSpPr>
          <p:cNvPr id="33" name="Text 3">
            <a:extLst>
              <a:ext uri="{FF2B5EF4-FFF2-40B4-BE49-F238E27FC236}">
                <a16:creationId xmlns:a16="http://schemas.microsoft.com/office/drawing/2014/main" id="{0F834F6D-BF60-64C0-08F5-F95FC1F2718D}"/>
              </a:ext>
            </a:extLst>
          </p:cNvPr>
          <p:cNvSpPr/>
          <p:nvPr/>
        </p:nvSpPr>
        <p:spPr>
          <a:xfrm>
            <a:off x="306900" y="196682"/>
            <a:ext cx="3394945" cy="508744"/>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ea typeface="Georgia" pitchFamily="34" charset="-122"/>
                <a:cs typeface="Georgia" pitchFamily="34" charset="-120"/>
              </a:rPr>
              <a:t>The Mirror Cracked</a:t>
            </a:r>
            <a:endParaRPr lang="en-US" sz="2800" dirty="0">
              <a:solidFill>
                <a:schemeClr val="bg1"/>
              </a:solidFill>
              <a:latin typeface="Aptos" panose="020B0004020202020204" pitchFamily="34" charset="0"/>
            </a:endParaRPr>
          </a:p>
        </p:txBody>
      </p:sp>
      <p:sp>
        <p:nvSpPr>
          <p:cNvPr id="2" name="rr">
            <a:extLst>
              <a:ext uri="{FF2B5EF4-FFF2-40B4-BE49-F238E27FC236}">
                <a16:creationId xmlns:a16="http://schemas.microsoft.com/office/drawing/2014/main" id="{F36E777E-9870-3DC9-8A92-99CDBE16F4E3}"/>
              </a:ext>
            </a:extLst>
          </p:cNvPr>
          <p:cNvSpPr/>
          <p:nvPr/>
        </p:nvSpPr>
        <p:spPr>
          <a:xfrm>
            <a:off x="1469210" y="816097"/>
            <a:ext cx="79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P_RR">
            <a:extLst>
              <a:ext uri="{FF2B5EF4-FFF2-40B4-BE49-F238E27FC236}">
                <a16:creationId xmlns:a16="http://schemas.microsoft.com/office/drawing/2014/main" id="{C61E48D0-30D3-6E46-1BD7-C635D5D2E135}"/>
              </a:ext>
            </a:extLst>
          </p:cNvPr>
          <p:cNvGrpSpPr/>
          <p:nvPr/>
        </p:nvGrpSpPr>
        <p:grpSpPr>
          <a:xfrm>
            <a:off x="5212740" y="334732"/>
            <a:ext cx="3802793" cy="1939211"/>
            <a:chOff x="5155757" y="3074636"/>
            <a:chExt cx="3802793" cy="1754268"/>
          </a:xfrm>
        </p:grpSpPr>
        <p:sp>
          <p:nvSpPr>
            <p:cNvPr id="40" name="Shape 10">
              <a:extLst>
                <a:ext uri="{FF2B5EF4-FFF2-40B4-BE49-F238E27FC236}">
                  <a16:creationId xmlns:a16="http://schemas.microsoft.com/office/drawing/2014/main" id="{57ECD3D5-D98F-31E8-CACD-C5C840D36449}"/>
                </a:ext>
              </a:extLst>
            </p:cNvPr>
            <p:cNvSpPr/>
            <p:nvPr/>
          </p:nvSpPr>
          <p:spPr>
            <a:xfrm>
              <a:off x="5155760" y="3077735"/>
              <a:ext cx="3802790" cy="1751169"/>
            </a:xfrm>
            <a:prstGeom prst="rect">
              <a:avLst/>
            </a:prstGeom>
            <a:solidFill>
              <a:srgbClr val="1A1A2A"/>
            </a:solidFill>
            <a:ln w="38100">
              <a:solidFill>
                <a:schemeClr val="accent4"/>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A98663A2-4D0D-51F0-1D40-2D1C9F64E6B1}"/>
                </a:ext>
              </a:extLst>
            </p:cNvPr>
            <p:cNvSpPr/>
            <p:nvPr/>
          </p:nvSpPr>
          <p:spPr>
            <a:xfrm>
              <a:off x="5155757" y="3096063"/>
              <a:ext cx="3802792" cy="244126"/>
            </a:xfrm>
            <a:prstGeom prst="rect">
              <a:avLst/>
            </a:prstGeom>
            <a:solidFill>
              <a:schemeClr val="accent4"/>
            </a:solidFill>
            <a:ln>
              <a:noFill/>
            </a:ln>
          </p:spPr>
        </p:sp>
        <p:sp>
          <p:nvSpPr>
            <p:cNvPr id="42" name="Text 13">
              <a:extLst>
                <a:ext uri="{FF2B5EF4-FFF2-40B4-BE49-F238E27FC236}">
                  <a16:creationId xmlns:a16="http://schemas.microsoft.com/office/drawing/2014/main" id="{96DEF136-B33B-A7B8-5B17-9A36C72763E6}"/>
                </a:ext>
              </a:extLst>
            </p:cNvPr>
            <p:cNvSpPr/>
            <p:nvPr/>
          </p:nvSpPr>
          <p:spPr>
            <a:xfrm>
              <a:off x="5258132" y="3384773"/>
              <a:ext cx="3594770" cy="1404250"/>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Right realism emerged in the 1970s - 80s and sees crime as a real, growing problem requiring tough control measures. From this perspective crime is a rational choice, although biological factors (predispositions towards crime) and poor socialisation, particularly in the so-called “underclass”, increase risk. Welfare dependency is also undermines personal discipline. In terms of solutions, zero‑tolerance policing, harsher punishments and stronger family discipline have all featured as possible remedies.</a:t>
              </a:r>
            </a:p>
          </p:txBody>
        </p:sp>
        <p:sp>
          <p:nvSpPr>
            <p:cNvPr id="43" name="TextBox 42">
              <a:extLst>
                <a:ext uri="{FF2B5EF4-FFF2-40B4-BE49-F238E27FC236}">
                  <a16:creationId xmlns:a16="http://schemas.microsoft.com/office/drawing/2014/main" id="{AF7A94F4-4D94-98B8-44F6-AB3FA3D79D1E}"/>
                </a:ext>
              </a:extLst>
            </p:cNvPr>
            <p:cNvSpPr txBox="1"/>
            <p:nvPr/>
          </p:nvSpPr>
          <p:spPr>
            <a:xfrm>
              <a:off x="5155757" y="3074636"/>
              <a:ext cx="3802790" cy="250582"/>
            </a:xfrm>
            <a:prstGeom prst="rect">
              <a:avLst/>
            </a:prstGeom>
            <a:noFill/>
          </p:spPr>
          <p:txBody>
            <a:bodyPr wrap="square">
              <a:spAutoFit/>
            </a:bodyPr>
            <a:lstStyle/>
            <a:p>
              <a:pPr algn="ctr"/>
              <a:r>
                <a:rPr lang="en-GB" sz="1200" b="1" dirty="0">
                  <a:solidFill>
                    <a:schemeClr val="tx1">
                      <a:lumMod val="95000"/>
                      <a:lumOff val="5000"/>
                    </a:schemeClr>
                  </a:solidFill>
                  <a:latin typeface="Aptos" panose="020B0004020202020204" pitchFamily="34" charset="0"/>
                </a:rPr>
                <a:t>Perspective: Right Realism</a:t>
              </a:r>
            </a:p>
          </p:txBody>
        </p:sp>
      </p:grpSp>
      <p:grpSp>
        <p:nvGrpSpPr>
          <p:cNvPr id="4" name="P_CT">
            <a:extLst>
              <a:ext uri="{FF2B5EF4-FFF2-40B4-BE49-F238E27FC236}">
                <a16:creationId xmlns:a16="http://schemas.microsoft.com/office/drawing/2014/main" id="{105308A0-71F3-591D-FD63-501D4E5C1223}"/>
              </a:ext>
            </a:extLst>
          </p:cNvPr>
          <p:cNvGrpSpPr/>
          <p:nvPr/>
        </p:nvGrpSpPr>
        <p:grpSpPr>
          <a:xfrm>
            <a:off x="5394861" y="2722635"/>
            <a:ext cx="3435277" cy="1864270"/>
            <a:chOff x="5538020" y="107473"/>
            <a:chExt cx="3435277" cy="2089625"/>
          </a:xfrm>
        </p:grpSpPr>
        <p:sp>
          <p:nvSpPr>
            <p:cNvPr id="9" name="Shape 10">
              <a:extLst>
                <a:ext uri="{FF2B5EF4-FFF2-40B4-BE49-F238E27FC236}">
                  <a16:creationId xmlns:a16="http://schemas.microsoft.com/office/drawing/2014/main" id="{14819D51-2793-76F1-0EDA-9C54933321B8}"/>
                </a:ext>
              </a:extLst>
            </p:cNvPr>
            <p:cNvSpPr/>
            <p:nvPr/>
          </p:nvSpPr>
          <p:spPr>
            <a:xfrm>
              <a:off x="5545394" y="125352"/>
              <a:ext cx="3413155" cy="2064783"/>
            </a:xfrm>
            <a:prstGeom prst="rect">
              <a:avLst/>
            </a:prstGeom>
            <a:solidFill>
              <a:srgbClr val="1A1A2A"/>
            </a:solidFill>
            <a:ln w="38100">
              <a:solidFill>
                <a:schemeClr val="accent4"/>
              </a:solidFill>
              <a:prstDash val="solid"/>
            </a:ln>
            <a:effectLst>
              <a:outerShdw blurRad="152400" dist="63500" dir="8100000" algn="bl" rotWithShape="0">
                <a:srgbClr val="000000">
                  <a:alpha val="50000"/>
                </a:srgbClr>
              </a:outerShdw>
            </a:effectLst>
          </p:spPr>
        </p:sp>
        <p:sp>
          <p:nvSpPr>
            <p:cNvPr id="10" name="Shape 11">
              <a:extLst>
                <a:ext uri="{FF2B5EF4-FFF2-40B4-BE49-F238E27FC236}">
                  <a16:creationId xmlns:a16="http://schemas.microsoft.com/office/drawing/2014/main" id="{99DDFCF2-1D89-B4DA-D560-FE042CEDB236}"/>
                </a:ext>
              </a:extLst>
            </p:cNvPr>
            <p:cNvSpPr/>
            <p:nvPr/>
          </p:nvSpPr>
          <p:spPr>
            <a:xfrm>
              <a:off x="5552768" y="129184"/>
              <a:ext cx="3420529" cy="246531"/>
            </a:xfrm>
            <a:prstGeom prst="rect">
              <a:avLst/>
            </a:prstGeom>
            <a:solidFill>
              <a:schemeClr val="accent4"/>
            </a:solidFill>
            <a:ln>
              <a:noFill/>
            </a:ln>
          </p:spPr>
        </p:sp>
        <p:sp>
          <p:nvSpPr>
            <p:cNvPr id="11" name="Text 13">
              <a:extLst>
                <a:ext uri="{FF2B5EF4-FFF2-40B4-BE49-F238E27FC236}">
                  <a16:creationId xmlns:a16="http://schemas.microsoft.com/office/drawing/2014/main" id="{DB272BA3-BACD-7790-2B55-735B86F010A6}"/>
                </a:ext>
              </a:extLst>
            </p:cNvPr>
            <p:cNvSpPr/>
            <p:nvPr/>
          </p:nvSpPr>
          <p:spPr>
            <a:xfrm>
              <a:off x="5633886" y="435413"/>
              <a:ext cx="3219016" cy="176168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For Control Theory  the major question is  “Why don’t people commit crime all the time?” and the answer is that social bonds and self‑control restrain us. So if those bonds weaken or break, crime becomes much more likely. In this respect, Control Theory explains why people conform rather than why they commit crimes. It informs crime prevention programmes and highlights the importance of institutions like family, school and community in crime control initiatives.</a:t>
              </a:r>
            </a:p>
          </p:txBody>
        </p:sp>
        <p:sp>
          <p:nvSpPr>
            <p:cNvPr id="12" name="TextBox 11">
              <a:extLst>
                <a:ext uri="{FF2B5EF4-FFF2-40B4-BE49-F238E27FC236}">
                  <a16:creationId xmlns:a16="http://schemas.microsoft.com/office/drawing/2014/main" id="{0DA6BCE2-C738-9C38-F6F0-AFD82AE376C0}"/>
                </a:ext>
              </a:extLst>
            </p:cNvPr>
            <p:cNvSpPr txBox="1"/>
            <p:nvPr/>
          </p:nvSpPr>
          <p:spPr>
            <a:xfrm>
              <a:off x="5538020" y="107473"/>
              <a:ext cx="3420529" cy="310483"/>
            </a:xfrm>
            <a:prstGeom prst="rect">
              <a:avLst/>
            </a:prstGeom>
            <a:noFill/>
          </p:spPr>
          <p:txBody>
            <a:bodyPr wrap="square">
              <a:spAutoFit/>
            </a:bodyPr>
            <a:lstStyle/>
            <a:p>
              <a:pPr algn="ctr"/>
              <a:r>
                <a:rPr lang="en-GB" sz="1200" b="1" dirty="0">
                  <a:solidFill>
                    <a:schemeClr val="tx1">
                      <a:lumMod val="95000"/>
                      <a:lumOff val="5000"/>
                    </a:schemeClr>
                  </a:solidFill>
                  <a:latin typeface="Aptos" panose="020B0004020202020204" pitchFamily="34" charset="0"/>
                </a:rPr>
                <a:t>Perspective: Control Theory</a:t>
              </a:r>
            </a:p>
          </p:txBody>
        </p:sp>
      </p:grpSp>
      <p:sp>
        <p:nvSpPr>
          <p:cNvPr id="7" name="control">
            <a:extLst>
              <a:ext uri="{FF2B5EF4-FFF2-40B4-BE49-F238E27FC236}">
                <a16:creationId xmlns:a16="http://schemas.microsoft.com/office/drawing/2014/main" id="{EAF5AA59-7D89-0CB0-E0AE-86C0E5250D27}"/>
              </a:ext>
            </a:extLst>
          </p:cNvPr>
          <p:cNvSpPr/>
          <p:nvPr/>
        </p:nvSpPr>
        <p:spPr>
          <a:xfrm>
            <a:off x="4026960" y="1554126"/>
            <a:ext cx="97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5" action="ppaction://hlinksldjump"/>
            <a:extLst>
              <a:ext uri="{FF2B5EF4-FFF2-40B4-BE49-F238E27FC236}">
                <a16:creationId xmlns:a16="http://schemas.microsoft.com/office/drawing/2014/main" id="{45F45044-F6D8-A51F-7E83-94B75162EDD7}"/>
              </a:ext>
            </a:extLst>
          </p:cNvPr>
          <p:cNvSpPr/>
          <p:nvPr/>
        </p:nvSpPr>
        <p:spPr>
          <a:xfrm>
            <a:off x="306900" y="4480560"/>
            <a:ext cx="1816868"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5" action="ppaction://hlinksldjump"/>
            <a:extLst>
              <a:ext uri="{FF2B5EF4-FFF2-40B4-BE49-F238E27FC236}">
                <a16:creationId xmlns:a16="http://schemas.microsoft.com/office/drawing/2014/main" id="{5A6541D9-A45D-683E-7006-E4FEB463F94F}"/>
              </a:ext>
            </a:extLst>
          </p:cNvPr>
          <p:cNvSpPr/>
          <p:nvPr/>
        </p:nvSpPr>
        <p:spPr>
          <a:xfrm>
            <a:off x="4328652" y="4289865"/>
            <a:ext cx="693174"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3157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42CD2-8B47-B511-DB1B-898140B68D39}"/>
              </a:ext>
            </a:extLst>
          </p:cNvPr>
          <p:cNvPicPr>
            <a:picLocks noChangeAspect="1"/>
          </p:cNvPicPr>
          <p:nvPr/>
        </p:nvPicPr>
        <p:blipFill>
          <a:blip r:embed="rId3">
            <a:alphaModFix amt="35000"/>
          </a:blip>
          <a:srcRect/>
          <a:stretch/>
        </p:blipFill>
        <p:spPr>
          <a:xfrm>
            <a:off x="1" y="-1"/>
            <a:ext cx="9092380" cy="4327403"/>
          </a:xfrm>
          <a:prstGeom prst="rect">
            <a:avLst/>
          </a:prstGeom>
          <a:effectLst>
            <a:softEdge rad="63500"/>
          </a:effectLst>
        </p:spPr>
      </p:pic>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508744"/>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rPr>
              <a:t>From Side To Side…</a:t>
            </a:r>
            <a:endParaRPr lang="en-US" sz="2800" dirty="0">
              <a:solidFill>
                <a:schemeClr val="bg1"/>
              </a:solidFill>
              <a:latin typeface="Aptos" panose="020B0004020202020204" pitchFamily="34" charset="0"/>
            </a:endParaRPr>
          </a:p>
        </p:txBody>
      </p:sp>
      <p:sp>
        <p:nvSpPr>
          <p:cNvPr id="45" name="Text 6">
            <a:extLst>
              <a:ext uri="{FF2B5EF4-FFF2-40B4-BE49-F238E27FC236}">
                <a16:creationId xmlns:a16="http://schemas.microsoft.com/office/drawing/2014/main" id="{6FB9F8CE-86DD-48C8-6940-05F627F62320}"/>
              </a:ext>
            </a:extLst>
          </p:cNvPr>
          <p:cNvSpPr/>
          <p:nvPr/>
        </p:nvSpPr>
        <p:spPr>
          <a:xfrm>
            <a:off x="291100" y="763634"/>
            <a:ext cx="5005974" cy="4312884"/>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When we get a mix of different cultures, classes and competing interests, things start to look a little different.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No shared values, no shared expectations, no easy way to shame someone into playing by rules they never signed up for. Where inequality runs deep, the mirror we hold up to society starts to crack.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In simple terms? The rich play by one set of rules, the rest of us by another.  Trust evaporates.  Neighbourhood ties snap like cheap shoelaces.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And when the informal stuff breaks?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 society where everyone’s watching everyone, but nobody’s watching out </a:t>
            </a:r>
          </a:p>
          <a:p>
            <a:r>
              <a:rPr lang="en-GB" sz="1200" dirty="0">
                <a:solidFill>
                  <a:srgbClr val="FFFF00"/>
                </a:solidFill>
                <a:latin typeface="Aptos" panose="020B0004020202020204" pitchFamily="34" charset="0"/>
                <a:ea typeface="Calibri" pitchFamily="34" charset="-122"/>
                <a:cs typeface="Calibri" pitchFamily="34" charset="-120"/>
              </a:rPr>
              <a:t>for each other.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So yeah, kid, informal control works great in cosy, tight-knit communities, but out in the </a:t>
            </a:r>
            <a:r>
              <a:rPr lang="en-GB" sz="1200" dirty="0">
                <a:solidFill>
                  <a:schemeClr val="accent4"/>
                </a:solidFill>
                <a:latin typeface="Aptos" panose="020B0004020202020204" pitchFamily="34" charset="0"/>
                <a:ea typeface="Calibri" pitchFamily="34" charset="-122"/>
                <a:cs typeface="Calibri" pitchFamily="34" charset="-120"/>
              </a:rPr>
              <a:t>pluralist</a:t>
            </a:r>
            <a:r>
              <a:rPr lang="en-GB" sz="1200" dirty="0">
                <a:solidFill>
                  <a:srgbClr val="FFC000"/>
                </a:solidFill>
                <a:latin typeface="Aptos" panose="020B0004020202020204" pitchFamily="34" charset="0"/>
                <a:ea typeface="Calibri" pitchFamily="34" charset="-122"/>
                <a:cs typeface="Calibri" pitchFamily="34" charset="-120"/>
              </a:rPr>
              <a:t> </a:t>
            </a:r>
            <a:r>
              <a:rPr lang="en-GB" sz="1200" dirty="0">
                <a:solidFill>
                  <a:srgbClr val="FFFF00"/>
                </a:solidFill>
                <a:latin typeface="Aptos" panose="020B0004020202020204" pitchFamily="34" charset="0"/>
                <a:ea typeface="Calibri" pitchFamily="34" charset="-122"/>
                <a:cs typeface="Calibri" pitchFamily="34" charset="-120"/>
              </a:rPr>
              <a:t>jungle?  It’s just another tool that breaks when you need it most. And that, by my reckoning, means it’s </a:t>
            </a:r>
            <a:r>
              <a:rPr lang="en-GB" sz="1200" dirty="0">
                <a:solidFill>
                  <a:schemeClr val="bg1"/>
                </a:solidFill>
                <a:latin typeface="Aptos" panose="020B0004020202020204" pitchFamily="34" charset="0"/>
                <a:ea typeface="Calibri" pitchFamily="34" charset="-122"/>
                <a:cs typeface="Calibri" pitchFamily="34" charset="-120"/>
              </a:rPr>
              <a:t>time to wrap this one up</a:t>
            </a:r>
            <a:r>
              <a:rPr lang="en-GB" sz="1200" dirty="0">
                <a:solidFill>
                  <a:srgbClr val="FFFF00"/>
                </a:solidFill>
                <a:latin typeface="Aptos" panose="020B0004020202020204" pitchFamily="34" charset="0"/>
                <a:ea typeface="Calibri" pitchFamily="34" charset="-122"/>
                <a:cs typeface="Calibri" pitchFamily="34" charset="-120"/>
              </a:rPr>
              <a:t>.</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Unless you want to </a:t>
            </a:r>
            <a:r>
              <a:rPr lang="en-GB" sz="1200" dirty="0">
                <a:solidFill>
                  <a:schemeClr val="bg1"/>
                </a:solidFill>
                <a:latin typeface="Aptos" panose="020B0004020202020204" pitchFamily="34" charset="0"/>
                <a:ea typeface="Calibri" pitchFamily="34" charset="-122"/>
                <a:cs typeface="Calibri" pitchFamily="34" charset="-120"/>
              </a:rPr>
              <a:t>try another angle</a:t>
            </a:r>
            <a:r>
              <a:rPr lang="en-GB" sz="1200" dirty="0">
                <a:solidFill>
                  <a:srgbClr val="FFFF00"/>
                </a:solidFill>
                <a:latin typeface="Aptos" panose="020B0004020202020204" pitchFamily="34" charset="0"/>
                <a:ea typeface="Calibri" pitchFamily="34" charset="-122"/>
                <a:cs typeface="Calibri" pitchFamily="34" charset="-120"/>
              </a:rPr>
              <a:t>?</a:t>
            </a:r>
          </a:p>
        </p:txBody>
      </p:sp>
      <p:sp>
        <p:nvSpPr>
          <p:cNvPr id="2" name="Rectangle 1">
            <a:hlinkClick r:id="rId4" action="ppaction://hlinksldjump"/>
            <a:extLst>
              <a:ext uri="{FF2B5EF4-FFF2-40B4-BE49-F238E27FC236}">
                <a16:creationId xmlns:a16="http://schemas.microsoft.com/office/drawing/2014/main" id="{D788D5C2-24DF-79E6-DAA5-BDBCA6CDBF3C}"/>
              </a:ext>
            </a:extLst>
          </p:cNvPr>
          <p:cNvSpPr/>
          <p:nvPr/>
        </p:nvSpPr>
        <p:spPr>
          <a:xfrm>
            <a:off x="3084357" y="3946551"/>
            <a:ext cx="1598255"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CBBA7A1-B28A-175E-90FA-3BDA7CF89250}"/>
              </a:ext>
            </a:extLst>
          </p:cNvPr>
          <p:cNvPicPr>
            <a:picLocks noChangeAspect="1"/>
          </p:cNvPicPr>
          <p:nvPr/>
        </p:nvPicPr>
        <p:blipFill>
          <a:blip r:embed="rId5"/>
          <a:srcRect/>
          <a:stretch/>
        </p:blipFill>
        <p:spPr>
          <a:xfrm>
            <a:off x="5331542" y="1219345"/>
            <a:ext cx="3649127" cy="2052634"/>
          </a:xfrm>
          <a:prstGeom prst="rect">
            <a:avLst/>
          </a:prstGeom>
          <a:ln w="50800">
            <a:solidFill>
              <a:schemeClr val="bg1"/>
            </a:solidFill>
          </a:ln>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D8F0BD97-E404-FBFB-5159-3DBA1D191EA0}"/>
                  </a:ext>
                </a:extLst>
              </p14:cNvPr>
              <p14:cNvContentPartPr/>
              <p14:nvPr/>
            </p14:nvContentPartPr>
            <p14:xfrm>
              <a:off x="3738693" y="4637973"/>
              <a:ext cx="360" cy="360"/>
            </p14:xfrm>
          </p:contentPart>
        </mc:Choice>
        <mc:Fallback xmlns="">
          <p:pic>
            <p:nvPicPr>
              <p:cNvPr id="11" name="Ink 10">
                <a:extLst>
                  <a:ext uri="{FF2B5EF4-FFF2-40B4-BE49-F238E27FC236}">
                    <a16:creationId xmlns:a16="http://schemas.microsoft.com/office/drawing/2014/main" id="{D8F0BD97-E404-FBFB-5159-3DBA1D191EA0}"/>
                  </a:ext>
                </a:extLst>
              </p:cNvPr>
              <p:cNvPicPr/>
              <p:nvPr/>
            </p:nvPicPr>
            <p:blipFill>
              <a:blip r:embed="rId9"/>
              <a:stretch>
                <a:fillRect/>
              </a:stretch>
            </p:blipFill>
            <p:spPr>
              <a:xfrm>
                <a:off x="3684693" y="453033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59A4D97D-5131-D036-96D4-C89455F6F98D}"/>
                  </a:ext>
                </a:extLst>
              </p14:cNvPr>
              <p14:cNvContentPartPr/>
              <p14:nvPr/>
            </p14:nvContentPartPr>
            <p14:xfrm>
              <a:off x="1253613" y="3834453"/>
              <a:ext cx="738000" cy="120960"/>
            </p14:xfrm>
          </p:contentPart>
        </mc:Choice>
        <mc:Fallback xmlns="">
          <p:pic>
            <p:nvPicPr>
              <p:cNvPr id="15" name="Ink 14">
                <a:extLst>
                  <a:ext uri="{FF2B5EF4-FFF2-40B4-BE49-F238E27FC236}">
                    <a16:creationId xmlns:a16="http://schemas.microsoft.com/office/drawing/2014/main" id="{59A4D97D-5131-D036-96D4-C89455F6F98D}"/>
                  </a:ext>
                </a:extLst>
              </p:cNvPr>
              <p:cNvPicPr/>
              <p:nvPr/>
            </p:nvPicPr>
            <p:blipFill>
              <a:blip r:embed="rId16"/>
              <a:stretch>
                <a:fillRect/>
              </a:stretch>
            </p:blipFill>
            <p:spPr>
              <a:xfrm>
                <a:off x="1199613" y="3726453"/>
                <a:ext cx="845640" cy="336600"/>
              </a:xfrm>
              <a:prstGeom prst="rect">
                <a:avLst/>
              </a:prstGeom>
            </p:spPr>
          </p:pic>
        </mc:Fallback>
      </mc:AlternateContent>
      <p:sp>
        <p:nvSpPr>
          <p:cNvPr id="16" name="pluralist">
            <a:extLst>
              <a:ext uri="{FF2B5EF4-FFF2-40B4-BE49-F238E27FC236}">
                <a16:creationId xmlns:a16="http://schemas.microsoft.com/office/drawing/2014/main" id="{6B48AB55-D12F-34FE-74F9-8EA109E2EFCC}"/>
              </a:ext>
            </a:extLst>
          </p:cNvPr>
          <p:cNvSpPr/>
          <p:nvPr/>
        </p:nvSpPr>
        <p:spPr>
          <a:xfrm>
            <a:off x="995271" y="3751461"/>
            <a:ext cx="54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17" action="ppaction://hlinksldjump"/>
            <a:extLst>
              <a:ext uri="{FF2B5EF4-FFF2-40B4-BE49-F238E27FC236}">
                <a16:creationId xmlns:a16="http://schemas.microsoft.com/office/drawing/2014/main" id="{6CA35FE5-BEEA-4666-C112-654FDA908073}"/>
              </a:ext>
            </a:extLst>
          </p:cNvPr>
          <p:cNvSpPr/>
          <p:nvPr/>
        </p:nvSpPr>
        <p:spPr>
          <a:xfrm>
            <a:off x="1570995" y="4293682"/>
            <a:ext cx="115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P_pluralism">
            <a:extLst>
              <a:ext uri="{FF2B5EF4-FFF2-40B4-BE49-F238E27FC236}">
                <a16:creationId xmlns:a16="http://schemas.microsoft.com/office/drawing/2014/main" id="{810BEE0F-F69C-ECD3-E604-8AC370C5D6AA}"/>
              </a:ext>
            </a:extLst>
          </p:cNvPr>
          <p:cNvGrpSpPr/>
          <p:nvPr/>
        </p:nvGrpSpPr>
        <p:grpSpPr>
          <a:xfrm>
            <a:off x="5417628" y="1987941"/>
            <a:ext cx="3563041" cy="1864270"/>
            <a:chOff x="5410256" y="107473"/>
            <a:chExt cx="3563041" cy="2089625"/>
          </a:xfrm>
        </p:grpSpPr>
        <p:sp>
          <p:nvSpPr>
            <p:cNvPr id="5" name="Shape 10">
              <a:extLst>
                <a:ext uri="{FF2B5EF4-FFF2-40B4-BE49-F238E27FC236}">
                  <a16:creationId xmlns:a16="http://schemas.microsoft.com/office/drawing/2014/main" id="{76CB1D22-CC9E-D9A4-13AB-0745DFB4CC0B}"/>
                </a:ext>
              </a:extLst>
            </p:cNvPr>
            <p:cNvSpPr/>
            <p:nvPr/>
          </p:nvSpPr>
          <p:spPr>
            <a:xfrm>
              <a:off x="5425002" y="125352"/>
              <a:ext cx="3533548" cy="2064783"/>
            </a:xfrm>
            <a:prstGeom prst="rect">
              <a:avLst/>
            </a:prstGeom>
            <a:solidFill>
              <a:srgbClr val="1A1A2A"/>
            </a:solidFill>
            <a:ln w="38100">
              <a:solidFill>
                <a:schemeClr val="accent4"/>
              </a:solidFill>
              <a:prstDash val="solid"/>
            </a:ln>
            <a:effectLst>
              <a:outerShdw blurRad="152400" dist="63500" dir="8100000" algn="bl" rotWithShape="0">
                <a:srgbClr val="000000">
                  <a:alpha val="50000"/>
                </a:srgbClr>
              </a:outerShdw>
            </a:effectLst>
          </p:spPr>
        </p:sp>
        <p:sp>
          <p:nvSpPr>
            <p:cNvPr id="6" name="Shape 11">
              <a:extLst>
                <a:ext uri="{FF2B5EF4-FFF2-40B4-BE49-F238E27FC236}">
                  <a16:creationId xmlns:a16="http://schemas.microsoft.com/office/drawing/2014/main" id="{BCF2566F-813C-9D98-D503-E2D1A3E2C250}"/>
                </a:ext>
              </a:extLst>
            </p:cNvPr>
            <p:cNvSpPr/>
            <p:nvPr/>
          </p:nvSpPr>
          <p:spPr>
            <a:xfrm>
              <a:off x="5439750" y="129184"/>
              <a:ext cx="3533547" cy="246531"/>
            </a:xfrm>
            <a:prstGeom prst="rect">
              <a:avLst/>
            </a:prstGeom>
            <a:solidFill>
              <a:schemeClr val="accent4"/>
            </a:solidFill>
            <a:ln>
              <a:noFill/>
            </a:ln>
          </p:spPr>
        </p:sp>
        <p:sp>
          <p:nvSpPr>
            <p:cNvPr id="7" name="Text 13">
              <a:extLst>
                <a:ext uri="{FF2B5EF4-FFF2-40B4-BE49-F238E27FC236}">
                  <a16:creationId xmlns:a16="http://schemas.microsoft.com/office/drawing/2014/main" id="{7AFD68E8-B1D1-2F8B-7DA5-A8F381D222B2}"/>
                </a:ext>
              </a:extLst>
            </p:cNvPr>
            <p:cNvSpPr/>
            <p:nvPr/>
          </p:nvSpPr>
          <p:spPr>
            <a:xfrm>
              <a:off x="5538020" y="435413"/>
              <a:ext cx="3314882" cy="176168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Pluralism is a perspective that stresses how social groups compete against each other in the economic market place. In this respect societies involve individuals and groups pursuing their own (sectional) interests.  Competition is based on the desire for power, such as making proﬁts or gaining market share (economic power) or inﬂuencing decisions made by governments (political power). Bottom line? Life is a power struggle and if you want to win you need to compete any way you can.</a:t>
              </a:r>
            </a:p>
            <a:p>
              <a:pPr marL="0" indent="0">
                <a:buNone/>
              </a:pPr>
              <a:endParaRPr lang="en-GB" sz="1100" dirty="0">
                <a:solidFill>
                  <a:srgbClr val="F0EFE8"/>
                </a:solidFill>
                <a:latin typeface="Aptos" panose="020B0004020202020204" pitchFamily="34" charset="0"/>
              </a:endParaRPr>
            </a:p>
          </p:txBody>
        </p:sp>
        <p:sp>
          <p:nvSpPr>
            <p:cNvPr id="8" name="TextBox 7">
              <a:extLst>
                <a:ext uri="{FF2B5EF4-FFF2-40B4-BE49-F238E27FC236}">
                  <a16:creationId xmlns:a16="http://schemas.microsoft.com/office/drawing/2014/main" id="{11C3363F-1CC8-AB0E-4588-6F8DE51D78E3}"/>
                </a:ext>
              </a:extLst>
            </p:cNvPr>
            <p:cNvSpPr txBox="1"/>
            <p:nvPr/>
          </p:nvSpPr>
          <p:spPr>
            <a:xfrm>
              <a:off x="5410256" y="107473"/>
              <a:ext cx="3548294" cy="310483"/>
            </a:xfrm>
            <a:prstGeom prst="rect">
              <a:avLst/>
            </a:prstGeom>
            <a:noFill/>
          </p:spPr>
          <p:txBody>
            <a:bodyPr wrap="square">
              <a:spAutoFit/>
            </a:bodyPr>
            <a:lstStyle/>
            <a:p>
              <a:pPr algn="ctr"/>
              <a:r>
                <a:rPr lang="en-GB" sz="1200" b="1" dirty="0">
                  <a:solidFill>
                    <a:schemeClr val="tx1">
                      <a:lumMod val="95000"/>
                      <a:lumOff val="5000"/>
                    </a:schemeClr>
                  </a:solidFill>
                  <a:latin typeface="Aptos" panose="020B0004020202020204" pitchFamily="34" charset="0"/>
                </a:rPr>
                <a:t>Perspective: Pluralism</a:t>
              </a:r>
            </a:p>
          </p:txBody>
        </p:sp>
      </p:grpSp>
    </p:spTree>
    <p:extLst>
      <p:ext uri="{BB962C8B-B14F-4D97-AF65-F5344CB8AC3E}">
        <p14:creationId xmlns:p14="http://schemas.microsoft.com/office/powerpoint/2010/main" val="3964887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8D82F8-E9DB-27FE-5696-D315A7C5C09B}"/>
              </a:ext>
            </a:extLst>
          </p:cNvPr>
          <p:cNvPicPr>
            <a:picLocks noChangeAspect="1"/>
          </p:cNvPicPr>
          <p:nvPr/>
        </p:nvPicPr>
        <p:blipFill>
          <a:blip r:embed="rId3">
            <a:alphaModFix amt="50000"/>
          </a:blip>
          <a:srcRect/>
          <a:stretch/>
        </p:blipFill>
        <p:spPr>
          <a:xfrm>
            <a:off x="0" y="-1"/>
            <a:ext cx="9144000" cy="4327403"/>
          </a:xfrm>
          <a:prstGeom prst="rect">
            <a:avLst/>
          </a:prstGeom>
          <a:effectLst>
            <a:softEdge rad="63500"/>
          </a:effectLst>
        </p:spPr>
      </p:pic>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566953"/>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ea typeface="Georgia" pitchFamily="34" charset="-122"/>
                <a:cs typeface="Georgia" pitchFamily="34" charset="-120"/>
              </a:rPr>
              <a:t>The Darkness on the Edge of Town</a:t>
            </a:r>
            <a:endParaRPr lang="en-US" sz="2800" dirty="0">
              <a:solidFill>
                <a:schemeClr val="bg1"/>
              </a:solidFill>
              <a:latin typeface="Aptos" panose="020B0004020202020204" pitchFamily="34" charset="0"/>
            </a:endParaRPr>
          </a:p>
        </p:txBody>
      </p:sp>
      <p:sp>
        <p:nvSpPr>
          <p:cNvPr id="45" name="Text 6">
            <a:extLst>
              <a:ext uri="{FF2B5EF4-FFF2-40B4-BE49-F238E27FC236}">
                <a16:creationId xmlns:a16="http://schemas.microsoft.com/office/drawing/2014/main" id="{6FB9F8CE-86DD-48C8-6940-05F627F62320}"/>
              </a:ext>
            </a:extLst>
          </p:cNvPr>
          <p:cNvSpPr/>
          <p:nvPr/>
        </p:nvSpPr>
        <p:spPr>
          <a:xfrm>
            <a:off x="291099" y="763635"/>
            <a:ext cx="4976941" cy="3396786"/>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According to a rival gang of </a:t>
            </a:r>
            <a:r>
              <a:rPr lang="en-GB" sz="1200" dirty="0">
                <a:solidFill>
                  <a:schemeClr val="accent4"/>
                </a:solidFill>
                <a:latin typeface="Aptos" panose="020B0004020202020204" pitchFamily="34" charset="0"/>
              </a:rPr>
              <a:t>Left Realists </a:t>
            </a:r>
            <a:r>
              <a:rPr lang="en-GB" sz="1200" dirty="0">
                <a:solidFill>
                  <a:srgbClr val="FFFF00"/>
                </a:solidFill>
                <a:latin typeface="Aptos" panose="020B0004020202020204" pitchFamily="34" charset="0"/>
              </a:rPr>
              <a:t>headed up by Lea and Young (1982), when a community stops calling the cops, it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because everyone’s tight, like some cosy little crime‑watching family. Sometimes silence isn’t solidarity. It’s alienation.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See, working-class districts get the short end of every stick that’s going. Marginalised, pushed to the edges, treated like background noise by the very institutions, cops, courts, and politicians, meant to protect them. Sure, there’s cops cruising around, but they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there to help. Not so much a service, more an occupying force.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So don’t be surprised when people stop believing the system’s on their side. They don’t report crime because they don’t expect justice, just hassle. That’s not cohesion. That’s not some sort of community spirit. That’s neighbourhoods learning the hard way the government’s door only opens one way.</a:t>
            </a:r>
            <a:endParaRPr lang="en-US" sz="1200" dirty="0">
              <a:solidFill>
                <a:srgbClr val="FFFF00"/>
              </a:solidFill>
              <a:latin typeface="Aptos" panose="020B0004020202020204" pitchFamily="34" charset="0"/>
            </a:endParaRPr>
          </a:p>
          <a:p>
            <a:pPr marL="0" indent="0">
              <a:buNone/>
            </a:pPr>
            <a:endParaRPr lang="en-US" sz="1200" dirty="0">
              <a:solidFill>
                <a:srgbClr val="FFFF00"/>
              </a:solidFill>
              <a:latin typeface="Aptos" panose="020B0004020202020204" pitchFamily="34" charset="0"/>
            </a:endParaRPr>
          </a:p>
          <a:p>
            <a:pPr marL="0" indent="0">
              <a:buNone/>
            </a:pPr>
            <a:r>
              <a:rPr lang="en-US" sz="1200" dirty="0">
                <a:solidFill>
                  <a:srgbClr val="FFFF00"/>
                </a:solidFill>
                <a:latin typeface="Aptos" panose="020B0004020202020204" pitchFamily="34" charset="0"/>
              </a:rPr>
              <a:t>So maybe you’re right, kid. People have got Informal control all wrong. </a:t>
            </a:r>
          </a:p>
          <a:p>
            <a:pPr marL="0" indent="0">
              <a:buNone/>
            </a:pPr>
            <a:endParaRPr lang="en-US" sz="1200" dirty="0">
              <a:solidFill>
                <a:srgbClr val="FFFF00"/>
              </a:solidFill>
              <a:latin typeface="Aptos" panose="020B0004020202020204" pitchFamily="34" charset="0"/>
            </a:endParaRPr>
          </a:p>
          <a:p>
            <a:pPr marL="0" indent="0">
              <a:buNone/>
            </a:pPr>
            <a:r>
              <a:rPr lang="en-US" sz="1200" dirty="0">
                <a:solidFill>
                  <a:schemeClr val="bg1"/>
                </a:solidFill>
                <a:latin typeface="Aptos" panose="020B0004020202020204" pitchFamily="34" charset="0"/>
              </a:rPr>
              <a:t>It fills a vacuum. It’s not a preference.</a:t>
            </a:r>
          </a:p>
        </p:txBody>
      </p:sp>
      <p:sp>
        <p:nvSpPr>
          <p:cNvPr id="5" name="Rectangle 4">
            <a:hlinkClick r:id="rId4" action="ppaction://hlinksldjump"/>
            <a:extLst>
              <a:ext uri="{FF2B5EF4-FFF2-40B4-BE49-F238E27FC236}">
                <a16:creationId xmlns:a16="http://schemas.microsoft.com/office/drawing/2014/main" id="{71CEB30E-5482-3EE2-2043-A55EB0C218BE}"/>
              </a:ext>
            </a:extLst>
          </p:cNvPr>
          <p:cNvSpPr/>
          <p:nvPr/>
        </p:nvSpPr>
        <p:spPr>
          <a:xfrm>
            <a:off x="306900" y="4301803"/>
            <a:ext cx="2428926" cy="18000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85F8F20-8189-B6D8-F638-7FB876884482}"/>
              </a:ext>
            </a:extLst>
          </p:cNvPr>
          <p:cNvPicPr>
            <a:picLocks noChangeAspect="1"/>
          </p:cNvPicPr>
          <p:nvPr/>
        </p:nvPicPr>
        <p:blipFill>
          <a:blip r:embed="rId5"/>
          <a:srcRect/>
          <a:stretch/>
        </p:blipFill>
        <p:spPr>
          <a:xfrm>
            <a:off x="5331542" y="1219345"/>
            <a:ext cx="3649127" cy="2052634"/>
          </a:xfrm>
          <a:prstGeom prst="rect">
            <a:avLst/>
          </a:prstGeom>
          <a:ln w="50800">
            <a:solidFill>
              <a:schemeClr val="bg1"/>
            </a:solidFill>
          </a:ln>
        </p:spPr>
      </p:pic>
      <p:grpSp>
        <p:nvGrpSpPr>
          <p:cNvPr id="2" name="T_Left Realism">
            <a:extLst>
              <a:ext uri="{FF2B5EF4-FFF2-40B4-BE49-F238E27FC236}">
                <a16:creationId xmlns:a16="http://schemas.microsoft.com/office/drawing/2014/main" id="{68FAAC1A-2DE3-DEA0-A44A-CB5E15D81B46}"/>
              </a:ext>
            </a:extLst>
          </p:cNvPr>
          <p:cNvGrpSpPr/>
          <p:nvPr/>
        </p:nvGrpSpPr>
        <p:grpSpPr>
          <a:xfrm>
            <a:off x="4517326" y="2268938"/>
            <a:ext cx="4145019" cy="2084695"/>
            <a:chOff x="4777046" y="2365756"/>
            <a:chExt cx="4145019" cy="2084695"/>
          </a:xfrm>
        </p:grpSpPr>
        <p:sp>
          <p:nvSpPr>
            <p:cNvPr id="40" name="Shape 10">
              <a:extLst>
                <a:ext uri="{FF2B5EF4-FFF2-40B4-BE49-F238E27FC236}">
                  <a16:creationId xmlns:a16="http://schemas.microsoft.com/office/drawing/2014/main" id="{57ECD3D5-D98F-31E8-CACD-C5C840D36449}"/>
                </a:ext>
              </a:extLst>
            </p:cNvPr>
            <p:cNvSpPr/>
            <p:nvPr/>
          </p:nvSpPr>
          <p:spPr>
            <a:xfrm>
              <a:off x="4787218" y="2365756"/>
              <a:ext cx="4134847" cy="2084695"/>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A98663A2-4D0D-51F0-1D40-2D1C9F64E6B1}"/>
                </a:ext>
              </a:extLst>
            </p:cNvPr>
            <p:cNvSpPr/>
            <p:nvPr/>
          </p:nvSpPr>
          <p:spPr>
            <a:xfrm>
              <a:off x="4787218" y="2386464"/>
              <a:ext cx="4134847" cy="266741"/>
            </a:xfrm>
            <a:prstGeom prst="rect">
              <a:avLst/>
            </a:prstGeom>
            <a:solidFill>
              <a:srgbClr val="7030A0"/>
            </a:solidFill>
            <a:ln>
              <a:solidFill>
                <a:srgbClr val="7030A0"/>
              </a:solidFill>
            </a:ln>
          </p:spPr>
        </p:sp>
        <p:sp>
          <p:nvSpPr>
            <p:cNvPr id="42" name="Text 13">
              <a:extLst>
                <a:ext uri="{FF2B5EF4-FFF2-40B4-BE49-F238E27FC236}">
                  <a16:creationId xmlns:a16="http://schemas.microsoft.com/office/drawing/2014/main" id="{96DEF136-B33B-A7B8-5B17-9A36C72763E6}"/>
                </a:ext>
              </a:extLst>
            </p:cNvPr>
            <p:cNvSpPr/>
            <p:nvPr/>
          </p:nvSpPr>
          <p:spPr>
            <a:xfrm>
              <a:off x="4881716" y="2701236"/>
              <a:ext cx="4040347" cy="1504208"/>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Crime is a real, everyday problem, especially for working‑class communities and must be taken seriously without resorting to punitive right‑wing policies. It emphasises relative deprivation, marginalisation, and subculture as key drivers of offending, showing how inequality and blocked opportunities create pressure toward crime. Most crime is intra‑class and harms the disadvantaged most. Left Realists advocate community‑based policing, stronger relationships between police and the public and practical social reforms to reduce inequality. Their approach blends structural causes with realistic, achievable crime‑reduction strategies.</a:t>
              </a:r>
            </a:p>
          </p:txBody>
        </p:sp>
        <p:sp>
          <p:nvSpPr>
            <p:cNvPr id="43" name="TextBox 42">
              <a:extLst>
                <a:ext uri="{FF2B5EF4-FFF2-40B4-BE49-F238E27FC236}">
                  <a16:creationId xmlns:a16="http://schemas.microsoft.com/office/drawing/2014/main" id="{AF7A94F4-4D94-98B8-44F6-AB3FA3D79D1E}"/>
                </a:ext>
              </a:extLst>
            </p:cNvPr>
            <p:cNvSpPr txBox="1"/>
            <p:nvPr/>
          </p:nvSpPr>
          <p:spPr>
            <a:xfrm>
              <a:off x="4777046" y="2380466"/>
              <a:ext cx="413484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Left Realism</a:t>
              </a:r>
            </a:p>
          </p:txBody>
        </p:sp>
      </p:grpSp>
      <p:sp>
        <p:nvSpPr>
          <p:cNvPr id="7" name="left realist">
            <a:extLst>
              <a:ext uri="{FF2B5EF4-FFF2-40B4-BE49-F238E27FC236}">
                <a16:creationId xmlns:a16="http://schemas.microsoft.com/office/drawing/2014/main" id="{B502CBFA-DA77-2EAF-E929-A590FA75C5EC}"/>
              </a:ext>
            </a:extLst>
          </p:cNvPr>
          <p:cNvSpPr/>
          <p:nvPr/>
        </p:nvSpPr>
        <p:spPr>
          <a:xfrm>
            <a:off x="2087881" y="816097"/>
            <a:ext cx="752167"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9149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F1663B-EE4B-B4FF-9C4B-4C5244AACF3E}"/>
              </a:ext>
            </a:extLst>
          </p:cNvPr>
          <p:cNvPicPr>
            <a:picLocks noChangeAspect="1"/>
          </p:cNvPicPr>
          <p:nvPr/>
        </p:nvPicPr>
        <p:blipFill>
          <a:blip r:embed="rId3">
            <a:alphaModFix amt="50000"/>
          </a:blip>
          <a:srcRect/>
          <a:stretch/>
        </p:blipFill>
        <p:spPr>
          <a:xfrm>
            <a:off x="1" y="-1"/>
            <a:ext cx="9144000" cy="4207125"/>
          </a:xfrm>
          <a:prstGeom prst="rect">
            <a:avLst/>
          </a:prstGeom>
          <a:effectLst>
            <a:softEdge rad="63500"/>
          </a:effectLst>
        </p:spPr>
      </p:pic>
      <p:sp>
        <p:nvSpPr>
          <p:cNvPr id="45" name="Text 6">
            <a:extLst>
              <a:ext uri="{FF2B5EF4-FFF2-40B4-BE49-F238E27FC236}">
                <a16:creationId xmlns:a16="http://schemas.microsoft.com/office/drawing/2014/main" id="{6FB9F8CE-86DD-48C8-6940-05F627F62320}"/>
              </a:ext>
            </a:extLst>
          </p:cNvPr>
          <p:cNvSpPr/>
          <p:nvPr/>
        </p:nvSpPr>
        <p:spPr>
          <a:xfrm>
            <a:off x="291100" y="763635"/>
            <a:ext cx="4963193" cy="4000376"/>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Talking of which, you’re right informal social controls are important. But they’re not the only game in town. Not by a long shot.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Take Wilson and Kelling (1982) and their </a:t>
            </a:r>
            <a:r>
              <a:rPr lang="en-GB" sz="1200" dirty="0">
                <a:solidFill>
                  <a:schemeClr val="accent4"/>
                </a:solidFill>
                <a:latin typeface="Aptos" panose="020B0004020202020204" pitchFamily="34" charset="0"/>
              </a:rPr>
              <a:t>Broken Windows theory </a:t>
            </a:r>
            <a:r>
              <a:rPr lang="en-GB" sz="1200" dirty="0">
                <a:solidFill>
                  <a:srgbClr val="FFFF00"/>
                </a:solidFill>
                <a:latin typeface="Aptos" panose="020B0004020202020204" pitchFamily="34" charset="0"/>
              </a:rPr>
              <a:t>where they put it into language even ordinary joe’s like us can understand:</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t>
            </a:r>
            <a:r>
              <a:rPr lang="en-GB" sz="1200" i="1" dirty="0">
                <a:solidFill>
                  <a:srgbClr val="FFFF00"/>
                </a:solidFill>
                <a:latin typeface="Aptos" panose="020B0004020202020204" pitchFamily="34" charset="0"/>
              </a:rPr>
              <a:t>If a window in a building is broken and is left unrepaired, all the rest of the windows will soon be broken…one unrepaired broken window is a signal that no one cares, and so breaking more windows costs nothing</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But if you want to be a bit more sociological, minor forms of disorder, like windows in a disused warehouse being broken and left unrepaired, lead to bigger, more-serious, problems.  See, if thugs and crims think “no-one’s bothered” about their area then no-one’s going to stop them when they move in and start to commit all kinds of crimes – from drug-dealing to running sex workers and serious violence.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when informal controls can’t cope, </a:t>
            </a:r>
            <a:r>
              <a:rPr lang="en-GB" sz="1200" dirty="0">
                <a:solidFill>
                  <a:schemeClr val="bg1"/>
                </a:solidFill>
                <a:latin typeface="Aptos" panose="020B0004020202020204" pitchFamily="34" charset="0"/>
              </a:rPr>
              <a:t>who </a:t>
            </a:r>
            <a:r>
              <a:rPr lang="en-GB" sz="1200" dirty="0" err="1">
                <a:solidFill>
                  <a:schemeClr val="bg1"/>
                </a:solidFill>
                <a:latin typeface="Aptos" panose="020B0004020202020204" pitchFamily="34" charset="0"/>
              </a:rPr>
              <a:t>ya</a:t>
            </a:r>
            <a:r>
              <a:rPr lang="en-GB" sz="1200" dirty="0">
                <a:solidFill>
                  <a:schemeClr val="bg1"/>
                </a:solidFill>
                <a:latin typeface="Aptos" panose="020B0004020202020204" pitchFamily="34" charset="0"/>
              </a:rPr>
              <a:t> </a:t>
            </a:r>
            <a:r>
              <a:rPr lang="en-GB" sz="1200" dirty="0" err="1">
                <a:solidFill>
                  <a:schemeClr val="bg1"/>
                </a:solidFill>
                <a:latin typeface="Aptos" panose="020B0004020202020204" pitchFamily="34" charset="0"/>
              </a:rPr>
              <a:t>gonna</a:t>
            </a:r>
            <a:r>
              <a:rPr lang="en-GB" sz="1200" dirty="0">
                <a:solidFill>
                  <a:schemeClr val="bg1"/>
                </a:solidFill>
                <a:latin typeface="Aptos" panose="020B0004020202020204" pitchFamily="34" charset="0"/>
              </a:rPr>
              <a:t> call?</a:t>
            </a:r>
          </a:p>
          <a:p>
            <a:pPr marL="0" indent="0">
              <a:buNone/>
            </a:pPr>
            <a:endParaRPr lang="en-GB" sz="1200" dirty="0">
              <a:solidFill>
                <a:schemeClr val="bg1"/>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Although, before we get too carried away, </a:t>
            </a:r>
            <a:r>
              <a:rPr lang="en-GB" sz="1200" dirty="0">
                <a:solidFill>
                  <a:schemeClr val="bg1"/>
                </a:solidFill>
                <a:latin typeface="Aptos" panose="020B0004020202020204" pitchFamily="34" charset="0"/>
              </a:rPr>
              <a:t>the alternative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necessarily everything it’s cracked up – pun intended - to be. </a:t>
            </a:r>
          </a:p>
          <a:p>
            <a:pPr marL="0" indent="0">
              <a:buNone/>
            </a:pPr>
            <a:endParaRPr lang="en-GB" sz="1200" dirty="0">
              <a:solidFill>
                <a:schemeClr val="bg1"/>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p:txBody>
      </p:sp>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566953"/>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ea typeface="Georgia" pitchFamily="34" charset="-122"/>
                <a:cs typeface="Georgia" pitchFamily="34" charset="-120"/>
              </a:rPr>
              <a:t>The Sound of Breaking Glass</a:t>
            </a:r>
            <a:endParaRPr lang="en-US" sz="2800" dirty="0">
              <a:solidFill>
                <a:schemeClr val="bg1"/>
              </a:solidFill>
              <a:latin typeface="Aptos" panose="020B0004020202020204" pitchFamily="34" charset="0"/>
            </a:endParaRPr>
          </a:p>
        </p:txBody>
      </p:sp>
      <p:sp>
        <p:nvSpPr>
          <p:cNvPr id="16" name="Rectangle 15">
            <a:hlinkClick r:id="rId4" action="ppaction://hlinksldjump"/>
            <a:extLst>
              <a:ext uri="{FF2B5EF4-FFF2-40B4-BE49-F238E27FC236}">
                <a16:creationId xmlns:a16="http://schemas.microsoft.com/office/drawing/2014/main" id="{0AEEBC33-D52E-0EA6-BB40-97A0AFDDA4AE}"/>
              </a:ext>
            </a:extLst>
          </p:cNvPr>
          <p:cNvSpPr/>
          <p:nvPr/>
        </p:nvSpPr>
        <p:spPr>
          <a:xfrm>
            <a:off x="2819966" y="3937757"/>
            <a:ext cx="1228467"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9644E97-3E8E-AD31-E738-5454C9E52266}"/>
              </a:ext>
            </a:extLst>
          </p:cNvPr>
          <p:cNvSpPr txBox="1"/>
          <p:nvPr/>
        </p:nvSpPr>
        <p:spPr>
          <a:xfrm>
            <a:off x="4048433" y="2348203"/>
            <a:ext cx="6599320" cy="646331"/>
          </a:xfrm>
          <a:prstGeom prst="rect">
            <a:avLst/>
          </a:prstGeom>
          <a:noFill/>
        </p:spPr>
        <p:txBody>
          <a:bodyPr wrap="square">
            <a:spAutoFit/>
          </a:bodyPr>
          <a:lstStyle/>
          <a:p>
            <a:endParaRPr lang="en-GB" dirty="0"/>
          </a:p>
          <a:p>
            <a:endParaRPr lang="en-GB" dirty="0"/>
          </a:p>
        </p:txBody>
      </p:sp>
      <p:sp>
        <p:nvSpPr>
          <p:cNvPr id="28" name="bwindows">
            <a:extLst>
              <a:ext uri="{FF2B5EF4-FFF2-40B4-BE49-F238E27FC236}">
                <a16:creationId xmlns:a16="http://schemas.microsoft.com/office/drawing/2014/main" id="{13C22016-280C-1895-74F0-85A5E6E044F3}"/>
              </a:ext>
            </a:extLst>
          </p:cNvPr>
          <p:cNvSpPr/>
          <p:nvPr/>
        </p:nvSpPr>
        <p:spPr>
          <a:xfrm>
            <a:off x="2885154" y="1374832"/>
            <a:ext cx="1509865"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1A1A922-2A24-BA4F-2A9E-440DFADFA4C1}"/>
              </a:ext>
            </a:extLst>
          </p:cNvPr>
          <p:cNvPicPr>
            <a:picLocks noChangeAspect="1"/>
          </p:cNvPicPr>
          <p:nvPr/>
        </p:nvPicPr>
        <p:blipFill>
          <a:blip r:embed="rId3"/>
          <a:srcRect/>
          <a:stretch/>
        </p:blipFill>
        <p:spPr>
          <a:xfrm>
            <a:off x="5331542" y="1219345"/>
            <a:ext cx="3649127" cy="2052633"/>
          </a:xfrm>
          <a:prstGeom prst="rect">
            <a:avLst/>
          </a:prstGeom>
          <a:ln w="50800">
            <a:solidFill>
              <a:schemeClr val="bg1"/>
            </a:solidFill>
          </a:ln>
        </p:spPr>
      </p:pic>
      <p:grpSp>
        <p:nvGrpSpPr>
          <p:cNvPr id="9" name="T_Windows">
            <a:extLst>
              <a:ext uri="{FF2B5EF4-FFF2-40B4-BE49-F238E27FC236}">
                <a16:creationId xmlns:a16="http://schemas.microsoft.com/office/drawing/2014/main" id="{159838CC-7980-6A8D-7CD8-89A21AE94338}"/>
              </a:ext>
            </a:extLst>
          </p:cNvPr>
          <p:cNvGrpSpPr/>
          <p:nvPr/>
        </p:nvGrpSpPr>
        <p:grpSpPr>
          <a:xfrm>
            <a:off x="5496492" y="2339535"/>
            <a:ext cx="3405309" cy="2424476"/>
            <a:chOff x="5168210" y="1461662"/>
            <a:chExt cx="3405309" cy="2424476"/>
          </a:xfrm>
        </p:grpSpPr>
        <p:sp>
          <p:nvSpPr>
            <p:cNvPr id="40" name="Shape 10">
              <a:extLst>
                <a:ext uri="{FF2B5EF4-FFF2-40B4-BE49-F238E27FC236}">
                  <a16:creationId xmlns:a16="http://schemas.microsoft.com/office/drawing/2014/main" id="{57ECD3D5-D98F-31E8-CACD-C5C840D36449}"/>
                </a:ext>
              </a:extLst>
            </p:cNvPr>
            <p:cNvSpPr/>
            <p:nvPr/>
          </p:nvSpPr>
          <p:spPr>
            <a:xfrm>
              <a:off x="5168211" y="1464761"/>
              <a:ext cx="3405308" cy="2421377"/>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A98663A2-4D0D-51F0-1D40-2D1C9F64E6B1}"/>
                </a:ext>
              </a:extLst>
            </p:cNvPr>
            <p:cNvSpPr/>
            <p:nvPr/>
          </p:nvSpPr>
          <p:spPr>
            <a:xfrm>
              <a:off x="5168211" y="1490463"/>
              <a:ext cx="3405307" cy="244126"/>
            </a:xfrm>
            <a:prstGeom prst="rect">
              <a:avLst/>
            </a:prstGeom>
            <a:solidFill>
              <a:srgbClr val="7030A0"/>
            </a:solidFill>
            <a:ln>
              <a:solidFill>
                <a:srgbClr val="7030A0"/>
              </a:solidFill>
            </a:ln>
          </p:spPr>
        </p:sp>
        <p:sp>
          <p:nvSpPr>
            <p:cNvPr id="42" name="Text 13">
              <a:extLst>
                <a:ext uri="{FF2B5EF4-FFF2-40B4-BE49-F238E27FC236}">
                  <a16:creationId xmlns:a16="http://schemas.microsoft.com/office/drawing/2014/main" id="{96DEF136-B33B-A7B8-5B17-9A36C72763E6}"/>
                </a:ext>
              </a:extLst>
            </p:cNvPr>
            <p:cNvSpPr/>
            <p:nvPr/>
          </p:nvSpPr>
          <p:spPr>
            <a:xfrm>
              <a:off x="5268042" y="1760291"/>
              <a:ext cx="3305475" cy="2125847"/>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Broken Windows draws on a range of well-known human ecological ideas and observations about crime popularised 40 – 50 years previously in the work of Chicago School theorists such as Park, Burgess, Shaw and McKay – the latter argued crime flourished as a consequence of “socially disorganised spaces”.</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Wilson and Kelling however, took a relatively simple proposition – “Disorder and crime are linked” – and elevated it into both a more-general explanation for crime and, ultimately, a practical way of limiting or eliminating crime in an area.</a:t>
              </a:r>
            </a:p>
          </p:txBody>
        </p:sp>
        <p:sp>
          <p:nvSpPr>
            <p:cNvPr id="43" name="TextBox 42">
              <a:extLst>
                <a:ext uri="{FF2B5EF4-FFF2-40B4-BE49-F238E27FC236}">
                  <a16:creationId xmlns:a16="http://schemas.microsoft.com/office/drawing/2014/main" id="{AF7A94F4-4D94-98B8-44F6-AB3FA3D79D1E}"/>
                </a:ext>
              </a:extLst>
            </p:cNvPr>
            <p:cNvSpPr txBox="1"/>
            <p:nvPr/>
          </p:nvSpPr>
          <p:spPr>
            <a:xfrm>
              <a:off x="5168210" y="1461662"/>
              <a:ext cx="340530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Broken Windows</a:t>
              </a:r>
            </a:p>
          </p:txBody>
        </p:sp>
      </p:grpSp>
      <p:sp>
        <p:nvSpPr>
          <p:cNvPr id="4" name="Rectangle 3">
            <a:hlinkClick r:id="rId5" action="ppaction://hlinksldjump"/>
            <a:extLst>
              <a:ext uri="{FF2B5EF4-FFF2-40B4-BE49-F238E27FC236}">
                <a16:creationId xmlns:a16="http://schemas.microsoft.com/office/drawing/2014/main" id="{DABBD946-C12C-FEAC-547B-A4F140BAB6BA}"/>
              </a:ext>
            </a:extLst>
          </p:cNvPr>
          <p:cNvSpPr/>
          <p:nvPr/>
        </p:nvSpPr>
        <p:spPr>
          <a:xfrm>
            <a:off x="2971800" y="4298567"/>
            <a:ext cx="94488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5962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109699-3DFF-B6FF-0101-2C3206F440CB}"/>
              </a:ext>
            </a:extLst>
          </p:cNvPr>
          <p:cNvPicPr>
            <a:picLocks noChangeAspect="1"/>
          </p:cNvPicPr>
          <p:nvPr/>
        </p:nvPicPr>
        <p:blipFill>
          <a:blip r:embed="rId3">
            <a:alphaModFix amt="35000"/>
          </a:blip>
          <a:srcRect/>
          <a:stretch/>
        </p:blipFill>
        <p:spPr>
          <a:xfrm>
            <a:off x="0" y="-1"/>
            <a:ext cx="9144000" cy="4207125"/>
          </a:xfrm>
          <a:prstGeom prst="rect">
            <a:avLst/>
          </a:prstGeom>
          <a:effectLst>
            <a:softEdge rad="63500"/>
          </a:effectLst>
        </p:spPr>
      </p:pic>
      <p:sp>
        <p:nvSpPr>
          <p:cNvPr id="45" name="Text 6">
            <a:extLst>
              <a:ext uri="{FF2B5EF4-FFF2-40B4-BE49-F238E27FC236}">
                <a16:creationId xmlns:a16="http://schemas.microsoft.com/office/drawing/2014/main" id="{6FB9F8CE-86DD-48C8-6940-05F627F62320}"/>
              </a:ext>
            </a:extLst>
          </p:cNvPr>
          <p:cNvSpPr/>
          <p:nvPr/>
        </p:nvSpPr>
        <p:spPr>
          <a:xfrm>
            <a:off x="291100" y="763634"/>
            <a:ext cx="6465314" cy="4183183"/>
          </a:xfrm>
          <a:prstGeom prst="rect">
            <a:avLst/>
          </a:prstGeom>
          <a:noFill/>
          <a:ln/>
        </p:spPr>
        <p:txBody>
          <a:bodyPr wrap="square" rtlCol="0" anchor="t"/>
          <a:lstStyle/>
          <a:p>
            <a:r>
              <a:rPr lang="en-GB" sz="1200" dirty="0">
                <a:solidFill>
                  <a:srgbClr val="FFFF00"/>
                </a:solidFill>
                <a:latin typeface="Aptos" panose="020B0004020202020204" pitchFamily="34" charset="0"/>
              </a:rPr>
              <a:t>Sure, it sounds like a sad spiral of decline. But you’re right to raise an eyebrow, kid. The spiral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inevitable – at least that’s what some dude by the name of Robert Puttnam (2000) said. He argued communities can be a lot more resilient than Right Realists let on. They don’t just fall apart when trouble strolls into town.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That’s because of </a:t>
            </a:r>
            <a:r>
              <a:rPr lang="en-GB" sz="1200" dirty="0">
                <a:solidFill>
                  <a:schemeClr val="accent4"/>
                </a:solidFill>
                <a:latin typeface="Aptos" panose="020B0004020202020204" pitchFamily="34" charset="0"/>
              </a:rPr>
              <a:t>social capital </a:t>
            </a:r>
            <a:r>
              <a:rPr lang="en-GB" sz="1200" dirty="0">
                <a:solidFill>
                  <a:srgbClr val="FFFF00"/>
                </a:solidFill>
                <a:latin typeface="Aptos" panose="020B0004020202020204" pitchFamily="34" charset="0"/>
              </a:rPr>
              <a:t>– the networks based on</a:t>
            </a:r>
            <a:r>
              <a:rPr lang="en-GB" sz="1200" dirty="0">
                <a:solidFill>
                  <a:srgbClr val="4472C4"/>
                </a:solidFill>
                <a:latin typeface="Aptos" panose="020B0004020202020204" pitchFamily="34" charset="0"/>
              </a:rPr>
              <a:t> </a:t>
            </a:r>
            <a:r>
              <a:rPr lang="en-GB" sz="1200" dirty="0">
                <a:solidFill>
                  <a:schemeClr val="accent4"/>
                </a:solidFill>
                <a:latin typeface="Aptos" panose="020B0004020202020204" pitchFamily="34" charset="0"/>
              </a:rPr>
              <a:t>trust</a:t>
            </a:r>
            <a:r>
              <a:rPr lang="en-GB" sz="1200" dirty="0">
                <a:solidFill>
                  <a:srgbClr val="4472C4"/>
                </a:solidFill>
                <a:latin typeface="Aptos" panose="020B0004020202020204" pitchFamily="34" charset="0"/>
              </a:rPr>
              <a:t> </a:t>
            </a:r>
            <a:r>
              <a:rPr lang="en-GB" sz="1200" dirty="0">
                <a:solidFill>
                  <a:srgbClr val="FFFF00"/>
                </a:solidFill>
                <a:latin typeface="Aptos" panose="020B0004020202020204" pitchFamily="34" charset="0"/>
              </a:rPr>
              <a:t>and </a:t>
            </a:r>
            <a:r>
              <a:rPr lang="en-GB" sz="1200" dirty="0">
                <a:solidFill>
                  <a:schemeClr val="accent4"/>
                </a:solidFill>
                <a:latin typeface="Aptos" panose="020B0004020202020204" pitchFamily="34" charset="0"/>
              </a:rPr>
              <a:t>norms of reciprocity </a:t>
            </a:r>
            <a:r>
              <a:rPr lang="en-GB" sz="1200" dirty="0">
                <a:solidFill>
                  <a:srgbClr val="FFFF00"/>
                </a:solidFill>
                <a:latin typeface="Aptos" panose="020B0004020202020204" pitchFamily="34" charset="0"/>
              </a:rPr>
              <a:t>baked into the DNA of some communities. These are the ones that get the balance between formal and informal social control right. These are the ones where order is maintained, but not at the expense of everyone’s freedom of action.</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In simple terms? It’s the difference between a neighbourhood and a collection of houses that happen to share a postcode. See, when people know, trust and help each other, trouble gets contained</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Deviance becomes a blip, not a trend. A bad night, not a moral apocalypse. Because in a community with real social capital, one person’s mistake doesn’t become everyone’s problem.</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resilience, kid. Not the flashy kind.  The quiet, everyday kind that keeps a community from cracking under pressure.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getting late. </a:t>
            </a:r>
            <a:r>
              <a:rPr lang="en-GB" sz="1200" dirty="0">
                <a:solidFill>
                  <a:schemeClr val="bg1"/>
                </a:solidFill>
                <a:latin typeface="Aptos" panose="020B0004020202020204" pitchFamily="34" charset="0"/>
              </a:rPr>
              <a:t>You want to wrap this up?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Or are you still keen to go back and </a:t>
            </a:r>
            <a:r>
              <a:rPr lang="en-GB" sz="1200" dirty="0">
                <a:solidFill>
                  <a:schemeClr val="bg1"/>
                </a:solidFill>
                <a:latin typeface="Aptos" panose="020B0004020202020204" pitchFamily="34" charset="0"/>
              </a:rPr>
              <a:t>see if there’s anything we’ve missed?</a:t>
            </a:r>
          </a:p>
          <a:p>
            <a:pPr marL="0" indent="0">
              <a:buNone/>
            </a:pPr>
            <a:endParaRPr lang="en-US" sz="1200" dirty="0">
              <a:solidFill>
                <a:srgbClr val="FFFF00"/>
              </a:solidFill>
              <a:latin typeface="Aptos" panose="020B0004020202020204" pitchFamily="34" charset="0"/>
            </a:endParaRPr>
          </a:p>
        </p:txBody>
      </p:sp>
      <p:sp>
        <p:nvSpPr>
          <p:cNvPr id="33" name="Text 3">
            <a:extLst>
              <a:ext uri="{FF2B5EF4-FFF2-40B4-BE49-F238E27FC236}">
                <a16:creationId xmlns:a16="http://schemas.microsoft.com/office/drawing/2014/main" id="{0F834F6D-BF60-64C0-08F5-F95FC1F2718D}"/>
              </a:ext>
            </a:extLst>
          </p:cNvPr>
          <p:cNvSpPr/>
          <p:nvPr/>
        </p:nvSpPr>
        <p:spPr>
          <a:xfrm>
            <a:off x="306900" y="196682"/>
            <a:ext cx="3676857" cy="529743"/>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rPr>
              <a:t>Networking</a:t>
            </a:r>
          </a:p>
        </p:txBody>
      </p:sp>
      <p:sp>
        <p:nvSpPr>
          <p:cNvPr id="3" name="soccap">
            <a:extLst>
              <a:ext uri="{FF2B5EF4-FFF2-40B4-BE49-F238E27FC236}">
                <a16:creationId xmlns:a16="http://schemas.microsoft.com/office/drawing/2014/main" id="{963F45DE-9082-9623-DD32-BFC3354969A9}"/>
              </a:ext>
            </a:extLst>
          </p:cNvPr>
          <p:cNvSpPr/>
          <p:nvPr/>
        </p:nvSpPr>
        <p:spPr>
          <a:xfrm>
            <a:off x="1503308" y="1727799"/>
            <a:ext cx="82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rust">
            <a:extLst>
              <a:ext uri="{FF2B5EF4-FFF2-40B4-BE49-F238E27FC236}">
                <a16:creationId xmlns:a16="http://schemas.microsoft.com/office/drawing/2014/main" id="{52618DA2-B883-C05C-F39C-3CEF681B9450}"/>
              </a:ext>
            </a:extLst>
          </p:cNvPr>
          <p:cNvSpPr/>
          <p:nvPr/>
        </p:nvSpPr>
        <p:spPr>
          <a:xfrm>
            <a:off x="3866317" y="1730663"/>
            <a:ext cx="30911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hlinkClick r:id="rId4" action="ppaction://hlinksldjump"/>
            <a:extLst>
              <a:ext uri="{FF2B5EF4-FFF2-40B4-BE49-F238E27FC236}">
                <a16:creationId xmlns:a16="http://schemas.microsoft.com/office/drawing/2014/main" id="{30C559EE-10E7-4B1B-AD6A-940160957974}"/>
              </a:ext>
            </a:extLst>
          </p:cNvPr>
          <p:cNvSpPr/>
          <p:nvPr/>
        </p:nvSpPr>
        <p:spPr>
          <a:xfrm>
            <a:off x="1371797" y="4292741"/>
            <a:ext cx="154706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DD39758C-D849-1ED0-6684-F049AB8FDA70}"/>
              </a:ext>
            </a:extLst>
          </p:cNvPr>
          <p:cNvPicPr>
            <a:picLocks noChangeAspect="1"/>
          </p:cNvPicPr>
          <p:nvPr/>
        </p:nvPicPr>
        <p:blipFill>
          <a:blip r:embed="rId5"/>
          <a:srcRect/>
          <a:stretch/>
        </p:blipFill>
        <p:spPr>
          <a:xfrm>
            <a:off x="6862185" y="905261"/>
            <a:ext cx="2033922" cy="2962022"/>
          </a:xfrm>
          <a:prstGeom prst="rect">
            <a:avLst/>
          </a:prstGeom>
          <a:ln w="50800">
            <a:solidFill>
              <a:schemeClr val="bg1"/>
            </a:solidFill>
          </a:ln>
        </p:spPr>
      </p:pic>
      <p:sp>
        <p:nvSpPr>
          <p:cNvPr id="31" name="norms">
            <a:extLst>
              <a:ext uri="{FF2B5EF4-FFF2-40B4-BE49-F238E27FC236}">
                <a16:creationId xmlns:a16="http://schemas.microsoft.com/office/drawing/2014/main" id="{FFBE1B92-048A-CD1C-9E7C-5F1DA99B532D}"/>
              </a:ext>
            </a:extLst>
          </p:cNvPr>
          <p:cNvSpPr/>
          <p:nvPr/>
        </p:nvSpPr>
        <p:spPr>
          <a:xfrm>
            <a:off x="4475941" y="1732881"/>
            <a:ext cx="1260000" cy="180000"/>
          </a:xfrm>
          <a:prstGeom prst="rect">
            <a:avLst/>
          </a:prstGeom>
          <a:solidFill>
            <a:schemeClr val="accent1">
              <a:alpha val="0"/>
            </a:schemeClr>
          </a:solidFill>
          <a:ln/>
        </p:spPr>
      </p:sp>
      <p:sp>
        <p:nvSpPr>
          <p:cNvPr id="48" name="Rectangle 47">
            <a:hlinkClick r:id="rId6" action="ppaction://hlinksldjump"/>
            <a:extLst>
              <a:ext uri="{FF2B5EF4-FFF2-40B4-BE49-F238E27FC236}">
                <a16:creationId xmlns:a16="http://schemas.microsoft.com/office/drawing/2014/main" id="{37C8C866-9982-5F1F-1D27-1EA6813DB725}"/>
              </a:ext>
            </a:extLst>
          </p:cNvPr>
          <p:cNvSpPr/>
          <p:nvPr/>
        </p:nvSpPr>
        <p:spPr>
          <a:xfrm>
            <a:off x="2582833" y="4669292"/>
            <a:ext cx="226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Concept_sc">
            <a:extLst>
              <a:ext uri="{FF2B5EF4-FFF2-40B4-BE49-F238E27FC236}">
                <a16:creationId xmlns:a16="http://schemas.microsoft.com/office/drawing/2014/main" id="{9F5E4449-F6E9-42C1-F624-234B448CF443}"/>
              </a:ext>
            </a:extLst>
          </p:cNvPr>
          <p:cNvGrpSpPr/>
          <p:nvPr/>
        </p:nvGrpSpPr>
        <p:grpSpPr>
          <a:xfrm>
            <a:off x="4930732" y="203325"/>
            <a:ext cx="4058874" cy="2566598"/>
            <a:chOff x="4560039" y="542381"/>
            <a:chExt cx="4058874" cy="2566598"/>
          </a:xfrm>
        </p:grpSpPr>
        <p:sp>
          <p:nvSpPr>
            <p:cNvPr id="8" name="Shape 10">
              <a:extLst>
                <a:ext uri="{FF2B5EF4-FFF2-40B4-BE49-F238E27FC236}">
                  <a16:creationId xmlns:a16="http://schemas.microsoft.com/office/drawing/2014/main" id="{D8EF0B2E-8BA2-60BD-D3A6-59E6A52E5ADA}"/>
                </a:ext>
              </a:extLst>
            </p:cNvPr>
            <p:cNvSpPr/>
            <p:nvPr/>
          </p:nvSpPr>
          <p:spPr>
            <a:xfrm>
              <a:off x="4560039" y="549644"/>
              <a:ext cx="4058874" cy="255933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9" name="Shape 11">
              <a:extLst>
                <a:ext uri="{FF2B5EF4-FFF2-40B4-BE49-F238E27FC236}">
                  <a16:creationId xmlns:a16="http://schemas.microsoft.com/office/drawing/2014/main" id="{B6E88768-F10A-9BCD-1662-5699D1E35959}"/>
                </a:ext>
              </a:extLst>
            </p:cNvPr>
            <p:cNvSpPr/>
            <p:nvPr/>
          </p:nvSpPr>
          <p:spPr>
            <a:xfrm>
              <a:off x="4572001" y="542382"/>
              <a:ext cx="4044253" cy="272926"/>
            </a:xfrm>
            <a:prstGeom prst="rect">
              <a:avLst/>
            </a:prstGeom>
            <a:solidFill>
              <a:srgbClr val="0000FF"/>
            </a:solidFill>
            <a:ln>
              <a:noFill/>
            </a:ln>
          </p:spPr>
        </p:sp>
        <p:sp>
          <p:nvSpPr>
            <p:cNvPr id="10" name="Text 13">
              <a:extLst>
                <a:ext uri="{FF2B5EF4-FFF2-40B4-BE49-F238E27FC236}">
                  <a16:creationId xmlns:a16="http://schemas.microsoft.com/office/drawing/2014/main" id="{87C9B478-50E0-A355-F078-76B3C4314F78}"/>
                </a:ext>
              </a:extLst>
            </p:cNvPr>
            <p:cNvSpPr/>
            <p:nvPr/>
          </p:nvSpPr>
          <p:spPr>
            <a:xfrm>
              <a:off x="4682613" y="852519"/>
              <a:ext cx="3830529" cy="2252296"/>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Social capital refers to the resources, trust, and benefits people gain from their relationships and networks. It’s about how connections between individuals and groups help them achieve goals, solve problems, and maintain resilient communities.</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Communal networks are built from favours, a shared history and the occasional borrowed lawnmower.</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When people are connected, information moves fast. Support moves faster. Someone starts acting out? The network notices. Not to punish but to pull them back in before they drift too far. It’s hard to spiral out of control when one half the town knows your parents and the other half knows exactly who your friends are.</a:t>
              </a:r>
            </a:p>
          </p:txBody>
        </p:sp>
        <p:sp>
          <p:nvSpPr>
            <p:cNvPr id="11" name="TextBox 10">
              <a:extLst>
                <a:ext uri="{FF2B5EF4-FFF2-40B4-BE49-F238E27FC236}">
                  <a16:creationId xmlns:a16="http://schemas.microsoft.com/office/drawing/2014/main" id="{3B068B4D-4ACA-2F49-D6D4-9FFF45E54866}"/>
                </a:ext>
              </a:extLst>
            </p:cNvPr>
            <p:cNvSpPr txBox="1"/>
            <p:nvPr/>
          </p:nvSpPr>
          <p:spPr>
            <a:xfrm>
              <a:off x="4572001" y="542381"/>
              <a:ext cx="4044251" cy="276999"/>
            </a:xfrm>
            <a:prstGeom prst="rect">
              <a:avLst/>
            </a:prstGeom>
            <a:noFill/>
          </p:spPr>
          <p:txBody>
            <a:bodyPr wrap="square">
              <a:spAutoFit/>
            </a:bodyPr>
            <a:lstStyle/>
            <a:p>
              <a:pPr algn="ctr"/>
              <a:r>
                <a:rPr lang="en-GB" sz="1200" b="1" dirty="0">
                  <a:solidFill>
                    <a:srgbClr val="FFFF00"/>
                  </a:solidFill>
                  <a:latin typeface="Aptos" panose="020B0004020202020204" pitchFamily="34" charset="0"/>
                </a:rPr>
                <a:t>Concept: Social Capital</a:t>
              </a:r>
              <a:endParaRPr lang="en-GB" sz="1200" b="1" dirty="0">
                <a:solidFill>
                  <a:schemeClr val="bg1"/>
                </a:solidFill>
                <a:latin typeface="Aptos" panose="020B0004020202020204" pitchFamily="34" charset="0"/>
              </a:endParaRPr>
            </a:p>
          </p:txBody>
        </p:sp>
      </p:grpSp>
      <p:grpSp>
        <p:nvGrpSpPr>
          <p:cNvPr id="46" name="Evidence_trust">
            <a:extLst>
              <a:ext uri="{FF2B5EF4-FFF2-40B4-BE49-F238E27FC236}">
                <a16:creationId xmlns:a16="http://schemas.microsoft.com/office/drawing/2014/main" id="{23EC4299-585C-B676-62A9-2FDDD7A7ED0A}"/>
              </a:ext>
            </a:extLst>
          </p:cNvPr>
          <p:cNvGrpSpPr/>
          <p:nvPr/>
        </p:nvGrpSpPr>
        <p:grpSpPr>
          <a:xfrm>
            <a:off x="5203058" y="1029298"/>
            <a:ext cx="3676857" cy="1934150"/>
            <a:chOff x="1038631" y="2663884"/>
            <a:chExt cx="3676857" cy="1934150"/>
          </a:xfrm>
        </p:grpSpPr>
        <p:sp>
          <p:nvSpPr>
            <p:cNvPr id="7" name="Shape 10">
              <a:extLst>
                <a:ext uri="{FF2B5EF4-FFF2-40B4-BE49-F238E27FC236}">
                  <a16:creationId xmlns:a16="http://schemas.microsoft.com/office/drawing/2014/main" id="{B394457E-D19C-5025-CA4B-DAFF16594D3E}"/>
                </a:ext>
              </a:extLst>
            </p:cNvPr>
            <p:cNvSpPr/>
            <p:nvPr/>
          </p:nvSpPr>
          <p:spPr>
            <a:xfrm>
              <a:off x="1038631" y="2677599"/>
              <a:ext cx="3676857" cy="1920435"/>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21" name="Text 13">
              <a:extLst>
                <a:ext uri="{FF2B5EF4-FFF2-40B4-BE49-F238E27FC236}">
                  <a16:creationId xmlns:a16="http://schemas.microsoft.com/office/drawing/2014/main" id="{3965CE93-C429-A454-4F7B-CB30866E6F13}"/>
                </a:ext>
              </a:extLst>
            </p:cNvPr>
            <p:cNvSpPr/>
            <p:nvPr/>
          </p:nvSpPr>
          <p:spPr>
            <a:xfrm>
              <a:off x="1127123" y="3004459"/>
              <a:ext cx="3524864"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In a high‑trust community, people don’t look at each other like potential suspects. They assume the best until proven otherwise. That means when someone slips up - a bad decision, a moment of madness - folks don’t immediately jump to the conclusion everything’s going to hell.</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Trust is like a neighbourhood watch without the fluorescent jackets. It keeps panic from spreading. It stops one broken window from turning into a street full of smashed glass.</a:t>
              </a:r>
            </a:p>
          </p:txBody>
        </p:sp>
        <p:sp>
          <p:nvSpPr>
            <p:cNvPr id="22" name="TextBox 21">
              <a:extLst>
                <a:ext uri="{FF2B5EF4-FFF2-40B4-BE49-F238E27FC236}">
                  <a16:creationId xmlns:a16="http://schemas.microsoft.com/office/drawing/2014/main" id="{B56EA650-29E5-05A3-0D84-7C538DBD05E7}"/>
                </a:ext>
              </a:extLst>
            </p:cNvPr>
            <p:cNvSpPr txBox="1"/>
            <p:nvPr/>
          </p:nvSpPr>
          <p:spPr>
            <a:xfrm>
              <a:off x="1038631" y="2663884"/>
              <a:ext cx="3676857" cy="276999"/>
            </a:xfrm>
            <a:prstGeom prst="rect">
              <a:avLst/>
            </a:prstGeom>
            <a:solidFill>
              <a:schemeClr val="accent1"/>
            </a:solidFill>
          </p:spPr>
          <p:txBody>
            <a:bodyPr wrap="square">
              <a:spAutoFit/>
            </a:bodyPr>
            <a:lstStyle/>
            <a:p>
              <a:pPr algn="ctr"/>
              <a:r>
                <a:rPr lang="en-GB" sz="1200" b="1" dirty="0">
                  <a:solidFill>
                    <a:schemeClr val="bg1"/>
                  </a:solidFill>
                  <a:latin typeface="Aptos" panose="020B0004020202020204" pitchFamily="34" charset="0"/>
                </a:rPr>
                <a:t>Evidence: Trust</a:t>
              </a:r>
            </a:p>
          </p:txBody>
        </p:sp>
      </p:grpSp>
      <p:grpSp>
        <p:nvGrpSpPr>
          <p:cNvPr id="47" name="Evidence_reciprocity">
            <a:extLst>
              <a:ext uri="{FF2B5EF4-FFF2-40B4-BE49-F238E27FC236}">
                <a16:creationId xmlns:a16="http://schemas.microsoft.com/office/drawing/2014/main" id="{2D3778F2-899C-E128-91B0-8C93565FA010}"/>
              </a:ext>
            </a:extLst>
          </p:cNvPr>
          <p:cNvGrpSpPr/>
          <p:nvPr/>
        </p:nvGrpSpPr>
        <p:grpSpPr>
          <a:xfrm>
            <a:off x="5321801" y="1671033"/>
            <a:ext cx="3676857" cy="1583652"/>
            <a:chOff x="5040631" y="1135876"/>
            <a:chExt cx="3676857" cy="1583652"/>
          </a:xfrm>
        </p:grpSpPr>
        <p:sp>
          <p:nvSpPr>
            <p:cNvPr id="30" name="Shape 10">
              <a:extLst>
                <a:ext uri="{FF2B5EF4-FFF2-40B4-BE49-F238E27FC236}">
                  <a16:creationId xmlns:a16="http://schemas.microsoft.com/office/drawing/2014/main" id="{37D3C8E7-4AAA-FEBF-68B5-6681E2E7A9A1}"/>
                </a:ext>
              </a:extLst>
            </p:cNvPr>
            <p:cNvSpPr/>
            <p:nvPr/>
          </p:nvSpPr>
          <p:spPr>
            <a:xfrm>
              <a:off x="5040631" y="1149592"/>
              <a:ext cx="3676857" cy="1569936"/>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32" name="Text 13">
              <a:extLst>
                <a:ext uri="{FF2B5EF4-FFF2-40B4-BE49-F238E27FC236}">
                  <a16:creationId xmlns:a16="http://schemas.microsoft.com/office/drawing/2014/main" id="{D3184A0F-05C5-77FB-1652-5498AC84AD3B}"/>
                </a:ext>
              </a:extLst>
            </p:cNvPr>
            <p:cNvSpPr/>
            <p:nvPr/>
          </p:nvSpPr>
          <p:spPr>
            <a:xfrm>
              <a:off x="5129123" y="1461703"/>
              <a:ext cx="3524864" cy="1213884"/>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In simple terms norms of reciprocity refers to the idea that if you help me, I’ll help you. Conversely, if you hurt me I’ll hurt you, back. Doing someone a favour involves the unspoken rule that at some point you can ask them for a favour in return. These rules aren’t written, but they are understood. Break them and no-one calls the police. You just find yourself frozen out of the networks that keep people afloat.</a:t>
              </a:r>
            </a:p>
          </p:txBody>
        </p:sp>
        <p:sp>
          <p:nvSpPr>
            <p:cNvPr id="34" name="TextBox 33">
              <a:extLst>
                <a:ext uri="{FF2B5EF4-FFF2-40B4-BE49-F238E27FC236}">
                  <a16:creationId xmlns:a16="http://schemas.microsoft.com/office/drawing/2014/main" id="{EBA7C8CF-F437-870F-C141-F84FFCECE2D6}"/>
                </a:ext>
              </a:extLst>
            </p:cNvPr>
            <p:cNvSpPr txBox="1"/>
            <p:nvPr/>
          </p:nvSpPr>
          <p:spPr>
            <a:xfrm>
              <a:off x="5040631" y="1135876"/>
              <a:ext cx="3676857" cy="276999"/>
            </a:xfrm>
            <a:prstGeom prst="rect">
              <a:avLst/>
            </a:prstGeom>
            <a:solidFill>
              <a:schemeClr val="accent1"/>
            </a:solidFill>
          </p:spPr>
          <p:txBody>
            <a:bodyPr wrap="square">
              <a:spAutoFit/>
            </a:bodyPr>
            <a:lstStyle/>
            <a:p>
              <a:pPr algn="ctr"/>
              <a:r>
                <a:rPr lang="en-GB" sz="1200" b="1" dirty="0">
                  <a:solidFill>
                    <a:schemeClr val="bg1"/>
                  </a:solidFill>
                  <a:latin typeface="Aptos" panose="020B0004020202020204" pitchFamily="34" charset="0"/>
                </a:rPr>
                <a:t>Evidence: Norms of Reciprocity</a:t>
              </a:r>
            </a:p>
          </p:txBody>
        </p:sp>
      </p:grpSp>
    </p:spTree>
    <p:extLst>
      <p:ext uri="{BB962C8B-B14F-4D97-AF65-F5344CB8AC3E}">
        <p14:creationId xmlns:p14="http://schemas.microsoft.com/office/powerpoint/2010/main" val="64699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4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4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9EEB81-D23C-FFF5-0A53-70CE485F58EF}"/>
              </a:ext>
            </a:extLst>
          </p:cNvPr>
          <p:cNvPicPr>
            <a:picLocks noChangeAspect="1"/>
          </p:cNvPicPr>
          <p:nvPr/>
        </p:nvPicPr>
        <p:blipFill>
          <a:blip r:embed="rId3">
            <a:alphaModFix amt="35000"/>
          </a:blip>
          <a:srcRect/>
          <a:stretch/>
        </p:blipFill>
        <p:spPr>
          <a:xfrm>
            <a:off x="0" y="-1"/>
            <a:ext cx="9062883" cy="4307490"/>
          </a:xfrm>
          <a:prstGeom prst="rect">
            <a:avLst/>
          </a:prstGeom>
          <a:effectLst>
            <a:softEdge rad="63500"/>
          </a:effectLst>
        </p:spPr>
      </p:pic>
      <p:sp>
        <p:nvSpPr>
          <p:cNvPr id="45" name="Text 6">
            <a:extLst>
              <a:ext uri="{FF2B5EF4-FFF2-40B4-BE49-F238E27FC236}">
                <a16:creationId xmlns:a16="http://schemas.microsoft.com/office/drawing/2014/main" id="{6FB9F8CE-86DD-48C8-6940-05F627F62320}"/>
              </a:ext>
            </a:extLst>
          </p:cNvPr>
          <p:cNvSpPr/>
          <p:nvPr/>
        </p:nvSpPr>
        <p:spPr>
          <a:xfrm>
            <a:off x="291100" y="763635"/>
            <a:ext cx="5940094" cy="4022217"/>
          </a:xfrm>
          <a:prstGeom prst="rect">
            <a:avLst/>
          </a:prstGeom>
          <a:noFill/>
          <a:ln/>
        </p:spPr>
        <p:txBody>
          <a:bodyPr wrap="square" rtlCol="0" anchor="t"/>
          <a:lstStyle/>
          <a:p>
            <a:r>
              <a:rPr lang="en-GB" sz="1200" dirty="0">
                <a:solidFill>
                  <a:srgbClr val="FFFF00"/>
                </a:solidFill>
                <a:latin typeface="Aptos" panose="020B0004020202020204" pitchFamily="34" charset="0"/>
              </a:rPr>
              <a:t>Unlike Wilson and Kelling, William Chambliss took a less benign view about how formal social controls work in the real world of mean streets and even meaner street cleaners. Formal social control’s not blind, but it can be one-eyed.  See, Chambliss looked at two groups of kids: one from a leafy suburb where the neighbours bake muffins and call the cops by their first names, the other from the wrong side of tracks where the trains stopped running a long, long, time ago.</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“The </a:t>
            </a:r>
            <a:r>
              <a:rPr lang="en-GB" sz="1200" dirty="0">
                <a:solidFill>
                  <a:schemeClr val="accent4"/>
                </a:solidFill>
                <a:latin typeface="Aptos" panose="020B0004020202020204" pitchFamily="34" charset="0"/>
              </a:rPr>
              <a:t>Saints</a:t>
            </a:r>
            <a:r>
              <a:rPr lang="en-GB" sz="1200" dirty="0">
                <a:solidFill>
                  <a:srgbClr val="FFFF00"/>
                </a:solidFill>
                <a:latin typeface="Aptos" panose="020B0004020202020204" pitchFamily="34" charset="0"/>
              </a:rPr>
              <a:t> and the </a:t>
            </a:r>
            <a:r>
              <a:rPr lang="en-GB" sz="1200" dirty="0">
                <a:solidFill>
                  <a:schemeClr val="accent4"/>
                </a:solidFill>
                <a:latin typeface="Aptos" panose="020B0004020202020204" pitchFamily="34" charset="0"/>
              </a:rPr>
              <a:t>Roughnecks</a:t>
            </a:r>
            <a:r>
              <a:rPr lang="en-GB" sz="1200" dirty="0">
                <a:solidFill>
                  <a:srgbClr val="FFFF00"/>
                </a:solidFill>
                <a:latin typeface="Aptos" panose="020B0004020202020204" pitchFamily="34" charset="0"/>
              </a:rPr>
              <a:t>” he called them and it don’t take a genius to work out which one’s which.</a:t>
            </a:r>
            <a:r>
              <a:rPr lang="en-GB" sz="1200" dirty="0">
                <a:solidFill>
                  <a:srgbClr val="F0EFE8"/>
                </a:solidFill>
                <a:latin typeface="Aptos" panose="020B0004020202020204" pitchFamily="34" charset="0"/>
              </a:rPr>
              <a:t> </a:t>
            </a:r>
            <a:r>
              <a:rPr lang="en-GB" sz="1200" dirty="0">
                <a:solidFill>
                  <a:srgbClr val="FFFF00"/>
                </a:solidFill>
                <a:latin typeface="Aptos" panose="020B0004020202020204" pitchFamily="34" charset="0"/>
              </a:rPr>
              <a:t>And when crime time comes to town, guess who’s behaviour gets labelled a “youthful misdemeanour” and who gets a record that sticks harder than gum to the sole of your shoe?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See, that’s the problem. Formal social control doesn’t fall evenly. It falls hardest where it’s always fallen: on the already‑marginalised. The kids </a:t>
            </a:r>
            <a:r>
              <a:rPr lang="en-GB" sz="1200" i="1" dirty="0">
                <a:solidFill>
                  <a:srgbClr val="FFFF00"/>
                </a:solidFill>
                <a:latin typeface="Aptos" panose="020B0004020202020204" pitchFamily="34" charset="0"/>
              </a:rPr>
              <a:t>without</a:t>
            </a:r>
            <a:r>
              <a:rPr lang="en-GB" sz="1200" dirty="0">
                <a:solidFill>
                  <a:srgbClr val="FFFF00"/>
                </a:solidFill>
                <a:latin typeface="Aptos" panose="020B0004020202020204" pitchFamily="34" charset="0"/>
              </a:rPr>
              <a:t> </a:t>
            </a:r>
            <a:r>
              <a:rPr lang="en-GB" sz="1200" dirty="0">
                <a:solidFill>
                  <a:schemeClr val="accent4"/>
                </a:solidFill>
                <a:latin typeface="Aptos" panose="020B0004020202020204" pitchFamily="34" charset="0"/>
              </a:rPr>
              <a:t>social</a:t>
            </a:r>
            <a:r>
              <a:rPr lang="en-GB" sz="1200" dirty="0">
                <a:solidFill>
                  <a:srgbClr val="0000FF"/>
                </a:solidFill>
                <a:latin typeface="Aptos" panose="020B0004020202020204" pitchFamily="34" charset="0"/>
              </a:rPr>
              <a:t> </a:t>
            </a:r>
            <a:r>
              <a:rPr lang="en-GB" sz="1200" dirty="0">
                <a:solidFill>
                  <a:schemeClr val="accent4"/>
                </a:solidFill>
                <a:latin typeface="Aptos" panose="020B0004020202020204" pitchFamily="34" charset="0"/>
              </a:rPr>
              <a:t>capital</a:t>
            </a:r>
            <a:r>
              <a:rPr lang="en-GB" sz="1200" dirty="0">
                <a:solidFill>
                  <a:srgbClr val="FFFF00"/>
                </a:solidFill>
                <a:latin typeface="Aptos" panose="020B0004020202020204" pitchFamily="34" charset="0"/>
              </a:rPr>
              <a:t>, who don’t have a lawyer in the family or a teacher ready to vouch for their “potential.”  Once the system tags you as deviant, it never stops.  It just circles back.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chemeClr val="bg1"/>
                </a:solidFill>
                <a:latin typeface="Aptos" panose="020B0004020202020204" pitchFamily="34" charset="0"/>
              </a:rPr>
              <a:t>Again and again and again…</a:t>
            </a:r>
          </a:p>
        </p:txBody>
      </p:sp>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695880"/>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rPr>
              <a:t>The Saints and the Roughnecks</a:t>
            </a:r>
          </a:p>
        </p:txBody>
      </p:sp>
      <p:sp>
        <p:nvSpPr>
          <p:cNvPr id="2" name="Rectangle 1">
            <a:hlinkClick r:id="rId4" action="ppaction://hlinksldjump"/>
            <a:extLst>
              <a:ext uri="{FF2B5EF4-FFF2-40B4-BE49-F238E27FC236}">
                <a16:creationId xmlns:a16="http://schemas.microsoft.com/office/drawing/2014/main" id="{0A31D818-4169-D90C-3B92-48446BCB9236}"/>
              </a:ext>
            </a:extLst>
          </p:cNvPr>
          <p:cNvSpPr/>
          <p:nvPr/>
        </p:nvSpPr>
        <p:spPr>
          <a:xfrm>
            <a:off x="364224" y="3946153"/>
            <a:ext cx="1800000" cy="18000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occap">
            <a:extLst>
              <a:ext uri="{FF2B5EF4-FFF2-40B4-BE49-F238E27FC236}">
                <a16:creationId xmlns:a16="http://schemas.microsoft.com/office/drawing/2014/main" id="{88E4F4E8-14F7-B811-C734-61A682E1AE91}"/>
              </a:ext>
            </a:extLst>
          </p:cNvPr>
          <p:cNvSpPr/>
          <p:nvPr/>
        </p:nvSpPr>
        <p:spPr>
          <a:xfrm>
            <a:off x="4106410" y="3191216"/>
            <a:ext cx="82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aints">
            <a:extLst>
              <a:ext uri="{FF2B5EF4-FFF2-40B4-BE49-F238E27FC236}">
                <a16:creationId xmlns:a16="http://schemas.microsoft.com/office/drawing/2014/main" id="{F95D54ED-8EE2-3ED1-6597-D9B9AE207BD8}"/>
              </a:ext>
            </a:extLst>
          </p:cNvPr>
          <p:cNvSpPr/>
          <p:nvPr/>
        </p:nvSpPr>
        <p:spPr>
          <a:xfrm>
            <a:off x="685554" y="2097486"/>
            <a:ext cx="43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gh">
            <a:extLst>
              <a:ext uri="{FF2B5EF4-FFF2-40B4-BE49-F238E27FC236}">
                <a16:creationId xmlns:a16="http://schemas.microsoft.com/office/drawing/2014/main" id="{E3AF688B-602F-0485-148D-10D0AB5F05A4}"/>
              </a:ext>
            </a:extLst>
          </p:cNvPr>
          <p:cNvSpPr/>
          <p:nvPr/>
        </p:nvSpPr>
        <p:spPr>
          <a:xfrm>
            <a:off x="1607328" y="2108034"/>
            <a:ext cx="766917"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25E00E9A-DC54-1707-5593-05AB4ADC66DC}"/>
              </a:ext>
            </a:extLst>
          </p:cNvPr>
          <p:cNvPicPr>
            <a:picLocks noChangeAspect="1"/>
          </p:cNvPicPr>
          <p:nvPr/>
        </p:nvPicPr>
        <p:blipFill>
          <a:blip r:embed="rId5"/>
          <a:srcRect/>
          <a:stretch/>
        </p:blipFill>
        <p:spPr>
          <a:xfrm>
            <a:off x="6412240" y="298793"/>
            <a:ext cx="2313964" cy="4113716"/>
          </a:xfrm>
          <a:prstGeom prst="rect">
            <a:avLst/>
          </a:prstGeom>
          <a:ln w="50800">
            <a:solidFill>
              <a:schemeClr val="bg1"/>
            </a:solidFill>
          </a:ln>
        </p:spPr>
      </p:pic>
      <p:grpSp>
        <p:nvGrpSpPr>
          <p:cNvPr id="14" name="Evidence_saints">
            <a:extLst>
              <a:ext uri="{FF2B5EF4-FFF2-40B4-BE49-F238E27FC236}">
                <a16:creationId xmlns:a16="http://schemas.microsoft.com/office/drawing/2014/main" id="{0BB415A7-7EE4-0304-0EEB-BBA404F6F215}"/>
              </a:ext>
            </a:extLst>
          </p:cNvPr>
          <p:cNvGrpSpPr/>
          <p:nvPr/>
        </p:nvGrpSpPr>
        <p:grpSpPr>
          <a:xfrm>
            <a:off x="5031792" y="352666"/>
            <a:ext cx="3838571" cy="1934150"/>
            <a:chOff x="4785852" y="222717"/>
            <a:chExt cx="3838571" cy="1934150"/>
          </a:xfrm>
        </p:grpSpPr>
        <p:sp>
          <p:nvSpPr>
            <p:cNvPr id="6" name="Shape 10">
              <a:extLst>
                <a:ext uri="{FF2B5EF4-FFF2-40B4-BE49-F238E27FC236}">
                  <a16:creationId xmlns:a16="http://schemas.microsoft.com/office/drawing/2014/main" id="{837BBDD9-B930-5044-09FC-EE371BE865C8}"/>
                </a:ext>
              </a:extLst>
            </p:cNvPr>
            <p:cNvSpPr/>
            <p:nvPr/>
          </p:nvSpPr>
          <p:spPr>
            <a:xfrm>
              <a:off x="4785852" y="236432"/>
              <a:ext cx="3838571" cy="1920435"/>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8" name="Text 13">
              <a:extLst>
                <a:ext uri="{FF2B5EF4-FFF2-40B4-BE49-F238E27FC236}">
                  <a16:creationId xmlns:a16="http://schemas.microsoft.com/office/drawing/2014/main" id="{2AE59E62-AD48-C0C2-D20C-29DE3C40BCD6}"/>
                </a:ext>
              </a:extLst>
            </p:cNvPr>
            <p:cNvSpPr/>
            <p:nvPr/>
          </p:nvSpPr>
          <p:spPr>
            <a:xfrm>
              <a:off x="4884065" y="563292"/>
              <a:ext cx="3676857"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“Eight promising young men of good, stable, white upper-middle-class families, active in school affairs, were some of the most delinquent boys at Hanibal High School. While community residents and parents knew these boys occasionally sowed a few wild oats they were totally unaware that sowing wild oats completely occupied their daily routine. The Saints were constantly occupied with truancy, drinking, wild driving, petty theft and vandalism. Yet not one was officially arrested for any misdeed during the two years I observed them”.</a:t>
              </a:r>
            </a:p>
          </p:txBody>
        </p:sp>
        <p:sp>
          <p:nvSpPr>
            <p:cNvPr id="9" name="TextBox 8">
              <a:extLst>
                <a:ext uri="{FF2B5EF4-FFF2-40B4-BE49-F238E27FC236}">
                  <a16:creationId xmlns:a16="http://schemas.microsoft.com/office/drawing/2014/main" id="{D6338D0B-46AF-499D-A935-DF6CA9531CB9}"/>
                </a:ext>
              </a:extLst>
            </p:cNvPr>
            <p:cNvSpPr txBox="1"/>
            <p:nvPr/>
          </p:nvSpPr>
          <p:spPr>
            <a:xfrm>
              <a:off x="4785852" y="222717"/>
              <a:ext cx="3838571" cy="276999"/>
            </a:xfrm>
            <a:prstGeom prst="rect">
              <a:avLst/>
            </a:prstGeom>
            <a:solidFill>
              <a:schemeClr val="accent1"/>
            </a:solidFill>
          </p:spPr>
          <p:txBody>
            <a:bodyPr wrap="square">
              <a:spAutoFit/>
            </a:bodyPr>
            <a:lstStyle/>
            <a:p>
              <a:pPr algn="ctr"/>
              <a:r>
                <a:rPr lang="en-GB" sz="1200" b="1" dirty="0">
                  <a:solidFill>
                    <a:schemeClr val="bg1"/>
                  </a:solidFill>
                  <a:latin typeface="Aptos" panose="020B0004020202020204" pitchFamily="34" charset="0"/>
                </a:rPr>
                <a:t>Evidence: The Saints</a:t>
              </a:r>
            </a:p>
          </p:txBody>
        </p:sp>
      </p:grpSp>
      <p:grpSp>
        <p:nvGrpSpPr>
          <p:cNvPr id="4" name="Concept_sc">
            <a:extLst>
              <a:ext uri="{FF2B5EF4-FFF2-40B4-BE49-F238E27FC236}">
                <a16:creationId xmlns:a16="http://schemas.microsoft.com/office/drawing/2014/main" id="{7CDAB1EE-3BEA-04AF-1A1F-BA686B12BEE5}"/>
              </a:ext>
            </a:extLst>
          </p:cNvPr>
          <p:cNvGrpSpPr/>
          <p:nvPr/>
        </p:nvGrpSpPr>
        <p:grpSpPr>
          <a:xfrm>
            <a:off x="4667330" y="822477"/>
            <a:ext cx="4058874" cy="2566598"/>
            <a:chOff x="4560039" y="542381"/>
            <a:chExt cx="4058874" cy="2566598"/>
          </a:xfrm>
        </p:grpSpPr>
        <p:sp>
          <p:nvSpPr>
            <p:cNvPr id="5" name="Shape 10">
              <a:extLst>
                <a:ext uri="{FF2B5EF4-FFF2-40B4-BE49-F238E27FC236}">
                  <a16:creationId xmlns:a16="http://schemas.microsoft.com/office/drawing/2014/main" id="{B0F544C3-5413-FB52-F22F-478083501ECC}"/>
                </a:ext>
              </a:extLst>
            </p:cNvPr>
            <p:cNvSpPr/>
            <p:nvPr/>
          </p:nvSpPr>
          <p:spPr>
            <a:xfrm>
              <a:off x="4560039" y="549644"/>
              <a:ext cx="4058874" cy="255933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7" name="Shape 11">
              <a:extLst>
                <a:ext uri="{FF2B5EF4-FFF2-40B4-BE49-F238E27FC236}">
                  <a16:creationId xmlns:a16="http://schemas.microsoft.com/office/drawing/2014/main" id="{1BE8394C-D2B5-9501-1BBE-1136EAD4F7D3}"/>
                </a:ext>
              </a:extLst>
            </p:cNvPr>
            <p:cNvSpPr/>
            <p:nvPr/>
          </p:nvSpPr>
          <p:spPr>
            <a:xfrm>
              <a:off x="4572001" y="542382"/>
              <a:ext cx="4044253" cy="272926"/>
            </a:xfrm>
            <a:prstGeom prst="rect">
              <a:avLst/>
            </a:prstGeom>
            <a:solidFill>
              <a:srgbClr val="0000FF"/>
            </a:solidFill>
            <a:ln>
              <a:noFill/>
            </a:ln>
          </p:spPr>
        </p:sp>
        <p:sp>
          <p:nvSpPr>
            <p:cNvPr id="15" name="Text 13">
              <a:extLst>
                <a:ext uri="{FF2B5EF4-FFF2-40B4-BE49-F238E27FC236}">
                  <a16:creationId xmlns:a16="http://schemas.microsoft.com/office/drawing/2014/main" id="{D3C88B14-E431-159C-C0A6-DFC746F5180F}"/>
                </a:ext>
              </a:extLst>
            </p:cNvPr>
            <p:cNvSpPr/>
            <p:nvPr/>
          </p:nvSpPr>
          <p:spPr>
            <a:xfrm>
              <a:off x="4682613" y="852519"/>
              <a:ext cx="3830529" cy="2252296"/>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Social capital refers to the resources, trust, and benefits people gain from their relationships and networks. It’s about how connections between individuals and groups help them achieve goals, solve problems, and maintain resilient communities.</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Communal networks are built from favours, a shared history and the occasional borrowed lawnmower.</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When people are connected, information moves fast. Support moves faster. Someone starts acting out? The network notices. Not to punish but to pull them back in before they drift too far. It’s hard to spiral out of control when one half the town knows your parents and the other half knows exactly who your friends are.</a:t>
              </a:r>
            </a:p>
          </p:txBody>
        </p:sp>
        <p:sp>
          <p:nvSpPr>
            <p:cNvPr id="16" name="TextBox 15">
              <a:extLst>
                <a:ext uri="{FF2B5EF4-FFF2-40B4-BE49-F238E27FC236}">
                  <a16:creationId xmlns:a16="http://schemas.microsoft.com/office/drawing/2014/main" id="{C6139858-BD91-3469-F6D1-81E177D4AA50}"/>
                </a:ext>
              </a:extLst>
            </p:cNvPr>
            <p:cNvSpPr txBox="1"/>
            <p:nvPr/>
          </p:nvSpPr>
          <p:spPr>
            <a:xfrm>
              <a:off x="4572001" y="542381"/>
              <a:ext cx="4044251" cy="276999"/>
            </a:xfrm>
            <a:prstGeom prst="rect">
              <a:avLst/>
            </a:prstGeom>
            <a:noFill/>
          </p:spPr>
          <p:txBody>
            <a:bodyPr wrap="square">
              <a:spAutoFit/>
            </a:bodyPr>
            <a:lstStyle/>
            <a:p>
              <a:pPr algn="ctr"/>
              <a:r>
                <a:rPr lang="en-GB" sz="1200" b="1" dirty="0">
                  <a:solidFill>
                    <a:srgbClr val="FFFF00"/>
                  </a:solidFill>
                  <a:latin typeface="Aptos" panose="020B0004020202020204" pitchFamily="34" charset="0"/>
                </a:rPr>
                <a:t>Concept: Social Capital</a:t>
              </a:r>
              <a:endParaRPr lang="en-GB" sz="1200" b="1" dirty="0">
                <a:solidFill>
                  <a:schemeClr val="bg1"/>
                </a:solidFill>
                <a:latin typeface="Aptos" panose="020B0004020202020204" pitchFamily="34" charset="0"/>
              </a:endParaRPr>
            </a:p>
          </p:txBody>
        </p:sp>
      </p:grpSp>
      <p:grpSp>
        <p:nvGrpSpPr>
          <p:cNvPr id="10" name="Evidence_rough">
            <a:extLst>
              <a:ext uri="{FF2B5EF4-FFF2-40B4-BE49-F238E27FC236}">
                <a16:creationId xmlns:a16="http://schemas.microsoft.com/office/drawing/2014/main" id="{3A5ED25C-9957-08F9-70DF-3F2591F20AFC}"/>
              </a:ext>
            </a:extLst>
          </p:cNvPr>
          <p:cNvGrpSpPr/>
          <p:nvPr/>
        </p:nvGrpSpPr>
        <p:grpSpPr>
          <a:xfrm>
            <a:off x="4902372" y="2792829"/>
            <a:ext cx="3676857" cy="1583652"/>
            <a:chOff x="5040631" y="1135876"/>
            <a:chExt cx="3676857" cy="1583652"/>
          </a:xfrm>
        </p:grpSpPr>
        <p:sp>
          <p:nvSpPr>
            <p:cNvPr id="11" name="Shape 10">
              <a:extLst>
                <a:ext uri="{FF2B5EF4-FFF2-40B4-BE49-F238E27FC236}">
                  <a16:creationId xmlns:a16="http://schemas.microsoft.com/office/drawing/2014/main" id="{360DA1F4-2E85-4D94-D028-433ECFF8EEF9}"/>
                </a:ext>
              </a:extLst>
            </p:cNvPr>
            <p:cNvSpPr/>
            <p:nvPr/>
          </p:nvSpPr>
          <p:spPr>
            <a:xfrm>
              <a:off x="5040631" y="1149592"/>
              <a:ext cx="3676857" cy="1569936"/>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12" name="Text 13">
              <a:extLst>
                <a:ext uri="{FF2B5EF4-FFF2-40B4-BE49-F238E27FC236}">
                  <a16:creationId xmlns:a16="http://schemas.microsoft.com/office/drawing/2014/main" id="{C0BD152A-C3E6-CA44-9F8A-8779F4274900}"/>
                </a:ext>
              </a:extLst>
            </p:cNvPr>
            <p:cNvSpPr/>
            <p:nvPr/>
          </p:nvSpPr>
          <p:spPr>
            <a:xfrm>
              <a:off x="5129123" y="1461703"/>
              <a:ext cx="3524864" cy="1213884"/>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“My observations during the same two years of another gang of Hanibal High School students, six lower-class white boys known as the Roughnecks [revealed something very different]. The Roughnecks were constantly in trouble with police and community even though their rate of delinquency was about equal with that of the Saints. What was the cause of this disparity? </a:t>
              </a:r>
            </a:p>
          </p:txBody>
        </p:sp>
        <p:sp>
          <p:nvSpPr>
            <p:cNvPr id="13" name="TextBox 12">
              <a:extLst>
                <a:ext uri="{FF2B5EF4-FFF2-40B4-BE49-F238E27FC236}">
                  <a16:creationId xmlns:a16="http://schemas.microsoft.com/office/drawing/2014/main" id="{09FBCFD0-67D3-2AF9-1B65-35B75967B3E7}"/>
                </a:ext>
              </a:extLst>
            </p:cNvPr>
            <p:cNvSpPr txBox="1"/>
            <p:nvPr/>
          </p:nvSpPr>
          <p:spPr>
            <a:xfrm>
              <a:off x="5040631" y="1135876"/>
              <a:ext cx="3676857" cy="276999"/>
            </a:xfrm>
            <a:prstGeom prst="rect">
              <a:avLst/>
            </a:prstGeom>
            <a:solidFill>
              <a:schemeClr val="accent1"/>
            </a:solidFill>
          </p:spPr>
          <p:txBody>
            <a:bodyPr wrap="square">
              <a:spAutoFit/>
            </a:bodyPr>
            <a:lstStyle/>
            <a:p>
              <a:pPr algn="ctr"/>
              <a:r>
                <a:rPr lang="en-GB" sz="1200" b="1" dirty="0">
                  <a:solidFill>
                    <a:schemeClr val="bg1"/>
                  </a:solidFill>
                  <a:latin typeface="Aptos" panose="020B0004020202020204" pitchFamily="34" charset="0"/>
                </a:rPr>
                <a:t>Evidence: The Roughnecks</a:t>
              </a:r>
            </a:p>
          </p:txBody>
        </p:sp>
      </p:grpSp>
    </p:spTree>
    <p:extLst>
      <p:ext uri="{BB962C8B-B14F-4D97-AF65-F5344CB8AC3E}">
        <p14:creationId xmlns:p14="http://schemas.microsoft.com/office/powerpoint/2010/main" val="4148552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8BDC5-0AF9-673D-CF96-994291110B0A}"/>
              </a:ext>
            </a:extLst>
          </p:cNvPr>
          <p:cNvPicPr>
            <a:picLocks noChangeAspect="1"/>
          </p:cNvPicPr>
          <p:nvPr/>
        </p:nvPicPr>
        <p:blipFill>
          <a:blip r:embed="rId3">
            <a:alphaModFix amt="35000"/>
          </a:blip>
          <a:srcRect/>
          <a:stretch/>
        </p:blipFill>
        <p:spPr>
          <a:xfrm>
            <a:off x="0" y="-1"/>
            <a:ext cx="9144000" cy="4307490"/>
          </a:xfrm>
          <a:prstGeom prst="rect">
            <a:avLst/>
          </a:prstGeom>
          <a:effectLst>
            <a:softEdge rad="63500"/>
          </a:effectLst>
        </p:spPr>
      </p:pic>
      <p:sp>
        <p:nvSpPr>
          <p:cNvPr id="31" name="Text 29"/>
          <p:cNvSpPr/>
          <p:nvPr/>
        </p:nvSpPr>
        <p:spPr>
          <a:xfrm>
            <a:off x="303817" y="5070790"/>
            <a:ext cx="8595360" cy="292608"/>
          </a:xfrm>
          <a:prstGeom prst="rect">
            <a:avLst/>
          </a:prstGeom>
          <a:noFill/>
          <a:ln/>
        </p:spPr>
        <p:txBody>
          <a:bodyPr wrap="square" lIns="0" tIns="0" rIns="0" bIns="0" rtlCol="0" anchor="ctr"/>
          <a:lstStyle/>
          <a:p>
            <a:pPr marL="0" indent="0">
              <a:buNone/>
            </a:pPr>
            <a:r>
              <a:rPr lang="en-US" sz="750" kern="0" spc="100" dirty="0">
                <a:solidFill>
                  <a:srgbClr val="72728A"/>
                </a:solidFill>
              </a:rPr>
              <a:t>CONCEPT: FORMAL vs INFORMAL SOCIAL CONTROL   //   </a:t>
            </a:r>
            <a:r>
              <a:rPr lang="en-US" sz="750" kern="0" spc="100" dirty="0">
                <a:solidFill>
                  <a:srgbClr val="40C4FF"/>
                </a:solidFill>
              </a:rPr>
              <a:t>► Choice A or B → Slide 7 (Path A final outcome)</a:t>
            </a:r>
            <a:endParaRPr lang="en-US" sz="750" dirty="0"/>
          </a:p>
        </p:txBody>
      </p:sp>
      <p:sp>
        <p:nvSpPr>
          <p:cNvPr id="33" name="Text 3">
            <a:extLst>
              <a:ext uri="{FF2B5EF4-FFF2-40B4-BE49-F238E27FC236}">
                <a16:creationId xmlns:a16="http://schemas.microsoft.com/office/drawing/2014/main" id="{0F834F6D-BF60-64C0-08F5-F95FC1F2718D}"/>
              </a:ext>
            </a:extLst>
          </p:cNvPr>
          <p:cNvSpPr/>
          <p:nvPr/>
        </p:nvSpPr>
        <p:spPr>
          <a:xfrm>
            <a:off x="306900" y="196682"/>
            <a:ext cx="6632216" cy="695880"/>
          </a:xfrm>
          <a:prstGeom prst="rect">
            <a:avLst/>
          </a:prstGeom>
          <a:noFill/>
          <a:ln/>
        </p:spPr>
        <p:txBody>
          <a:bodyPr wrap="square" rtlCol="0" anchor="t"/>
          <a:lstStyle/>
          <a:p>
            <a:pPr marL="0" indent="0" algn="l">
              <a:buNone/>
            </a:pPr>
            <a:r>
              <a:rPr lang="en-US" sz="2800" b="1" dirty="0">
                <a:solidFill>
                  <a:schemeClr val="bg1"/>
                </a:solidFill>
                <a:latin typeface="Aptos" panose="020B0004020202020204" pitchFamily="34" charset="0"/>
              </a:rPr>
              <a:t>The Saints and the Roughnecks</a:t>
            </a:r>
          </a:p>
        </p:txBody>
      </p:sp>
      <p:sp>
        <p:nvSpPr>
          <p:cNvPr id="45" name="Text 6">
            <a:extLst>
              <a:ext uri="{FF2B5EF4-FFF2-40B4-BE49-F238E27FC236}">
                <a16:creationId xmlns:a16="http://schemas.microsoft.com/office/drawing/2014/main" id="{6FB9F8CE-86DD-48C8-6940-05F627F62320}"/>
              </a:ext>
            </a:extLst>
          </p:cNvPr>
          <p:cNvSpPr/>
          <p:nvPr/>
        </p:nvSpPr>
        <p:spPr>
          <a:xfrm>
            <a:off x="291100" y="763635"/>
            <a:ext cx="4964194" cy="4183183"/>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You get watched more. Stopped more.   Reported more.   </a:t>
            </a:r>
          </a:p>
          <a:p>
            <a:pPr marL="0" indent="0">
              <a:buNone/>
            </a:pPr>
            <a:r>
              <a:rPr lang="en-GB" sz="1200" dirty="0">
                <a:solidFill>
                  <a:srgbClr val="FFFF00"/>
                </a:solidFill>
                <a:latin typeface="Aptos" panose="020B0004020202020204" pitchFamily="34" charset="0"/>
              </a:rPr>
              <a:t>Hell, let’s not mince words: you get punished more.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every new encounter becomes </a:t>
            </a:r>
            <a:r>
              <a:rPr lang="en-GB" sz="1200" i="1" dirty="0">
                <a:solidFill>
                  <a:srgbClr val="FFFF00"/>
                </a:solidFill>
                <a:latin typeface="Aptos" panose="020B0004020202020204" pitchFamily="34" charset="0"/>
              </a:rPr>
              <a:t>evidence</a:t>
            </a:r>
            <a:r>
              <a:rPr lang="en-GB" sz="1200" dirty="0">
                <a:solidFill>
                  <a:srgbClr val="FFFF00"/>
                </a:solidFill>
                <a:latin typeface="Aptos" panose="020B0004020202020204" pitchFamily="34" charset="0"/>
              </a:rPr>
              <a:t> you’re the problem.</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Unlike the golden‑child version of you across town, you don’t  get a warning, a wink and a ride home. You never get the benefit of the doubt. </a:t>
            </a:r>
          </a:p>
          <a:p>
            <a:pPr marL="0" indent="0">
              <a:buNone/>
            </a:pPr>
            <a:r>
              <a:rPr lang="en-GB" sz="1200" dirty="0">
                <a:solidFill>
                  <a:srgbClr val="FFFF00"/>
                </a:solidFill>
                <a:latin typeface="Aptos" panose="020B0004020202020204" pitchFamily="34" charset="0"/>
              </a:rPr>
              <a:t>A second, a third or fourth chance…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See, Chambliss saw formal social controls as designed to maintain a </a:t>
            </a:r>
            <a:r>
              <a:rPr lang="en-GB" sz="1200" i="1" dirty="0">
                <a:solidFill>
                  <a:srgbClr val="FFFF00"/>
                </a:solidFill>
                <a:latin typeface="Aptos" panose="020B0004020202020204" pitchFamily="34" charset="0"/>
              </a:rPr>
              <a:t>certain kind of order</a:t>
            </a:r>
            <a:r>
              <a:rPr lang="en-GB" sz="1200" dirty="0">
                <a:solidFill>
                  <a:srgbClr val="FFFF00"/>
                </a:solidFill>
                <a:latin typeface="Aptos" panose="020B0004020202020204" pitchFamily="34" charset="0"/>
              </a:rPr>
              <a:t>. One where the working class and the underserving poor get prison, while the middle class who run the system get “understanding” and a chance to go to rehab to “</a:t>
            </a:r>
            <a:r>
              <a:rPr lang="en-GB" sz="1200" i="1" dirty="0">
                <a:solidFill>
                  <a:srgbClr val="FFFF00"/>
                </a:solidFill>
                <a:latin typeface="Aptos" panose="020B0004020202020204" pitchFamily="34" charset="0"/>
              </a:rPr>
              <a:t>learn how to become better people</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a system that keeps tightening the screws on the same old suspects. Shining a spotlight on crime, for sure. But only in certain directions.</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But hey, it’s getting early. What say we </a:t>
            </a:r>
            <a:r>
              <a:rPr lang="en-GB" sz="1200" dirty="0">
                <a:solidFill>
                  <a:schemeClr val="bg1"/>
                </a:solidFill>
                <a:latin typeface="Aptos" panose="020B0004020202020204" pitchFamily="34" charset="0"/>
              </a:rPr>
              <a:t>wrap this up now?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Unless you’re still keen to </a:t>
            </a:r>
            <a:r>
              <a:rPr lang="en-GB" sz="1200" dirty="0">
                <a:solidFill>
                  <a:schemeClr val="bg1"/>
                </a:solidFill>
                <a:latin typeface="Aptos" panose="020B0004020202020204" pitchFamily="34" charset="0"/>
              </a:rPr>
              <a:t>check-out that vigil? </a:t>
            </a:r>
          </a:p>
          <a:p>
            <a:pPr marL="0" indent="0">
              <a:buNone/>
            </a:pPr>
            <a:endParaRPr lang="en-GB" sz="1200" dirty="0">
              <a:solidFill>
                <a:srgbClr val="FFFF00"/>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p:txBody>
      </p:sp>
      <p:sp>
        <p:nvSpPr>
          <p:cNvPr id="5" name="Rectangle 4">
            <a:hlinkClick r:id="rId4" action="ppaction://hlinksldjump"/>
            <a:extLst>
              <a:ext uri="{FF2B5EF4-FFF2-40B4-BE49-F238E27FC236}">
                <a16:creationId xmlns:a16="http://schemas.microsoft.com/office/drawing/2014/main" id="{920EBA00-DF28-9A2D-73CA-52ED72ADD5E1}"/>
              </a:ext>
            </a:extLst>
          </p:cNvPr>
          <p:cNvSpPr/>
          <p:nvPr/>
        </p:nvSpPr>
        <p:spPr>
          <a:xfrm>
            <a:off x="2782805" y="3924116"/>
            <a:ext cx="115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5" action="ppaction://hlinksldjump"/>
            <a:extLst>
              <a:ext uri="{FF2B5EF4-FFF2-40B4-BE49-F238E27FC236}">
                <a16:creationId xmlns:a16="http://schemas.microsoft.com/office/drawing/2014/main" id="{417C05D7-1077-C3B7-FF00-5E2217DB6DBD}"/>
              </a:ext>
            </a:extLst>
          </p:cNvPr>
          <p:cNvSpPr/>
          <p:nvPr/>
        </p:nvSpPr>
        <p:spPr>
          <a:xfrm>
            <a:off x="1979248" y="4297470"/>
            <a:ext cx="129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BD1C029-D2DF-0C18-18E8-30FCAE258DAD}"/>
              </a:ext>
            </a:extLst>
          </p:cNvPr>
          <p:cNvPicPr>
            <a:picLocks noChangeAspect="1"/>
          </p:cNvPicPr>
          <p:nvPr/>
        </p:nvPicPr>
        <p:blipFill>
          <a:blip r:embed="rId6"/>
          <a:srcRect/>
          <a:stretch/>
        </p:blipFill>
        <p:spPr>
          <a:xfrm>
            <a:off x="5331543" y="1219345"/>
            <a:ext cx="3649125" cy="2052633"/>
          </a:xfrm>
          <a:prstGeom prst="rect">
            <a:avLst/>
          </a:prstGeom>
          <a:ln w="50800">
            <a:solidFill>
              <a:schemeClr val="bg1"/>
            </a:solidFill>
          </a:ln>
        </p:spPr>
      </p:pic>
    </p:spTree>
    <p:extLst>
      <p:ext uri="{BB962C8B-B14F-4D97-AF65-F5344CB8AC3E}">
        <p14:creationId xmlns:p14="http://schemas.microsoft.com/office/powerpoint/2010/main" val="2334571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6895-EF2E-6CCE-34C9-6F1972037E6B}"/>
              </a:ext>
            </a:extLst>
          </p:cNvPr>
          <p:cNvPicPr>
            <a:picLocks noChangeAspect="1"/>
          </p:cNvPicPr>
          <p:nvPr/>
        </p:nvPicPr>
        <p:blipFill>
          <a:blip r:embed="rId3">
            <a:alphaModFix amt="50000"/>
            <a:duotone>
              <a:prstClr val="black"/>
              <a:srgbClr val="D9C3A5">
                <a:tint val="50000"/>
                <a:satMod val="180000"/>
              </a:srgbClr>
            </a:duotone>
          </a:blip>
          <a:srcRect/>
          <a:stretch/>
        </p:blipFill>
        <p:spPr>
          <a:xfrm>
            <a:off x="0" y="-2"/>
            <a:ext cx="9144000" cy="4654211"/>
          </a:xfrm>
          <a:prstGeom prst="rect">
            <a:avLst/>
          </a:prstGeom>
          <a:effectLst>
            <a:softEdge rad="63500"/>
          </a:effectLst>
        </p:spPr>
      </p:pic>
      <p:sp>
        <p:nvSpPr>
          <p:cNvPr id="10" name="Text 8"/>
          <p:cNvSpPr/>
          <p:nvPr/>
        </p:nvSpPr>
        <p:spPr>
          <a:xfrm>
            <a:off x="6812280" y="1353312"/>
            <a:ext cx="1737360" cy="155448"/>
          </a:xfrm>
          <a:prstGeom prst="rect">
            <a:avLst/>
          </a:prstGeom>
          <a:noFill/>
          <a:ln/>
        </p:spPr>
        <p:txBody>
          <a:bodyPr wrap="square" lIns="0" tIns="0" rIns="0" bIns="0" rtlCol="0" anchor="ctr"/>
          <a:lstStyle/>
          <a:p>
            <a:pPr marL="0" indent="0" algn="r">
              <a:buNone/>
            </a:pPr>
            <a:r>
              <a:rPr lang="en-US" sz="650" b="1" kern="0" spc="200" dirty="0">
                <a:solidFill>
                  <a:srgbClr val="8A6510"/>
                </a:solidFill>
              </a:rPr>
              <a:t>DETECTIVE MACK</a:t>
            </a:r>
            <a:endParaRPr lang="en-US" sz="650" dirty="0"/>
          </a:p>
        </p:txBody>
      </p:sp>
      <p:sp>
        <p:nvSpPr>
          <p:cNvPr id="14" name="Text 12"/>
          <p:cNvSpPr/>
          <p:nvPr/>
        </p:nvSpPr>
        <p:spPr>
          <a:xfrm>
            <a:off x="5515896" y="2194573"/>
            <a:ext cx="3114859" cy="457200"/>
          </a:xfrm>
          <a:prstGeom prst="rect">
            <a:avLst/>
          </a:prstGeom>
          <a:noFill/>
          <a:ln/>
        </p:spPr>
        <p:txBody>
          <a:bodyPr wrap="square" lIns="0" tIns="0" rIns="0" bIns="0" rtlCol="0" anchor="ctr"/>
          <a:lstStyle/>
          <a:p>
            <a:pPr marL="0" indent="0">
              <a:buNone/>
            </a:pPr>
            <a:r>
              <a:rPr lang="en-US" sz="1100" b="1" dirty="0">
                <a:solidFill>
                  <a:srgbClr val="00BFA5"/>
                </a:solidFill>
              </a:rPr>
              <a:t>Key Insight:  </a:t>
            </a:r>
            <a:r>
              <a:rPr lang="en-US" sz="1100" dirty="0">
                <a:solidFill>
                  <a:srgbClr val="F0EFE8"/>
                </a:solidFill>
              </a:rPr>
              <a:t>Crime and deviance can be embedded within social order rather than opposed to it. The mechanisms of informal social control are often more powerful than formal ones.</a:t>
            </a:r>
            <a:endParaRPr lang="en-US" sz="1100" dirty="0"/>
          </a:p>
        </p:txBody>
      </p:sp>
      <p:sp>
        <p:nvSpPr>
          <p:cNvPr id="15" name="Text 13"/>
          <p:cNvSpPr/>
          <p:nvPr/>
        </p:nvSpPr>
        <p:spPr>
          <a:xfrm>
            <a:off x="5434780" y="2758433"/>
            <a:ext cx="3114859" cy="457200"/>
          </a:xfrm>
          <a:prstGeom prst="rect">
            <a:avLst/>
          </a:prstGeom>
          <a:noFill/>
          <a:ln/>
        </p:spPr>
        <p:txBody>
          <a:bodyPr wrap="square" lIns="0" tIns="0" rIns="0" bIns="0" rtlCol="0" anchor="ctr"/>
          <a:lstStyle/>
          <a:p>
            <a:pPr marL="0" indent="0">
              <a:buNone/>
            </a:pPr>
            <a:r>
              <a:rPr lang="en-US" sz="1100" b="1" dirty="0">
                <a:solidFill>
                  <a:srgbClr val="40C4FF"/>
                </a:solidFill>
              </a:rPr>
              <a:t>Four Concepts Mapped:  </a:t>
            </a:r>
            <a:r>
              <a:rPr lang="en-US" sz="1100" dirty="0">
                <a:solidFill>
                  <a:srgbClr val="F0EFE8"/>
                </a:solidFill>
              </a:rPr>
              <a:t>Crime (ABH on the statute); deviance (norm violation); social order (the community’s stable expectations); social control (informal bonds, not police).</a:t>
            </a:r>
            <a:endParaRPr lang="en-US" sz="1100" dirty="0"/>
          </a:p>
        </p:txBody>
      </p:sp>
      <p:pic>
        <p:nvPicPr>
          <p:cNvPr id="5" name="Picture 4">
            <a:extLst>
              <a:ext uri="{FF2B5EF4-FFF2-40B4-BE49-F238E27FC236}">
                <a16:creationId xmlns:a16="http://schemas.microsoft.com/office/drawing/2014/main" id="{BCBE95FE-FDA5-EFFD-8AAB-75B12EA49DF9}"/>
              </a:ext>
            </a:extLst>
          </p:cNvPr>
          <p:cNvPicPr>
            <a:picLocks noChangeAspect="1"/>
          </p:cNvPicPr>
          <p:nvPr/>
        </p:nvPicPr>
        <p:blipFill>
          <a:blip r:embed="rId4"/>
          <a:srcRect/>
          <a:stretch/>
        </p:blipFill>
        <p:spPr>
          <a:xfrm>
            <a:off x="5331543" y="1227301"/>
            <a:ext cx="3649125" cy="2036720"/>
          </a:xfrm>
          <a:prstGeom prst="rect">
            <a:avLst/>
          </a:prstGeom>
          <a:ln w="50800">
            <a:solidFill>
              <a:schemeClr val="bg1"/>
            </a:solidFill>
          </a:ln>
        </p:spPr>
      </p:pic>
      <p:sp>
        <p:nvSpPr>
          <p:cNvPr id="8" name="Text 6">
            <a:extLst>
              <a:ext uri="{FF2B5EF4-FFF2-40B4-BE49-F238E27FC236}">
                <a16:creationId xmlns:a16="http://schemas.microsoft.com/office/drawing/2014/main" id="{268D8041-C1DC-1945-D856-689F513C38B5}"/>
              </a:ext>
            </a:extLst>
          </p:cNvPr>
          <p:cNvSpPr/>
          <p:nvPr/>
        </p:nvSpPr>
        <p:spPr>
          <a:xfrm>
            <a:off x="291100" y="763636"/>
            <a:ext cx="4964194" cy="3890574"/>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It’s been an interesting shift, but it’s time to wrap this up and kick back in the diner while we plan our next move.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So what have we learned from the fight? Well, crime and social order aren’t always the polar opposites some would have you believe. Crime can fold into social order if a community’s informal control mechanisms are strong enough to contain it. Speaking of which, social control operates at two levels simultaneously: formal in the shape of the police and informal where a community self-manages a situation. </a:t>
            </a:r>
          </a:p>
          <a:p>
            <a:pPr marL="0" indent="0">
              <a:buNone/>
            </a:pPr>
            <a:endParaRPr lang="en-GB" sz="1200" dirty="0">
              <a:solidFill>
                <a:srgbClr val="FFFF00"/>
              </a:solidFill>
              <a:latin typeface="Aptos" panose="020B0004020202020204" pitchFamily="34" charset="0"/>
            </a:endParaRPr>
          </a:p>
          <a:p>
            <a:pPr marL="0" indent="0">
              <a:buNone/>
            </a:pPr>
            <a:r>
              <a:rPr lang="en-US" sz="1200" dirty="0">
                <a:solidFill>
                  <a:srgbClr val="FFFF00"/>
                </a:solidFill>
                <a:latin typeface="Aptos" panose="020B0004020202020204" pitchFamily="34" charset="0"/>
              </a:rPr>
              <a:t>But here’s the thing. Informal social control depends on value consensus. Everyone pulling for the same team. But in unequal or diverse communities or relationships it can fracture – the mirror cracks and the state rushes in to replace what communities can’t maintain.</a:t>
            </a:r>
          </a:p>
          <a:p>
            <a:pPr marL="0" indent="0">
              <a:buNone/>
            </a:pPr>
            <a:endParaRPr lang="en-US" sz="1200" dirty="0">
              <a:solidFill>
                <a:srgbClr val="FFFF00"/>
              </a:solidFill>
              <a:latin typeface="Aptos" panose="020B0004020202020204" pitchFamily="34" charset="0"/>
            </a:endParaRPr>
          </a:p>
          <a:p>
            <a:pPr marL="0" indent="0">
              <a:buNone/>
            </a:pPr>
            <a:r>
              <a:rPr lang="en-US" sz="1200" dirty="0">
                <a:solidFill>
                  <a:srgbClr val="FFFF00"/>
                </a:solidFill>
                <a:latin typeface="Aptos" panose="020B0004020202020204" pitchFamily="34" charset="0"/>
              </a:rPr>
              <a:t>That’s a lot to take in and if you don’t think you’re up-to-speed with it then my advice is </a:t>
            </a:r>
            <a:r>
              <a:rPr lang="en-US" sz="1200" dirty="0">
                <a:solidFill>
                  <a:schemeClr val="bg1"/>
                </a:solidFill>
                <a:latin typeface="Aptos" panose="020B0004020202020204" pitchFamily="34" charset="0"/>
              </a:rPr>
              <a:t>to play it again</a:t>
            </a:r>
            <a:r>
              <a:rPr lang="en-US" sz="1200" dirty="0">
                <a:solidFill>
                  <a:srgbClr val="FFFF00"/>
                </a:solidFill>
                <a:latin typeface="Aptos" panose="020B0004020202020204" pitchFamily="34" charset="0"/>
              </a:rPr>
              <a:t>. </a:t>
            </a:r>
            <a:r>
              <a:rPr lang="en-GB" sz="1200" dirty="0">
                <a:solidFill>
                  <a:srgbClr val="FFFF00"/>
                </a:solidFill>
                <a:latin typeface="Aptos" panose="020B0004020202020204" pitchFamily="34" charset="0"/>
              </a:rPr>
              <a:t>In every crime scene there’s always more to find, different paths to take.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Otherwise, drink up kid. That </a:t>
            </a:r>
            <a:r>
              <a:rPr lang="en-GB" sz="1200" dirty="0">
                <a:solidFill>
                  <a:schemeClr val="bg1"/>
                </a:solidFill>
                <a:latin typeface="Aptos" panose="020B0004020202020204" pitchFamily="34" charset="0"/>
              </a:rPr>
              <a:t>vigil won’t wait forever</a:t>
            </a:r>
            <a:r>
              <a:rPr lang="en-GB" sz="1200" dirty="0">
                <a:solidFill>
                  <a:srgbClr val="FFFF00"/>
                </a:solidFill>
                <a:latin typeface="Aptos" panose="020B0004020202020204" pitchFamily="34" charset="0"/>
              </a:rPr>
              <a:t>.</a:t>
            </a:r>
          </a:p>
        </p:txBody>
      </p:sp>
      <p:sp>
        <p:nvSpPr>
          <p:cNvPr id="9" name="Text 3">
            <a:extLst>
              <a:ext uri="{FF2B5EF4-FFF2-40B4-BE49-F238E27FC236}">
                <a16:creationId xmlns:a16="http://schemas.microsoft.com/office/drawing/2014/main" id="{DECAFDDE-68F4-6AD0-1BD1-0AD1A2826596}"/>
              </a:ext>
            </a:extLst>
          </p:cNvPr>
          <p:cNvSpPr/>
          <p:nvPr/>
        </p:nvSpPr>
        <p:spPr>
          <a:xfrm>
            <a:off x="306900" y="196682"/>
            <a:ext cx="6632216"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rPr>
              <a:t>Time For The Leaving</a:t>
            </a:r>
          </a:p>
        </p:txBody>
      </p:sp>
      <p:sp>
        <p:nvSpPr>
          <p:cNvPr id="4" name="Rectangle 3">
            <a:hlinkClick r:id="rId5" action="ppaction://hlinksldjump"/>
            <a:extLst>
              <a:ext uri="{FF2B5EF4-FFF2-40B4-BE49-F238E27FC236}">
                <a16:creationId xmlns:a16="http://schemas.microsoft.com/office/drawing/2014/main" id="{86CE8C96-3143-7E16-A8D6-86D0B8758521}"/>
              </a:ext>
            </a:extLst>
          </p:cNvPr>
          <p:cNvSpPr/>
          <p:nvPr/>
        </p:nvSpPr>
        <p:spPr>
          <a:xfrm>
            <a:off x="1311639" y="3755035"/>
            <a:ext cx="82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hlinkClick r:id="rId6" action="ppaction://hlinksldjump"/>
            <a:extLst>
              <a:ext uri="{FF2B5EF4-FFF2-40B4-BE49-F238E27FC236}">
                <a16:creationId xmlns:a16="http://schemas.microsoft.com/office/drawing/2014/main" id="{17D28AB2-6800-623E-21A8-B30D7AB38666}"/>
              </a:ext>
            </a:extLst>
          </p:cNvPr>
          <p:cNvSpPr/>
          <p:nvPr/>
        </p:nvSpPr>
        <p:spPr>
          <a:xfrm>
            <a:off x="2173574" y="4302177"/>
            <a:ext cx="151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421D15A9-8285-7ECD-E85A-25A9CC9E2F0C}"/>
              </a:ext>
            </a:extLst>
          </p:cNvPr>
          <p:cNvPicPr>
            <a:picLocks noChangeAspect="1"/>
          </p:cNvPicPr>
          <p:nvPr/>
        </p:nvPicPr>
        <p:blipFill>
          <a:blip r:embed="rId3">
            <a:alphaModFix amt="35000"/>
            <a:duotone>
              <a:prstClr val="black"/>
              <a:schemeClr val="accent1">
                <a:tint val="45000"/>
                <a:satMod val="400000"/>
              </a:schemeClr>
            </a:duotone>
          </a:blip>
          <a:srcRect/>
          <a:stretch/>
        </p:blipFill>
        <p:spPr>
          <a:xfrm>
            <a:off x="0" y="-2"/>
            <a:ext cx="9143999" cy="4512565"/>
          </a:xfrm>
          <a:prstGeom prst="rect">
            <a:avLst/>
          </a:prstGeom>
          <a:effectLst>
            <a:softEdge rad="63500"/>
          </a:effectLst>
        </p:spPr>
      </p:pic>
      <p:sp>
        <p:nvSpPr>
          <p:cNvPr id="32" name="Text 4">
            <a:extLst>
              <a:ext uri="{FF2B5EF4-FFF2-40B4-BE49-F238E27FC236}">
                <a16:creationId xmlns:a16="http://schemas.microsoft.com/office/drawing/2014/main" id="{4AE31323-2B57-0FC7-626B-F0468AFD0AD0}"/>
              </a:ext>
            </a:extLst>
          </p:cNvPr>
          <p:cNvSpPr/>
          <p:nvPr/>
        </p:nvSpPr>
        <p:spPr>
          <a:xfrm>
            <a:off x="241637" y="243033"/>
            <a:ext cx="6279083"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Keep a Light on Those You Love</a:t>
            </a:r>
            <a:endParaRPr lang="en-US" sz="3600" dirty="0">
              <a:latin typeface="Aptos" panose="020B0004020202020204" pitchFamily="34" charset="0"/>
            </a:endParaRPr>
          </a:p>
        </p:txBody>
      </p:sp>
      <p:sp>
        <p:nvSpPr>
          <p:cNvPr id="33" name="Text 6">
            <a:extLst>
              <a:ext uri="{FF2B5EF4-FFF2-40B4-BE49-F238E27FC236}">
                <a16:creationId xmlns:a16="http://schemas.microsoft.com/office/drawing/2014/main" id="{CF97610B-7197-FB5C-2C2D-D3CA41C99589}"/>
              </a:ext>
            </a:extLst>
          </p:cNvPr>
          <p:cNvSpPr/>
          <p:nvPr/>
        </p:nvSpPr>
        <p:spPr>
          <a:xfrm>
            <a:off x="274320" y="874243"/>
            <a:ext cx="5880298" cy="4026224"/>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Wise choice rookie and I’ll tell you this for free ‘cos, trust me,  you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seen nothing yet: </a:t>
            </a:r>
            <a:r>
              <a:rPr lang="en-GB" sz="1200" dirty="0">
                <a:solidFill>
                  <a:srgbClr val="FFC000"/>
                </a:solidFill>
                <a:latin typeface="Aptos" panose="020B0004020202020204" pitchFamily="34" charset="0"/>
              </a:rPr>
              <a:t>the vigil </a:t>
            </a:r>
            <a:r>
              <a:rPr lang="en-GB" sz="1200" dirty="0">
                <a:solidFill>
                  <a:srgbClr val="FFFF00"/>
                </a:solidFill>
                <a:latin typeface="Aptos" panose="020B0004020202020204" pitchFamily="34" charset="0"/>
              </a:rPr>
              <a:t>is the genuinely confounding case. Let me lay out the paradox for you.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Forty people blocking a public road?  By the letter of the Law, that’s an offence. The road is obstructed. In formal legal terms, that’s a crime.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also, in the opinion of roughly zero people present, deviant. </a:t>
            </a:r>
            <a:r>
              <a:rPr lang="en-GB" sz="1200" i="1" dirty="0">
                <a:solidFill>
                  <a:srgbClr val="FFFF00"/>
                </a:solidFill>
                <a:latin typeface="Aptos" panose="020B0004020202020204" pitchFamily="34" charset="0"/>
              </a:rPr>
              <a:t>Nobody</a:t>
            </a:r>
            <a:r>
              <a:rPr lang="en-GB" sz="1200" dirty="0">
                <a:solidFill>
                  <a:srgbClr val="FFFF00"/>
                </a:solidFill>
                <a:latin typeface="Aptos" panose="020B0004020202020204" pitchFamily="34" charset="0"/>
              </a:rPr>
              <a:t> in that crowd thinks they’re breaking a norm. Just the opposite. They think they’re </a:t>
            </a:r>
            <a:r>
              <a:rPr lang="en-GB" sz="1200" i="1" dirty="0">
                <a:solidFill>
                  <a:srgbClr val="FFFF00"/>
                </a:solidFill>
                <a:latin typeface="Aptos" panose="020B0004020202020204" pitchFamily="34" charset="0"/>
              </a:rPr>
              <a:t>enforcing</a:t>
            </a:r>
            <a:r>
              <a:rPr lang="en-GB" sz="1200" dirty="0">
                <a:solidFill>
                  <a:srgbClr val="FFFF00"/>
                </a:solidFill>
                <a:latin typeface="Aptos" panose="020B0004020202020204" pitchFamily="34" charset="0"/>
              </a:rPr>
              <a:t> one: a 15-year-old’s death should be publicly acknowledged, collectively grieved and politically responded to. They think they’re the Good Guys here.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here’s what makes it sing sociologically: those officers on the edge of the crowd are exercising social control. But they’re not using it to enforce the law. They’re using it to </a:t>
            </a:r>
            <a:r>
              <a:rPr lang="en-GB" sz="1200" i="1" dirty="0">
                <a:solidFill>
                  <a:srgbClr val="FFFF00"/>
                </a:solidFill>
                <a:latin typeface="Aptos" panose="020B0004020202020204" pitchFamily="34" charset="0"/>
              </a:rPr>
              <a:t>not</a:t>
            </a:r>
            <a:r>
              <a:rPr lang="en-GB" sz="1200" dirty="0">
                <a:solidFill>
                  <a:srgbClr val="FFFF00"/>
                </a:solidFill>
                <a:latin typeface="Aptos" panose="020B0004020202020204" pitchFamily="34" charset="0"/>
              </a:rPr>
              <a:t> enforce the law. Their professional judgment is that doing so would provoke more social disorder than permitting the offence.  And there’s the paradox. They’re agents of social control tolerating a crime to maintain social order…</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that paradox produces two different lines of enquiry, rookie. </a:t>
            </a:r>
          </a:p>
          <a:p>
            <a:pPr marL="0" indent="0">
              <a:buNone/>
            </a:pPr>
            <a:r>
              <a:rPr lang="en-GB" sz="1200" dirty="0">
                <a:solidFill>
                  <a:srgbClr val="FFFF00"/>
                </a:solidFill>
                <a:latin typeface="Aptos" panose="020B0004020202020204" pitchFamily="34" charset="0"/>
              </a:rPr>
              <a:t>Is the vigil is being policed and controlled </a:t>
            </a:r>
            <a:r>
              <a:rPr lang="en-GB" sz="1200" dirty="0">
                <a:solidFill>
                  <a:schemeClr val="bg1"/>
                </a:solidFill>
                <a:latin typeface="Aptos" panose="020B0004020202020204" pitchFamily="34" charset="0"/>
              </a:rPr>
              <a:t>at the discretion of the officers present? </a:t>
            </a:r>
          </a:p>
          <a:p>
            <a:pPr marL="0" indent="0">
              <a:buNone/>
            </a:pPr>
            <a:r>
              <a:rPr lang="en-GB" sz="1200" dirty="0">
                <a:solidFill>
                  <a:srgbClr val="FFFF00"/>
                </a:solidFill>
                <a:latin typeface="Aptos" panose="020B0004020202020204" pitchFamily="34" charset="0"/>
              </a:rPr>
              <a:t>Or is it being done </a:t>
            </a:r>
            <a:r>
              <a:rPr lang="en-GB" sz="1200" dirty="0">
                <a:solidFill>
                  <a:schemeClr val="bg1"/>
                </a:solidFill>
                <a:latin typeface="Aptos" panose="020B0004020202020204" pitchFamily="34" charset="0"/>
              </a:rPr>
              <a:t>by the participants themselves</a:t>
            </a:r>
            <a:r>
              <a:rPr lang="en-GB" sz="1200" dirty="0">
                <a:solidFill>
                  <a:srgbClr val="FFFF00"/>
                </a:solidFill>
                <a:latin typeface="Aptos" panose="020B0004020202020204" pitchFamily="34" charset="0"/>
              </a:rPr>
              <a:t>?</a:t>
            </a:r>
          </a:p>
        </p:txBody>
      </p:sp>
      <p:pic>
        <p:nvPicPr>
          <p:cNvPr id="39" name="Picture 38">
            <a:extLst>
              <a:ext uri="{FF2B5EF4-FFF2-40B4-BE49-F238E27FC236}">
                <a16:creationId xmlns:a16="http://schemas.microsoft.com/office/drawing/2014/main" id="{AE59FA19-AC0A-7E06-28E9-2A4FAA948A24}"/>
              </a:ext>
            </a:extLst>
          </p:cNvPr>
          <p:cNvPicPr>
            <a:picLocks noChangeAspect="1"/>
          </p:cNvPicPr>
          <p:nvPr/>
        </p:nvPicPr>
        <p:blipFill>
          <a:blip r:embed="rId4">
            <a:duotone>
              <a:prstClr val="black"/>
              <a:schemeClr val="accent1">
                <a:tint val="45000"/>
                <a:satMod val="400000"/>
              </a:schemeClr>
            </a:duotone>
          </a:blip>
          <a:srcRect/>
          <a:stretch/>
        </p:blipFill>
        <p:spPr>
          <a:xfrm>
            <a:off x="6338797" y="908820"/>
            <a:ext cx="2527883" cy="3264659"/>
          </a:xfrm>
          <a:prstGeom prst="rect">
            <a:avLst/>
          </a:prstGeom>
          <a:ln w="50800">
            <a:solidFill>
              <a:schemeClr val="bg1"/>
            </a:solidFill>
          </a:ln>
        </p:spPr>
      </p:pic>
      <p:grpSp>
        <p:nvGrpSpPr>
          <p:cNvPr id="34" name="Evidence">
            <a:extLst>
              <a:ext uri="{FF2B5EF4-FFF2-40B4-BE49-F238E27FC236}">
                <a16:creationId xmlns:a16="http://schemas.microsoft.com/office/drawing/2014/main" id="{309D092A-F0F5-BCA5-9046-1274E4C18983}"/>
              </a:ext>
            </a:extLst>
          </p:cNvPr>
          <p:cNvGrpSpPr/>
          <p:nvPr/>
        </p:nvGrpSpPr>
        <p:grpSpPr>
          <a:xfrm>
            <a:off x="5126322" y="1880092"/>
            <a:ext cx="3676857" cy="1419567"/>
            <a:chOff x="4962832" y="682009"/>
            <a:chExt cx="3676857" cy="1419567"/>
          </a:xfrm>
        </p:grpSpPr>
        <p:sp>
          <p:nvSpPr>
            <p:cNvPr id="35" name="Shape 10">
              <a:extLst>
                <a:ext uri="{FF2B5EF4-FFF2-40B4-BE49-F238E27FC236}">
                  <a16:creationId xmlns:a16="http://schemas.microsoft.com/office/drawing/2014/main" id="{983AC9F2-DE85-231B-7796-673EF47B59C2}"/>
                </a:ext>
              </a:extLst>
            </p:cNvPr>
            <p:cNvSpPr/>
            <p:nvPr/>
          </p:nvSpPr>
          <p:spPr>
            <a:xfrm>
              <a:off x="4962832" y="695725"/>
              <a:ext cx="3676857" cy="1279125"/>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36" name="Shape 11">
              <a:extLst>
                <a:ext uri="{FF2B5EF4-FFF2-40B4-BE49-F238E27FC236}">
                  <a16:creationId xmlns:a16="http://schemas.microsoft.com/office/drawing/2014/main" id="{E906266C-734F-9C4E-1F70-0BE7303265BE}"/>
                </a:ext>
              </a:extLst>
            </p:cNvPr>
            <p:cNvSpPr/>
            <p:nvPr/>
          </p:nvSpPr>
          <p:spPr>
            <a:xfrm>
              <a:off x="4962832" y="682009"/>
              <a:ext cx="3676857" cy="256032"/>
            </a:xfrm>
            <a:prstGeom prst="rect">
              <a:avLst/>
            </a:prstGeom>
            <a:solidFill>
              <a:schemeClr val="accent1"/>
            </a:solidFill>
            <a:ln/>
          </p:spPr>
        </p:sp>
        <p:sp>
          <p:nvSpPr>
            <p:cNvPr id="37" name="Text 13">
              <a:extLst>
                <a:ext uri="{FF2B5EF4-FFF2-40B4-BE49-F238E27FC236}">
                  <a16:creationId xmlns:a16="http://schemas.microsoft.com/office/drawing/2014/main" id="{98311658-3AF0-C4CF-C830-DA9195D389B5}"/>
                </a:ext>
              </a:extLst>
            </p:cNvPr>
            <p:cNvSpPr/>
            <p:nvPr/>
          </p:nvSpPr>
          <p:spPr>
            <a:xfrm>
              <a:off x="5051324" y="1022584"/>
              <a:ext cx="3524864"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 vigil maps all four concepts in paradoxical relationship: it’s criminal (public order offence), not deviant (normatively legitimate to everyone present), a mechanism of social order (collective grief and solidarity), and an object of discretionary social control (police toleration is itself a control decision).</a:t>
              </a:r>
            </a:p>
          </p:txBody>
        </p:sp>
        <p:sp>
          <p:nvSpPr>
            <p:cNvPr id="38" name="TextBox 37">
              <a:extLst>
                <a:ext uri="{FF2B5EF4-FFF2-40B4-BE49-F238E27FC236}">
                  <a16:creationId xmlns:a16="http://schemas.microsoft.com/office/drawing/2014/main" id="{7A0A6961-D7BB-B641-B323-8415549BFFB5}"/>
                </a:ext>
              </a:extLst>
            </p:cNvPr>
            <p:cNvSpPr txBox="1"/>
            <p:nvPr/>
          </p:nvSpPr>
          <p:spPr>
            <a:xfrm>
              <a:off x="4962832" y="682009"/>
              <a:ext cx="367685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The Vigil</a:t>
              </a:r>
            </a:p>
          </p:txBody>
        </p:sp>
      </p:grpSp>
      <p:sp>
        <p:nvSpPr>
          <p:cNvPr id="3" name="Rectangle 2">
            <a:hlinkClick r:id="rId5" action="ppaction://hlinksldjump"/>
            <a:extLst>
              <a:ext uri="{FF2B5EF4-FFF2-40B4-BE49-F238E27FC236}">
                <a16:creationId xmlns:a16="http://schemas.microsoft.com/office/drawing/2014/main" id="{C8C1990D-8763-E1DC-3A28-4C2937F8F655}"/>
              </a:ext>
            </a:extLst>
          </p:cNvPr>
          <p:cNvSpPr/>
          <p:nvPr/>
        </p:nvSpPr>
        <p:spPr>
          <a:xfrm>
            <a:off x="2948421" y="4239217"/>
            <a:ext cx="244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6" action="ppaction://hlinksldjump"/>
            <a:extLst>
              <a:ext uri="{FF2B5EF4-FFF2-40B4-BE49-F238E27FC236}">
                <a16:creationId xmlns:a16="http://schemas.microsoft.com/office/drawing/2014/main" id="{15C2392D-8C5E-1033-BECB-3C97866CEBBE}"/>
              </a:ext>
            </a:extLst>
          </p:cNvPr>
          <p:cNvSpPr/>
          <p:nvPr/>
        </p:nvSpPr>
        <p:spPr>
          <a:xfrm>
            <a:off x="1505169" y="4423916"/>
            <a:ext cx="201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vigil">
            <a:extLst>
              <a:ext uri="{FF2B5EF4-FFF2-40B4-BE49-F238E27FC236}">
                <a16:creationId xmlns:a16="http://schemas.microsoft.com/office/drawing/2014/main" id="{03AA7A5E-6F6C-BF6C-4A5A-00FC194F6E59}"/>
              </a:ext>
            </a:extLst>
          </p:cNvPr>
          <p:cNvSpPr/>
          <p:nvPr/>
        </p:nvSpPr>
        <p:spPr>
          <a:xfrm>
            <a:off x="339961" y="1107438"/>
            <a:ext cx="54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55FE0F-D1DD-70F4-D337-14ACAB4A2F4D}"/>
              </a:ext>
            </a:extLst>
          </p:cNvPr>
          <p:cNvSpPr/>
          <p:nvPr/>
        </p:nvSpPr>
        <p:spPr>
          <a:xfrm>
            <a:off x="0" y="0"/>
            <a:ext cx="9144000"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useBgFill="1">
        <p:nvSpPr>
          <p:cNvPr id="11" name="TextBox 10">
            <a:extLst>
              <a:ext uri="{FF2B5EF4-FFF2-40B4-BE49-F238E27FC236}">
                <a16:creationId xmlns:a16="http://schemas.microsoft.com/office/drawing/2014/main" id="{EBF3C0FC-215A-E419-EF17-E476181EF054}"/>
              </a:ext>
            </a:extLst>
          </p:cNvPr>
          <p:cNvSpPr txBox="1"/>
          <p:nvPr/>
        </p:nvSpPr>
        <p:spPr>
          <a:xfrm rot="1701327">
            <a:off x="819467" y="445910"/>
            <a:ext cx="744503" cy="2468210"/>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4" name="TextBox 23">
            <a:extLst>
              <a:ext uri="{FF2B5EF4-FFF2-40B4-BE49-F238E27FC236}">
                <a16:creationId xmlns:a16="http://schemas.microsoft.com/office/drawing/2014/main" id="{85A65B12-ED47-73B8-D4CB-0409838E5168}"/>
              </a:ext>
            </a:extLst>
          </p:cNvPr>
          <p:cNvSpPr txBox="1"/>
          <p:nvPr/>
        </p:nvSpPr>
        <p:spPr>
          <a:xfrm rot="1701327">
            <a:off x="882301" y="729487"/>
            <a:ext cx="941996" cy="2468210"/>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5" name="TextBox 24">
            <a:extLst>
              <a:ext uri="{FF2B5EF4-FFF2-40B4-BE49-F238E27FC236}">
                <a16:creationId xmlns:a16="http://schemas.microsoft.com/office/drawing/2014/main" id="{F9851590-02EE-2561-620D-38D91987C77A}"/>
              </a:ext>
            </a:extLst>
          </p:cNvPr>
          <p:cNvSpPr txBox="1"/>
          <p:nvPr/>
        </p:nvSpPr>
        <p:spPr>
          <a:xfrm rot="1701327">
            <a:off x="1280457" y="419019"/>
            <a:ext cx="915951" cy="3621116"/>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6" name="TextBox 25">
            <a:extLst>
              <a:ext uri="{FF2B5EF4-FFF2-40B4-BE49-F238E27FC236}">
                <a16:creationId xmlns:a16="http://schemas.microsoft.com/office/drawing/2014/main" id="{97D6CAB7-1B21-45CE-A61E-70132A427369}"/>
              </a:ext>
            </a:extLst>
          </p:cNvPr>
          <p:cNvSpPr txBox="1"/>
          <p:nvPr/>
        </p:nvSpPr>
        <p:spPr>
          <a:xfrm rot="1701327">
            <a:off x="1432395" y="134354"/>
            <a:ext cx="1209726"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7" name="TextBox 26">
            <a:extLst>
              <a:ext uri="{FF2B5EF4-FFF2-40B4-BE49-F238E27FC236}">
                <a16:creationId xmlns:a16="http://schemas.microsoft.com/office/drawing/2014/main" id="{993AD8CA-1705-ADC5-4D31-409EFE5673F2}"/>
              </a:ext>
            </a:extLst>
          </p:cNvPr>
          <p:cNvSpPr txBox="1"/>
          <p:nvPr/>
        </p:nvSpPr>
        <p:spPr>
          <a:xfrm rot="1701327">
            <a:off x="2258485" y="463195"/>
            <a:ext cx="854393"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8" name="TextBox 27">
            <a:extLst>
              <a:ext uri="{FF2B5EF4-FFF2-40B4-BE49-F238E27FC236}">
                <a16:creationId xmlns:a16="http://schemas.microsoft.com/office/drawing/2014/main" id="{A97E6CE8-AF28-FAF2-2AEA-A4DB3E6EA080}"/>
              </a:ext>
            </a:extLst>
          </p:cNvPr>
          <p:cNvSpPr txBox="1"/>
          <p:nvPr/>
        </p:nvSpPr>
        <p:spPr>
          <a:xfrm rot="1701327">
            <a:off x="2592329" y="401401"/>
            <a:ext cx="1114613"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29" name="TextBox 28">
            <a:extLst>
              <a:ext uri="{FF2B5EF4-FFF2-40B4-BE49-F238E27FC236}">
                <a16:creationId xmlns:a16="http://schemas.microsoft.com/office/drawing/2014/main" id="{53AE4E73-01F7-28B8-D31E-09FD706F12BD}"/>
              </a:ext>
            </a:extLst>
          </p:cNvPr>
          <p:cNvSpPr txBox="1"/>
          <p:nvPr/>
        </p:nvSpPr>
        <p:spPr>
          <a:xfrm rot="1701327">
            <a:off x="3091636" y="307778"/>
            <a:ext cx="1159405"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0" name="TextBox 29">
            <a:extLst>
              <a:ext uri="{FF2B5EF4-FFF2-40B4-BE49-F238E27FC236}">
                <a16:creationId xmlns:a16="http://schemas.microsoft.com/office/drawing/2014/main" id="{2E52C019-24DF-9B31-F08C-514E859FB7AE}"/>
              </a:ext>
            </a:extLst>
          </p:cNvPr>
          <p:cNvSpPr txBox="1"/>
          <p:nvPr/>
        </p:nvSpPr>
        <p:spPr>
          <a:xfrm rot="1701327">
            <a:off x="3414985" y="496950"/>
            <a:ext cx="1308224"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1" name="TextBox 30">
            <a:extLst>
              <a:ext uri="{FF2B5EF4-FFF2-40B4-BE49-F238E27FC236}">
                <a16:creationId xmlns:a16="http://schemas.microsoft.com/office/drawing/2014/main" id="{9BBE9263-F6F6-C1E1-9222-4D035C69185D}"/>
              </a:ext>
            </a:extLst>
          </p:cNvPr>
          <p:cNvSpPr txBox="1"/>
          <p:nvPr/>
        </p:nvSpPr>
        <p:spPr>
          <a:xfrm rot="1701327">
            <a:off x="4495433" y="492466"/>
            <a:ext cx="854393" cy="4612601"/>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2" name="TextBox 31">
            <a:extLst>
              <a:ext uri="{FF2B5EF4-FFF2-40B4-BE49-F238E27FC236}">
                <a16:creationId xmlns:a16="http://schemas.microsoft.com/office/drawing/2014/main" id="{87B207FF-B5EE-3799-E129-81A571D7A013}"/>
              </a:ext>
            </a:extLst>
          </p:cNvPr>
          <p:cNvSpPr txBox="1"/>
          <p:nvPr/>
        </p:nvSpPr>
        <p:spPr>
          <a:xfrm rot="1701327">
            <a:off x="4463832" y="-38206"/>
            <a:ext cx="1607570" cy="5005747"/>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3" name="TextBox 32">
            <a:extLst>
              <a:ext uri="{FF2B5EF4-FFF2-40B4-BE49-F238E27FC236}">
                <a16:creationId xmlns:a16="http://schemas.microsoft.com/office/drawing/2014/main" id="{54092A5B-6059-87CF-3708-A4E15153FA0C}"/>
              </a:ext>
            </a:extLst>
          </p:cNvPr>
          <p:cNvSpPr txBox="1"/>
          <p:nvPr/>
        </p:nvSpPr>
        <p:spPr>
          <a:xfrm rot="1701327">
            <a:off x="5237290" y="627316"/>
            <a:ext cx="1528577" cy="4234277"/>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4" name="TextBox 33">
            <a:extLst>
              <a:ext uri="{FF2B5EF4-FFF2-40B4-BE49-F238E27FC236}">
                <a16:creationId xmlns:a16="http://schemas.microsoft.com/office/drawing/2014/main" id="{D300D59B-D3EB-EE76-3E11-CABC099F7238}"/>
              </a:ext>
            </a:extLst>
          </p:cNvPr>
          <p:cNvSpPr txBox="1"/>
          <p:nvPr/>
        </p:nvSpPr>
        <p:spPr>
          <a:xfrm rot="1701327">
            <a:off x="5729992" y="1160169"/>
            <a:ext cx="1281737" cy="3517673"/>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5" name="TextBox 34">
            <a:extLst>
              <a:ext uri="{FF2B5EF4-FFF2-40B4-BE49-F238E27FC236}">
                <a16:creationId xmlns:a16="http://schemas.microsoft.com/office/drawing/2014/main" id="{7A9D037C-21EE-5CBC-6AE8-597653A9B715}"/>
              </a:ext>
            </a:extLst>
          </p:cNvPr>
          <p:cNvSpPr txBox="1"/>
          <p:nvPr/>
        </p:nvSpPr>
        <p:spPr>
          <a:xfrm rot="1701327">
            <a:off x="6564456" y="1002109"/>
            <a:ext cx="1016630" cy="3697492"/>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 useBgFill="1">
        <p:nvSpPr>
          <p:cNvPr id="36" name="TextBox 35">
            <a:extLst>
              <a:ext uri="{FF2B5EF4-FFF2-40B4-BE49-F238E27FC236}">
                <a16:creationId xmlns:a16="http://schemas.microsoft.com/office/drawing/2014/main" id="{8E261BD9-A4AE-C9F5-8B83-C26E8067BD83}"/>
              </a:ext>
            </a:extLst>
          </p:cNvPr>
          <p:cNvSpPr txBox="1"/>
          <p:nvPr/>
        </p:nvSpPr>
        <p:spPr>
          <a:xfrm rot="1701327">
            <a:off x="6867332" y="1374151"/>
            <a:ext cx="1222983" cy="3177863"/>
          </a:xfrm>
          <a:custGeom>
            <a:avLst/>
            <a:gdLst>
              <a:gd name="connsiteX0" fmla="*/ 513256 w 635184"/>
              <a:gd name="connsiteY0" fmla="*/ 2435822 h 3290946"/>
              <a:gd name="connsiteX1" fmla="*/ 512940 w 635184"/>
              <a:gd name="connsiteY1" fmla="*/ 2437009 h 3290946"/>
              <a:gd name="connsiteX2" fmla="*/ 513014 w 635184"/>
              <a:gd name="connsiteY2" fmla="*/ 2437660 h 3290946"/>
              <a:gd name="connsiteX3" fmla="*/ 14126 w 635184"/>
              <a:gd name="connsiteY3" fmla="*/ 2099086 h 3290946"/>
              <a:gd name="connsiteX4" fmla="*/ 14011 w 635184"/>
              <a:gd name="connsiteY4" fmla="*/ 2102643 h 3290946"/>
              <a:gd name="connsiteX5" fmla="*/ 13720 w 635184"/>
              <a:gd name="connsiteY5" fmla="*/ 2103694 h 3290946"/>
              <a:gd name="connsiteX6" fmla="*/ 96538 w 635184"/>
              <a:gd name="connsiteY6" fmla="*/ 1843646 h 3290946"/>
              <a:gd name="connsiteX7" fmla="*/ 96515 w 635184"/>
              <a:gd name="connsiteY7" fmla="*/ 1844433 h 3290946"/>
              <a:gd name="connsiteX8" fmla="*/ 96478 w 635184"/>
              <a:gd name="connsiteY8" fmla="*/ 1845626 h 3290946"/>
              <a:gd name="connsiteX9" fmla="*/ 96647 w 635184"/>
              <a:gd name="connsiteY9" fmla="*/ 1844679 h 3290946"/>
              <a:gd name="connsiteX10" fmla="*/ 272619 w 635184"/>
              <a:gd name="connsiteY10" fmla="*/ 1794529 h 3290946"/>
              <a:gd name="connsiteX11" fmla="*/ 272596 w 635184"/>
              <a:gd name="connsiteY11" fmla="*/ 1795316 h 3290946"/>
              <a:gd name="connsiteX12" fmla="*/ 272559 w 635184"/>
              <a:gd name="connsiteY12" fmla="*/ 1796509 h 3290946"/>
              <a:gd name="connsiteX13" fmla="*/ 272728 w 635184"/>
              <a:gd name="connsiteY13" fmla="*/ 1795562 h 3290946"/>
              <a:gd name="connsiteX14" fmla="*/ 97240 w 635184"/>
              <a:gd name="connsiteY14" fmla="*/ 1721538 h 3290946"/>
              <a:gd name="connsiteX15" fmla="*/ 95561 w 635184"/>
              <a:gd name="connsiteY15" fmla="*/ 1745797 h 3290946"/>
              <a:gd name="connsiteX16" fmla="*/ 97924 w 635184"/>
              <a:gd name="connsiteY16" fmla="*/ 1757412 h 3290946"/>
              <a:gd name="connsiteX17" fmla="*/ 98506 w 635184"/>
              <a:gd name="connsiteY17" fmla="*/ 1748685 h 3290946"/>
              <a:gd name="connsiteX18" fmla="*/ 99259 w 635184"/>
              <a:gd name="connsiteY18" fmla="*/ 1739724 h 3290946"/>
              <a:gd name="connsiteX19" fmla="*/ 98040 w 635184"/>
              <a:gd name="connsiteY19" fmla="*/ 1734637 h 3290946"/>
              <a:gd name="connsiteX20" fmla="*/ 97240 w 635184"/>
              <a:gd name="connsiteY20" fmla="*/ 1721538 h 3290946"/>
              <a:gd name="connsiteX21" fmla="*/ 273321 w 635184"/>
              <a:gd name="connsiteY21" fmla="*/ 1672421 h 3290946"/>
              <a:gd name="connsiteX22" fmla="*/ 271642 w 635184"/>
              <a:gd name="connsiteY22" fmla="*/ 1696680 h 3290946"/>
              <a:gd name="connsiteX23" fmla="*/ 274005 w 635184"/>
              <a:gd name="connsiteY23" fmla="*/ 1708295 h 3290946"/>
              <a:gd name="connsiteX24" fmla="*/ 274587 w 635184"/>
              <a:gd name="connsiteY24" fmla="*/ 1699568 h 3290946"/>
              <a:gd name="connsiteX25" fmla="*/ 275340 w 635184"/>
              <a:gd name="connsiteY25" fmla="*/ 1690607 h 3290946"/>
              <a:gd name="connsiteX26" fmla="*/ 274121 w 635184"/>
              <a:gd name="connsiteY26" fmla="*/ 1685520 h 3290946"/>
              <a:gd name="connsiteX27" fmla="*/ 273321 w 635184"/>
              <a:gd name="connsiteY27" fmla="*/ 1672421 h 3290946"/>
              <a:gd name="connsiteX28" fmla="*/ 615802 w 635184"/>
              <a:gd name="connsiteY28" fmla="*/ 1055870 h 3290946"/>
              <a:gd name="connsiteX29" fmla="*/ 616258 w 635184"/>
              <a:gd name="connsiteY29" fmla="*/ 1067965 h 3290946"/>
              <a:gd name="connsiteX30" fmla="*/ 612339 w 635184"/>
              <a:gd name="connsiteY30" fmla="*/ 1067965 h 3290946"/>
              <a:gd name="connsiteX31" fmla="*/ 161479 w 635184"/>
              <a:gd name="connsiteY31" fmla="*/ 1052526 h 3290946"/>
              <a:gd name="connsiteX32" fmla="*/ 160758 w 635184"/>
              <a:gd name="connsiteY32" fmla="*/ 1055146 h 3290946"/>
              <a:gd name="connsiteX33" fmla="*/ 160720 w 635184"/>
              <a:gd name="connsiteY33" fmla="*/ 1055727 h 3290946"/>
              <a:gd name="connsiteX34" fmla="*/ 161444 w 635184"/>
              <a:gd name="connsiteY34" fmla="*/ 1054402 h 3290946"/>
              <a:gd name="connsiteX35" fmla="*/ 161479 w 635184"/>
              <a:gd name="connsiteY35" fmla="*/ 1052526 h 3290946"/>
              <a:gd name="connsiteX36" fmla="*/ 337560 w 635184"/>
              <a:gd name="connsiteY36" fmla="*/ 1003409 h 3290946"/>
              <a:gd name="connsiteX37" fmla="*/ 336839 w 635184"/>
              <a:gd name="connsiteY37" fmla="*/ 1006029 h 3290946"/>
              <a:gd name="connsiteX38" fmla="*/ 336801 w 635184"/>
              <a:gd name="connsiteY38" fmla="*/ 1006610 h 3290946"/>
              <a:gd name="connsiteX39" fmla="*/ 337525 w 635184"/>
              <a:gd name="connsiteY39" fmla="*/ 1005285 h 3290946"/>
              <a:gd name="connsiteX40" fmla="*/ 337560 w 635184"/>
              <a:gd name="connsiteY40" fmla="*/ 1003409 h 3290946"/>
              <a:gd name="connsiteX41" fmla="*/ 627675 w 635184"/>
              <a:gd name="connsiteY41" fmla="*/ 961817 h 3290946"/>
              <a:gd name="connsiteX42" fmla="*/ 625223 w 635184"/>
              <a:gd name="connsiteY42" fmla="*/ 970810 h 3290946"/>
              <a:gd name="connsiteX43" fmla="*/ 627615 w 635184"/>
              <a:gd name="connsiteY43" fmla="*/ 970810 h 3290946"/>
              <a:gd name="connsiteX44" fmla="*/ 167359 w 635184"/>
              <a:gd name="connsiteY44" fmla="*/ 888109 h 3290946"/>
              <a:gd name="connsiteX45" fmla="*/ 167321 w 635184"/>
              <a:gd name="connsiteY45" fmla="*/ 889003 h 3290946"/>
              <a:gd name="connsiteX46" fmla="*/ 167662 w 635184"/>
              <a:gd name="connsiteY46" fmla="*/ 898510 h 3290946"/>
              <a:gd name="connsiteX47" fmla="*/ 172554 w 635184"/>
              <a:gd name="connsiteY47" fmla="*/ 915337 h 3290946"/>
              <a:gd name="connsiteX48" fmla="*/ 180373 w 635184"/>
              <a:gd name="connsiteY48" fmla="*/ 915813 h 3290946"/>
              <a:gd name="connsiteX49" fmla="*/ 183046 w 635184"/>
              <a:gd name="connsiteY49" fmla="*/ 900186 h 3290946"/>
              <a:gd name="connsiteX50" fmla="*/ 174182 w 635184"/>
              <a:gd name="connsiteY50" fmla="*/ 888856 h 3290946"/>
              <a:gd name="connsiteX51" fmla="*/ 343440 w 635184"/>
              <a:gd name="connsiteY51" fmla="*/ 838992 h 3290946"/>
              <a:gd name="connsiteX52" fmla="*/ 343402 w 635184"/>
              <a:gd name="connsiteY52" fmla="*/ 839886 h 3290946"/>
              <a:gd name="connsiteX53" fmla="*/ 343743 w 635184"/>
              <a:gd name="connsiteY53" fmla="*/ 849393 h 3290946"/>
              <a:gd name="connsiteX54" fmla="*/ 348635 w 635184"/>
              <a:gd name="connsiteY54" fmla="*/ 866220 h 3290946"/>
              <a:gd name="connsiteX55" fmla="*/ 356454 w 635184"/>
              <a:gd name="connsiteY55" fmla="*/ 866696 h 3290946"/>
              <a:gd name="connsiteX56" fmla="*/ 359127 w 635184"/>
              <a:gd name="connsiteY56" fmla="*/ 851069 h 3290946"/>
              <a:gd name="connsiteX57" fmla="*/ 350263 w 635184"/>
              <a:gd name="connsiteY57" fmla="*/ 839739 h 3290946"/>
              <a:gd name="connsiteX58" fmla="*/ 521461 w 635184"/>
              <a:gd name="connsiteY58" fmla="*/ 529233 h 3290946"/>
              <a:gd name="connsiteX59" fmla="*/ 521917 w 635184"/>
              <a:gd name="connsiteY59" fmla="*/ 541328 h 3290946"/>
              <a:gd name="connsiteX60" fmla="*/ 517998 w 635184"/>
              <a:gd name="connsiteY60" fmla="*/ 541328 h 3290946"/>
              <a:gd name="connsiteX61" fmla="*/ 533334 w 635184"/>
              <a:gd name="connsiteY61" fmla="*/ 435180 h 3290946"/>
              <a:gd name="connsiteX62" fmla="*/ 530882 w 635184"/>
              <a:gd name="connsiteY62" fmla="*/ 444173 h 3290946"/>
              <a:gd name="connsiteX63" fmla="*/ 533274 w 635184"/>
              <a:gd name="connsiteY63" fmla="*/ 444173 h 3290946"/>
              <a:gd name="connsiteX64" fmla="*/ 379808 w 635184"/>
              <a:gd name="connsiteY64" fmla="*/ 527 h 3290946"/>
              <a:gd name="connsiteX65" fmla="*/ 383881 w 635184"/>
              <a:gd name="connsiteY65" fmla="*/ 5427 h 3290946"/>
              <a:gd name="connsiteX66" fmla="*/ 407629 w 635184"/>
              <a:gd name="connsiteY66" fmla="*/ 12869 h 3290946"/>
              <a:gd name="connsiteX67" fmla="*/ 421840 w 635184"/>
              <a:gd name="connsiteY67" fmla="*/ 59392 h 3290946"/>
              <a:gd name="connsiteX68" fmla="*/ 424531 w 635184"/>
              <a:gd name="connsiteY68" fmla="*/ 67565 h 3290946"/>
              <a:gd name="connsiteX69" fmla="*/ 425912 w 635184"/>
              <a:gd name="connsiteY69" fmla="*/ 75609 h 3290946"/>
              <a:gd name="connsiteX70" fmla="*/ 427781 w 635184"/>
              <a:gd name="connsiteY70" fmla="*/ 78770 h 3290946"/>
              <a:gd name="connsiteX71" fmla="*/ 430161 w 635184"/>
              <a:gd name="connsiteY71" fmla="*/ 81389 h 3290946"/>
              <a:gd name="connsiteX72" fmla="*/ 462542 w 635184"/>
              <a:gd name="connsiteY72" fmla="*/ 106452 h 3290946"/>
              <a:gd name="connsiteX73" fmla="*/ 501717 w 635184"/>
              <a:gd name="connsiteY73" fmla="*/ 154196 h 3290946"/>
              <a:gd name="connsiteX74" fmla="*/ 501648 w 635184"/>
              <a:gd name="connsiteY74" fmla="*/ 154514 h 3290946"/>
              <a:gd name="connsiteX75" fmla="*/ 503592 w 635184"/>
              <a:gd name="connsiteY75" fmla="*/ 153723 h 3290946"/>
              <a:gd name="connsiteX76" fmla="*/ 516400 w 635184"/>
              <a:gd name="connsiteY76" fmla="*/ 158423 h 3290946"/>
              <a:gd name="connsiteX77" fmla="*/ 525495 w 635184"/>
              <a:gd name="connsiteY77" fmla="*/ 216466 h 3290946"/>
              <a:gd name="connsiteX78" fmla="*/ 538319 w 635184"/>
              <a:gd name="connsiteY78" fmla="*/ 207298 h 3290946"/>
              <a:gd name="connsiteX79" fmla="*/ 535636 w 635184"/>
              <a:gd name="connsiteY79" fmla="*/ 278259 h 3290946"/>
              <a:gd name="connsiteX80" fmla="*/ 537987 w 635184"/>
              <a:gd name="connsiteY80" fmla="*/ 316180 h 3290946"/>
              <a:gd name="connsiteX81" fmla="*/ 540680 w 635184"/>
              <a:gd name="connsiteY81" fmla="*/ 375295 h 3290946"/>
              <a:gd name="connsiteX82" fmla="*/ 535708 w 635184"/>
              <a:gd name="connsiteY82" fmla="*/ 426473 h 3290946"/>
              <a:gd name="connsiteX83" fmla="*/ 534002 w 635184"/>
              <a:gd name="connsiteY83" fmla="*/ 432729 h 3290946"/>
              <a:gd name="connsiteX84" fmla="*/ 534540 w 635184"/>
              <a:gd name="connsiteY84" fmla="*/ 444292 h 3290946"/>
              <a:gd name="connsiteX85" fmla="*/ 525796 w 635184"/>
              <a:gd name="connsiteY85" fmla="*/ 507693 h 3290946"/>
              <a:gd name="connsiteX86" fmla="*/ 525696 w 635184"/>
              <a:gd name="connsiteY86" fmla="*/ 507693 h 3290946"/>
              <a:gd name="connsiteX87" fmla="*/ 525700 w 635184"/>
              <a:gd name="connsiteY87" fmla="*/ 506290 h 3290946"/>
              <a:gd name="connsiteX88" fmla="*/ 524563 w 635184"/>
              <a:gd name="connsiteY88" fmla="*/ 515186 h 3290946"/>
              <a:gd name="connsiteX89" fmla="*/ 521880 w 635184"/>
              <a:gd name="connsiteY89" fmla="*/ 527768 h 3290946"/>
              <a:gd name="connsiteX90" fmla="*/ 521461 w 635184"/>
              <a:gd name="connsiteY90" fmla="*/ 529233 h 3290946"/>
              <a:gd name="connsiteX91" fmla="*/ 521231 w 635184"/>
              <a:gd name="connsiteY91" fmla="*/ 523154 h 3290946"/>
              <a:gd name="connsiteX92" fmla="*/ 510943 w 635184"/>
              <a:gd name="connsiteY92" fmla="*/ 494149 h 3290946"/>
              <a:gd name="connsiteX93" fmla="*/ 502712 w 635184"/>
              <a:gd name="connsiteY93" fmla="*/ 507328 h 3290946"/>
              <a:gd name="connsiteX94" fmla="*/ 501051 w 635184"/>
              <a:gd name="connsiteY94" fmla="*/ 539218 h 3290946"/>
              <a:gd name="connsiteX95" fmla="*/ 501970 w 635184"/>
              <a:gd name="connsiteY95" fmla="*/ 539506 h 3290946"/>
              <a:gd name="connsiteX96" fmla="*/ 510003 w 635184"/>
              <a:gd name="connsiteY96" fmla="*/ 565805 h 3290946"/>
              <a:gd name="connsiteX97" fmla="*/ 516390 w 635184"/>
              <a:gd name="connsiteY97" fmla="*/ 569486 h 3290946"/>
              <a:gd name="connsiteX98" fmla="*/ 520229 w 635184"/>
              <a:gd name="connsiteY98" fmla="*/ 587167 h 3290946"/>
              <a:gd name="connsiteX99" fmla="*/ 519429 w 635184"/>
              <a:gd name="connsiteY99" fmla="*/ 597447 h 3290946"/>
              <a:gd name="connsiteX100" fmla="*/ 520253 w 635184"/>
              <a:gd name="connsiteY100" fmla="*/ 602246 h 3290946"/>
              <a:gd name="connsiteX101" fmla="*/ 522122 w 635184"/>
              <a:gd name="connsiteY101" fmla="*/ 605407 h 3290946"/>
              <a:gd name="connsiteX102" fmla="*/ 524502 w 635184"/>
              <a:gd name="connsiteY102" fmla="*/ 608026 h 3290946"/>
              <a:gd name="connsiteX103" fmla="*/ 556883 w 635184"/>
              <a:gd name="connsiteY103" fmla="*/ 633089 h 3290946"/>
              <a:gd name="connsiteX104" fmla="*/ 596058 w 635184"/>
              <a:gd name="connsiteY104" fmla="*/ 680833 h 3290946"/>
              <a:gd name="connsiteX105" fmla="*/ 595989 w 635184"/>
              <a:gd name="connsiteY105" fmla="*/ 681151 h 3290946"/>
              <a:gd name="connsiteX106" fmla="*/ 597933 w 635184"/>
              <a:gd name="connsiteY106" fmla="*/ 680360 h 3290946"/>
              <a:gd name="connsiteX107" fmla="*/ 610741 w 635184"/>
              <a:gd name="connsiteY107" fmla="*/ 685060 h 3290946"/>
              <a:gd name="connsiteX108" fmla="*/ 619836 w 635184"/>
              <a:gd name="connsiteY108" fmla="*/ 743103 h 3290946"/>
              <a:gd name="connsiteX109" fmla="*/ 632660 w 635184"/>
              <a:gd name="connsiteY109" fmla="*/ 733935 h 3290946"/>
              <a:gd name="connsiteX110" fmla="*/ 629977 w 635184"/>
              <a:gd name="connsiteY110" fmla="*/ 804896 h 3290946"/>
              <a:gd name="connsiteX111" fmla="*/ 632328 w 635184"/>
              <a:gd name="connsiteY111" fmla="*/ 842817 h 3290946"/>
              <a:gd name="connsiteX112" fmla="*/ 635021 w 635184"/>
              <a:gd name="connsiteY112" fmla="*/ 901932 h 3290946"/>
              <a:gd name="connsiteX113" fmla="*/ 630049 w 635184"/>
              <a:gd name="connsiteY113" fmla="*/ 953110 h 3290946"/>
              <a:gd name="connsiteX114" fmla="*/ 628343 w 635184"/>
              <a:gd name="connsiteY114" fmla="*/ 959366 h 3290946"/>
              <a:gd name="connsiteX115" fmla="*/ 628881 w 635184"/>
              <a:gd name="connsiteY115" fmla="*/ 970929 h 3290946"/>
              <a:gd name="connsiteX116" fmla="*/ 620137 w 635184"/>
              <a:gd name="connsiteY116" fmla="*/ 1034330 h 3290946"/>
              <a:gd name="connsiteX117" fmla="*/ 620037 w 635184"/>
              <a:gd name="connsiteY117" fmla="*/ 1034330 h 3290946"/>
              <a:gd name="connsiteX118" fmla="*/ 620041 w 635184"/>
              <a:gd name="connsiteY118" fmla="*/ 1032927 h 3290946"/>
              <a:gd name="connsiteX119" fmla="*/ 618904 w 635184"/>
              <a:gd name="connsiteY119" fmla="*/ 1041823 h 3290946"/>
              <a:gd name="connsiteX120" fmla="*/ 616221 w 635184"/>
              <a:gd name="connsiteY120" fmla="*/ 1054405 h 3290946"/>
              <a:gd name="connsiteX121" fmla="*/ 615802 w 635184"/>
              <a:gd name="connsiteY121" fmla="*/ 1055870 h 3290946"/>
              <a:gd name="connsiteX122" fmla="*/ 615572 w 635184"/>
              <a:gd name="connsiteY122" fmla="*/ 1049791 h 3290946"/>
              <a:gd name="connsiteX123" fmla="*/ 605284 w 635184"/>
              <a:gd name="connsiteY123" fmla="*/ 1020786 h 3290946"/>
              <a:gd name="connsiteX124" fmla="*/ 594309 w 635184"/>
              <a:gd name="connsiteY124" fmla="*/ 1086658 h 3290946"/>
              <a:gd name="connsiteX125" fmla="*/ 614570 w 635184"/>
              <a:gd name="connsiteY125" fmla="*/ 1113804 h 3290946"/>
              <a:gd name="connsiteX126" fmla="*/ 611213 w 635184"/>
              <a:gd name="connsiteY126" fmla="*/ 1156964 h 3290946"/>
              <a:gd name="connsiteX127" fmla="*/ 609746 w 635184"/>
              <a:gd name="connsiteY127" fmla="*/ 1206405 h 3290946"/>
              <a:gd name="connsiteX128" fmla="*/ 605967 w 635184"/>
              <a:gd name="connsiteY128" fmla="*/ 1265192 h 3290946"/>
              <a:gd name="connsiteX129" fmla="*/ 603646 w 635184"/>
              <a:gd name="connsiteY129" fmla="*/ 1297517 h 3290946"/>
              <a:gd name="connsiteX130" fmla="*/ 601123 w 635184"/>
              <a:gd name="connsiteY130" fmla="*/ 1275967 h 3290946"/>
              <a:gd name="connsiteX131" fmla="*/ 598942 w 635184"/>
              <a:gd name="connsiteY131" fmla="*/ 1340737 h 3290946"/>
              <a:gd name="connsiteX132" fmla="*/ 596058 w 635184"/>
              <a:gd name="connsiteY132" fmla="*/ 1400566 h 3290946"/>
              <a:gd name="connsiteX133" fmla="*/ 593535 w 635184"/>
              <a:gd name="connsiteY133" fmla="*/ 1439410 h 3290946"/>
              <a:gd name="connsiteX134" fmla="*/ 591012 w 635184"/>
              <a:gd name="connsiteY134" fmla="*/ 1422354 h 3290946"/>
              <a:gd name="connsiteX135" fmla="*/ 586771 w 635184"/>
              <a:gd name="connsiteY135" fmla="*/ 1486470 h 3290946"/>
              <a:gd name="connsiteX136" fmla="*/ 580520 w 635184"/>
              <a:gd name="connsiteY136" fmla="*/ 1528141 h 3290946"/>
              <a:gd name="connsiteX137" fmla="*/ 580923 w 635184"/>
              <a:gd name="connsiteY137" fmla="*/ 1559991 h 3290946"/>
              <a:gd name="connsiteX138" fmla="*/ 579174 w 635184"/>
              <a:gd name="connsiteY138" fmla="*/ 1643572 h 3290946"/>
              <a:gd name="connsiteX139" fmla="*/ 575158 w 635184"/>
              <a:gd name="connsiteY139" fmla="*/ 1643572 h 3290946"/>
              <a:gd name="connsiteX140" fmla="*/ 573807 w 635184"/>
              <a:gd name="connsiteY140" fmla="*/ 1656163 h 3290946"/>
              <a:gd name="connsiteX141" fmla="*/ 570832 w 635184"/>
              <a:gd name="connsiteY141" fmla="*/ 1672147 h 3290946"/>
              <a:gd name="connsiteX142" fmla="*/ 572089 w 635184"/>
              <a:gd name="connsiteY142" fmla="*/ 1707152 h 3290946"/>
              <a:gd name="connsiteX143" fmla="*/ 563415 w 635184"/>
              <a:gd name="connsiteY143" fmla="*/ 1770672 h 3290946"/>
              <a:gd name="connsiteX144" fmla="*/ 561687 w 635184"/>
              <a:gd name="connsiteY144" fmla="*/ 1770672 h 3290946"/>
              <a:gd name="connsiteX145" fmla="*/ 561043 w 635184"/>
              <a:gd name="connsiteY145" fmla="*/ 1798532 h 3290946"/>
              <a:gd name="connsiteX146" fmla="*/ 558209 w 635184"/>
              <a:gd name="connsiteY146" fmla="*/ 1849253 h 3290946"/>
              <a:gd name="connsiteX147" fmla="*/ 554421 w 635184"/>
              <a:gd name="connsiteY147" fmla="*/ 1879733 h 3290946"/>
              <a:gd name="connsiteX148" fmla="*/ 552921 w 635184"/>
              <a:gd name="connsiteY148" fmla="*/ 1880444 h 3290946"/>
              <a:gd name="connsiteX149" fmla="*/ 552868 w 635184"/>
              <a:gd name="connsiteY149" fmla="*/ 1880321 h 3290946"/>
              <a:gd name="connsiteX150" fmla="*/ 552747 w 635184"/>
              <a:gd name="connsiteY150" fmla="*/ 1885068 h 3290946"/>
              <a:gd name="connsiteX151" fmla="*/ 551496 w 635184"/>
              <a:gd name="connsiteY151" fmla="*/ 1897086 h 3290946"/>
              <a:gd name="connsiteX152" fmla="*/ 548561 w 635184"/>
              <a:gd name="connsiteY152" fmla="*/ 1925572 h 3290946"/>
              <a:gd name="connsiteX153" fmla="*/ 550009 w 635184"/>
              <a:gd name="connsiteY153" fmla="*/ 1955010 h 3290946"/>
              <a:gd name="connsiteX154" fmla="*/ 541888 w 635184"/>
              <a:gd name="connsiteY154" fmla="*/ 2017310 h 3290946"/>
              <a:gd name="connsiteX155" fmla="*/ 541526 w 635184"/>
              <a:gd name="connsiteY155" fmla="*/ 2017310 h 3290946"/>
              <a:gd name="connsiteX156" fmla="*/ 542441 w 635184"/>
              <a:gd name="connsiteY156" fmla="*/ 2032788 h 3290946"/>
              <a:gd name="connsiteX157" fmla="*/ 538009 w 635184"/>
              <a:gd name="connsiteY157" fmla="*/ 2094164 h 3290946"/>
              <a:gd name="connsiteX158" fmla="*/ 531577 w 635184"/>
              <a:gd name="connsiteY158" fmla="*/ 2126252 h 3290946"/>
              <a:gd name="connsiteX159" fmla="*/ 533064 w 635184"/>
              <a:gd name="connsiteY159" fmla="*/ 2121608 h 3290946"/>
              <a:gd name="connsiteX160" fmla="*/ 526421 w 635184"/>
              <a:gd name="connsiteY160" fmla="*/ 2257429 h 3290946"/>
              <a:gd name="connsiteX161" fmla="*/ 517909 w 635184"/>
              <a:gd name="connsiteY161" fmla="*/ 2421170 h 3290946"/>
              <a:gd name="connsiteX162" fmla="*/ 515387 w 635184"/>
              <a:gd name="connsiteY162" fmla="*/ 2428764 h 3290946"/>
              <a:gd name="connsiteX163" fmla="*/ 514267 w 635184"/>
              <a:gd name="connsiteY163" fmla="*/ 2432332 h 3290946"/>
              <a:gd name="connsiteX164" fmla="*/ 514663 w 635184"/>
              <a:gd name="connsiteY164" fmla="*/ 2450161 h 3290946"/>
              <a:gd name="connsiteX165" fmla="*/ 510110 w 635184"/>
              <a:gd name="connsiteY165" fmla="*/ 2492488 h 3290946"/>
              <a:gd name="connsiteX166" fmla="*/ 510251 w 635184"/>
              <a:gd name="connsiteY166" fmla="*/ 2498590 h 3290946"/>
              <a:gd name="connsiteX167" fmla="*/ 508784 w 635184"/>
              <a:gd name="connsiteY167" fmla="*/ 2547495 h 3290946"/>
              <a:gd name="connsiteX168" fmla="*/ 504402 w 635184"/>
              <a:gd name="connsiteY168" fmla="*/ 2581041 h 3290946"/>
              <a:gd name="connsiteX169" fmla="*/ 502575 w 635184"/>
              <a:gd name="connsiteY169" fmla="*/ 2581456 h 3290946"/>
              <a:gd name="connsiteX170" fmla="*/ 502492 w 635184"/>
              <a:gd name="connsiteY170" fmla="*/ 2581260 h 3290946"/>
              <a:gd name="connsiteX171" fmla="*/ 502309 w 635184"/>
              <a:gd name="connsiteY171" fmla="*/ 2595239 h 3290946"/>
              <a:gd name="connsiteX172" fmla="*/ 501216 w 635184"/>
              <a:gd name="connsiteY172" fmla="*/ 2620361 h 3290946"/>
              <a:gd name="connsiteX173" fmla="*/ 497427 w 635184"/>
              <a:gd name="connsiteY173" fmla="*/ 2681738 h 3290946"/>
              <a:gd name="connsiteX174" fmla="*/ 494472 w 635184"/>
              <a:gd name="connsiteY174" fmla="*/ 2720016 h 3290946"/>
              <a:gd name="connsiteX175" fmla="*/ 491317 w 635184"/>
              <a:gd name="connsiteY175" fmla="*/ 2693108 h 3290946"/>
              <a:gd name="connsiteX176" fmla="*/ 489899 w 635184"/>
              <a:gd name="connsiteY176" fmla="*/ 2753056 h 3290946"/>
              <a:gd name="connsiteX177" fmla="*/ 485689 w 635184"/>
              <a:gd name="connsiteY177" fmla="*/ 2815743 h 3290946"/>
              <a:gd name="connsiteX178" fmla="*/ 474664 w 635184"/>
              <a:gd name="connsiteY178" fmla="*/ 3033627 h 3290946"/>
              <a:gd name="connsiteX179" fmla="*/ 466614 w 635184"/>
              <a:gd name="connsiteY179" fmla="*/ 3268299 h 3290946"/>
              <a:gd name="connsiteX180" fmla="*/ 438584 w 635184"/>
              <a:gd name="connsiteY180" fmla="*/ 3287855 h 3290946"/>
              <a:gd name="connsiteX181" fmla="*/ 428086 w 635184"/>
              <a:gd name="connsiteY181" fmla="*/ 3270549 h 3290946"/>
              <a:gd name="connsiteX182" fmla="*/ 426655 w 635184"/>
              <a:gd name="connsiteY182" fmla="*/ 3266887 h 3290946"/>
              <a:gd name="connsiteX183" fmla="*/ 426374 w 635184"/>
              <a:gd name="connsiteY183" fmla="*/ 3269430 h 3290946"/>
              <a:gd name="connsiteX184" fmla="*/ 408424 w 635184"/>
              <a:gd name="connsiteY184" fmla="*/ 3265710 h 3290946"/>
              <a:gd name="connsiteX185" fmla="*/ 388224 w 635184"/>
              <a:gd name="connsiteY185" fmla="*/ 3254488 h 3290946"/>
              <a:gd name="connsiteX186" fmla="*/ 371058 w 635184"/>
              <a:gd name="connsiteY186" fmla="*/ 3230914 h 3290946"/>
              <a:gd name="connsiteX187" fmla="*/ 370261 w 635184"/>
              <a:gd name="connsiteY187" fmla="*/ 3220752 h 3290946"/>
              <a:gd name="connsiteX188" fmla="*/ 366416 w 635184"/>
              <a:gd name="connsiteY188" fmla="*/ 3218274 h 3290946"/>
              <a:gd name="connsiteX189" fmla="*/ 365391 w 635184"/>
              <a:gd name="connsiteY189" fmla="*/ 3216603 h 3290946"/>
              <a:gd name="connsiteX190" fmla="*/ 361488 w 635184"/>
              <a:gd name="connsiteY190" fmla="*/ 3217692 h 3290946"/>
              <a:gd name="connsiteX191" fmla="*/ 356204 w 635184"/>
              <a:gd name="connsiteY191" fmla="*/ 3214810 h 3290946"/>
              <a:gd name="connsiteX192" fmla="*/ 341803 w 635184"/>
              <a:gd name="connsiteY192" fmla="*/ 3186682 h 3290946"/>
              <a:gd name="connsiteX193" fmla="*/ 340265 w 635184"/>
              <a:gd name="connsiteY193" fmla="*/ 3172484 h 3290946"/>
              <a:gd name="connsiteX194" fmla="*/ 340850 w 635184"/>
              <a:gd name="connsiteY194" fmla="*/ 3167630 h 3290946"/>
              <a:gd name="connsiteX195" fmla="*/ 337321 w 635184"/>
              <a:gd name="connsiteY195" fmla="*/ 3166099 h 3290946"/>
              <a:gd name="connsiteX196" fmla="*/ 329753 w 635184"/>
              <a:gd name="connsiteY196" fmla="*/ 3155904 h 3290946"/>
              <a:gd name="connsiteX197" fmla="*/ 325502 w 635184"/>
              <a:gd name="connsiteY197" fmla="*/ 3161054 h 3290946"/>
              <a:gd name="connsiteX198" fmla="*/ 291443 w 635184"/>
              <a:gd name="connsiteY198" fmla="*/ 3141557 h 3290946"/>
              <a:gd name="connsiteX199" fmla="*/ 276850 w 635184"/>
              <a:gd name="connsiteY199" fmla="*/ 3105005 h 3290946"/>
              <a:gd name="connsiteX200" fmla="*/ 270458 w 635184"/>
              <a:gd name="connsiteY200" fmla="*/ 2880915 h 3290946"/>
              <a:gd name="connsiteX201" fmla="*/ 274618 w 635184"/>
              <a:gd name="connsiteY201" fmla="*/ 2693276 h 3290946"/>
              <a:gd name="connsiteX202" fmla="*/ 272075 w 635184"/>
              <a:gd name="connsiteY202" fmla="*/ 2691637 h 3290946"/>
              <a:gd name="connsiteX203" fmla="*/ 271050 w 635184"/>
              <a:gd name="connsiteY203" fmla="*/ 2689966 h 3290946"/>
              <a:gd name="connsiteX204" fmla="*/ 267147 w 635184"/>
              <a:gd name="connsiteY204" fmla="*/ 2691055 h 3290946"/>
              <a:gd name="connsiteX205" fmla="*/ 261863 w 635184"/>
              <a:gd name="connsiteY205" fmla="*/ 2688173 h 3290946"/>
              <a:gd name="connsiteX206" fmla="*/ 247462 w 635184"/>
              <a:gd name="connsiteY206" fmla="*/ 2660045 h 3290946"/>
              <a:gd name="connsiteX207" fmla="*/ 245924 w 635184"/>
              <a:gd name="connsiteY207" fmla="*/ 2645847 h 3290946"/>
              <a:gd name="connsiteX208" fmla="*/ 246509 w 635184"/>
              <a:gd name="connsiteY208" fmla="*/ 2640993 h 3290946"/>
              <a:gd name="connsiteX209" fmla="*/ 242980 w 635184"/>
              <a:gd name="connsiteY209" fmla="*/ 2639462 h 3290946"/>
              <a:gd name="connsiteX210" fmla="*/ 235412 w 635184"/>
              <a:gd name="connsiteY210" fmla="*/ 2629267 h 3290946"/>
              <a:gd name="connsiteX211" fmla="*/ 231161 w 635184"/>
              <a:gd name="connsiteY211" fmla="*/ 2634417 h 3290946"/>
              <a:gd name="connsiteX212" fmla="*/ 219938 w 635184"/>
              <a:gd name="connsiteY212" fmla="*/ 2635154 h 3290946"/>
              <a:gd name="connsiteX213" fmla="*/ 202073 w 635184"/>
              <a:gd name="connsiteY213" fmla="*/ 2619325 h 3290946"/>
              <a:gd name="connsiteX214" fmla="*/ 196192 w 635184"/>
              <a:gd name="connsiteY214" fmla="*/ 2790779 h 3290946"/>
              <a:gd name="connsiteX215" fmla="*/ 168162 w 635184"/>
              <a:gd name="connsiteY215" fmla="*/ 2810335 h 3290946"/>
              <a:gd name="connsiteX216" fmla="*/ 157664 w 635184"/>
              <a:gd name="connsiteY216" fmla="*/ 2793029 h 3290946"/>
              <a:gd name="connsiteX217" fmla="*/ 156233 w 635184"/>
              <a:gd name="connsiteY217" fmla="*/ 2789367 h 3290946"/>
              <a:gd name="connsiteX218" fmla="*/ 155952 w 635184"/>
              <a:gd name="connsiteY218" fmla="*/ 2791910 h 3290946"/>
              <a:gd name="connsiteX219" fmla="*/ 138002 w 635184"/>
              <a:gd name="connsiteY219" fmla="*/ 2788190 h 3290946"/>
              <a:gd name="connsiteX220" fmla="*/ 117802 w 635184"/>
              <a:gd name="connsiteY220" fmla="*/ 2776968 h 3290946"/>
              <a:gd name="connsiteX221" fmla="*/ 100636 w 635184"/>
              <a:gd name="connsiteY221" fmla="*/ 2753394 h 3290946"/>
              <a:gd name="connsiteX222" fmla="*/ 99839 w 635184"/>
              <a:gd name="connsiteY222" fmla="*/ 2743232 h 3290946"/>
              <a:gd name="connsiteX223" fmla="*/ 95994 w 635184"/>
              <a:gd name="connsiteY223" fmla="*/ 2740754 h 3290946"/>
              <a:gd name="connsiteX224" fmla="*/ 94969 w 635184"/>
              <a:gd name="connsiteY224" fmla="*/ 2739083 h 3290946"/>
              <a:gd name="connsiteX225" fmla="*/ 91066 w 635184"/>
              <a:gd name="connsiteY225" fmla="*/ 2740172 h 3290946"/>
              <a:gd name="connsiteX226" fmla="*/ 85782 w 635184"/>
              <a:gd name="connsiteY226" fmla="*/ 2737290 h 3290946"/>
              <a:gd name="connsiteX227" fmla="*/ 71381 w 635184"/>
              <a:gd name="connsiteY227" fmla="*/ 2709162 h 3290946"/>
              <a:gd name="connsiteX228" fmla="*/ 69843 w 635184"/>
              <a:gd name="connsiteY228" fmla="*/ 2694964 h 3290946"/>
              <a:gd name="connsiteX229" fmla="*/ 70428 w 635184"/>
              <a:gd name="connsiteY229" fmla="*/ 2690110 h 3290946"/>
              <a:gd name="connsiteX230" fmla="*/ 66899 w 635184"/>
              <a:gd name="connsiteY230" fmla="*/ 2688579 h 3290946"/>
              <a:gd name="connsiteX231" fmla="*/ 59331 w 635184"/>
              <a:gd name="connsiteY231" fmla="*/ 2678384 h 3290946"/>
              <a:gd name="connsiteX232" fmla="*/ 55080 w 635184"/>
              <a:gd name="connsiteY232" fmla="*/ 2683534 h 3290946"/>
              <a:gd name="connsiteX233" fmla="*/ 21021 w 635184"/>
              <a:gd name="connsiteY233" fmla="*/ 2664037 h 3290946"/>
              <a:gd name="connsiteX234" fmla="*/ 6428 w 635184"/>
              <a:gd name="connsiteY234" fmla="*/ 2627485 h 3290946"/>
              <a:gd name="connsiteX235" fmla="*/ 4659 w 635184"/>
              <a:gd name="connsiteY235" fmla="*/ 2194871 h 3290946"/>
              <a:gd name="connsiteX236" fmla="*/ 4619 w 635184"/>
              <a:gd name="connsiteY236" fmla="*/ 2180227 h 3290946"/>
              <a:gd name="connsiteX237" fmla="*/ 4719 w 635184"/>
              <a:gd name="connsiteY237" fmla="*/ 2145103 h 3290946"/>
              <a:gd name="connsiteX238" fmla="*/ 10770 w 635184"/>
              <a:gd name="connsiteY238" fmla="*/ 2113314 h 3290946"/>
              <a:gd name="connsiteX239" fmla="*/ 12781 w 635184"/>
              <a:gd name="connsiteY239" fmla="*/ 2107089 h 3290946"/>
              <a:gd name="connsiteX240" fmla="*/ 13720 w 635184"/>
              <a:gd name="connsiteY240" fmla="*/ 2103694 h 3290946"/>
              <a:gd name="connsiteX241" fmla="*/ 12854 w 635184"/>
              <a:gd name="connsiteY241" fmla="*/ 2113509 h 3290946"/>
              <a:gd name="connsiteX242" fmla="*/ 17483 w 635184"/>
              <a:gd name="connsiteY242" fmla="*/ 2099741 h 3290946"/>
              <a:gd name="connsiteX243" fmla="*/ 20005 w 635184"/>
              <a:gd name="connsiteY243" fmla="*/ 2073963 h 3290946"/>
              <a:gd name="connsiteX244" fmla="*/ 9664 w 635184"/>
              <a:gd name="connsiteY244" fmla="*/ 2081048 h 3290946"/>
              <a:gd name="connsiteX245" fmla="*/ 9031 w 635184"/>
              <a:gd name="connsiteY245" fmla="*/ 2051669 h 3290946"/>
              <a:gd name="connsiteX246" fmla="*/ 9664 w 635184"/>
              <a:gd name="connsiteY246" fmla="*/ 2015861 h 3290946"/>
              <a:gd name="connsiteX247" fmla="*/ 13453 w 635184"/>
              <a:gd name="connsiteY247" fmla="*/ 1972849 h 3290946"/>
              <a:gd name="connsiteX248" fmla="*/ 17865 w 635184"/>
              <a:gd name="connsiteY248" fmla="*/ 1872212 h 3290946"/>
              <a:gd name="connsiteX249" fmla="*/ 21654 w 635184"/>
              <a:gd name="connsiteY249" fmla="*/ 1784939 h 3290946"/>
              <a:gd name="connsiteX250" fmla="*/ 25744 w 635184"/>
              <a:gd name="connsiteY250" fmla="*/ 1704334 h 3290946"/>
              <a:gd name="connsiteX251" fmla="*/ 43522 w 635184"/>
              <a:gd name="connsiteY251" fmla="*/ 1437723 h 3290946"/>
              <a:gd name="connsiteX252" fmla="*/ 62869 w 635184"/>
              <a:gd name="connsiteY252" fmla="*/ 1132477 h 3290946"/>
              <a:gd name="connsiteX253" fmla="*/ 72557 w 635184"/>
              <a:gd name="connsiteY253" fmla="*/ 982101 h 3290946"/>
              <a:gd name="connsiteX254" fmla="*/ 82868 w 635184"/>
              <a:gd name="connsiteY254" fmla="*/ 844881 h 3290946"/>
              <a:gd name="connsiteX255" fmla="*/ 90788 w 635184"/>
              <a:gd name="connsiteY255" fmla="*/ 771241 h 3290946"/>
              <a:gd name="connsiteX256" fmla="*/ 98204 w 635184"/>
              <a:gd name="connsiteY256" fmla="*/ 705995 h 3290946"/>
              <a:gd name="connsiteX257" fmla="*/ 103682 w 635184"/>
              <a:gd name="connsiteY257" fmla="*/ 646553 h 3290946"/>
              <a:gd name="connsiteX258" fmla="*/ 108254 w 635184"/>
              <a:gd name="connsiteY258" fmla="*/ 582110 h 3290946"/>
              <a:gd name="connsiteX259" fmla="*/ 113792 w 635184"/>
              <a:gd name="connsiteY259" fmla="*/ 543207 h 3290946"/>
              <a:gd name="connsiteX260" fmla="*/ 119209 w 635184"/>
              <a:gd name="connsiteY260" fmla="*/ 504958 h 3290946"/>
              <a:gd name="connsiteX261" fmla="*/ 128716 w 635184"/>
              <a:gd name="connsiteY261" fmla="*/ 424293 h 3290946"/>
              <a:gd name="connsiteX262" fmla="*/ 139389 w 635184"/>
              <a:gd name="connsiteY262" fmla="*/ 329103 h 3290946"/>
              <a:gd name="connsiteX263" fmla="*/ 144977 w 635184"/>
              <a:gd name="connsiteY263" fmla="*/ 299367 h 3290946"/>
              <a:gd name="connsiteX264" fmla="*/ 144695 w 635184"/>
              <a:gd name="connsiteY264" fmla="*/ 324340 h 3290946"/>
              <a:gd name="connsiteX265" fmla="*/ 148605 w 635184"/>
              <a:gd name="connsiteY265" fmla="*/ 271863 h 3290946"/>
              <a:gd name="connsiteX266" fmla="*/ 158163 w 635184"/>
              <a:gd name="connsiteY266" fmla="*/ 222839 h 3290946"/>
              <a:gd name="connsiteX267" fmla="*/ 160404 w 635184"/>
              <a:gd name="connsiteY267" fmla="*/ 198580 h 3290946"/>
              <a:gd name="connsiteX268" fmla="*/ 167549 w 635184"/>
              <a:gd name="connsiteY268" fmla="*/ 147889 h 3290946"/>
              <a:gd name="connsiteX269" fmla="*/ 170492 w 635184"/>
              <a:gd name="connsiteY269" fmla="*/ 134958 h 3290946"/>
              <a:gd name="connsiteX270" fmla="*/ 171783 w 635184"/>
              <a:gd name="connsiteY270" fmla="*/ 129584 h 3290946"/>
              <a:gd name="connsiteX271" fmla="*/ 171821 w 635184"/>
              <a:gd name="connsiteY271" fmla="*/ 128713 h 3290946"/>
              <a:gd name="connsiteX272" fmla="*/ 173720 w 635184"/>
              <a:gd name="connsiteY272" fmla="*/ 121249 h 3290946"/>
              <a:gd name="connsiteX273" fmla="*/ 174067 w 635184"/>
              <a:gd name="connsiteY273" fmla="*/ 120889 h 3290946"/>
              <a:gd name="connsiteX274" fmla="*/ 174594 w 635184"/>
              <a:gd name="connsiteY274" fmla="*/ 119940 h 3290946"/>
              <a:gd name="connsiteX275" fmla="*/ 174551 w 635184"/>
              <a:gd name="connsiteY275" fmla="*/ 120386 h 3290946"/>
              <a:gd name="connsiteX276" fmla="*/ 175059 w 635184"/>
              <a:gd name="connsiteY276" fmla="*/ 119858 h 3290946"/>
              <a:gd name="connsiteX277" fmla="*/ 175743 w 635184"/>
              <a:gd name="connsiteY277" fmla="*/ 97541 h 3290946"/>
              <a:gd name="connsiteX278" fmla="*/ 187087 w 635184"/>
              <a:gd name="connsiteY278" fmla="*/ 65796 h 3290946"/>
              <a:gd name="connsiteX279" fmla="*/ 203727 w 635184"/>
              <a:gd name="connsiteY279" fmla="*/ 49644 h 3290946"/>
              <a:gd name="connsiteX280" fmla="*/ 207800 w 635184"/>
              <a:gd name="connsiteY280" fmla="*/ 54544 h 3290946"/>
              <a:gd name="connsiteX281" fmla="*/ 231548 w 635184"/>
              <a:gd name="connsiteY281" fmla="*/ 61986 h 3290946"/>
              <a:gd name="connsiteX282" fmla="*/ 245759 w 635184"/>
              <a:gd name="connsiteY282" fmla="*/ 108509 h 3290946"/>
              <a:gd name="connsiteX283" fmla="*/ 248450 w 635184"/>
              <a:gd name="connsiteY283" fmla="*/ 116682 h 3290946"/>
              <a:gd name="connsiteX284" fmla="*/ 249831 w 635184"/>
              <a:gd name="connsiteY284" fmla="*/ 124726 h 3290946"/>
              <a:gd name="connsiteX285" fmla="*/ 251700 w 635184"/>
              <a:gd name="connsiteY285" fmla="*/ 127887 h 3290946"/>
              <a:gd name="connsiteX286" fmla="*/ 254080 w 635184"/>
              <a:gd name="connsiteY286" fmla="*/ 130506 h 3290946"/>
              <a:gd name="connsiteX287" fmla="*/ 286461 w 635184"/>
              <a:gd name="connsiteY287" fmla="*/ 155569 h 3290946"/>
              <a:gd name="connsiteX288" fmla="*/ 325636 w 635184"/>
              <a:gd name="connsiteY288" fmla="*/ 203313 h 3290946"/>
              <a:gd name="connsiteX289" fmla="*/ 325567 w 635184"/>
              <a:gd name="connsiteY289" fmla="*/ 203631 h 3290946"/>
              <a:gd name="connsiteX290" fmla="*/ 327511 w 635184"/>
              <a:gd name="connsiteY290" fmla="*/ 202840 h 3290946"/>
              <a:gd name="connsiteX291" fmla="*/ 328497 w 635184"/>
              <a:gd name="connsiteY291" fmla="*/ 203202 h 3290946"/>
              <a:gd name="connsiteX292" fmla="*/ 334244 w 635184"/>
              <a:gd name="connsiteY292" fmla="*/ 173722 h 3290946"/>
              <a:gd name="connsiteX293" fmla="*/ 336485 w 635184"/>
              <a:gd name="connsiteY293" fmla="*/ 149463 h 3290946"/>
              <a:gd name="connsiteX294" fmla="*/ 343630 w 635184"/>
              <a:gd name="connsiteY294" fmla="*/ 98772 h 3290946"/>
              <a:gd name="connsiteX295" fmla="*/ 346573 w 635184"/>
              <a:gd name="connsiteY295" fmla="*/ 85841 h 3290946"/>
              <a:gd name="connsiteX296" fmla="*/ 347864 w 635184"/>
              <a:gd name="connsiteY296" fmla="*/ 80467 h 3290946"/>
              <a:gd name="connsiteX297" fmla="*/ 347902 w 635184"/>
              <a:gd name="connsiteY297" fmla="*/ 79596 h 3290946"/>
              <a:gd name="connsiteX298" fmla="*/ 349801 w 635184"/>
              <a:gd name="connsiteY298" fmla="*/ 72132 h 3290946"/>
              <a:gd name="connsiteX299" fmla="*/ 350148 w 635184"/>
              <a:gd name="connsiteY299" fmla="*/ 71772 h 3290946"/>
              <a:gd name="connsiteX300" fmla="*/ 350675 w 635184"/>
              <a:gd name="connsiteY300" fmla="*/ 70823 h 3290946"/>
              <a:gd name="connsiteX301" fmla="*/ 350632 w 635184"/>
              <a:gd name="connsiteY301" fmla="*/ 71269 h 3290946"/>
              <a:gd name="connsiteX302" fmla="*/ 351140 w 635184"/>
              <a:gd name="connsiteY302" fmla="*/ 70741 h 3290946"/>
              <a:gd name="connsiteX303" fmla="*/ 351824 w 635184"/>
              <a:gd name="connsiteY303" fmla="*/ 48424 h 3290946"/>
              <a:gd name="connsiteX304" fmla="*/ 363168 w 635184"/>
              <a:gd name="connsiteY304" fmla="*/ 16679 h 3290946"/>
              <a:gd name="connsiteX305" fmla="*/ 379808 w 635184"/>
              <a:gd name="connsiteY305" fmla="*/ 527 h 3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35184" h="3290946">
                <a:moveTo>
                  <a:pt x="513256" y="2435822"/>
                </a:moveTo>
                <a:lnTo>
                  <a:pt x="512940" y="2437009"/>
                </a:lnTo>
                <a:cubicBezTo>
                  <a:pt x="512821" y="2437611"/>
                  <a:pt x="512845" y="2437828"/>
                  <a:pt x="513014" y="2437660"/>
                </a:cubicBezTo>
                <a:close/>
                <a:moveTo>
                  <a:pt x="14126" y="2099086"/>
                </a:moveTo>
                <a:cubicBezTo>
                  <a:pt x="14608" y="2099086"/>
                  <a:pt x="14570" y="2100271"/>
                  <a:pt x="14011" y="2102643"/>
                </a:cubicBezTo>
                <a:lnTo>
                  <a:pt x="13720" y="2103694"/>
                </a:lnTo>
                <a:close/>
                <a:moveTo>
                  <a:pt x="96538" y="1843646"/>
                </a:moveTo>
                <a:lnTo>
                  <a:pt x="96515" y="1844433"/>
                </a:lnTo>
                <a:lnTo>
                  <a:pt x="96478" y="1845626"/>
                </a:lnTo>
                <a:lnTo>
                  <a:pt x="96647" y="1844679"/>
                </a:lnTo>
                <a:close/>
                <a:moveTo>
                  <a:pt x="272619" y="1794529"/>
                </a:moveTo>
                <a:lnTo>
                  <a:pt x="272596" y="1795316"/>
                </a:lnTo>
                <a:lnTo>
                  <a:pt x="272559" y="1796509"/>
                </a:lnTo>
                <a:lnTo>
                  <a:pt x="272728" y="1795562"/>
                </a:lnTo>
                <a:close/>
                <a:moveTo>
                  <a:pt x="97240" y="1721538"/>
                </a:moveTo>
                <a:cubicBezTo>
                  <a:pt x="90808" y="1719038"/>
                  <a:pt x="90248" y="1727124"/>
                  <a:pt x="95561" y="1745797"/>
                </a:cubicBezTo>
                <a:lnTo>
                  <a:pt x="97924" y="1757412"/>
                </a:lnTo>
                <a:lnTo>
                  <a:pt x="98506" y="1748685"/>
                </a:lnTo>
                <a:lnTo>
                  <a:pt x="99259" y="1739724"/>
                </a:lnTo>
                <a:lnTo>
                  <a:pt x="98040" y="1734637"/>
                </a:lnTo>
                <a:cubicBezTo>
                  <a:pt x="97657" y="1731411"/>
                  <a:pt x="97390" y="1727045"/>
                  <a:pt x="97240" y="1721538"/>
                </a:cubicBezTo>
                <a:close/>
                <a:moveTo>
                  <a:pt x="273321" y="1672421"/>
                </a:moveTo>
                <a:cubicBezTo>
                  <a:pt x="266889" y="1669921"/>
                  <a:pt x="266329" y="1678007"/>
                  <a:pt x="271642" y="1696680"/>
                </a:cubicBezTo>
                <a:lnTo>
                  <a:pt x="274005" y="1708295"/>
                </a:lnTo>
                <a:lnTo>
                  <a:pt x="274587" y="1699568"/>
                </a:lnTo>
                <a:lnTo>
                  <a:pt x="275340" y="1690607"/>
                </a:lnTo>
                <a:lnTo>
                  <a:pt x="274121" y="1685520"/>
                </a:lnTo>
                <a:cubicBezTo>
                  <a:pt x="273738" y="1682294"/>
                  <a:pt x="273471" y="1677928"/>
                  <a:pt x="273321" y="1672421"/>
                </a:cubicBezTo>
                <a:close/>
                <a:moveTo>
                  <a:pt x="615802" y="1055870"/>
                </a:moveTo>
                <a:lnTo>
                  <a:pt x="616258" y="1067965"/>
                </a:lnTo>
                <a:lnTo>
                  <a:pt x="612339" y="1067965"/>
                </a:lnTo>
                <a:close/>
                <a:moveTo>
                  <a:pt x="161479" y="1052526"/>
                </a:moveTo>
                <a:cubicBezTo>
                  <a:pt x="161204" y="1052526"/>
                  <a:pt x="160964" y="1053400"/>
                  <a:pt x="160758" y="1055146"/>
                </a:cubicBezTo>
                <a:lnTo>
                  <a:pt x="160720" y="1055727"/>
                </a:lnTo>
                <a:lnTo>
                  <a:pt x="161444" y="1054402"/>
                </a:lnTo>
                <a:cubicBezTo>
                  <a:pt x="162017" y="1053151"/>
                  <a:pt x="162028" y="1052526"/>
                  <a:pt x="161479" y="1052526"/>
                </a:cubicBezTo>
                <a:close/>
                <a:moveTo>
                  <a:pt x="337560" y="1003409"/>
                </a:moveTo>
                <a:cubicBezTo>
                  <a:pt x="337285" y="1003409"/>
                  <a:pt x="337045" y="1004283"/>
                  <a:pt x="336839" y="1006029"/>
                </a:cubicBezTo>
                <a:lnTo>
                  <a:pt x="336801" y="1006610"/>
                </a:lnTo>
                <a:lnTo>
                  <a:pt x="337525" y="1005285"/>
                </a:lnTo>
                <a:cubicBezTo>
                  <a:pt x="338098" y="1004034"/>
                  <a:pt x="338109" y="1003409"/>
                  <a:pt x="337560" y="1003409"/>
                </a:cubicBezTo>
                <a:close/>
                <a:moveTo>
                  <a:pt x="627675" y="961817"/>
                </a:moveTo>
                <a:lnTo>
                  <a:pt x="625223" y="970810"/>
                </a:lnTo>
                <a:lnTo>
                  <a:pt x="627615" y="970810"/>
                </a:lnTo>
                <a:close/>
                <a:moveTo>
                  <a:pt x="167359" y="888109"/>
                </a:moveTo>
                <a:lnTo>
                  <a:pt x="167321" y="889003"/>
                </a:lnTo>
                <a:lnTo>
                  <a:pt x="167662" y="898510"/>
                </a:lnTo>
                <a:cubicBezTo>
                  <a:pt x="168351" y="907718"/>
                  <a:pt x="169982" y="913327"/>
                  <a:pt x="172554" y="915337"/>
                </a:cubicBezTo>
                <a:cubicBezTo>
                  <a:pt x="175985" y="918016"/>
                  <a:pt x="178591" y="918174"/>
                  <a:pt x="180373" y="915813"/>
                </a:cubicBezTo>
                <a:cubicBezTo>
                  <a:pt x="182155" y="913451"/>
                  <a:pt x="183046" y="908242"/>
                  <a:pt x="183046" y="900186"/>
                </a:cubicBezTo>
                <a:cubicBezTo>
                  <a:pt x="183046" y="894143"/>
                  <a:pt x="180092" y="890367"/>
                  <a:pt x="174182" y="888856"/>
                </a:cubicBezTo>
                <a:close/>
                <a:moveTo>
                  <a:pt x="343440" y="838992"/>
                </a:moveTo>
                <a:lnTo>
                  <a:pt x="343402" y="839886"/>
                </a:lnTo>
                <a:lnTo>
                  <a:pt x="343743" y="849393"/>
                </a:lnTo>
                <a:cubicBezTo>
                  <a:pt x="344432" y="858601"/>
                  <a:pt x="346063" y="864210"/>
                  <a:pt x="348635" y="866220"/>
                </a:cubicBezTo>
                <a:cubicBezTo>
                  <a:pt x="352066" y="868899"/>
                  <a:pt x="354672" y="869057"/>
                  <a:pt x="356454" y="866696"/>
                </a:cubicBezTo>
                <a:cubicBezTo>
                  <a:pt x="358236" y="864334"/>
                  <a:pt x="359127" y="859125"/>
                  <a:pt x="359127" y="851069"/>
                </a:cubicBezTo>
                <a:cubicBezTo>
                  <a:pt x="359127" y="845026"/>
                  <a:pt x="356173" y="841250"/>
                  <a:pt x="350263" y="839739"/>
                </a:cubicBezTo>
                <a:close/>
                <a:moveTo>
                  <a:pt x="521461" y="529233"/>
                </a:moveTo>
                <a:lnTo>
                  <a:pt x="521917" y="541328"/>
                </a:lnTo>
                <a:lnTo>
                  <a:pt x="517998" y="541328"/>
                </a:lnTo>
                <a:close/>
                <a:moveTo>
                  <a:pt x="533334" y="435180"/>
                </a:moveTo>
                <a:lnTo>
                  <a:pt x="530882" y="444173"/>
                </a:lnTo>
                <a:lnTo>
                  <a:pt x="533274" y="444173"/>
                </a:lnTo>
                <a:close/>
                <a:moveTo>
                  <a:pt x="379808" y="527"/>
                </a:moveTo>
                <a:cubicBezTo>
                  <a:pt x="381289" y="1304"/>
                  <a:pt x="382646" y="2937"/>
                  <a:pt x="383881" y="5427"/>
                </a:cubicBezTo>
                <a:cubicBezTo>
                  <a:pt x="388819" y="15389"/>
                  <a:pt x="396734" y="17869"/>
                  <a:pt x="407629" y="12869"/>
                </a:cubicBezTo>
                <a:cubicBezTo>
                  <a:pt x="412640" y="32911"/>
                  <a:pt x="417377" y="48419"/>
                  <a:pt x="421840" y="59392"/>
                </a:cubicBezTo>
                <a:cubicBezTo>
                  <a:pt x="422955" y="62136"/>
                  <a:pt x="423852" y="64860"/>
                  <a:pt x="424531" y="67565"/>
                </a:cubicBezTo>
                <a:lnTo>
                  <a:pt x="425912" y="75609"/>
                </a:lnTo>
                <a:lnTo>
                  <a:pt x="427781" y="78770"/>
                </a:lnTo>
                <a:cubicBezTo>
                  <a:pt x="428765" y="80199"/>
                  <a:pt x="429558" y="81072"/>
                  <a:pt x="430161" y="81389"/>
                </a:cubicBezTo>
                <a:cubicBezTo>
                  <a:pt x="439527" y="83890"/>
                  <a:pt x="450321" y="92244"/>
                  <a:pt x="462542" y="106452"/>
                </a:cubicBezTo>
                <a:cubicBezTo>
                  <a:pt x="474763" y="120660"/>
                  <a:pt x="487821" y="136575"/>
                  <a:pt x="501717" y="154196"/>
                </a:cubicBezTo>
                <a:lnTo>
                  <a:pt x="501648" y="154514"/>
                </a:lnTo>
                <a:lnTo>
                  <a:pt x="503592" y="153723"/>
                </a:lnTo>
                <a:cubicBezTo>
                  <a:pt x="506849" y="153225"/>
                  <a:pt x="511119" y="154791"/>
                  <a:pt x="516400" y="158423"/>
                </a:cubicBezTo>
                <a:cubicBezTo>
                  <a:pt x="523441" y="163264"/>
                  <a:pt x="526473" y="182612"/>
                  <a:pt x="525495" y="216466"/>
                </a:cubicBezTo>
                <a:cubicBezTo>
                  <a:pt x="524798" y="210354"/>
                  <a:pt x="529073" y="207298"/>
                  <a:pt x="538319" y="207298"/>
                </a:cubicBezTo>
                <a:cubicBezTo>
                  <a:pt x="535800" y="246628"/>
                  <a:pt x="534905" y="270282"/>
                  <a:pt x="535636" y="278259"/>
                </a:cubicBezTo>
                <a:cubicBezTo>
                  <a:pt x="536366" y="286236"/>
                  <a:pt x="537149" y="298877"/>
                  <a:pt x="537987" y="316180"/>
                </a:cubicBezTo>
                <a:cubicBezTo>
                  <a:pt x="538824" y="333484"/>
                  <a:pt x="539722" y="353189"/>
                  <a:pt x="540680" y="375295"/>
                </a:cubicBezTo>
                <a:cubicBezTo>
                  <a:pt x="541399" y="391875"/>
                  <a:pt x="539742" y="408934"/>
                  <a:pt x="535708" y="426473"/>
                </a:cubicBezTo>
                <a:lnTo>
                  <a:pt x="534002" y="432729"/>
                </a:lnTo>
                <a:lnTo>
                  <a:pt x="534540" y="444292"/>
                </a:lnTo>
                <a:cubicBezTo>
                  <a:pt x="535384" y="465445"/>
                  <a:pt x="532470" y="486579"/>
                  <a:pt x="525796" y="507693"/>
                </a:cubicBezTo>
                <a:lnTo>
                  <a:pt x="525696" y="507693"/>
                </a:lnTo>
                <a:lnTo>
                  <a:pt x="525700" y="506290"/>
                </a:lnTo>
                <a:lnTo>
                  <a:pt x="524563" y="515186"/>
                </a:lnTo>
                <a:cubicBezTo>
                  <a:pt x="523869" y="519217"/>
                  <a:pt x="522974" y="523411"/>
                  <a:pt x="521880" y="527768"/>
                </a:cubicBezTo>
                <a:lnTo>
                  <a:pt x="521461" y="529233"/>
                </a:lnTo>
                <a:lnTo>
                  <a:pt x="521231" y="523154"/>
                </a:lnTo>
                <a:cubicBezTo>
                  <a:pt x="519859" y="507107"/>
                  <a:pt x="516430" y="497439"/>
                  <a:pt x="510943" y="494149"/>
                </a:cubicBezTo>
                <a:cubicBezTo>
                  <a:pt x="507284" y="491957"/>
                  <a:pt x="504541" y="496350"/>
                  <a:pt x="502712" y="507328"/>
                </a:cubicBezTo>
                <a:lnTo>
                  <a:pt x="501051" y="539218"/>
                </a:lnTo>
                <a:lnTo>
                  <a:pt x="501970" y="539506"/>
                </a:lnTo>
                <a:lnTo>
                  <a:pt x="510003" y="565805"/>
                </a:lnTo>
                <a:lnTo>
                  <a:pt x="516390" y="569486"/>
                </a:lnTo>
                <a:cubicBezTo>
                  <a:pt x="519767" y="574010"/>
                  <a:pt x="521046" y="579904"/>
                  <a:pt x="520229" y="587167"/>
                </a:cubicBezTo>
                <a:lnTo>
                  <a:pt x="519429" y="597447"/>
                </a:lnTo>
                <a:lnTo>
                  <a:pt x="520253" y="602246"/>
                </a:lnTo>
                <a:lnTo>
                  <a:pt x="522122" y="605407"/>
                </a:lnTo>
                <a:cubicBezTo>
                  <a:pt x="523106" y="606836"/>
                  <a:pt x="523899" y="607709"/>
                  <a:pt x="524502" y="608026"/>
                </a:cubicBezTo>
                <a:cubicBezTo>
                  <a:pt x="533868" y="610527"/>
                  <a:pt x="544662" y="618881"/>
                  <a:pt x="556883" y="633089"/>
                </a:cubicBezTo>
                <a:cubicBezTo>
                  <a:pt x="569104" y="647297"/>
                  <a:pt x="582162" y="663212"/>
                  <a:pt x="596058" y="680833"/>
                </a:cubicBezTo>
                <a:lnTo>
                  <a:pt x="595989" y="681151"/>
                </a:lnTo>
                <a:lnTo>
                  <a:pt x="597933" y="680360"/>
                </a:lnTo>
                <a:cubicBezTo>
                  <a:pt x="601190" y="679862"/>
                  <a:pt x="605460" y="681428"/>
                  <a:pt x="610741" y="685060"/>
                </a:cubicBezTo>
                <a:cubicBezTo>
                  <a:pt x="617782" y="689901"/>
                  <a:pt x="620814" y="709249"/>
                  <a:pt x="619836" y="743103"/>
                </a:cubicBezTo>
                <a:cubicBezTo>
                  <a:pt x="619139" y="736991"/>
                  <a:pt x="623414" y="733935"/>
                  <a:pt x="632660" y="733935"/>
                </a:cubicBezTo>
                <a:cubicBezTo>
                  <a:pt x="630141" y="773265"/>
                  <a:pt x="629246" y="796919"/>
                  <a:pt x="629977" y="804896"/>
                </a:cubicBezTo>
                <a:cubicBezTo>
                  <a:pt x="630707" y="812873"/>
                  <a:pt x="631490" y="825514"/>
                  <a:pt x="632328" y="842817"/>
                </a:cubicBezTo>
                <a:cubicBezTo>
                  <a:pt x="633165" y="860121"/>
                  <a:pt x="634063" y="879826"/>
                  <a:pt x="635021" y="901932"/>
                </a:cubicBezTo>
                <a:cubicBezTo>
                  <a:pt x="635740" y="918512"/>
                  <a:pt x="634083" y="935571"/>
                  <a:pt x="630049" y="953110"/>
                </a:cubicBezTo>
                <a:lnTo>
                  <a:pt x="628343" y="959366"/>
                </a:lnTo>
                <a:lnTo>
                  <a:pt x="628881" y="970929"/>
                </a:lnTo>
                <a:cubicBezTo>
                  <a:pt x="629725" y="992082"/>
                  <a:pt x="626811" y="1013216"/>
                  <a:pt x="620137" y="1034330"/>
                </a:cubicBezTo>
                <a:lnTo>
                  <a:pt x="620037" y="1034330"/>
                </a:lnTo>
                <a:lnTo>
                  <a:pt x="620041" y="1032927"/>
                </a:lnTo>
                <a:lnTo>
                  <a:pt x="618904" y="1041823"/>
                </a:lnTo>
                <a:cubicBezTo>
                  <a:pt x="618210" y="1045854"/>
                  <a:pt x="617315" y="1050048"/>
                  <a:pt x="616221" y="1054405"/>
                </a:cubicBezTo>
                <a:lnTo>
                  <a:pt x="615802" y="1055870"/>
                </a:lnTo>
                <a:lnTo>
                  <a:pt x="615572" y="1049791"/>
                </a:lnTo>
                <a:cubicBezTo>
                  <a:pt x="614200" y="1033744"/>
                  <a:pt x="610771" y="1024076"/>
                  <a:pt x="605284" y="1020786"/>
                </a:cubicBezTo>
                <a:cubicBezTo>
                  <a:pt x="597967" y="1016401"/>
                  <a:pt x="594309" y="1038358"/>
                  <a:pt x="594309" y="1086658"/>
                </a:cubicBezTo>
                <a:cubicBezTo>
                  <a:pt x="609451" y="1090229"/>
                  <a:pt x="616205" y="1099278"/>
                  <a:pt x="614570" y="1113804"/>
                </a:cubicBezTo>
                <a:cubicBezTo>
                  <a:pt x="612935" y="1128329"/>
                  <a:pt x="611816" y="1142716"/>
                  <a:pt x="611213" y="1156964"/>
                </a:cubicBezTo>
                <a:cubicBezTo>
                  <a:pt x="611213" y="1175577"/>
                  <a:pt x="610724" y="1192058"/>
                  <a:pt x="609746" y="1206405"/>
                </a:cubicBezTo>
                <a:cubicBezTo>
                  <a:pt x="608767" y="1220752"/>
                  <a:pt x="607508" y="1240347"/>
                  <a:pt x="605967" y="1265192"/>
                </a:cubicBezTo>
                <a:cubicBezTo>
                  <a:pt x="606101" y="1285512"/>
                  <a:pt x="605327" y="1296287"/>
                  <a:pt x="603646" y="1297517"/>
                </a:cubicBezTo>
                <a:cubicBezTo>
                  <a:pt x="601964" y="1298748"/>
                  <a:pt x="601123" y="1291564"/>
                  <a:pt x="601123" y="1275967"/>
                </a:cubicBezTo>
                <a:cubicBezTo>
                  <a:pt x="600051" y="1304225"/>
                  <a:pt x="599324" y="1325814"/>
                  <a:pt x="598942" y="1340737"/>
                </a:cubicBezTo>
                <a:cubicBezTo>
                  <a:pt x="598560" y="1355659"/>
                  <a:pt x="597599" y="1375602"/>
                  <a:pt x="596058" y="1400566"/>
                </a:cubicBezTo>
                <a:cubicBezTo>
                  <a:pt x="596058" y="1425212"/>
                  <a:pt x="595217" y="1438160"/>
                  <a:pt x="593535" y="1439410"/>
                </a:cubicBezTo>
                <a:cubicBezTo>
                  <a:pt x="591854" y="1440660"/>
                  <a:pt x="591012" y="1434975"/>
                  <a:pt x="591012" y="1422354"/>
                </a:cubicBezTo>
                <a:cubicBezTo>
                  <a:pt x="591012" y="1452517"/>
                  <a:pt x="589599" y="1473888"/>
                  <a:pt x="586771" y="1486470"/>
                </a:cubicBezTo>
                <a:cubicBezTo>
                  <a:pt x="583944" y="1499050"/>
                  <a:pt x="581860" y="1512941"/>
                  <a:pt x="580520" y="1528141"/>
                </a:cubicBezTo>
                <a:cubicBezTo>
                  <a:pt x="579944" y="1535682"/>
                  <a:pt x="580078" y="1546298"/>
                  <a:pt x="580923" y="1559991"/>
                </a:cubicBezTo>
                <a:cubicBezTo>
                  <a:pt x="581767" y="1573683"/>
                  <a:pt x="581184" y="1601543"/>
                  <a:pt x="579174" y="1643572"/>
                </a:cubicBezTo>
                <a:lnTo>
                  <a:pt x="575158" y="1643572"/>
                </a:lnTo>
                <a:lnTo>
                  <a:pt x="573807" y="1656163"/>
                </a:lnTo>
                <a:cubicBezTo>
                  <a:pt x="572427" y="1662295"/>
                  <a:pt x="571435" y="1667623"/>
                  <a:pt x="570832" y="1672147"/>
                </a:cubicBezTo>
                <a:cubicBezTo>
                  <a:pt x="570832" y="1674410"/>
                  <a:pt x="571251" y="1686078"/>
                  <a:pt x="572089" y="1707152"/>
                </a:cubicBezTo>
                <a:cubicBezTo>
                  <a:pt x="572926" y="1728226"/>
                  <a:pt x="570035" y="1749399"/>
                  <a:pt x="563415" y="1770672"/>
                </a:cubicBezTo>
                <a:lnTo>
                  <a:pt x="561687" y="1770672"/>
                </a:lnTo>
                <a:cubicBezTo>
                  <a:pt x="561673" y="1770751"/>
                  <a:pt x="561459" y="1780038"/>
                  <a:pt x="561043" y="1798532"/>
                </a:cubicBezTo>
                <a:cubicBezTo>
                  <a:pt x="560628" y="1817027"/>
                  <a:pt x="559683" y="1833933"/>
                  <a:pt x="558209" y="1849253"/>
                </a:cubicBezTo>
                <a:cubicBezTo>
                  <a:pt x="558209" y="1867073"/>
                  <a:pt x="556947" y="1877233"/>
                  <a:pt x="554421" y="1879733"/>
                </a:cubicBezTo>
                <a:cubicBezTo>
                  <a:pt x="553789" y="1880358"/>
                  <a:pt x="553289" y="1880595"/>
                  <a:pt x="552921" y="1880444"/>
                </a:cubicBezTo>
                <a:lnTo>
                  <a:pt x="552868" y="1880321"/>
                </a:lnTo>
                <a:lnTo>
                  <a:pt x="552747" y="1885068"/>
                </a:lnTo>
                <a:cubicBezTo>
                  <a:pt x="552469" y="1889816"/>
                  <a:pt x="552052" y="1893822"/>
                  <a:pt x="551496" y="1897086"/>
                </a:cubicBezTo>
                <a:cubicBezTo>
                  <a:pt x="550384" y="1903615"/>
                  <a:pt x="549406" y="1913110"/>
                  <a:pt x="548561" y="1925572"/>
                </a:cubicBezTo>
                <a:cubicBezTo>
                  <a:pt x="548267" y="1925254"/>
                  <a:pt x="548749" y="1935067"/>
                  <a:pt x="550009" y="1955010"/>
                </a:cubicBezTo>
                <a:cubicBezTo>
                  <a:pt x="551268" y="1974953"/>
                  <a:pt x="548561" y="1995720"/>
                  <a:pt x="541888" y="2017310"/>
                </a:cubicBezTo>
                <a:lnTo>
                  <a:pt x="541526" y="2017310"/>
                </a:lnTo>
                <a:cubicBezTo>
                  <a:pt x="541714" y="2014611"/>
                  <a:pt x="542019" y="2019770"/>
                  <a:pt x="542441" y="2032788"/>
                </a:cubicBezTo>
                <a:cubicBezTo>
                  <a:pt x="542863" y="2045805"/>
                  <a:pt x="541386" y="2066264"/>
                  <a:pt x="538009" y="2094164"/>
                </a:cubicBezTo>
                <a:cubicBezTo>
                  <a:pt x="538009" y="2102935"/>
                  <a:pt x="535865" y="2113631"/>
                  <a:pt x="531577" y="2126252"/>
                </a:cubicBezTo>
                <a:lnTo>
                  <a:pt x="533064" y="2121608"/>
                </a:lnTo>
                <a:cubicBezTo>
                  <a:pt x="530317" y="2162328"/>
                  <a:pt x="528103" y="2207601"/>
                  <a:pt x="526421" y="2257429"/>
                </a:cubicBezTo>
                <a:cubicBezTo>
                  <a:pt x="524740" y="2307256"/>
                  <a:pt x="521902" y="2361837"/>
                  <a:pt x="517909" y="2421170"/>
                </a:cubicBezTo>
                <a:cubicBezTo>
                  <a:pt x="516924" y="2424087"/>
                  <a:pt x="516083" y="2426618"/>
                  <a:pt x="515387" y="2428764"/>
                </a:cubicBezTo>
                <a:lnTo>
                  <a:pt x="514267" y="2432332"/>
                </a:lnTo>
                <a:lnTo>
                  <a:pt x="514663" y="2450161"/>
                </a:lnTo>
                <a:cubicBezTo>
                  <a:pt x="515085" y="2467505"/>
                  <a:pt x="513567" y="2481614"/>
                  <a:pt x="510110" y="2492488"/>
                </a:cubicBezTo>
                <a:cubicBezTo>
                  <a:pt x="509360" y="2492091"/>
                  <a:pt x="509407" y="2494125"/>
                  <a:pt x="510251" y="2498590"/>
                </a:cubicBezTo>
                <a:cubicBezTo>
                  <a:pt x="511095" y="2503055"/>
                  <a:pt x="510606" y="2519356"/>
                  <a:pt x="508784" y="2547495"/>
                </a:cubicBezTo>
                <a:cubicBezTo>
                  <a:pt x="508918" y="2567616"/>
                  <a:pt x="507457" y="2578798"/>
                  <a:pt x="504402" y="2581041"/>
                </a:cubicBezTo>
                <a:cubicBezTo>
                  <a:pt x="503638" y="2581601"/>
                  <a:pt x="503029" y="2581740"/>
                  <a:pt x="502575" y="2581456"/>
                </a:cubicBezTo>
                <a:lnTo>
                  <a:pt x="502492" y="2581260"/>
                </a:lnTo>
                <a:lnTo>
                  <a:pt x="502309" y="2595239"/>
                </a:lnTo>
                <a:cubicBezTo>
                  <a:pt x="502066" y="2604050"/>
                  <a:pt x="501702" y="2612424"/>
                  <a:pt x="501216" y="2620361"/>
                </a:cubicBezTo>
                <a:cubicBezTo>
                  <a:pt x="500244" y="2636236"/>
                  <a:pt x="498982" y="2656695"/>
                  <a:pt x="497427" y="2681738"/>
                </a:cubicBezTo>
                <a:cubicBezTo>
                  <a:pt x="497561" y="2707257"/>
                  <a:pt x="496576" y="2720016"/>
                  <a:pt x="494472" y="2720016"/>
                </a:cubicBezTo>
                <a:cubicBezTo>
                  <a:pt x="492369" y="2720016"/>
                  <a:pt x="491317" y="2711047"/>
                  <a:pt x="491317" y="2693108"/>
                </a:cubicBezTo>
                <a:cubicBezTo>
                  <a:pt x="491317" y="2710571"/>
                  <a:pt x="490844" y="2730554"/>
                  <a:pt x="489899" y="2753056"/>
                </a:cubicBezTo>
                <a:cubicBezTo>
                  <a:pt x="488955" y="2775559"/>
                  <a:pt x="487551" y="2796454"/>
                  <a:pt x="485689" y="2815743"/>
                </a:cubicBezTo>
                <a:cubicBezTo>
                  <a:pt x="481736" y="2874202"/>
                  <a:pt x="478061" y="2946830"/>
                  <a:pt x="474664" y="3033627"/>
                </a:cubicBezTo>
                <a:cubicBezTo>
                  <a:pt x="471267" y="3120424"/>
                  <a:pt x="468584" y="3198648"/>
                  <a:pt x="466614" y="3268299"/>
                </a:cubicBezTo>
                <a:cubicBezTo>
                  <a:pt x="453817" y="3288976"/>
                  <a:pt x="444474" y="3295495"/>
                  <a:pt x="438584" y="3287855"/>
                </a:cubicBezTo>
                <a:cubicBezTo>
                  <a:pt x="434167" y="3282125"/>
                  <a:pt x="430668" y="3276356"/>
                  <a:pt x="428086" y="3270549"/>
                </a:cubicBezTo>
                <a:lnTo>
                  <a:pt x="426655" y="3266887"/>
                </a:lnTo>
                <a:lnTo>
                  <a:pt x="426374" y="3269430"/>
                </a:lnTo>
                <a:cubicBezTo>
                  <a:pt x="417664" y="3259469"/>
                  <a:pt x="411681" y="3258229"/>
                  <a:pt x="408424" y="3265710"/>
                </a:cubicBezTo>
                <a:cubicBezTo>
                  <a:pt x="405168" y="3273191"/>
                  <a:pt x="398434" y="3269450"/>
                  <a:pt x="388224" y="3254488"/>
                </a:cubicBezTo>
                <a:cubicBezTo>
                  <a:pt x="378535" y="3256988"/>
                  <a:pt x="372814" y="3249130"/>
                  <a:pt x="371058" y="3230914"/>
                </a:cubicBezTo>
                <a:lnTo>
                  <a:pt x="370261" y="3220752"/>
                </a:lnTo>
                <a:lnTo>
                  <a:pt x="366416" y="3218274"/>
                </a:lnTo>
                <a:lnTo>
                  <a:pt x="365391" y="3216603"/>
                </a:lnTo>
                <a:lnTo>
                  <a:pt x="361488" y="3217692"/>
                </a:lnTo>
                <a:cubicBezTo>
                  <a:pt x="359922" y="3217403"/>
                  <a:pt x="358161" y="3216443"/>
                  <a:pt x="356204" y="3214810"/>
                </a:cubicBezTo>
                <a:cubicBezTo>
                  <a:pt x="348379" y="3208282"/>
                  <a:pt x="343579" y="3198905"/>
                  <a:pt x="341803" y="3186682"/>
                </a:cubicBezTo>
                <a:cubicBezTo>
                  <a:pt x="340915" y="3180570"/>
                  <a:pt x="340403" y="3175837"/>
                  <a:pt x="340265" y="3172484"/>
                </a:cubicBezTo>
                <a:lnTo>
                  <a:pt x="340850" y="3167630"/>
                </a:lnTo>
                <a:lnTo>
                  <a:pt x="337321" y="3166099"/>
                </a:lnTo>
                <a:cubicBezTo>
                  <a:pt x="334899" y="3163896"/>
                  <a:pt x="332376" y="3160498"/>
                  <a:pt x="329753" y="3155904"/>
                </a:cubicBezTo>
                <a:cubicBezTo>
                  <a:pt x="330530" y="3151856"/>
                  <a:pt x="329113" y="3153573"/>
                  <a:pt x="325502" y="3161054"/>
                </a:cubicBezTo>
                <a:cubicBezTo>
                  <a:pt x="321891" y="3168535"/>
                  <a:pt x="310537" y="3162036"/>
                  <a:pt x="291443" y="3141557"/>
                </a:cubicBezTo>
                <a:cubicBezTo>
                  <a:pt x="291443" y="3114689"/>
                  <a:pt x="286578" y="3102505"/>
                  <a:pt x="276850" y="3105005"/>
                </a:cubicBezTo>
                <a:cubicBezTo>
                  <a:pt x="272884" y="3027714"/>
                  <a:pt x="270753" y="2953017"/>
                  <a:pt x="270458" y="2880915"/>
                </a:cubicBezTo>
                <a:lnTo>
                  <a:pt x="274618" y="2693276"/>
                </a:lnTo>
                <a:lnTo>
                  <a:pt x="272075" y="2691637"/>
                </a:lnTo>
                <a:lnTo>
                  <a:pt x="271050" y="2689966"/>
                </a:lnTo>
                <a:lnTo>
                  <a:pt x="267147" y="2691055"/>
                </a:lnTo>
                <a:cubicBezTo>
                  <a:pt x="265581" y="2690766"/>
                  <a:pt x="263820" y="2689806"/>
                  <a:pt x="261863" y="2688173"/>
                </a:cubicBezTo>
                <a:cubicBezTo>
                  <a:pt x="254038" y="2681645"/>
                  <a:pt x="249238" y="2672268"/>
                  <a:pt x="247462" y="2660045"/>
                </a:cubicBezTo>
                <a:cubicBezTo>
                  <a:pt x="246574" y="2653933"/>
                  <a:pt x="246062" y="2649200"/>
                  <a:pt x="245924" y="2645847"/>
                </a:cubicBezTo>
                <a:lnTo>
                  <a:pt x="246509" y="2640993"/>
                </a:lnTo>
                <a:lnTo>
                  <a:pt x="242980" y="2639462"/>
                </a:lnTo>
                <a:cubicBezTo>
                  <a:pt x="240558" y="2637259"/>
                  <a:pt x="238035" y="2633861"/>
                  <a:pt x="235412" y="2629267"/>
                </a:cubicBezTo>
                <a:cubicBezTo>
                  <a:pt x="236189" y="2625219"/>
                  <a:pt x="234772" y="2626936"/>
                  <a:pt x="231161" y="2634417"/>
                </a:cubicBezTo>
                <a:cubicBezTo>
                  <a:pt x="229355" y="2638158"/>
                  <a:pt x="225614" y="2638403"/>
                  <a:pt x="219938" y="2635154"/>
                </a:cubicBezTo>
                <a:lnTo>
                  <a:pt x="202073" y="2619325"/>
                </a:lnTo>
                <a:lnTo>
                  <a:pt x="196192" y="2790779"/>
                </a:lnTo>
                <a:cubicBezTo>
                  <a:pt x="183395" y="2811456"/>
                  <a:pt x="174052" y="2817975"/>
                  <a:pt x="168162" y="2810335"/>
                </a:cubicBezTo>
                <a:cubicBezTo>
                  <a:pt x="163745" y="2804605"/>
                  <a:pt x="160246" y="2798836"/>
                  <a:pt x="157664" y="2793029"/>
                </a:cubicBezTo>
                <a:lnTo>
                  <a:pt x="156233" y="2789367"/>
                </a:lnTo>
                <a:lnTo>
                  <a:pt x="155952" y="2791910"/>
                </a:lnTo>
                <a:cubicBezTo>
                  <a:pt x="147242" y="2781949"/>
                  <a:pt x="141259" y="2780709"/>
                  <a:pt x="138002" y="2788190"/>
                </a:cubicBezTo>
                <a:cubicBezTo>
                  <a:pt x="134746" y="2795671"/>
                  <a:pt x="128012" y="2791930"/>
                  <a:pt x="117802" y="2776968"/>
                </a:cubicBezTo>
                <a:cubicBezTo>
                  <a:pt x="108113" y="2779468"/>
                  <a:pt x="102392" y="2771610"/>
                  <a:pt x="100636" y="2753394"/>
                </a:cubicBezTo>
                <a:lnTo>
                  <a:pt x="99839" y="2743232"/>
                </a:lnTo>
                <a:lnTo>
                  <a:pt x="95994" y="2740754"/>
                </a:lnTo>
                <a:lnTo>
                  <a:pt x="94969" y="2739083"/>
                </a:lnTo>
                <a:lnTo>
                  <a:pt x="91066" y="2740172"/>
                </a:lnTo>
                <a:cubicBezTo>
                  <a:pt x="89500" y="2739883"/>
                  <a:pt x="87739" y="2738923"/>
                  <a:pt x="85782" y="2737290"/>
                </a:cubicBezTo>
                <a:cubicBezTo>
                  <a:pt x="77957" y="2730762"/>
                  <a:pt x="73157" y="2721385"/>
                  <a:pt x="71381" y="2709162"/>
                </a:cubicBezTo>
                <a:cubicBezTo>
                  <a:pt x="70493" y="2703050"/>
                  <a:pt x="69981" y="2698317"/>
                  <a:pt x="69843" y="2694964"/>
                </a:cubicBezTo>
                <a:lnTo>
                  <a:pt x="70428" y="2690110"/>
                </a:lnTo>
                <a:lnTo>
                  <a:pt x="66899" y="2688579"/>
                </a:lnTo>
                <a:cubicBezTo>
                  <a:pt x="64477" y="2686376"/>
                  <a:pt x="61954" y="2682978"/>
                  <a:pt x="59331" y="2678384"/>
                </a:cubicBezTo>
                <a:cubicBezTo>
                  <a:pt x="60108" y="2674336"/>
                  <a:pt x="58691" y="2676053"/>
                  <a:pt x="55080" y="2683534"/>
                </a:cubicBezTo>
                <a:cubicBezTo>
                  <a:pt x="51469" y="2691015"/>
                  <a:pt x="40115" y="2684516"/>
                  <a:pt x="21021" y="2664037"/>
                </a:cubicBezTo>
                <a:cubicBezTo>
                  <a:pt x="21021" y="2637169"/>
                  <a:pt x="16156" y="2624985"/>
                  <a:pt x="6428" y="2627485"/>
                </a:cubicBezTo>
                <a:cubicBezTo>
                  <a:pt x="-1505" y="2472902"/>
                  <a:pt x="-2095" y="2328698"/>
                  <a:pt x="4659" y="2194871"/>
                </a:cubicBezTo>
                <a:cubicBezTo>
                  <a:pt x="5476" y="2191815"/>
                  <a:pt x="5463" y="2186934"/>
                  <a:pt x="4619" y="2180227"/>
                </a:cubicBezTo>
                <a:cubicBezTo>
                  <a:pt x="3775" y="2173520"/>
                  <a:pt x="3808" y="2161812"/>
                  <a:pt x="4719" y="2145103"/>
                </a:cubicBezTo>
                <a:cubicBezTo>
                  <a:pt x="4652" y="2135777"/>
                  <a:pt x="6669" y="2125180"/>
                  <a:pt x="10770" y="2113314"/>
                </a:cubicBezTo>
                <a:cubicBezTo>
                  <a:pt x="11570" y="2110942"/>
                  <a:pt x="12241" y="2108867"/>
                  <a:pt x="12781" y="2107089"/>
                </a:cubicBezTo>
                <a:lnTo>
                  <a:pt x="13720" y="2103694"/>
                </a:lnTo>
                <a:lnTo>
                  <a:pt x="12854" y="2113509"/>
                </a:lnTo>
                <a:lnTo>
                  <a:pt x="17483" y="2099741"/>
                </a:lnTo>
                <a:cubicBezTo>
                  <a:pt x="26059" y="2079301"/>
                  <a:pt x="26899" y="2070709"/>
                  <a:pt x="20005" y="2073963"/>
                </a:cubicBezTo>
                <a:cubicBezTo>
                  <a:pt x="13111" y="2077218"/>
                  <a:pt x="9664" y="2079579"/>
                  <a:pt x="9664" y="2081048"/>
                </a:cubicBezTo>
                <a:cubicBezTo>
                  <a:pt x="9664" y="2076364"/>
                  <a:pt x="9453" y="2066572"/>
                  <a:pt x="9031" y="2051669"/>
                </a:cubicBezTo>
                <a:cubicBezTo>
                  <a:pt x="8609" y="2036766"/>
                  <a:pt x="8820" y="2024830"/>
                  <a:pt x="9664" y="2015861"/>
                </a:cubicBezTo>
                <a:cubicBezTo>
                  <a:pt x="10508" y="2023679"/>
                  <a:pt x="11771" y="2009342"/>
                  <a:pt x="13453" y="1972849"/>
                </a:cubicBezTo>
                <a:cubicBezTo>
                  <a:pt x="15135" y="1936357"/>
                  <a:pt x="16605" y="1902811"/>
                  <a:pt x="17865" y="1872212"/>
                </a:cubicBezTo>
                <a:cubicBezTo>
                  <a:pt x="19124" y="1841613"/>
                  <a:pt x="20387" y="1812522"/>
                  <a:pt x="21654" y="1784939"/>
                </a:cubicBezTo>
                <a:cubicBezTo>
                  <a:pt x="22920" y="1757356"/>
                  <a:pt x="24283" y="1730488"/>
                  <a:pt x="25744" y="1704334"/>
                </a:cubicBezTo>
                <a:cubicBezTo>
                  <a:pt x="31010" y="1641389"/>
                  <a:pt x="36936" y="1552519"/>
                  <a:pt x="43522" y="1437723"/>
                </a:cubicBezTo>
                <a:cubicBezTo>
                  <a:pt x="50108" y="1322927"/>
                  <a:pt x="56557" y="1221178"/>
                  <a:pt x="62869" y="1132477"/>
                </a:cubicBezTo>
                <a:cubicBezTo>
                  <a:pt x="66473" y="1079296"/>
                  <a:pt x="69702" y="1029170"/>
                  <a:pt x="72557" y="982101"/>
                </a:cubicBezTo>
                <a:cubicBezTo>
                  <a:pt x="75411" y="935032"/>
                  <a:pt x="78848" y="889292"/>
                  <a:pt x="82868" y="844881"/>
                </a:cubicBezTo>
                <a:cubicBezTo>
                  <a:pt x="84784" y="818211"/>
                  <a:pt x="87424" y="793665"/>
                  <a:pt x="90788" y="771241"/>
                </a:cubicBezTo>
                <a:cubicBezTo>
                  <a:pt x="94151" y="748818"/>
                  <a:pt x="96623" y="727069"/>
                  <a:pt x="98204" y="705995"/>
                </a:cubicBezTo>
                <a:cubicBezTo>
                  <a:pt x="100590" y="687461"/>
                  <a:pt x="102415" y="667647"/>
                  <a:pt x="103682" y="646553"/>
                </a:cubicBezTo>
                <a:cubicBezTo>
                  <a:pt x="104948" y="625459"/>
                  <a:pt x="106472" y="603978"/>
                  <a:pt x="108254" y="582110"/>
                </a:cubicBezTo>
                <a:cubicBezTo>
                  <a:pt x="110090" y="568617"/>
                  <a:pt x="111936" y="555649"/>
                  <a:pt x="113792" y="543207"/>
                </a:cubicBezTo>
                <a:cubicBezTo>
                  <a:pt x="115648" y="530765"/>
                  <a:pt x="117454" y="518015"/>
                  <a:pt x="119209" y="504958"/>
                </a:cubicBezTo>
                <a:cubicBezTo>
                  <a:pt x="123028" y="482217"/>
                  <a:pt x="126197" y="455329"/>
                  <a:pt x="128716" y="424293"/>
                </a:cubicBezTo>
                <a:cubicBezTo>
                  <a:pt x="131235" y="393257"/>
                  <a:pt x="134793" y="361527"/>
                  <a:pt x="139389" y="329103"/>
                </a:cubicBezTo>
                <a:cubicBezTo>
                  <a:pt x="143302" y="308029"/>
                  <a:pt x="145164" y="298116"/>
                  <a:pt x="144977" y="299367"/>
                </a:cubicBezTo>
                <a:cubicBezTo>
                  <a:pt x="144789" y="300617"/>
                  <a:pt x="144695" y="308941"/>
                  <a:pt x="144695" y="324340"/>
                </a:cubicBezTo>
                <a:cubicBezTo>
                  <a:pt x="145607" y="302710"/>
                  <a:pt x="146910" y="285218"/>
                  <a:pt x="148605" y="271863"/>
                </a:cubicBezTo>
                <a:cubicBezTo>
                  <a:pt x="150300" y="258508"/>
                  <a:pt x="153486" y="242167"/>
                  <a:pt x="158163" y="222839"/>
                </a:cubicBezTo>
                <a:cubicBezTo>
                  <a:pt x="158846" y="219863"/>
                  <a:pt x="159593" y="211776"/>
                  <a:pt x="160404" y="198580"/>
                </a:cubicBezTo>
                <a:cubicBezTo>
                  <a:pt x="161214" y="185384"/>
                  <a:pt x="163596" y="168487"/>
                  <a:pt x="167549" y="147889"/>
                </a:cubicBezTo>
                <a:cubicBezTo>
                  <a:pt x="168661" y="142919"/>
                  <a:pt x="169643" y="138608"/>
                  <a:pt x="170492" y="134958"/>
                </a:cubicBezTo>
                <a:lnTo>
                  <a:pt x="171783" y="129584"/>
                </a:lnTo>
                <a:lnTo>
                  <a:pt x="171821" y="128713"/>
                </a:lnTo>
                <a:cubicBezTo>
                  <a:pt x="172243" y="124997"/>
                  <a:pt x="172876" y="122509"/>
                  <a:pt x="173720" y="121249"/>
                </a:cubicBezTo>
                <a:lnTo>
                  <a:pt x="174067" y="120889"/>
                </a:lnTo>
                <a:lnTo>
                  <a:pt x="174594" y="119940"/>
                </a:lnTo>
                <a:lnTo>
                  <a:pt x="174551" y="120386"/>
                </a:lnTo>
                <a:lnTo>
                  <a:pt x="175059" y="119858"/>
                </a:lnTo>
                <a:lnTo>
                  <a:pt x="175743" y="97541"/>
                </a:lnTo>
                <a:cubicBezTo>
                  <a:pt x="177255" y="76377"/>
                  <a:pt x="181036" y="65796"/>
                  <a:pt x="187087" y="65796"/>
                </a:cubicBezTo>
                <a:cubicBezTo>
                  <a:pt x="193740" y="52699"/>
                  <a:pt x="199286" y="47315"/>
                  <a:pt x="203727" y="49644"/>
                </a:cubicBezTo>
                <a:cubicBezTo>
                  <a:pt x="205208" y="50421"/>
                  <a:pt x="206565" y="52054"/>
                  <a:pt x="207800" y="54544"/>
                </a:cubicBezTo>
                <a:cubicBezTo>
                  <a:pt x="212738" y="64506"/>
                  <a:pt x="220653" y="66986"/>
                  <a:pt x="231548" y="61986"/>
                </a:cubicBezTo>
                <a:cubicBezTo>
                  <a:pt x="236559" y="82028"/>
                  <a:pt x="241296" y="97536"/>
                  <a:pt x="245759" y="108509"/>
                </a:cubicBezTo>
                <a:cubicBezTo>
                  <a:pt x="246874" y="111253"/>
                  <a:pt x="247771" y="113977"/>
                  <a:pt x="248450" y="116682"/>
                </a:cubicBezTo>
                <a:lnTo>
                  <a:pt x="249831" y="124726"/>
                </a:lnTo>
                <a:lnTo>
                  <a:pt x="251700" y="127887"/>
                </a:lnTo>
                <a:cubicBezTo>
                  <a:pt x="252684" y="129316"/>
                  <a:pt x="253477" y="130189"/>
                  <a:pt x="254080" y="130506"/>
                </a:cubicBezTo>
                <a:cubicBezTo>
                  <a:pt x="263446" y="133007"/>
                  <a:pt x="274240" y="141361"/>
                  <a:pt x="286461" y="155569"/>
                </a:cubicBezTo>
                <a:cubicBezTo>
                  <a:pt x="298682" y="169777"/>
                  <a:pt x="311740" y="185692"/>
                  <a:pt x="325636" y="203313"/>
                </a:cubicBezTo>
                <a:lnTo>
                  <a:pt x="325567" y="203631"/>
                </a:lnTo>
                <a:lnTo>
                  <a:pt x="327511" y="202840"/>
                </a:lnTo>
                <a:lnTo>
                  <a:pt x="328497" y="203202"/>
                </a:lnTo>
                <a:lnTo>
                  <a:pt x="334244" y="173722"/>
                </a:lnTo>
                <a:cubicBezTo>
                  <a:pt x="334927" y="170746"/>
                  <a:pt x="335674" y="162659"/>
                  <a:pt x="336485" y="149463"/>
                </a:cubicBezTo>
                <a:cubicBezTo>
                  <a:pt x="337295" y="136267"/>
                  <a:pt x="339677" y="119370"/>
                  <a:pt x="343630" y="98772"/>
                </a:cubicBezTo>
                <a:cubicBezTo>
                  <a:pt x="344742" y="93802"/>
                  <a:pt x="345724" y="89491"/>
                  <a:pt x="346573" y="85841"/>
                </a:cubicBezTo>
                <a:lnTo>
                  <a:pt x="347864" y="80467"/>
                </a:lnTo>
                <a:lnTo>
                  <a:pt x="347902" y="79596"/>
                </a:lnTo>
                <a:cubicBezTo>
                  <a:pt x="348324" y="75880"/>
                  <a:pt x="348957" y="73392"/>
                  <a:pt x="349801" y="72132"/>
                </a:cubicBezTo>
                <a:lnTo>
                  <a:pt x="350148" y="71772"/>
                </a:lnTo>
                <a:lnTo>
                  <a:pt x="350675" y="70823"/>
                </a:lnTo>
                <a:lnTo>
                  <a:pt x="350632" y="71269"/>
                </a:lnTo>
                <a:lnTo>
                  <a:pt x="351140" y="70741"/>
                </a:lnTo>
                <a:lnTo>
                  <a:pt x="351824" y="48424"/>
                </a:lnTo>
                <a:cubicBezTo>
                  <a:pt x="353336" y="27260"/>
                  <a:pt x="357117" y="16679"/>
                  <a:pt x="363168" y="16679"/>
                </a:cubicBezTo>
                <a:cubicBezTo>
                  <a:pt x="369821" y="3582"/>
                  <a:pt x="375367" y="-1802"/>
                  <a:pt x="379808" y="527"/>
                </a:cubicBezTo>
                <a:close/>
              </a:path>
            </a:pathLst>
          </a:custGeom>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GB" sz="22500" b="1" dirty="0">
              <a:latin typeface="Hey August" pitchFamily="2" charset="0"/>
            </a:endParaRPr>
          </a:p>
        </p:txBody>
      </p:sp>
    </p:spTree>
    <p:extLst>
      <p:ext uri="{BB962C8B-B14F-4D97-AF65-F5344CB8AC3E}">
        <p14:creationId xmlns:p14="http://schemas.microsoft.com/office/powerpoint/2010/main" val="185884422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3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shield-wipe-squeak-SBA-300071539.wav"/>
                                        </p:tgtEl>
                                      </p:cMediaNode>
                                    </p:audio>
                                  </p:subTnLst>
                                </p:cTn>
                              </p:par>
                            </p:childTnLst>
                          </p:cTn>
                        </p:par>
                        <p:par>
                          <p:cTn id="8" fill="hold">
                            <p:stCondLst>
                              <p:cond delay="13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300"/>
                                        <p:tgtEl>
                                          <p:spTgt spid="24"/>
                                        </p:tgtEl>
                                      </p:cBhvr>
                                    </p:animEffect>
                                  </p:childTnLst>
                                  <p:subTnLst>
                                    <p:audio>
                                      <p:cMediaNode>
                                        <p:cTn display="0" masterRel="sameClick">
                                          <p:stCondLst>
                                            <p:cond evt="begin" delay="0">
                                              <p:tn val="9"/>
                                            </p:cond>
                                          </p:stCondLst>
                                          <p:endCondLst>
                                            <p:cond evt="onStopAudio" delay="0">
                                              <p:tgtEl>
                                                <p:sldTgt/>
                                              </p:tgtEl>
                                            </p:cond>
                                          </p:endCondLst>
                                        </p:cTn>
                                        <p:tgtEl>
                                          <p:sndTgt r:embed="rId3" name="windshield-wipe-squeak-SBA-300071539.wav"/>
                                        </p:tgtEl>
                                      </p:cMediaNode>
                                    </p:audio>
                                  </p:subTnLst>
                                </p:cTn>
                              </p:par>
                            </p:childTnLst>
                          </p:cTn>
                        </p:par>
                        <p:par>
                          <p:cTn id="12" fill="hold">
                            <p:stCondLst>
                              <p:cond delay="16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3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windshield-wipe-squeak-SBA-300071539.wav"/>
                                        </p:tgtEl>
                                      </p:cMediaNode>
                                    </p:audio>
                                  </p:subTnLst>
                                </p:cTn>
                              </p:par>
                            </p:childTnLst>
                          </p:cTn>
                        </p:par>
                        <p:par>
                          <p:cTn id="16" fill="hold">
                            <p:stCondLst>
                              <p:cond delay="1900"/>
                            </p:stCondLst>
                            <p:childTnLst>
                              <p:par>
                                <p:cTn id="17" presetID="2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3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windshield-wipe-squeak-SBA-300071539.wav"/>
                                        </p:tgtEl>
                                      </p:cMediaNode>
                                    </p:audio>
                                  </p:subTnLst>
                                </p:cTn>
                              </p:par>
                            </p:childTnLst>
                          </p:cTn>
                        </p:par>
                        <p:par>
                          <p:cTn id="20" fill="hold">
                            <p:stCondLst>
                              <p:cond delay="22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300"/>
                                        <p:tgtEl>
                                          <p:spTgt spid="27"/>
                                        </p:tgtEl>
                                      </p:cBhvr>
                                    </p:animEffect>
                                  </p:childTnLst>
                                  <p:subTnLst>
                                    <p:audio>
                                      <p:cMediaNode>
                                        <p:cTn display="0" masterRel="sameClick">
                                          <p:stCondLst>
                                            <p:cond evt="begin" delay="0">
                                              <p:tn val="21"/>
                                            </p:cond>
                                          </p:stCondLst>
                                          <p:endCondLst>
                                            <p:cond evt="onStopAudio" delay="0">
                                              <p:tgtEl>
                                                <p:sldTgt/>
                                              </p:tgtEl>
                                            </p:cond>
                                          </p:endCondLst>
                                        </p:cTn>
                                        <p:tgtEl>
                                          <p:sndTgt r:embed="rId3" name="windshield-wipe-squeak-SBA-300071539.wav"/>
                                        </p:tgtEl>
                                      </p:cMediaNode>
                                    </p:audio>
                                  </p:sub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3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windshield-wipe-squeak-SBA-300071539.wav"/>
                                        </p:tgtEl>
                                      </p:cMediaNode>
                                    </p:audio>
                                  </p:subTnLst>
                                </p:cTn>
                              </p:par>
                            </p:childTnLst>
                          </p:cTn>
                        </p:par>
                        <p:par>
                          <p:cTn id="28" fill="hold">
                            <p:stCondLst>
                              <p:cond delay="2800"/>
                            </p:stCondLst>
                            <p:childTnLst>
                              <p:par>
                                <p:cTn id="29" presetID="2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3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3" name="windshield-wipe-squeak-SBA-300071539.wav"/>
                                        </p:tgtEl>
                                      </p:cMediaNode>
                                    </p:audio>
                                  </p:subTnLst>
                                </p:cTn>
                              </p:par>
                            </p:childTnLst>
                          </p:cTn>
                        </p:par>
                        <p:par>
                          <p:cTn id="32" fill="hold">
                            <p:stCondLst>
                              <p:cond delay="31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3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3" name="windshield-wipe-squeak-SBA-300071539.wav"/>
                                        </p:tgtEl>
                                      </p:cMediaNode>
                                    </p:audio>
                                  </p:subTnLst>
                                </p:cTn>
                              </p:par>
                            </p:childTnLst>
                          </p:cTn>
                        </p:par>
                        <p:par>
                          <p:cTn id="36" fill="hold">
                            <p:stCondLst>
                              <p:cond delay="3400"/>
                            </p:stCondLst>
                            <p:childTnLst>
                              <p:par>
                                <p:cTn id="37" presetID="22" presetClass="entr" presetSubtype="1"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300"/>
                                        <p:tgtEl>
                                          <p:spTgt spid="31"/>
                                        </p:tgtEl>
                                      </p:cBhvr>
                                    </p:animEffect>
                                  </p:childTnLst>
                                  <p:subTnLst>
                                    <p:audio>
                                      <p:cMediaNode>
                                        <p:cTn display="0" masterRel="sameClick">
                                          <p:stCondLst>
                                            <p:cond evt="begin" delay="0">
                                              <p:tn val="37"/>
                                            </p:cond>
                                          </p:stCondLst>
                                          <p:endCondLst>
                                            <p:cond evt="onStopAudio" delay="0">
                                              <p:tgtEl>
                                                <p:sldTgt/>
                                              </p:tgtEl>
                                            </p:cond>
                                          </p:endCondLst>
                                        </p:cTn>
                                        <p:tgtEl>
                                          <p:sndTgt r:embed="rId3" name="windshield-wipe-squeak-SBA-300071539.wav"/>
                                        </p:tgtEl>
                                      </p:cMediaNode>
                                    </p:audio>
                                  </p:subTnLst>
                                </p:cTn>
                              </p:par>
                            </p:childTnLst>
                          </p:cTn>
                        </p:par>
                        <p:par>
                          <p:cTn id="40" fill="hold">
                            <p:stCondLst>
                              <p:cond delay="3700"/>
                            </p:stCondLst>
                            <p:childTnLst>
                              <p:par>
                                <p:cTn id="41" presetID="22" presetClass="entr" presetSubtype="4"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300"/>
                                        <p:tgtEl>
                                          <p:spTgt spid="32"/>
                                        </p:tgtEl>
                                      </p:cBhvr>
                                    </p:animEffect>
                                  </p:childTnLst>
                                  <p:subTnLst>
                                    <p:audio>
                                      <p:cMediaNode>
                                        <p:cTn display="0" masterRel="sameClick">
                                          <p:stCondLst>
                                            <p:cond evt="begin" delay="0">
                                              <p:tn val="41"/>
                                            </p:cond>
                                          </p:stCondLst>
                                          <p:endCondLst>
                                            <p:cond evt="onStopAudio" delay="0">
                                              <p:tgtEl>
                                                <p:sldTgt/>
                                              </p:tgtEl>
                                            </p:cond>
                                          </p:endCondLst>
                                        </p:cTn>
                                        <p:tgtEl>
                                          <p:sndTgt r:embed="rId3" name="windshield-wipe-squeak-SBA-300071539.wav"/>
                                        </p:tgtEl>
                                      </p:cMediaNode>
                                    </p:audio>
                                  </p:sub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300"/>
                                        <p:tgtEl>
                                          <p:spTgt spid="33"/>
                                        </p:tgtEl>
                                      </p:cBhvr>
                                    </p:animEffect>
                                  </p:childTnLst>
                                  <p:subTnLst>
                                    <p:audio>
                                      <p:cMediaNode>
                                        <p:cTn display="0" masterRel="sameClick">
                                          <p:stCondLst>
                                            <p:cond evt="begin" delay="0">
                                              <p:tn val="45"/>
                                            </p:cond>
                                          </p:stCondLst>
                                          <p:endCondLst>
                                            <p:cond evt="onStopAudio" delay="0">
                                              <p:tgtEl>
                                                <p:sldTgt/>
                                              </p:tgtEl>
                                            </p:cond>
                                          </p:endCondLst>
                                        </p:cTn>
                                        <p:tgtEl>
                                          <p:sndTgt r:embed="rId3" name="windshield-wipe-squeak-SBA-300071539.wav"/>
                                        </p:tgtEl>
                                      </p:cMediaNode>
                                    </p:audio>
                                  </p:subTnLst>
                                </p:cTn>
                              </p:par>
                            </p:childTnLst>
                          </p:cTn>
                        </p:par>
                        <p:par>
                          <p:cTn id="48" fill="hold">
                            <p:stCondLst>
                              <p:cond delay="4300"/>
                            </p:stCondLst>
                            <p:childTnLst>
                              <p:par>
                                <p:cTn id="49" presetID="22" presetClass="entr" presetSubtype="4"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300"/>
                                        <p:tgtEl>
                                          <p:spTgt spid="34"/>
                                        </p:tgtEl>
                                      </p:cBhvr>
                                    </p:animEffect>
                                  </p:childTnLst>
                                  <p:subTnLst>
                                    <p:audio>
                                      <p:cMediaNode>
                                        <p:cTn display="0" masterRel="sameClick">
                                          <p:stCondLst>
                                            <p:cond evt="begin" delay="0">
                                              <p:tn val="49"/>
                                            </p:cond>
                                          </p:stCondLst>
                                          <p:endCondLst>
                                            <p:cond evt="onStopAudio" delay="0">
                                              <p:tgtEl>
                                                <p:sldTgt/>
                                              </p:tgtEl>
                                            </p:cond>
                                          </p:endCondLst>
                                        </p:cTn>
                                        <p:tgtEl>
                                          <p:sndTgt r:embed="rId3" name="windshield-wipe-squeak-SBA-300071539.wav"/>
                                        </p:tgtEl>
                                      </p:cMediaNode>
                                    </p:audio>
                                  </p:subTnLst>
                                </p:cTn>
                              </p:par>
                            </p:childTnLst>
                          </p:cTn>
                        </p:par>
                        <p:par>
                          <p:cTn id="52" fill="hold">
                            <p:stCondLst>
                              <p:cond delay="4600"/>
                            </p:stCondLst>
                            <p:childTnLst>
                              <p:par>
                                <p:cTn id="53" presetID="22" presetClass="entr" presetSubtype="1"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3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3" name="windshield-wipe-squeak-SBA-300071539.wav"/>
                                        </p:tgtEl>
                                      </p:cMediaNode>
                                    </p:audio>
                                  </p:subTnLst>
                                </p:cTn>
                              </p:par>
                            </p:childTnLst>
                          </p:cTn>
                        </p:par>
                        <p:par>
                          <p:cTn id="56" fill="hold">
                            <p:stCondLst>
                              <p:cond delay="4900"/>
                            </p:stCondLst>
                            <p:childTnLst>
                              <p:par>
                                <p:cTn id="57" presetID="22" presetClass="entr" presetSubtype="4"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300"/>
                                        <p:tgtEl>
                                          <p:spTgt spid="36"/>
                                        </p:tgtEl>
                                      </p:cBhvr>
                                    </p:animEffect>
                                  </p:childTnLst>
                                  <p:subTnLst>
                                    <p:audio>
                                      <p:cMediaNode>
                                        <p:cTn display="0" masterRel="sameClick">
                                          <p:stCondLst>
                                            <p:cond evt="begin" delay="0">
                                              <p:tn val="57"/>
                                            </p:cond>
                                          </p:stCondLst>
                                          <p:endCondLst>
                                            <p:cond evt="onStopAudio" delay="0">
                                              <p:tgtEl>
                                                <p:sldTgt/>
                                              </p:tgtEl>
                                            </p:cond>
                                          </p:endCondLst>
                                        </p:cTn>
                                        <p:tgtEl>
                                          <p:sndTgt r:embed="rId3" name="windshield-wipe-squeak-SBA-30007153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736E4-4DED-993D-5442-42A0FB8BEE69}"/>
              </a:ext>
            </a:extLst>
          </p:cNvPr>
          <p:cNvPicPr>
            <a:picLocks noChangeAspect="1"/>
          </p:cNvPicPr>
          <p:nvPr/>
        </p:nvPicPr>
        <p:blipFill>
          <a:blip r:embed="rId3">
            <a:alphaModFix amt="50000"/>
            <a:grayscl/>
          </a:blip>
          <a:srcRect/>
          <a:stretch/>
        </p:blipFill>
        <p:spPr>
          <a:xfrm>
            <a:off x="0" y="-2"/>
            <a:ext cx="9143999" cy="4512565"/>
          </a:xfrm>
          <a:prstGeom prst="rect">
            <a:avLst/>
          </a:prstGeom>
          <a:effectLst>
            <a:softEdge rad="63500"/>
          </a:effectLst>
        </p:spPr>
      </p:pic>
      <p:sp>
        <p:nvSpPr>
          <p:cNvPr id="6" name="Text 4"/>
          <p:cNvSpPr/>
          <p:nvPr/>
        </p:nvSpPr>
        <p:spPr>
          <a:xfrm>
            <a:off x="457200" y="457200"/>
            <a:ext cx="1828800" cy="237744"/>
          </a:xfrm>
          <a:prstGeom prst="rect">
            <a:avLst/>
          </a:prstGeom>
          <a:noFill/>
          <a:ln/>
        </p:spPr>
        <p:txBody>
          <a:bodyPr wrap="square" lIns="0" tIns="0" rIns="0" bIns="0" rtlCol="0" anchor="ctr"/>
          <a:lstStyle/>
          <a:p>
            <a:pPr marL="0" indent="0" algn="ctr">
              <a:buNone/>
            </a:pPr>
            <a:r>
              <a:rPr lang="en-US" sz="750" b="1" kern="0" spc="200" dirty="0">
                <a:solidFill>
                  <a:srgbClr val="050508"/>
                </a:solidFill>
              </a:rPr>
              <a:t>LEVEL 2 → B → A</a:t>
            </a:r>
            <a:endParaRPr lang="en-US" sz="750" dirty="0"/>
          </a:p>
        </p:txBody>
      </p:sp>
      <p:sp>
        <p:nvSpPr>
          <p:cNvPr id="32" name="Text 4">
            <a:extLst>
              <a:ext uri="{FF2B5EF4-FFF2-40B4-BE49-F238E27FC236}">
                <a16:creationId xmlns:a16="http://schemas.microsoft.com/office/drawing/2014/main" id="{043E7BF0-86FE-1170-D8BC-14D6B39FF08B}"/>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Police Discretion: For Better…</a:t>
            </a:r>
            <a:endParaRPr lang="en-US" sz="3600" dirty="0">
              <a:latin typeface="Aptos" panose="020B0004020202020204" pitchFamily="34" charset="0"/>
            </a:endParaRPr>
          </a:p>
        </p:txBody>
      </p:sp>
      <p:sp>
        <p:nvSpPr>
          <p:cNvPr id="33" name="Text 6">
            <a:extLst>
              <a:ext uri="{FF2B5EF4-FFF2-40B4-BE49-F238E27FC236}">
                <a16:creationId xmlns:a16="http://schemas.microsoft.com/office/drawing/2014/main" id="{A8A61E0B-95C7-071F-6637-85486A730E77}"/>
              </a:ext>
            </a:extLst>
          </p:cNvPr>
          <p:cNvSpPr/>
          <p:nvPr/>
        </p:nvSpPr>
        <p:spPr>
          <a:xfrm>
            <a:off x="274320" y="874243"/>
            <a:ext cx="4953983" cy="3435429"/>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You’ve put your finger on the most interesting feature of the entire apparatus of formal social control, kid: </a:t>
            </a:r>
            <a:r>
              <a:rPr lang="en-GB" sz="1200" dirty="0">
                <a:solidFill>
                  <a:srgbClr val="FFC000"/>
                </a:solidFill>
                <a:latin typeface="Aptos" panose="020B0004020202020204" pitchFamily="34" charset="0"/>
              </a:rPr>
              <a:t>discretion</a:t>
            </a:r>
            <a:r>
              <a:rPr lang="en-GB" sz="1200" dirty="0">
                <a:solidFill>
                  <a:srgbClr val="FFFF00"/>
                </a:solidFill>
                <a:latin typeface="Aptos" panose="020B0004020202020204" pitchFamily="34" charset="0"/>
              </a:rPr>
              <a:t>. The law is blunt. It says “</a:t>
            </a:r>
            <a:r>
              <a:rPr lang="en-GB" sz="1200" i="1" dirty="0">
                <a:solidFill>
                  <a:srgbClr val="FFFF00"/>
                </a:solidFill>
                <a:latin typeface="Aptos" panose="020B0004020202020204" pitchFamily="34" charset="0"/>
              </a:rPr>
              <a:t>Obstructing a highway is an offence</a:t>
            </a:r>
            <a:r>
              <a:rPr lang="en-GB" sz="1200" dirty="0">
                <a:solidFill>
                  <a:srgbClr val="FFFF00"/>
                </a:solidFill>
                <a:latin typeface="Aptos" panose="020B0004020202020204" pitchFamily="34" charset="0"/>
              </a:rPr>
              <a:t>”. Full stop. A police officer is not blunt. They look at 40-odd people holding candles and photos of a 15 year-old girl and make a call: the social cost of arrest exceeds tolerating the crime. That’s not a cop-out. It’s social control operating in its most sophisticated way.</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C000"/>
                </a:solidFill>
                <a:latin typeface="Aptos" panose="020B0004020202020204" pitchFamily="34" charset="0"/>
              </a:rPr>
              <a:t>Reiner’s</a:t>
            </a:r>
            <a:r>
              <a:rPr lang="en-GB" sz="1200" dirty="0">
                <a:solidFill>
                  <a:srgbClr val="FFFF00"/>
                </a:solidFill>
                <a:latin typeface="Aptos" panose="020B0004020202020204" pitchFamily="34" charset="0"/>
              </a:rPr>
              <a:t> (2000) work on police culture shows discretion isn’t an aberration </a:t>
            </a:r>
            <a:r>
              <a:rPr lang="en-GB" sz="1200" i="1" dirty="0">
                <a:solidFill>
                  <a:srgbClr val="FFFF00"/>
                </a:solidFill>
                <a:latin typeface="Aptos" panose="020B0004020202020204" pitchFamily="34" charset="0"/>
              </a:rPr>
              <a:t>from</a:t>
            </a:r>
            <a:r>
              <a:rPr lang="en-GB" sz="1200" dirty="0">
                <a:solidFill>
                  <a:srgbClr val="FFFF00"/>
                </a:solidFill>
                <a:latin typeface="Aptos" panose="020B0004020202020204" pitchFamily="34" charset="0"/>
              </a:rPr>
              <a:t> the system. It </a:t>
            </a:r>
            <a:r>
              <a:rPr lang="en-GB" sz="1200" i="1" dirty="0">
                <a:solidFill>
                  <a:srgbClr val="FFFF00"/>
                </a:solidFill>
                <a:latin typeface="Aptos" panose="020B0004020202020204" pitchFamily="34" charset="0"/>
              </a:rPr>
              <a:t>is</a:t>
            </a:r>
            <a:r>
              <a:rPr lang="en-GB" sz="1200" dirty="0">
                <a:solidFill>
                  <a:srgbClr val="FFFF00"/>
                </a:solidFill>
                <a:latin typeface="Aptos" panose="020B0004020202020204" pitchFamily="34" charset="0"/>
              </a:rPr>
              <a:t> the system. The police don’t enforce </a:t>
            </a:r>
            <a:r>
              <a:rPr lang="en-GB" sz="1200" i="1" dirty="0">
                <a:solidFill>
                  <a:srgbClr val="FFFF00"/>
                </a:solidFill>
                <a:latin typeface="Aptos" panose="020B0004020202020204" pitchFamily="34" charset="0"/>
              </a:rPr>
              <a:t>all</a:t>
            </a:r>
            <a:r>
              <a:rPr lang="en-GB" sz="1200" dirty="0">
                <a:solidFill>
                  <a:srgbClr val="FFFF00"/>
                </a:solidFill>
                <a:latin typeface="Aptos" panose="020B0004020202020204" pitchFamily="34" charset="0"/>
              </a:rPr>
              <a:t> laws </a:t>
            </a:r>
            <a:r>
              <a:rPr lang="en-GB" sz="1200" i="1" dirty="0">
                <a:solidFill>
                  <a:srgbClr val="FFFF00"/>
                </a:solidFill>
                <a:latin typeface="Aptos" panose="020B0004020202020204" pitchFamily="34" charset="0"/>
              </a:rPr>
              <a:t>all</a:t>
            </a:r>
            <a:r>
              <a:rPr lang="en-GB" sz="1200" dirty="0">
                <a:solidFill>
                  <a:srgbClr val="FFFF00"/>
                </a:solidFill>
                <a:latin typeface="Aptos" panose="020B0004020202020204" pitchFamily="34" charset="0"/>
              </a:rPr>
              <a:t> the time. They can’t. They choose </a:t>
            </a:r>
            <a:r>
              <a:rPr lang="en-GB" sz="1200" i="1" dirty="0">
                <a:solidFill>
                  <a:srgbClr val="FFFF00"/>
                </a:solidFill>
                <a:latin typeface="Aptos" panose="020B0004020202020204" pitchFamily="34" charset="0"/>
              </a:rPr>
              <a:t>what</a:t>
            </a:r>
            <a:r>
              <a:rPr lang="en-GB" sz="1200" dirty="0">
                <a:solidFill>
                  <a:srgbClr val="FFFF00"/>
                </a:solidFill>
                <a:latin typeface="Aptos" panose="020B0004020202020204" pitchFamily="34" charset="0"/>
              </a:rPr>
              <a:t> to enforce, in </a:t>
            </a:r>
            <a:r>
              <a:rPr lang="en-GB" sz="1200" i="1" dirty="0">
                <a:solidFill>
                  <a:srgbClr val="FFFF00"/>
                </a:solidFill>
                <a:latin typeface="Aptos" panose="020B0004020202020204" pitchFamily="34" charset="0"/>
              </a:rPr>
              <a:t>what</a:t>
            </a:r>
            <a:r>
              <a:rPr lang="en-GB" sz="1200" dirty="0">
                <a:solidFill>
                  <a:srgbClr val="FFFF00"/>
                </a:solidFill>
                <a:latin typeface="Aptos" panose="020B0004020202020204" pitchFamily="34" charset="0"/>
              </a:rPr>
              <a:t> contexts, against </a:t>
            </a:r>
            <a:r>
              <a:rPr lang="en-GB" sz="1200" i="1" dirty="0">
                <a:solidFill>
                  <a:srgbClr val="FFFF00"/>
                </a:solidFill>
                <a:latin typeface="Aptos" panose="020B0004020202020204" pitchFamily="34" charset="0"/>
              </a:rPr>
              <a:t>which</a:t>
            </a:r>
            <a:r>
              <a:rPr lang="en-GB" sz="1200" dirty="0">
                <a:solidFill>
                  <a:srgbClr val="FFFF00"/>
                </a:solidFill>
                <a:latin typeface="Aptos" panose="020B0004020202020204" pitchFamily="34" charset="0"/>
              </a:rPr>
              <a:t> targets. And </a:t>
            </a:r>
            <a:r>
              <a:rPr lang="en-GB" sz="1200" dirty="0">
                <a:solidFill>
                  <a:schemeClr val="bg1"/>
                </a:solidFill>
                <a:latin typeface="Aptos" panose="020B0004020202020204" pitchFamily="34" charset="0"/>
              </a:rPr>
              <a:t>that choice is a form of power </a:t>
            </a:r>
            <a:r>
              <a:rPr lang="en-GB" sz="1200" dirty="0">
                <a:solidFill>
                  <a:srgbClr val="FFFF00"/>
                </a:solidFill>
                <a:latin typeface="Aptos" panose="020B0004020202020204" pitchFamily="34" charset="0"/>
              </a:rPr>
              <a:t>kid. Shaped by organisational culture, community relations, political pressure and the officer’s own reading of what produces order.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Not justice. Order. Social control and law are not the same thing.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The law is a resource. Control is what you do with it and to put it bluntly, </a:t>
            </a:r>
            <a:r>
              <a:rPr lang="en-GB" sz="1200" dirty="0">
                <a:solidFill>
                  <a:schemeClr val="bg1"/>
                </a:solidFill>
                <a:latin typeface="Aptos" panose="020B0004020202020204" pitchFamily="34" charset="0"/>
              </a:rPr>
              <a:t>what you choose </a:t>
            </a:r>
            <a:r>
              <a:rPr lang="en-GB" sz="1200" i="1" dirty="0">
                <a:solidFill>
                  <a:schemeClr val="bg1"/>
                </a:solidFill>
                <a:latin typeface="Aptos" panose="020B0004020202020204" pitchFamily="34" charset="0"/>
              </a:rPr>
              <a:t>not</a:t>
            </a:r>
            <a:r>
              <a:rPr lang="en-GB" sz="1200" dirty="0">
                <a:solidFill>
                  <a:schemeClr val="bg1"/>
                </a:solidFill>
                <a:latin typeface="Aptos" panose="020B0004020202020204" pitchFamily="34" charset="0"/>
              </a:rPr>
              <a:t> to do with it.</a:t>
            </a:r>
          </a:p>
          <a:p>
            <a:pPr marL="0" indent="0">
              <a:buNone/>
            </a:pPr>
            <a:endParaRPr lang="en-GB" sz="1200" dirty="0">
              <a:solidFill>
                <a:srgbClr val="FFFF00"/>
              </a:solidFill>
              <a:latin typeface="Aptos" panose="020B0004020202020204" pitchFamily="34" charset="0"/>
            </a:endParaRPr>
          </a:p>
        </p:txBody>
      </p:sp>
      <p:pic>
        <p:nvPicPr>
          <p:cNvPr id="44" name="Picture 43">
            <a:extLst>
              <a:ext uri="{FF2B5EF4-FFF2-40B4-BE49-F238E27FC236}">
                <a16:creationId xmlns:a16="http://schemas.microsoft.com/office/drawing/2014/main" id="{C2E3D7D9-5A0E-41D7-B758-00C23FD2913C}"/>
              </a:ext>
            </a:extLst>
          </p:cNvPr>
          <p:cNvPicPr>
            <a:picLocks noChangeAspect="1"/>
          </p:cNvPicPr>
          <p:nvPr/>
        </p:nvPicPr>
        <p:blipFill>
          <a:blip r:embed="rId4">
            <a:grayscl/>
          </a:blip>
          <a:srcRect/>
          <a:stretch/>
        </p:blipFill>
        <p:spPr>
          <a:xfrm>
            <a:off x="5331543" y="1219345"/>
            <a:ext cx="3649125" cy="2052632"/>
          </a:xfrm>
          <a:prstGeom prst="rect">
            <a:avLst/>
          </a:prstGeom>
          <a:ln w="50800">
            <a:solidFill>
              <a:schemeClr val="bg1"/>
            </a:solidFill>
          </a:ln>
        </p:spPr>
      </p:pic>
      <p:grpSp>
        <p:nvGrpSpPr>
          <p:cNvPr id="5" name="Theeory_R">
            <a:extLst>
              <a:ext uri="{FF2B5EF4-FFF2-40B4-BE49-F238E27FC236}">
                <a16:creationId xmlns:a16="http://schemas.microsoft.com/office/drawing/2014/main" id="{537E9FDA-5D63-9B7D-B5CF-676D8FE07F6B}"/>
              </a:ext>
            </a:extLst>
          </p:cNvPr>
          <p:cNvGrpSpPr/>
          <p:nvPr/>
        </p:nvGrpSpPr>
        <p:grpSpPr>
          <a:xfrm>
            <a:off x="5331543" y="2902716"/>
            <a:ext cx="3527217" cy="1912601"/>
            <a:chOff x="5260985" y="2890949"/>
            <a:chExt cx="3405310" cy="1912601"/>
          </a:xfrm>
        </p:grpSpPr>
        <p:sp>
          <p:nvSpPr>
            <p:cNvPr id="35" name="Shape 10">
              <a:extLst>
                <a:ext uri="{FF2B5EF4-FFF2-40B4-BE49-F238E27FC236}">
                  <a16:creationId xmlns:a16="http://schemas.microsoft.com/office/drawing/2014/main" id="{F30DC0C4-A3D3-0142-48C8-55D5DFA6BA9E}"/>
                </a:ext>
              </a:extLst>
            </p:cNvPr>
            <p:cNvSpPr/>
            <p:nvPr/>
          </p:nvSpPr>
          <p:spPr>
            <a:xfrm>
              <a:off x="5260987" y="2902716"/>
              <a:ext cx="3405308" cy="1878349"/>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36" name="Shape 11">
              <a:extLst>
                <a:ext uri="{FF2B5EF4-FFF2-40B4-BE49-F238E27FC236}">
                  <a16:creationId xmlns:a16="http://schemas.microsoft.com/office/drawing/2014/main" id="{D34D70CB-7E33-EBBC-DD71-51F24B3178CD}"/>
                </a:ext>
              </a:extLst>
            </p:cNvPr>
            <p:cNvSpPr/>
            <p:nvPr/>
          </p:nvSpPr>
          <p:spPr>
            <a:xfrm>
              <a:off x="5260987" y="2928418"/>
              <a:ext cx="3405307" cy="244126"/>
            </a:xfrm>
            <a:prstGeom prst="rect">
              <a:avLst/>
            </a:prstGeom>
            <a:solidFill>
              <a:srgbClr val="7030A0"/>
            </a:solidFill>
            <a:ln>
              <a:solidFill>
                <a:srgbClr val="7030A0"/>
              </a:solidFill>
            </a:ln>
          </p:spPr>
        </p:sp>
        <p:sp>
          <p:nvSpPr>
            <p:cNvPr id="37" name="Text 13">
              <a:extLst>
                <a:ext uri="{FF2B5EF4-FFF2-40B4-BE49-F238E27FC236}">
                  <a16:creationId xmlns:a16="http://schemas.microsoft.com/office/drawing/2014/main" id="{F4398030-AAA1-6FC2-826B-C73DAB57FA92}"/>
                </a:ext>
              </a:extLst>
            </p:cNvPr>
            <p:cNvSpPr/>
            <p:nvPr/>
          </p:nvSpPr>
          <p:spPr>
            <a:xfrm>
              <a:off x="5360818" y="3220731"/>
              <a:ext cx="3213931" cy="1582819"/>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Reiner argues police discretion is not an </a:t>
              </a:r>
              <a:r>
                <a:rPr lang="en-GB" sz="1100" i="1" dirty="0">
                  <a:solidFill>
                    <a:srgbClr val="F0EFE8"/>
                  </a:solidFill>
                  <a:latin typeface="Aptos" panose="020B0004020202020204" pitchFamily="34" charset="0"/>
                </a:rPr>
                <a:t>exception</a:t>
              </a:r>
              <a:r>
                <a:rPr lang="en-GB" sz="1100" dirty="0">
                  <a:solidFill>
                    <a:srgbClr val="F0EFE8"/>
                  </a:solidFill>
                  <a:latin typeface="Aptos" panose="020B0004020202020204" pitchFamily="34" charset="0"/>
                </a:rPr>
                <a:t> to formal social control, it </a:t>
              </a:r>
              <a:r>
                <a:rPr lang="en-GB" sz="1100" dirty="0" err="1">
                  <a:solidFill>
                    <a:srgbClr val="F0EFE8"/>
                  </a:solidFill>
                  <a:latin typeface="Aptos" panose="020B0004020202020204" pitchFamily="34" charset="0"/>
                </a:rPr>
                <a:t>ain’t</a:t>
              </a:r>
              <a:r>
                <a:rPr lang="en-GB" sz="1100" dirty="0">
                  <a:solidFill>
                    <a:srgbClr val="F0EFE8"/>
                  </a:solidFill>
                  <a:latin typeface="Aptos" panose="020B0004020202020204" pitchFamily="34" charset="0"/>
                </a:rPr>
                <a:t> something the cops dreamt up for their own amusement.  It is its primary mechanism. Officers use their experience – their socialisation as cops – to read social contexts and apply selective enforcement.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And when you think of like that, the decision </a:t>
              </a:r>
              <a:r>
                <a:rPr lang="en-GB" sz="1100" i="1" dirty="0">
                  <a:solidFill>
                    <a:srgbClr val="F0EFE8"/>
                  </a:solidFill>
                  <a:latin typeface="Aptos" panose="020B0004020202020204" pitchFamily="34" charset="0"/>
                </a:rPr>
                <a:t>not</a:t>
              </a:r>
              <a:r>
                <a:rPr lang="en-GB" sz="1100" dirty="0">
                  <a:solidFill>
                    <a:srgbClr val="F0EFE8"/>
                  </a:solidFill>
                  <a:latin typeface="Aptos" panose="020B0004020202020204" pitchFamily="34" charset="0"/>
                </a:rPr>
                <a:t> to arrest someone is as much an exercise of power as the decision to arrest them…</a:t>
              </a:r>
            </a:p>
          </p:txBody>
        </p:sp>
        <p:sp>
          <p:nvSpPr>
            <p:cNvPr id="38" name="TextBox 37">
              <a:extLst>
                <a:ext uri="{FF2B5EF4-FFF2-40B4-BE49-F238E27FC236}">
                  <a16:creationId xmlns:a16="http://schemas.microsoft.com/office/drawing/2014/main" id="{5C60CDF2-E2DE-FD74-70E0-FFC9ED23D5D8}"/>
                </a:ext>
              </a:extLst>
            </p:cNvPr>
            <p:cNvSpPr txBox="1"/>
            <p:nvPr/>
          </p:nvSpPr>
          <p:spPr>
            <a:xfrm>
              <a:off x="5260985" y="2890949"/>
              <a:ext cx="3405308"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Reiner: Crime and Control in Britain</a:t>
              </a:r>
            </a:p>
          </p:txBody>
        </p:sp>
      </p:grpSp>
      <p:grpSp>
        <p:nvGrpSpPr>
          <p:cNvPr id="39" name="Analysis">
            <a:extLst>
              <a:ext uri="{FF2B5EF4-FFF2-40B4-BE49-F238E27FC236}">
                <a16:creationId xmlns:a16="http://schemas.microsoft.com/office/drawing/2014/main" id="{98ED6471-6C73-666A-BAFD-018AF33225F5}"/>
              </a:ext>
            </a:extLst>
          </p:cNvPr>
          <p:cNvGrpSpPr/>
          <p:nvPr/>
        </p:nvGrpSpPr>
        <p:grpSpPr>
          <a:xfrm>
            <a:off x="6227125" y="863129"/>
            <a:ext cx="2602167" cy="1872697"/>
            <a:chOff x="6297011" y="869237"/>
            <a:chExt cx="2602167" cy="2054822"/>
          </a:xfrm>
        </p:grpSpPr>
        <p:sp>
          <p:nvSpPr>
            <p:cNvPr id="40" name="Shape 10">
              <a:extLst>
                <a:ext uri="{FF2B5EF4-FFF2-40B4-BE49-F238E27FC236}">
                  <a16:creationId xmlns:a16="http://schemas.microsoft.com/office/drawing/2014/main" id="{0ECF267B-0B01-E4C0-0B90-75F76D219520}"/>
                </a:ext>
              </a:extLst>
            </p:cNvPr>
            <p:cNvSpPr/>
            <p:nvPr/>
          </p:nvSpPr>
          <p:spPr>
            <a:xfrm>
              <a:off x="6297011" y="882952"/>
              <a:ext cx="2602167" cy="2041107"/>
            </a:xfrm>
            <a:prstGeom prst="rect">
              <a:avLst/>
            </a:prstGeom>
            <a:solidFill>
              <a:srgbClr val="1A1A2A"/>
            </a:solidFill>
            <a:ln w="38100">
              <a:solidFill>
                <a:srgbClr val="92D050"/>
              </a:solidFill>
              <a:prstDash val="solid"/>
            </a:ln>
            <a:effectLst>
              <a:outerShdw blurRad="152400" dist="63500" dir="8100000" algn="bl" rotWithShape="0">
                <a:srgbClr val="000000">
                  <a:alpha val="50000"/>
                </a:srgbClr>
              </a:outerShdw>
            </a:effectLst>
          </p:spPr>
        </p:sp>
        <p:sp>
          <p:nvSpPr>
            <p:cNvPr id="41" name="Shape 11">
              <a:extLst>
                <a:ext uri="{FF2B5EF4-FFF2-40B4-BE49-F238E27FC236}">
                  <a16:creationId xmlns:a16="http://schemas.microsoft.com/office/drawing/2014/main" id="{07588FE3-CD7C-40D1-DB6F-04FCCF9CFD64}"/>
                </a:ext>
              </a:extLst>
            </p:cNvPr>
            <p:cNvSpPr/>
            <p:nvPr/>
          </p:nvSpPr>
          <p:spPr>
            <a:xfrm>
              <a:off x="6297012" y="869237"/>
              <a:ext cx="2602166" cy="256032"/>
            </a:xfrm>
            <a:prstGeom prst="rect">
              <a:avLst/>
            </a:prstGeom>
            <a:solidFill>
              <a:srgbClr val="92D050"/>
            </a:solidFill>
            <a:ln/>
          </p:spPr>
        </p:sp>
        <p:sp>
          <p:nvSpPr>
            <p:cNvPr id="42" name="Text 13">
              <a:extLst>
                <a:ext uri="{FF2B5EF4-FFF2-40B4-BE49-F238E27FC236}">
                  <a16:creationId xmlns:a16="http://schemas.microsoft.com/office/drawing/2014/main" id="{3D692A4E-C487-F526-DC4F-B45A1F6B07A3}"/>
                </a:ext>
              </a:extLst>
            </p:cNvPr>
            <p:cNvSpPr/>
            <p:nvPr/>
          </p:nvSpPr>
          <p:spPr>
            <a:xfrm>
              <a:off x="6385504" y="1201721"/>
              <a:ext cx="2438156" cy="1432911"/>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Sharp analysis rookie. We’ll make a detective of you yet. Police discretion reveals the gap between formal law and social order. The law criminalises the vigil. Social control allows it. This only makes sense if you understand the goal of social control is to maintain order - and order is not always the same as following the strict letter of the law.</a:t>
              </a:r>
            </a:p>
          </p:txBody>
        </p:sp>
        <p:sp>
          <p:nvSpPr>
            <p:cNvPr id="43" name="TextBox 42">
              <a:extLst>
                <a:ext uri="{FF2B5EF4-FFF2-40B4-BE49-F238E27FC236}">
                  <a16:creationId xmlns:a16="http://schemas.microsoft.com/office/drawing/2014/main" id="{EA2528B0-BF84-E68B-99E0-CA5A10EAE56C}"/>
                </a:ext>
              </a:extLst>
            </p:cNvPr>
            <p:cNvSpPr txBox="1"/>
            <p:nvPr/>
          </p:nvSpPr>
          <p:spPr>
            <a:xfrm>
              <a:off x="6385502" y="869237"/>
              <a:ext cx="2451598" cy="303938"/>
            </a:xfrm>
            <a:prstGeom prst="rect">
              <a:avLst/>
            </a:prstGeom>
            <a:noFill/>
          </p:spPr>
          <p:txBody>
            <a:bodyPr wrap="square">
              <a:spAutoFit/>
            </a:bodyPr>
            <a:lstStyle/>
            <a:p>
              <a:pPr algn="ctr"/>
              <a:r>
                <a:rPr lang="en-GB" sz="1200" b="1" dirty="0">
                  <a:latin typeface="Aptos" panose="020B0004020202020204" pitchFamily="34" charset="0"/>
                </a:rPr>
                <a:t>Analysis</a:t>
              </a:r>
            </a:p>
          </p:txBody>
        </p:sp>
      </p:grpSp>
      <p:sp>
        <p:nvSpPr>
          <p:cNvPr id="45" name="Rectangle 44">
            <a:hlinkClick r:id="rId5" action="ppaction://hlinksldjump"/>
            <a:extLst>
              <a:ext uri="{FF2B5EF4-FFF2-40B4-BE49-F238E27FC236}">
                <a16:creationId xmlns:a16="http://schemas.microsoft.com/office/drawing/2014/main" id="{99486028-4408-8CF8-F4A2-7790FAD91475}"/>
              </a:ext>
            </a:extLst>
          </p:cNvPr>
          <p:cNvSpPr/>
          <p:nvPr/>
        </p:nvSpPr>
        <p:spPr>
          <a:xfrm>
            <a:off x="1483825" y="2755107"/>
            <a:ext cx="187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hlinkClick r:id="rId6" action="ppaction://hlinksldjump"/>
            <a:extLst>
              <a:ext uri="{FF2B5EF4-FFF2-40B4-BE49-F238E27FC236}">
                <a16:creationId xmlns:a16="http://schemas.microsoft.com/office/drawing/2014/main" id="{4F7D14C5-99D2-A66B-5D30-F772CA9E5238}"/>
              </a:ext>
            </a:extLst>
          </p:cNvPr>
          <p:cNvSpPr/>
          <p:nvPr/>
        </p:nvSpPr>
        <p:spPr>
          <a:xfrm>
            <a:off x="338114" y="4056119"/>
            <a:ext cx="216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iscretion">
            <a:extLst>
              <a:ext uri="{FF2B5EF4-FFF2-40B4-BE49-F238E27FC236}">
                <a16:creationId xmlns:a16="http://schemas.microsoft.com/office/drawing/2014/main" id="{B309FE6A-5FB5-AB3C-0358-F931273E0975}"/>
              </a:ext>
            </a:extLst>
          </p:cNvPr>
          <p:cNvSpPr/>
          <p:nvPr/>
        </p:nvSpPr>
        <p:spPr>
          <a:xfrm>
            <a:off x="2742610" y="1096468"/>
            <a:ext cx="6696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iner">
            <a:extLst>
              <a:ext uri="{FF2B5EF4-FFF2-40B4-BE49-F238E27FC236}">
                <a16:creationId xmlns:a16="http://schemas.microsoft.com/office/drawing/2014/main" id="{406CC328-BBD6-D556-A5E2-3A01281AF911}"/>
              </a:ext>
            </a:extLst>
          </p:cNvPr>
          <p:cNvSpPr/>
          <p:nvPr/>
        </p:nvSpPr>
        <p:spPr>
          <a:xfrm>
            <a:off x="323124" y="2215082"/>
            <a:ext cx="569086"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4E382EB-9A11-0658-0413-5105D3F43F44}"/>
              </a:ext>
            </a:extLst>
          </p:cNvPr>
          <p:cNvPicPr>
            <a:picLocks noChangeAspect="1"/>
          </p:cNvPicPr>
          <p:nvPr/>
        </p:nvPicPr>
        <p:blipFill>
          <a:blip r:embed="rId3">
            <a:alphaModFix amt="35000"/>
            <a:duotone>
              <a:prstClr val="black"/>
              <a:schemeClr val="accent1">
                <a:tint val="45000"/>
                <a:satMod val="400000"/>
              </a:schemeClr>
            </a:duotone>
          </a:blip>
          <a:srcRect/>
          <a:stretch/>
        </p:blipFill>
        <p:spPr>
          <a:xfrm>
            <a:off x="0" y="-2"/>
            <a:ext cx="9143999" cy="4512565"/>
          </a:xfrm>
          <a:prstGeom prst="rect">
            <a:avLst/>
          </a:prstGeom>
          <a:effectLst>
            <a:softEdge rad="63500"/>
          </a:effectLst>
        </p:spPr>
      </p:pic>
      <p:sp>
        <p:nvSpPr>
          <p:cNvPr id="6" name="Text 6">
            <a:extLst>
              <a:ext uri="{FF2B5EF4-FFF2-40B4-BE49-F238E27FC236}">
                <a16:creationId xmlns:a16="http://schemas.microsoft.com/office/drawing/2014/main" id="{56E007F8-A42F-98F7-BE6A-6C8233C192B2}"/>
              </a:ext>
            </a:extLst>
          </p:cNvPr>
          <p:cNvSpPr/>
          <p:nvPr/>
        </p:nvSpPr>
        <p:spPr>
          <a:xfrm>
            <a:off x="274320" y="874243"/>
            <a:ext cx="4953983" cy="3692763"/>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You’re right. “Discretion” can be a double-edged sword. That’s what </a:t>
            </a:r>
            <a:r>
              <a:rPr lang="en-GB" sz="1200" dirty="0">
                <a:solidFill>
                  <a:srgbClr val="FFC000"/>
                </a:solidFill>
                <a:latin typeface="Aptos" panose="020B0004020202020204" pitchFamily="34" charset="0"/>
              </a:rPr>
              <a:t>Chambliss</a:t>
            </a:r>
            <a:r>
              <a:rPr lang="en-GB" sz="1200" dirty="0">
                <a:solidFill>
                  <a:srgbClr val="FFFF00"/>
                </a:solidFill>
                <a:latin typeface="Aptos" panose="020B0004020202020204" pitchFamily="34" charset="0"/>
              </a:rPr>
              <a:t> showed when he observed “The Saints and the Roughnecks” back in ‘73. If you’ve read it, you know what I’m going to say. If you haven’t, here’s </a:t>
            </a:r>
            <a:r>
              <a:rPr lang="en-GB" sz="1200" dirty="0">
                <a:solidFill>
                  <a:srgbClr val="FFC000"/>
                </a:solidFill>
                <a:latin typeface="Aptos" panose="020B0004020202020204" pitchFamily="34" charset="0"/>
              </a:rPr>
              <a:t>the short and sweet version</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See, the discretion that allows the vigil to proceed is the </a:t>
            </a:r>
            <a:r>
              <a:rPr lang="en-GB" sz="1200" dirty="0">
                <a:solidFill>
                  <a:srgbClr val="FFC000"/>
                </a:solidFill>
                <a:latin typeface="Aptos" panose="020B0004020202020204" pitchFamily="34" charset="0"/>
              </a:rPr>
              <a:t>same discretion </a:t>
            </a:r>
            <a:r>
              <a:rPr lang="en-GB" sz="1200" dirty="0">
                <a:solidFill>
                  <a:srgbClr val="FFFF00"/>
                </a:solidFill>
                <a:latin typeface="Aptos" panose="020B0004020202020204" pitchFamily="34" charset="0"/>
              </a:rPr>
              <a:t>that gets a Black teenager stopped and searched on his way home from school while his white counterpart wonders what song to play next on his </a:t>
            </a:r>
            <a:r>
              <a:rPr lang="en-GB" sz="1200" dirty="0" err="1">
                <a:solidFill>
                  <a:srgbClr val="FFFF00"/>
                </a:solidFill>
                <a:latin typeface="Aptos" panose="020B0004020202020204" pitchFamily="34" charset="0"/>
              </a:rPr>
              <a:t>iphone</a:t>
            </a:r>
            <a:r>
              <a:rPr lang="en-GB" sz="1200" dirty="0">
                <a:solidFill>
                  <a:srgbClr val="FFFF00"/>
                </a:solidFill>
                <a:latin typeface="Aptos" panose="020B0004020202020204" pitchFamily="34" charset="0"/>
              </a:rPr>
              <a:t>.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It’s exercised by the same officers, under the same law but it produces different outcomes depending on who the target is.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What it says is </a:t>
            </a:r>
            <a:r>
              <a:rPr lang="en-GB" sz="1200" dirty="0">
                <a:solidFill>
                  <a:srgbClr val="FFC000"/>
                </a:solidFill>
                <a:latin typeface="Aptos" panose="020B0004020202020204" pitchFamily="34" charset="0"/>
              </a:rPr>
              <a:t>social control </a:t>
            </a:r>
            <a:r>
              <a:rPr lang="en-GB" sz="1200" dirty="0" err="1">
                <a:solidFill>
                  <a:srgbClr val="FFC000"/>
                </a:solidFill>
                <a:latin typeface="Aptos" panose="020B0004020202020204" pitchFamily="34" charset="0"/>
              </a:rPr>
              <a:t>ain’t</a:t>
            </a:r>
            <a:r>
              <a:rPr lang="en-GB" sz="1200" dirty="0">
                <a:solidFill>
                  <a:srgbClr val="FFC000"/>
                </a:solidFill>
                <a:latin typeface="Aptos" panose="020B0004020202020204" pitchFamily="34" charset="0"/>
              </a:rPr>
              <a:t> neutral</a:t>
            </a:r>
            <a:r>
              <a:rPr lang="en-GB" sz="1200" dirty="0">
                <a:solidFill>
                  <a:srgbClr val="FFFF00"/>
                </a:solidFill>
                <a:latin typeface="Aptos" panose="020B0004020202020204" pitchFamily="34" charset="0"/>
              </a:rPr>
              <a:t>, even when it’s looking at you with a smile on its face. It’s still looking at you, kid. It leaves us with what the High-Ups in City Hall call “</a:t>
            </a:r>
            <a:r>
              <a:rPr lang="en-GB" sz="1200" i="1" dirty="0">
                <a:solidFill>
                  <a:srgbClr val="FFFF00"/>
                </a:solidFill>
                <a:latin typeface="Aptos" panose="020B0004020202020204" pitchFamily="34" charset="0"/>
              </a:rPr>
              <a:t>a democratic accountability problem</a:t>
            </a:r>
            <a:r>
              <a:rPr lang="en-GB" sz="1200" dirty="0">
                <a:solidFill>
                  <a:srgbClr val="FFFF00"/>
                </a:solidFill>
                <a:latin typeface="Aptos" panose="020B0004020202020204" pitchFamily="34" charset="0"/>
              </a:rPr>
              <a:t>”. Or as you and I might put it, Who Watches the Watchmen?</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That’s the truth, kid. Formal mechanisms shot through with informal biases that </a:t>
            </a:r>
            <a:r>
              <a:rPr lang="en-GB" sz="1200" dirty="0">
                <a:solidFill>
                  <a:schemeClr val="bg1"/>
                </a:solidFill>
                <a:latin typeface="Aptos" panose="020B0004020202020204" pitchFamily="34" charset="0"/>
              </a:rPr>
              <a:t>replicate the social order they claim to be merely maintaining</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p:txBody>
      </p:sp>
      <p:sp>
        <p:nvSpPr>
          <p:cNvPr id="7" name="Text 5"/>
          <p:cNvSpPr/>
          <p:nvPr/>
        </p:nvSpPr>
        <p:spPr>
          <a:xfrm>
            <a:off x="198077" y="959616"/>
            <a:ext cx="8229600" cy="420624"/>
          </a:xfrm>
          <a:prstGeom prst="rect">
            <a:avLst/>
          </a:prstGeom>
          <a:noFill/>
          <a:ln/>
        </p:spPr>
        <p:txBody>
          <a:bodyPr wrap="square" lIns="0" tIns="0" rIns="0" bIns="0" rtlCol="0" anchor="ctr"/>
          <a:lstStyle/>
          <a:p>
            <a:pPr marL="0" indent="0">
              <a:buNone/>
            </a:pPr>
            <a:endParaRPr lang="en-GB" sz="1200" b="1" dirty="0">
              <a:solidFill>
                <a:srgbClr val="F0EFE8"/>
              </a:solidFill>
            </a:endParaRPr>
          </a:p>
        </p:txBody>
      </p:sp>
      <p:sp>
        <p:nvSpPr>
          <p:cNvPr id="2" name="Text 4">
            <a:extLst>
              <a:ext uri="{FF2B5EF4-FFF2-40B4-BE49-F238E27FC236}">
                <a16:creationId xmlns:a16="http://schemas.microsoft.com/office/drawing/2014/main" id="{ADE384AC-CB18-43F7-1E35-2D6A9B1E808F}"/>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Police Discretion: Or Worse?</a:t>
            </a:r>
            <a:endParaRPr lang="en-US" sz="3600" dirty="0">
              <a:latin typeface="Aptos" panose="020B0004020202020204" pitchFamily="34" charset="0"/>
            </a:endParaRPr>
          </a:p>
        </p:txBody>
      </p:sp>
      <p:pic>
        <p:nvPicPr>
          <p:cNvPr id="50" name="Picture 49">
            <a:extLst>
              <a:ext uri="{FF2B5EF4-FFF2-40B4-BE49-F238E27FC236}">
                <a16:creationId xmlns:a16="http://schemas.microsoft.com/office/drawing/2014/main" id="{FB74689B-BDA9-1BD6-9BF9-4F08094F68C1}"/>
              </a:ext>
            </a:extLst>
          </p:cNvPr>
          <p:cNvPicPr>
            <a:picLocks noChangeAspect="1"/>
          </p:cNvPicPr>
          <p:nvPr/>
        </p:nvPicPr>
        <p:blipFill>
          <a:blip r:embed="rId4"/>
          <a:srcRect/>
          <a:stretch/>
        </p:blipFill>
        <p:spPr>
          <a:xfrm>
            <a:off x="5331544" y="1219345"/>
            <a:ext cx="3649123" cy="2052632"/>
          </a:xfrm>
          <a:prstGeom prst="rect">
            <a:avLst/>
          </a:prstGeom>
          <a:ln w="50800">
            <a:solidFill>
              <a:schemeClr val="bg1"/>
            </a:solidFill>
          </a:ln>
        </p:spPr>
      </p:pic>
      <p:grpSp>
        <p:nvGrpSpPr>
          <p:cNvPr id="3" name="T_chambliss">
            <a:extLst>
              <a:ext uri="{FF2B5EF4-FFF2-40B4-BE49-F238E27FC236}">
                <a16:creationId xmlns:a16="http://schemas.microsoft.com/office/drawing/2014/main" id="{8C8D0FF6-5143-8637-B84E-80712C8E5124}"/>
              </a:ext>
            </a:extLst>
          </p:cNvPr>
          <p:cNvGrpSpPr/>
          <p:nvPr/>
        </p:nvGrpSpPr>
        <p:grpSpPr>
          <a:xfrm>
            <a:off x="5493133" y="801205"/>
            <a:ext cx="3409230" cy="1892720"/>
            <a:chOff x="3799970" y="2456202"/>
            <a:chExt cx="3409230" cy="1892720"/>
          </a:xfrm>
        </p:grpSpPr>
        <p:sp>
          <p:nvSpPr>
            <p:cNvPr id="41" name="Shape 10">
              <a:extLst>
                <a:ext uri="{FF2B5EF4-FFF2-40B4-BE49-F238E27FC236}">
                  <a16:creationId xmlns:a16="http://schemas.microsoft.com/office/drawing/2014/main" id="{D9FE62A5-FA65-3BD4-81FC-F31E811ED472}"/>
                </a:ext>
              </a:extLst>
            </p:cNvPr>
            <p:cNvSpPr/>
            <p:nvPr/>
          </p:nvSpPr>
          <p:spPr>
            <a:xfrm>
              <a:off x="3799970" y="2470573"/>
              <a:ext cx="3405308" cy="1878349"/>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2" name="Shape 11">
              <a:extLst>
                <a:ext uri="{FF2B5EF4-FFF2-40B4-BE49-F238E27FC236}">
                  <a16:creationId xmlns:a16="http://schemas.microsoft.com/office/drawing/2014/main" id="{50B6B883-D2BD-1B98-97E6-B36AFF5B2B5D}"/>
                </a:ext>
              </a:extLst>
            </p:cNvPr>
            <p:cNvSpPr/>
            <p:nvPr/>
          </p:nvSpPr>
          <p:spPr>
            <a:xfrm>
              <a:off x="3799970" y="2489075"/>
              <a:ext cx="3405307" cy="244126"/>
            </a:xfrm>
            <a:prstGeom prst="rect">
              <a:avLst/>
            </a:prstGeom>
            <a:solidFill>
              <a:srgbClr val="7030A0"/>
            </a:solidFill>
            <a:ln>
              <a:solidFill>
                <a:srgbClr val="7030A0"/>
              </a:solidFill>
            </a:ln>
          </p:spPr>
        </p:sp>
        <p:sp>
          <p:nvSpPr>
            <p:cNvPr id="43" name="Text 13">
              <a:extLst>
                <a:ext uri="{FF2B5EF4-FFF2-40B4-BE49-F238E27FC236}">
                  <a16:creationId xmlns:a16="http://schemas.microsoft.com/office/drawing/2014/main" id="{7405A4FE-A0EC-0695-DEB7-4C2A79C6870C}"/>
                </a:ext>
              </a:extLst>
            </p:cNvPr>
            <p:cNvSpPr/>
            <p:nvPr/>
          </p:nvSpPr>
          <p:spPr>
            <a:xfrm>
              <a:off x="3899801" y="2766103"/>
              <a:ext cx="3305475" cy="1582819"/>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One of the main takeaways from Chambliss’ study is that police discretion systematically favours groups that conform to dominant cultural perceptions: the behaviour of the middle class “Saints”, on the few occasions it attracted the attention of the police, was never criminalised. Similar behaviour by the “Roughnecks”, however, resulted in each member of the group being arrested at least once. “Social order”, it seems, is maintained for some at the expense of others.</a:t>
              </a:r>
            </a:p>
          </p:txBody>
        </p:sp>
        <p:sp>
          <p:nvSpPr>
            <p:cNvPr id="44" name="TextBox 43">
              <a:extLst>
                <a:ext uri="{FF2B5EF4-FFF2-40B4-BE49-F238E27FC236}">
                  <a16:creationId xmlns:a16="http://schemas.microsoft.com/office/drawing/2014/main" id="{4047FE06-1019-F125-4CDC-FAB76F6044EE}"/>
                </a:ext>
              </a:extLst>
            </p:cNvPr>
            <p:cNvSpPr txBox="1"/>
            <p:nvPr/>
          </p:nvSpPr>
          <p:spPr>
            <a:xfrm>
              <a:off x="3803892" y="2456202"/>
              <a:ext cx="3405308"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Chambliss (1973)</a:t>
              </a:r>
            </a:p>
          </p:txBody>
        </p:sp>
      </p:grpSp>
      <p:grpSp>
        <p:nvGrpSpPr>
          <p:cNvPr id="18" name="Evaluation">
            <a:extLst>
              <a:ext uri="{FF2B5EF4-FFF2-40B4-BE49-F238E27FC236}">
                <a16:creationId xmlns:a16="http://schemas.microsoft.com/office/drawing/2014/main" id="{2A9BE1BE-0690-510B-AC0C-9C1CE53E551B}"/>
              </a:ext>
            </a:extLst>
          </p:cNvPr>
          <p:cNvGrpSpPr/>
          <p:nvPr/>
        </p:nvGrpSpPr>
        <p:grpSpPr>
          <a:xfrm>
            <a:off x="5585284" y="1372458"/>
            <a:ext cx="3123131" cy="2744907"/>
            <a:chOff x="5304546" y="1279893"/>
            <a:chExt cx="3123131" cy="2744907"/>
          </a:xfrm>
        </p:grpSpPr>
        <p:sp>
          <p:nvSpPr>
            <p:cNvPr id="5" name="Shape 10">
              <a:extLst>
                <a:ext uri="{FF2B5EF4-FFF2-40B4-BE49-F238E27FC236}">
                  <a16:creationId xmlns:a16="http://schemas.microsoft.com/office/drawing/2014/main" id="{A11B8FCF-3B3E-9F8F-DFE1-9D5B59084815}"/>
                </a:ext>
              </a:extLst>
            </p:cNvPr>
            <p:cNvSpPr/>
            <p:nvPr/>
          </p:nvSpPr>
          <p:spPr>
            <a:xfrm>
              <a:off x="5327360" y="1292392"/>
              <a:ext cx="3100317" cy="2732408"/>
            </a:xfrm>
            <a:prstGeom prst="rect">
              <a:avLst/>
            </a:prstGeom>
            <a:solidFill>
              <a:srgbClr val="1A1A2A"/>
            </a:solidFill>
            <a:ln w="38100">
              <a:solidFill>
                <a:srgbClr val="00B0F0"/>
              </a:solidFill>
              <a:prstDash val="solid"/>
            </a:ln>
            <a:effectLst>
              <a:outerShdw blurRad="152400" dist="63500" dir="8100000" algn="bl" rotWithShape="0">
                <a:srgbClr val="000000">
                  <a:alpha val="50000"/>
                </a:srgbClr>
              </a:outerShdw>
            </a:effectLst>
          </p:spPr>
        </p:sp>
        <p:sp>
          <p:nvSpPr>
            <p:cNvPr id="8" name="Shape 11">
              <a:extLst>
                <a:ext uri="{FF2B5EF4-FFF2-40B4-BE49-F238E27FC236}">
                  <a16:creationId xmlns:a16="http://schemas.microsoft.com/office/drawing/2014/main" id="{DC69E223-79F8-A765-47F1-1C3128722AFD}"/>
                </a:ext>
              </a:extLst>
            </p:cNvPr>
            <p:cNvSpPr/>
            <p:nvPr/>
          </p:nvSpPr>
          <p:spPr>
            <a:xfrm>
              <a:off x="6264107" y="1279893"/>
              <a:ext cx="2163569" cy="233339"/>
            </a:xfrm>
            <a:prstGeom prst="rect">
              <a:avLst/>
            </a:prstGeom>
            <a:solidFill>
              <a:schemeClr val="tx2">
                <a:lumMod val="50000"/>
              </a:schemeClr>
            </a:solidFill>
            <a:ln/>
          </p:spPr>
        </p:sp>
        <p:sp>
          <p:nvSpPr>
            <p:cNvPr id="9" name="Text 13">
              <a:extLst>
                <a:ext uri="{FF2B5EF4-FFF2-40B4-BE49-F238E27FC236}">
                  <a16:creationId xmlns:a16="http://schemas.microsoft.com/office/drawing/2014/main" id="{9A206DEA-C411-53DD-67D7-0BA44085B1E2}"/>
                </a:ext>
              </a:extLst>
            </p:cNvPr>
            <p:cNvSpPr/>
            <p:nvPr/>
          </p:nvSpPr>
          <p:spPr>
            <a:xfrm>
              <a:off x="5423269" y="1582907"/>
              <a:ext cx="2928890" cy="2320280"/>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 interesting thing about police discretion is how it can be seen as both a positive and negative feature of policing.</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Positive in the sense it gives the police some control over how to apply the law. In particular it allows individual officers to assess situations and decide whether or not a strict application of the law is in the best interests of maintaining social order.</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On the other hand, the ability to exercise discretion means officers can discriminate – both in favour of or against - different individuals and groups.</a:t>
              </a:r>
            </a:p>
            <a:p>
              <a:pPr marL="0" indent="0">
                <a:buNone/>
              </a:pPr>
              <a:endParaRPr lang="en-GB" sz="1100" dirty="0">
                <a:solidFill>
                  <a:srgbClr val="F0EFE8"/>
                </a:solidFill>
                <a:latin typeface="Aptos" panose="020B0004020202020204" pitchFamily="34" charset="0"/>
              </a:endParaRPr>
            </a:p>
          </p:txBody>
        </p:sp>
        <p:sp>
          <p:nvSpPr>
            <p:cNvPr id="10" name="TextBox 9">
              <a:extLst>
                <a:ext uri="{FF2B5EF4-FFF2-40B4-BE49-F238E27FC236}">
                  <a16:creationId xmlns:a16="http://schemas.microsoft.com/office/drawing/2014/main" id="{78E87DD8-774F-EA8E-4A27-4EFE3C45923E}"/>
                </a:ext>
              </a:extLst>
            </p:cNvPr>
            <p:cNvSpPr txBox="1"/>
            <p:nvPr/>
          </p:nvSpPr>
          <p:spPr>
            <a:xfrm>
              <a:off x="5304546" y="1279893"/>
              <a:ext cx="3123131" cy="276999"/>
            </a:xfrm>
            <a:prstGeom prst="rect">
              <a:avLst/>
            </a:prstGeom>
            <a:solidFill>
              <a:srgbClr val="00B0F0"/>
            </a:solidFill>
          </p:spPr>
          <p:txBody>
            <a:bodyPr wrap="square">
              <a:spAutoFit/>
            </a:bodyPr>
            <a:lstStyle/>
            <a:p>
              <a:pPr algn="ctr"/>
              <a:r>
                <a:rPr lang="en-GB" sz="1200" b="1" dirty="0">
                  <a:latin typeface="Aptos" panose="020B0004020202020204" pitchFamily="34" charset="0"/>
                </a:rPr>
                <a:t>Evaluation</a:t>
              </a:r>
            </a:p>
          </p:txBody>
        </p:sp>
      </p:grpSp>
      <p:sp>
        <p:nvSpPr>
          <p:cNvPr id="4" name="chambliss">
            <a:extLst>
              <a:ext uri="{FF2B5EF4-FFF2-40B4-BE49-F238E27FC236}">
                <a16:creationId xmlns:a16="http://schemas.microsoft.com/office/drawing/2014/main" id="{E9EA3A60-AACF-B4E3-917A-468411063D14}"/>
              </a:ext>
            </a:extLst>
          </p:cNvPr>
          <p:cNvSpPr/>
          <p:nvPr/>
        </p:nvSpPr>
        <p:spPr>
          <a:xfrm>
            <a:off x="316702" y="1111106"/>
            <a:ext cx="693321" cy="17937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Evidence_sar">
            <a:extLst>
              <a:ext uri="{FF2B5EF4-FFF2-40B4-BE49-F238E27FC236}">
                <a16:creationId xmlns:a16="http://schemas.microsoft.com/office/drawing/2014/main" id="{F93F2121-B416-BBBD-7754-419CCE4A999C}"/>
              </a:ext>
            </a:extLst>
          </p:cNvPr>
          <p:cNvGrpSpPr/>
          <p:nvPr/>
        </p:nvGrpSpPr>
        <p:grpSpPr>
          <a:xfrm>
            <a:off x="5401159" y="1938380"/>
            <a:ext cx="3262789" cy="1975020"/>
            <a:chOff x="689340" y="2102910"/>
            <a:chExt cx="3262789" cy="1975020"/>
          </a:xfrm>
        </p:grpSpPr>
        <p:sp>
          <p:nvSpPr>
            <p:cNvPr id="13" name="Shape 10">
              <a:extLst>
                <a:ext uri="{FF2B5EF4-FFF2-40B4-BE49-F238E27FC236}">
                  <a16:creationId xmlns:a16="http://schemas.microsoft.com/office/drawing/2014/main" id="{C6759044-9CD7-2F3A-9302-D38ADF2D2EE5}"/>
                </a:ext>
              </a:extLst>
            </p:cNvPr>
            <p:cNvSpPr/>
            <p:nvPr/>
          </p:nvSpPr>
          <p:spPr>
            <a:xfrm>
              <a:off x="689340" y="2116626"/>
              <a:ext cx="3262789" cy="1961304"/>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14" name="Shape 11">
              <a:extLst>
                <a:ext uri="{FF2B5EF4-FFF2-40B4-BE49-F238E27FC236}">
                  <a16:creationId xmlns:a16="http://schemas.microsoft.com/office/drawing/2014/main" id="{3785746B-9790-AD3E-3579-1BADC0B6637E}"/>
                </a:ext>
              </a:extLst>
            </p:cNvPr>
            <p:cNvSpPr/>
            <p:nvPr/>
          </p:nvSpPr>
          <p:spPr>
            <a:xfrm>
              <a:off x="689340" y="2102910"/>
              <a:ext cx="3262789" cy="256032"/>
            </a:xfrm>
            <a:prstGeom prst="rect">
              <a:avLst/>
            </a:prstGeom>
            <a:solidFill>
              <a:schemeClr val="accent1"/>
            </a:solidFill>
            <a:ln/>
          </p:spPr>
        </p:sp>
        <p:sp>
          <p:nvSpPr>
            <p:cNvPr id="15" name="Text 13">
              <a:extLst>
                <a:ext uri="{FF2B5EF4-FFF2-40B4-BE49-F238E27FC236}">
                  <a16:creationId xmlns:a16="http://schemas.microsoft.com/office/drawing/2014/main" id="{8A09FE5B-B75A-C64C-1A90-FC001A468AF4}"/>
                </a:ext>
              </a:extLst>
            </p:cNvPr>
            <p:cNvSpPr/>
            <p:nvPr/>
          </p:nvSpPr>
          <p:spPr>
            <a:xfrm>
              <a:off x="777832" y="2443485"/>
              <a:ext cx="3105182"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Two groups of High School boys. “The Saints” – white, middle-class, good school, well-presented. They committed minor crimes constantly: truancy, petty theft, reckless driving. The police never arrested them. Hell, they hardly even looked at them. Teachers forgave them. The community excused them. “The Roughnecks” same school, white, working-class. Similar crimes, arrested repeatedly. Labelled delinquent. Future life chances damaged accordingly.</a:t>
              </a:r>
            </a:p>
          </p:txBody>
        </p:sp>
        <p:sp>
          <p:nvSpPr>
            <p:cNvPr id="16" name="TextBox 15">
              <a:extLst>
                <a:ext uri="{FF2B5EF4-FFF2-40B4-BE49-F238E27FC236}">
                  <a16:creationId xmlns:a16="http://schemas.microsoft.com/office/drawing/2014/main" id="{7C6F054E-B6D5-E2E9-9269-81E5E4B77B94}"/>
                </a:ext>
              </a:extLst>
            </p:cNvPr>
            <p:cNvSpPr txBox="1"/>
            <p:nvPr/>
          </p:nvSpPr>
          <p:spPr>
            <a:xfrm>
              <a:off x="689340" y="2102910"/>
              <a:ext cx="3262789"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The Saints and the Roughnecks</a:t>
              </a:r>
            </a:p>
          </p:txBody>
        </p:sp>
      </p:grpSp>
      <p:sp>
        <p:nvSpPr>
          <p:cNvPr id="11" name="short version">
            <a:extLst>
              <a:ext uri="{FF2B5EF4-FFF2-40B4-BE49-F238E27FC236}">
                <a16:creationId xmlns:a16="http://schemas.microsoft.com/office/drawing/2014/main" id="{F2CA5B91-8DEE-50C1-2AA7-6D63D214959F}"/>
              </a:ext>
            </a:extLst>
          </p:cNvPr>
          <p:cNvSpPr/>
          <p:nvPr/>
        </p:nvSpPr>
        <p:spPr>
          <a:xfrm>
            <a:off x="337874" y="1482213"/>
            <a:ext cx="180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iscreetion">
            <a:extLst>
              <a:ext uri="{FF2B5EF4-FFF2-40B4-BE49-F238E27FC236}">
                <a16:creationId xmlns:a16="http://schemas.microsoft.com/office/drawing/2014/main" id="{432CB03E-11A9-29FC-E76A-BC76520A0D5C}"/>
              </a:ext>
            </a:extLst>
          </p:cNvPr>
          <p:cNvSpPr/>
          <p:nvPr/>
        </p:nvSpPr>
        <p:spPr>
          <a:xfrm>
            <a:off x="3854419" y="1848380"/>
            <a:ext cx="998381"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Analysis">
            <a:extLst>
              <a:ext uri="{FF2B5EF4-FFF2-40B4-BE49-F238E27FC236}">
                <a16:creationId xmlns:a16="http://schemas.microsoft.com/office/drawing/2014/main" id="{5D3D390B-88A4-F648-9B29-6F831E115BF4}"/>
              </a:ext>
            </a:extLst>
          </p:cNvPr>
          <p:cNvGrpSpPr/>
          <p:nvPr/>
        </p:nvGrpSpPr>
        <p:grpSpPr>
          <a:xfrm>
            <a:off x="5791605" y="2596981"/>
            <a:ext cx="2779201" cy="1872697"/>
            <a:chOff x="1792800" y="2928379"/>
            <a:chExt cx="2779201" cy="1872697"/>
          </a:xfrm>
        </p:grpSpPr>
        <p:sp>
          <p:nvSpPr>
            <p:cNvPr id="46" name="Shape 10">
              <a:extLst>
                <a:ext uri="{FF2B5EF4-FFF2-40B4-BE49-F238E27FC236}">
                  <a16:creationId xmlns:a16="http://schemas.microsoft.com/office/drawing/2014/main" id="{6A49B150-914D-3053-FAFA-F7E02048757B}"/>
                </a:ext>
              </a:extLst>
            </p:cNvPr>
            <p:cNvSpPr/>
            <p:nvPr/>
          </p:nvSpPr>
          <p:spPr>
            <a:xfrm>
              <a:off x="1792800" y="2940878"/>
              <a:ext cx="2779200" cy="1860198"/>
            </a:xfrm>
            <a:prstGeom prst="rect">
              <a:avLst/>
            </a:prstGeom>
            <a:solidFill>
              <a:srgbClr val="1A1A2A"/>
            </a:solidFill>
            <a:ln w="38100">
              <a:solidFill>
                <a:srgbClr val="92D050"/>
              </a:solidFill>
              <a:prstDash val="solid"/>
            </a:ln>
            <a:effectLst>
              <a:outerShdw blurRad="152400" dist="63500" dir="8100000" algn="bl" rotWithShape="0">
                <a:srgbClr val="000000">
                  <a:alpha val="50000"/>
                </a:srgbClr>
              </a:outerShdw>
            </a:effectLst>
          </p:spPr>
        </p:sp>
        <p:sp>
          <p:nvSpPr>
            <p:cNvPr id="47" name="Shape 11">
              <a:extLst>
                <a:ext uri="{FF2B5EF4-FFF2-40B4-BE49-F238E27FC236}">
                  <a16:creationId xmlns:a16="http://schemas.microsoft.com/office/drawing/2014/main" id="{875BB3A0-792A-5397-1E57-0C354D9B4BF0}"/>
                </a:ext>
              </a:extLst>
            </p:cNvPr>
            <p:cNvSpPr/>
            <p:nvPr/>
          </p:nvSpPr>
          <p:spPr>
            <a:xfrm>
              <a:off x="1792801" y="2928379"/>
              <a:ext cx="2779200" cy="233339"/>
            </a:xfrm>
            <a:prstGeom prst="rect">
              <a:avLst/>
            </a:prstGeom>
            <a:solidFill>
              <a:srgbClr val="92D050"/>
            </a:solidFill>
            <a:ln/>
          </p:spPr>
        </p:sp>
        <p:sp>
          <p:nvSpPr>
            <p:cNvPr id="48" name="Text 13">
              <a:extLst>
                <a:ext uri="{FF2B5EF4-FFF2-40B4-BE49-F238E27FC236}">
                  <a16:creationId xmlns:a16="http://schemas.microsoft.com/office/drawing/2014/main" id="{DC86DB9C-5E6D-C76B-9297-10AE9CBCDE04}"/>
                </a:ext>
              </a:extLst>
            </p:cNvPr>
            <p:cNvSpPr/>
            <p:nvPr/>
          </p:nvSpPr>
          <p:spPr>
            <a:xfrm>
              <a:off x="1900801" y="3231393"/>
              <a:ext cx="2563200" cy="144032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Powerful reasoning rookie. Chambliss shows police discretion isn’t random. It’s patterned by things like class, cultural capital and, in other contexts, race, age and sex. Here, the vigil is tolerated partly because it reads as legitimate grief. The same crowd in different clothes or a different neighbourhood might be treated differently. Discretion is always differential – and so is social control.</a:t>
              </a:r>
            </a:p>
          </p:txBody>
        </p:sp>
        <p:sp>
          <p:nvSpPr>
            <p:cNvPr id="49" name="TextBox 48">
              <a:extLst>
                <a:ext uri="{FF2B5EF4-FFF2-40B4-BE49-F238E27FC236}">
                  <a16:creationId xmlns:a16="http://schemas.microsoft.com/office/drawing/2014/main" id="{71CB7B96-925D-8D84-5EB1-C5EDDE62AA82}"/>
                </a:ext>
              </a:extLst>
            </p:cNvPr>
            <p:cNvSpPr txBox="1"/>
            <p:nvPr/>
          </p:nvSpPr>
          <p:spPr>
            <a:xfrm>
              <a:off x="1792801" y="2928379"/>
              <a:ext cx="2779200" cy="276999"/>
            </a:xfrm>
            <a:prstGeom prst="rect">
              <a:avLst/>
            </a:prstGeom>
            <a:noFill/>
          </p:spPr>
          <p:txBody>
            <a:bodyPr wrap="square">
              <a:spAutoFit/>
            </a:bodyPr>
            <a:lstStyle/>
            <a:p>
              <a:pPr algn="ctr"/>
              <a:r>
                <a:rPr lang="en-GB" sz="1200" b="1" dirty="0">
                  <a:latin typeface="Aptos" panose="020B0004020202020204" pitchFamily="34" charset="0"/>
                </a:rPr>
                <a:t>Analysis</a:t>
              </a:r>
            </a:p>
          </p:txBody>
        </p:sp>
      </p:grpSp>
      <p:sp>
        <p:nvSpPr>
          <p:cNvPr id="21" name="neutral">
            <a:extLst>
              <a:ext uri="{FF2B5EF4-FFF2-40B4-BE49-F238E27FC236}">
                <a16:creationId xmlns:a16="http://schemas.microsoft.com/office/drawing/2014/main" id="{A3C1D691-5206-3118-A2A1-FF30BDFB19B5}"/>
              </a:ext>
            </a:extLst>
          </p:cNvPr>
          <p:cNvSpPr/>
          <p:nvPr/>
        </p:nvSpPr>
        <p:spPr>
          <a:xfrm>
            <a:off x="1272893" y="3134375"/>
            <a:ext cx="165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hlinkClick r:id="rId5" action="ppaction://hlinksldjump"/>
            <a:extLst>
              <a:ext uri="{FF2B5EF4-FFF2-40B4-BE49-F238E27FC236}">
                <a16:creationId xmlns:a16="http://schemas.microsoft.com/office/drawing/2014/main" id="{CAF6DEAF-18E5-5F43-670A-484001F775EC}"/>
              </a:ext>
            </a:extLst>
          </p:cNvPr>
          <p:cNvSpPr/>
          <p:nvPr/>
        </p:nvSpPr>
        <p:spPr>
          <a:xfrm>
            <a:off x="661683" y="4236442"/>
            <a:ext cx="38448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E79371B-B515-D6F6-F3BC-0E02E789F731}"/>
              </a:ext>
            </a:extLst>
          </p:cNvPr>
          <p:cNvPicPr>
            <a:picLocks noChangeAspect="1"/>
          </p:cNvPicPr>
          <p:nvPr/>
        </p:nvPicPr>
        <p:blipFill>
          <a:blip r:embed="rId3">
            <a:alphaModFix amt="50000"/>
          </a:blip>
          <a:srcRect/>
          <a:stretch/>
        </p:blipFill>
        <p:spPr>
          <a:xfrm>
            <a:off x="9490" y="-2"/>
            <a:ext cx="9143489" cy="4512565"/>
          </a:xfrm>
          <a:prstGeom prst="rect">
            <a:avLst/>
          </a:prstGeom>
          <a:effectLst>
            <a:softEdge rad="63500"/>
          </a:effectLst>
        </p:spPr>
      </p:pic>
      <p:sp>
        <p:nvSpPr>
          <p:cNvPr id="6" name="Text 6">
            <a:extLst>
              <a:ext uri="{FF2B5EF4-FFF2-40B4-BE49-F238E27FC236}">
                <a16:creationId xmlns:a16="http://schemas.microsoft.com/office/drawing/2014/main" id="{56E007F8-A42F-98F7-BE6A-6C8233C192B2}"/>
              </a:ext>
            </a:extLst>
          </p:cNvPr>
          <p:cNvSpPr/>
          <p:nvPr/>
        </p:nvSpPr>
        <p:spPr>
          <a:xfrm>
            <a:off x="274320" y="874243"/>
            <a:ext cx="4953983" cy="3987905"/>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This is an idea pushed by the founders of Critical Criminology, three dudes going by the names </a:t>
            </a:r>
            <a:r>
              <a:rPr lang="en-GB" sz="1200" dirty="0">
                <a:solidFill>
                  <a:srgbClr val="FFC000"/>
                </a:solidFill>
                <a:latin typeface="Aptos" panose="020B0004020202020204" pitchFamily="34" charset="0"/>
              </a:rPr>
              <a:t>Taylor, Walton and Young </a:t>
            </a:r>
            <a:r>
              <a:rPr lang="en-GB" sz="1200" dirty="0">
                <a:solidFill>
                  <a:srgbClr val="FFFF00"/>
                </a:solidFill>
                <a:latin typeface="Aptos" panose="020B0004020202020204" pitchFamily="34" charset="0"/>
              </a:rPr>
              <a:t>(1973). When they looked at crime and deviance they didn’t just see sad sack losers who make life a misery for the majority confronted by a thin blue line of everyday heroes doing their damnedest to hold back the rising tide.</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They saw deviance as class conflict. And criminals were on the front line of resistance to </a:t>
            </a:r>
            <a:r>
              <a:rPr lang="en-GB" sz="1200" i="1" dirty="0">
                <a:solidFill>
                  <a:srgbClr val="FFFF00"/>
                </a:solidFill>
                <a:latin typeface="Aptos" panose="020B0004020202020204" pitchFamily="34" charset="0"/>
              </a:rPr>
              <a:t>bourgeois hegemony </a:t>
            </a:r>
            <a:r>
              <a:rPr lang="en-GB" sz="1200" dirty="0">
                <a:solidFill>
                  <a:srgbClr val="FFFF00"/>
                </a:solidFill>
                <a:latin typeface="Aptos" panose="020B0004020202020204" pitchFamily="34" charset="0"/>
              </a:rPr>
              <a:t>(that’s “middle-class leadership” to you and me). Criminals were transformed from lowlife scumbags – and quite a few high-flying ones as well – into heroic freedom fighters battling against a corrupt and corrupting capitalist system.</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Okay, So I’m exaggerating to make a point.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But you get the picture. </a:t>
            </a:r>
            <a:r>
              <a:rPr lang="en-GB" sz="1200" dirty="0">
                <a:solidFill>
                  <a:srgbClr val="FFC000"/>
                </a:solidFill>
                <a:latin typeface="Aptos" panose="020B0004020202020204" pitchFamily="34" charset="0"/>
              </a:rPr>
              <a:t>Critical criminology </a:t>
            </a:r>
            <a:r>
              <a:rPr lang="en-GB" sz="1200" dirty="0">
                <a:solidFill>
                  <a:srgbClr val="FFFF00"/>
                </a:solidFill>
                <a:latin typeface="Aptos" panose="020B0004020202020204" pitchFamily="34" charset="0"/>
              </a:rPr>
              <a:t>said ideas about crime, criminality and law were based on the ability of the rich and the powerful to impose their definitions  of normality on everyone else. As I said, kid. Social control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neutral.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it’s not so much a question of “</a:t>
            </a:r>
            <a:r>
              <a:rPr lang="en-GB" sz="1200" dirty="0">
                <a:solidFill>
                  <a:schemeClr val="bg1"/>
                </a:solidFill>
                <a:latin typeface="Aptos" panose="020B0004020202020204" pitchFamily="34" charset="0"/>
              </a:rPr>
              <a:t>maintaining law and order</a:t>
            </a:r>
            <a:r>
              <a:rPr lang="en-GB" sz="1200" dirty="0">
                <a:solidFill>
                  <a:srgbClr val="FFFF00"/>
                </a:solidFill>
                <a:latin typeface="Aptos" panose="020B0004020202020204" pitchFamily="34" charset="0"/>
              </a:rPr>
              <a:t>” and more one of “</a:t>
            </a:r>
            <a:r>
              <a:rPr lang="en-GB" sz="1200" i="1" dirty="0">
                <a:solidFill>
                  <a:schemeClr val="bg1"/>
                </a:solidFill>
                <a:latin typeface="Aptos" panose="020B0004020202020204" pitchFamily="34" charset="0"/>
              </a:rPr>
              <a:t>who’s</a:t>
            </a:r>
            <a:r>
              <a:rPr lang="en-GB" sz="1200" dirty="0">
                <a:solidFill>
                  <a:schemeClr val="bg1"/>
                </a:solidFill>
                <a:latin typeface="Aptos" panose="020B0004020202020204" pitchFamily="34" charset="0"/>
              </a:rPr>
              <a:t> law and </a:t>
            </a:r>
            <a:r>
              <a:rPr lang="en-GB" sz="1200" i="1" dirty="0">
                <a:solidFill>
                  <a:schemeClr val="bg1"/>
                </a:solidFill>
                <a:latin typeface="Aptos" panose="020B0004020202020204" pitchFamily="34" charset="0"/>
              </a:rPr>
              <a:t>who’s</a:t>
            </a:r>
            <a:r>
              <a:rPr lang="en-GB" sz="1200" dirty="0">
                <a:solidFill>
                  <a:schemeClr val="bg1"/>
                </a:solidFill>
                <a:latin typeface="Aptos" panose="020B0004020202020204" pitchFamily="34" charset="0"/>
              </a:rPr>
              <a:t> order?”</a:t>
            </a:r>
          </a:p>
          <a:p>
            <a:pPr marL="0" indent="0">
              <a:buNone/>
            </a:pPr>
            <a:endParaRPr lang="en-GB" sz="1200" dirty="0">
              <a:solidFill>
                <a:srgbClr val="FFFF00"/>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p:txBody>
      </p:sp>
      <p:sp>
        <p:nvSpPr>
          <p:cNvPr id="7" name="Text 5"/>
          <p:cNvSpPr/>
          <p:nvPr/>
        </p:nvSpPr>
        <p:spPr>
          <a:xfrm>
            <a:off x="198077" y="959616"/>
            <a:ext cx="8229600" cy="420624"/>
          </a:xfrm>
          <a:prstGeom prst="rect">
            <a:avLst/>
          </a:prstGeom>
          <a:noFill/>
          <a:ln/>
        </p:spPr>
        <p:txBody>
          <a:bodyPr wrap="square" lIns="0" tIns="0" rIns="0" bIns="0" rtlCol="0" anchor="ctr"/>
          <a:lstStyle/>
          <a:p>
            <a:pPr marL="0" indent="0">
              <a:buNone/>
            </a:pPr>
            <a:endParaRPr lang="en-GB" sz="1200" b="1" dirty="0">
              <a:solidFill>
                <a:srgbClr val="F0EFE8"/>
              </a:solidFill>
            </a:endParaRPr>
          </a:p>
        </p:txBody>
      </p:sp>
      <p:sp>
        <p:nvSpPr>
          <p:cNvPr id="2" name="Text 4">
            <a:extLst>
              <a:ext uri="{FF2B5EF4-FFF2-40B4-BE49-F238E27FC236}">
                <a16:creationId xmlns:a16="http://schemas.microsoft.com/office/drawing/2014/main" id="{ADE384AC-CB18-43F7-1E35-2D6A9B1E808F}"/>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Critical Criminology</a:t>
            </a:r>
            <a:endParaRPr lang="en-US" sz="3600" dirty="0">
              <a:latin typeface="Aptos" panose="020B0004020202020204" pitchFamily="34" charset="0"/>
            </a:endParaRPr>
          </a:p>
        </p:txBody>
      </p:sp>
      <p:pic>
        <p:nvPicPr>
          <p:cNvPr id="50" name="Picture 49">
            <a:extLst>
              <a:ext uri="{FF2B5EF4-FFF2-40B4-BE49-F238E27FC236}">
                <a16:creationId xmlns:a16="http://schemas.microsoft.com/office/drawing/2014/main" id="{FB74689B-BDA9-1BD6-9BF9-4F08094F68C1}"/>
              </a:ext>
            </a:extLst>
          </p:cNvPr>
          <p:cNvPicPr>
            <a:picLocks noChangeAspect="1"/>
          </p:cNvPicPr>
          <p:nvPr/>
        </p:nvPicPr>
        <p:blipFill>
          <a:blip r:embed="rId4"/>
          <a:srcRect/>
          <a:stretch/>
        </p:blipFill>
        <p:spPr>
          <a:xfrm>
            <a:off x="5331544" y="1219345"/>
            <a:ext cx="3649123" cy="2052631"/>
          </a:xfrm>
          <a:prstGeom prst="rect">
            <a:avLst/>
          </a:prstGeom>
          <a:ln w="50800">
            <a:solidFill>
              <a:schemeClr val="bg1"/>
            </a:solidFill>
          </a:ln>
        </p:spPr>
      </p:pic>
      <p:sp>
        <p:nvSpPr>
          <p:cNvPr id="11" name="short version">
            <a:extLst>
              <a:ext uri="{FF2B5EF4-FFF2-40B4-BE49-F238E27FC236}">
                <a16:creationId xmlns:a16="http://schemas.microsoft.com/office/drawing/2014/main" id="{F2CA5B91-8DEE-50C1-2AA7-6D63D214959F}"/>
              </a:ext>
            </a:extLst>
          </p:cNvPr>
          <p:cNvSpPr/>
          <p:nvPr/>
        </p:nvSpPr>
        <p:spPr>
          <a:xfrm>
            <a:off x="-1068118" y="1649457"/>
            <a:ext cx="1077608"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T_CritCrim">
            <a:extLst>
              <a:ext uri="{FF2B5EF4-FFF2-40B4-BE49-F238E27FC236}">
                <a16:creationId xmlns:a16="http://schemas.microsoft.com/office/drawing/2014/main" id="{D7AFE2F9-41FC-1FEB-19D0-4C4D822F101F}"/>
              </a:ext>
            </a:extLst>
          </p:cNvPr>
          <p:cNvGrpSpPr/>
          <p:nvPr/>
        </p:nvGrpSpPr>
        <p:grpSpPr>
          <a:xfrm>
            <a:off x="4896584" y="260645"/>
            <a:ext cx="3944825" cy="1839688"/>
            <a:chOff x="4777046" y="2365757"/>
            <a:chExt cx="3944825" cy="1839688"/>
          </a:xfrm>
        </p:grpSpPr>
        <p:sp>
          <p:nvSpPr>
            <p:cNvPr id="24" name="Shape 10">
              <a:extLst>
                <a:ext uri="{FF2B5EF4-FFF2-40B4-BE49-F238E27FC236}">
                  <a16:creationId xmlns:a16="http://schemas.microsoft.com/office/drawing/2014/main" id="{AB6589B0-051E-4180-A04C-C6DB9E4BA5F7}"/>
                </a:ext>
              </a:extLst>
            </p:cNvPr>
            <p:cNvSpPr/>
            <p:nvPr/>
          </p:nvSpPr>
          <p:spPr>
            <a:xfrm>
              <a:off x="4787219" y="2365757"/>
              <a:ext cx="3934652" cy="1839688"/>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26" name="Shape 11">
              <a:extLst>
                <a:ext uri="{FF2B5EF4-FFF2-40B4-BE49-F238E27FC236}">
                  <a16:creationId xmlns:a16="http://schemas.microsoft.com/office/drawing/2014/main" id="{0A1DE359-A787-A50E-DEF5-48351BB46C2B}"/>
                </a:ext>
              </a:extLst>
            </p:cNvPr>
            <p:cNvSpPr/>
            <p:nvPr/>
          </p:nvSpPr>
          <p:spPr>
            <a:xfrm>
              <a:off x="4787219" y="2386464"/>
              <a:ext cx="3934652" cy="266741"/>
            </a:xfrm>
            <a:prstGeom prst="rect">
              <a:avLst/>
            </a:prstGeom>
            <a:solidFill>
              <a:srgbClr val="7030A0"/>
            </a:solidFill>
            <a:ln>
              <a:solidFill>
                <a:srgbClr val="7030A0"/>
              </a:solidFill>
            </a:ln>
          </p:spPr>
        </p:sp>
        <p:sp>
          <p:nvSpPr>
            <p:cNvPr id="27" name="Text 13">
              <a:extLst>
                <a:ext uri="{FF2B5EF4-FFF2-40B4-BE49-F238E27FC236}">
                  <a16:creationId xmlns:a16="http://schemas.microsoft.com/office/drawing/2014/main" id="{1233F2BF-8B8B-67B3-3779-62C9049D9F27}"/>
                </a:ext>
              </a:extLst>
            </p:cNvPr>
            <p:cNvSpPr/>
            <p:nvPr/>
          </p:nvSpPr>
          <p:spPr>
            <a:xfrm>
              <a:off x="4881717" y="2701236"/>
              <a:ext cx="3689772" cy="1504208"/>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Critical criminology was – maybe still is? -  a neo-Marxist attempt to combine Traditional Marxist ideas about </a:t>
              </a:r>
              <a:r>
                <a:rPr lang="en-GB" sz="1100" i="1" dirty="0">
                  <a:solidFill>
                    <a:srgbClr val="F0EFE8"/>
                  </a:solidFill>
                  <a:latin typeface="Aptos" panose="020B0004020202020204" pitchFamily="34" charset="0"/>
                </a:rPr>
                <a:t>structure</a:t>
              </a:r>
              <a:r>
                <a:rPr lang="en-GB" sz="1100" dirty="0">
                  <a:solidFill>
                    <a:srgbClr val="F0EFE8"/>
                  </a:solidFill>
                  <a:latin typeface="Aptos" panose="020B0004020202020204" pitchFamily="34" charset="0"/>
                </a:rPr>
                <a:t> - deviance as an expression of human diversity struggling to break free from the chains imposed by capitalist social structures - and Interactionist theories of </a:t>
              </a:r>
              <a:r>
                <a:rPr lang="en-GB" sz="1100" i="1" dirty="0">
                  <a:solidFill>
                    <a:srgbClr val="F0EFE8"/>
                  </a:solidFill>
                  <a:latin typeface="Aptos" panose="020B0004020202020204" pitchFamily="34" charset="0"/>
                </a:rPr>
                <a:t>agency</a:t>
              </a:r>
              <a:r>
                <a:rPr lang="en-GB" sz="1100" dirty="0">
                  <a:solidFill>
                    <a:srgbClr val="F0EFE8"/>
                  </a:solidFill>
                  <a:latin typeface="Aptos" panose="020B0004020202020204" pitchFamily="34" charset="0"/>
                </a:rPr>
                <a:t>; the idea of people making choices about their behaviour within the context of capitalist societies. The upshot of this was what Taylor, Walton and Young (1973) called a "fully social theory of deviance" </a:t>
              </a:r>
            </a:p>
          </p:txBody>
        </p:sp>
        <p:sp>
          <p:nvSpPr>
            <p:cNvPr id="28" name="TextBox 27">
              <a:extLst>
                <a:ext uri="{FF2B5EF4-FFF2-40B4-BE49-F238E27FC236}">
                  <a16:creationId xmlns:a16="http://schemas.microsoft.com/office/drawing/2014/main" id="{9F41D280-B678-18BF-3347-9DA8B3E8202A}"/>
                </a:ext>
              </a:extLst>
            </p:cNvPr>
            <p:cNvSpPr txBox="1"/>
            <p:nvPr/>
          </p:nvSpPr>
          <p:spPr>
            <a:xfrm>
              <a:off x="4777046" y="2380466"/>
              <a:ext cx="3817257"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Critical Criminology</a:t>
              </a:r>
            </a:p>
          </p:txBody>
        </p:sp>
      </p:grpSp>
      <p:grpSp>
        <p:nvGrpSpPr>
          <p:cNvPr id="3" name="T_twy">
            <a:extLst>
              <a:ext uri="{FF2B5EF4-FFF2-40B4-BE49-F238E27FC236}">
                <a16:creationId xmlns:a16="http://schemas.microsoft.com/office/drawing/2014/main" id="{8C8D0FF6-5143-8637-B84E-80712C8E5124}"/>
              </a:ext>
            </a:extLst>
          </p:cNvPr>
          <p:cNvGrpSpPr/>
          <p:nvPr/>
        </p:nvGrpSpPr>
        <p:grpSpPr>
          <a:xfrm>
            <a:off x="5159232" y="2458794"/>
            <a:ext cx="3158858" cy="1520050"/>
            <a:chOff x="3799970" y="2456202"/>
            <a:chExt cx="3158858" cy="1520050"/>
          </a:xfrm>
        </p:grpSpPr>
        <p:sp>
          <p:nvSpPr>
            <p:cNvPr id="41" name="Shape 10">
              <a:extLst>
                <a:ext uri="{FF2B5EF4-FFF2-40B4-BE49-F238E27FC236}">
                  <a16:creationId xmlns:a16="http://schemas.microsoft.com/office/drawing/2014/main" id="{D9FE62A5-FA65-3BD4-81FC-F31E811ED472}"/>
                </a:ext>
              </a:extLst>
            </p:cNvPr>
            <p:cNvSpPr/>
            <p:nvPr/>
          </p:nvSpPr>
          <p:spPr>
            <a:xfrm>
              <a:off x="3799970" y="2470573"/>
              <a:ext cx="3158858" cy="1505679"/>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42" name="Shape 11">
              <a:extLst>
                <a:ext uri="{FF2B5EF4-FFF2-40B4-BE49-F238E27FC236}">
                  <a16:creationId xmlns:a16="http://schemas.microsoft.com/office/drawing/2014/main" id="{50B6B883-D2BD-1B98-97E6-B36AFF5B2B5D}"/>
                </a:ext>
              </a:extLst>
            </p:cNvPr>
            <p:cNvSpPr/>
            <p:nvPr/>
          </p:nvSpPr>
          <p:spPr>
            <a:xfrm>
              <a:off x="3799970" y="2489075"/>
              <a:ext cx="3154937" cy="244126"/>
            </a:xfrm>
            <a:prstGeom prst="rect">
              <a:avLst/>
            </a:prstGeom>
            <a:solidFill>
              <a:srgbClr val="7030A0"/>
            </a:solidFill>
            <a:ln>
              <a:solidFill>
                <a:srgbClr val="7030A0"/>
              </a:solidFill>
            </a:ln>
          </p:spPr>
        </p:sp>
        <p:sp>
          <p:nvSpPr>
            <p:cNvPr id="43" name="Text 13">
              <a:extLst>
                <a:ext uri="{FF2B5EF4-FFF2-40B4-BE49-F238E27FC236}">
                  <a16:creationId xmlns:a16="http://schemas.microsoft.com/office/drawing/2014/main" id="{7405A4FE-A0EC-0695-DEB7-4C2A79C6870C}"/>
                </a:ext>
              </a:extLst>
            </p:cNvPr>
            <p:cNvSpPr/>
            <p:nvPr/>
          </p:nvSpPr>
          <p:spPr>
            <a:xfrm>
              <a:off x="3899801" y="2766103"/>
              <a:ext cx="3059027" cy="1210149"/>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Their book “The New Criminology” was long on problems with every other theory of crime and a lot shorter on what they could be replaced with. However, the upshot was a “fully social theory of deviance” that combined understanding a criminal act in terms of the structural forces pushing people into crime and the social reaction to that behaviour. </a:t>
              </a:r>
            </a:p>
          </p:txBody>
        </p:sp>
        <p:sp>
          <p:nvSpPr>
            <p:cNvPr id="44" name="TextBox 43">
              <a:extLst>
                <a:ext uri="{FF2B5EF4-FFF2-40B4-BE49-F238E27FC236}">
                  <a16:creationId xmlns:a16="http://schemas.microsoft.com/office/drawing/2014/main" id="{4047FE06-1019-F125-4CDC-FAB76F6044EE}"/>
                </a:ext>
              </a:extLst>
            </p:cNvPr>
            <p:cNvSpPr txBox="1"/>
            <p:nvPr/>
          </p:nvSpPr>
          <p:spPr>
            <a:xfrm>
              <a:off x="3803892" y="2456202"/>
              <a:ext cx="3154936"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Taylor, Walton and Young (1973)</a:t>
              </a:r>
            </a:p>
          </p:txBody>
        </p:sp>
      </p:grpSp>
      <p:sp>
        <p:nvSpPr>
          <p:cNvPr id="29" name="Rectangle 28">
            <a:hlinkClick r:id="rId5" action="ppaction://hlinksldjump"/>
            <a:extLst>
              <a:ext uri="{FF2B5EF4-FFF2-40B4-BE49-F238E27FC236}">
                <a16:creationId xmlns:a16="http://schemas.microsoft.com/office/drawing/2014/main" id="{D6C802CD-A63F-7C06-B74A-B8D8AC42B4EA}"/>
              </a:ext>
            </a:extLst>
          </p:cNvPr>
          <p:cNvSpPr/>
          <p:nvPr/>
        </p:nvSpPr>
        <p:spPr>
          <a:xfrm>
            <a:off x="2536723" y="4417142"/>
            <a:ext cx="169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WY">
            <a:extLst>
              <a:ext uri="{FF2B5EF4-FFF2-40B4-BE49-F238E27FC236}">
                <a16:creationId xmlns:a16="http://schemas.microsoft.com/office/drawing/2014/main" id="{39C831A9-4612-BC94-F98A-3B70062622B7}"/>
              </a:ext>
            </a:extLst>
          </p:cNvPr>
          <p:cNvSpPr/>
          <p:nvPr/>
        </p:nvSpPr>
        <p:spPr>
          <a:xfrm>
            <a:off x="1578392" y="1111106"/>
            <a:ext cx="1620000" cy="17937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ritcrim">
            <a:extLst>
              <a:ext uri="{FF2B5EF4-FFF2-40B4-BE49-F238E27FC236}">
                <a16:creationId xmlns:a16="http://schemas.microsoft.com/office/drawing/2014/main" id="{9A99C3B1-680C-3E2A-F221-EDAA11FCBB45}"/>
              </a:ext>
            </a:extLst>
          </p:cNvPr>
          <p:cNvSpPr/>
          <p:nvPr/>
        </p:nvSpPr>
        <p:spPr>
          <a:xfrm>
            <a:off x="1821426" y="3502208"/>
            <a:ext cx="126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6" action="ppaction://hlinksldjump"/>
            <a:extLst>
              <a:ext uri="{FF2B5EF4-FFF2-40B4-BE49-F238E27FC236}">
                <a16:creationId xmlns:a16="http://schemas.microsoft.com/office/drawing/2014/main" id="{F327CAB6-2EA5-78E9-7161-30D373D333B3}"/>
              </a:ext>
            </a:extLst>
          </p:cNvPr>
          <p:cNvSpPr/>
          <p:nvPr/>
        </p:nvSpPr>
        <p:spPr>
          <a:xfrm>
            <a:off x="875798" y="4604887"/>
            <a:ext cx="180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9616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830662-6034-88DA-AF2F-FEE658975413}"/>
              </a:ext>
            </a:extLst>
          </p:cNvPr>
          <p:cNvPicPr>
            <a:picLocks noChangeAspect="1"/>
          </p:cNvPicPr>
          <p:nvPr/>
        </p:nvPicPr>
        <p:blipFill>
          <a:blip r:embed="rId3">
            <a:alphaModFix amt="50000"/>
          </a:blip>
          <a:srcRect/>
          <a:stretch/>
        </p:blipFill>
        <p:spPr>
          <a:xfrm>
            <a:off x="1" y="-2"/>
            <a:ext cx="9144000" cy="4512565"/>
          </a:xfrm>
          <a:prstGeom prst="rect">
            <a:avLst/>
          </a:prstGeom>
          <a:effectLst>
            <a:softEdge rad="63500"/>
          </a:effectLst>
        </p:spPr>
      </p:pic>
      <p:sp>
        <p:nvSpPr>
          <p:cNvPr id="33" name="Text 6">
            <a:extLst>
              <a:ext uri="{FF2B5EF4-FFF2-40B4-BE49-F238E27FC236}">
                <a16:creationId xmlns:a16="http://schemas.microsoft.com/office/drawing/2014/main" id="{A26FB1B4-5F47-0280-5A75-54CF6048CE4E}"/>
              </a:ext>
            </a:extLst>
          </p:cNvPr>
          <p:cNvSpPr/>
          <p:nvPr/>
        </p:nvSpPr>
        <p:spPr>
          <a:xfrm>
            <a:off x="274320" y="874243"/>
            <a:ext cx="4892040" cy="3668260"/>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By the mid-80’s, allegedly citing “musical differences”, Young had left the band to form the </a:t>
            </a:r>
            <a:r>
              <a:rPr lang="en-GB" sz="1200" dirty="0">
                <a:solidFill>
                  <a:srgbClr val="FFC000"/>
                </a:solidFill>
                <a:latin typeface="Aptos" panose="020B0004020202020204" pitchFamily="34" charset="0"/>
              </a:rPr>
              <a:t>Left Realists </a:t>
            </a:r>
            <a:r>
              <a:rPr lang="en-GB" sz="1200" dirty="0">
                <a:solidFill>
                  <a:srgbClr val="FFFF00"/>
                </a:solidFill>
                <a:latin typeface="Aptos" panose="020B0004020202020204" pitchFamily="34" charset="0"/>
              </a:rPr>
              <a:t>(with his good friend and collaborator John Lea). I’m messing with you, rookie. The real reason he split was “irreconcilable </a:t>
            </a:r>
            <a:r>
              <a:rPr lang="en-GB" sz="1200" dirty="0">
                <a:solidFill>
                  <a:srgbClr val="FFC000"/>
                </a:solidFill>
                <a:latin typeface="Aptos" panose="020B0004020202020204" pitchFamily="34" charset="0"/>
              </a:rPr>
              <a:t>ideological differences</a:t>
            </a:r>
            <a:r>
              <a:rPr lang="en-GB" sz="1200" dirty="0">
                <a:solidFill>
                  <a:srgbClr val="FFFF00"/>
                </a:solidFill>
                <a:latin typeface="Aptos" panose="020B0004020202020204" pitchFamily="34" charset="0"/>
              </a:rPr>
              <a:t>”. </a:t>
            </a:r>
          </a:p>
          <a:p>
            <a:pPr marL="0" indent="0">
              <a:buNone/>
            </a:pPr>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Young, </a:t>
            </a:r>
            <a:r>
              <a:rPr lang="en-GB" sz="1200" dirty="0">
                <a:solidFill>
                  <a:schemeClr val="bg1"/>
                </a:solidFill>
                <a:latin typeface="Aptos" panose="020B0004020202020204" pitchFamily="34" charset="0"/>
              </a:rPr>
              <a:t>unlike his ex-fellow radical criminologists</a:t>
            </a:r>
            <a:r>
              <a:rPr lang="en-GB" sz="1200" dirty="0">
                <a:solidFill>
                  <a:srgbClr val="FFFF00"/>
                </a:solidFill>
                <a:latin typeface="Aptos" panose="020B0004020202020204" pitchFamily="34" charset="0"/>
              </a:rPr>
              <a:t>, saw law-and-order campaigns targeting certain types of crime and disorder as something more than ways to distract the working class from their exploitation by the rich.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Crime is </a:t>
            </a:r>
            <a:r>
              <a:rPr lang="en-GB" sz="1200" i="1" dirty="0">
                <a:solidFill>
                  <a:srgbClr val="FFFF00"/>
                </a:solidFill>
                <a:latin typeface="Aptos" panose="020B0004020202020204" pitchFamily="34" charset="0"/>
              </a:rPr>
              <a:t>real, kid</a:t>
            </a:r>
            <a:r>
              <a:rPr lang="en-GB" sz="1200" dirty="0">
                <a:solidFill>
                  <a:srgbClr val="FFFF00"/>
                </a:solidFill>
                <a:latin typeface="Aptos" panose="020B0004020202020204" pitchFamily="34" charset="0"/>
              </a:rPr>
              <a:t>. Nasty, brutish, hurtful and it leaves a bad taste in the mouth. And guess who suffered the most?  The very people – the working-class and marginalised ethnic minority communities - idealised by radical criminologists. You couldn’t make it up.</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for Young, getting real about crime and criminality meant not only seeing crime as a </a:t>
            </a:r>
            <a:r>
              <a:rPr lang="en-GB" sz="1200" i="1" dirty="0">
                <a:solidFill>
                  <a:srgbClr val="FFFF00"/>
                </a:solidFill>
                <a:latin typeface="Aptos" panose="020B0004020202020204" pitchFamily="34" charset="0"/>
              </a:rPr>
              <a:t>choice, </a:t>
            </a:r>
            <a:r>
              <a:rPr lang="en-GB" sz="1200" dirty="0">
                <a:solidFill>
                  <a:srgbClr val="FFFF00"/>
                </a:solidFill>
                <a:latin typeface="Aptos" panose="020B0004020202020204" pitchFamily="34" charset="0"/>
              </a:rPr>
              <a:t>something certain people deliberately decided to do, but also understanding how and why communities needed formal social control to work for them rather than against them: policing had to be </a:t>
            </a:r>
            <a:r>
              <a:rPr lang="en-GB" sz="1200" dirty="0">
                <a:solidFill>
                  <a:schemeClr val="bg1"/>
                </a:solidFill>
                <a:latin typeface="Aptos" panose="020B0004020202020204" pitchFamily="34" charset="0"/>
              </a:rPr>
              <a:t>responsive, accountable and legit</a:t>
            </a:r>
            <a:r>
              <a:rPr lang="en-GB" sz="1200" dirty="0">
                <a:solidFill>
                  <a:srgbClr val="FFFF00"/>
                </a:solidFill>
                <a:latin typeface="Aptos" panose="020B0004020202020204" pitchFamily="34" charset="0"/>
              </a:rPr>
              <a:t>.</a:t>
            </a:r>
          </a:p>
        </p:txBody>
      </p:sp>
      <p:sp>
        <p:nvSpPr>
          <p:cNvPr id="32" name="Text 4">
            <a:extLst>
              <a:ext uri="{FF2B5EF4-FFF2-40B4-BE49-F238E27FC236}">
                <a16:creationId xmlns:a16="http://schemas.microsoft.com/office/drawing/2014/main" id="{323E9E9A-EA3C-0A4C-A233-1CCFD0BE64B5}"/>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Let’s Get Real…</a:t>
            </a:r>
            <a:endParaRPr lang="en-US" sz="3600" dirty="0">
              <a:latin typeface="Aptos" panose="020B0004020202020204" pitchFamily="34" charset="0"/>
            </a:endParaRPr>
          </a:p>
        </p:txBody>
      </p:sp>
      <p:pic>
        <p:nvPicPr>
          <p:cNvPr id="8" name="Picture 7">
            <a:extLst>
              <a:ext uri="{FF2B5EF4-FFF2-40B4-BE49-F238E27FC236}">
                <a16:creationId xmlns:a16="http://schemas.microsoft.com/office/drawing/2014/main" id="{60983793-BD0A-F672-42CE-37BBEF94905B}"/>
              </a:ext>
            </a:extLst>
          </p:cNvPr>
          <p:cNvPicPr>
            <a:picLocks noChangeAspect="1"/>
          </p:cNvPicPr>
          <p:nvPr/>
        </p:nvPicPr>
        <p:blipFill>
          <a:blip r:embed="rId4"/>
          <a:srcRect/>
          <a:stretch/>
        </p:blipFill>
        <p:spPr>
          <a:xfrm>
            <a:off x="5331545" y="1219345"/>
            <a:ext cx="3649121" cy="2052631"/>
          </a:xfrm>
          <a:prstGeom prst="rect">
            <a:avLst/>
          </a:prstGeom>
          <a:ln w="50800">
            <a:solidFill>
              <a:schemeClr val="bg1"/>
            </a:solidFill>
          </a:ln>
        </p:spPr>
      </p:pic>
      <p:sp>
        <p:nvSpPr>
          <p:cNvPr id="9" name="Rectangle 8">
            <a:hlinkClick r:id="rId5" action="ppaction://hlinksldjump"/>
            <a:extLst>
              <a:ext uri="{FF2B5EF4-FFF2-40B4-BE49-F238E27FC236}">
                <a16:creationId xmlns:a16="http://schemas.microsoft.com/office/drawing/2014/main" id="{CA97860D-CE92-B1EB-868E-C27EFD9719B4}"/>
              </a:ext>
            </a:extLst>
          </p:cNvPr>
          <p:cNvSpPr/>
          <p:nvPr/>
        </p:nvSpPr>
        <p:spPr>
          <a:xfrm>
            <a:off x="348060" y="4247533"/>
            <a:ext cx="2124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Analysis_id">
            <a:extLst>
              <a:ext uri="{FF2B5EF4-FFF2-40B4-BE49-F238E27FC236}">
                <a16:creationId xmlns:a16="http://schemas.microsoft.com/office/drawing/2014/main" id="{63574B3A-EC62-A3F1-4040-E259F86A0826}"/>
              </a:ext>
            </a:extLst>
          </p:cNvPr>
          <p:cNvGrpSpPr/>
          <p:nvPr/>
        </p:nvGrpSpPr>
        <p:grpSpPr>
          <a:xfrm>
            <a:off x="5862534" y="2727730"/>
            <a:ext cx="2779201" cy="1527179"/>
            <a:chOff x="1792800" y="2928379"/>
            <a:chExt cx="2779201" cy="1527179"/>
          </a:xfrm>
        </p:grpSpPr>
        <p:sp>
          <p:nvSpPr>
            <p:cNvPr id="11" name="Shape 10">
              <a:extLst>
                <a:ext uri="{FF2B5EF4-FFF2-40B4-BE49-F238E27FC236}">
                  <a16:creationId xmlns:a16="http://schemas.microsoft.com/office/drawing/2014/main" id="{E4E45CE1-BE0C-C6D8-A1F3-CC9EA1D7EBE8}"/>
                </a:ext>
              </a:extLst>
            </p:cNvPr>
            <p:cNvSpPr/>
            <p:nvPr/>
          </p:nvSpPr>
          <p:spPr>
            <a:xfrm>
              <a:off x="1792800" y="2940878"/>
              <a:ext cx="2779200" cy="1514679"/>
            </a:xfrm>
            <a:prstGeom prst="rect">
              <a:avLst/>
            </a:prstGeom>
            <a:solidFill>
              <a:srgbClr val="1A1A2A"/>
            </a:solidFill>
            <a:ln w="38100">
              <a:solidFill>
                <a:srgbClr val="92D050"/>
              </a:solidFill>
              <a:prstDash val="solid"/>
            </a:ln>
            <a:effectLst>
              <a:outerShdw blurRad="152400" dist="63500" dir="8100000" algn="bl" rotWithShape="0">
                <a:srgbClr val="000000">
                  <a:alpha val="50000"/>
                </a:srgbClr>
              </a:outerShdw>
            </a:effectLst>
          </p:spPr>
        </p:sp>
        <p:sp>
          <p:nvSpPr>
            <p:cNvPr id="12" name="Shape 11">
              <a:extLst>
                <a:ext uri="{FF2B5EF4-FFF2-40B4-BE49-F238E27FC236}">
                  <a16:creationId xmlns:a16="http://schemas.microsoft.com/office/drawing/2014/main" id="{3564AEE0-50B5-563B-8E77-7B2C470C6EBA}"/>
                </a:ext>
              </a:extLst>
            </p:cNvPr>
            <p:cNvSpPr/>
            <p:nvPr/>
          </p:nvSpPr>
          <p:spPr>
            <a:xfrm>
              <a:off x="1792801" y="2928379"/>
              <a:ext cx="2779200" cy="233339"/>
            </a:xfrm>
            <a:prstGeom prst="rect">
              <a:avLst/>
            </a:prstGeom>
            <a:solidFill>
              <a:srgbClr val="92D050"/>
            </a:solidFill>
            <a:ln/>
          </p:spPr>
        </p:sp>
        <p:sp>
          <p:nvSpPr>
            <p:cNvPr id="13" name="Text 13">
              <a:extLst>
                <a:ext uri="{FF2B5EF4-FFF2-40B4-BE49-F238E27FC236}">
                  <a16:creationId xmlns:a16="http://schemas.microsoft.com/office/drawing/2014/main" id="{A9AD016C-B461-D6EA-66DF-485ED2978C5B}"/>
                </a:ext>
              </a:extLst>
            </p:cNvPr>
            <p:cNvSpPr/>
            <p:nvPr/>
          </p:nvSpPr>
          <p:spPr>
            <a:xfrm>
              <a:off x="1900801" y="3231394"/>
              <a:ext cx="2563200" cy="1224164"/>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Young (1984) suggests critical criminology was both idealistic in its representation of deviants and a form of ‘left functionalism’. </a:t>
              </a:r>
            </a:p>
            <a:p>
              <a:pPr marL="0" indent="0">
                <a:buNone/>
              </a:pPr>
              <a:r>
                <a:rPr lang="en-GB" sz="1100" dirty="0">
                  <a:solidFill>
                    <a:srgbClr val="F0EFE8"/>
                  </a:solidFill>
                  <a:latin typeface="Aptos" panose="020B0004020202020204" pitchFamily="34" charset="0"/>
                </a:rPr>
                <a:t>Rather than crime being functional for “society as a whole” radical criminology was accused of seeing it as serving the interests of a ruling class.</a:t>
              </a:r>
            </a:p>
            <a:p>
              <a:pPr marL="0" indent="0">
                <a:buNone/>
              </a:pPr>
              <a:endParaRPr lang="en-GB" sz="1100" dirty="0">
                <a:solidFill>
                  <a:srgbClr val="F0EFE8"/>
                </a:solidFill>
                <a:latin typeface="Aptos" panose="020B0004020202020204" pitchFamily="34" charset="0"/>
              </a:endParaRPr>
            </a:p>
          </p:txBody>
        </p:sp>
        <p:sp>
          <p:nvSpPr>
            <p:cNvPr id="14" name="TextBox 13">
              <a:extLst>
                <a:ext uri="{FF2B5EF4-FFF2-40B4-BE49-F238E27FC236}">
                  <a16:creationId xmlns:a16="http://schemas.microsoft.com/office/drawing/2014/main" id="{4C5B9E59-5184-9A13-90D8-AD3D6E8EF00F}"/>
                </a:ext>
              </a:extLst>
            </p:cNvPr>
            <p:cNvSpPr txBox="1"/>
            <p:nvPr/>
          </p:nvSpPr>
          <p:spPr>
            <a:xfrm>
              <a:off x="1792801" y="2928379"/>
              <a:ext cx="2779200" cy="276999"/>
            </a:xfrm>
            <a:prstGeom prst="rect">
              <a:avLst/>
            </a:prstGeom>
            <a:noFill/>
          </p:spPr>
          <p:txBody>
            <a:bodyPr wrap="square">
              <a:spAutoFit/>
            </a:bodyPr>
            <a:lstStyle/>
            <a:p>
              <a:pPr algn="ctr"/>
              <a:r>
                <a:rPr lang="en-GB" sz="1200" b="1" dirty="0">
                  <a:latin typeface="Aptos" panose="020B0004020202020204" pitchFamily="34" charset="0"/>
                </a:rPr>
                <a:t>Analysis</a:t>
              </a:r>
            </a:p>
          </p:txBody>
        </p:sp>
      </p:grpSp>
      <p:sp>
        <p:nvSpPr>
          <p:cNvPr id="16" name="Rectangle 15">
            <a:hlinkClick r:id="rId6" action="ppaction://hlinksldjump"/>
            <a:extLst>
              <a:ext uri="{FF2B5EF4-FFF2-40B4-BE49-F238E27FC236}">
                <a16:creationId xmlns:a16="http://schemas.microsoft.com/office/drawing/2014/main" id="{C2A2C165-A7CA-6E6C-2C45-1E76AFFECE07}"/>
              </a:ext>
            </a:extLst>
          </p:cNvPr>
          <p:cNvSpPr/>
          <p:nvPr/>
        </p:nvSpPr>
        <p:spPr>
          <a:xfrm>
            <a:off x="781665" y="1858297"/>
            <a:ext cx="258834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deology">
            <a:extLst>
              <a:ext uri="{FF2B5EF4-FFF2-40B4-BE49-F238E27FC236}">
                <a16:creationId xmlns:a16="http://schemas.microsoft.com/office/drawing/2014/main" id="{1BF32993-0228-C383-7CA8-FA32DD3CB9E3}"/>
              </a:ext>
            </a:extLst>
          </p:cNvPr>
          <p:cNvSpPr/>
          <p:nvPr/>
        </p:nvSpPr>
        <p:spPr>
          <a:xfrm>
            <a:off x="1262819" y="1484502"/>
            <a:ext cx="148811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P_LR">
            <a:extLst>
              <a:ext uri="{FF2B5EF4-FFF2-40B4-BE49-F238E27FC236}">
                <a16:creationId xmlns:a16="http://schemas.microsoft.com/office/drawing/2014/main" id="{AE788C60-C842-AA37-E5EB-259DC178376C}"/>
              </a:ext>
            </a:extLst>
          </p:cNvPr>
          <p:cNvGrpSpPr/>
          <p:nvPr/>
        </p:nvGrpSpPr>
        <p:grpSpPr>
          <a:xfrm>
            <a:off x="5212740" y="311874"/>
            <a:ext cx="3802793" cy="1962071"/>
            <a:chOff x="5155757" y="3053957"/>
            <a:chExt cx="3802793" cy="1774947"/>
          </a:xfrm>
        </p:grpSpPr>
        <p:sp>
          <p:nvSpPr>
            <p:cNvPr id="4" name="Shape 10">
              <a:extLst>
                <a:ext uri="{FF2B5EF4-FFF2-40B4-BE49-F238E27FC236}">
                  <a16:creationId xmlns:a16="http://schemas.microsoft.com/office/drawing/2014/main" id="{AC0DE885-287A-60FA-3038-0C8565B2F5E4}"/>
                </a:ext>
              </a:extLst>
            </p:cNvPr>
            <p:cNvSpPr/>
            <p:nvPr/>
          </p:nvSpPr>
          <p:spPr>
            <a:xfrm>
              <a:off x="5558957" y="3077735"/>
              <a:ext cx="3399593" cy="1751169"/>
            </a:xfrm>
            <a:prstGeom prst="rect">
              <a:avLst/>
            </a:prstGeom>
            <a:solidFill>
              <a:srgbClr val="1A1A2A"/>
            </a:solidFill>
            <a:ln w="38100">
              <a:solidFill>
                <a:schemeClr val="accent4"/>
              </a:solidFill>
              <a:prstDash val="solid"/>
            </a:ln>
            <a:effectLst>
              <a:outerShdw blurRad="152400" dist="63500" dir="8100000" algn="bl" rotWithShape="0">
                <a:srgbClr val="000000">
                  <a:alpha val="50000"/>
                </a:srgbClr>
              </a:outerShdw>
            </a:effectLst>
          </p:spPr>
        </p:sp>
        <p:sp>
          <p:nvSpPr>
            <p:cNvPr id="5" name="Shape 11">
              <a:extLst>
                <a:ext uri="{FF2B5EF4-FFF2-40B4-BE49-F238E27FC236}">
                  <a16:creationId xmlns:a16="http://schemas.microsoft.com/office/drawing/2014/main" id="{A52BB644-C5ED-762B-9ED1-3783A96A7E12}"/>
                </a:ext>
              </a:extLst>
            </p:cNvPr>
            <p:cNvSpPr/>
            <p:nvPr/>
          </p:nvSpPr>
          <p:spPr>
            <a:xfrm>
              <a:off x="5558957" y="3068491"/>
              <a:ext cx="3399592" cy="244126"/>
            </a:xfrm>
            <a:prstGeom prst="rect">
              <a:avLst/>
            </a:prstGeom>
            <a:solidFill>
              <a:schemeClr val="accent4"/>
            </a:solidFill>
            <a:ln>
              <a:noFill/>
            </a:ln>
          </p:spPr>
        </p:sp>
        <p:sp>
          <p:nvSpPr>
            <p:cNvPr id="6" name="Text 13">
              <a:extLst>
                <a:ext uri="{FF2B5EF4-FFF2-40B4-BE49-F238E27FC236}">
                  <a16:creationId xmlns:a16="http://schemas.microsoft.com/office/drawing/2014/main" id="{1F306CE8-F337-DCCD-8D68-C0961C42DAB5}"/>
                </a:ext>
              </a:extLst>
            </p:cNvPr>
            <p:cNvSpPr/>
            <p:nvPr/>
          </p:nvSpPr>
          <p:spPr>
            <a:xfrm>
              <a:off x="5680876" y="3384773"/>
              <a:ext cx="3172025" cy="1404250"/>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Left realism developed, in part, as a reaction to the various forms of punitive policing and retributive justice favoured by right realists and solutions to the problem of crime. For Young (1997) it’s central concern was with "deconstructing crime into its fundamental components" - a square of crime centred around the relationship between four interconnected sides:</a:t>
              </a:r>
            </a:p>
            <a:p>
              <a:pPr marL="0" indent="0">
                <a:buNone/>
              </a:pPr>
              <a:r>
                <a:rPr lang="en-GB" sz="1100" dirty="0">
                  <a:solidFill>
                    <a:srgbClr val="F0EFE8"/>
                  </a:solidFill>
                  <a:latin typeface="Aptos" panose="020B0004020202020204" pitchFamily="34" charset="0"/>
                </a:rPr>
                <a:t>The police, victims of crime, criminal offenders and the general public.</a:t>
              </a:r>
            </a:p>
          </p:txBody>
        </p:sp>
        <p:sp>
          <p:nvSpPr>
            <p:cNvPr id="7" name="TextBox 6">
              <a:extLst>
                <a:ext uri="{FF2B5EF4-FFF2-40B4-BE49-F238E27FC236}">
                  <a16:creationId xmlns:a16="http://schemas.microsoft.com/office/drawing/2014/main" id="{BDDEE9EC-06EB-0DCC-3482-2D65F3945149}"/>
                </a:ext>
              </a:extLst>
            </p:cNvPr>
            <p:cNvSpPr txBox="1"/>
            <p:nvPr/>
          </p:nvSpPr>
          <p:spPr>
            <a:xfrm>
              <a:off x="5155757" y="3053957"/>
              <a:ext cx="3802790" cy="250582"/>
            </a:xfrm>
            <a:prstGeom prst="rect">
              <a:avLst/>
            </a:prstGeom>
            <a:noFill/>
          </p:spPr>
          <p:txBody>
            <a:bodyPr wrap="square">
              <a:spAutoFit/>
            </a:bodyPr>
            <a:lstStyle/>
            <a:p>
              <a:pPr algn="ctr"/>
              <a:r>
                <a:rPr lang="en-GB" sz="1200" b="1" dirty="0">
                  <a:solidFill>
                    <a:schemeClr val="tx1">
                      <a:lumMod val="95000"/>
                      <a:lumOff val="5000"/>
                    </a:schemeClr>
                  </a:solidFill>
                  <a:latin typeface="Aptos" panose="020B0004020202020204" pitchFamily="34" charset="0"/>
                </a:rPr>
                <a:t>Perspective: Left Realism</a:t>
              </a:r>
            </a:p>
          </p:txBody>
        </p:sp>
      </p:grpSp>
      <p:sp>
        <p:nvSpPr>
          <p:cNvPr id="15" name="leftrealism">
            <a:extLst>
              <a:ext uri="{FF2B5EF4-FFF2-40B4-BE49-F238E27FC236}">
                <a16:creationId xmlns:a16="http://schemas.microsoft.com/office/drawing/2014/main" id="{D71E017B-D0A8-25ED-58B4-D6A314B2EA30}"/>
              </a:ext>
            </a:extLst>
          </p:cNvPr>
          <p:cNvSpPr/>
          <p:nvPr/>
        </p:nvSpPr>
        <p:spPr>
          <a:xfrm>
            <a:off x="1416570" y="1109272"/>
            <a:ext cx="794479"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B112B-B8F1-72C4-A645-1F2F71E50435}"/>
              </a:ext>
            </a:extLst>
          </p:cNvPr>
          <p:cNvPicPr>
            <a:picLocks noChangeAspect="1"/>
          </p:cNvPicPr>
          <p:nvPr/>
        </p:nvPicPr>
        <p:blipFill>
          <a:blip r:embed="rId3">
            <a:alphaModFix amt="20000"/>
          </a:blip>
          <a:srcRect/>
          <a:stretch/>
        </p:blipFill>
        <p:spPr>
          <a:xfrm>
            <a:off x="0" y="-2"/>
            <a:ext cx="9144000" cy="4512565"/>
          </a:xfrm>
          <a:prstGeom prst="rect">
            <a:avLst/>
          </a:prstGeom>
          <a:effectLst>
            <a:softEdge rad="63500"/>
          </a:effectLst>
        </p:spPr>
      </p:pic>
      <p:sp>
        <p:nvSpPr>
          <p:cNvPr id="33" name="Text 6">
            <a:extLst>
              <a:ext uri="{FF2B5EF4-FFF2-40B4-BE49-F238E27FC236}">
                <a16:creationId xmlns:a16="http://schemas.microsoft.com/office/drawing/2014/main" id="{A26FB1B4-5F47-0280-5A75-54CF6048CE4E}"/>
              </a:ext>
            </a:extLst>
          </p:cNvPr>
          <p:cNvSpPr/>
          <p:nvPr/>
        </p:nvSpPr>
        <p:spPr>
          <a:xfrm>
            <a:off x="274320" y="874243"/>
            <a:ext cx="5057224" cy="4147338"/>
          </a:xfrm>
          <a:prstGeom prst="rect">
            <a:avLst/>
          </a:prstGeom>
          <a:noFill/>
          <a:ln/>
        </p:spPr>
        <p:txBody>
          <a:bodyPr wrap="square" rtlCol="0" anchor="t"/>
          <a:lstStyle/>
          <a:p>
            <a:r>
              <a:rPr lang="en-GB" sz="1200" dirty="0">
                <a:solidFill>
                  <a:srgbClr val="FFFF00"/>
                </a:solidFill>
                <a:latin typeface="Aptos" panose="020B0004020202020204" pitchFamily="34" charset="0"/>
              </a:rPr>
              <a:t>Left Realism takes a pot-shot at the over-critical left by taking community needs seriously. The vigil shows formal social control that’s locally legitimate and welcomed. Not because it’s weak, but because it’s wise. The officers maintain order precisely by </a:t>
            </a:r>
            <a:r>
              <a:rPr lang="en-GB" sz="1200" i="1" dirty="0">
                <a:solidFill>
                  <a:srgbClr val="FFFF00"/>
                </a:solidFill>
                <a:latin typeface="Aptos" panose="020B0004020202020204" pitchFamily="34" charset="0"/>
              </a:rPr>
              <a:t>not</a:t>
            </a:r>
            <a:r>
              <a:rPr lang="en-GB" sz="1200" dirty="0">
                <a:solidFill>
                  <a:srgbClr val="FFFF00"/>
                </a:solidFill>
                <a:latin typeface="Aptos" panose="020B0004020202020204" pitchFamily="34" charset="0"/>
              </a:rPr>
              <a:t> enforcing the law in a heavy-handed show of strength. The critical criminology guys had been so busy condemning  the cops they’d forgotten to ask what communities actually needed: formal control to be sensitive, responsive and accountable, not absent.</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See, for Young, understanding crime, order and control didn’t mean taking sides. It meant thinking about </a:t>
            </a:r>
            <a:r>
              <a:rPr lang="en-GB" sz="1200" i="1" dirty="0">
                <a:solidFill>
                  <a:srgbClr val="FFFF00"/>
                </a:solidFill>
                <a:latin typeface="Aptos" panose="020B0004020202020204" pitchFamily="34" charset="0"/>
              </a:rPr>
              <a:t>all sides </a:t>
            </a:r>
            <a:r>
              <a:rPr lang="en-GB" sz="1200" dirty="0">
                <a:solidFill>
                  <a:srgbClr val="FFFF00"/>
                </a:solidFill>
                <a:latin typeface="Aptos" panose="020B0004020202020204" pitchFamily="34" charset="0"/>
              </a:rPr>
              <a:t>of the puzzle.  Or what he called </a:t>
            </a:r>
          </a:p>
          <a:p>
            <a:r>
              <a:rPr lang="en-GB" sz="1200" dirty="0">
                <a:solidFill>
                  <a:srgbClr val="FFFF00"/>
                </a:solidFill>
                <a:latin typeface="Aptos" panose="020B0004020202020204" pitchFamily="34" charset="0"/>
              </a:rPr>
              <a:t>“</a:t>
            </a:r>
            <a:r>
              <a:rPr lang="en-GB" sz="1200" dirty="0">
                <a:solidFill>
                  <a:srgbClr val="FFC000"/>
                </a:solidFill>
                <a:latin typeface="Aptos" panose="020B0004020202020204" pitchFamily="34" charset="0"/>
              </a:rPr>
              <a:t>the square of crime</a:t>
            </a:r>
            <a:r>
              <a:rPr lang="en-GB" sz="1200" dirty="0">
                <a:solidFill>
                  <a:srgbClr val="FFFF00"/>
                </a:solidFill>
                <a:latin typeface="Aptos" panose="020B0004020202020204" pitchFamily="34" charset="0"/>
              </a:rPr>
              <a:t>”.</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See, when you’re trying to understand why some places are as disordered as puzzle pieces scattered across the floor, while others are as orderly as a completed puzzle, you need to keep everyone in the picture. Bottom line?</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The officers who let the vigil continue are, in Young’s book, doing the right thing: reading the community room, supporting the informal social order mechanisms that already operate and positioning formal control as a resource available to the community rather than as a </a:t>
            </a:r>
            <a:r>
              <a:rPr lang="en-GB" sz="1200" dirty="0">
                <a:solidFill>
                  <a:srgbClr val="FFC000"/>
                </a:solidFill>
                <a:latin typeface="Aptos" panose="020B0004020202020204" pitchFamily="34" charset="0"/>
              </a:rPr>
              <a:t>militarised occupying force</a:t>
            </a:r>
            <a:r>
              <a:rPr lang="en-GB" sz="1200" dirty="0">
                <a:solidFill>
                  <a:srgbClr val="FFFF00"/>
                </a:solidFill>
                <a:latin typeface="Aptos" panose="020B0004020202020204" pitchFamily="34" charset="0"/>
              </a:rPr>
              <a:t>. </a:t>
            </a:r>
          </a:p>
          <a:p>
            <a:r>
              <a:rPr lang="en-GB" sz="1200" dirty="0">
                <a:solidFill>
                  <a:schemeClr val="bg1"/>
                </a:solidFill>
                <a:latin typeface="Aptos" panose="020B0004020202020204" pitchFamily="34" charset="0"/>
              </a:rPr>
              <a:t>Job done in my book</a:t>
            </a:r>
            <a:r>
              <a:rPr lang="en-GB" sz="1200" dirty="0">
                <a:solidFill>
                  <a:srgbClr val="FFFF00"/>
                </a:solidFill>
                <a:latin typeface="Aptos" panose="020B0004020202020204" pitchFamily="34" charset="0"/>
              </a:rPr>
              <a:t>.</a:t>
            </a:r>
          </a:p>
          <a:p>
            <a:endParaRPr lang="en-GB" sz="1200" dirty="0">
              <a:solidFill>
                <a:srgbClr val="FFFF00"/>
              </a:solidFill>
              <a:latin typeface="Aptos" panose="020B0004020202020204" pitchFamily="34" charset="0"/>
            </a:endParaRPr>
          </a:p>
        </p:txBody>
      </p:sp>
      <p:sp>
        <p:nvSpPr>
          <p:cNvPr id="32" name="Text 4">
            <a:extLst>
              <a:ext uri="{FF2B5EF4-FFF2-40B4-BE49-F238E27FC236}">
                <a16:creationId xmlns:a16="http://schemas.microsoft.com/office/drawing/2014/main" id="{323E9E9A-EA3C-0A4C-A233-1CCFD0BE64B5}"/>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Whose Side Are You On?</a:t>
            </a:r>
            <a:endParaRPr lang="en-US" sz="3600" dirty="0">
              <a:latin typeface="Aptos" panose="020B0004020202020204" pitchFamily="34" charset="0"/>
            </a:endParaRPr>
          </a:p>
        </p:txBody>
      </p:sp>
      <p:pic>
        <p:nvPicPr>
          <p:cNvPr id="13" name="Picture 12">
            <a:extLst>
              <a:ext uri="{FF2B5EF4-FFF2-40B4-BE49-F238E27FC236}">
                <a16:creationId xmlns:a16="http://schemas.microsoft.com/office/drawing/2014/main" id="{046166ED-B108-B3A7-4DAC-2ED819244897}"/>
              </a:ext>
            </a:extLst>
          </p:cNvPr>
          <p:cNvPicPr>
            <a:picLocks noChangeAspect="1"/>
          </p:cNvPicPr>
          <p:nvPr/>
        </p:nvPicPr>
        <p:blipFill>
          <a:blip r:embed="rId4"/>
          <a:srcRect/>
          <a:stretch/>
        </p:blipFill>
        <p:spPr>
          <a:xfrm>
            <a:off x="5331545" y="1219345"/>
            <a:ext cx="3649121" cy="2052630"/>
          </a:xfrm>
          <a:prstGeom prst="rect">
            <a:avLst/>
          </a:prstGeom>
          <a:ln w="50800">
            <a:solidFill>
              <a:schemeClr val="bg1"/>
            </a:solidFill>
          </a:ln>
        </p:spPr>
      </p:pic>
      <p:grpSp>
        <p:nvGrpSpPr>
          <p:cNvPr id="8" name="Evidence_soc">
            <a:extLst>
              <a:ext uri="{FF2B5EF4-FFF2-40B4-BE49-F238E27FC236}">
                <a16:creationId xmlns:a16="http://schemas.microsoft.com/office/drawing/2014/main" id="{10766306-18C0-8035-4B93-AEACF97C2549}"/>
              </a:ext>
            </a:extLst>
          </p:cNvPr>
          <p:cNvGrpSpPr/>
          <p:nvPr/>
        </p:nvGrpSpPr>
        <p:grpSpPr>
          <a:xfrm>
            <a:off x="5483944" y="2578371"/>
            <a:ext cx="3262789" cy="1975020"/>
            <a:chOff x="689340" y="2102910"/>
            <a:chExt cx="3262789" cy="1975020"/>
          </a:xfrm>
        </p:grpSpPr>
        <p:sp>
          <p:nvSpPr>
            <p:cNvPr id="9" name="Shape 10">
              <a:extLst>
                <a:ext uri="{FF2B5EF4-FFF2-40B4-BE49-F238E27FC236}">
                  <a16:creationId xmlns:a16="http://schemas.microsoft.com/office/drawing/2014/main" id="{159D656A-91CB-EA60-B5C8-B8BE60F9EF20}"/>
                </a:ext>
              </a:extLst>
            </p:cNvPr>
            <p:cNvSpPr/>
            <p:nvPr/>
          </p:nvSpPr>
          <p:spPr>
            <a:xfrm>
              <a:off x="689340" y="2116626"/>
              <a:ext cx="3262789" cy="1961304"/>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10" name="Shape 11">
              <a:extLst>
                <a:ext uri="{FF2B5EF4-FFF2-40B4-BE49-F238E27FC236}">
                  <a16:creationId xmlns:a16="http://schemas.microsoft.com/office/drawing/2014/main" id="{901FEA35-560C-35AA-9388-0D6095F187ED}"/>
                </a:ext>
              </a:extLst>
            </p:cNvPr>
            <p:cNvSpPr/>
            <p:nvPr/>
          </p:nvSpPr>
          <p:spPr>
            <a:xfrm>
              <a:off x="689340" y="2102910"/>
              <a:ext cx="3262789" cy="256032"/>
            </a:xfrm>
            <a:prstGeom prst="rect">
              <a:avLst/>
            </a:prstGeom>
            <a:solidFill>
              <a:schemeClr val="accent1"/>
            </a:solidFill>
            <a:ln/>
          </p:spPr>
        </p:sp>
        <p:sp>
          <p:nvSpPr>
            <p:cNvPr id="11" name="Text 13">
              <a:extLst>
                <a:ext uri="{FF2B5EF4-FFF2-40B4-BE49-F238E27FC236}">
                  <a16:creationId xmlns:a16="http://schemas.microsoft.com/office/drawing/2014/main" id="{654EBECA-454A-A0C1-1BD1-F4311A870E02}"/>
                </a:ext>
              </a:extLst>
            </p:cNvPr>
            <p:cNvSpPr/>
            <p:nvPr/>
          </p:nvSpPr>
          <p:spPr>
            <a:xfrm>
              <a:off x="777832" y="2443484"/>
              <a:ext cx="3050738" cy="1634445"/>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 Realist argument is that to really understand and explain crime and criminality you need to understand the behaviour of four sides of the equation: offender, victim, police and community. Social control that ignores the needs of a community, for example, simply alienates people and they stop co-operating with the police. Effective social control promotes social order when it’s locally responsive and democratically accountable.</a:t>
              </a:r>
            </a:p>
          </p:txBody>
        </p:sp>
        <p:sp>
          <p:nvSpPr>
            <p:cNvPr id="12" name="TextBox 11">
              <a:extLst>
                <a:ext uri="{FF2B5EF4-FFF2-40B4-BE49-F238E27FC236}">
                  <a16:creationId xmlns:a16="http://schemas.microsoft.com/office/drawing/2014/main" id="{252F2C6C-8975-DFC1-6C06-CF676A15883F}"/>
                </a:ext>
              </a:extLst>
            </p:cNvPr>
            <p:cNvSpPr txBox="1"/>
            <p:nvPr/>
          </p:nvSpPr>
          <p:spPr>
            <a:xfrm>
              <a:off x="689340" y="2102910"/>
              <a:ext cx="3262789"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The Square of Crime</a:t>
              </a:r>
            </a:p>
          </p:txBody>
        </p:sp>
      </p:grpSp>
      <p:sp>
        <p:nvSpPr>
          <p:cNvPr id="14" name="soc">
            <a:extLst>
              <a:ext uri="{FF2B5EF4-FFF2-40B4-BE49-F238E27FC236}">
                <a16:creationId xmlns:a16="http://schemas.microsoft.com/office/drawing/2014/main" id="{57411676-E91B-DA82-7036-E9C5B6E74D0A}"/>
              </a:ext>
            </a:extLst>
          </p:cNvPr>
          <p:cNvSpPr/>
          <p:nvPr/>
        </p:nvSpPr>
        <p:spPr>
          <a:xfrm>
            <a:off x="396740" y="2774490"/>
            <a:ext cx="126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5" action="ppaction://hlinksldjump"/>
            <a:extLst>
              <a:ext uri="{FF2B5EF4-FFF2-40B4-BE49-F238E27FC236}">
                <a16:creationId xmlns:a16="http://schemas.microsoft.com/office/drawing/2014/main" id="{51DEAA2C-8AD2-3B8A-110C-9AC6B79B158D}"/>
              </a:ext>
            </a:extLst>
          </p:cNvPr>
          <p:cNvSpPr/>
          <p:nvPr/>
        </p:nvSpPr>
        <p:spPr>
          <a:xfrm>
            <a:off x="366260" y="4610487"/>
            <a:ext cx="133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Evaluation_military">
            <a:extLst>
              <a:ext uri="{FF2B5EF4-FFF2-40B4-BE49-F238E27FC236}">
                <a16:creationId xmlns:a16="http://schemas.microsoft.com/office/drawing/2014/main" id="{61F7527E-9836-959D-36CC-FA1F01F1CF1B}"/>
              </a:ext>
            </a:extLst>
          </p:cNvPr>
          <p:cNvGrpSpPr/>
          <p:nvPr/>
        </p:nvGrpSpPr>
        <p:grpSpPr>
          <a:xfrm>
            <a:off x="4925729" y="867872"/>
            <a:ext cx="3889077" cy="2704867"/>
            <a:chOff x="4538600" y="1279893"/>
            <a:chExt cx="3889077" cy="2704867"/>
          </a:xfrm>
        </p:grpSpPr>
        <p:sp>
          <p:nvSpPr>
            <p:cNvPr id="5" name="Shape 10">
              <a:extLst>
                <a:ext uri="{FF2B5EF4-FFF2-40B4-BE49-F238E27FC236}">
                  <a16:creationId xmlns:a16="http://schemas.microsoft.com/office/drawing/2014/main" id="{7192D61A-08A9-CCE2-FFFE-949D20859FF8}"/>
                </a:ext>
              </a:extLst>
            </p:cNvPr>
            <p:cNvSpPr/>
            <p:nvPr/>
          </p:nvSpPr>
          <p:spPr>
            <a:xfrm>
              <a:off x="4538600" y="1292391"/>
              <a:ext cx="3889077" cy="2692369"/>
            </a:xfrm>
            <a:prstGeom prst="rect">
              <a:avLst/>
            </a:prstGeom>
            <a:solidFill>
              <a:srgbClr val="1A1A2A"/>
            </a:solidFill>
            <a:ln w="38100">
              <a:solidFill>
                <a:srgbClr val="00B0F0"/>
              </a:solidFill>
              <a:prstDash val="solid"/>
            </a:ln>
            <a:effectLst>
              <a:outerShdw blurRad="152400" dist="63500" dir="8100000" algn="bl" rotWithShape="0">
                <a:srgbClr val="000000">
                  <a:alpha val="50000"/>
                </a:srgbClr>
              </a:outerShdw>
            </a:effectLst>
          </p:spPr>
        </p:sp>
        <p:sp>
          <p:nvSpPr>
            <p:cNvPr id="6" name="Shape 11">
              <a:extLst>
                <a:ext uri="{FF2B5EF4-FFF2-40B4-BE49-F238E27FC236}">
                  <a16:creationId xmlns:a16="http://schemas.microsoft.com/office/drawing/2014/main" id="{ACEC387E-E475-246A-737E-65891B089DEC}"/>
                </a:ext>
              </a:extLst>
            </p:cNvPr>
            <p:cNvSpPr/>
            <p:nvPr/>
          </p:nvSpPr>
          <p:spPr>
            <a:xfrm>
              <a:off x="6264107" y="1279893"/>
              <a:ext cx="2163569" cy="233339"/>
            </a:xfrm>
            <a:prstGeom prst="rect">
              <a:avLst/>
            </a:prstGeom>
            <a:solidFill>
              <a:schemeClr val="tx2">
                <a:lumMod val="50000"/>
              </a:schemeClr>
            </a:solidFill>
            <a:ln/>
          </p:spPr>
        </p:sp>
        <p:sp>
          <p:nvSpPr>
            <p:cNvPr id="7" name="Text 13">
              <a:extLst>
                <a:ext uri="{FF2B5EF4-FFF2-40B4-BE49-F238E27FC236}">
                  <a16:creationId xmlns:a16="http://schemas.microsoft.com/office/drawing/2014/main" id="{3AE7648A-2A5C-0BC4-16A8-F61AD0A3FCA5}"/>
                </a:ext>
              </a:extLst>
            </p:cNvPr>
            <p:cNvSpPr/>
            <p:nvPr/>
          </p:nvSpPr>
          <p:spPr>
            <a:xfrm>
              <a:off x="4643531" y="1582907"/>
              <a:ext cx="3708628" cy="2320280"/>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Military (or occupation) policing is relatively common in America and involves the police playing an occupying and pacifying role that involves imposing order, through a physical show of strength conspicuously designed to induce fear and apprehension. Community ‘consent’ is neither sought nor freely given.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Lea (2007) argues this type of policing has significant consequences for how crime and deviance are constructed. Information about crimes supplied by the public, for example, is likely to be "low grade and general" and supplemented by "police initiated" information gathering focused around high levels of surveillance technology. The general focus is on establishing and maintaining public order; crime control is part of this process, but not the central objective.</a:t>
              </a:r>
            </a:p>
            <a:p>
              <a:pPr marL="0" indent="0">
                <a:buNone/>
              </a:pPr>
              <a:endParaRPr lang="en-GB" sz="1100" dirty="0">
                <a:solidFill>
                  <a:srgbClr val="F0EFE8"/>
                </a:solidFill>
                <a:latin typeface="Aptos" panose="020B0004020202020204" pitchFamily="34" charset="0"/>
              </a:endParaRPr>
            </a:p>
          </p:txBody>
        </p:sp>
        <p:sp>
          <p:nvSpPr>
            <p:cNvPr id="15" name="TextBox 14">
              <a:extLst>
                <a:ext uri="{FF2B5EF4-FFF2-40B4-BE49-F238E27FC236}">
                  <a16:creationId xmlns:a16="http://schemas.microsoft.com/office/drawing/2014/main" id="{22A7523D-A085-B614-E88A-15AB6794691D}"/>
                </a:ext>
              </a:extLst>
            </p:cNvPr>
            <p:cNvSpPr txBox="1"/>
            <p:nvPr/>
          </p:nvSpPr>
          <p:spPr>
            <a:xfrm>
              <a:off x="4538600" y="1279893"/>
              <a:ext cx="3889077" cy="276999"/>
            </a:xfrm>
            <a:prstGeom prst="rect">
              <a:avLst/>
            </a:prstGeom>
            <a:solidFill>
              <a:srgbClr val="00B0F0"/>
            </a:solidFill>
          </p:spPr>
          <p:txBody>
            <a:bodyPr wrap="square">
              <a:spAutoFit/>
            </a:bodyPr>
            <a:lstStyle/>
            <a:p>
              <a:pPr algn="ctr"/>
              <a:r>
                <a:rPr lang="en-GB" sz="1200" b="1" dirty="0">
                  <a:latin typeface="Aptos" panose="020B0004020202020204" pitchFamily="34" charset="0"/>
                </a:rPr>
                <a:t>Evaluation</a:t>
              </a:r>
            </a:p>
          </p:txBody>
        </p:sp>
      </p:grpSp>
      <p:sp>
        <p:nvSpPr>
          <p:cNvPr id="17" name="military">
            <a:extLst>
              <a:ext uri="{FF2B5EF4-FFF2-40B4-BE49-F238E27FC236}">
                <a16:creationId xmlns:a16="http://schemas.microsoft.com/office/drawing/2014/main" id="{4EBEAB9A-C122-6285-FCE9-058E4193C2B5}"/>
              </a:ext>
            </a:extLst>
          </p:cNvPr>
          <p:cNvSpPr/>
          <p:nvPr/>
        </p:nvSpPr>
        <p:spPr>
          <a:xfrm>
            <a:off x="3083755" y="4420747"/>
            <a:ext cx="169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3596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D6A36D-F259-D8E1-3C92-6BFB7E715534}"/>
              </a:ext>
            </a:extLst>
          </p:cNvPr>
          <p:cNvPicPr>
            <a:picLocks noChangeAspect="1"/>
          </p:cNvPicPr>
          <p:nvPr/>
        </p:nvPicPr>
        <p:blipFill>
          <a:blip r:embed="rId3">
            <a:alphaModFix amt="35000"/>
          </a:blip>
          <a:srcRect/>
          <a:stretch/>
        </p:blipFill>
        <p:spPr>
          <a:xfrm>
            <a:off x="0" y="-2"/>
            <a:ext cx="9143999" cy="4512565"/>
          </a:xfrm>
          <a:prstGeom prst="rect">
            <a:avLst/>
          </a:prstGeom>
          <a:effectLst>
            <a:softEdge rad="63500"/>
          </a:effectLst>
        </p:spPr>
      </p:pic>
      <p:sp>
        <p:nvSpPr>
          <p:cNvPr id="32" name="Text 4">
            <a:extLst>
              <a:ext uri="{FF2B5EF4-FFF2-40B4-BE49-F238E27FC236}">
                <a16:creationId xmlns:a16="http://schemas.microsoft.com/office/drawing/2014/main" id="{323E9E9A-EA3C-0A4C-A233-1CCFD0BE64B5}"/>
              </a:ext>
            </a:extLst>
          </p:cNvPr>
          <p:cNvSpPr/>
          <p:nvPr/>
        </p:nvSpPr>
        <p:spPr>
          <a:xfrm>
            <a:off x="241637" y="243033"/>
            <a:ext cx="6073981"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ea typeface="Georgia" pitchFamily="34" charset="-122"/>
                <a:cs typeface="Georgia" pitchFamily="34" charset="-120"/>
              </a:rPr>
              <a:t>Who’s Law? Who’s Order? </a:t>
            </a:r>
            <a:endParaRPr lang="en-US" sz="3600" dirty="0">
              <a:latin typeface="Aptos" panose="020B0004020202020204" pitchFamily="34" charset="0"/>
            </a:endParaRPr>
          </a:p>
        </p:txBody>
      </p:sp>
      <p:sp>
        <p:nvSpPr>
          <p:cNvPr id="33" name="Text 6">
            <a:extLst>
              <a:ext uri="{FF2B5EF4-FFF2-40B4-BE49-F238E27FC236}">
                <a16:creationId xmlns:a16="http://schemas.microsoft.com/office/drawing/2014/main" id="{A26FB1B4-5F47-0280-5A75-54CF6048CE4E}"/>
              </a:ext>
            </a:extLst>
          </p:cNvPr>
          <p:cNvSpPr/>
          <p:nvPr/>
        </p:nvSpPr>
        <p:spPr>
          <a:xfrm>
            <a:off x="274320" y="874243"/>
            <a:ext cx="5995362" cy="3843344"/>
          </a:xfrm>
          <a:prstGeom prst="rect">
            <a:avLst/>
          </a:prstGeom>
          <a:noFill/>
          <a:ln/>
        </p:spPr>
        <p:txBody>
          <a:bodyPr wrap="square" rtlCol="0" anchor="t"/>
          <a:lstStyle/>
          <a:p>
            <a:r>
              <a:rPr lang="en-GB" sz="1200" dirty="0">
                <a:solidFill>
                  <a:srgbClr val="FFFF00"/>
                </a:solidFill>
                <a:latin typeface="Aptos" panose="020B0004020202020204" pitchFamily="34" charset="0"/>
              </a:rPr>
              <a:t>But there again, who says they don’t have a point? Maybe social order and social control don’t exist for the ultimate benefit of us all. </a:t>
            </a:r>
          </a:p>
          <a:p>
            <a:endParaRPr lang="en-GB" sz="1200" dirty="0">
              <a:solidFill>
                <a:srgbClr val="FFFF00"/>
              </a:solidFill>
              <a:latin typeface="Aptos" panose="020B0004020202020204" pitchFamily="34" charset="0"/>
            </a:endParaRPr>
          </a:p>
          <a:p>
            <a:r>
              <a:rPr lang="en-GB" sz="1200" i="1" dirty="0">
                <a:solidFill>
                  <a:srgbClr val="FFFF00"/>
                </a:solidFill>
                <a:latin typeface="Aptos" panose="020B0004020202020204" pitchFamily="34" charset="0"/>
              </a:rPr>
              <a:t>Maybe</a:t>
            </a:r>
            <a:r>
              <a:rPr lang="en-GB" sz="1200" dirty="0">
                <a:solidFill>
                  <a:srgbClr val="FFFF00"/>
                </a:solidFill>
                <a:latin typeface="Aptos" panose="020B0004020202020204" pitchFamily="34" charset="0"/>
              </a:rPr>
              <a:t>, like Gilroy (1987) says, in Britain racism wasn’t – still isn’t - incidental to social control and political order, it was – and stays - embedded in how crime’s defined and policed.</a:t>
            </a:r>
          </a:p>
          <a:p>
            <a:endParaRPr lang="en-GB" sz="1200" dirty="0">
              <a:solidFill>
                <a:srgbClr val="FFFF00"/>
              </a:solidFill>
              <a:latin typeface="Aptos" panose="020B0004020202020204" pitchFamily="34" charset="0"/>
            </a:endParaRPr>
          </a:p>
          <a:p>
            <a:r>
              <a:rPr lang="en-GB" sz="1200" i="1" dirty="0">
                <a:solidFill>
                  <a:srgbClr val="FFFF00"/>
                </a:solidFill>
                <a:latin typeface="Aptos" panose="020B0004020202020204" pitchFamily="34" charset="0"/>
              </a:rPr>
              <a:t>Maybe</a:t>
            </a:r>
            <a:r>
              <a:rPr lang="en-GB" sz="1200" dirty="0">
                <a:solidFill>
                  <a:srgbClr val="FFFF00"/>
                </a:solidFill>
                <a:latin typeface="Aptos" panose="020B0004020202020204" pitchFamily="34" charset="0"/>
              </a:rPr>
              <a:t>, like Scraton (1999) argues, the criminal justice system works to protect the rich and powerful and punish the lower classes. Maybe ideas about “order” and “control” are just polite ways of saying “let’s keep things the way they are ‘cos we’re winning”. Maybe that’s how the system’s designed to work?</a:t>
            </a:r>
          </a:p>
          <a:p>
            <a:endParaRPr lang="en-GB" sz="1200" dirty="0">
              <a:solidFill>
                <a:srgbClr val="FFFF00"/>
              </a:solidFill>
              <a:latin typeface="Aptos" panose="020B0004020202020204" pitchFamily="34" charset="0"/>
            </a:endParaRPr>
          </a:p>
          <a:p>
            <a:r>
              <a:rPr lang="en-GB" sz="1200" i="1" dirty="0">
                <a:solidFill>
                  <a:srgbClr val="FFFF00"/>
                </a:solidFill>
                <a:latin typeface="Aptos" panose="020B0004020202020204" pitchFamily="34" charset="0"/>
              </a:rPr>
              <a:t>Maybe</a:t>
            </a:r>
            <a:r>
              <a:rPr lang="en-GB" sz="1200" dirty="0">
                <a:solidFill>
                  <a:srgbClr val="FFFF00"/>
                </a:solidFill>
                <a:latin typeface="Aptos" panose="020B0004020202020204" pitchFamily="34" charset="0"/>
              </a:rPr>
              <a:t> saying we need to limit or control police and judicial discretion over things like stop and search, who gets arrested and who gets to walk, who gets bail and who gets jail is </a:t>
            </a:r>
          </a:p>
          <a:p>
            <a:r>
              <a:rPr lang="en-GB" sz="1200" dirty="0">
                <a:solidFill>
                  <a:schemeClr val="bg1"/>
                </a:solidFill>
                <a:latin typeface="Aptos" panose="020B0004020202020204" pitchFamily="34" charset="0"/>
              </a:rPr>
              <a:t>missing the point</a:t>
            </a:r>
            <a:r>
              <a:rPr lang="en-GB" sz="1200" dirty="0">
                <a:solidFill>
                  <a:srgbClr val="FFFF00"/>
                </a:solidFill>
                <a:latin typeface="Aptos" panose="020B0004020202020204" pitchFamily="34" charset="0"/>
              </a:rPr>
              <a:t>.  Spraying perfume on a dustbin may disguise the stink, but that doesn’t mean it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just a bin full of rubbish.</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So what’re they saying?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When you’re looking at crime, deviance, order and control you can only understand the first two by understanding who’s in control and how that order works for them.</a:t>
            </a:r>
          </a:p>
        </p:txBody>
      </p:sp>
      <p:pic>
        <p:nvPicPr>
          <p:cNvPr id="35" name="Picture 34">
            <a:extLst>
              <a:ext uri="{FF2B5EF4-FFF2-40B4-BE49-F238E27FC236}">
                <a16:creationId xmlns:a16="http://schemas.microsoft.com/office/drawing/2014/main" id="{0E47D781-B471-DE2F-BAD4-76A52232240E}"/>
              </a:ext>
            </a:extLst>
          </p:cNvPr>
          <p:cNvPicPr>
            <a:picLocks noChangeAspect="1"/>
          </p:cNvPicPr>
          <p:nvPr/>
        </p:nvPicPr>
        <p:blipFill>
          <a:blip r:embed="rId4"/>
          <a:srcRect/>
          <a:stretch/>
        </p:blipFill>
        <p:spPr>
          <a:xfrm>
            <a:off x="6543357" y="908820"/>
            <a:ext cx="2118763" cy="3264659"/>
          </a:xfrm>
          <a:prstGeom prst="rect">
            <a:avLst/>
          </a:prstGeom>
          <a:ln w="50800">
            <a:solidFill>
              <a:schemeClr val="bg1"/>
            </a:solidFill>
          </a:ln>
        </p:spPr>
      </p:pic>
      <p:sp>
        <p:nvSpPr>
          <p:cNvPr id="3" name="Rectangle 2">
            <a:hlinkClick r:id="rId5" action="ppaction://hlinksldjump"/>
            <a:extLst>
              <a:ext uri="{FF2B5EF4-FFF2-40B4-BE49-F238E27FC236}">
                <a16:creationId xmlns:a16="http://schemas.microsoft.com/office/drawing/2014/main" id="{FBDA98C1-FF23-7518-C020-176E732A7016}"/>
              </a:ext>
            </a:extLst>
          </p:cNvPr>
          <p:cNvSpPr/>
          <p:nvPr/>
        </p:nvSpPr>
        <p:spPr>
          <a:xfrm>
            <a:off x="367259" y="3312825"/>
            <a:ext cx="1094282"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3726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E2F5AB28-1588-D1BD-CDED-7ABF7AD2DA71}"/>
              </a:ext>
            </a:extLst>
          </p:cNvPr>
          <p:cNvPicPr>
            <a:picLocks noChangeAspect="1"/>
          </p:cNvPicPr>
          <p:nvPr/>
        </p:nvPicPr>
        <p:blipFill>
          <a:blip r:embed="rId3">
            <a:alphaModFix amt="50000"/>
          </a:blip>
          <a:srcRect/>
          <a:stretch/>
        </p:blipFill>
        <p:spPr>
          <a:xfrm>
            <a:off x="1" y="-2"/>
            <a:ext cx="9134342" cy="4512565"/>
          </a:xfrm>
          <a:prstGeom prst="rect">
            <a:avLst/>
          </a:prstGeom>
          <a:effectLst>
            <a:softEdge rad="63500"/>
          </a:effectLst>
        </p:spPr>
      </p:pic>
      <p:sp>
        <p:nvSpPr>
          <p:cNvPr id="33" name="Text 6">
            <a:extLst>
              <a:ext uri="{FF2B5EF4-FFF2-40B4-BE49-F238E27FC236}">
                <a16:creationId xmlns:a16="http://schemas.microsoft.com/office/drawing/2014/main" id="{A26FB1B4-5F47-0280-5A75-54CF6048CE4E}"/>
              </a:ext>
            </a:extLst>
          </p:cNvPr>
          <p:cNvSpPr/>
          <p:nvPr/>
        </p:nvSpPr>
        <p:spPr>
          <a:xfrm>
            <a:off x="274320" y="874243"/>
            <a:ext cx="6077740" cy="4026224"/>
          </a:xfrm>
          <a:prstGeom prst="rect">
            <a:avLst/>
          </a:prstGeom>
          <a:noFill/>
          <a:ln/>
        </p:spPr>
        <p:txBody>
          <a:bodyPr wrap="square" rtlCol="0" anchor="t"/>
          <a:lstStyle/>
          <a:p>
            <a:r>
              <a:rPr lang="en-GB" sz="1200" dirty="0">
                <a:solidFill>
                  <a:srgbClr val="FFFF00"/>
                </a:solidFill>
                <a:latin typeface="Aptos" panose="020B0004020202020204" pitchFamily="34" charset="0"/>
              </a:rPr>
              <a:t>Now here’s something to consider. Maybe we’ve been thinking about crime, deviance, order and control all wrong. You stray from the straight and narrow and society steps in to put you back on the right path. Maybe not quite so politely as that, but you get the drift. Control is what the State does to ordinary joe’s to keep things orderly.  What if that’s no-longer the case?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Sure, the State likes to control things – and we can argue over whether it’s for everybody’s benefit or just a select few – but what if modern social control has achieved something far more elegant and far more total?  What if it’s made us </a:t>
            </a:r>
            <a:r>
              <a:rPr lang="en-GB" sz="1200" i="1" dirty="0">
                <a:solidFill>
                  <a:srgbClr val="FFFF00"/>
                </a:solidFill>
                <a:latin typeface="Aptos" panose="020B0004020202020204" pitchFamily="34" charset="0"/>
              </a:rPr>
              <a:t>control ourselves</a:t>
            </a:r>
            <a:r>
              <a:rPr lang="en-GB" sz="1200" dirty="0">
                <a:solidFill>
                  <a:srgbClr val="FFFF00"/>
                </a:solidFill>
                <a:latin typeface="Aptos" panose="020B0004020202020204" pitchFamily="34" charset="0"/>
              </a:rPr>
              <a:t>? What if we’re living in a modern </a:t>
            </a:r>
            <a:r>
              <a:rPr lang="en-GB" sz="1200" dirty="0">
                <a:solidFill>
                  <a:srgbClr val="FFC000"/>
                </a:solidFill>
                <a:latin typeface="Aptos" panose="020B0004020202020204" pitchFamily="34" charset="0"/>
              </a:rPr>
              <a:t>Panopticon prison </a:t>
            </a:r>
            <a:r>
              <a:rPr lang="en-GB" sz="1200" dirty="0">
                <a:solidFill>
                  <a:srgbClr val="FFFF00"/>
                </a:solidFill>
                <a:latin typeface="Aptos" panose="020B0004020202020204" pitchFamily="34" charset="0"/>
              </a:rPr>
              <a:t>where our every move may – or may not – be watched, catalogued, databased…</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Look at the vigil again, this time through Foucault’s eyes. The police aren’t just tolerating it, they’re present. They’re visible and that visibility is itself a form of control. The crowd performs its grief according to the </a:t>
            </a:r>
            <a:r>
              <a:rPr lang="en-GB" sz="1200" i="1" dirty="0">
                <a:solidFill>
                  <a:srgbClr val="FFFF00"/>
                </a:solidFill>
                <a:latin typeface="Aptos" panose="020B0004020202020204" pitchFamily="34" charset="0"/>
              </a:rPr>
              <a:t>norms</a:t>
            </a:r>
            <a:r>
              <a:rPr lang="en-GB" sz="1200" dirty="0">
                <a:solidFill>
                  <a:srgbClr val="FFFF00"/>
                </a:solidFill>
                <a:latin typeface="Aptos" panose="020B0004020202020204" pitchFamily="34" charset="0"/>
              </a:rPr>
              <a:t> of a legitimate public demonstration: candles, silence, photos, the language of memorial rather than protest. Why?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Because they know the difference between what is tolerated and what isn’t.  They’ve already </a:t>
            </a:r>
            <a:r>
              <a:rPr lang="en-GB" sz="1200" dirty="0">
                <a:solidFill>
                  <a:schemeClr val="bg1"/>
                </a:solidFill>
                <a:latin typeface="Aptos" panose="020B0004020202020204" pitchFamily="34" charset="0"/>
              </a:rPr>
              <a:t>disciplined themselves</a:t>
            </a:r>
            <a:r>
              <a:rPr lang="en-GB" sz="1200" dirty="0">
                <a:solidFill>
                  <a:srgbClr val="FFFF00"/>
                </a:solidFill>
                <a:latin typeface="Aptos" panose="020B0004020202020204" pitchFamily="34" charset="0"/>
              </a:rPr>
              <a:t>.  Power is working. Silently. Independently.</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Nobody needed to issue an order.</a:t>
            </a:r>
          </a:p>
        </p:txBody>
      </p:sp>
      <p:sp>
        <p:nvSpPr>
          <p:cNvPr id="32" name="Text 4">
            <a:extLst>
              <a:ext uri="{FF2B5EF4-FFF2-40B4-BE49-F238E27FC236}">
                <a16:creationId xmlns:a16="http://schemas.microsoft.com/office/drawing/2014/main" id="{323E9E9A-EA3C-0A4C-A233-1CCFD0BE64B5}"/>
              </a:ext>
            </a:extLst>
          </p:cNvPr>
          <p:cNvSpPr/>
          <p:nvPr/>
        </p:nvSpPr>
        <p:spPr>
          <a:xfrm>
            <a:off x="241637" y="243033"/>
            <a:ext cx="6381800"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We Are All Prisoners…</a:t>
            </a:r>
            <a:endParaRPr lang="en-US" sz="3600" dirty="0">
              <a:latin typeface="Aptos" panose="020B0004020202020204" pitchFamily="34" charset="0"/>
            </a:endParaRPr>
          </a:p>
        </p:txBody>
      </p:sp>
      <p:pic>
        <p:nvPicPr>
          <p:cNvPr id="34" name="Picture 33">
            <a:extLst>
              <a:ext uri="{FF2B5EF4-FFF2-40B4-BE49-F238E27FC236}">
                <a16:creationId xmlns:a16="http://schemas.microsoft.com/office/drawing/2014/main" id="{A4776C44-89AC-A400-318C-14C0DD9AD34C}"/>
              </a:ext>
            </a:extLst>
          </p:cNvPr>
          <p:cNvPicPr>
            <a:picLocks noChangeAspect="1"/>
          </p:cNvPicPr>
          <p:nvPr/>
        </p:nvPicPr>
        <p:blipFill>
          <a:blip r:embed="rId4"/>
          <a:srcRect/>
          <a:stretch/>
        </p:blipFill>
        <p:spPr>
          <a:xfrm>
            <a:off x="6438377" y="917964"/>
            <a:ext cx="2488997" cy="3264659"/>
          </a:xfrm>
          <a:prstGeom prst="rect">
            <a:avLst/>
          </a:prstGeom>
          <a:ln w="50800">
            <a:solidFill>
              <a:schemeClr val="bg1"/>
            </a:solidFill>
          </a:ln>
        </p:spPr>
      </p:pic>
      <p:sp>
        <p:nvSpPr>
          <p:cNvPr id="37" name="Rectangle 36">
            <a:hlinkClick r:id="rId5" action="ppaction://hlinksldjump"/>
            <a:extLst>
              <a:ext uri="{FF2B5EF4-FFF2-40B4-BE49-F238E27FC236}">
                <a16:creationId xmlns:a16="http://schemas.microsoft.com/office/drawing/2014/main" id="{7F1A83FD-739F-0934-DCB4-C8B8094E3CCD}"/>
              </a:ext>
            </a:extLst>
          </p:cNvPr>
          <p:cNvSpPr/>
          <p:nvPr/>
        </p:nvSpPr>
        <p:spPr>
          <a:xfrm>
            <a:off x="333955" y="4045533"/>
            <a:ext cx="1479605"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Evidence_pan">
            <a:extLst>
              <a:ext uri="{FF2B5EF4-FFF2-40B4-BE49-F238E27FC236}">
                <a16:creationId xmlns:a16="http://schemas.microsoft.com/office/drawing/2014/main" id="{2192D4AF-EBB0-A78E-501C-E2A8E92AA868}"/>
              </a:ext>
            </a:extLst>
          </p:cNvPr>
          <p:cNvGrpSpPr/>
          <p:nvPr/>
        </p:nvGrpSpPr>
        <p:grpSpPr>
          <a:xfrm>
            <a:off x="5416457" y="507883"/>
            <a:ext cx="3262789" cy="4129086"/>
            <a:chOff x="689340" y="2102910"/>
            <a:chExt cx="3262789" cy="3542247"/>
          </a:xfrm>
        </p:grpSpPr>
        <p:sp>
          <p:nvSpPr>
            <p:cNvPr id="28" name="Shape 10">
              <a:extLst>
                <a:ext uri="{FF2B5EF4-FFF2-40B4-BE49-F238E27FC236}">
                  <a16:creationId xmlns:a16="http://schemas.microsoft.com/office/drawing/2014/main" id="{39375A5A-B171-82BE-A8F2-BBF4794F75AF}"/>
                </a:ext>
              </a:extLst>
            </p:cNvPr>
            <p:cNvSpPr/>
            <p:nvPr/>
          </p:nvSpPr>
          <p:spPr>
            <a:xfrm>
              <a:off x="689340" y="2116626"/>
              <a:ext cx="3262789" cy="3528531"/>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txBody>
            <a:bodyPr/>
            <a:lstStyle/>
            <a:p>
              <a:endParaRPr lang="en-GB"/>
            </a:p>
          </p:txBody>
        </p:sp>
        <p:sp>
          <p:nvSpPr>
            <p:cNvPr id="29" name="Shape 11">
              <a:extLst>
                <a:ext uri="{FF2B5EF4-FFF2-40B4-BE49-F238E27FC236}">
                  <a16:creationId xmlns:a16="http://schemas.microsoft.com/office/drawing/2014/main" id="{5025A6FA-0CE6-BCAD-3007-9113B3CC9863}"/>
                </a:ext>
              </a:extLst>
            </p:cNvPr>
            <p:cNvSpPr/>
            <p:nvPr/>
          </p:nvSpPr>
          <p:spPr>
            <a:xfrm>
              <a:off x="689340" y="2102910"/>
              <a:ext cx="3262789" cy="256032"/>
            </a:xfrm>
            <a:prstGeom prst="rect">
              <a:avLst/>
            </a:prstGeom>
            <a:solidFill>
              <a:schemeClr val="accent1"/>
            </a:solidFill>
            <a:ln/>
          </p:spPr>
        </p:sp>
        <p:sp>
          <p:nvSpPr>
            <p:cNvPr id="30" name="Text 13">
              <a:extLst>
                <a:ext uri="{FF2B5EF4-FFF2-40B4-BE49-F238E27FC236}">
                  <a16:creationId xmlns:a16="http://schemas.microsoft.com/office/drawing/2014/main" id="{C14C6426-A499-2DA8-7E47-FCB72682C55A}"/>
                </a:ext>
              </a:extLst>
            </p:cNvPr>
            <p:cNvSpPr/>
            <p:nvPr/>
          </p:nvSpPr>
          <p:spPr>
            <a:xfrm>
              <a:off x="777832" y="2423872"/>
              <a:ext cx="3105182" cy="3221285"/>
            </a:xfrm>
            <a:prstGeom prst="rect">
              <a:avLst/>
            </a:prstGeom>
            <a:noFill/>
            <a:ln/>
          </p:spPr>
          <p:txBody>
            <a:bodyPr wrap="square" lIns="0" tIns="0" rIns="0" bIns="0" rtlCol="0" anchor="t"/>
            <a:lstStyle/>
            <a:p>
              <a:pPr marL="0" indent="0">
                <a:buNone/>
              </a:pPr>
              <a:r>
                <a:rPr lang="en-GB" sz="1100" dirty="0">
                  <a:solidFill>
                    <a:schemeClr val="bg1"/>
                  </a:solidFill>
                  <a:latin typeface="Aptos" panose="020B0004020202020204" pitchFamily="34" charset="0"/>
                </a:rPr>
                <a:t>Foucault (1983) argued the panoptic prison, (Bentham’s late 18</a:t>
              </a:r>
              <a:r>
                <a:rPr lang="en-GB" sz="1100" baseline="30000" dirty="0">
                  <a:solidFill>
                    <a:schemeClr val="bg1"/>
                  </a:solidFill>
                  <a:latin typeface="Aptos" panose="020B0004020202020204" pitchFamily="34" charset="0"/>
                </a:rPr>
                <a:t>th</a:t>
              </a:r>
              <a:r>
                <a:rPr lang="en-GB" sz="1100" dirty="0">
                  <a:solidFill>
                    <a:schemeClr val="bg1"/>
                  </a:solidFill>
                  <a:latin typeface="Aptos" panose="020B0004020202020204" pitchFamily="34" charset="0"/>
                </a:rPr>
                <a:t> century architectural design that allowed a small number of warders to constantly monitor a large number of prisoners without the latter knowing exactly when they were being watched) represented ‘the essence of power’ because it was based on differential access to knowledge. The warders were powerful precisely because they knew what each prisoner was doing at all times.</a:t>
              </a:r>
            </a:p>
            <a:p>
              <a:pPr marL="0" indent="0">
                <a:buNone/>
              </a:pPr>
              <a:r>
                <a:rPr lang="en-GB" sz="1100" dirty="0">
                  <a:solidFill>
                    <a:schemeClr val="bg1"/>
                  </a:solidFill>
                  <a:latin typeface="Aptos" panose="020B0004020202020204" pitchFamily="34" charset="0"/>
                </a:rPr>
                <a:t>Surveillance was also, he argued (1980), both ‘global and individual’. Warders could view both the whole prison and individual prisoners.</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The Panopticon is a metaphor for the entire control  apparatus of modern societies – schools, hospitals, offices, factories, homes, streets. We’re all under a constant gaze we’ve internalised to such a degree that we perform normality for an audience that may not even exist. But that’s the essence of social control. We never know when we’re being monitored – which gives us an incentive to behave in ways that maintain order.</a:t>
              </a:r>
            </a:p>
            <a:p>
              <a:pPr marL="0" indent="0">
                <a:buNone/>
              </a:pPr>
              <a:endParaRPr lang="en-GB" sz="1100" dirty="0">
                <a:solidFill>
                  <a:srgbClr val="F0EFE8"/>
                </a:solidFill>
                <a:latin typeface="Aptos" panose="020B0004020202020204" pitchFamily="34" charset="0"/>
              </a:endParaRPr>
            </a:p>
          </p:txBody>
        </p:sp>
        <p:sp>
          <p:nvSpPr>
            <p:cNvPr id="31" name="TextBox 30">
              <a:extLst>
                <a:ext uri="{FF2B5EF4-FFF2-40B4-BE49-F238E27FC236}">
                  <a16:creationId xmlns:a16="http://schemas.microsoft.com/office/drawing/2014/main" id="{4081F0AA-08E3-15EC-72A6-8F0DD7D5BFBC}"/>
                </a:ext>
              </a:extLst>
            </p:cNvPr>
            <p:cNvSpPr txBox="1"/>
            <p:nvPr/>
          </p:nvSpPr>
          <p:spPr>
            <a:xfrm>
              <a:off x="689340" y="2102910"/>
              <a:ext cx="3262789"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The Panopticon</a:t>
              </a:r>
            </a:p>
          </p:txBody>
        </p:sp>
      </p:grpSp>
      <p:sp>
        <p:nvSpPr>
          <p:cNvPr id="2" name="panopticon">
            <a:extLst>
              <a:ext uri="{FF2B5EF4-FFF2-40B4-BE49-F238E27FC236}">
                <a16:creationId xmlns:a16="http://schemas.microsoft.com/office/drawing/2014/main" id="{78B3F400-75C2-53B5-081B-B52DD7BD2222}"/>
              </a:ext>
            </a:extLst>
          </p:cNvPr>
          <p:cNvSpPr/>
          <p:nvPr/>
        </p:nvSpPr>
        <p:spPr>
          <a:xfrm>
            <a:off x="970112" y="2392426"/>
            <a:ext cx="1152000" cy="18000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1486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B9003C-3FF0-3C02-ABBB-7E4AA7553A4A}"/>
              </a:ext>
            </a:extLst>
          </p:cNvPr>
          <p:cNvPicPr>
            <a:picLocks noChangeAspect="1"/>
          </p:cNvPicPr>
          <p:nvPr/>
        </p:nvPicPr>
        <p:blipFill>
          <a:blip r:embed="rId3">
            <a:alphaModFix amt="35000"/>
          </a:blip>
          <a:srcRect/>
          <a:stretch/>
        </p:blipFill>
        <p:spPr>
          <a:xfrm>
            <a:off x="-83819" y="17802"/>
            <a:ext cx="9137626" cy="4007058"/>
          </a:xfrm>
          <a:prstGeom prst="rect">
            <a:avLst/>
          </a:prstGeom>
          <a:effectLst>
            <a:softEdge rad="63500"/>
          </a:effectLst>
        </p:spPr>
      </p:pic>
      <p:sp>
        <p:nvSpPr>
          <p:cNvPr id="3" name="Text 6">
            <a:extLst>
              <a:ext uri="{FF2B5EF4-FFF2-40B4-BE49-F238E27FC236}">
                <a16:creationId xmlns:a16="http://schemas.microsoft.com/office/drawing/2014/main" id="{028B00B1-3156-1A45-B918-A6F5634D4B75}"/>
              </a:ext>
            </a:extLst>
          </p:cNvPr>
          <p:cNvSpPr/>
          <p:nvPr/>
        </p:nvSpPr>
        <p:spPr>
          <a:xfrm>
            <a:off x="274320" y="874242"/>
            <a:ext cx="6209360" cy="3811723"/>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See kid, there’s an argument being made by people who know about these things that the nature of control is changing.  It’s less about hitting people over the head with big sticks until they do as they’re told and more about convincing us to </a:t>
            </a:r>
            <a:r>
              <a:rPr lang="en-GB" sz="1200" dirty="0">
                <a:solidFill>
                  <a:schemeClr val="bg1"/>
                </a:solidFill>
                <a:latin typeface="Aptos" panose="020B0004020202020204" pitchFamily="34" charset="0"/>
              </a:rPr>
              <a:t>cooperate in our own control</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That’s because power, as Foucault (1983) put it, is increasingly </a:t>
            </a:r>
            <a:r>
              <a:rPr lang="en-GB" sz="1200" i="1" dirty="0">
                <a:solidFill>
                  <a:srgbClr val="FFFF00"/>
                </a:solidFill>
                <a:latin typeface="Aptos" panose="020B0004020202020204" pitchFamily="34" charset="0"/>
              </a:rPr>
              <a:t>opaque</a:t>
            </a:r>
            <a:r>
              <a:rPr lang="en-GB" sz="1200" dirty="0">
                <a:solidFill>
                  <a:srgbClr val="FFFF00"/>
                </a:solidFill>
                <a:latin typeface="Aptos" panose="020B0004020202020204" pitchFamily="34" charset="0"/>
              </a:rPr>
              <a:t> - “hard to see“ to the likes of you and me – particularly in this digital age of mobile devices that track your location, web sites that know everything they need to know about what you like, dislike and shouldn’t be liking and AI chatbots that refuse your request for a loan or deny you a job. Bottom line? As we happily play with our shiny new toys we’re unaware of the power governments, the police and private corporations hold over us.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Don’t get me wrong.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The nature of </a:t>
            </a:r>
            <a:r>
              <a:rPr lang="en-GB" sz="1200" i="1" dirty="0">
                <a:solidFill>
                  <a:srgbClr val="FFFF00"/>
                </a:solidFill>
                <a:latin typeface="Aptos" panose="020B0004020202020204" pitchFamily="34" charset="0"/>
              </a:rPr>
              <a:t>power</a:t>
            </a:r>
            <a:r>
              <a:rPr lang="en-GB" sz="1200" dirty="0">
                <a:solidFill>
                  <a:srgbClr val="FFFF00"/>
                </a:solidFill>
                <a:latin typeface="Aptos" panose="020B0004020202020204" pitchFamily="34" charset="0"/>
              </a:rPr>
              <a:t> hasn't changed – the forces of </a:t>
            </a:r>
            <a:r>
              <a:rPr lang="en-GB" sz="1200" dirty="0" err="1">
                <a:solidFill>
                  <a:srgbClr val="FFFF00"/>
                </a:solidFill>
                <a:latin typeface="Aptos" panose="020B0004020202020204" pitchFamily="34" charset="0"/>
              </a:rPr>
              <a:t>law’n’order</a:t>
            </a:r>
            <a:r>
              <a:rPr lang="en-GB" sz="1200" dirty="0">
                <a:solidFill>
                  <a:srgbClr val="FFFF00"/>
                </a:solidFill>
                <a:latin typeface="Aptos" panose="020B0004020202020204" pitchFamily="34" charset="0"/>
              </a:rPr>
              <a:t> will still crack heads when they feel they have to  - but how we think about and experience power in everyday life has </a:t>
            </a:r>
            <a:r>
              <a:rPr lang="en-GB" sz="1200" dirty="0">
                <a:solidFill>
                  <a:schemeClr val="bg1"/>
                </a:solidFill>
                <a:latin typeface="Aptos" panose="020B0004020202020204" pitchFamily="34" charset="0"/>
              </a:rPr>
              <a:t>changed.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In the past, control was largely based on fear. Nowadays, it’s transformed into increasingly subtle modes of domination, from CCTV surveillance, facial recognition and doorbell cameras that rat you out to the cops, to the social media </a:t>
            </a:r>
            <a:r>
              <a:rPr lang="en-GB" sz="1200" dirty="0">
                <a:solidFill>
                  <a:srgbClr val="FFC000"/>
                </a:solidFill>
                <a:latin typeface="Aptos" panose="020B0004020202020204" pitchFamily="34" charset="0"/>
              </a:rPr>
              <a:t>sousveillance</a:t>
            </a:r>
            <a:r>
              <a:rPr lang="en-GB" sz="1200" dirty="0">
                <a:solidFill>
                  <a:srgbClr val="FFFF00"/>
                </a:solidFill>
                <a:latin typeface="Aptos" panose="020B0004020202020204" pitchFamily="34" charset="0"/>
              </a:rPr>
              <a:t> we freely perform for nothing more than a few likes and follows.</a:t>
            </a:r>
          </a:p>
        </p:txBody>
      </p:sp>
      <p:sp>
        <p:nvSpPr>
          <p:cNvPr id="2" name="Text 4">
            <a:extLst>
              <a:ext uri="{FF2B5EF4-FFF2-40B4-BE49-F238E27FC236}">
                <a16:creationId xmlns:a16="http://schemas.microsoft.com/office/drawing/2014/main" id="{2AE11493-2CD6-FDB8-D93F-C3568E53A69B}"/>
              </a:ext>
            </a:extLst>
          </p:cNvPr>
          <p:cNvSpPr/>
          <p:nvPr/>
        </p:nvSpPr>
        <p:spPr>
          <a:xfrm>
            <a:off x="241637" y="243033"/>
            <a:ext cx="6381800"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Of Our Own Device(s)</a:t>
            </a:r>
            <a:endParaRPr lang="en-US" sz="3600" dirty="0">
              <a:latin typeface="Aptos" panose="020B0004020202020204" pitchFamily="34" charset="0"/>
            </a:endParaRPr>
          </a:p>
        </p:txBody>
      </p:sp>
      <p:sp>
        <p:nvSpPr>
          <p:cNvPr id="8" name="Rectangle 7">
            <a:hlinkClick r:id="rId4" action="ppaction://hlinksldjump"/>
            <a:extLst>
              <a:ext uri="{FF2B5EF4-FFF2-40B4-BE49-F238E27FC236}">
                <a16:creationId xmlns:a16="http://schemas.microsoft.com/office/drawing/2014/main" id="{433F3693-6771-F2F3-060F-1FD94AB47A98}"/>
              </a:ext>
            </a:extLst>
          </p:cNvPr>
          <p:cNvSpPr/>
          <p:nvPr/>
        </p:nvSpPr>
        <p:spPr>
          <a:xfrm>
            <a:off x="3186259" y="1303340"/>
            <a:ext cx="183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E05B97C-A1C0-90EC-38E2-CF46CDEA8313}"/>
              </a:ext>
            </a:extLst>
          </p:cNvPr>
          <p:cNvPicPr>
            <a:picLocks noChangeAspect="1"/>
          </p:cNvPicPr>
          <p:nvPr/>
        </p:nvPicPr>
        <p:blipFill>
          <a:blip r:embed="rId5"/>
          <a:srcRect/>
          <a:stretch/>
        </p:blipFill>
        <p:spPr>
          <a:xfrm>
            <a:off x="6758494" y="917964"/>
            <a:ext cx="2179765" cy="3264659"/>
          </a:xfrm>
          <a:prstGeom prst="rect">
            <a:avLst/>
          </a:prstGeom>
          <a:ln w="50800">
            <a:solidFill>
              <a:schemeClr val="bg1"/>
            </a:solidFill>
          </a:ln>
        </p:spPr>
      </p:pic>
      <p:grpSp>
        <p:nvGrpSpPr>
          <p:cNvPr id="10" name="Evidence_sous">
            <a:extLst>
              <a:ext uri="{FF2B5EF4-FFF2-40B4-BE49-F238E27FC236}">
                <a16:creationId xmlns:a16="http://schemas.microsoft.com/office/drawing/2014/main" id="{5229BD33-36B0-B121-2566-B6F4CF600021}"/>
              </a:ext>
            </a:extLst>
          </p:cNvPr>
          <p:cNvGrpSpPr/>
          <p:nvPr/>
        </p:nvGrpSpPr>
        <p:grpSpPr>
          <a:xfrm>
            <a:off x="6122867" y="2714654"/>
            <a:ext cx="2614284" cy="1389087"/>
            <a:chOff x="1337845" y="2102910"/>
            <a:chExt cx="2614284" cy="1389087"/>
          </a:xfrm>
        </p:grpSpPr>
        <p:sp>
          <p:nvSpPr>
            <p:cNvPr id="11" name="Shape 10">
              <a:extLst>
                <a:ext uri="{FF2B5EF4-FFF2-40B4-BE49-F238E27FC236}">
                  <a16:creationId xmlns:a16="http://schemas.microsoft.com/office/drawing/2014/main" id="{CCC27CCD-30AE-B1B6-6B6A-E65C16566F14}"/>
                </a:ext>
              </a:extLst>
            </p:cNvPr>
            <p:cNvSpPr/>
            <p:nvPr/>
          </p:nvSpPr>
          <p:spPr>
            <a:xfrm>
              <a:off x="1337845" y="2116626"/>
              <a:ext cx="2614284" cy="1370079"/>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12" name="Shape 11">
              <a:extLst>
                <a:ext uri="{FF2B5EF4-FFF2-40B4-BE49-F238E27FC236}">
                  <a16:creationId xmlns:a16="http://schemas.microsoft.com/office/drawing/2014/main" id="{15923B39-B6D8-0D66-C134-7E079FCC2AE5}"/>
                </a:ext>
              </a:extLst>
            </p:cNvPr>
            <p:cNvSpPr/>
            <p:nvPr/>
          </p:nvSpPr>
          <p:spPr>
            <a:xfrm>
              <a:off x="1337845" y="2102910"/>
              <a:ext cx="2614284" cy="256032"/>
            </a:xfrm>
            <a:prstGeom prst="rect">
              <a:avLst/>
            </a:prstGeom>
            <a:solidFill>
              <a:schemeClr val="accent1"/>
            </a:solidFill>
            <a:ln/>
          </p:spPr>
        </p:sp>
        <p:sp>
          <p:nvSpPr>
            <p:cNvPr id="13" name="Text 13">
              <a:extLst>
                <a:ext uri="{FF2B5EF4-FFF2-40B4-BE49-F238E27FC236}">
                  <a16:creationId xmlns:a16="http://schemas.microsoft.com/office/drawing/2014/main" id="{EED6493C-03E2-3C87-A894-82AE90004113}"/>
                </a:ext>
              </a:extLst>
            </p:cNvPr>
            <p:cNvSpPr/>
            <p:nvPr/>
          </p:nvSpPr>
          <p:spPr>
            <a:xfrm>
              <a:off x="1445844" y="2413005"/>
              <a:ext cx="2437169"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Sousveillance means watching “from below”: the recording / monitoring of activities by individuals rather than authorities, through wearable or portable technology like smartphones, body‑cams and smart glasses.</a:t>
              </a:r>
            </a:p>
            <a:p>
              <a:pPr marL="0" indent="0">
                <a:buNone/>
              </a:pPr>
              <a:endParaRPr lang="en-GB" sz="1100" dirty="0">
                <a:solidFill>
                  <a:srgbClr val="F0EFE8"/>
                </a:solidFill>
                <a:latin typeface="Aptos" panose="020B0004020202020204" pitchFamily="34" charset="0"/>
              </a:endParaRPr>
            </a:p>
          </p:txBody>
        </p:sp>
        <p:sp>
          <p:nvSpPr>
            <p:cNvPr id="14" name="TextBox 13">
              <a:extLst>
                <a:ext uri="{FF2B5EF4-FFF2-40B4-BE49-F238E27FC236}">
                  <a16:creationId xmlns:a16="http://schemas.microsoft.com/office/drawing/2014/main" id="{2BCC79A5-6D4A-110E-74DF-B84472C32DAF}"/>
                </a:ext>
              </a:extLst>
            </p:cNvPr>
            <p:cNvSpPr txBox="1"/>
            <p:nvPr/>
          </p:nvSpPr>
          <p:spPr>
            <a:xfrm>
              <a:off x="1337845" y="2102910"/>
              <a:ext cx="2614284"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 Sousveillance</a:t>
              </a:r>
            </a:p>
          </p:txBody>
        </p:sp>
      </p:grpSp>
      <p:sp>
        <p:nvSpPr>
          <p:cNvPr id="4" name="sous">
            <a:extLst>
              <a:ext uri="{FF2B5EF4-FFF2-40B4-BE49-F238E27FC236}">
                <a16:creationId xmlns:a16="http://schemas.microsoft.com/office/drawing/2014/main" id="{FFB8FEAD-D47E-35C3-01DF-46802B20156B}"/>
              </a:ext>
            </a:extLst>
          </p:cNvPr>
          <p:cNvSpPr/>
          <p:nvPr/>
        </p:nvSpPr>
        <p:spPr>
          <a:xfrm>
            <a:off x="2834640" y="4235963"/>
            <a:ext cx="86106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6" action="ppaction://hlinksldjump"/>
            <a:extLst>
              <a:ext uri="{FF2B5EF4-FFF2-40B4-BE49-F238E27FC236}">
                <a16:creationId xmlns:a16="http://schemas.microsoft.com/office/drawing/2014/main" id="{7F001F18-825C-43E3-A4A6-80C206E953E1}"/>
              </a:ext>
            </a:extLst>
          </p:cNvPr>
          <p:cNvSpPr/>
          <p:nvPr/>
        </p:nvSpPr>
        <p:spPr>
          <a:xfrm>
            <a:off x="5670530" y="3505200"/>
            <a:ext cx="549336"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4088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E7563-06BA-E73E-F9CF-4F2A35E542CB}"/>
              </a:ext>
            </a:extLst>
          </p:cNvPr>
          <p:cNvPicPr>
            <a:picLocks noChangeAspect="1"/>
          </p:cNvPicPr>
          <p:nvPr/>
        </p:nvPicPr>
        <p:blipFill>
          <a:blip r:embed="rId3">
            <a:alphaModFix amt="35000"/>
          </a:blip>
          <a:srcRect/>
          <a:stretch/>
        </p:blipFill>
        <p:spPr>
          <a:xfrm>
            <a:off x="0" y="-2"/>
            <a:ext cx="9143999" cy="4512565"/>
          </a:xfrm>
          <a:prstGeom prst="rect">
            <a:avLst/>
          </a:prstGeom>
          <a:effectLst>
            <a:softEdge rad="63500"/>
          </a:effectLst>
        </p:spPr>
      </p:pic>
      <p:sp>
        <p:nvSpPr>
          <p:cNvPr id="2" name="Text 4">
            <a:extLst>
              <a:ext uri="{FF2B5EF4-FFF2-40B4-BE49-F238E27FC236}">
                <a16:creationId xmlns:a16="http://schemas.microsoft.com/office/drawing/2014/main" id="{1FBFF02C-A69A-9CCF-3FB5-35908908620F}"/>
              </a:ext>
            </a:extLst>
          </p:cNvPr>
          <p:cNvSpPr/>
          <p:nvPr/>
        </p:nvSpPr>
        <p:spPr>
          <a:xfrm>
            <a:off x="241637" y="243033"/>
            <a:ext cx="6381800"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Disneyfied</a:t>
            </a:r>
            <a:endParaRPr lang="en-US" sz="3600" dirty="0">
              <a:latin typeface="Aptos" panose="020B0004020202020204" pitchFamily="34" charset="0"/>
            </a:endParaRPr>
          </a:p>
        </p:txBody>
      </p:sp>
      <p:sp>
        <p:nvSpPr>
          <p:cNvPr id="7" name="Text 6">
            <a:extLst>
              <a:ext uri="{FF2B5EF4-FFF2-40B4-BE49-F238E27FC236}">
                <a16:creationId xmlns:a16="http://schemas.microsoft.com/office/drawing/2014/main" id="{A5EF82A4-98FA-9A3D-4EC9-0449ED089C64}"/>
              </a:ext>
            </a:extLst>
          </p:cNvPr>
          <p:cNvSpPr/>
          <p:nvPr/>
        </p:nvSpPr>
        <p:spPr>
          <a:xfrm>
            <a:off x="274319" y="874242"/>
            <a:ext cx="6013675" cy="3964458"/>
          </a:xfrm>
          <a:prstGeom prst="rect">
            <a:avLst/>
          </a:prstGeom>
          <a:noFill/>
          <a:ln/>
        </p:spPr>
        <p:txBody>
          <a:bodyPr wrap="square" rtlCol="0" anchor="t"/>
          <a:lstStyle/>
          <a:p>
            <a:r>
              <a:rPr lang="en-GB" sz="1200" dirty="0">
                <a:solidFill>
                  <a:srgbClr val="FFFF00"/>
                </a:solidFill>
                <a:latin typeface="Aptos" panose="020B0004020202020204" pitchFamily="34" charset="0"/>
              </a:rPr>
              <a:t>That’s an interesting take, kid. When people talk about “social control” they tend to see it as a one-way street: from top to bottom. Either you obey or something bad happens, if you get my drift. But two guys called </a:t>
            </a:r>
            <a:r>
              <a:rPr lang="en-GB" sz="1200" dirty="0">
                <a:solidFill>
                  <a:srgbClr val="FFC000"/>
                </a:solidFill>
                <a:latin typeface="Aptos" panose="020B0004020202020204" pitchFamily="34" charset="0"/>
              </a:rPr>
              <a:t>Shearing and Stenning </a:t>
            </a:r>
            <a:r>
              <a:rPr lang="en-GB" sz="1200" dirty="0">
                <a:solidFill>
                  <a:srgbClr val="FFFF00"/>
                </a:solidFill>
                <a:latin typeface="Aptos" panose="020B0004020202020204" pitchFamily="34" charset="0"/>
              </a:rPr>
              <a:t>said modern corporations like Disney have learnt how to control huge crowds without resorting to violence. Take Disneyland. Social controls there are invisible: people don’t know they’re being pushed in the directions Disney wants them to go. They’re also pervasive. You can’t escape them ‘cos they cover all aspects of your stay.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here’s the good bit, kid. These controls are embedded in things that sound less alarming and more-friendly. Like “safety issues”. Would you disobey a direction if it might put you and your family in danger? Sweet, eh?</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This creates a situation of apparently consensual control - people seem to willingly participate in their own control (as with, for example, the use of CCTV cameras in shops and arcades) but which is actually coercive. They just don’t recognise it as such.</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if you think about it, this is what’s happening in the vigil. The participants aren’t butting heads with the cops: they’re cooperating in their own control because to do so makes it safe to protest and get their message across. </a:t>
            </a:r>
            <a:r>
              <a:rPr lang="en-GB" sz="1200" dirty="0">
                <a:solidFill>
                  <a:schemeClr val="bg1"/>
                </a:solidFill>
                <a:latin typeface="Aptos" panose="020B0004020202020204" pitchFamily="34" charset="0"/>
              </a:rPr>
              <a:t>Everyone’s a winner</a:t>
            </a:r>
            <a:r>
              <a:rPr lang="en-GB" sz="1200" dirty="0">
                <a:solidFill>
                  <a:srgbClr val="FFFF00"/>
                </a:solidFill>
                <a:latin typeface="Aptos" panose="020B0004020202020204" pitchFamily="34" charset="0"/>
              </a:rPr>
              <a:t>.</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But maybe some more than others…</a:t>
            </a:r>
            <a:endParaRPr lang="en-GB" sz="1200" dirty="0">
              <a:solidFill>
                <a:schemeClr val="accent6">
                  <a:lumMod val="40000"/>
                  <a:lumOff val="60000"/>
                </a:schemeClr>
              </a:solidFill>
              <a:latin typeface="Aptos" panose="020B0004020202020204" pitchFamily="34" charset="0"/>
            </a:endParaRPr>
          </a:p>
          <a:p>
            <a:r>
              <a:rPr lang="en-GB" sz="1200" dirty="0">
                <a:solidFill>
                  <a:srgbClr val="FFFF00"/>
                </a:solidFill>
                <a:latin typeface="Aptos" panose="020B0004020202020204" pitchFamily="34" charset="0"/>
              </a:rPr>
              <a:t> </a:t>
            </a:r>
          </a:p>
        </p:txBody>
      </p:sp>
      <p:pic>
        <p:nvPicPr>
          <p:cNvPr id="8" name="Picture 7">
            <a:extLst>
              <a:ext uri="{FF2B5EF4-FFF2-40B4-BE49-F238E27FC236}">
                <a16:creationId xmlns:a16="http://schemas.microsoft.com/office/drawing/2014/main" id="{8C985FEB-7E5D-9D61-D4C9-F8EE1672E8F4}"/>
              </a:ext>
            </a:extLst>
          </p:cNvPr>
          <p:cNvPicPr>
            <a:picLocks noChangeAspect="1"/>
          </p:cNvPicPr>
          <p:nvPr/>
        </p:nvPicPr>
        <p:blipFill>
          <a:blip r:embed="rId4"/>
          <a:srcRect/>
          <a:stretch/>
        </p:blipFill>
        <p:spPr>
          <a:xfrm>
            <a:off x="6395995" y="737206"/>
            <a:ext cx="2473685" cy="3445417"/>
          </a:xfrm>
          <a:prstGeom prst="rect">
            <a:avLst/>
          </a:prstGeom>
          <a:ln w="50800">
            <a:solidFill>
              <a:schemeClr val="bg1"/>
            </a:solidFill>
          </a:ln>
        </p:spPr>
      </p:pic>
      <p:grpSp>
        <p:nvGrpSpPr>
          <p:cNvPr id="37" name="T_disney">
            <a:extLst>
              <a:ext uri="{FF2B5EF4-FFF2-40B4-BE49-F238E27FC236}">
                <a16:creationId xmlns:a16="http://schemas.microsoft.com/office/drawing/2014/main" id="{5715CDDF-5AA2-7764-15D3-1334C549707B}"/>
              </a:ext>
            </a:extLst>
          </p:cNvPr>
          <p:cNvGrpSpPr/>
          <p:nvPr/>
        </p:nvGrpSpPr>
        <p:grpSpPr>
          <a:xfrm>
            <a:off x="5491920" y="1502399"/>
            <a:ext cx="2984313" cy="2245142"/>
            <a:chOff x="5740247" y="2457562"/>
            <a:chExt cx="2984313" cy="2245142"/>
          </a:xfrm>
        </p:grpSpPr>
        <p:sp>
          <p:nvSpPr>
            <p:cNvPr id="38" name="Shape 10">
              <a:extLst>
                <a:ext uri="{FF2B5EF4-FFF2-40B4-BE49-F238E27FC236}">
                  <a16:creationId xmlns:a16="http://schemas.microsoft.com/office/drawing/2014/main" id="{23A97A3E-1A45-91FC-F4BC-7693A15C784F}"/>
                </a:ext>
              </a:extLst>
            </p:cNvPr>
            <p:cNvSpPr/>
            <p:nvPr/>
          </p:nvSpPr>
          <p:spPr>
            <a:xfrm>
              <a:off x="5740247" y="2487107"/>
              <a:ext cx="2981623" cy="2215597"/>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39" name="Shape 11">
              <a:extLst>
                <a:ext uri="{FF2B5EF4-FFF2-40B4-BE49-F238E27FC236}">
                  <a16:creationId xmlns:a16="http://schemas.microsoft.com/office/drawing/2014/main" id="{48BF7360-ACE2-90CF-7954-95795BC0FEAF}"/>
                </a:ext>
              </a:extLst>
            </p:cNvPr>
            <p:cNvSpPr/>
            <p:nvPr/>
          </p:nvSpPr>
          <p:spPr>
            <a:xfrm>
              <a:off x="5740247" y="2467820"/>
              <a:ext cx="2981624" cy="266741"/>
            </a:xfrm>
            <a:prstGeom prst="rect">
              <a:avLst/>
            </a:prstGeom>
            <a:solidFill>
              <a:srgbClr val="7030A0"/>
            </a:solidFill>
            <a:ln>
              <a:solidFill>
                <a:srgbClr val="7030A0"/>
              </a:solidFill>
            </a:ln>
          </p:spPr>
        </p:sp>
        <p:sp>
          <p:nvSpPr>
            <p:cNvPr id="40" name="Text 13">
              <a:extLst>
                <a:ext uri="{FF2B5EF4-FFF2-40B4-BE49-F238E27FC236}">
                  <a16:creationId xmlns:a16="http://schemas.microsoft.com/office/drawing/2014/main" id="{B9A6D7AB-74F1-BE63-53EF-B5F1C4D30181}"/>
                </a:ext>
              </a:extLst>
            </p:cNvPr>
            <p:cNvSpPr/>
            <p:nvPr/>
          </p:nvSpPr>
          <p:spPr>
            <a:xfrm>
              <a:off x="5864252" y="2806166"/>
              <a:ext cx="2744712" cy="1791606"/>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Disneyland, they argue, is a subtle system of control (what you can do, who you can do it with and where you can do it), designed to keep people moving through the theme park without an awareness of being controlled. Control is </a:t>
              </a:r>
              <a:r>
                <a:rPr lang="en-GB" sz="1100" i="1" dirty="0">
                  <a:solidFill>
                    <a:srgbClr val="F0EFE8"/>
                  </a:solidFill>
                  <a:latin typeface="Aptos" panose="020B0004020202020204" pitchFamily="34" charset="0"/>
                </a:rPr>
                <a:t>disguised; </a:t>
              </a:r>
              <a:r>
                <a:rPr lang="en-GB" sz="1100" dirty="0">
                  <a:solidFill>
                    <a:srgbClr val="F0EFE8"/>
                  </a:solidFill>
                  <a:latin typeface="Aptos" panose="020B0004020202020204" pitchFamily="34" charset="0"/>
                </a:rPr>
                <a:t>"</a:t>
              </a:r>
              <a:r>
                <a:rPr lang="en-GB" sz="1100" i="1" dirty="0">
                  <a:solidFill>
                    <a:srgbClr val="F0EFE8"/>
                  </a:solidFill>
                  <a:latin typeface="Aptos" panose="020B0004020202020204" pitchFamily="34" charset="0"/>
                </a:rPr>
                <a:t>embedded in less threatening structures</a:t>
              </a:r>
              <a:r>
                <a:rPr lang="en-GB" sz="1100" dirty="0">
                  <a:solidFill>
                    <a:srgbClr val="F0EFE8"/>
                  </a:solidFill>
                  <a:latin typeface="Aptos" panose="020B0004020202020204" pitchFamily="34" charset="0"/>
                </a:rPr>
                <a:t>", such as "health and safety“ to convince people it’s in their best interests to cooperate. Similarly, to resist being controlled risks "endangering your own safety and that of others". </a:t>
              </a:r>
            </a:p>
          </p:txBody>
        </p:sp>
        <p:sp>
          <p:nvSpPr>
            <p:cNvPr id="41" name="TextBox 40">
              <a:extLst>
                <a:ext uri="{FF2B5EF4-FFF2-40B4-BE49-F238E27FC236}">
                  <a16:creationId xmlns:a16="http://schemas.microsoft.com/office/drawing/2014/main" id="{5FE21D09-9B28-688F-F9B0-66F21E00A54D}"/>
                </a:ext>
              </a:extLst>
            </p:cNvPr>
            <p:cNvSpPr txBox="1"/>
            <p:nvPr/>
          </p:nvSpPr>
          <p:spPr>
            <a:xfrm>
              <a:off x="5742935" y="2457562"/>
              <a:ext cx="2981625"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Shearing and Stenning (1985)</a:t>
              </a:r>
            </a:p>
          </p:txBody>
        </p:sp>
      </p:grpSp>
      <p:sp>
        <p:nvSpPr>
          <p:cNvPr id="4" name="Rectangle 3">
            <a:hlinkClick r:id="rId5" action="ppaction://hlinksldjump"/>
            <a:extLst>
              <a:ext uri="{FF2B5EF4-FFF2-40B4-BE49-F238E27FC236}">
                <a16:creationId xmlns:a16="http://schemas.microsoft.com/office/drawing/2014/main" id="{84549838-456A-9CFC-264F-DC7646CE54DF}"/>
              </a:ext>
            </a:extLst>
          </p:cNvPr>
          <p:cNvSpPr/>
          <p:nvPr/>
        </p:nvSpPr>
        <p:spPr>
          <a:xfrm>
            <a:off x="2834640" y="4228343"/>
            <a:ext cx="1332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isney">
            <a:extLst>
              <a:ext uri="{FF2B5EF4-FFF2-40B4-BE49-F238E27FC236}">
                <a16:creationId xmlns:a16="http://schemas.microsoft.com/office/drawing/2014/main" id="{70F59EE7-8901-6C9F-9966-29B1B1509B25}"/>
              </a:ext>
            </a:extLst>
          </p:cNvPr>
          <p:cNvSpPr/>
          <p:nvPr/>
        </p:nvSpPr>
        <p:spPr>
          <a:xfrm>
            <a:off x="1927860" y="1303020"/>
            <a:ext cx="141732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9988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Text 4">
            <a:extLst>
              <a:ext uri="{FF2B5EF4-FFF2-40B4-BE49-F238E27FC236}">
                <a16:creationId xmlns:a16="http://schemas.microsoft.com/office/drawing/2014/main" id="{0B3EC025-E09C-C868-45C1-AC3107D70980}"/>
              </a:ext>
            </a:extLst>
          </p:cNvPr>
          <p:cNvSpPr/>
          <p:nvPr/>
        </p:nvSpPr>
        <p:spPr>
          <a:xfrm>
            <a:off x="241636" y="243033"/>
            <a:ext cx="6516857" cy="665787"/>
          </a:xfrm>
          <a:prstGeom prst="rect">
            <a:avLst/>
          </a:prstGeom>
          <a:noFill/>
          <a:ln/>
        </p:spPr>
        <p:txBody>
          <a:bodyPr wrap="square" rtlCol="0" anchor="t"/>
          <a:lstStyle/>
          <a:p>
            <a:pPr marL="0" indent="0" algn="l">
              <a:buNone/>
            </a:pPr>
            <a:r>
              <a:rPr lang="en-US" sz="3600" b="1" dirty="0">
                <a:solidFill>
                  <a:srgbClr val="F0EDE8"/>
                </a:solidFill>
                <a:latin typeface="Aptos" panose="020B0004020202020204" pitchFamily="34" charset="0"/>
              </a:rPr>
              <a:t>Everything Together All At Once…</a:t>
            </a:r>
            <a:endParaRPr lang="en-US" sz="3600" dirty="0">
              <a:latin typeface="Aptos" panose="020B0004020202020204" pitchFamily="34" charset="0"/>
            </a:endParaRPr>
          </a:p>
        </p:txBody>
      </p:sp>
      <p:sp>
        <p:nvSpPr>
          <p:cNvPr id="2" name="Text 6">
            <a:extLst>
              <a:ext uri="{FF2B5EF4-FFF2-40B4-BE49-F238E27FC236}">
                <a16:creationId xmlns:a16="http://schemas.microsoft.com/office/drawing/2014/main" id="{B9DDBA71-3875-0758-C8B4-87438804C704}"/>
              </a:ext>
            </a:extLst>
          </p:cNvPr>
          <p:cNvSpPr/>
          <p:nvPr/>
        </p:nvSpPr>
        <p:spPr>
          <a:xfrm>
            <a:off x="274319" y="874243"/>
            <a:ext cx="6359291" cy="4124477"/>
          </a:xfrm>
          <a:prstGeom prst="rect">
            <a:avLst/>
          </a:prstGeom>
          <a:noFill/>
          <a:ln/>
        </p:spPr>
        <p:txBody>
          <a:bodyPr wrap="square" rtlCol="0" anchor="t"/>
          <a:lstStyle/>
          <a:p>
            <a:pPr indent="0">
              <a:buNone/>
            </a:pPr>
            <a:r>
              <a:rPr lang="en-US" sz="1200" dirty="0">
                <a:solidFill>
                  <a:srgbClr val="FFFF00"/>
                </a:solidFill>
                <a:latin typeface="Aptos" panose="020B0004020202020204" pitchFamily="34" charset="0"/>
              </a:rPr>
              <a:t>While it might look simple and straightforward – the authorities let them march and in return they do so respectfully and quietly – there’s a lot more going on here. </a:t>
            </a:r>
          </a:p>
          <a:p>
            <a:pPr indent="0">
              <a:buNone/>
            </a:pPr>
            <a:endParaRPr lang="en-US" sz="1200" dirty="0">
              <a:solidFill>
                <a:srgbClr val="FFFF00"/>
              </a:solidFill>
              <a:latin typeface="Aptos" panose="020B0004020202020204" pitchFamily="34" charset="0"/>
            </a:endParaRPr>
          </a:p>
          <a:p>
            <a:pPr indent="0">
              <a:buNone/>
            </a:pPr>
            <a:r>
              <a:rPr lang="en-US" sz="1200" dirty="0">
                <a:solidFill>
                  <a:srgbClr val="FFFF00"/>
                </a:solidFill>
                <a:latin typeface="Aptos" panose="020B0004020202020204" pitchFamily="34" charset="0"/>
              </a:rPr>
              <a:t>On the one hand the vigil performs normatively acceptable grief. Candles. Silence. Flowers. The whole nine yards. But look closer and you’ll see it performing something else: 40 people blocking a road at night, refusing to be invisible, demanding a 15-year-old’s death is treated as something other than just another crime statistic. That isn’t just simple compliance with the norms of acceptable demonstrating. It’s also  occupying public space with collective grief in a way that refuses the </a:t>
            </a:r>
            <a:r>
              <a:rPr lang="en-US" sz="1200" dirty="0">
                <a:solidFill>
                  <a:srgbClr val="FFC000"/>
                </a:solidFill>
                <a:latin typeface="Aptos" panose="020B0004020202020204" pitchFamily="34" charset="0"/>
              </a:rPr>
              <a:t>privatization of suffering</a:t>
            </a:r>
            <a:r>
              <a:rPr lang="en-US" sz="1200" dirty="0">
                <a:solidFill>
                  <a:srgbClr val="FFFF00"/>
                </a:solidFill>
                <a:latin typeface="Aptos" panose="020B0004020202020204" pitchFamily="34" charset="0"/>
              </a:rPr>
              <a:t>.</a:t>
            </a:r>
          </a:p>
          <a:p>
            <a:pPr indent="0">
              <a:buNone/>
            </a:pPr>
            <a:endParaRPr lang="en-US" sz="1200" dirty="0">
              <a:solidFill>
                <a:srgbClr val="FFFF00"/>
              </a:solidFill>
              <a:latin typeface="Aptos" panose="020B0004020202020204" pitchFamily="34" charset="0"/>
            </a:endParaRPr>
          </a:p>
          <a:p>
            <a:pPr indent="0">
              <a:buNone/>
            </a:pPr>
            <a:r>
              <a:rPr lang="en-US" sz="1200" dirty="0">
                <a:solidFill>
                  <a:srgbClr val="FFFF00"/>
                </a:solidFill>
                <a:latin typeface="Aptos" panose="020B0004020202020204" pitchFamily="34" charset="0"/>
              </a:rPr>
              <a:t>This is what Foucault called ‘</a:t>
            </a:r>
            <a:r>
              <a:rPr lang="en-US" sz="1200" dirty="0">
                <a:solidFill>
                  <a:srgbClr val="FFC000"/>
                </a:solidFill>
                <a:latin typeface="Aptos" panose="020B0004020202020204" pitchFamily="34" charset="0"/>
              </a:rPr>
              <a:t>practices of the self</a:t>
            </a:r>
            <a:r>
              <a:rPr lang="en-US" sz="1200" dirty="0">
                <a:solidFill>
                  <a:srgbClr val="FFFF00"/>
                </a:solidFill>
                <a:latin typeface="Aptos" panose="020B0004020202020204" pitchFamily="34" charset="0"/>
              </a:rPr>
              <a:t>’,  the everyday ways people shape who they are. But, here’s the kicker, these aren’t some sort of </a:t>
            </a:r>
            <a:r>
              <a:rPr lang="en-GB" sz="1200" dirty="0">
                <a:solidFill>
                  <a:srgbClr val="FFFF00"/>
                </a:solidFill>
                <a:latin typeface="Aptos" panose="020B0004020202020204" pitchFamily="34" charset="0"/>
              </a:rPr>
              <a:t>free-floating lifestyle choices.  They’re choices shaped by social institutions – families, schools, courts, governments – and the norms of society. </a:t>
            </a:r>
          </a:p>
          <a:p>
            <a:pPr indent="0">
              <a:buNone/>
            </a:pPr>
            <a:endParaRPr lang="en-GB" sz="1200" dirty="0">
              <a:solidFill>
                <a:srgbClr val="FFFF00"/>
              </a:solidFill>
              <a:latin typeface="Aptos" panose="020B0004020202020204" pitchFamily="34" charset="0"/>
            </a:endParaRPr>
          </a:p>
          <a:p>
            <a:pPr indent="0">
              <a:buNone/>
            </a:pPr>
            <a:r>
              <a:rPr lang="en-GB" sz="1200" dirty="0">
                <a:solidFill>
                  <a:srgbClr val="FFFF00"/>
                </a:solidFill>
                <a:latin typeface="Aptos" panose="020B0004020202020204" pitchFamily="34" charset="0"/>
              </a:rPr>
              <a:t>What he’s saying, in a roundabout way, is these practices give us ways “to be individuals” while also funnelling us into socially acceptable ways of being.  A bit like Disneyland but with a lot less Mouse.</a:t>
            </a:r>
            <a:endParaRPr lang="en-US" sz="1200" dirty="0">
              <a:solidFill>
                <a:srgbClr val="FFFF00"/>
              </a:solidFill>
              <a:latin typeface="Aptos" panose="020B0004020202020204" pitchFamily="34" charset="0"/>
            </a:endParaRPr>
          </a:p>
          <a:p>
            <a:pPr indent="0">
              <a:buNone/>
            </a:pPr>
            <a:endParaRPr lang="en-US" sz="1200" dirty="0">
              <a:solidFill>
                <a:srgbClr val="FFFF00"/>
              </a:solidFill>
              <a:latin typeface="Aptos" panose="020B0004020202020204" pitchFamily="34" charset="0"/>
            </a:endParaRPr>
          </a:p>
          <a:p>
            <a:pPr indent="0">
              <a:buNone/>
            </a:pPr>
            <a:r>
              <a:rPr lang="en-US" sz="1200" dirty="0">
                <a:solidFill>
                  <a:srgbClr val="FFFF00"/>
                </a:solidFill>
                <a:latin typeface="Aptos" panose="020B0004020202020204" pitchFamily="34" charset="0"/>
              </a:rPr>
              <a:t>And that’s something you’ve learnt, rookie. Social order isn’t just maintained. It’s constantly being renegotiated, at the micro level, by every vigilant act of compliance and creative non-compliance.</a:t>
            </a:r>
          </a:p>
          <a:p>
            <a:pPr indent="0">
              <a:buNone/>
            </a:pPr>
            <a:endParaRPr lang="en-US" sz="1200" dirty="0">
              <a:solidFill>
                <a:srgbClr val="FFFF00"/>
              </a:solidFill>
              <a:latin typeface="Aptos" panose="020B0004020202020204" pitchFamily="34" charset="0"/>
            </a:endParaRPr>
          </a:p>
          <a:p>
            <a:pPr indent="0">
              <a:buNone/>
            </a:pPr>
            <a:r>
              <a:rPr lang="en-US" sz="1200" dirty="0">
                <a:solidFill>
                  <a:srgbClr val="FFFF00"/>
                </a:solidFill>
                <a:latin typeface="Aptos" panose="020B0004020202020204" pitchFamily="34" charset="0"/>
              </a:rPr>
              <a:t>And on that note, </a:t>
            </a:r>
            <a:r>
              <a:rPr lang="en-US" sz="1200" dirty="0">
                <a:solidFill>
                  <a:schemeClr val="bg1"/>
                </a:solidFill>
                <a:latin typeface="Aptos" panose="020B0004020202020204" pitchFamily="34" charset="0"/>
              </a:rPr>
              <a:t>maybe it’s time we called it a night?</a:t>
            </a:r>
          </a:p>
          <a:p>
            <a:endParaRPr lang="en-GB" sz="1200" dirty="0">
              <a:solidFill>
                <a:srgbClr val="FFFF00"/>
              </a:solidFill>
              <a:latin typeface="Aptos" panose="020B0004020202020204" pitchFamily="34" charset="0"/>
            </a:endParaRPr>
          </a:p>
        </p:txBody>
      </p:sp>
      <p:pic>
        <p:nvPicPr>
          <p:cNvPr id="3" name="Picture 2">
            <a:extLst>
              <a:ext uri="{FF2B5EF4-FFF2-40B4-BE49-F238E27FC236}">
                <a16:creationId xmlns:a16="http://schemas.microsoft.com/office/drawing/2014/main" id="{0344E15F-3405-2400-0A77-6C343772A803}"/>
              </a:ext>
            </a:extLst>
          </p:cNvPr>
          <p:cNvPicPr>
            <a:picLocks noChangeAspect="1"/>
          </p:cNvPicPr>
          <p:nvPr/>
        </p:nvPicPr>
        <p:blipFill>
          <a:blip r:embed="rId3"/>
          <a:srcRect/>
          <a:stretch/>
        </p:blipFill>
        <p:spPr>
          <a:xfrm>
            <a:off x="6758494" y="1142311"/>
            <a:ext cx="2179765" cy="2815964"/>
          </a:xfrm>
          <a:prstGeom prst="rect">
            <a:avLst/>
          </a:prstGeom>
          <a:ln w="50800">
            <a:solidFill>
              <a:schemeClr val="bg1"/>
            </a:solidFill>
          </a:ln>
        </p:spPr>
      </p:pic>
      <p:sp>
        <p:nvSpPr>
          <p:cNvPr id="4" name="Rectangle 3">
            <a:hlinkClick r:id="rId4" action="ppaction://hlinksldjump"/>
            <a:extLst>
              <a:ext uri="{FF2B5EF4-FFF2-40B4-BE49-F238E27FC236}">
                <a16:creationId xmlns:a16="http://schemas.microsoft.com/office/drawing/2014/main" id="{E3E627A6-E5F1-3708-A6E5-86E8C86F4322}"/>
              </a:ext>
            </a:extLst>
          </p:cNvPr>
          <p:cNvSpPr/>
          <p:nvPr/>
        </p:nvSpPr>
        <p:spPr>
          <a:xfrm>
            <a:off x="1478280" y="4602480"/>
            <a:ext cx="216408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elf">
            <a:extLst>
              <a:ext uri="{FF2B5EF4-FFF2-40B4-BE49-F238E27FC236}">
                <a16:creationId xmlns:a16="http://schemas.microsoft.com/office/drawing/2014/main" id="{75586991-B279-7A66-92E8-5FE4C162D1B1}"/>
              </a:ext>
            </a:extLst>
          </p:cNvPr>
          <p:cNvSpPr/>
          <p:nvPr/>
        </p:nvSpPr>
        <p:spPr>
          <a:xfrm>
            <a:off x="2119325" y="2764388"/>
            <a:ext cx="128778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Concept_private">
            <a:extLst>
              <a:ext uri="{FF2B5EF4-FFF2-40B4-BE49-F238E27FC236}">
                <a16:creationId xmlns:a16="http://schemas.microsoft.com/office/drawing/2014/main" id="{47C97018-C826-35B8-E2E3-6F4B2D4E396E}"/>
              </a:ext>
            </a:extLst>
          </p:cNvPr>
          <p:cNvGrpSpPr/>
          <p:nvPr/>
        </p:nvGrpSpPr>
        <p:grpSpPr>
          <a:xfrm>
            <a:off x="3656552" y="916082"/>
            <a:ext cx="3368123" cy="2281938"/>
            <a:chOff x="5250789" y="542381"/>
            <a:chExt cx="3368123" cy="2281938"/>
          </a:xfrm>
        </p:grpSpPr>
        <p:sp>
          <p:nvSpPr>
            <p:cNvPr id="12" name="Shape 10">
              <a:extLst>
                <a:ext uri="{FF2B5EF4-FFF2-40B4-BE49-F238E27FC236}">
                  <a16:creationId xmlns:a16="http://schemas.microsoft.com/office/drawing/2014/main" id="{0F8B31D0-70AD-16DA-5204-610B54717372}"/>
                </a:ext>
              </a:extLst>
            </p:cNvPr>
            <p:cNvSpPr/>
            <p:nvPr/>
          </p:nvSpPr>
          <p:spPr>
            <a:xfrm>
              <a:off x="5253449" y="549644"/>
              <a:ext cx="3365463" cy="2245033"/>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13" name="Shape 11">
              <a:extLst>
                <a:ext uri="{FF2B5EF4-FFF2-40B4-BE49-F238E27FC236}">
                  <a16:creationId xmlns:a16="http://schemas.microsoft.com/office/drawing/2014/main" id="{15B7E7C2-CFC9-A334-8A07-7AD33079E59C}"/>
                </a:ext>
              </a:extLst>
            </p:cNvPr>
            <p:cNvSpPr/>
            <p:nvPr/>
          </p:nvSpPr>
          <p:spPr>
            <a:xfrm>
              <a:off x="5253449" y="542382"/>
              <a:ext cx="3362805" cy="272926"/>
            </a:xfrm>
            <a:prstGeom prst="rect">
              <a:avLst/>
            </a:prstGeom>
            <a:solidFill>
              <a:srgbClr val="0000FF"/>
            </a:solidFill>
            <a:ln>
              <a:noFill/>
            </a:ln>
          </p:spPr>
        </p:sp>
        <p:sp>
          <p:nvSpPr>
            <p:cNvPr id="14" name="Text 13">
              <a:extLst>
                <a:ext uri="{FF2B5EF4-FFF2-40B4-BE49-F238E27FC236}">
                  <a16:creationId xmlns:a16="http://schemas.microsoft.com/office/drawing/2014/main" id="{57C56E7C-D6D3-0526-6F81-ACBD66E40B0E}"/>
                </a:ext>
              </a:extLst>
            </p:cNvPr>
            <p:cNvSpPr/>
            <p:nvPr/>
          </p:nvSpPr>
          <p:spPr>
            <a:xfrm>
              <a:off x="5349547" y="882499"/>
              <a:ext cx="3163595" cy="1941820"/>
            </a:xfrm>
            <a:prstGeom prst="rect">
              <a:avLst/>
            </a:prstGeom>
            <a:noFill/>
            <a:ln/>
          </p:spPr>
          <p:txBody>
            <a:bodyPr wrap="square" lIns="0" tIns="0" rIns="0" bIns="0" rtlCol="0" anchor="t"/>
            <a:lstStyle/>
            <a:p>
              <a:r>
                <a:rPr lang="en-GB" sz="1100" dirty="0">
                  <a:solidFill>
                    <a:srgbClr val="F0EFE8"/>
                  </a:solidFill>
                  <a:latin typeface="Aptos" panose="020B0004020202020204" pitchFamily="34" charset="0"/>
                </a:rPr>
                <a:t>In “Liquid Modernity” Bauman (2000) argues that in contemporary modern societies suffering is both widespread but increasingly shouldered privately rather than collectively (except on rare  occasions when populations are actively encouraged to express public mourning for one of the Great and the Good – the death of Princess Diana (1997) being a good example). For Bauman the idea of suffering becoming a personal burden rather than a shared social condition comes about as traditional social solidarities weaken and collective institutions withdraw from the public realm.</a:t>
              </a:r>
            </a:p>
          </p:txBody>
        </p:sp>
        <p:sp>
          <p:nvSpPr>
            <p:cNvPr id="15" name="TextBox 14">
              <a:extLst>
                <a:ext uri="{FF2B5EF4-FFF2-40B4-BE49-F238E27FC236}">
                  <a16:creationId xmlns:a16="http://schemas.microsoft.com/office/drawing/2014/main" id="{E3353BCA-478F-2865-3F87-7748CC66F6EF}"/>
                </a:ext>
              </a:extLst>
            </p:cNvPr>
            <p:cNvSpPr txBox="1"/>
            <p:nvPr/>
          </p:nvSpPr>
          <p:spPr>
            <a:xfrm>
              <a:off x="5250789" y="542381"/>
              <a:ext cx="3365463" cy="276999"/>
            </a:xfrm>
            <a:prstGeom prst="rect">
              <a:avLst/>
            </a:prstGeom>
            <a:noFill/>
          </p:spPr>
          <p:txBody>
            <a:bodyPr wrap="square">
              <a:spAutoFit/>
            </a:bodyPr>
            <a:lstStyle/>
            <a:p>
              <a:pPr algn="ctr"/>
              <a:r>
                <a:rPr lang="en-GB" sz="1200" b="1" dirty="0">
                  <a:solidFill>
                    <a:srgbClr val="FFFF00"/>
                  </a:solidFill>
                  <a:latin typeface="Aptos" panose="020B0004020202020204" pitchFamily="34" charset="0"/>
                </a:rPr>
                <a:t>Concept: Privatization of Suffering</a:t>
              </a:r>
              <a:endParaRPr lang="en-GB" sz="1200" b="1" dirty="0">
                <a:solidFill>
                  <a:schemeClr val="bg1"/>
                </a:solidFill>
                <a:latin typeface="Aptos" panose="020B0004020202020204" pitchFamily="34" charset="0"/>
              </a:endParaRPr>
            </a:p>
          </p:txBody>
        </p:sp>
      </p:grpSp>
      <p:sp>
        <p:nvSpPr>
          <p:cNvPr id="16" name="private">
            <a:extLst>
              <a:ext uri="{FF2B5EF4-FFF2-40B4-BE49-F238E27FC236}">
                <a16:creationId xmlns:a16="http://schemas.microsoft.com/office/drawing/2014/main" id="{8474CA4A-FFD0-C0D9-6DA3-21B8955C5CCB}"/>
              </a:ext>
            </a:extLst>
          </p:cNvPr>
          <p:cNvSpPr/>
          <p:nvPr/>
        </p:nvSpPr>
        <p:spPr>
          <a:xfrm>
            <a:off x="1064302" y="2401508"/>
            <a:ext cx="154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Concept_self">
            <a:extLst>
              <a:ext uri="{FF2B5EF4-FFF2-40B4-BE49-F238E27FC236}">
                <a16:creationId xmlns:a16="http://schemas.microsoft.com/office/drawing/2014/main" id="{8E342728-D8B0-7983-21EB-0D179E4D9466}"/>
              </a:ext>
            </a:extLst>
          </p:cNvPr>
          <p:cNvGrpSpPr/>
          <p:nvPr/>
        </p:nvGrpSpPr>
        <p:grpSpPr>
          <a:xfrm>
            <a:off x="4302784" y="2215882"/>
            <a:ext cx="4058874" cy="2566598"/>
            <a:chOff x="4560039" y="542381"/>
            <a:chExt cx="4058874" cy="2566598"/>
          </a:xfrm>
        </p:grpSpPr>
        <p:sp>
          <p:nvSpPr>
            <p:cNvPr id="6" name="Shape 10">
              <a:extLst>
                <a:ext uri="{FF2B5EF4-FFF2-40B4-BE49-F238E27FC236}">
                  <a16:creationId xmlns:a16="http://schemas.microsoft.com/office/drawing/2014/main" id="{831D2A0F-2826-F6AC-6F44-60514EA87D61}"/>
                </a:ext>
              </a:extLst>
            </p:cNvPr>
            <p:cNvSpPr/>
            <p:nvPr/>
          </p:nvSpPr>
          <p:spPr>
            <a:xfrm>
              <a:off x="4560039" y="549644"/>
              <a:ext cx="4058874" cy="255933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7" name="Shape 11">
              <a:extLst>
                <a:ext uri="{FF2B5EF4-FFF2-40B4-BE49-F238E27FC236}">
                  <a16:creationId xmlns:a16="http://schemas.microsoft.com/office/drawing/2014/main" id="{8AC1C5BC-666C-0137-1546-0429349F1051}"/>
                </a:ext>
              </a:extLst>
            </p:cNvPr>
            <p:cNvSpPr/>
            <p:nvPr/>
          </p:nvSpPr>
          <p:spPr>
            <a:xfrm>
              <a:off x="4572001" y="542382"/>
              <a:ext cx="4044253" cy="272926"/>
            </a:xfrm>
            <a:prstGeom prst="rect">
              <a:avLst/>
            </a:prstGeom>
            <a:solidFill>
              <a:srgbClr val="0000FF"/>
            </a:solidFill>
            <a:ln>
              <a:noFill/>
            </a:ln>
          </p:spPr>
        </p:sp>
        <p:sp>
          <p:nvSpPr>
            <p:cNvPr id="8" name="Text 13">
              <a:extLst>
                <a:ext uri="{FF2B5EF4-FFF2-40B4-BE49-F238E27FC236}">
                  <a16:creationId xmlns:a16="http://schemas.microsoft.com/office/drawing/2014/main" id="{0DCBEE91-4978-2492-83B4-EB0B4B2916AE}"/>
                </a:ext>
              </a:extLst>
            </p:cNvPr>
            <p:cNvSpPr/>
            <p:nvPr/>
          </p:nvSpPr>
          <p:spPr>
            <a:xfrm>
              <a:off x="4682613" y="852519"/>
              <a:ext cx="3830529" cy="2252296"/>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These are the everyday techniques people use to shape their sense of self – fundamental beliefs about “who we are”. While some see The Self as some sort of fixed essence that comes from within (“our true self”) Foucault, in common with later writers like Judith Butler, saw self-formation as </a:t>
              </a:r>
              <a:r>
                <a:rPr lang="en-GB" sz="1100" i="1" dirty="0">
                  <a:solidFill>
                    <a:srgbClr val="F0EFE8"/>
                  </a:solidFill>
                  <a:latin typeface="Aptos" panose="020B0004020202020204" pitchFamily="34" charset="0"/>
                </a:rPr>
                <a:t>performative</a:t>
              </a:r>
              <a:r>
                <a:rPr lang="en-GB" sz="1100" dirty="0">
                  <a:solidFill>
                    <a:srgbClr val="F0EFE8"/>
                  </a:solidFill>
                  <a:latin typeface="Aptos" panose="020B0004020202020204" pitchFamily="34" charset="0"/>
                </a:rPr>
                <a:t>: something we have to </a:t>
              </a:r>
              <a:r>
                <a:rPr lang="en-GB" sz="1100" i="1" dirty="0">
                  <a:solidFill>
                    <a:srgbClr val="F0EFE8"/>
                  </a:solidFill>
                  <a:latin typeface="Aptos" panose="020B0004020202020204" pitchFamily="34" charset="0"/>
                </a:rPr>
                <a:t>do</a:t>
              </a:r>
              <a:r>
                <a:rPr lang="en-GB" sz="1100" dirty="0">
                  <a:solidFill>
                    <a:srgbClr val="F0EFE8"/>
                  </a:solidFill>
                  <a:latin typeface="Aptos" panose="020B0004020202020204" pitchFamily="34" charset="0"/>
                </a:rPr>
                <a:t> (“perform”) rather than something we naturally </a:t>
              </a:r>
              <a:r>
                <a:rPr lang="en-GB" sz="1100" i="1" dirty="0">
                  <a:solidFill>
                    <a:srgbClr val="F0EFE8"/>
                  </a:solidFill>
                  <a:latin typeface="Aptos" panose="020B0004020202020204" pitchFamily="34" charset="0"/>
                </a:rPr>
                <a:t>are</a:t>
              </a:r>
              <a:r>
                <a:rPr lang="en-GB" sz="1100" dirty="0">
                  <a:solidFill>
                    <a:srgbClr val="F0EFE8"/>
                  </a:solidFill>
                  <a:latin typeface="Aptos" panose="020B0004020202020204" pitchFamily="34" charset="0"/>
                </a:rPr>
                <a:t>.</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The significance of this for crime and deviance is it shows how we come to police our own behaviour through an </a:t>
              </a:r>
              <a:r>
                <a:rPr lang="en-GB" sz="1100" i="1" dirty="0">
                  <a:solidFill>
                    <a:srgbClr val="F0EFE8"/>
                  </a:solidFill>
                  <a:latin typeface="Aptos" panose="020B0004020202020204" pitchFamily="34" charset="0"/>
                </a:rPr>
                <a:t>internalised discipline</a:t>
              </a:r>
              <a:r>
                <a:rPr lang="en-GB" sz="1100" dirty="0">
                  <a:solidFill>
                    <a:srgbClr val="F0EFE8"/>
                  </a:solidFill>
                  <a:latin typeface="Aptos" panose="020B0004020202020204" pitchFamily="34" charset="0"/>
                </a:rPr>
                <a:t> that leads us, for example, to conform to the expectations of others, to avoid being labelled criminal or deviant – as we can see in the example of the Vigil that “polices itself” in the shadow of the legal power represented by the police officers.</a:t>
              </a:r>
            </a:p>
          </p:txBody>
        </p:sp>
        <p:sp>
          <p:nvSpPr>
            <p:cNvPr id="9" name="TextBox 8">
              <a:extLst>
                <a:ext uri="{FF2B5EF4-FFF2-40B4-BE49-F238E27FC236}">
                  <a16:creationId xmlns:a16="http://schemas.microsoft.com/office/drawing/2014/main" id="{B352CB27-DC95-052C-5B26-93F54C899577}"/>
                </a:ext>
              </a:extLst>
            </p:cNvPr>
            <p:cNvSpPr txBox="1"/>
            <p:nvPr/>
          </p:nvSpPr>
          <p:spPr>
            <a:xfrm>
              <a:off x="4572001" y="542381"/>
              <a:ext cx="4044251" cy="276999"/>
            </a:xfrm>
            <a:prstGeom prst="rect">
              <a:avLst/>
            </a:prstGeom>
            <a:noFill/>
          </p:spPr>
          <p:txBody>
            <a:bodyPr wrap="square">
              <a:spAutoFit/>
            </a:bodyPr>
            <a:lstStyle/>
            <a:p>
              <a:pPr algn="ctr"/>
              <a:r>
                <a:rPr lang="en-GB" sz="1200" b="1" dirty="0">
                  <a:solidFill>
                    <a:srgbClr val="FFFF00"/>
                  </a:solidFill>
                  <a:latin typeface="Aptos" panose="020B0004020202020204" pitchFamily="34" charset="0"/>
                </a:rPr>
                <a:t>Concept: ”Practices of the Self”</a:t>
              </a:r>
              <a:endParaRPr lang="en-GB" sz="1200" b="1" dirty="0">
                <a:solidFill>
                  <a:schemeClr val="bg1"/>
                </a:solidFill>
                <a:latin typeface="Aptos" panose="020B0004020202020204" pitchFamily="34" charset="0"/>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1641576-A999-F141-2264-4B53CC58951A}"/>
              </a:ext>
            </a:extLst>
          </p:cNvPr>
          <p:cNvPicPr>
            <a:picLocks noChangeAspect="1"/>
          </p:cNvPicPr>
          <p:nvPr/>
        </p:nvPicPr>
        <p:blipFill>
          <a:blip r:embed="rId5"/>
          <a:stretch>
            <a:fillRect/>
          </a:stretch>
        </p:blipFill>
        <p:spPr>
          <a:xfrm>
            <a:off x="-10374" y="0"/>
            <a:ext cx="9217604" cy="5143500"/>
          </a:xfrm>
          <a:prstGeom prst="rect">
            <a:avLst/>
          </a:prstGeom>
        </p:spPr>
      </p:pic>
      <p:pic>
        <p:nvPicPr>
          <p:cNvPr id="2" name="guitar-drive-transitions-SBA-300062393">
            <a:hlinkClick r:id="" action="ppaction://media"/>
            <a:extLst>
              <a:ext uri="{FF2B5EF4-FFF2-40B4-BE49-F238E27FC236}">
                <a16:creationId xmlns:a16="http://schemas.microsoft.com/office/drawing/2014/main" id="{790B79B0-9876-5636-D085-9B856E1E2C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6162" y="4624933"/>
            <a:ext cx="365522" cy="365522"/>
          </a:xfrm>
          <a:prstGeom prst="rect">
            <a:avLst/>
          </a:prstGeom>
        </p:spPr>
      </p:pic>
      <p:pic>
        <p:nvPicPr>
          <p:cNvPr id="3" name="Picture 2">
            <a:extLst>
              <a:ext uri="{FF2B5EF4-FFF2-40B4-BE49-F238E27FC236}">
                <a16:creationId xmlns:a16="http://schemas.microsoft.com/office/drawing/2014/main" id="{1EBB1412-55FD-3F49-6D9E-02F06E0BCA2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Layer>
                </a14:imgProps>
              </a:ext>
            </a:extLst>
          </a:blip>
          <a:srcRect r="48652"/>
          <a:stretch/>
        </p:blipFill>
        <p:spPr>
          <a:xfrm flipH="1">
            <a:off x="6924806" y="0"/>
            <a:ext cx="2641067" cy="5143500"/>
          </a:xfrm>
          <a:prstGeom prst="rect">
            <a:avLst/>
          </a:prstGeom>
        </p:spPr>
      </p:pic>
      <p:pic>
        <p:nvPicPr>
          <p:cNvPr id="4" name="Picture 3">
            <a:extLst>
              <a:ext uri="{FF2B5EF4-FFF2-40B4-BE49-F238E27FC236}">
                <a16:creationId xmlns:a16="http://schemas.microsoft.com/office/drawing/2014/main" id="{BB605E45-BBDE-9500-5720-6826B921186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37" b="99219" l="9961" r="89844">
                        <a14:foregroundMark x1="54004" y1="10840" x2="58887" y2="78418"/>
                        <a14:foregroundMark x1="58887" y1="78418" x2="57324" y2="91406"/>
                        <a14:foregroundMark x1="57324" y1="91406" x2="58594" y2="93945"/>
                        <a14:foregroundMark x1="48438" y1="4102" x2="45605" y2="17480"/>
                        <a14:foregroundMark x1="45605" y1="17480" x2="44629" y2="17773"/>
                        <a14:foregroundMark x1="56152" y1="2832" x2="70410" y2="60645"/>
                        <a14:foregroundMark x1="70410" y1="60645" x2="70508" y2="60645"/>
                        <a14:foregroundMark x1="59863" y1="5566" x2="76367" y2="18555"/>
                        <a14:foregroundMark x1="42969" y1="17773" x2="33691" y2="62500"/>
                        <a14:foregroundMark x1="33691" y1="62500" x2="33203" y2="61914"/>
                        <a14:foregroundMark x1="29004" y1="38867" x2="28125" y2="48047"/>
                        <a14:foregroundMark x1="38086" y1="21289" x2="34277" y2="25098"/>
                        <a14:foregroundMark x1="38379" y1="19336" x2="40820" y2="25098"/>
                        <a14:foregroundMark x1="83203" y1="60938" x2="77930" y2="93945"/>
                        <a14:foregroundMark x1="77930" y1="93945" x2="77930" y2="93945"/>
                        <a14:foregroundMark x1="82031" y1="80273" x2="87109" y2="99219"/>
                      </a14:backgroundRemoval>
                    </a14:imgEffect>
                    <a14:imgEffect>
                      <a14:saturation sat="200000"/>
                    </a14:imgEffect>
                  </a14:imgLayer>
                </a14:imgProps>
              </a:ext>
            </a:extLst>
          </a:blip>
          <a:srcRect l="13782" r="4551"/>
          <a:stretch/>
        </p:blipFill>
        <p:spPr>
          <a:xfrm>
            <a:off x="-1969123" y="-16928"/>
            <a:ext cx="4200525" cy="5143500"/>
          </a:xfrm>
          <a:prstGeom prst="rect">
            <a:avLst/>
          </a:prstGeom>
        </p:spPr>
      </p:pic>
      <p:sp>
        <p:nvSpPr>
          <p:cNvPr id="7" name="TextBox 6">
            <a:extLst>
              <a:ext uri="{FF2B5EF4-FFF2-40B4-BE49-F238E27FC236}">
                <a16:creationId xmlns:a16="http://schemas.microsoft.com/office/drawing/2014/main" id="{6CCD7F2D-56F3-2552-91C6-9B101EEB3643}"/>
              </a:ext>
            </a:extLst>
          </p:cNvPr>
          <p:cNvSpPr txBox="1"/>
          <p:nvPr/>
        </p:nvSpPr>
        <p:spPr>
          <a:xfrm>
            <a:off x="-41989" y="2383769"/>
            <a:ext cx="9227978" cy="646331"/>
          </a:xfrm>
          <a:prstGeom prst="rect">
            <a:avLst/>
          </a:prstGeom>
          <a:noFill/>
        </p:spPr>
        <p:txBody>
          <a:bodyPr wrap="square" rtlCol="0">
            <a:spAutoFit/>
          </a:bodyPr>
          <a:lstStyle/>
          <a:p>
            <a:pPr algn="ctr"/>
            <a:r>
              <a:rPr lang="en-GB" sz="3600" b="1" dirty="0">
                <a:solidFill>
                  <a:schemeClr val="bg1"/>
                </a:solidFill>
                <a:latin typeface="Gauge" pitchFamily="2" charset="0"/>
                <a:ea typeface="ADLaM Display" panose="020F0502020204030204" pitchFamily="2" charset="0"/>
                <a:cs typeface="ADLaM Display" panose="020F0502020204030204" pitchFamily="2" charset="0"/>
              </a:rPr>
              <a:t>Crime and Deviance</a:t>
            </a:r>
          </a:p>
        </p:txBody>
      </p:sp>
      <p:grpSp>
        <p:nvGrpSpPr>
          <p:cNvPr id="9" name="Group 8">
            <a:extLst>
              <a:ext uri="{FF2B5EF4-FFF2-40B4-BE49-F238E27FC236}">
                <a16:creationId xmlns:a16="http://schemas.microsoft.com/office/drawing/2014/main" id="{5B9F2766-8635-915D-8F6C-98A6F2EADDE6}"/>
              </a:ext>
            </a:extLst>
          </p:cNvPr>
          <p:cNvGrpSpPr/>
          <p:nvPr/>
        </p:nvGrpSpPr>
        <p:grpSpPr>
          <a:xfrm>
            <a:off x="-10374" y="770774"/>
            <a:ext cx="9217604" cy="1066855"/>
            <a:chOff x="-13833" y="1027698"/>
            <a:chExt cx="12290139" cy="1422475"/>
          </a:xfrm>
        </p:grpSpPr>
        <p:sp>
          <p:nvSpPr>
            <p:cNvPr id="5" name="TextBox 4">
              <a:extLst>
                <a:ext uri="{FF2B5EF4-FFF2-40B4-BE49-F238E27FC236}">
                  <a16:creationId xmlns:a16="http://schemas.microsoft.com/office/drawing/2014/main" id="{6DF4F7E6-8CF6-F729-C0DB-06CC4E28BF1C}"/>
                </a:ext>
              </a:extLst>
            </p:cNvPr>
            <p:cNvSpPr txBox="1"/>
            <p:nvPr/>
          </p:nvSpPr>
          <p:spPr>
            <a:xfrm>
              <a:off x="-13833" y="1506324"/>
              <a:ext cx="12290139" cy="943849"/>
            </a:xfrm>
            <a:prstGeom prst="rect">
              <a:avLst/>
            </a:prstGeom>
            <a:noFill/>
          </p:spPr>
          <p:txBody>
            <a:bodyPr wrap="square" rtlCol="0">
              <a:spAutoFit/>
            </a:bodyPr>
            <a:lstStyle/>
            <a:p>
              <a:pPr algn="ctr"/>
              <a:r>
                <a:rPr lang="en-GB" sz="4000" b="1" kern="0" dirty="0">
                  <a:solidFill>
                    <a:srgbClr val="FFFF00"/>
                  </a:solidFill>
                  <a:latin typeface="Gauge" pitchFamily="2" charset="0"/>
                  <a:ea typeface="ADLaM Display" panose="020F0502020204030204" pitchFamily="2" charset="0"/>
                  <a:cs typeface="ADLaM Display" panose="020F0502020204030204" pitchFamily="2" charset="0"/>
                </a:rPr>
                <a:t>Sociological Detectives</a:t>
              </a:r>
            </a:p>
          </p:txBody>
        </p:sp>
        <p:sp>
          <p:nvSpPr>
            <p:cNvPr id="6" name="TextBox 5">
              <a:extLst>
                <a:ext uri="{FF2B5EF4-FFF2-40B4-BE49-F238E27FC236}">
                  <a16:creationId xmlns:a16="http://schemas.microsoft.com/office/drawing/2014/main" id="{65107E8C-9971-2634-9259-EA843DD990BD}"/>
                </a:ext>
              </a:extLst>
            </p:cNvPr>
            <p:cNvSpPr txBox="1"/>
            <p:nvPr/>
          </p:nvSpPr>
          <p:spPr>
            <a:xfrm>
              <a:off x="5548830" y="1027698"/>
              <a:ext cx="1585608" cy="1056701"/>
            </a:xfrm>
            <a:prstGeom prst="rect">
              <a:avLst/>
            </a:prstGeom>
            <a:noFill/>
          </p:spPr>
          <p:txBody>
            <a:bodyPr wrap="square" rtlCol="0">
              <a:spAutoFit/>
            </a:bodyPr>
            <a:lstStyle/>
            <a:p>
              <a:r>
                <a:rPr lang="en-GB" sz="3200" b="1" kern="0" dirty="0">
                  <a:solidFill>
                    <a:srgbClr val="FFFF00"/>
                  </a:solidFill>
                  <a:latin typeface="Gauge" pitchFamily="2" charset="0"/>
                  <a:ea typeface="ADLaM Display" panose="020F0502020204030204" pitchFamily="2" charset="0"/>
                  <a:cs typeface="ADLaM Display" panose="020F0502020204030204" pitchFamily="2" charset="0"/>
                </a:rPr>
                <a:t>The</a:t>
              </a:r>
            </a:p>
            <a:p>
              <a:endParaRPr lang="en-GB" sz="1350" dirty="0"/>
            </a:p>
          </p:txBody>
        </p:sp>
      </p:grpSp>
      <p:sp>
        <p:nvSpPr>
          <p:cNvPr id="8" name="TextBox 7">
            <a:extLst>
              <a:ext uri="{FF2B5EF4-FFF2-40B4-BE49-F238E27FC236}">
                <a16:creationId xmlns:a16="http://schemas.microsoft.com/office/drawing/2014/main" id="{396B8B4C-1BE3-0A66-F568-66E916A0E0D0}"/>
              </a:ext>
            </a:extLst>
          </p:cNvPr>
          <p:cNvSpPr txBox="1"/>
          <p:nvPr/>
        </p:nvSpPr>
        <p:spPr>
          <a:xfrm>
            <a:off x="-9732562" y="158923"/>
            <a:ext cx="8910536" cy="646331"/>
          </a:xfrm>
          <a:prstGeom prst="rect">
            <a:avLst/>
          </a:prstGeom>
          <a:noFill/>
        </p:spPr>
        <p:txBody>
          <a:bodyPr wrap="square">
            <a:spAutoFit/>
          </a:bodyPr>
          <a:lstStyle/>
          <a:p>
            <a:r>
              <a:rPr lang="en-GB" sz="3600" b="1" dirty="0">
                <a:solidFill>
                  <a:srgbClr val="FFFF00"/>
                </a:solidFill>
                <a:latin typeface="18thCentury" pitchFamily="2" charset="0"/>
                <a:cs typeface="Arial" panose="020B0604020202020204" pitchFamily="34" charset="0"/>
              </a:rPr>
              <a:t>Modern Society…</a:t>
            </a:r>
            <a:endParaRPr lang="en-GB" sz="3600" b="1" dirty="0">
              <a:latin typeface="18thCentury" pitchFamily="2" charset="0"/>
              <a:cs typeface="Arial" panose="020B0604020202020204" pitchFamily="34" charset="0"/>
            </a:endParaRPr>
          </a:p>
        </p:txBody>
      </p:sp>
      <p:sp>
        <p:nvSpPr>
          <p:cNvPr id="10" name="TextBox 9">
            <a:extLst>
              <a:ext uri="{FF2B5EF4-FFF2-40B4-BE49-F238E27FC236}">
                <a16:creationId xmlns:a16="http://schemas.microsoft.com/office/drawing/2014/main" id="{51BC04BC-30DD-4B4F-B8D8-B936CBA4F818}"/>
              </a:ext>
            </a:extLst>
          </p:cNvPr>
          <p:cNvSpPr txBox="1"/>
          <p:nvPr/>
        </p:nvSpPr>
        <p:spPr>
          <a:xfrm>
            <a:off x="-14479026" y="838348"/>
            <a:ext cx="4823685" cy="1107996"/>
          </a:xfrm>
          <a:prstGeom prst="rect">
            <a:avLst/>
          </a:prstGeom>
          <a:noFill/>
        </p:spPr>
        <p:txBody>
          <a:bodyPr wrap="square">
            <a:spAutoFit/>
          </a:bodyPr>
          <a:lstStyle/>
          <a:p>
            <a:r>
              <a:rPr lang="en-GB" sz="3300" b="1" dirty="0">
                <a:solidFill>
                  <a:srgbClr val="FFFF00"/>
                </a:solidFill>
                <a:latin typeface="Aptos" panose="020B0004020202020204" pitchFamily="34" charset="0"/>
                <a:cs typeface="Arial" panose="020B0604020202020204" pitchFamily="34" charset="0"/>
              </a:rPr>
              <a:t>Kick-started by </a:t>
            </a:r>
          </a:p>
          <a:p>
            <a:r>
              <a:rPr lang="en-GB" sz="3300" b="1" dirty="0">
                <a:solidFill>
                  <a:srgbClr val="FFFF00"/>
                </a:solidFill>
                <a:latin typeface="Aptos" panose="020B0004020202020204" pitchFamily="34" charset="0"/>
                <a:cs typeface="Arial" panose="020B0604020202020204" pitchFamily="34" charset="0"/>
              </a:rPr>
              <a:t>The Enlightenment</a:t>
            </a:r>
            <a:endParaRPr lang="en-GB" sz="3300" dirty="0">
              <a:latin typeface="Aptos" panose="020B0004020202020204" pitchFamily="34" charset="0"/>
            </a:endParaRPr>
          </a:p>
        </p:txBody>
      </p:sp>
      <p:pic>
        <p:nvPicPr>
          <p:cNvPr id="12" name="Picture 11">
            <a:extLst>
              <a:ext uri="{FF2B5EF4-FFF2-40B4-BE49-F238E27FC236}">
                <a16:creationId xmlns:a16="http://schemas.microsoft.com/office/drawing/2014/main" id="{94361248-278B-8AA2-BFF0-F08234A932E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14" b="99735" l="9896" r="89881">
                        <a14:foregroundMark x1="51563" y1="2914" x2="44717" y2="14305"/>
                        <a14:foregroundMark x1="49702" y1="33245" x2="53943" y2="58808"/>
                        <a14:foregroundMark x1="53943" y1="58808" x2="53943" y2="58940"/>
                        <a14:foregroundMark x1="45313" y1="91126" x2="44048" y2="99735"/>
                        <a14:foregroundMark x1="44048" y1="99735" x2="44048" y2="99735"/>
                        <a14:foregroundMark x1="58557" y1="24636" x2="63170" y2="32185"/>
                        <a14:foregroundMark x1="63170" y1="32185" x2="63170" y2="32185"/>
                        <a14:foregroundMark x1="44196" y1="12980" x2="45387" y2="12583"/>
                        <a14:foregroundMark x1="44048" y1="13245" x2="43676" y2="13510"/>
                        <a14:foregroundMark x1="43155" y1="14172" x2="43155" y2="14172"/>
                        <a14:foregroundMark x1="43080" y1="13907" x2="43080" y2="13907"/>
                        <a14:foregroundMark x1="43304" y1="15629" x2="43304" y2="15629"/>
                        <a14:foregroundMark x1="43899" y1="17086" x2="42262" y2="20132"/>
                        <a14:foregroundMark x1="42560" y1="21192" x2="40402" y2="24901"/>
                        <a14:foregroundMark x1="41964" y1="25166" x2="41220" y2="27947"/>
                        <a14:foregroundMark x1="43229" y1="24238" x2="42262" y2="27947"/>
                        <a14:foregroundMark x1="40030" y1="25695" x2="39583" y2="30066"/>
                        <a14:foregroundMark x1="39360" y1="25828" x2="40923" y2="23974"/>
                        <a14:foregroundMark x1="42485" y1="20397" x2="42336" y2="20927"/>
                        <a14:foregroundMark x1="41295" y1="29404" x2="42783" y2="28212"/>
                        <a14:foregroundMark x1="40551" y1="30331" x2="40402" y2="31788"/>
                        <a14:foregroundMark x1="43452" y1="16159" x2="40253" y2="16954"/>
                        <a14:foregroundMark x1="43452" y1="13377" x2="42113" y2="14570"/>
                        <a14:foregroundMark x1="60193" y1="16026" x2="60789" y2="17351"/>
                        <a14:foregroundMark x1="62574" y1="26755" x2="62500" y2="25166"/>
                        <a14:foregroundMark x1="62946" y1="24106" x2="64286" y2="25695"/>
                        <a14:backgroundMark x1="40449" y1="17453" x2="39732" y2="20132"/>
                        <a14:backgroundMark x1="39593" y1="24932" x2="39063" y2="25695"/>
                        <a14:backgroundMark x1="39509" y1="91258" x2="39583" y2="97351"/>
                      </a14:backgroundRemoval>
                    </a14:imgEffect>
                  </a14:imgLayer>
                </a14:imgProps>
              </a:ext>
              <a:ext uri="{28A0092B-C50C-407E-A947-70E740481C1C}">
                <a14:useLocalDpi xmlns:a14="http://schemas.microsoft.com/office/drawing/2010/main" val="0"/>
              </a:ext>
            </a:extLst>
          </a:blip>
          <a:srcRect l="33750" r="29911"/>
          <a:stretch/>
        </p:blipFill>
        <p:spPr>
          <a:xfrm>
            <a:off x="10462578" y="0"/>
            <a:ext cx="3322865" cy="5183570"/>
          </a:xfrm>
          <a:prstGeom prst="rect">
            <a:avLst/>
          </a:prstGeom>
        </p:spPr>
      </p:pic>
    </p:spTree>
    <p:extLst>
      <p:ext uri="{BB962C8B-B14F-4D97-AF65-F5344CB8AC3E}">
        <p14:creationId xmlns:p14="http://schemas.microsoft.com/office/powerpoint/2010/main" val="2317162590"/>
      </p:ext>
    </p:extLst>
  </p:cSld>
  <p:clrMapOvr>
    <a:masterClrMapping/>
  </p:clrMapOvr>
  <mc:AlternateContent xmlns:mc="http://schemas.openxmlformats.org/markup-compatibility/2006" xmlns:p14="http://schemas.microsoft.com/office/powerpoint/2010/main">
    <mc:Choice Requires="p14">
      <p:transition spd="slow" p14:dur="1500" advClick="0" advTm="4000">
        <p:split orient="vert"/>
      </p:transition>
    </mc:Choice>
    <mc:Fallback xmlns="">
      <p:transition spd="slow" advClick="0" advTm="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3"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6895-EF2E-6CCE-34C9-6F1972037E6B}"/>
              </a:ext>
            </a:extLst>
          </p:cNvPr>
          <p:cNvPicPr>
            <a:picLocks noChangeAspect="1"/>
          </p:cNvPicPr>
          <p:nvPr/>
        </p:nvPicPr>
        <p:blipFill>
          <a:blip r:embed="rId5">
            <a:alphaModFix amt="50000"/>
            <a:duotone>
              <a:prstClr val="black"/>
              <a:srgbClr val="D9C3A5">
                <a:tint val="50000"/>
                <a:satMod val="180000"/>
              </a:srgbClr>
            </a:duotone>
          </a:blip>
          <a:srcRect/>
          <a:stretch/>
        </p:blipFill>
        <p:spPr>
          <a:xfrm>
            <a:off x="0" y="-2"/>
            <a:ext cx="9144000" cy="4654211"/>
          </a:xfrm>
          <a:prstGeom prst="rect">
            <a:avLst/>
          </a:prstGeom>
          <a:effectLst>
            <a:softEdge rad="63500"/>
          </a:effectLst>
        </p:spPr>
      </p:pic>
      <p:pic>
        <p:nvPicPr>
          <p:cNvPr id="5" name="Picture 4">
            <a:extLst>
              <a:ext uri="{FF2B5EF4-FFF2-40B4-BE49-F238E27FC236}">
                <a16:creationId xmlns:a16="http://schemas.microsoft.com/office/drawing/2014/main" id="{BCBE95FE-FDA5-EFFD-8AAB-75B12EA49DF9}"/>
              </a:ext>
            </a:extLst>
          </p:cNvPr>
          <p:cNvPicPr>
            <a:picLocks noChangeAspect="1"/>
          </p:cNvPicPr>
          <p:nvPr/>
        </p:nvPicPr>
        <p:blipFill>
          <a:blip r:embed="rId6"/>
          <a:srcRect/>
          <a:stretch/>
        </p:blipFill>
        <p:spPr>
          <a:xfrm>
            <a:off x="5331543" y="1227301"/>
            <a:ext cx="3649125" cy="2036720"/>
          </a:xfrm>
          <a:prstGeom prst="rect">
            <a:avLst/>
          </a:prstGeom>
          <a:ln w="50800">
            <a:solidFill>
              <a:schemeClr val="bg1"/>
            </a:solidFill>
          </a:ln>
        </p:spPr>
      </p:pic>
      <p:sp>
        <p:nvSpPr>
          <p:cNvPr id="8" name="Text 6">
            <a:extLst>
              <a:ext uri="{FF2B5EF4-FFF2-40B4-BE49-F238E27FC236}">
                <a16:creationId xmlns:a16="http://schemas.microsoft.com/office/drawing/2014/main" id="{268D8041-C1DC-1945-D856-689F513C38B5}"/>
              </a:ext>
            </a:extLst>
          </p:cNvPr>
          <p:cNvSpPr/>
          <p:nvPr/>
        </p:nvSpPr>
        <p:spPr>
          <a:xfrm>
            <a:off x="291100" y="763636"/>
            <a:ext cx="4964194" cy="3890573"/>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rPr>
              <a:t>Well rookie, I don’t know about you but I feel I learnt something tonight.</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Both the fight and the vigil told us something about crime, deviance, order and control in their different ways - the vigil, in particular, told us interesting things about social order: it’s not the absence of crime or deviance – something Durkheim suggested when he argued they’re “normal” features of any society – it’s the </a:t>
            </a:r>
            <a:r>
              <a:rPr lang="en-GB" sz="1200" i="1" dirty="0">
                <a:solidFill>
                  <a:srgbClr val="FFFF00"/>
                </a:solidFill>
                <a:latin typeface="Aptos" panose="020B0004020202020204" pitchFamily="34" charset="0"/>
              </a:rPr>
              <a:t>management</a:t>
            </a:r>
            <a:r>
              <a:rPr lang="en-GB" sz="1200" dirty="0">
                <a:solidFill>
                  <a:srgbClr val="FFFF00"/>
                </a:solidFill>
                <a:latin typeface="Aptos" panose="020B0004020202020204" pitchFamily="34" charset="0"/>
              </a:rPr>
              <a:t> of them.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And social control’s not just the police, it’s every mechanism by which that management operates: our internalised norms, the tactical tolerance of a technical crime to preserve communal solidarity, 40-odd people with candles deciding their right to publicly grieve outweighs any public order statute.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All four concepts are present in that one scene. </a:t>
            </a:r>
          </a:p>
          <a:p>
            <a:pPr marL="0" indent="0">
              <a:buNone/>
            </a:pPr>
            <a:endParaRPr lang="en-GB" sz="1200" dirty="0">
              <a:solidFill>
                <a:srgbClr val="FFFF00"/>
              </a:solidFill>
              <a:latin typeface="Aptos" panose="020B0004020202020204" pitchFamily="34" charset="0"/>
            </a:endParaRPr>
          </a:p>
          <a:p>
            <a:pPr marL="0" indent="0">
              <a:buNone/>
            </a:pPr>
            <a:r>
              <a:rPr lang="en-GB" sz="1200" dirty="0">
                <a:solidFill>
                  <a:srgbClr val="FFFF00"/>
                </a:solidFill>
                <a:latin typeface="Aptos" panose="020B0004020202020204" pitchFamily="34" charset="0"/>
              </a:rPr>
              <a:t>None of them mean what you thought they meant before you looked closely enough. </a:t>
            </a:r>
            <a:r>
              <a:rPr lang="en-GB" sz="1200" dirty="0">
                <a:solidFill>
                  <a:schemeClr val="bg1"/>
                </a:solidFill>
                <a:latin typeface="Aptos" panose="020B0004020202020204" pitchFamily="34" charset="0"/>
              </a:rPr>
              <a:t>I’d say we’re done here</a:t>
            </a:r>
            <a:r>
              <a:rPr lang="en-GB" sz="1200" dirty="0">
                <a:solidFill>
                  <a:srgbClr val="FFFF00"/>
                </a:solidFill>
                <a:latin typeface="Aptos" panose="020B0004020202020204" pitchFamily="34" charset="0"/>
              </a:rPr>
              <a:t>..</a:t>
            </a:r>
          </a:p>
          <a:p>
            <a:pPr marL="0" indent="0">
              <a:buNone/>
            </a:pPr>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You’re welcome to </a:t>
            </a:r>
            <a:r>
              <a:rPr lang="en-GB" sz="1200" dirty="0">
                <a:solidFill>
                  <a:schemeClr val="bg1"/>
                </a:solidFill>
                <a:latin typeface="Aptos" panose="020B0004020202020204" pitchFamily="34" charset="0"/>
              </a:rPr>
              <a:t>revisit the vigil </a:t>
            </a:r>
            <a:r>
              <a:rPr lang="en-GB" sz="1200" dirty="0">
                <a:solidFill>
                  <a:srgbClr val="FFFF00"/>
                </a:solidFill>
                <a:latin typeface="Aptos" panose="020B0004020202020204" pitchFamily="34" charset="0"/>
              </a:rPr>
              <a:t>if you think there’re things you’ve missed or just want to get straight. Otherwise take a break. You’ve earned it.</a:t>
            </a:r>
          </a:p>
          <a:p>
            <a:pPr marL="0" indent="0">
              <a:buNone/>
            </a:pPr>
            <a:endParaRPr lang="en-GB" sz="1200" dirty="0">
              <a:solidFill>
                <a:srgbClr val="FFFF00"/>
              </a:solidFill>
              <a:latin typeface="Aptos" panose="020B0004020202020204" pitchFamily="34" charset="0"/>
            </a:endParaRPr>
          </a:p>
          <a:p>
            <a:pPr marL="0" indent="0">
              <a:buNone/>
            </a:pPr>
            <a:endParaRPr lang="en-GB" sz="1200" dirty="0">
              <a:solidFill>
                <a:srgbClr val="FFFF00"/>
              </a:solidFill>
              <a:latin typeface="Aptos" panose="020B0004020202020204" pitchFamily="34" charset="0"/>
            </a:endParaRPr>
          </a:p>
        </p:txBody>
      </p:sp>
      <p:sp>
        <p:nvSpPr>
          <p:cNvPr id="9" name="Text 3">
            <a:extLst>
              <a:ext uri="{FF2B5EF4-FFF2-40B4-BE49-F238E27FC236}">
                <a16:creationId xmlns:a16="http://schemas.microsoft.com/office/drawing/2014/main" id="{DECAFDDE-68F4-6AD0-1BD1-0AD1A2826596}"/>
              </a:ext>
            </a:extLst>
          </p:cNvPr>
          <p:cNvSpPr/>
          <p:nvPr/>
        </p:nvSpPr>
        <p:spPr>
          <a:xfrm>
            <a:off x="306900" y="196682"/>
            <a:ext cx="6632216"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rPr>
              <a:t>Time For The Leaving</a:t>
            </a:r>
          </a:p>
        </p:txBody>
      </p:sp>
      <p:sp>
        <p:nvSpPr>
          <p:cNvPr id="12" name="Rectangle 11">
            <a:hlinkClick r:id="rId7" action="ppaction://hlinksldjump"/>
            <a:extLst>
              <a:ext uri="{FF2B5EF4-FFF2-40B4-BE49-F238E27FC236}">
                <a16:creationId xmlns:a16="http://schemas.microsoft.com/office/drawing/2014/main" id="{2582674D-4711-5C4B-8AFD-C5603F259E9C}"/>
              </a:ext>
            </a:extLst>
          </p:cNvPr>
          <p:cNvSpPr/>
          <p:nvPr/>
        </p:nvSpPr>
        <p:spPr>
          <a:xfrm>
            <a:off x="1551481" y="4099814"/>
            <a:ext cx="93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8" action="ppaction://hlinksldjump"/>
            <a:extLst>
              <a:ext uri="{FF2B5EF4-FFF2-40B4-BE49-F238E27FC236}">
                <a16:creationId xmlns:a16="http://schemas.microsoft.com/office/drawing/2014/main" id="{D8B5801D-B5A5-4578-AE69-C5F7965C7CF7}"/>
              </a:ext>
            </a:extLst>
          </p:cNvPr>
          <p:cNvSpPr/>
          <p:nvPr/>
        </p:nvSpPr>
        <p:spPr>
          <a:xfrm>
            <a:off x="898216" y="3747181"/>
            <a:ext cx="143306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Empty Streets">
            <a:hlinkClick r:id="" action="ppaction://media"/>
            <a:extLst>
              <a:ext uri="{FF2B5EF4-FFF2-40B4-BE49-F238E27FC236}">
                <a16:creationId xmlns:a16="http://schemas.microsoft.com/office/drawing/2014/main" id="{F5A13E3C-A21E-3940-964F-E12060803C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80960" y="4099814"/>
            <a:ext cx="402266" cy="402266"/>
          </a:xfrm>
          <a:prstGeom prst="rect">
            <a:avLst/>
          </a:prstGeom>
        </p:spPr>
      </p:pic>
    </p:spTree>
    <p:extLst>
      <p:ext uri="{BB962C8B-B14F-4D97-AF65-F5344CB8AC3E}">
        <p14:creationId xmlns:p14="http://schemas.microsoft.com/office/powerpoint/2010/main" val="4050085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BF106-9572-4BCC-2A22-FA4E729F1D05}"/>
              </a:ext>
            </a:extLst>
          </p:cNvPr>
          <p:cNvPicPr>
            <a:picLocks noChangeAspect="1"/>
          </p:cNvPicPr>
          <p:nvPr/>
        </p:nvPicPr>
        <p:blipFill>
          <a:blip r:embed="rId3">
            <a:alphaModFix amt="50000"/>
          </a:blip>
          <a:srcRect/>
          <a:stretch/>
        </p:blipFill>
        <p:spPr>
          <a:xfrm>
            <a:off x="0" y="-2"/>
            <a:ext cx="9144000" cy="4654211"/>
          </a:xfrm>
          <a:prstGeom prst="rect">
            <a:avLst/>
          </a:prstGeom>
          <a:effectLst>
            <a:softEdge rad="63500"/>
          </a:effectLst>
        </p:spPr>
      </p:pic>
      <p:sp>
        <p:nvSpPr>
          <p:cNvPr id="5" name="Text 3"/>
          <p:cNvSpPr/>
          <p:nvPr/>
        </p:nvSpPr>
        <p:spPr>
          <a:xfrm>
            <a:off x="0" y="909828"/>
            <a:ext cx="9144000" cy="438912"/>
          </a:xfrm>
          <a:prstGeom prst="rect">
            <a:avLst/>
          </a:prstGeom>
          <a:noFill/>
          <a:ln/>
        </p:spPr>
        <p:txBody>
          <a:bodyPr wrap="square" lIns="0" tIns="0" rIns="0" bIns="0" rtlCol="0" anchor="ctr"/>
          <a:lstStyle/>
          <a:p>
            <a:pPr marL="0" indent="0" algn="ctr">
              <a:buNone/>
            </a:pPr>
            <a:r>
              <a:rPr lang="en-US" sz="3600" b="1" dirty="0">
                <a:solidFill>
                  <a:srgbClr val="FFFF00"/>
                </a:solidFill>
                <a:latin typeface="Aptos" panose="020B0004020202020204" pitchFamily="34" charset="0"/>
              </a:rPr>
              <a:t>End of Episode 1</a:t>
            </a:r>
          </a:p>
        </p:txBody>
      </p:sp>
      <p:pic>
        <p:nvPicPr>
          <p:cNvPr id="3" name="Picture 2">
            <a:extLst>
              <a:ext uri="{FF2B5EF4-FFF2-40B4-BE49-F238E27FC236}">
                <a16:creationId xmlns:a16="http://schemas.microsoft.com/office/drawing/2014/main" id="{6D97EA88-2795-A2CD-59E6-1AE701C21AF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25" b="99121" l="879" r="89844">
                        <a14:foregroundMark x1="24316" y1="3125" x2="13770" y2="94336"/>
                        <a14:foregroundMark x1="28613" y1="4980" x2="18164" y2="9570"/>
                        <a14:foregroundMark x1="18164" y1="9570" x2="17871" y2="10352"/>
                        <a14:foregroundMark x1="18262" y1="26953" x2="4883" y2="44629"/>
                        <a14:foregroundMark x1="4883" y1="44629" x2="4785" y2="45605"/>
                        <a14:foregroundMark x1="1752" y1="37733" x2="879" y2="38184"/>
                        <a14:foregroundMark x1="9375" y1="33789" x2="2337" y2="37430"/>
                        <a14:foregroundMark x1="879" y1="38184" x2="879" y2="38184"/>
                        <a14:foregroundMark x1="27246" y1="43262" x2="27051" y2="94629"/>
                        <a14:foregroundMark x1="27051" y1="94629" x2="26855" y2="95215"/>
                        <a14:foregroundMark x1="33594" y1="79980" x2="33105" y2="99121"/>
                        <a14:foregroundMark x1="44531" y1="83398" x2="40820" y2="97852"/>
                        <a14:foregroundMark x1="47266" y1="78906" x2="46484" y2="83008"/>
                        <a14:foregroundMark x1="10547" y1="49219" x2="12500" y2="92676"/>
                        <a14:foregroundMark x1="12500" y1="92676" x2="13184" y2="93652"/>
                        <a14:foregroundMark x1="42676" y1="65527" x2="43848" y2="81641"/>
                        <a14:foregroundMark x1="46191" y1="73047" x2="45898" y2="75879"/>
                        <a14:backgroundMark x1="46875" y1="6055" x2="63477" y2="62500"/>
                        <a14:backgroundMark x1="50781" y1="49805" x2="52148" y2="61816"/>
                        <a14:backgroundMark x1="52148" y1="61816" x2="54883" y2="62402"/>
                        <a14:backgroundMark x1="34082" y1="30371" x2="41016" y2="29883"/>
                        <a14:backgroundMark x1="41016" y1="29883" x2="48828" y2="30273"/>
                        <a14:backgroundMark x1="3711" y1="29688" x2="781" y2="36035"/>
                        <a14:backgroundMark x1="781" y1="36035" x2="293" y2="36426"/>
                        <a14:backgroundMark x1="8105" y1="28613" x2="1270" y2="34375"/>
                        <a14:backgroundMark x1="50000" y1="64453" x2="51855" y2="71680"/>
                        <a14:backgroundMark x1="48926" y1="76074" x2="48633" y2="77441"/>
                      </a14:backgroundRemoval>
                    </a14:imgEffect>
                  </a14:imgLayer>
                </a14:imgProps>
              </a:ext>
            </a:extLst>
          </a:blip>
          <a:srcRect r="48652"/>
          <a:stretch/>
        </p:blipFill>
        <p:spPr>
          <a:xfrm flipH="1">
            <a:off x="6978146" y="16926"/>
            <a:ext cx="2641067" cy="5143500"/>
          </a:xfrm>
          <a:prstGeom prst="rect">
            <a:avLst/>
          </a:prstGeom>
        </p:spPr>
      </p:pic>
      <p:pic>
        <p:nvPicPr>
          <p:cNvPr id="4" name="Picture 3">
            <a:extLst>
              <a:ext uri="{FF2B5EF4-FFF2-40B4-BE49-F238E27FC236}">
                <a16:creationId xmlns:a16="http://schemas.microsoft.com/office/drawing/2014/main" id="{C222E6A7-8B3E-795D-424B-26125227586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637" b="99219" l="9961" r="89844">
                        <a14:foregroundMark x1="54004" y1="10840" x2="58887" y2="78418"/>
                        <a14:foregroundMark x1="58887" y1="78418" x2="57324" y2="91406"/>
                        <a14:foregroundMark x1="57324" y1="91406" x2="58594" y2="93945"/>
                        <a14:foregroundMark x1="48438" y1="4102" x2="45605" y2="17480"/>
                        <a14:foregroundMark x1="45605" y1="17480" x2="44629" y2="17773"/>
                        <a14:foregroundMark x1="56152" y1="2832" x2="70410" y2="60645"/>
                        <a14:foregroundMark x1="70410" y1="60645" x2="70508" y2="60645"/>
                        <a14:foregroundMark x1="59863" y1="5566" x2="76367" y2="18555"/>
                        <a14:foregroundMark x1="42969" y1="17773" x2="33691" y2="62500"/>
                        <a14:foregroundMark x1="33691" y1="62500" x2="33203" y2="61914"/>
                        <a14:foregroundMark x1="29004" y1="38867" x2="28125" y2="48047"/>
                        <a14:foregroundMark x1="38086" y1="21289" x2="34277" y2="25098"/>
                        <a14:foregroundMark x1="38379" y1="19336" x2="40820" y2="25098"/>
                        <a14:foregroundMark x1="83203" y1="60938" x2="77930" y2="93945"/>
                        <a14:foregroundMark x1="77930" y1="93945" x2="77930" y2="93945"/>
                        <a14:foregroundMark x1="82031" y1="80273" x2="87109" y2="99219"/>
                      </a14:backgroundRemoval>
                    </a14:imgEffect>
                    <a14:imgEffect>
                      <a14:saturation sat="200000"/>
                    </a14:imgEffect>
                  </a14:imgLayer>
                </a14:imgProps>
              </a:ext>
            </a:extLst>
          </a:blip>
          <a:srcRect l="13782" r="4551"/>
          <a:stretch/>
        </p:blipFill>
        <p:spPr>
          <a:xfrm>
            <a:off x="-1710043" y="16926"/>
            <a:ext cx="4200525" cy="5143500"/>
          </a:xfrm>
          <a:prstGeom prst="rect">
            <a:avLst/>
          </a:prstGeom>
        </p:spPr>
      </p:pic>
      <p:sp>
        <p:nvSpPr>
          <p:cNvPr id="6" name="Text 3">
            <a:extLst>
              <a:ext uri="{FF2B5EF4-FFF2-40B4-BE49-F238E27FC236}">
                <a16:creationId xmlns:a16="http://schemas.microsoft.com/office/drawing/2014/main" id="{2E73F09A-6E1A-FCF6-F766-97AC9D5CDEDE}"/>
              </a:ext>
            </a:extLst>
          </p:cNvPr>
          <p:cNvSpPr/>
          <p:nvPr/>
        </p:nvSpPr>
        <p:spPr>
          <a:xfrm>
            <a:off x="0" y="2644140"/>
            <a:ext cx="9144000" cy="1743294"/>
          </a:xfrm>
          <a:prstGeom prst="rect">
            <a:avLst/>
          </a:prstGeom>
          <a:noFill/>
          <a:ln/>
        </p:spPr>
        <p:txBody>
          <a:bodyPr wrap="square" lIns="0" tIns="0" rIns="0" bIns="0" rtlCol="0" anchor="ctr"/>
          <a:lstStyle/>
          <a:p>
            <a:pPr marL="0" indent="0" algn="ctr">
              <a:buNone/>
            </a:pPr>
            <a:r>
              <a:rPr lang="en-US" sz="3600" b="1" dirty="0">
                <a:solidFill>
                  <a:srgbClr val="FFFF00"/>
                </a:solidFill>
                <a:latin typeface="Aptos" panose="020B0004020202020204" pitchFamily="34" charset="0"/>
              </a:rPr>
              <a:t>Next Episode</a:t>
            </a:r>
          </a:p>
          <a:p>
            <a:pPr marL="0" indent="0" algn="ctr">
              <a:buNone/>
            </a:pPr>
            <a:r>
              <a:rPr lang="en-US" sz="3600" b="1" dirty="0">
                <a:solidFill>
                  <a:srgbClr val="FFFF00"/>
                </a:solidFill>
                <a:latin typeface="Aptos" panose="020B0004020202020204" pitchFamily="34" charset="0"/>
              </a:rPr>
              <a:t>Episode 2</a:t>
            </a:r>
          </a:p>
          <a:p>
            <a:pPr marL="0" indent="0" algn="ctr">
              <a:buNone/>
            </a:pPr>
            <a:r>
              <a:rPr lang="en-US" sz="3600" b="1" dirty="0">
                <a:solidFill>
                  <a:srgbClr val="F0EDE8"/>
                </a:solidFill>
                <a:latin typeface="Aptos" panose="020B0004020202020204" pitchFamily="34" charset="0"/>
              </a:rPr>
              <a:t>The Relativity of </a:t>
            </a:r>
          </a:p>
          <a:p>
            <a:pPr marL="0" indent="0" algn="ctr">
              <a:buNone/>
            </a:pPr>
            <a:r>
              <a:rPr lang="en-US" sz="3600" b="1" dirty="0">
                <a:solidFill>
                  <a:srgbClr val="F0EDE8"/>
                </a:solidFill>
                <a:latin typeface="Aptos" panose="020B0004020202020204" pitchFamily="34" charset="0"/>
              </a:rPr>
              <a:t>Crime and Deviance</a:t>
            </a:r>
          </a:p>
        </p:txBody>
      </p:sp>
      <p:sp>
        <p:nvSpPr>
          <p:cNvPr id="7" name="TextBox 6">
            <a:extLst>
              <a:ext uri="{FF2B5EF4-FFF2-40B4-BE49-F238E27FC236}">
                <a16:creationId xmlns:a16="http://schemas.microsoft.com/office/drawing/2014/main" id="{B54BF83E-F8E5-BD57-F378-E2BC829C2554}"/>
              </a:ext>
            </a:extLst>
          </p:cNvPr>
          <p:cNvSpPr txBox="1"/>
          <p:nvPr/>
        </p:nvSpPr>
        <p:spPr>
          <a:xfrm>
            <a:off x="3078480" y="4654209"/>
            <a:ext cx="2834640" cy="338554"/>
          </a:xfrm>
          <a:prstGeom prst="rect">
            <a:avLst/>
          </a:prstGeom>
          <a:noFill/>
        </p:spPr>
        <p:txBody>
          <a:bodyPr wrap="square" rtlCol="0">
            <a:spAutoFit/>
          </a:bodyPr>
          <a:lstStyle/>
          <a:p>
            <a:pPr algn="ctr"/>
            <a:r>
              <a:rPr lang="en-GB" sz="1600" dirty="0">
                <a:solidFill>
                  <a:srgbClr val="FFFF00"/>
                </a:solidFill>
                <a:latin typeface="Aptos" panose="020B0004020202020204"/>
              </a:rPr>
              <a:t>shortcutstv.com</a:t>
            </a:r>
          </a:p>
        </p:txBody>
      </p:sp>
      <p:sp>
        <p:nvSpPr>
          <p:cNvPr id="8" name="Rectangle 7">
            <a:hlinkClick r:id="rId8"/>
            <a:extLst>
              <a:ext uri="{FF2B5EF4-FFF2-40B4-BE49-F238E27FC236}">
                <a16:creationId xmlns:a16="http://schemas.microsoft.com/office/drawing/2014/main" id="{5B78D65F-3108-D2D4-6A21-3BBF6E4B49A0}"/>
              </a:ext>
            </a:extLst>
          </p:cNvPr>
          <p:cNvSpPr/>
          <p:nvPr/>
        </p:nvSpPr>
        <p:spPr>
          <a:xfrm>
            <a:off x="3736720" y="4643486"/>
            <a:ext cx="1512000" cy="36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2" fill="hold" nodeType="afterEffect">
                                  <p:stCondLst>
                                    <p:cond delay="10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000" fill="hold"/>
                                        <p:tgtEl>
                                          <p:spTgt spid="3"/>
                                        </p:tgtEl>
                                        <p:attrNameLst>
                                          <p:attrName>ppt_x</p:attrName>
                                        </p:attrNameLst>
                                      </p:cBhvr>
                                      <p:tavLst>
                                        <p:tav tm="0">
                                          <p:val>
                                            <p:strVal val="1+#ppt_w/2"/>
                                          </p:val>
                                        </p:tav>
                                        <p:tav tm="100000">
                                          <p:val>
                                            <p:strVal val="#ppt_x"/>
                                          </p:val>
                                        </p:tav>
                                      </p:tavLst>
                                    </p:anim>
                                    <p:anim calcmode="lin" valueType="num">
                                      <p:cBhvr additive="base">
                                        <p:cTn id="17" dur="20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5000"/>
                            </p:stCondLst>
                            <p:childTnLst>
                              <p:par>
                                <p:cTn id="19" presetID="2" presetClass="entr" presetSubtype="4" fill="hold" grpId="0" nodeType="after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000" fill="hold"/>
                                        <p:tgtEl>
                                          <p:spTgt spid="6"/>
                                        </p:tgtEl>
                                        <p:attrNameLst>
                                          <p:attrName>ppt_x</p:attrName>
                                        </p:attrNameLst>
                                      </p:cBhvr>
                                      <p:tavLst>
                                        <p:tav tm="0">
                                          <p:val>
                                            <p:strVal val="#ppt_x"/>
                                          </p:val>
                                        </p:tav>
                                        <p:tav tm="100000">
                                          <p:val>
                                            <p:strVal val="#ppt_x"/>
                                          </p:val>
                                        </p:tav>
                                      </p:tavLst>
                                    </p:anim>
                                    <p:anim calcmode="lin" valueType="num">
                                      <p:cBhvr additive="base">
                                        <p:cTn id="22" dur="20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par>
                          <p:cTn id="27" fill="hold">
                            <p:stCondLst>
                              <p:cond delay="10000"/>
                            </p:stCondLst>
                            <p:childTnLst>
                              <p:par>
                                <p:cTn id="28" presetID="1"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D0D1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A40108-4239-8E1E-B307-B9EC25896E1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colorTemperature colorTemp="4700"/>
                    </a14:imgEffect>
                  </a14:imgLayer>
                </a14:imgProps>
              </a:ext>
            </a:extLst>
          </a:blip>
          <a:srcRect/>
          <a:stretch/>
        </p:blipFill>
        <p:spPr>
          <a:xfrm>
            <a:off x="0" y="15266"/>
            <a:ext cx="9144000" cy="4161600"/>
          </a:xfrm>
          <a:prstGeom prst="rect">
            <a:avLst/>
          </a:prstGeom>
          <a:effectLst>
            <a:softEdge rad="63500"/>
          </a:effectLst>
        </p:spPr>
      </p:pic>
      <p:sp>
        <p:nvSpPr>
          <p:cNvPr id="6" name="Text 4"/>
          <p:cNvSpPr/>
          <p:nvPr/>
        </p:nvSpPr>
        <p:spPr>
          <a:xfrm>
            <a:off x="437760" y="894733"/>
            <a:ext cx="6114993" cy="3836266"/>
          </a:xfrm>
          <a:prstGeom prst="rect">
            <a:avLst/>
          </a:prstGeom>
          <a:noFill/>
          <a:ln/>
        </p:spPr>
        <p:txBody>
          <a:bodyPr wrap="square" rtlCol="0" anchor="t"/>
          <a:lstStyle/>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In this simulation you take the role of a Sociological Detective investigating a range of different incidents. In Episode 1, for example, these take the form of a street fight and a candlelight vigil.</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You are accompanied by an older, wiser and generally grubbier colleague whose job it is to help you, a rookie detective, get up to speed in your new line of work. </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Your job is to listen to what they say and make appropriate decisions about what to do next. These decision-points are indicated by </a:t>
            </a:r>
            <a:r>
              <a:rPr lang="en-GB" sz="1200" dirty="0">
                <a:solidFill>
                  <a:schemeClr val="bg1"/>
                </a:solidFill>
                <a:latin typeface="Aptos" panose="020B0004020202020204" pitchFamily="34" charset="0"/>
                <a:ea typeface="Calibri" pitchFamily="34" charset="-122"/>
                <a:cs typeface="Calibri" pitchFamily="34" charset="-120"/>
              </a:rPr>
              <a:t>white hyperlinks </a:t>
            </a:r>
            <a:r>
              <a:rPr lang="en-GB" sz="1200" dirty="0">
                <a:solidFill>
                  <a:srgbClr val="FFFF00"/>
                </a:solidFill>
                <a:latin typeface="Aptos" panose="020B0004020202020204" pitchFamily="34" charset="0"/>
                <a:ea typeface="Calibri" pitchFamily="34" charset="-122"/>
                <a:cs typeface="Calibri" pitchFamily="34" charset="-120"/>
              </a:rPr>
              <a:t>that take you to another part of the story. There are no wrong decisions, just alternative paths to follow.</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Some pages have </a:t>
            </a:r>
            <a:r>
              <a:rPr lang="en-GB" sz="1200" dirty="0">
                <a:solidFill>
                  <a:srgbClr val="FFC000"/>
                </a:solidFill>
                <a:latin typeface="Aptos" panose="020B0004020202020204" pitchFamily="34" charset="0"/>
                <a:ea typeface="Calibri" pitchFamily="34" charset="-122"/>
                <a:cs typeface="Calibri" pitchFamily="34" charset="-120"/>
              </a:rPr>
              <a:t>orange hyperlinks that </a:t>
            </a:r>
            <a:r>
              <a:rPr lang="en-GB" sz="1200" dirty="0">
                <a:solidFill>
                  <a:srgbClr val="FFFF00"/>
                </a:solidFill>
                <a:latin typeface="Aptos" panose="020B0004020202020204" pitchFamily="34" charset="0"/>
                <a:ea typeface="Calibri" pitchFamily="34" charset="-122"/>
                <a:cs typeface="Calibri" pitchFamily="34" charset="-120"/>
              </a:rPr>
              <a:t>bring up one of 6 types of information:</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Analysis: </a:t>
            </a:r>
            <a:r>
              <a:rPr lang="en-GB" sz="1200" dirty="0">
                <a:solidFill>
                  <a:srgbClr val="FFFF00"/>
                </a:solidFill>
                <a:latin typeface="Aptos" panose="020B0004020202020204" pitchFamily="34" charset="0"/>
                <a:ea typeface="Calibri" pitchFamily="34" charset="-122"/>
                <a:cs typeface="Calibri" pitchFamily="34" charset="-120"/>
              </a:rPr>
              <a:t>This highlights a possible discussion point about something you’ve just read.</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Evaluation: </a:t>
            </a:r>
            <a:r>
              <a:rPr lang="en-GB" sz="1200" dirty="0">
                <a:solidFill>
                  <a:srgbClr val="FFFF00"/>
                </a:solidFill>
                <a:latin typeface="Aptos" panose="020B0004020202020204" pitchFamily="34" charset="0"/>
                <a:ea typeface="Calibri" pitchFamily="34" charset="-122"/>
                <a:cs typeface="Calibri" pitchFamily="34" charset="-120"/>
              </a:rPr>
              <a:t>This highlights arguments, points of possible criticism and the like.</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Theory: </a:t>
            </a:r>
            <a:r>
              <a:rPr lang="en-GB" sz="1200" dirty="0">
                <a:solidFill>
                  <a:srgbClr val="FFFF00"/>
                </a:solidFill>
                <a:latin typeface="Aptos" panose="020B0004020202020204" pitchFamily="34" charset="0"/>
                <a:ea typeface="Calibri" pitchFamily="34" charset="-122"/>
                <a:cs typeface="Calibri" pitchFamily="34" charset="-120"/>
              </a:rPr>
              <a:t>Provides a brief overview of the named theory.</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Perspective: </a:t>
            </a:r>
            <a:r>
              <a:rPr lang="en-GB" sz="1200" dirty="0">
                <a:solidFill>
                  <a:srgbClr val="FFFF00"/>
                </a:solidFill>
                <a:latin typeface="Aptos" panose="020B0004020202020204" pitchFamily="34" charset="0"/>
                <a:ea typeface="Calibri" pitchFamily="34" charset="-122"/>
                <a:cs typeface="Calibri" pitchFamily="34" charset="-120"/>
              </a:rPr>
              <a:t>Provides a short overview of a particular perspective on crime and deviance.</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Concept: </a:t>
            </a:r>
            <a:r>
              <a:rPr lang="en-GB" sz="1200" dirty="0">
                <a:solidFill>
                  <a:srgbClr val="FFFF00"/>
                </a:solidFill>
                <a:latin typeface="Aptos" panose="020B0004020202020204" pitchFamily="34" charset="0"/>
                <a:ea typeface="Calibri" pitchFamily="34" charset="-122"/>
                <a:cs typeface="Calibri" pitchFamily="34" charset="-120"/>
              </a:rPr>
              <a:t>Provides some additional information about the concept in question.</a:t>
            </a:r>
          </a:p>
          <a:p>
            <a:pPr marL="0" indent="0" algn="l">
              <a:buNone/>
            </a:pPr>
            <a:r>
              <a:rPr lang="en-GB" sz="1200" dirty="0">
                <a:solidFill>
                  <a:srgbClr val="FFC000"/>
                </a:solidFill>
                <a:latin typeface="Aptos" panose="020B0004020202020204" pitchFamily="34" charset="0"/>
                <a:ea typeface="Calibri" pitchFamily="34" charset="-122"/>
                <a:cs typeface="Calibri" pitchFamily="34" charset="-120"/>
              </a:rPr>
              <a:t>Evidence: </a:t>
            </a:r>
            <a:r>
              <a:rPr lang="en-GB" sz="1200" dirty="0">
                <a:solidFill>
                  <a:srgbClr val="FFFF00"/>
                </a:solidFill>
                <a:latin typeface="Aptos" panose="020B0004020202020204" pitchFamily="34" charset="0"/>
                <a:ea typeface="Calibri" pitchFamily="34" charset="-122"/>
                <a:cs typeface="Calibri" pitchFamily="34" charset="-120"/>
              </a:rPr>
              <a:t>Provides some additional information about the ideas under discussion.</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So if you’re up-to-speed, let’s </a:t>
            </a:r>
            <a:r>
              <a:rPr lang="en-GB" sz="1200" dirty="0">
                <a:solidFill>
                  <a:schemeClr val="bg1"/>
                </a:solidFill>
                <a:latin typeface="Aptos" panose="020B0004020202020204" pitchFamily="34" charset="0"/>
                <a:ea typeface="Calibri" pitchFamily="34" charset="-122"/>
                <a:cs typeface="Calibri" pitchFamily="34" charset="-120"/>
              </a:rPr>
              <a:t>get this show back on the road…</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9" name="Rectangle 8">
            <a:hlinkClick r:id="rId5" action="ppaction://hlinksldjump"/>
            <a:extLst>
              <a:ext uri="{FF2B5EF4-FFF2-40B4-BE49-F238E27FC236}">
                <a16:creationId xmlns:a16="http://schemas.microsoft.com/office/drawing/2014/main" id="{B2477D36-4DFA-F2C1-F182-63D4FAE83803}"/>
              </a:ext>
            </a:extLst>
          </p:cNvPr>
          <p:cNvSpPr/>
          <p:nvPr/>
        </p:nvSpPr>
        <p:spPr>
          <a:xfrm>
            <a:off x="2343736" y="4440378"/>
            <a:ext cx="208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F2802DE-5706-7B17-2016-4EF3414CFF19}"/>
              </a:ext>
            </a:extLst>
          </p:cNvPr>
          <p:cNvPicPr>
            <a:picLocks noChangeAspect="1"/>
          </p:cNvPicPr>
          <p:nvPr/>
        </p:nvPicPr>
        <p:blipFill>
          <a:blip r:embed="rId6"/>
          <a:srcRect/>
          <a:stretch/>
        </p:blipFill>
        <p:spPr>
          <a:xfrm>
            <a:off x="6758494" y="984915"/>
            <a:ext cx="2179765" cy="3191299"/>
          </a:xfrm>
          <a:prstGeom prst="rect">
            <a:avLst/>
          </a:prstGeom>
          <a:ln w="50800">
            <a:solidFill>
              <a:schemeClr val="bg1"/>
            </a:solidFill>
          </a:ln>
        </p:spPr>
      </p:pic>
      <p:sp>
        <p:nvSpPr>
          <p:cNvPr id="8" name="Text 4">
            <a:extLst>
              <a:ext uri="{FF2B5EF4-FFF2-40B4-BE49-F238E27FC236}">
                <a16:creationId xmlns:a16="http://schemas.microsoft.com/office/drawing/2014/main" id="{C4F23B58-27DA-BABD-BC17-077ED03CFB08}"/>
              </a:ext>
            </a:extLst>
          </p:cNvPr>
          <p:cNvSpPr/>
          <p:nvPr/>
        </p:nvSpPr>
        <p:spPr>
          <a:xfrm>
            <a:off x="437760" y="243033"/>
            <a:ext cx="7012351" cy="665787"/>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ea typeface="Georgia" pitchFamily="34" charset="-122"/>
                <a:cs typeface="Georgia" pitchFamily="34" charset="-120"/>
              </a:rPr>
              <a:t>Crime. Deviance. Order. Control.</a:t>
            </a:r>
            <a:endParaRPr lang="en-US" sz="3600" dirty="0">
              <a:solidFill>
                <a:schemeClr val="bg1"/>
              </a:solidFill>
              <a:latin typeface="Aptos" panose="020B0004020202020204" pitchFamily="34" charset="0"/>
            </a:endParaRPr>
          </a:p>
        </p:txBody>
      </p:sp>
    </p:spTree>
    <p:extLst>
      <p:ext uri="{BB962C8B-B14F-4D97-AF65-F5344CB8AC3E}">
        <p14:creationId xmlns:p14="http://schemas.microsoft.com/office/powerpoint/2010/main" val="536832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1">
    <p:bg>
      <p:bgPr>
        <a:solidFill>
          <a:srgbClr val="0D0D1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D77D90-B1E3-078E-FA1A-44BD2AE30079}"/>
              </a:ext>
            </a:extLst>
          </p:cNvPr>
          <p:cNvPicPr>
            <a:picLocks noChangeAspect="1"/>
          </p:cNvPicPr>
          <p:nvPr/>
        </p:nvPicPr>
        <p:blipFill>
          <a:blip r:embed="rId4">
            <a:alphaModFix amt="50000"/>
          </a:blip>
          <a:stretch>
            <a:fillRect/>
          </a:stretch>
        </p:blipFill>
        <p:spPr>
          <a:xfrm>
            <a:off x="0" y="0"/>
            <a:ext cx="9144000" cy="3780000"/>
          </a:xfrm>
          <a:prstGeom prst="rect">
            <a:avLst/>
          </a:prstGeom>
          <a:effectLst>
            <a:softEdge rad="63500"/>
          </a:effectLst>
        </p:spPr>
      </p:pic>
      <p:sp>
        <p:nvSpPr>
          <p:cNvPr id="5" name="Text 3"/>
          <p:cNvSpPr/>
          <p:nvPr/>
        </p:nvSpPr>
        <p:spPr>
          <a:xfrm>
            <a:off x="457200" y="1409821"/>
            <a:ext cx="8229600" cy="502920"/>
          </a:xfrm>
          <a:prstGeom prst="rect">
            <a:avLst/>
          </a:prstGeom>
          <a:noFill/>
          <a:ln/>
        </p:spPr>
        <p:txBody>
          <a:bodyPr wrap="square" rtlCol="0" anchor="ctr"/>
          <a:lstStyle/>
          <a:p>
            <a:pPr marL="0" indent="0" algn="ctr">
              <a:buNone/>
            </a:pPr>
            <a:r>
              <a:rPr lang="en-US" sz="3600" kern="0" spc="600" dirty="0">
                <a:solidFill>
                  <a:srgbClr val="FFFF00"/>
                </a:solidFill>
                <a:latin typeface="Aptos" panose="020B0004020202020204" pitchFamily="34" charset="0"/>
                <a:ea typeface="Consolas" pitchFamily="34" charset="-122"/>
                <a:cs typeface="Consolas" pitchFamily="34" charset="-120"/>
              </a:rPr>
              <a:t>Episode 1</a:t>
            </a:r>
            <a:endParaRPr lang="en-US" sz="3600" spc="600" dirty="0">
              <a:solidFill>
                <a:srgbClr val="FFFF00"/>
              </a:solidFill>
              <a:latin typeface="Aptos" panose="020B0004020202020204" pitchFamily="34" charset="0"/>
            </a:endParaRPr>
          </a:p>
        </p:txBody>
      </p:sp>
      <p:sp>
        <p:nvSpPr>
          <p:cNvPr id="6" name="Text 4"/>
          <p:cNvSpPr/>
          <p:nvPr/>
        </p:nvSpPr>
        <p:spPr>
          <a:xfrm>
            <a:off x="457200" y="202364"/>
            <a:ext cx="8229600" cy="1234440"/>
          </a:xfrm>
          <a:prstGeom prst="rect">
            <a:avLst/>
          </a:prstGeom>
          <a:noFill/>
          <a:ln/>
        </p:spPr>
        <p:txBody>
          <a:bodyPr wrap="square" rtlCol="0" anchor="ctr"/>
          <a:lstStyle/>
          <a:p>
            <a:pPr marL="0" indent="0" algn="ctr">
              <a:buNone/>
            </a:pPr>
            <a:r>
              <a:rPr lang="en-US" sz="5800" b="1" dirty="0">
                <a:solidFill>
                  <a:srgbClr val="FFFF00"/>
                </a:solidFill>
                <a:latin typeface="Gauge" pitchFamily="2" charset="0"/>
                <a:ea typeface="Georgia" pitchFamily="34" charset="-122"/>
                <a:cs typeface="Georgia" pitchFamily="34" charset="-120"/>
              </a:rPr>
              <a:t>Crime and Deviance</a:t>
            </a:r>
            <a:endParaRPr lang="en-US" sz="5800" dirty="0">
              <a:solidFill>
                <a:srgbClr val="FFFF00"/>
              </a:solidFill>
              <a:latin typeface="Gauge" pitchFamily="2" charset="0"/>
            </a:endParaRPr>
          </a:p>
        </p:txBody>
      </p:sp>
      <p:sp>
        <p:nvSpPr>
          <p:cNvPr id="7" name="Text 5"/>
          <p:cNvSpPr/>
          <p:nvPr/>
        </p:nvSpPr>
        <p:spPr>
          <a:xfrm>
            <a:off x="0" y="2029968"/>
            <a:ext cx="9144000" cy="365760"/>
          </a:xfrm>
          <a:prstGeom prst="rect">
            <a:avLst/>
          </a:prstGeom>
          <a:noFill/>
          <a:ln/>
        </p:spPr>
        <p:txBody>
          <a:bodyPr wrap="square" rtlCol="0" anchor="ctr"/>
          <a:lstStyle/>
          <a:p>
            <a:pPr marL="0" indent="0" algn="ctr">
              <a:buNone/>
            </a:pPr>
            <a:r>
              <a:rPr lang="en-US" sz="1300" kern="0" spc="400" dirty="0">
                <a:solidFill>
                  <a:srgbClr val="00B0F0"/>
                </a:solidFill>
                <a:latin typeface="Consolas" pitchFamily="34" charset="0"/>
                <a:ea typeface="Consolas" pitchFamily="34" charset="-122"/>
                <a:cs typeface="Consolas" pitchFamily="34" charset="-120"/>
              </a:rPr>
              <a:t>AN IMMERSIVE SOCIOLOGICAL SIM. OF SORTS…</a:t>
            </a:r>
            <a:endParaRPr lang="en-US" sz="1300" dirty="0">
              <a:solidFill>
                <a:srgbClr val="00B0F0"/>
              </a:solidFill>
            </a:endParaRPr>
          </a:p>
        </p:txBody>
      </p:sp>
      <p:sp>
        <p:nvSpPr>
          <p:cNvPr id="8" name="Shape 6"/>
          <p:cNvSpPr/>
          <p:nvPr/>
        </p:nvSpPr>
        <p:spPr>
          <a:xfrm>
            <a:off x="457200" y="2430506"/>
            <a:ext cx="8229600" cy="0"/>
          </a:xfrm>
          <a:prstGeom prst="line">
            <a:avLst/>
          </a:prstGeom>
          <a:noFill/>
          <a:ln w="12700">
            <a:solidFill>
              <a:srgbClr val="8A99AA"/>
            </a:solidFill>
            <a:prstDash val="dash"/>
          </a:ln>
        </p:spPr>
      </p:sp>
      <p:sp>
        <p:nvSpPr>
          <p:cNvPr id="10" name="Text 8"/>
          <p:cNvSpPr/>
          <p:nvPr/>
        </p:nvSpPr>
        <p:spPr>
          <a:xfrm>
            <a:off x="0" y="2503511"/>
            <a:ext cx="9144000" cy="1767082"/>
          </a:xfrm>
          <a:prstGeom prst="rect">
            <a:avLst/>
          </a:prstGeom>
          <a:noFill/>
          <a:ln/>
        </p:spPr>
        <p:txBody>
          <a:bodyPr wrap="square" rtlCol="0" anchor="ctr"/>
          <a:lstStyle/>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People confuse four words and then wonder why the world doesn’t make sense.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Crime. Deviance. Order. Control. They’re related, but they </a:t>
            </a:r>
            <a:r>
              <a:rPr lang="en-GB" sz="1200" i="1" dirty="0" err="1">
                <a:solidFill>
                  <a:srgbClr val="FFFF00"/>
                </a:solidFill>
                <a:latin typeface="Aptos" panose="020B0004020202020204" pitchFamily="34" charset="0"/>
                <a:ea typeface="Georgia" pitchFamily="34" charset="-122"/>
                <a:cs typeface="Georgia" pitchFamily="34" charset="-120"/>
              </a:rPr>
              <a:t>ain’t</a:t>
            </a:r>
            <a:r>
              <a:rPr lang="en-GB" sz="1200" i="1" dirty="0">
                <a:solidFill>
                  <a:srgbClr val="FFFF00"/>
                </a:solidFill>
                <a:latin typeface="Aptos" panose="020B0004020202020204" pitchFamily="34" charset="0"/>
                <a:ea typeface="Georgia" pitchFamily="34" charset="-122"/>
                <a:cs typeface="Georgia" pitchFamily="34" charset="-120"/>
              </a:rPr>
              <a:t> synonyms. Not even close.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Crime is what the law says.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Deviance is what the crowd decides.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Social order is the fiction we all agree to maintain.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And social control is absolutely everything we do to make people conform.</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This city runs on all four, simultaneously, in every street, every day and every night. </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My job is to know which one I’m looking at. And tonight,  it’s your job too. </a:t>
            </a:r>
          </a:p>
          <a:p>
            <a:pPr marL="0" indent="0" algn="ctr">
              <a:buNone/>
            </a:pPr>
            <a:r>
              <a:rPr lang="en-GB" sz="1200" i="1" dirty="0">
                <a:solidFill>
                  <a:schemeClr val="bg1"/>
                </a:solidFill>
                <a:latin typeface="Aptos" panose="020B0004020202020204" pitchFamily="34" charset="0"/>
                <a:ea typeface="Georgia" pitchFamily="34" charset="-122"/>
                <a:cs typeface="Georgia" pitchFamily="34" charset="-120"/>
              </a:rPr>
              <a:t>Welcome to my world</a:t>
            </a:r>
            <a:r>
              <a:rPr lang="en-GB" sz="1200" i="1" dirty="0">
                <a:solidFill>
                  <a:srgbClr val="FFFF00"/>
                </a:solidFill>
                <a:latin typeface="Aptos" panose="020B0004020202020204" pitchFamily="34" charset="0"/>
                <a:ea typeface="Georgia" pitchFamily="34" charset="-122"/>
                <a:cs typeface="Georgia" pitchFamily="34" charset="-120"/>
              </a:rPr>
              <a:t>.</a:t>
            </a:r>
          </a:p>
          <a:p>
            <a:pPr marL="0" indent="0" algn="ctr">
              <a:buNone/>
            </a:pPr>
            <a:r>
              <a:rPr lang="en-GB" sz="1200" i="1" dirty="0">
                <a:solidFill>
                  <a:srgbClr val="FFFF00"/>
                </a:solidFill>
                <a:latin typeface="Aptos" panose="020B0004020202020204" pitchFamily="34" charset="0"/>
                <a:ea typeface="Georgia" pitchFamily="34" charset="-122"/>
                <a:cs typeface="Georgia" pitchFamily="34" charset="-120"/>
              </a:rPr>
              <a:t>And if you want to know a bit about it before we begin, </a:t>
            </a:r>
            <a:r>
              <a:rPr lang="en-GB" sz="1200" i="1" dirty="0">
                <a:solidFill>
                  <a:schemeClr val="bg1"/>
                </a:solidFill>
                <a:latin typeface="Aptos" panose="020B0004020202020204" pitchFamily="34" charset="0"/>
                <a:ea typeface="Georgia" pitchFamily="34" charset="-122"/>
                <a:cs typeface="Georgia" pitchFamily="34" charset="-120"/>
              </a:rPr>
              <a:t>be my guest</a:t>
            </a:r>
            <a:r>
              <a:rPr lang="en-GB" sz="1200" i="1" dirty="0">
                <a:solidFill>
                  <a:srgbClr val="FFFF00"/>
                </a:solidFill>
                <a:latin typeface="Aptos" panose="020B0004020202020204" pitchFamily="34" charset="0"/>
                <a:ea typeface="Georgia" pitchFamily="34" charset="-122"/>
                <a:cs typeface="Georgia" pitchFamily="34" charset="-120"/>
              </a:rPr>
              <a:t>.</a:t>
            </a:r>
          </a:p>
        </p:txBody>
      </p:sp>
      <p:sp>
        <p:nvSpPr>
          <p:cNvPr id="2" name="Shape 11">
            <a:extLst>
              <a:ext uri="{FF2B5EF4-FFF2-40B4-BE49-F238E27FC236}">
                <a16:creationId xmlns:a16="http://schemas.microsoft.com/office/drawing/2014/main" id="{12C1678E-A020-0824-5B40-F07D66F7A010}"/>
              </a:ext>
            </a:extLst>
          </p:cNvPr>
          <p:cNvSpPr/>
          <p:nvPr/>
        </p:nvSpPr>
        <p:spPr>
          <a:xfrm>
            <a:off x="1828800" y="4359783"/>
            <a:ext cx="5486400" cy="45720"/>
          </a:xfrm>
          <a:prstGeom prst="rect">
            <a:avLst/>
          </a:prstGeom>
          <a:solidFill>
            <a:schemeClr val="tx2">
              <a:lumMod val="75000"/>
            </a:schemeClr>
          </a:solidFill>
          <a:ln/>
        </p:spPr>
      </p:sp>
      <p:sp>
        <p:nvSpPr>
          <p:cNvPr id="9" name="Shape 13">
            <a:extLst>
              <a:ext uri="{FF2B5EF4-FFF2-40B4-BE49-F238E27FC236}">
                <a16:creationId xmlns:a16="http://schemas.microsoft.com/office/drawing/2014/main" id="{BF409313-6797-64C6-F584-593E71A0BBD7}"/>
              </a:ext>
            </a:extLst>
          </p:cNvPr>
          <p:cNvSpPr/>
          <p:nvPr/>
        </p:nvSpPr>
        <p:spPr>
          <a:xfrm>
            <a:off x="1828800" y="4844415"/>
            <a:ext cx="5486400" cy="45720"/>
          </a:xfrm>
          <a:prstGeom prst="rect">
            <a:avLst/>
          </a:prstGeom>
          <a:solidFill>
            <a:schemeClr val="tx2">
              <a:lumMod val="75000"/>
            </a:schemeClr>
          </a:solidFill>
          <a:ln/>
        </p:spPr>
      </p:sp>
      <p:sp>
        <p:nvSpPr>
          <p:cNvPr id="3" name="TextBox 2">
            <a:extLst>
              <a:ext uri="{FF2B5EF4-FFF2-40B4-BE49-F238E27FC236}">
                <a16:creationId xmlns:a16="http://schemas.microsoft.com/office/drawing/2014/main" id="{3107EE53-7499-91BD-959D-9B3CA5AC4916}"/>
              </a:ext>
            </a:extLst>
          </p:cNvPr>
          <p:cNvSpPr txBox="1"/>
          <p:nvPr/>
        </p:nvSpPr>
        <p:spPr>
          <a:xfrm>
            <a:off x="0" y="4403189"/>
            <a:ext cx="9144000" cy="400110"/>
          </a:xfrm>
          <a:prstGeom prst="rect">
            <a:avLst/>
          </a:prstGeom>
          <a:noFill/>
        </p:spPr>
        <p:txBody>
          <a:bodyPr wrap="square" rtlCol="0">
            <a:spAutoFit/>
          </a:bodyPr>
          <a:lstStyle/>
          <a:p>
            <a:pPr algn="ctr"/>
            <a:r>
              <a:rPr lang="en-GB" sz="2000" i="1" dirty="0">
                <a:solidFill>
                  <a:srgbClr val="00B0F0"/>
                </a:solidFill>
                <a:latin typeface="Aptos" panose="020B0004020202020204" pitchFamily="34" charset="0"/>
              </a:rPr>
              <a:t>Crime, Deviance, Social Order and Social Control</a:t>
            </a:r>
          </a:p>
        </p:txBody>
      </p:sp>
      <p:sp>
        <p:nvSpPr>
          <p:cNvPr id="11" name="Rectangle 10">
            <a:hlinkClick r:id="rId5" action="ppaction://hlinksldjump"/>
            <a:extLst>
              <a:ext uri="{FF2B5EF4-FFF2-40B4-BE49-F238E27FC236}">
                <a16:creationId xmlns:a16="http://schemas.microsoft.com/office/drawing/2014/main" id="{4B76A3CE-3478-2DE8-0629-47828BCA5924}"/>
              </a:ext>
            </a:extLst>
          </p:cNvPr>
          <p:cNvSpPr/>
          <p:nvPr/>
        </p:nvSpPr>
        <p:spPr>
          <a:xfrm>
            <a:off x="3844977" y="3937395"/>
            <a:ext cx="1446551"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6" action="ppaction://hlinksldjump"/>
            <a:extLst>
              <a:ext uri="{FF2B5EF4-FFF2-40B4-BE49-F238E27FC236}">
                <a16:creationId xmlns:a16="http://schemas.microsoft.com/office/drawing/2014/main" id="{CA04D84F-418D-F30F-0DD1-183B192BAFBE}"/>
              </a:ext>
            </a:extLst>
          </p:cNvPr>
          <p:cNvSpPr/>
          <p:nvPr/>
        </p:nvSpPr>
        <p:spPr>
          <a:xfrm>
            <a:off x="5846165" y="4139880"/>
            <a:ext cx="864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0"/>
                                  </p:iterate>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 2">
    <p:bg>
      <p:bgPr>
        <a:solidFill>
          <a:srgbClr val="0D0D1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A40108-4239-8E1E-B307-B9EC25896E1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colorTemperature colorTemp="4700"/>
                    </a14:imgEffect>
                  </a14:imgLayer>
                </a14:imgProps>
              </a:ext>
            </a:extLst>
          </a:blip>
          <a:srcRect/>
          <a:stretch/>
        </p:blipFill>
        <p:spPr>
          <a:xfrm>
            <a:off x="0" y="0"/>
            <a:ext cx="9144000" cy="3780000"/>
          </a:xfrm>
          <a:prstGeom prst="rect">
            <a:avLst/>
          </a:prstGeom>
          <a:effectLst>
            <a:softEdge rad="63500"/>
          </a:effectLst>
        </p:spPr>
      </p:pic>
      <p:sp>
        <p:nvSpPr>
          <p:cNvPr id="5" name="Text 3"/>
          <p:cNvSpPr/>
          <p:nvPr/>
        </p:nvSpPr>
        <p:spPr>
          <a:xfrm>
            <a:off x="437760" y="650520"/>
            <a:ext cx="8229600"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ea typeface="Georgia" pitchFamily="34" charset="-122"/>
                <a:cs typeface="Georgia" pitchFamily="34" charset="-120"/>
              </a:rPr>
              <a:t>Crime. Deviance. Order. Control.</a:t>
            </a:r>
            <a:endParaRPr lang="en-US" sz="3600" dirty="0">
              <a:solidFill>
                <a:schemeClr val="bg1"/>
              </a:solidFill>
              <a:latin typeface="Aptos" panose="020B0004020202020204" pitchFamily="34" charset="0"/>
            </a:endParaRPr>
          </a:p>
        </p:txBody>
      </p:sp>
      <p:sp>
        <p:nvSpPr>
          <p:cNvPr id="6" name="Text 4"/>
          <p:cNvSpPr/>
          <p:nvPr/>
        </p:nvSpPr>
        <p:spPr>
          <a:xfrm>
            <a:off x="437759" y="1845975"/>
            <a:ext cx="5775663" cy="3096357"/>
          </a:xfrm>
          <a:prstGeom prst="rect">
            <a:avLst/>
          </a:prstGeom>
          <a:noFill/>
          <a:ln/>
        </p:spPr>
        <p:txBody>
          <a:bodyPr wrap="square" rtlCol="0" anchor="t"/>
          <a:lstStyle/>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14" name="Text 3">
            <a:extLst>
              <a:ext uri="{FF2B5EF4-FFF2-40B4-BE49-F238E27FC236}">
                <a16:creationId xmlns:a16="http://schemas.microsoft.com/office/drawing/2014/main" id="{EE55FE57-A914-6C74-C2E3-AA9B541747AD}"/>
              </a:ext>
            </a:extLst>
          </p:cNvPr>
          <p:cNvSpPr/>
          <p:nvPr/>
        </p:nvSpPr>
        <p:spPr>
          <a:xfrm>
            <a:off x="437760" y="243720"/>
            <a:ext cx="8229600" cy="502920"/>
          </a:xfrm>
          <a:prstGeom prst="rect">
            <a:avLst/>
          </a:prstGeom>
          <a:noFill/>
          <a:ln/>
        </p:spPr>
        <p:txBody>
          <a:bodyPr wrap="square" rtlCol="0" anchor="ctr"/>
          <a:lstStyle/>
          <a:p>
            <a:pPr marL="0" indent="0">
              <a:buNone/>
            </a:pPr>
            <a:r>
              <a:rPr lang="en-US" sz="1800" kern="0" spc="600" dirty="0">
                <a:solidFill>
                  <a:srgbClr val="FFFF00"/>
                </a:solidFill>
                <a:latin typeface="Aptos" panose="020B0004020202020204" pitchFamily="34" charset="0"/>
                <a:ea typeface="Consolas" pitchFamily="34" charset="-122"/>
                <a:cs typeface="Consolas" pitchFamily="34" charset="-120"/>
              </a:rPr>
              <a:t>Briefing</a:t>
            </a:r>
            <a:endParaRPr lang="en-US" sz="1800" spc="600" dirty="0">
              <a:solidFill>
                <a:srgbClr val="FFFF00"/>
              </a:solidFill>
              <a:latin typeface="Aptos" panose="020B0004020202020204" pitchFamily="34" charset="0"/>
            </a:endParaRPr>
          </a:p>
        </p:txBody>
      </p:sp>
      <p:sp>
        <p:nvSpPr>
          <p:cNvPr id="3" name="TextBox 2">
            <a:extLst>
              <a:ext uri="{FF2B5EF4-FFF2-40B4-BE49-F238E27FC236}">
                <a16:creationId xmlns:a16="http://schemas.microsoft.com/office/drawing/2014/main" id="{DDFA027B-B937-60E2-9E2C-F796C9658381}"/>
              </a:ext>
            </a:extLst>
          </p:cNvPr>
          <p:cNvSpPr txBox="1"/>
          <p:nvPr/>
        </p:nvSpPr>
        <p:spPr>
          <a:xfrm>
            <a:off x="437760" y="1372606"/>
            <a:ext cx="5916125" cy="3231654"/>
          </a:xfrm>
          <a:prstGeom prst="rect">
            <a:avLst/>
          </a:prstGeom>
          <a:noFill/>
        </p:spPr>
        <p:txBody>
          <a:bodyPr wrap="square">
            <a:spAutoFit/>
          </a:bodyPr>
          <a:lstStyle/>
          <a:p>
            <a:r>
              <a:rPr lang="en-GB" sz="1200" dirty="0">
                <a:solidFill>
                  <a:srgbClr val="FFFF00"/>
                </a:solidFill>
                <a:latin typeface="Aptos" panose="020B0004020202020204" pitchFamily="34" charset="0"/>
              </a:rPr>
              <a:t>Buckle up kid. It’s going to be a ride.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even though they say “every journey begins with a single step” in your case, there’s four basic things you need to understand: </a:t>
            </a:r>
            <a:r>
              <a:rPr lang="en-GB" sz="1200" dirty="0">
                <a:solidFill>
                  <a:srgbClr val="FFC000"/>
                </a:solidFill>
                <a:latin typeface="Aptos" panose="020B0004020202020204" pitchFamily="34" charset="0"/>
              </a:rPr>
              <a:t>crime</a:t>
            </a:r>
            <a:r>
              <a:rPr lang="en-GB" sz="1200" dirty="0">
                <a:solidFill>
                  <a:srgbClr val="FFFF00"/>
                </a:solidFill>
                <a:latin typeface="Aptos" panose="020B0004020202020204" pitchFamily="34" charset="0"/>
              </a:rPr>
              <a:t>, </a:t>
            </a:r>
            <a:r>
              <a:rPr lang="en-GB" sz="1200" dirty="0">
                <a:solidFill>
                  <a:srgbClr val="FFC000"/>
                </a:solidFill>
                <a:latin typeface="Aptos" panose="020B0004020202020204" pitchFamily="34" charset="0"/>
              </a:rPr>
              <a:t>deviance</a:t>
            </a:r>
            <a:r>
              <a:rPr lang="en-GB" sz="1200" dirty="0">
                <a:solidFill>
                  <a:srgbClr val="FFFF00"/>
                </a:solidFill>
                <a:latin typeface="Aptos" panose="020B0004020202020204" pitchFamily="34" charset="0"/>
              </a:rPr>
              <a:t>, </a:t>
            </a:r>
            <a:r>
              <a:rPr lang="en-GB" sz="1200" dirty="0">
                <a:solidFill>
                  <a:srgbClr val="FFC000"/>
                </a:solidFill>
                <a:latin typeface="Aptos" panose="020B0004020202020204" pitchFamily="34" charset="0"/>
              </a:rPr>
              <a:t>social order </a:t>
            </a:r>
            <a:r>
              <a:rPr lang="en-GB" sz="1200" dirty="0">
                <a:solidFill>
                  <a:srgbClr val="FFFF00"/>
                </a:solidFill>
                <a:latin typeface="Aptos" panose="020B0004020202020204" pitchFamily="34" charset="0"/>
              </a:rPr>
              <a:t>and </a:t>
            </a:r>
            <a:r>
              <a:rPr lang="en-GB" sz="1200" dirty="0">
                <a:solidFill>
                  <a:srgbClr val="FFC000"/>
                </a:solidFill>
                <a:latin typeface="Aptos" panose="020B0004020202020204" pitchFamily="34" charset="0"/>
              </a:rPr>
              <a:t>social control</a:t>
            </a:r>
            <a:r>
              <a:rPr lang="en-GB" sz="1200" dirty="0">
                <a:solidFill>
                  <a:srgbClr val="FFFF00"/>
                </a:solidFill>
                <a:latin typeface="Aptos" panose="020B0004020202020204" pitchFamily="34" charset="0"/>
              </a:rPr>
              <a:t>.</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Now, I don’t </a:t>
            </a:r>
            <a:r>
              <a:rPr lang="en-GB" sz="1200" dirty="0" err="1">
                <a:solidFill>
                  <a:srgbClr val="FFFF00"/>
                </a:solidFill>
                <a:latin typeface="Aptos" panose="020B0004020202020204" pitchFamily="34" charset="0"/>
              </a:rPr>
              <a:t>wanna</a:t>
            </a:r>
            <a:r>
              <a:rPr lang="en-GB" sz="1200" dirty="0">
                <a:solidFill>
                  <a:srgbClr val="FFFF00"/>
                </a:solidFill>
                <a:latin typeface="Aptos" panose="020B0004020202020204" pitchFamily="34" charset="0"/>
              </a:rPr>
              <a:t> hold your hand about it rookie, but I’m guessing we’d both find it helpful if you at had at least a nodding acquaintance with all four before you’re let loose on the unsuspecting citizens of this fair town.</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 designation I use loosely, so don’t say you haven’t been warned.</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Tonight’s your first night on the job so stick close to me, listen to what I tell you, </a:t>
            </a:r>
          </a:p>
          <a:p>
            <a:r>
              <a:rPr lang="en-GB" sz="1200" dirty="0">
                <a:solidFill>
                  <a:schemeClr val="bg1"/>
                </a:solidFill>
                <a:latin typeface="Aptos" panose="020B0004020202020204" pitchFamily="34" charset="0"/>
              </a:rPr>
              <a:t>make the right choices </a:t>
            </a:r>
            <a:r>
              <a:rPr lang="en-GB" sz="1200" dirty="0">
                <a:solidFill>
                  <a:srgbClr val="FFFF00"/>
                </a:solidFill>
                <a:latin typeface="Aptos" panose="020B0004020202020204" pitchFamily="34" charset="0"/>
              </a:rPr>
              <a:t>and laugh at my jokes. </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remember, while this </a:t>
            </a:r>
            <a:r>
              <a:rPr lang="en-GB" sz="1200" dirty="0" err="1">
                <a:solidFill>
                  <a:srgbClr val="FFFF00"/>
                </a:solidFill>
                <a:latin typeface="Aptos" panose="020B0004020202020204" pitchFamily="34" charset="0"/>
              </a:rPr>
              <a:t>ain’t</a:t>
            </a:r>
            <a:r>
              <a:rPr lang="en-GB" sz="1200" dirty="0">
                <a:solidFill>
                  <a:srgbClr val="FFFF00"/>
                </a:solidFill>
                <a:latin typeface="Aptos" panose="020B0004020202020204" pitchFamily="34" charset="0"/>
              </a:rPr>
              <a:t> no textbook learning there’s plenty of things you can pick-up if you pay attention, ask the right questions and act like you’ve got some idea about what’s going on.</a:t>
            </a:r>
          </a:p>
        </p:txBody>
      </p:sp>
      <p:pic>
        <p:nvPicPr>
          <p:cNvPr id="8" name="Picture 7">
            <a:extLst>
              <a:ext uri="{FF2B5EF4-FFF2-40B4-BE49-F238E27FC236}">
                <a16:creationId xmlns:a16="http://schemas.microsoft.com/office/drawing/2014/main" id="{2AAF555A-7E30-84EC-5B5C-CB0C8C902D99}"/>
              </a:ext>
            </a:extLst>
          </p:cNvPr>
          <p:cNvPicPr>
            <a:picLocks noChangeAspect="1"/>
          </p:cNvPicPr>
          <p:nvPr/>
        </p:nvPicPr>
        <p:blipFill>
          <a:blip r:embed="rId5"/>
          <a:srcRect/>
          <a:stretch/>
        </p:blipFill>
        <p:spPr>
          <a:xfrm>
            <a:off x="6701458" y="1545687"/>
            <a:ext cx="2033922" cy="3108759"/>
          </a:xfrm>
          <a:prstGeom prst="rect">
            <a:avLst/>
          </a:prstGeom>
          <a:ln w="50800">
            <a:solidFill>
              <a:schemeClr val="bg1"/>
            </a:solidFill>
          </a:ln>
        </p:spPr>
      </p:pic>
      <p:sp>
        <p:nvSpPr>
          <p:cNvPr id="33" name="crime">
            <a:extLst>
              <a:ext uri="{FF2B5EF4-FFF2-40B4-BE49-F238E27FC236}">
                <a16:creationId xmlns:a16="http://schemas.microsoft.com/office/drawing/2014/main" id="{9D8D349F-4AD8-67CE-D2D1-2998EE69CBD7}"/>
              </a:ext>
            </a:extLst>
          </p:cNvPr>
          <p:cNvSpPr/>
          <p:nvPr/>
        </p:nvSpPr>
        <p:spPr>
          <a:xfrm>
            <a:off x="2834152" y="1993290"/>
            <a:ext cx="375311"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deviance">
            <a:extLst>
              <a:ext uri="{FF2B5EF4-FFF2-40B4-BE49-F238E27FC236}">
                <a16:creationId xmlns:a16="http://schemas.microsoft.com/office/drawing/2014/main" id="{E2B57F0D-B842-EF59-1D8B-A2BB36B84C0F}"/>
              </a:ext>
            </a:extLst>
          </p:cNvPr>
          <p:cNvSpPr/>
          <p:nvPr/>
        </p:nvSpPr>
        <p:spPr>
          <a:xfrm>
            <a:off x="3262922" y="1990052"/>
            <a:ext cx="54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rder">
            <a:extLst>
              <a:ext uri="{FF2B5EF4-FFF2-40B4-BE49-F238E27FC236}">
                <a16:creationId xmlns:a16="http://schemas.microsoft.com/office/drawing/2014/main" id="{246DB414-ECEA-8D81-7378-F176ACFDF218}"/>
              </a:ext>
            </a:extLst>
          </p:cNvPr>
          <p:cNvSpPr/>
          <p:nvPr/>
        </p:nvSpPr>
        <p:spPr>
          <a:xfrm>
            <a:off x="3874822" y="1980590"/>
            <a:ext cx="72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ontrol">
            <a:extLst>
              <a:ext uri="{FF2B5EF4-FFF2-40B4-BE49-F238E27FC236}">
                <a16:creationId xmlns:a16="http://schemas.microsoft.com/office/drawing/2014/main" id="{443DBFE9-1F4B-7B2D-3CB7-DB22425B9764}"/>
              </a:ext>
            </a:extLst>
          </p:cNvPr>
          <p:cNvSpPr/>
          <p:nvPr/>
        </p:nvSpPr>
        <p:spPr>
          <a:xfrm>
            <a:off x="4912762" y="1985979"/>
            <a:ext cx="84582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Concept_crime">
            <a:extLst>
              <a:ext uri="{FF2B5EF4-FFF2-40B4-BE49-F238E27FC236}">
                <a16:creationId xmlns:a16="http://schemas.microsoft.com/office/drawing/2014/main" id="{DBF5EB53-16D7-FA87-5B92-E9105F4C3D49}"/>
              </a:ext>
            </a:extLst>
          </p:cNvPr>
          <p:cNvGrpSpPr/>
          <p:nvPr/>
        </p:nvGrpSpPr>
        <p:grpSpPr>
          <a:xfrm>
            <a:off x="6077833" y="1662326"/>
            <a:ext cx="2706845" cy="2566598"/>
            <a:chOff x="5912068" y="542381"/>
            <a:chExt cx="2706845" cy="2566598"/>
          </a:xfrm>
        </p:grpSpPr>
        <p:sp>
          <p:nvSpPr>
            <p:cNvPr id="17" name="Shape 10">
              <a:extLst>
                <a:ext uri="{FF2B5EF4-FFF2-40B4-BE49-F238E27FC236}">
                  <a16:creationId xmlns:a16="http://schemas.microsoft.com/office/drawing/2014/main" id="{67EA65CE-81B0-6398-8CD1-AD94F7174D6C}"/>
                </a:ext>
              </a:extLst>
            </p:cNvPr>
            <p:cNvSpPr/>
            <p:nvPr/>
          </p:nvSpPr>
          <p:spPr>
            <a:xfrm>
              <a:off x="5914729" y="549644"/>
              <a:ext cx="2704184" cy="255933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19" name="Text 13">
              <a:extLst>
                <a:ext uri="{FF2B5EF4-FFF2-40B4-BE49-F238E27FC236}">
                  <a16:creationId xmlns:a16="http://schemas.microsoft.com/office/drawing/2014/main" id="{009A83BF-CDBF-FD99-1440-84C2F5466AFD}"/>
                </a:ext>
              </a:extLst>
            </p:cNvPr>
            <p:cNvSpPr/>
            <p:nvPr/>
          </p:nvSpPr>
          <p:spPr>
            <a:xfrm>
              <a:off x="6054315" y="931067"/>
              <a:ext cx="2458827" cy="2173748"/>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An action that violates the criminal law.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Simple. Clear. Brutal.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The government has decided, through legislation, that an action warrants punishment. Break the law and get caught? You’re a criminal. It doesn’t matter what anyone thinks or feels about it. Do the crime. Do the time. Unless you’ve got a good lawyer. There’s always that get-out-of-jail-free card.</a:t>
              </a:r>
            </a:p>
          </p:txBody>
        </p:sp>
        <p:sp>
          <p:nvSpPr>
            <p:cNvPr id="20" name="TextBox 19">
              <a:extLst>
                <a:ext uri="{FF2B5EF4-FFF2-40B4-BE49-F238E27FC236}">
                  <a16:creationId xmlns:a16="http://schemas.microsoft.com/office/drawing/2014/main" id="{08B4496B-D4CD-2628-DDB1-979180CDFA5F}"/>
                </a:ext>
              </a:extLst>
            </p:cNvPr>
            <p:cNvSpPr txBox="1"/>
            <p:nvPr/>
          </p:nvSpPr>
          <p:spPr>
            <a:xfrm>
              <a:off x="5912068" y="542381"/>
              <a:ext cx="2704184" cy="276999"/>
            </a:xfrm>
            <a:prstGeom prst="rect">
              <a:avLst/>
            </a:prstGeom>
            <a:solidFill>
              <a:srgbClr val="0000FF"/>
            </a:solidFill>
          </p:spPr>
          <p:txBody>
            <a:bodyPr wrap="square">
              <a:spAutoFit/>
            </a:bodyPr>
            <a:lstStyle/>
            <a:p>
              <a:pPr algn="ctr"/>
              <a:r>
                <a:rPr lang="en-GB" sz="1200" b="1" dirty="0">
                  <a:solidFill>
                    <a:srgbClr val="FFFF00"/>
                  </a:solidFill>
                  <a:latin typeface="Aptos" panose="020B0004020202020204" pitchFamily="34" charset="0"/>
                </a:rPr>
                <a:t>Concept: Crime</a:t>
              </a:r>
              <a:endParaRPr lang="en-GB" sz="1200" b="1" dirty="0">
                <a:solidFill>
                  <a:schemeClr val="bg1"/>
                </a:solidFill>
                <a:latin typeface="Aptos" panose="020B0004020202020204" pitchFamily="34" charset="0"/>
              </a:endParaRPr>
            </a:p>
          </p:txBody>
        </p:sp>
      </p:grpSp>
      <p:grpSp>
        <p:nvGrpSpPr>
          <p:cNvPr id="21" name="Concept_deviance">
            <a:extLst>
              <a:ext uri="{FF2B5EF4-FFF2-40B4-BE49-F238E27FC236}">
                <a16:creationId xmlns:a16="http://schemas.microsoft.com/office/drawing/2014/main" id="{543A62E5-67FC-D8A8-B641-7600E4D3E082}"/>
              </a:ext>
            </a:extLst>
          </p:cNvPr>
          <p:cNvGrpSpPr/>
          <p:nvPr/>
        </p:nvGrpSpPr>
        <p:grpSpPr>
          <a:xfrm>
            <a:off x="5898055" y="2176619"/>
            <a:ext cx="2706845" cy="1934026"/>
            <a:chOff x="5912068" y="542381"/>
            <a:chExt cx="2706845" cy="1934026"/>
          </a:xfrm>
        </p:grpSpPr>
        <p:sp>
          <p:nvSpPr>
            <p:cNvPr id="22" name="Shape 10">
              <a:extLst>
                <a:ext uri="{FF2B5EF4-FFF2-40B4-BE49-F238E27FC236}">
                  <a16:creationId xmlns:a16="http://schemas.microsoft.com/office/drawing/2014/main" id="{AFA08C58-3BFB-93CD-3504-B0EB44DD00A1}"/>
                </a:ext>
              </a:extLst>
            </p:cNvPr>
            <p:cNvSpPr/>
            <p:nvPr/>
          </p:nvSpPr>
          <p:spPr>
            <a:xfrm>
              <a:off x="5914729" y="549645"/>
              <a:ext cx="2704184" cy="1926762"/>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23" name="Text 13">
              <a:extLst>
                <a:ext uri="{FF2B5EF4-FFF2-40B4-BE49-F238E27FC236}">
                  <a16:creationId xmlns:a16="http://schemas.microsoft.com/office/drawing/2014/main" id="{09F74455-F832-B686-1A6B-478C724024A6}"/>
                </a:ext>
              </a:extLst>
            </p:cNvPr>
            <p:cNvSpPr/>
            <p:nvPr/>
          </p:nvSpPr>
          <p:spPr>
            <a:xfrm>
              <a:off x="6054315" y="908582"/>
              <a:ext cx="2458827" cy="1545339"/>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An action that violates the social norms of a particular group or society. Which includes crime, obviously, but also more. Much, much, more. </a:t>
              </a:r>
            </a:p>
            <a:p>
              <a:pPr marL="0" indent="0">
                <a:buNone/>
              </a:pPr>
              <a:endParaRPr lang="en-GB" sz="1100" dirty="0">
                <a:solidFill>
                  <a:srgbClr val="F0EFE8"/>
                </a:solidFill>
                <a:latin typeface="Aptos" panose="020B0004020202020204" pitchFamily="34" charset="0"/>
              </a:endParaRPr>
            </a:p>
            <a:p>
              <a:pPr marL="0" indent="0">
                <a:buNone/>
              </a:pPr>
              <a:r>
                <a:rPr lang="en-GB" sz="1100" dirty="0">
                  <a:solidFill>
                    <a:srgbClr val="F0EFE8"/>
                  </a:solidFill>
                  <a:latin typeface="Aptos" panose="020B0004020202020204" pitchFamily="34" charset="0"/>
                </a:rPr>
                <a:t>Deviance plays to the invisible jury of people passing judgment through looks, whispers, angry asides and the occasional punch to the gut.</a:t>
              </a:r>
            </a:p>
          </p:txBody>
        </p:sp>
        <p:sp>
          <p:nvSpPr>
            <p:cNvPr id="24" name="TextBox 23">
              <a:extLst>
                <a:ext uri="{FF2B5EF4-FFF2-40B4-BE49-F238E27FC236}">
                  <a16:creationId xmlns:a16="http://schemas.microsoft.com/office/drawing/2014/main" id="{1564D660-EEDB-5DC1-00D1-EFD9AF565E57}"/>
                </a:ext>
              </a:extLst>
            </p:cNvPr>
            <p:cNvSpPr txBox="1"/>
            <p:nvPr/>
          </p:nvSpPr>
          <p:spPr>
            <a:xfrm>
              <a:off x="5912068" y="542381"/>
              <a:ext cx="2704184" cy="276999"/>
            </a:xfrm>
            <a:prstGeom prst="rect">
              <a:avLst/>
            </a:prstGeom>
            <a:solidFill>
              <a:srgbClr val="0000FF"/>
            </a:solidFill>
          </p:spPr>
          <p:txBody>
            <a:bodyPr wrap="square">
              <a:spAutoFit/>
            </a:bodyPr>
            <a:lstStyle/>
            <a:p>
              <a:pPr algn="ctr"/>
              <a:r>
                <a:rPr lang="en-GB" sz="1200" b="1" dirty="0">
                  <a:solidFill>
                    <a:srgbClr val="FFFF00"/>
                  </a:solidFill>
                  <a:latin typeface="Aptos" panose="020B0004020202020204" pitchFamily="34" charset="0"/>
                </a:rPr>
                <a:t>Concept: Deviance</a:t>
              </a:r>
              <a:endParaRPr lang="en-GB" sz="1200" b="1" dirty="0">
                <a:solidFill>
                  <a:schemeClr val="bg1"/>
                </a:solidFill>
                <a:latin typeface="Aptos" panose="020B0004020202020204" pitchFamily="34" charset="0"/>
              </a:endParaRPr>
            </a:p>
          </p:txBody>
        </p:sp>
      </p:grpSp>
      <p:grpSp>
        <p:nvGrpSpPr>
          <p:cNvPr id="29" name="Concept_control">
            <a:extLst>
              <a:ext uri="{FF2B5EF4-FFF2-40B4-BE49-F238E27FC236}">
                <a16:creationId xmlns:a16="http://schemas.microsoft.com/office/drawing/2014/main" id="{A2B6648B-3819-DF26-A20B-128D2AF70614}"/>
              </a:ext>
            </a:extLst>
          </p:cNvPr>
          <p:cNvGrpSpPr/>
          <p:nvPr/>
        </p:nvGrpSpPr>
        <p:grpSpPr>
          <a:xfrm>
            <a:off x="5898263" y="291290"/>
            <a:ext cx="2706845" cy="1633794"/>
            <a:chOff x="5912068" y="542381"/>
            <a:chExt cx="2706845" cy="1633794"/>
          </a:xfrm>
        </p:grpSpPr>
        <p:sp>
          <p:nvSpPr>
            <p:cNvPr id="30" name="Shape 10">
              <a:extLst>
                <a:ext uri="{FF2B5EF4-FFF2-40B4-BE49-F238E27FC236}">
                  <a16:creationId xmlns:a16="http://schemas.microsoft.com/office/drawing/2014/main" id="{8029BDF3-6A85-D954-CD57-ECF50A08E7D8}"/>
                </a:ext>
              </a:extLst>
            </p:cNvPr>
            <p:cNvSpPr/>
            <p:nvPr/>
          </p:nvSpPr>
          <p:spPr>
            <a:xfrm>
              <a:off x="5914729" y="549645"/>
              <a:ext cx="2704184" cy="1626530"/>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31" name="Text 13">
              <a:extLst>
                <a:ext uri="{FF2B5EF4-FFF2-40B4-BE49-F238E27FC236}">
                  <a16:creationId xmlns:a16="http://schemas.microsoft.com/office/drawing/2014/main" id="{B57F4CDF-42A5-5D41-6EA6-D426619B8DD0}"/>
                </a:ext>
              </a:extLst>
            </p:cNvPr>
            <p:cNvSpPr/>
            <p:nvPr/>
          </p:nvSpPr>
          <p:spPr>
            <a:xfrm>
              <a:off x="6054315" y="908582"/>
              <a:ext cx="2458827" cy="1197901"/>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Every mechanism – formal, informal, visible and invisible, cruel and gentle - by which society persuades or makes its members to maintain that order. Courts and prisons play a part.  But gossip, shame, love, habits play a much larger role than most people ever know.  Or even suspect…</a:t>
              </a:r>
            </a:p>
          </p:txBody>
        </p:sp>
        <p:sp>
          <p:nvSpPr>
            <p:cNvPr id="32" name="TextBox 31">
              <a:extLst>
                <a:ext uri="{FF2B5EF4-FFF2-40B4-BE49-F238E27FC236}">
                  <a16:creationId xmlns:a16="http://schemas.microsoft.com/office/drawing/2014/main" id="{927E0C91-28E1-94DF-5D18-4571716B9BA1}"/>
                </a:ext>
              </a:extLst>
            </p:cNvPr>
            <p:cNvSpPr txBox="1"/>
            <p:nvPr/>
          </p:nvSpPr>
          <p:spPr>
            <a:xfrm>
              <a:off x="5912068" y="542381"/>
              <a:ext cx="2704184" cy="276999"/>
            </a:xfrm>
            <a:prstGeom prst="rect">
              <a:avLst/>
            </a:prstGeom>
            <a:solidFill>
              <a:srgbClr val="0000FF"/>
            </a:solidFill>
          </p:spPr>
          <p:txBody>
            <a:bodyPr wrap="square">
              <a:spAutoFit/>
            </a:bodyPr>
            <a:lstStyle/>
            <a:p>
              <a:pPr algn="ctr"/>
              <a:r>
                <a:rPr lang="en-GB" sz="1200" b="1" dirty="0">
                  <a:solidFill>
                    <a:srgbClr val="FFFF00"/>
                  </a:solidFill>
                  <a:latin typeface="Aptos" panose="020B0004020202020204" pitchFamily="34" charset="0"/>
                </a:rPr>
                <a:t>Concept: Social Control</a:t>
              </a:r>
              <a:endParaRPr lang="en-GB" sz="1200" b="1" dirty="0">
                <a:solidFill>
                  <a:schemeClr val="bg1"/>
                </a:solidFill>
                <a:latin typeface="Aptos" panose="020B0004020202020204" pitchFamily="34" charset="0"/>
              </a:endParaRPr>
            </a:p>
          </p:txBody>
        </p:sp>
      </p:grpSp>
      <p:grpSp>
        <p:nvGrpSpPr>
          <p:cNvPr id="25" name="Concept_order">
            <a:extLst>
              <a:ext uri="{FF2B5EF4-FFF2-40B4-BE49-F238E27FC236}">
                <a16:creationId xmlns:a16="http://schemas.microsoft.com/office/drawing/2014/main" id="{B2DCBD96-0337-2BCD-CC2F-2A80586BB54D}"/>
              </a:ext>
            </a:extLst>
          </p:cNvPr>
          <p:cNvGrpSpPr/>
          <p:nvPr/>
        </p:nvGrpSpPr>
        <p:grpSpPr>
          <a:xfrm>
            <a:off x="6030592" y="2650904"/>
            <a:ext cx="2706845" cy="2319468"/>
            <a:chOff x="5912068" y="542381"/>
            <a:chExt cx="2706845" cy="2319468"/>
          </a:xfrm>
        </p:grpSpPr>
        <p:sp>
          <p:nvSpPr>
            <p:cNvPr id="26" name="Shape 10">
              <a:extLst>
                <a:ext uri="{FF2B5EF4-FFF2-40B4-BE49-F238E27FC236}">
                  <a16:creationId xmlns:a16="http://schemas.microsoft.com/office/drawing/2014/main" id="{40680FAF-1D6D-8591-6D6E-B39E03B27327}"/>
                </a:ext>
              </a:extLst>
            </p:cNvPr>
            <p:cNvSpPr/>
            <p:nvPr/>
          </p:nvSpPr>
          <p:spPr>
            <a:xfrm>
              <a:off x="5914729" y="549644"/>
              <a:ext cx="2704184" cy="2312205"/>
            </a:xfrm>
            <a:prstGeom prst="rect">
              <a:avLst/>
            </a:prstGeom>
            <a:solidFill>
              <a:srgbClr val="1A1A2A"/>
            </a:solidFill>
            <a:ln w="38100">
              <a:solidFill>
                <a:srgbClr val="0000FF"/>
              </a:solidFill>
              <a:prstDash val="solid"/>
            </a:ln>
            <a:effectLst>
              <a:outerShdw blurRad="152400" dist="63500" dir="8100000" algn="bl" rotWithShape="0">
                <a:srgbClr val="000000">
                  <a:alpha val="50000"/>
                </a:srgbClr>
              </a:outerShdw>
            </a:effectLst>
          </p:spPr>
        </p:sp>
        <p:sp>
          <p:nvSpPr>
            <p:cNvPr id="27" name="Text 13">
              <a:extLst>
                <a:ext uri="{FF2B5EF4-FFF2-40B4-BE49-F238E27FC236}">
                  <a16:creationId xmlns:a16="http://schemas.microsoft.com/office/drawing/2014/main" id="{3E72C49D-FD1C-502B-69D5-A9F6C7AC3CAE}"/>
                </a:ext>
              </a:extLst>
            </p:cNvPr>
            <p:cNvSpPr/>
            <p:nvPr/>
          </p:nvSpPr>
          <p:spPr>
            <a:xfrm>
              <a:off x="6054315" y="931067"/>
              <a:ext cx="2458827" cy="193078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The stable, predictable, patterns of behaviour that allows society to function. People stop at red lights. They queue, pay rent, turn up to school or work. Not because they love the system, but because the system is so deeply embedded that questioning it feels like questioning how you breathe. Durkheim called it ‘value consensus.’ Foucault called it a prison. We’ll meet those two gentlemen again. Don’t know where, don’t know when.</a:t>
              </a:r>
            </a:p>
            <a:p>
              <a:pPr marL="0" indent="0">
                <a:buNone/>
              </a:pPr>
              <a:endParaRPr lang="en-GB" sz="1100" dirty="0">
                <a:solidFill>
                  <a:srgbClr val="F0EFE8"/>
                </a:solidFill>
                <a:latin typeface="Aptos" panose="020B0004020202020204" pitchFamily="34" charset="0"/>
              </a:endParaRPr>
            </a:p>
          </p:txBody>
        </p:sp>
        <p:sp>
          <p:nvSpPr>
            <p:cNvPr id="28" name="TextBox 27">
              <a:extLst>
                <a:ext uri="{FF2B5EF4-FFF2-40B4-BE49-F238E27FC236}">
                  <a16:creationId xmlns:a16="http://schemas.microsoft.com/office/drawing/2014/main" id="{0260186F-7803-C631-69C5-14934C23DB87}"/>
                </a:ext>
              </a:extLst>
            </p:cNvPr>
            <p:cNvSpPr txBox="1"/>
            <p:nvPr/>
          </p:nvSpPr>
          <p:spPr>
            <a:xfrm>
              <a:off x="5912068" y="542381"/>
              <a:ext cx="2704184" cy="276999"/>
            </a:xfrm>
            <a:prstGeom prst="rect">
              <a:avLst/>
            </a:prstGeom>
            <a:solidFill>
              <a:srgbClr val="0000FF"/>
            </a:solidFill>
          </p:spPr>
          <p:txBody>
            <a:bodyPr wrap="square">
              <a:spAutoFit/>
            </a:bodyPr>
            <a:lstStyle/>
            <a:p>
              <a:pPr algn="ctr"/>
              <a:r>
                <a:rPr lang="en-GB" sz="1200" b="1" dirty="0">
                  <a:solidFill>
                    <a:srgbClr val="FFFF00"/>
                  </a:solidFill>
                  <a:latin typeface="Aptos" panose="020B0004020202020204" pitchFamily="34" charset="0"/>
                </a:rPr>
                <a:t>Concept: Social Order</a:t>
              </a:r>
              <a:endParaRPr lang="en-GB" sz="1200" b="1" dirty="0">
                <a:solidFill>
                  <a:schemeClr val="bg1"/>
                </a:solidFill>
                <a:latin typeface="Aptos" panose="020B0004020202020204" pitchFamily="34" charset="0"/>
              </a:endParaRPr>
            </a:p>
          </p:txBody>
        </p:sp>
      </p:grpSp>
      <p:sp>
        <p:nvSpPr>
          <p:cNvPr id="37" name="Rectangle 36">
            <a:hlinkClick r:id="rId6" action="ppaction://hlinksldjump"/>
            <a:extLst>
              <a:ext uri="{FF2B5EF4-FFF2-40B4-BE49-F238E27FC236}">
                <a16:creationId xmlns:a16="http://schemas.microsoft.com/office/drawing/2014/main" id="{83ED42DB-369C-EDE6-2CB8-2E0DCA1CC1C2}"/>
              </a:ext>
            </a:extLst>
          </p:cNvPr>
          <p:cNvSpPr/>
          <p:nvPr/>
        </p:nvSpPr>
        <p:spPr>
          <a:xfrm>
            <a:off x="512334" y="3627120"/>
            <a:ext cx="144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0D1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A40108-4239-8E1E-B307-B9EC25896E18}"/>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colorTemperature colorTemp="4700"/>
                    </a14:imgEffect>
                  </a14:imgLayer>
                </a14:imgProps>
              </a:ext>
            </a:extLst>
          </a:blip>
          <a:srcRect/>
          <a:stretch/>
        </p:blipFill>
        <p:spPr>
          <a:xfrm>
            <a:off x="0" y="0"/>
            <a:ext cx="9144000" cy="4161600"/>
          </a:xfrm>
          <a:prstGeom prst="rect">
            <a:avLst/>
          </a:prstGeom>
          <a:effectLst>
            <a:softEdge rad="63500"/>
          </a:effectLst>
        </p:spPr>
      </p:pic>
      <p:sp>
        <p:nvSpPr>
          <p:cNvPr id="4" name="Text 2"/>
          <p:cNvSpPr/>
          <p:nvPr/>
        </p:nvSpPr>
        <p:spPr>
          <a:xfrm>
            <a:off x="365760" y="201168"/>
            <a:ext cx="1828800" cy="292608"/>
          </a:xfrm>
          <a:prstGeom prst="rect">
            <a:avLst/>
          </a:prstGeom>
          <a:noFill/>
          <a:ln/>
        </p:spPr>
        <p:txBody>
          <a:bodyPr wrap="square" lIns="0" tIns="0" rIns="0" bIns="0" rtlCol="0" anchor="ctr"/>
          <a:lstStyle/>
          <a:p>
            <a:pPr marL="0" indent="0" algn="ctr">
              <a:buNone/>
            </a:pPr>
            <a:r>
              <a:rPr lang="en-US" sz="900" b="1" dirty="0">
                <a:solidFill>
                  <a:srgbClr val="0D0D1A"/>
                </a:solidFill>
                <a:latin typeface="Arial Black" pitchFamily="34" charset="0"/>
                <a:ea typeface="Arial Black" pitchFamily="34" charset="-122"/>
                <a:cs typeface="Arial Black" pitchFamily="34" charset="-120"/>
              </a:rPr>
              <a:t>MISSION BRIEF</a:t>
            </a:r>
            <a:endParaRPr lang="en-US" sz="900" dirty="0"/>
          </a:p>
        </p:txBody>
      </p:sp>
      <p:sp>
        <p:nvSpPr>
          <p:cNvPr id="5" name="Text 3"/>
          <p:cNvSpPr/>
          <p:nvPr/>
        </p:nvSpPr>
        <p:spPr>
          <a:xfrm>
            <a:off x="437760" y="650520"/>
            <a:ext cx="8229600"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ea typeface="Georgia" pitchFamily="34" charset="-122"/>
                <a:cs typeface="Georgia" pitchFamily="34" charset="-120"/>
              </a:rPr>
              <a:t>Crime. Deviance. Order. Control.</a:t>
            </a:r>
            <a:endParaRPr lang="en-US" sz="3600" dirty="0">
              <a:solidFill>
                <a:schemeClr val="bg1"/>
              </a:solidFill>
              <a:latin typeface="Aptos" panose="020B0004020202020204" pitchFamily="34" charset="0"/>
            </a:endParaRPr>
          </a:p>
        </p:txBody>
      </p:sp>
      <p:sp>
        <p:nvSpPr>
          <p:cNvPr id="6" name="Text 4"/>
          <p:cNvSpPr/>
          <p:nvPr/>
        </p:nvSpPr>
        <p:spPr>
          <a:xfrm>
            <a:off x="437760" y="1291967"/>
            <a:ext cx="4362842" cy="3607813"/>
          </a:xfrm>
          <a:prstGeom prst="rect">
            <a:avLst/>
          </a:prstGeom>
          <a:noFill/>
          <a:ln/>
        </p:spPr>
        <p:txBody>
          <a:bodyPr wrap="square" rtlCol="0" anchor="t"/>
          <a:lstStyle/>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Nicely done rookie. You’ve passed your first test with flying colours.</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Now you’re here I guess you want to know what’s going on? </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Well, tonight you’re going to dip your toes into the fetid cesspool of a place I’m proud to call “somewhere I don’t have to live because I’ve got the money to live elsewhere”. Also known as </a:t>
            </a:r>
            <a:r>
              <a:rPr lang="en-GB" sz="1200" dirty="0" err="1">
                <a:solidFill>
                  <a:srgbClr val="FFFF00"/>
                </a:solidFill>
                <a:latin typeface="Aptos" panose="020B0004020202020204" pitchFamily="34" charset="0"/>
                <a:ea typeface="Calibri" pitchFamily="34" charset="-122"/>
                <a:cs typeface="Calibri" pitchFamily="34" charset="-120"/>
              </a:rPr>
              <a:t>AnyTown</a:t>
            </a:r>
            <a:r>
              <a:rPr lang="en-GB" sz="1200" dirty="0">
                <a:solidFill>
                  <a:srgbClr val="FFFF00"/>
                </a:solidFill>
                <a:latin typeface="Aptos" panose="020B0004020202020204" pitchFamily="34" charset="0"/>
                <a:ea typeface="Calibri" pitchFamily="34" charset="-122"/>
                <a:cs typeface="Calibri" pitchFamily="34" charset="-120"/>
              </a:rPr>
              <a:t> to the poor saps unlucky or desperate enough to call it home.</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And we’re the folk who’s job it is to make sense of the place and the people. An elite group of Sociological Detectives - of which, if you play your cards right, you’ll be the next generation.</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r>
              <a:rPr lang="en-GB" sz="1200" dirty="0">
                <a:solidFill>
                  <a:srgbClr val="FFFF00"/>
                </a:solidFill>
                <a:latin typeface="Aptos" panose="020B0004020202020204" pitchFamily="34" charset="0"/>
                <a:ea typeface="Calibri" pitchFamily="34" charset="-122"/>
                <a:cs typeface="Calibri" pitchFamily="34" charset="-120"/>
              </a:rPr>
              <a:t>Think about it rookie. Look and learn and in a few years time you could be me. </a:t>
            </a:r>
            <a:r>
              <a:rPr lang="en-GB" sz="1200" dirty="0" err="1">
                <a:solidFill>
                  <a:srgbClr val="FFFF00"/>
                </a:solidFill>
                <a:latin typeface="Aptos" panose="020B0004020202020204" pitchFamily="34" charset="0"/>
                <a:ea typeface="Calibri" pitchFamily="34" charset="-122"/>
                <a:cs typeface="Calibri" pitchFamily="34" charset="-120"/>
              </a:rPr>
              <a:t>Ain’t</a:t>
            </a:r>
            <a:r>
              <a:rPr lang="en-GB" sz="1200" dirty="0">
                <a:solidFill>
                  <a:srgbClr val="FFFF00"/>
                </a:solidFill>
                <a:latin typeface="Aptos" panose="020B0004020202020204" pitchFamily="34" charset="0"/>
                <a:ea typeface="Calibri" pitchFamily="34" charset="-122"/>
                <a:cs typeface="Calibri" pitchFamily="34" charset="-120"/>
              </a:rPr>
              <a:t> life grand?</a:t>
            </a: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rPr>
              <a:t>So that’s the background. Consider yourself briefed.</a:t>
            </a:r>
          </a:p>
          <a:p>
            <a:endParaRPr lang="en-GB" sz="1200" dirty="0">
              <a:solidFill>
                <a:srgbClr val="FFFF00"/>
              </a:solidFill>
              <a:latin typeface="Aptos" panose="020B0004020202020204" pitchFamily="34" charset="0"/>
            </a:endParaRPr>
          </a:p>
          <a:p>
            <a:r>
              <a:rPr lang="en-GB" sz="1200" dirty="0">
                <a:solidFill>
                  <a:srgbClr val="FFFF00"/>
                </a:solidFill>
                <a:latin typeface="Aptos" panose="020B0004020202020204" pitchFamily="34" charset="0"/>
              </a:rPr>
              <a:t>And listen carefully kid. </a:t>
            </a:r>
            <a:r>
              <a:rPr lang="en-GB" sz="1200" dirty="0">
                <a:solidFill>
                  <a:schemeClr val="bg1"/>
                </a:solidFill>
                <a:latin typeface="Aptos" panose="020B0004020202020204" pitchFamily="34" charset="0"/>
              </a:rPr>
              <a:t>I </a:t>
            </a:r>
            <a:r>
              <a:rPr lang="en-GB" sz="1200" i="1" dirty="0">
                <a:solidFill>
                  <a:schemeClr val="bg1"/>
                </a:solidFill>
                <a:latin typeface="Aptos" panose="020B0004020202020204" pitchFamily="34" charset="0"/>
              </a:rPr>
              <a:t>will</a:t>
            </a:r>
            <a:r>
              <a:rPr lang="en-GB" sz="1200" dirty="0">
                <a:solidFill>
                  <a:schemeClr val="bg1"/>
                </a:solidFill>
                <a:latin typeface="Aptos" panose="020B0004020202020204" pitchFamily="34" charset="0"/>
              </a:rPr>
              <a:t> be asking questions</a:t>
            </a: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a:p>
            <a:pPr marL="0" indent="0" algn="l">
              <a:buNone/>
            </a:pPr>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14" name="Text 3">
            <a:extLst>
              <a:ext uri="{FF2B5EF4-FFF2-40B4-BE49-F238E27FC236}">
                <a16:creationId xmlns:a16="http://schemas.microsoft.com/office/drawing/2014/main" id="{EE55FE57-A914-6C74-C2E3-AA9B541747AD}"/>
              </a:ext>
            </a:extLst>
          </p:cNvPr>
          <p:cNvSpPr/>
          <p:nvPr/>
        </p:nvSpPr>
        <p:spPr>
          <a:xfrm>
            <a:off x="437760" y="243720"/>
            <a:ext cx="8229600" cy="502920"/>
          </a:xfrm>
          <a:prstGeom prst="rect">
            <a:avLst/>
          </a:prstGeom>
          <a:noFill/>
          <a:ln/>
        </p:spPr>
        <p:txBody>
          <a:bodyPr wrap="square" rtlCol="0" anchor="ctr"/>
          <a:lstStyle/>
          <a:p>
            <a:pPr marL="0" indent="0">
              <a:buNone/>
            </a:pPr>
            <a:r>
              <a:rPr lang="en-US" sz="1800" kern="0" spc="600" dirty="0">
                <a:solidFill>
                  <a:srgbClr val="FFFF00"/>
                </a:solidFill>
                <a:latin typeface="Aptos" panose="020B0004020202020204" pitchFamily="34" charset="0"/>
                <a:ea typeface="Consolas" pitchFamily="34" charset="-122"/>
                <a:cs typeface="Consolas" pitchFamily="34" charset="-120"/>
              </a:rPr>
              <a:t>Briefing</a:t>
            </a:r>
            <a:endParaRPr lang="en-US" sz="1800" spc="600" dirty="0">
              <a:solidFill>
                <a:srgbClr val="FFFF00"/>
              </a:solidFill>
              <a:latin typeface="Aptos" panose="020B0004020202020204" pitchFamily="34" charset="0"/>
            </a:endParaRPr>
          </a:p>
        </p:txBody>
      </p:sp>
      <p:pic>
        <p:nvPicPr>
          <p:cNvPr id="3" name="Picture 2">
            <a:extLst>
              <a:ext uri="{FF2B5EF4-FFF2-40B4-BE49-F238E27FC236}">
                <a16:creationId xmlns:a16="http://schemas.microsoft.com/office/drawing/2014/main" id="{2BE2A01B-59C4-BA0E-F07F-4EBF69E6BCB3}"/>
              </a:ext>
            </a:extLst>
          </p:cNvPr>
          <p:cNvPicPr>
            <a:picLocks noChangeAspect="1"/>
          </p:cNvPicPr>
          <p:nvPr/>
        </p:nvPicPr>
        <p:blipFill>
          <a:blip r:embed="rId6"/>
          <a:srcRect/>
          <a:stretch/>
        </p:blipFill>
        <p:spPr>
          <a:xfrm>
            <a:off x="5020201" y="1601652"/>
            <a:ext cx="3904200" cy="2196112"/>
          </a:xfrm>
          <a:prstGeom prst="rect">
            <a:avLst/>
          </a:prstGeom>
          <a:ln w="50800">
            <a:solidFill>
              <a:schemeClr val="bg1"/>
            </a:solidFill>
          </a:ln>
        </p:spPr>
      </p:pic>
      <p:sp>
        <p:nvSpPr>
          <p:cNvPr id="9" name="Rectangle 8">
            <a:hlinkClick r:id="rId7" action="ppaction://hlinksldjump"/>
            <a:extLst>
              <a:ext uri="{FF2B5EF4-FFF2-40B4-BE49-F238E27FC236}">
                <a16:creationId xmlns:a16="http://schemas.microsoft.com/office/drawing/2014/main" id="{B2477D36-4DFA-F2C1-F182-63D4FAE83803}"/>
              </a:ext>
            </a:extLst>
          </p:cNvPr>
          <p:cNvSpPr/>
          <p:nvPr/>
        </p:nvSpPr>
        <p:spPr>
          <a:xfrm>
            <a:off x="1956092" y="4653587"/>
            <a:ext cx="1633928"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1977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0"/>
                                  </p:iterate>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10B98-F027-7BDD-D04A-F1F5DDDD6441}"/>
              </a:ext>
            </a:extLst>
          </p:cNvPr>
          <p:cNvPicPr>
            <a:picLocks noChangeAspect="1"/>
          </p:cNvPicPr>
          <p:nvPr/>
        </p:nvPicPr>
        <p:blipFill>
          <a:blip r:embed="rId5">
            <a:alphaModFix amt="50000"/>
          </a:blip>
          <a:srcRect/>
          <a:stretch/>
        </p:blipFill>
        <p:spPr>
          <a:xfrm>
            <a:off x="0" y="-1"/>
            <a:ext cx="9144000" cy="4353457"/>
          </a:xfrm>
          <a:prstGeom prst="rect">
            <a:avLst/>
          </a:prstGeom>
          <a:effectLst>
            <a:softEdge rad="63500"/>
          </a:effectLst>
        </p:spPr>
      </p:pic>
      <p:sp>
        <p:nvSpPr>
          <p:cNvPr id="4" name="Text 2"/>
          <p:cNvSpPr/>
          <p:nvPr/>
        </p:nvSpPr>
        <p:spPr>
          <a:xfrm>
            <a:off x="365760" y="201168"/>
            <a:ext cx="1828800" cy="292608"/>
          </a:xfrm>
          <a:prstGeom prst="rect">
            <a:avLst/>
          </a:prstGeom>
          <a:noFill/>
          <a:ln/>
        </p:spPr>
        <p:txBody>
          <a:bodyPr wrap="square" lIns="0" tIns="0" rIns="0" bIns="0" rtlCol="0" anchor="ctr"/>
          <a:lstStyle/>
          <a:p>
            <a:pPr marL="0" indent="0" algn="ctr">
              <a:buNone/>
            </a:pPr>
            <a:r>
              <a:rPr lang="en-US" sz="900" b="1" dirty="0">
                <a:solidFill>
                  <a:srgbClr val="0D0D1A"/>
                </a:solidFill>
                <a:latin typeface="Arial Black" pitchFamily="34" charset="0"/>
                <a:ea typeface="Arial Black" pitchFamily="34" charset="-122"/>
                <a:cs typeface="Arial Black" pitchFamily="34" charset="-120"/>
              </a:rPr>
              <a:t>IN THE CITY</a:t>
            </a:r>
            <a:endParaRPr lang="en-US" sz="900" dirty="0"/>
          </a:p>
        </p:txBody>
      </p:sp>
      <p:sp>
        <p:nvSpPr>
          <p:cNvPr id="6" name="Text 4"/>
          <p:cNvSpPr/>
          <p:nvPr/>
        </p:nvSpPr>
        <p:spPr>
          <a:xfrm>
            <a:off x="188633" y="1402560"/>
            <a:ext cx="3199143" cy="2677656"/>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To my left: Two men, early thirties, stumble out of the pub and start shouting and fighting. Actual bodily harm is being committed. It’s a crime.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It’s also deviant by most community standards and it’s a regular thing with these two bozos.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But some  residents just stand watching from their windows. They haven’t called the police. It’s just an everyday breakdown of social order that everyone expects to contain itself. Nothing (much) to see here.</a:t>
            </a:r>
          </a:p>
          <a:p>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12" name="TextBox 11">
            <a:extLst>
              <a:ext uri="{FF2B5EF4-FFF2-40B4-BE49-F238E27FC236}">
                <a16:creationId xmlns:a16="http://schemas.microsoft.com/office/drawing/2014/main" id="{099EEB8D-A82F-4395-3199-37493732B158}"/>
              </a:ext>
            </a:extLst>
          </p:cNvPr>
          <p:cNvSpPr txBox="1"/>
          <p:nvPr/>
        </p:nvSpPr>
        <p:spPr>
          <a:xfrm>
            <a:off x="188633" y="843223"/>
            <a:ext cx="86410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Saturday night. It’s late but starting to get early. Ferris Court housing estate, south side of the city. I’m parked in an unmarked car with a lukewarm cup of coffee, a cold sausage roll and </a:t>
            </a:r>
            <a:r>
              <a:rPr lang="en-GB" sz="1200" dirty="0">
                <a:solidFill>
                  <a:srgbClr val="FFFF00"/>
                </a:solidFill>
                <a:latin typeface="Aptos" panose="020B0004020202020204" pitchFamily="34" charset="0"/>
                <a:ea typeface="Calibri" pitchFamily="34" charset="-122"/>
                <a:cs typeface="Calibri" pitchFamily="34" charset="-120"/>
              </a:rPr>
              <a:t>a growing realisation I should have made something more of my life.</a:t>
            </a:r>
            <a:endPar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endParaRPr>
          </a:p>
        </p:txBody>
      </p:sp>
      <p:sp>
        <p:nvSpPr>
          <p:cNvPr id="14" name="TextBox 13">
            <a:extLst>
              <a:ext uri="{FF2B5EF4-FFF2-40B4-BE49-F238E27FC236}">
                <a16:creationId xmlns:a16="http://schemas.microsoft.com/office/drawing/2014/main" id="{2D0B5AB8-9CFC-89B3-AB9B-FA4A03E92B65}"/>
              </a:ext>
            </a:extLst>
          </p:cNvPr>
          <p:cNvSpPr txBox="1"/>
          <p:nvPr/>
        </p:nvSpPr>
        <p:spPr>
          <a:xfrm>
            <a:off x="697043" y="4453398"/>
            <a:ext cx="7719934" cy="646331"/>
          </a:xfrm>
          <a:prstGeom prst="rect">
            <a:avLst/>
          </a:prstGeom>
          <a:noFill/>
        </p:spPr>
        <p:txBody>
          <a:bodyPr wrap="square">
            <a:spAutoFit/>
          </a:bodyPr>
          <a:lstStyle/>
          <a:p>
            <a:pPr lvl="0" algn="ctr">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I’d </a:t>
            </a:r>
            <a:r>
              <a:rPr lang="en-GB" sz="1200" dirty="0">
                <a:solidFill>
                  <a:srgbClr val="FFFF00"/>
                </a:solidFill>
                <a:latin typeface="Aptos" panose="020B0004020202020204" pitchFamily="34" charset="0"/>
                <a:ea typeface="Calibri" pitchFamily="34" charset="-122"/>
                <a:cs typeface="Calibri" pitchFamily="34" charset="-120"/>
              </a:rPr>
              <a:t>say it’s </a:t>
            </a: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your choice, kid</a:t>
            </a:r>
            <a:r>
              <a:rPr lang="en-GB" sz="1200" dirty="0">
                <a:solidFill>
                  <a:srgbClr val="FFFF00"/>
                </a:solidFill>
                <a:latin typeface="Aptos" panose="020B0004020202020204" pitchFamily="34" charset="0"/>
                <a:ea typeface="Calibri" pitchFamily="34" charset="-122"/>
                <a:cs typeface="Calibri" pitchFamily="34" charset="-120"/>
              </a:rPr>
              <a:t>, but I’m not just here for the ride.  And you’re here to learn so if it’s all the same to you – and even if it isn’t – we’re going to </a:t>
            </a:r>
            <a:r>
              <a:rPr lang="en-GB" sz="1200" dirty="0">
                <a:solidFill>
                  <a:schemeClr val="bg1"/>
                </a:solidFill>
                <a:latin typeface="Aptos" panose="020B0004020202020204" pitchFamily="34" charset="0"/>
                <a:ea typeface="Calibri" pitchFamily="34" charset="-122"/>
                <a:cs typeface="Calibri" pitchFamily="34" charset="-120"/>
              </a:rPr>
              <a:t>start by investigating the fight</a:t>
            </a:r>
            <a:r>
              <a:rPr lang="en-GB" sz="1200" dirty="0">
                <a:solidFill>
                  <a:srgbClr val="FFFF00"/>
                </a:solidFill>
                <a:latin typeface="Aptos" panose="020B0004020202020204" pitchFamily="34" charset="0"/>
                <a:ea typeface="Calibri" pitchFamily="34" charset="-122"/>
                <a:cs typeface="Calibri" pitchFamily="34" charset="-120"/>
              </a:rPr>
              <a:t>. Think about it as your first lesson in social control and the natural order of rank. Well get back to the Vigil later. They </a:t>
            </a:r>
            <a:r>
              <a:rPr lang="en-GB" sz="1200" dirty="0" err="1">
                <a:solidFill>
                  <a:srgbClr val="FFFF00"/>
                </a:solidFill>
                <a:latin typeface="Aptos" panose="020B0004020202020204" pitchFamily="34" charset="0"/>
                <a:ea typeface="Calibri" pitchFamily="34" charset="-122"/>
                <a:cs typeface="Calibri" pitchFamily="34" charset="-120"/>
              </a:rPr>
              <a:t>ain’t</a:t>
            </a:r>
            <a:r>
              <a:rPr lang="en-GB" sz="1200" dirty="0">
                <a:solidFill>
                  <a:srgbClr val="FFFF00"/>
                </a:solidFill>
                <a:latin typeface="Aptos" panose="020B0004020202020204" pitchFamily="34" charset="0"/>
                <a:ea typeface="Calibri" pitchFamily="34" charset="-122"/>
                <a:cs typeface="Calibri" pitchFamily="34" charset="-120"/>
              </a:rPr>
              <a:t> going nowhere.</a:t>
            </a:r>
            <a:endPar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endParaRPr>
          </a:p>
        </p:txBody>
      </p:sp>
      <p:sp>
        <p:nvSpPr>
          <p:cNvPr id="17" name="Text 3">
            <a:extLst>
              <a:ext uri="{FF2B5EF4-FFF2-40B4-BE49-F238E27FC236}">
                <a16:creationId xmlns:a16="http://schemas.microsoft.com/office/drawing/2014/main" id="{F3D657D0-69CD-3DDD-85AA-604AEDFA5447}"/>
              </a:ext>
            </a:extLst>
          </p:cNvPr>
          <p:cNvSpPr/>
          <p:nvPr/>
        </p:nvSpPr>
        <p:spPr>
          <a:xfrm>
            <a:off x="306900" y="196682"/>
            <a:ext cx="8229600" cy="695880"/>
          </a:xfrm>
          <a:prstGeom prst="rect">
            <a:avLst/>
          </a:prstGeom>
          <a:noFill/>
          <a:ln/>
        </p:spPr>
        <p:txBody>
          <a:bodyPr wrap="square" rtlCol="0" anchor="t"/>
          <a:lstStyle/>
          <a:p>
            <a:pPr marL="0" indent="0" algn="l">
              <a:buNone/>
            </a:pPr>
            <a:r>
              <a:rPr lang="en-US" sz="3600" b="1" dirty="0">
                <a:solidFill>
                  <a:schemeClr val="bg1"/>
                </a:solidFill>
                <a:latin typeface="Aptos" panose="020B0004020202020204" pitchFamily="34" charset="0"/>
              </a:rPr>
              <a:t>A Walk on the Wild Side</a:t>
            </a:r>
          </a:p>
        </p:txBody>
      </p:sp>
      <p:sp>
        <p:nvSpPr>
          <p:cNvPr id="3" name="TextBox 2">
            <a:extLst>
              <a:ext uri="{FF2B5EF4-FFF2-40B4-BE49-F238E27FC236}">
                <a16:creationId xmlns:a16="http://schemas.microsoft.com/office/drawing/2014/main" id="{45D7E4E9-4A5F-6B42-D745-CF7B7D55521B}"/>
              </a:ext>
            </a:extLst>
          </p:cNvPr>
          <p:cNvSpPr txBox="1"/>
          <p:nvPr/>
        </p:nvSpPr>
        <p:spPr>
          <a:xfrm>
            <a:off x="5951095" y="1402560"/>
            <a:ext cx="3095469"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To my right: a candlelit Vigil.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FF00"/>
              </a:solidFill>
              <a:latin typeface="Aptos" panose="020B0004020202020204"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Forty or so people, all ages, standing silently in the road. They’re commemorating a 15-year-old who was stabbed here six months ago.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FF00"/>
              </a:solidFill>
              <a:latin typeface="Aptos" panose="020B0004020202020204"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The road is technically blocked and that’s a public order offence, but two officers on the edge of the crowd are just watching and waiting.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FF00"/>
              </a:solidFill>
              <a:latin typeface="Aptos" panose="020B0004020202020204"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Letting it happen.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FF00"/>
              </a:solidFill>
              <a:latin typeface="Aptos" panose="020B0004020202020204" pitchFamily="34" charset="0"/>
              <a:ea typeface="Calibri" pitchFamily="34" charset="-122"/>
              <a:cs typeface="Calibri"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00"/>
                </a:solidFill>
                <a:effectLst/>
                <a:uLnTx/>
                <a:uFillTx/>
                <a:latin typeface="Aptos" panose="020B0004020202020204" pitchFamily="34" charset="0"/>
                <a:ea typeface="Calibri" pitchFamily="34" charset="-122"/>
                <a:cs typeface="Calibri" pitchFamily="34" charset="-120"/>
              </a:rPr>
              <a:t>Some forms of disorder are actually the most powerful mechanisms of social order around. </a:t>
            </a:r>
          </a:p>
        </p:txBody>
      </p:sp>
      <p:sp>
        <p:nvSpPr>
          <p:cNvPr id="10" name="Rectangle 9">
            <a:hlinkClick r:id="rId6" action="ppaction://hlinksldjump"/>
            <a:extLst>
              <a:ext uri="{FF2B5EF4-FFF2-40B4-BE49-F238E27FC236}">
                <a16:creationId xmlns:a16="http://schemas.microsoft.com/office/drawing/2014/main" id="{62E1C823-AE57-8268-A1AC-555847B6EB86}"/>
              </a:ext>
            </a:extLst>
          </p:cNvPr>
          <p:cNvSpPr/>
          <p:nvPr/>
        </p:nvSpPr>
        <p:spPr>
          <a:xfrm>
            <a:off x="2743200" y="4706911"/>
            <a:ext cx="1903751"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3571478-BB3D-DF8A-D713-D1A2E5E76835}"/>
              </a:ext>
            </a:extLst>
          </p:cNvPr>
          <p:cNvPicPr>
            <a:picLocks noChangeAspect="1"/>
          </p:cNvPicPr>
          <p:nvPr/>
        </p:nvPicPr>
        <p:blipFill>
          <a:blip r:embed="rId7">
            <a:alphaModFix amt="70000"/>
          </a:blip>
          <a:srcRect/>
          <a:stretch/>
        </p:blipFill>
        <p:spPr>
          <a:xfrm>
            <a:off x="3576409" y="1365085"/>
            <a:ext cx="2179817" cy="3011087"/>
          </a:xfrm>
          <a:prstGeom prst="rect">
            <a:avLst/>
          </a:prstGeom>
          <a:ln w="50800">
            <a:solidFill>
              <a:schemeClr val="bg1"/>
            </a:solidFill>
          </a:ln>
        </p:spPr>
      </p:pic>
      <p:pic>
        <p:nvPicPr>
          <p:cNvPr id="7" name="Empty Streets">
            <a:hlinkClick r:id="" action="ppaction://media"/>
            <a:extLst>
              <a:ext uri="{FF2B5EF4-FFF2-40B4-BE49-F238E27FC236}">
                <a16:creationId xmlns:a16="http://schemas.microsoft.com/office/drawing/2014/main" id="{EC53F62A-2940-A736-362D-782909142A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51741" y="3838314"/>
            <a:ext cx="402266" cy="402266"/>
          </a:xfrm>
          <a:prstGeom prst="rect">
            <a:avLst/>
          </a:prstGeom>
        </p:spPr>
      </p:pic>
    </p:spTree>
    <p:extLst>
      <p:ext uri="{BB962C8B-B14F-4D97-AF65-F5344CB8AC3E}">
        <p14:creationId xmlns:p14="http://schemas.microsoft.com/office/powerpoint/2010/main" val="2770968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5000" fill="hold"/>
                                        <p:tgtEl>
                                          <p:spTgt spid="3"/>
                                        </p:tgtEl>
                                        <p:attrNameLst>
                                          <p:attrName>style.color</p:attrName>
                                        </p:attrNameLst>
                                      </p:cBhvr>
                                      <p:by>
                                        <p:hsl h="0" s="-70588" l="0"/>
                                      </p:by>
                                    </p:animClr>
                                    <p:animClr clrSpc="hsl" dir="cw">
                                      <p:cBhvr>
                                        <p:cTn id="7" dur="5000" fill="hold"/>
                                        <p:tgtEl>
                                          <p:spTgt spid="3"/>
                                        </p:tgtEl>
                                        <p:attrNameLst>
                                          <p:attrName>fillcolor</p:attrName>
                                        </p:attrNameLst>
                                      </p:cBhvr>
                                      <p:by>
                                        <p:hsl h="0" s="-70588" l="0"/>
                                      </p:by>
                                    </p:animClr>
                                    <p:animClr clrSpc="hsl" dir="cw">
                                      <p:cBhvr>
                                        <p:cTn id="8" dur="5000" fill="hold"/>
                                        <p:tgtEl>
                                          <p:spTgt spid="3"/>
                                        </p:tgtEl>
                                        <p:attrNameLst>
                                          <p:attrName>stroke.color</p:attrName>
                                        </p:attrNameLst>
                                      </p:cBhvr>
                                      <p:by>
                                        <p:hsl h="0" s="-70588" l="0"/>
                                      </p:by>
                                    </p:animClr>
                                    <p:set>
                                      <p:cBhvr>
                                        <p:cTn id="9" dur="5000" fill="hold"/>
                                        <p:tgtEl>
                                          <p:spTgt spid="3"/>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2711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BEB90-7A5C-7486-02B2-FE13B5398994}"/>
              </a:ext>
            </a:extLst>
          </p:cNvPr>
          <p:cNvPicPr>
            <a:picLocks noChangeAspect="1"/>
          </p:cNvPicPr>
          <p:nvPr/>
        </p:nvPicPr>
        <p:blipFill>
          <a:blip r:embed="rId3">
            <a:alphaModFix amt="50000"/>
          </a:blip>
          <a:srcRect/>
          <a:stretch/>
        </p:blipFill>
        <p:spPr>
          <a:xfrm>
            <a:off x="0" y="-1"/>
            <a:ext cx="9144000" cy="4384623"/>
          </a:xfrm>
          <a:prstGeom prst="rect">
            <a:avLst/>
          </a:prstGeom>
          <a:effectLst>
            <a:softEdge rad="63500"/>
          </a:effectLst>
        </p:spPr>
      </p:pic>
      <p:sp>
        <p:nvSpPr>
          <p:cNvPr id="6" name="Text 4"/>
          <p:cNvSpPr/>
          <p:nvPr/>
        </p:nvSpPr>
        <p:spPr>
          <a:xfrm>
            <a:off x="241638" y="243033"/>
            <a:ext cx="5179962" cy="665787"/>
          </a:xfrm>
          <a:prstGeom prst="rect">
            <a:avLst/>
          </a:prstGeom>
          <a:noFill/>
          <a:ln/>
        </p:spPr>
        <p:txBody>
          <a:bodyPr wrap="square" rtlCol="0" anchor="t"/>
          <a:lstStyle/>
          <a:p>
            <a:pPr marL="0" indent="0" algn="l">
              <a:buNone/>
            </a:pPr>
            <a:r>
              <a:rPr lang="en-US" sz="3200" b="1" dirty="0">
                <a:solidFill>
                  <a:schemeClr val="bg1"/>
                </a:solidFill>
                <a:latin typeface="Aptos" panose="020B0004020202020204" pitchFamily="34" charset="0"/>
              </a:rPr>
              <a:t>Saturday Night’s Alright</a:t>
            </a:r>
            <a:endParaRPr lang="en-US" sz="3200" dirty="0">
              <a:latin typeface="Aptos" panose="020B0004020202020204" pitchFamily="34" charset="0"/>
            </a:endParaRPr>
          </a:p>
        </p:txBody>
      </p:sp>
      <p:sp>
        <p:nvSpPr>
          <p:cNvPr id="8" name="Text 6"/>
          <p:cNvSpPr/>
          <p:nvPr/>
        </p:nvSpPr>
        <p:spPr>
          <a:xfrm>
            <a:off x="241638" y="837977"/>
            <a:ext cx="6292305" cy="3412642"/>
          </a:xfrm>
          <a:prstGeom prst="rect">
            <a:avLst/>
          </a:prstGeom>
          <a:noFill/>
          <a:ln/>
        </p:spPr>
        <p:txBody>
          <a:bodyPr wrap="square" rtlCol="0" anchor="t"/>
          <a:lstStyle/>
          <a:p>
            <a:pPr marL="0" indent="0">
              <a:buNone/>
            </a:pPr>
            <a:r>
              <a:rPr lang="en-GB" sz="1200" dirty="0">
                <a:solidFill>
                  <a:srgbClr val="FFFF00"/>
                </a:solidFill>
                <a:latin typeface="Aptos" panose="020B0004020202020204" pitchFamily="34" charset="0"/>
                <a:ea typeface="Calibri" pitchFamily="34" charset="-122"/>
                <a:cs typeface="Calibri" pitchFamily="34" charset="-120"/>
              </a:rPr>
              <a:t>On the face of it, it’s simple: ABH is a crime and crime is punishable by the law. But, if you look a little closer, things aren’t always that easy. The rubberneckers at the window  complicate things because they’re not calling the police. Watching two grown men slugging out their differences seems to be a part of the very fabric of local social order. </a:t>
            </a:r>
          </a:p>
          <a:p>
            <a:pPr marL="0" indent="0">
              <a:buNone/>
            </a:pPr>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See, these people deal with problems in their own way. We may not like it. We may not agree with it. But as Sociological Detectives our job is to </a:t>
            </a:r>
            <a:r>
              <a:rPr lang="en-GB" sz="1200" dirty="0">
                <a:solidFill>
                  <a:schemeClr val="accent4"/>
                </a:solidFill>
                <a:latin typeface="Aptos" panose="020B0004020202020204" pitchFamily="34" charset="0"/>
                <a:ea typeface="Calibri" pitchFamily="34" charset="-122"/>
                <a:cs typeface="Calibri" pitchFamily="34" charset="-120"/>
              </a:rPr>
              <a:t>empathise, understand and explain </a:t>
            </a:r>
            <a:r>
              <a:rPr lang="en-GB" sz="1200" dirty="0">
                <a:solidFill>
                  <a:srgbClr val="FFFF00"/>
                </a:solidFill>
                <a:latin typeface="Aptos" panose="020B0004020202020204" pitchFamily="34" charset="0"/>
                <a:ea typeface="Calibri" pitchFamily="34" charset="-122"/>
                <a:cs typeface="Calibri" pitchFamily="34" charset="-120"/>
              </a:rPr>
              <a:t>it.</a:t>
            </a:r>
          </a:p>
          <a:p>
            <a:pPr marL="0" indent="0">
              <a:buNone/>
            </a:pPr>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 hundred years ago, Emile Durkheim understood this. He said crime is a </a:t>
            </a:r>
            <a:r>
              <a:rPr lang="en-GB" sz="1200" i="1" dirty="0">
                <a:solidFill>
                  <a:schemeClr val="accent4"/>
                </a:solidFill>
                <a:latin typeface="Aptos" panose="020B0004020202020204" pitchFamily="34" charset="0"/>
                <a:ea typeface="Calibri" pitchFamily="34" charset="-122"/>
                <a:cs typeface="Calibri" pitchFamily="34" charset="-120"/>
              </a:rPr>
              <a:t>normal</a:t>
            </a:r>
            <a:r>
              <a:rPr lang="en-GB" sz="1200" dirty="0">
                <a:solidFill>
                  <a:schemeClr val="accent4"/>
                </a:solidFill>
                <a:latin typeface="Aptos" panose="020B0004020202020204" pitchFamily="34" charset="0"/>
                <a:ea typeface="Calibri" pitchFamily="34" charset="-122"/>
                <a:cs typeface="Calibri" pitchFamily="34" charset="-120"/>
              </a:rPr>
              <a:t> feature </a:t>
            </a:r>
            <a:r>
              <a:rPr lang="en-GB" sz="1200" dirty="0">
                <a:solidFill>
                  <a:srgbClr val="FFFF00"/>
                </a:solidFill>
                <a:latin typeface="Aptos" panose="020B0004020202020204" pitchFamily="34" charset="0"/>
                <a:ea typeface="Calibri" pitchFamily="34" charset="-122"/>
                <a:cs typeface="Calibri" pitchFamily="34" charset="-120"/>
              </a:rPr>
              <a:t>of social life. Not in the sense it’s okay, but that a society without crime would be a nightmare for everyone. Which sounds pretty dumb until you realise no-one would know where to draw the line between acceptable and unacceptable behaviour. Every conceivable human depravity would go unpunished. Which. let me assure you kid, absolutely no-one wants to see. Except the depraved. Obviously.</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Anyway, this guy Durkheim argued one of the functions of crime is to define </a:t>
            </a:r>
            <a:r>
              <a:rPr lang="en-GB" sz="1200" dirty="0">
                <a:solidFill>
                  <a:schemeClr val="bg1"/>
                </a:solidFill>
                <a:latin typeface="Aptos" panose="020B0004020202020204" pitchFamily="34" charset="0"/>
                <a:ea typeface="Calibri" pitchFamily="34" charset="-122"/>
                <a:cs typeface="Calibri" pitchFamily="34" charset="-120"/>
              </a:rPr>
              <a:t>boundaries</a:t>
            </a:r>
            <a:r>
              <a:rPr lang="en-GB" sz="1200" dirty="0">
                <a:solidFill>
                  <a:srgbClr val="FFFF00"/>
                </a:solidFill>
                <a:latin typeface="Aptos" panose="020B0004020202020204" pitchFamily="34" charset="0"/>
                <a:ea typeface="Calibri" pitchFamily="34" charset="-122"/>
                <a:cs typeface="Calibri" pitchFamily="34" charset="-120"/>
              </a:rPr>
              <a:t>: to show us the line between what’s right and what’s wrong. Acceptable and unacceptable. What we tolerate and what we don’t.</a:t>
            </a:r>
          </a:p>
        </p:txBody>
      </p:sp>
      <p:grpSp>
        <p:nvGrpSpPr>
          <p:cNvPr id="22" name="Durkheim">
            <a:extLst>
              <a:ext uri="{FF2B5EF4-FFF2-40B4-BE49-F238E27FC236}">
                <a16:creationId xmlns:a16="http://schemas.microsoft.com/office/drawing/2014/main" id="{1E898083-4953-250D-3655-BFFB9492D4E8}"/>
              </a:ext>
            </a:extLst>
          </p:cNvPr>
          <p:cNvGrpSpPr/>
          <p:nvPr/>
        </p:nvGrpSpPr>
        <p:grpSpPr>
          <a:xfrm>
            <a:off x="6847144" y="930572"/>
            <a:ext cx="1983657" cy="2793706"/>
            <a:chOff x="6847145" y="314165"/>
            <a:chExt cx="1983657" cy="2793706"/>
          </a:xfrm>
        </p:grpSpPr>
        <p:pic>
          <p:nvPicPr>
            <p:cNvPr id="4" name="Picture 3" descr="A person with a beard and mustache&#10;&#10;AI-generated content may be incorrect.">
              <a:extLst>
                <a:ext uri="{FF2B5EF4-FFF2-40B4-BE49-F238E27FC236}">
                  <a16:creationId xmlns:a16="http://schemas.microsoft.com/office/drawing/2014/main" id="{A6006704-7C10-A89B-BCB2-650B05AF91AE}"/>
                </a:ext>
              </a:extLst>
            </p:cNvPr>
            <p:cNvPicPr>
              <a:picLocks noChangeAspect="1"/>
            </p:cNvPicPr>
            <p:nvPr/>
          </p:nvPicPr>
          <p:blipFill>
            <a:blip r:embed="rId4"/>
            <a:srcRect l="17805" r="28469"/>
            <a:stretch/>
          </p:blipFill>
          <p:spPr>
            <a:xfrm>
              <a:off x="6847145" y="314165"/>
              <a:ext cx="1983656" cy="2788330"/>
            </a:xfrm>
            <a:prstGeom prst="rect">
              <a:avLst/>
            </a:prstGeom>
            <a:ln w="50800">
              <a:solidFill>
                <a:schemeClr val="bg1"/>
              </a:solidFill>
            </a:ln>
          </p:spPr>
        </p:pic>
        <p:sp>
          <p:nvSpPr>
            <p:cNvPr id="7" name="Shape 15">
              <a:extLst>
                <a:ext uri="{FF2B5EF4-FFF2-40B4-BE49-F238E27FC236}">
                  <a16:creationId xmlns:a16="http://schemas.microsoft.com/office/drawing/2014/main" id="{C018A15F-E4AC-1435-CE6A-3CF0426ED80D}"/>
                </a:ext>
              </a:extLst>
            </p:cNvPr>
            <p:cNvSpPr/>
            <p:nvPr/>
          </p:nvSpPr>
          <p:spPr>
            <a:xfrm>
              <a:off x="6847145" y="2846463"/>
              <a:ext cx="1983657" cy="256032"/>
            </a:xfrm>
            <a:prstGeom prst="rect">
              <a:avLst/>
            </a:prstGeom>
            <a:solidFill>
              <a:srgbClr val="6A0DAD"/>
            </a:solidFill>
            <a:ln>
              <a:solidFill>
                <a:schemeClr val="bg1"/>
              </a:solidFill>
            </a:ln>
          </p:spPr>
        </p:sp>
        <p:sp>
          <p:nvSpPr>
            <p:cNvPr id="5" name="Text 16">
              <a:extLst>
                <a:ext uri="{FF2B5EF4-FFF2-40B4-BE49-F238E27FC236}">
                  <a16:creationId xmlns:a16="http://schemas.microsoft.com/office/drawing/2014/main" id="{43DBC1D1-F6AE-FE9F-DF35-AB6040A88C56}"/>
                </a:ext>
              </a:extLst>
            </p:cNvPr>
            <p:cNvSpPr/>
            <p:nvPr/>
          </p:nvSpPr>
          <p:spPr>
            <a:xfrm>
              <a:off x="6847146" y="2851839"/>
              <a:ext cx="1983655" cy="256032"/>
            </a:xfrm>
            <a:prstGeom prst="rect">
              <a:avLst/>
            </a:prstGeom>
            <a:noFill/>
            <a:ln>
              <a:noFill/>
            </a:ln>
          </p:spPr>
          <p:txBody>
            <a:bodyPr wrap="square" lIns="0" tIns="0" rIns="0" bIns="0" rtlCol="0" anchor="ctr"/>
            <a:lstStyle/>
            <a:p>
              <a:pPr marL="0" indent="0" algn="ctr">
                <a:buNone/>
              </a:pPr>
              <a:r>
                <a:rPr lang="en-US" sz="750" b="1" kern="0" spc="100" dirty="0">
                  <a:solidFill>
                    <a:srgbClr val="F0EFE8"/>
                  </a:solidFill>
                </a:rPr>
                <a:t>EMILE DURKHEIM - (1858–1917)</a:t>
              </a:r>
              <a:endParaRPr lang="en-US" sz="750" dirty="0"/>
            </a:p>
          </p:txBody>
        </p:sp>
      </p:grpSp>
      <p:grpSp>
        <p:nvGrpSpPr>
          <p:cNvPr id="17" name="D_Theory">
            <a:extLst>
              <a:ext uri="{FF2B5EF4-FFF2-40B4-BE49-F238E27FC236}">
                <a16:creationId xmlns:a16="http://schemas.microsoft.com/office/drawing/2014/main" id="{CD87850B-B270-A31B-B784-43FFC08DFC4F}"/>
              </a:ext>
            </a:extLst>
          </p:cNvPr>
          <p:cNvGrpSpPr/>
          <p:nvPr/>
        </p:nvGrpSpPr>
        <p:grpSpPr>
          <a:xfrm>
            <a:off x="6622434" y="2921971"/>
            <a:ext cx="2393748" cy="2009900"/>
            <a:chOff x="6613521" y="2697357"/>
            <a:chExt cx="2393748" cy="1846444"/>
          </a:xfrm>
        </p:grpSpPr>
        <p:sp>
          <p:nvSpPr>
            <p:cNvPr id="10" name="Shape 10">
              <a:extLst>
                <a:ext uri="{FF2B5EF4-FFF2-40B4-BE49-F238E27FC236}">
                  <a16:creationId xmlns:a16="http://schemas.microsoft.com/office/drawing/2014/main" id="{9CE0C526-48AA-A226-8A18-86986F99F56C}"/>
                </a:ext>
              </a:extLst>
            </p:cNvPr>
            <p:cNvSpPr/>
            <p:nvPr/>
          </p:nvSpPr>
          <p:spPr>
            <a:xfrm>
              <a:off x="6613522" y="2700457"/>
              <a:ext cx="2393747" cy="1843344"/>
            </a:xfrm>
            <a:prstGeom prst="rect">
              <a:avLst/>
            </a:prstGeom>
            <a:solidFill>
              <a:srgbClr val="1A1A2A"/>
            </a:solidFill>
            <a:ln w="38100">
              <a:solidFill>
                <a:srgbClr val="7030A0"/>
              </a:solidFill>
              <a:prstDash val="solid"/>
            </a:ln>
            <a:effectLst>
              <a:outerShdw blurRad="152400" dist="63500" dir="8100000" algn="bl" rotWithShape="0">
                <a:srgbClr val="000000">
                  <a:alpha val="50000"/>
                </a:srgbClr>
              </a:outerShdw>
            </a:effectLst>
          </p:spPr>
        </p:sp>
        <p:sp>
          <p:nvSpPr>
            <p:cNvPr id="11" name="Shape 11">
              <a:extLst>
                <a:ext uri="{FF2B5EF4-FFF2-40B4-BE49-F238E27FC236}">
                  <a16:creationId xmlns:a16="http://schemas.microsoft.com/office/drawing/2014/main" id="{DD6A514A-41E6-D997-2954-C7EAAEA9853A}"/>
                </a:ext>
              </a:extLst>
            </p:cNvPr>
            <p:cNvSpPr/>
            <p:nvPr/>
          </p:nvSpPr>
          <p:spPr>
            <a:xfrm>
              <a:off x="6613522" y="2726158"/>
              <a:ext cx="2393747" cy="244126"/>
            </a:xfrm>
            <a:prstGeom prst="rect">
              <a:avLst/>
            </a:prstGeom>
            <a:solidFill>
              <a:srgbClr val="7030A0"/>
            </a:solidFill>
            <a:ln>
              <a:solidFill>
                <a:srgbClr val="7030A0"/>
              </a:solidFill>
            </a:ln>
          </p:spPr>
        </p:sp>
        <p:sp>
          <p:nvSpPr>
            <p:cNvPr id="12" name="Text 13">
              <a:extLst>
                <a:ext uri="{FF2B5EF4-FFF2-40B4-BE49-F238E27FC236}">
                  <a16:creationId xmlns:a16="http://schemas.microsoft.com/office/drawing/2014/main" id="{DE21B72E-D433-7F0F-F5F4-E78FCE7C2AE6}"/>
                </a:ext>
              </a:extLst>
            </p:cNvPr>
            <p:cNvSpPr/>
            <p:nvPr/>
          </p:nvSpPr>
          <p:spPr>
            <a:xfrm>
              <a:off x="6681940" y="3050777"/>
              <a:ext cx="2261828" cy="1443391"/>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In “The Rules of Sociological Method” Durkheim argued crime is a normal, necessary and functional part of everyday social life. It defines moral boundaries and creates social solidarity. A  community’s  shared response to deviance reinforces the very norms that were violated by the deviant behaviour.</a:t>
              </a:r>
            </a:p>
          </p:txBody>
        </p:sp>
        <p:sp>
          <p:nvSpPr>
            <p:cNvPr id="16" name="TextBox 15">
              <a:extLst>
                <a:ext uri="{FF2B5EF4-FFF2-40B4-BE49-F238E27FC236}">
                  <a16:creationId xmlns:a16="http://schemas.microsoft.com/office/drawing/2014/main" id="{B1AB6DF0-5723-69F7-1724-640DC0487F65}"/>
                </a:ext>
              </a:extLst>
            </p:cNvPr>
            <p:cNvSpPr txBox="1"/>
            <p:nvPr/>
          </p:nvSpPr>
          <p:spPr>
            <a:xfrm>
              <a:off x="6613521" y="2697357"/>
              <a:ext cx="2393747" cy="254472"/>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Theory: Durkheim (1895)</a:t>
              </a:r>
            </a:p>
          </p:txBody>
        </p:sp>
      </p:grpSp>
      <p:sp>
        <p:nvSpPr>
          <p:cNvPr id="2" name="Rectangle 1">
            <a:hlinkClick r:id="rId5" action="ppaction://hlinksldjump"/>
            <a:extLst>
              <a:ext uri="{FF2B5EF4-FFF2-40B4-BE49-F238E27FC236}">
                <a16:creationId xmlns:a16="http://schemas.microsoft.com/office/drawing/2014/main" id="{0466A3B1-A2B8-374F-17C8-9D326B95407B}"/>
              </a:ext>
            </a:extLst>
          </p:cNvPr>
          <p:cNvSpPr/>
          <p:nvPr/>
        </p:nvSpPr>
        <p:spPr>
          <a:xfrm>
            <a:off x="5020461" y="3479932"/>
            <a:ext cx="802278" cy="155388"/>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normal">
            <a:extLst>
              <a:ext uri="{FF2B5EF4-FFF2-40B4-BE49-F238E27FC236}">
                <a16:creationId xmlns:a16="http://schemas.microsoft.com/office/drawing/2014/main" id="{70689CC0-58FD-A55B-0304-272C75C80E1C}"/>
              </a:ext>
            </a:extLst>
          </p:cNvPr>
          <p:cNvSpPr/>
          <p:nvPr/>
        </p:nvSpPr>
        <p:spPr>
          <a:xfrm>
            <a:off x="4808135" y="2366014"/>
            <a:ext cx="1008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vidence">
            <a:extLst>
              <a:ext uri="{FF2B5EF4-FFF2-40B4-BE49-F238E27FC236}">
                <a16:creationId xmlns:a16="http://schemas.microsoft.com/office/drawing/2014/main" id="{4B720393-572D-FEC1-4F0F-C213655B4188}"/>
              </a:ext>
            </a:extLst>
          </p:cNvPr>
          <p:cNvSpPr/>
          <p:nvPr/>
        </p:nvSpPr>
        <p:spPr>
          <a:xfrm>
            <a:off x="3110465" y="1987715"/>
            <a:ext cx="2196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Evidence">
            <a:extLst>
              <a:ext uri="{FF2B5EF4-FFF2-40B4-BE49-F238E27FC236}">
                <a16:creationId xmlns:a16="http://schemas.microsoft.com/office/drawing/2014/main" id="{3BF6F3D3-0086-6DF4-83D3-171FA989E4C3}"/>
              </a:ext>
            </a:extLst>
          </p:cNvPr>
          <p:cNvGrpSpPr/>
          <p:nvPr/>
        </p:nvGrpSpPr>
        <p:grpSpPr>
          <a:xfrm>
            <a:off x="446683" y="3387095"/>
            <a:ext cx="3676857" cy="1458468"/>
            <a:chOff x="4962832" y="682009"/>
            <a:chExt cx="3676857" cy="1458468"/>
          </a:xfrm>
        </p:grpSpPr>
        <p:sp>
          <p:nvSpPr>
            <p:cNvPr id="27" name="Shape 10">
              <a:extLst>
                <a:ext uri="{FF2B5EF4-FFF2-40B4-BE49-F238E27FC236}">
                  <a16:creationId xmlns:a16="http://schemas.microsoft.com/office/drawing/2014/main" id="{25BE7651-678F-FC18-4373-67C7662E4FCE}"/>
                </a:ext>
              </a:extLst>
            </p:cNvPr>
            <p:cNvSpPr/>
            <p:nvPr/>
          </p:nvSpPr>
          <p:spPr>
            <a:xfrm>
              <a:off x="4962832" y="695725"/>
              <a:ext cx="3676857" cy="1444752"/>
            </a:xfrm>
            <a:prstGeom prst="rect">
              <a:avLst/>
            </a:prstGeom>
            <a:solidFill>
              <a:srgbClr val="1A1A2A"/>
            </a:solidFill>
            <a:ln w="38100">
              <a:solidFill>
                <a:schemeClr val="accent1"/>
              </a:solidFill>
              <a:prstDash val="solid"/>
            </a:ln>
            <a:effectLst>
              <a:outerShdw blurRad="152400" dist="63500" dir="8100000" algn="bl" rotWithShape="0">
                <a:srgbClr val="000000">
                  <a:alpha val="50000"/>
                </a:srgbClr>
              </a:outerShdw>
            </a:effectLst>
          </p:spPr>
        </p:sp>
        <p:sp>
          <p:nvSpPr>
            <p:cNvPr id="28" name="Shape 11">
              <a:extLst>
                <a:ext uri="{FF2B5EF4-FFF2-40B4-BE49-F238E27FC236}">
                  <a16:creationId xmlns:a16="http://schemas.microsoft.com/office/drawing/2014/main" id="{C020CF82-29C4-B9AF-4C45-07E98B7A5F3A}"/>
                </a:ext>
              </a:extLst>
            </p:cNvPr>
            <p:cNvSpPr/>
            <p:nvPr/>
          </p:nvSpPr>
          <p:spPr>
            <a:xfrm>
              <a:off x="4962832" y="682009"/>
              <a:ext cx="3676857" cy="256032"/>
            </a:xfrm>
            <a:prstGeom prst="rect">
              <a:avLst/>
            </a:prstGeom>
            <a:solidFill>
              <a:schemeClr val="accent1"/>
            </a:solidFill>
            <a:ln/>
          </p:spPr>
        </p:sp>
        <p:sp>
          <p:nvSpPr>
            <p:cNvPr id="29" name="Text 13">
              <a:extLst>
                <a:ext uri="{FF2B5EF4-FFF2-40B4-BE49-F238E27FC236}">
                  <a16:creationId xmlns:a16="http://schemas.microsoft.com/office/drawing/2014/main" id="{D16EE75E-D7BE-19E5-EBD0-FFBED1DA8828}"/>
                </a:ext>
              </a:extLst>
            </p:cNvPr>
            <p:cNvSpPr/>
            <p:nvPr/>
          </p:nvSpPr>
          <p:spPr>
            <a:xfrm>
              <a:off x="5051324" y="1022584"/>
              <a:ext cx="3524864" cy="1078992"/>
            </a:xfrm>
            <a:prstGeom prst="rect">
              <a:avLst/>
            </a:prstGeom>
            <a:noFill/>
            <a:ln/>
          </p:spPr>
          <p:txBody>
            <a:bodyPr wrap="square" lIns="0" tIns="0" rIns="0" bIns="0" rtlCol="0" anchor="t"/>
            <a:lstStyle/>
            <a:p>
              <a:pPr marL="0" indent="0">
                <a:buNone/>
              </a:pPr>
              <a:r>
                <a:rPr lang="en-GB" sz="1100" dirty="0">
                  <a:solidFill>
                    <a:srgbClr val="F0EFE8"/>
                  </a:solidFill>
                  <a:latin typeface="Aptos" panose="020B0004020202020204" pitchFamily="34" charset="0"/>
                </a:rPr>
                <a:t>Choosing to focus on the fight lets you map all 4 concepts simultaneously. It’s criminal (ABH), deviant (norm violation) and embedded in local social order - predictable, manageable, contained. The absence of the police (formal social control) is evidence of informal social control: the community managing its own norms.</a:t>
              </a:r>
              <a:endParaRPr lang="en-US" sz="1100" dirty="0">
                <a:latin typeface="Aptos" panose="020B0004020202020204" pitchFamily="34" charset="0"/>
              </a:endParaRPr>
            </a:p>
          </p:txBody>
        </p:sp>
        <p:sp>
          <p:nvSpPr>
            <p:cNvPr id="30" name="TextBox 29">
              <a:extLst>
                <a:ext uri="{FF2B5EF4-FFF2-40B4-BE49-F238E27FC236}">
                  <a16:creationId xmlns:a16="http://schemas.microsoft.com/office/drawing/2014/main" id="{1EE85B49-369F-8082-1576-A74866C257EE}"/>
                </a:ext>
              </a:extLst>
            </p:cNvPr>
            <p:cNvSpPr txBox="1"/>
            <p:nvPr/>
          </p:nvSpPr>
          <p:spPr>
            <a:xfrm>
              <a:off x="5051323" y="682009"/>
              <a:ext cx="3588366" cy="276999"/>
            </a:xfrm>
            <a:prstGeom prst="rect">
              <a:avLst/>
            </a:prstGeom>
            <a:noFill/>
          </p:spPr>
          <p:txBody>
            <a:bodyPr wrap="square">
              <a:spAutoFit/>
            </a:bodyPr>
            <a:lstStyle/>
            <a:p>
              <a:pPr algn="ctr"/>
              <a:r>
                <a:rPr lang="en-GB" sz="1200" b="1" dirty="0">
                  <a:solidFill>
                    <a:schemeClr val="bg1"/>
                  </a:solidFill>
                  <a:latin typeface="Aptos" panose="020B0004020202020204" pitchFamily="34" charset="0"/>
                </a:rPr>
                <a:t>Evidence</a:t>
              </a:r>
            </a:p>
          </p:txBody>
        </p:sp>
      </p:grpSp>
    </p:spTree>
    <p:extLst>
      <p:ext uri="{BB962C8B-B14F-4D97-AF65-F5344CB8AC3E}">
        <p14:creationId xmlns:p14="http://schemas.microsoft.com/office/powerpoint/2010/main" val="11169922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62825D-E06C-E964-7D9A-7C42806E1396}"/>
              </a:ext>
            </a:extLst>
          </p:cNvPr>
          <p:cNvPicPr>
            <a:picLocks noChangeAspect="1"/>
          </p:cNvPicPr>
          <p:nvPr/>
        </p:nvPicPr>
        <p:blipFill>
          <a:blip r:embed="rId3">
            <a:alphaModFix amt="50000"/>
          </a:blip>
          <a:srcRect/>
          <a:stretch/>
        </p:blipFill>
        <p:spPr>
          <a:xfrm>
            <a:off x="0" y="0"/>
            <a:ext cx="9144000" cy="4328652"/>
          </a:xfrm>
          <a:prstGeom prst="rect">
            <a:avLst/>
          </a:prstGeom>
          <a:effectLst>
            <a:softEdge rad="63500"/>
          </a:effectLst>
        </p:spPr>
      </p:pic>
      <p:pic>
        <p:nvPicPr>
          <p:cNvPr id="2" name="Picture 1">
            <a:extLst>
              <a:ext uri="{FF2B5EF4-FFF2-40B4-BE49-F238E27FC236}">
                <a16:creationId xmlns:a16="http://schemas.microsoft.com/office/drawing/2014/main" id="{386651C1-5C2E-68CF-8426-A20333E6FD1C}"/>
              </a:ext>
            </a:extLst>
          </p:cNvPr>
          <p:cNvPicPr>
            <a:picLocks noChangeAspect="1"/>
          </p:cNvPicPr>
          <p:nvPr/>
        </p:nvPicPr>
        <p:blipFill>
          <a:blip r:embed="rId4"/>
          <a:srcRect/>
          <a:stretch/>
        </p:blipFill>
        <p:spPr>
          <a:xfrm>
            <a:off x="5259396" y="1250842"/>
            <a:ext cx="3721274" cy="2196112"/>
          </a:xfrm>
          <a:prstGeom prst="rect">
            <a:avLst/>
          </a:prstGeom>
          <a:ln w="50800">
            <a:solidFill>
              <a:schemeClr val="bg1"/>
            </a:solidFill>
          </a:ln>
        </p:spPr>
      </p:pic>
      <p:sp>
        <p:nvSpPr>
          <p:cNvPr id="6" name="Text 4"/>
          <p:cNvSpPr/>
          <p:nvPr/>
        </p:nvSpPr>
        <p:spPr>
          <a:xfrm>
            <a:off x="241638" y="243033"/>
            <a:ext cx="3069375" cy="665787"/>
          </a:xfrm>
          <a:prstGeom prst="rect">
            <a:avLst/>
          </a:prstGeom>
          <a:noFill/>
          <a:ln/>
        </p:spPr>
        <p:txBody>
          <a:bodyPr wrap="square" rtlCol="0" anchor="t"/>
          <a:lstStyle/>
          <a:p>
            <a:pPr marL="0" indent="0" algn="l">
              <a:buNone/>
            </a:pPr>
            <a:r>
              <a:rPr lang="en-US" sz="3200" b="1" dirty="0">
                <a:solidFill>
                  <a:schemeClr val="bg1"/>
                </a:solidFill>
                <a:latin typeface="Aptos" panose="020B0004020202020204" pitchFamily="34" charset="0"/>
              </a:rPr>
              <a:t>A Crossed Line</a:t>
            </a:r>
          </a:p>
        </p:txBody>
      </p:sp>
      <p:sp>
        <p:nvSpPr>
          <p:cNvPr id="8" name="Text 6"/>
          <p:cNvSpPr/>
          <p:nvPr/>
        </p:nvSpPr>
        <p:spPr>
          <a:xfrm>
            <a:off x="241638" y="909976"/>
            <a:ext cx="4964543" cy="1308571"/>
          </a:xfrm>
          <a:prstGeom prst="rect">
            <a:avLst/>
          </a:prstGeom>
          <a:noFill/>
          <a:ln/>
        </p:spPr>
        <p:txBody>
          <a:bodyPr wrap="square" rtlCol="0" anchor="t"/>
          <a:lstStyle/>
          <a:p>
            <a:r>
              <a:rPr lang="en-GB" sz="1200" dirty="0">
                <a:solidFill>
                  <a:srgbClr val="FFFF00"/>
                </a:solidFill>
                <a:latin typeface="Aptos" panose="020B0004020202020204" pitchFamily="34" charset="0"/>
                <a:ea typeface="Calibri" pitchFamily="34" charset="-122"/>
                <a:cs typeface="Calibri" pitchFamily="34" charset="-120"/>
              </a:rPr>
              <a:t>The people watching? A strange-but-true moment. They </a:t>
            </a:r>
            <a:r>
              <a:rPr lang="en-GB" sz="1200" i="1" dirty="0">
                <a:solidFill>
                  <a:srgbClr val="FFFF00"/>
                </a:solidFill>
                <a:latin typeface="Aptos" panose="020B0004020202020204" pitchFamily="34" charset="0"/>
                <a:ea typeface="Calibri" pitchFamily="34" charset="-122"/>
                <a:cs typeface="Calibri" pitchFamily="34" charset="-120"/>
              </a:rPr>
              <a:t>know</a:t>
            </a:r>
            <a:r>
              <a:rPr lang="en-GB" sz="1200" dirty="0">
                <a:solidFill>
                  <a:srgbClr val="FFFF00"/>
                </a:solidFill>
                <a:latin typeface="Aptos" panose="020B0004020202020204" pitchFamily="34" charset="0"/>
                <a:ea typeface="Calibri" pitchFamily="34" charset="-122"/>
                <a:cs typeface="Calibri" pitchFamily="34" charset="-120"/>
              </a:rPr>
              <a:t> where the line is because these two men occasionally cross it.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It’s a blunt instrument maybe (not quite as blunt as bare knuckles). But it works. We know what’s right by being constantly exposed to what’s not.</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Which is fine as far as it goes.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But here’s another question for you.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There’s a line that’s been crossed here, but the rubberneckers haven’t called the police. That’s a deliberate choice not to deploy formal social control.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rgbClr val="FFFF00"/>
                </a:solidFill>
                <a:latin typeface="Aptos" panose="020B0004020202020204" pitchFamily="34" charset="0"/>
                <a:ea typeface="Calibri" pitchFamily="34" charset="-122"/>
                <a:cs typeface="Calibri" pitchFamily="34" charset="-120"/>
              </a:rPr>
              <a:t>And without the police around to step in and </a:t>
            </a:r>
            <a:r>
              <a:rPr lang="en-GB" sz="1200" dirty="0">
                <a:solidFill>
                  <a:schemeClr val="bg1"/>
                </a:solidFill>
                <a:latin typeface="Aptos" panose="020B0004020202020204" pitchFamily="34" charset="0"/>
                <a:ea typeface="Calibri" pitchFamily="34" charset="-122"/>
                <a:cs typeface="Calibri" pitchFamily="34" charset="-120"/>
              </a:rPr>
              <a:t>restore the boundaries</a:t>
            </a:r>
            <a:r>
              <a:rPr lang="en-GB" sz="1200" dirty="0">
                <a:solidFill>
                  <a:srgbClr val="FFFF00"/>
                </a:solidFill>
                <a:latin typeface="Aptos" panose="020B0004020202020204" pitchFamily="34" charset="0"/>
                <a:ea typeface="Calibri" pitchFamily="34" charset="-122"/>
                <a:cs typeface="Calibri" pitchFamily="34" charset="-120"/>
              </a:rPr>
              <a:t>, things can quickly get out of hand. Capiche? </a:t>
            </a:r>
          </a:p>
          <a:p>
            <a:endParaRPr lang="en-GB" sz="1200" dirty="0">
              <a:solidFill>
                <a:srgbClr val="FFFF00"/>
              </a:solidFill>
              <a:latin typeface="Aptos" panose="020B0004020202020204" pitchFamily="34" charset="0"/>
              <a:ea typeface="Calibri" pitchFamily="34" charset="-122"/>
              <a:cs typeface="Calibri" pitchFamily="34" charset="-120"/>
            </a:endParaRPr>
          </a:p>
          <a:p>
            <a:r>
              <a:rPr lang="en-GB" sz="1200" dirty="0">
                <a:solidFill>
                  <a:schemeClr val="bg1"/>
                </a:solidFill>
                <a:latin typeface="Aptos" panose="020B0004020202020204" pitchFamily="34" charset="0"/>
                <a:ea typeface="Calibri" pitchFamily="34" charset="-122"/>
                <a:cs typeface="Calibri" pitchFamily="34" charset="-120"/>
              </a:rPr>
              <a:t>Or maybe they know something we don’t?</a:t>
            </a:r>
          </a:p>
          <a:p>
            <a:endParaRPr lang="en-GB" sz="1200" dirty="0">
              <a:solidFill>
                <a:srgbClr val="FFFF00"/>
              </a:solidFill>
              <a:latin typeface="Aptos" panose="020B0004020202020204" pitchFamily="34" charset="0"/>
              <a:ea typeface="Calibri" pitchFamily="34" charset="-122"/>
              <a:cs typeface="Calibri" pitchFamily="34" charset="-120"/>
            </a:endParaRPr>
          </a:p>
          <a:p>
            <a:endParaRPr lang="en-GB" sz="1200" dirty="0">
              <a:solidFill>
                <a:srgbClr val="FFFF00"/>
              </a:solidFill>
              <a:latin typeface="Aptos" panose="020B0004020202020204" pitchFamily="34" charset="0"/>
              <a:ea typeface="Calibri" pitchFamily="34" charset="-122"/>
              <a:cs typeface="Calibri" pitchFamily="34" charset="-120"/>
            </a:endParaRPr>
          </a:p>
        </p:txBody>
      </p:sp>
      <p:sp>
        <p:nvSpPr>
          <p:cNvPr id="13" name="Rectangle 12">
            <a:hlinkClick r:id="rId5" action="ppaction://hlinksldjump"/>
            <a:extLst>
              <a:ext uri="{FF2B5EF4-FFF2-40B4-BE49-F238E27FC236}">
                <a16:creationId xmlns:a16="http://schemas.microsoft.com/office/drawing/2014/main" id="{97693219-AF04-1CD1-7554-7C06651C7759}"/>
              </a:ext>
            </a:extLst>
          </p:cNvPr>
          <p:cNvSpPr/>
          <p:nvPr/>
        </p:nvSpPr>
        <p:spPr>
          <a:xfrm>
            <a:off x="241637" y="3861084"/>
            <a:ext cx="2789563" cy="247987"/>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6" action="ppaction://hlinksldjump"/>
            <a:extLst>
              <a:ext uri="{FF2B5EF4-FFF2-40B4-BE49-F238E27FC236}">
                <a16:creationId xmlns:a16="http://schemas.microsoft.com/office/drawing/2014/main" id="{5DC02002-A0FC-75F2-F260-8128ACEBD018}"/>
              </a:ext>
            </a:extLst>
          </p:cNvPr>
          <p:cNvSpPr/>
          <p:nvPr/>
        </p:nvSpPr>
        <p:spPr>
          <a:xfrm>
            <a:off x="3127555" y="3347164"/>
            <a:ext cx="1444445" cy="19440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7445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7028</TotalTime>
  <Words>9525</Words>
  <Application>Microsoft Office PowerPoint</Application>
  <PresentationFormat>On-screen Show (16:9)</PresentationFormat>
  <Paragraphs>495</Paragraphs>
  <Slides>32</Slides>
  <Notes>31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THE BOLD FONT (FREE VERSION)</vt:lpstr>
      <vt:lpstr>Arial</vt:lpstr>
      <vt:lpstr>Consolas</vt:lpstr>
      <vt:lpstr>Hey August</vt:lpstr>
      <vt:lpstr>18thCentury</vt:lpstr>
      <vt:lpstr>Gauge</vt:lpstr>
      <vt:lpstr>Aptos</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Deviance Files – A Neo-Noir Sociology Simulation</dc:title>
  <dc:subject>PptxGenJS Presentation</dc:subject>
  <dc:creator>Chris Livesey</dc:creator>
  <cp:lastModifiedBy>chris livesey</cp:lastModifiedBy>
  <cp:revision>696</cp:revision>
  <dcterms:created xsi:type="dcterms:W3CDTF">2026-03-22T12:08:18Z</dcterms:created>
  <dcterms:modified xsi:type="dcterms:W3CDTF">2026-05-18T12:45:21Z</dcterms:modified>
</cp:coreProperties>
</file>