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1"/>
  </p:sldMasterIdLst>
  <p:notesMasterIdLst>
    <p:notesMasterId r:id="rId36"/>
  </p:notesMasterIdLst>
  <p:sldIdLst>
    <p:sldId id="258" r:id="rId2"/>
    <p:sldId id="414" r:id="rId3"/>
    <p:sldId id="422" r:id="rId4"/>
    <p:sldId id="366" r:id="rId5"/>
    <p:sldId id="416" r:id="rId6"/>
    <p:sldId id="415" r:id="rId7"/>
    <p:sldId id="381" r:id="rId8"/>
    <p:sldId id="376" r:id="rId9"/>
    <p:sldId id="379" r:id="rId10"/>
    <p:sldId id="412" r:id="rId11"/>
    <p:sldId id="367" r:id="rId12"/>
    <p:sldId id="370" r:id="rId13"/>
    <p:sldId id="368" r:id="rId14"/>
    <p:sldId id="377" r:id="rId15"/>
    <p:sldId id="378" r:id="rId16"/>
    <p:sldId id="369" r:id="rId17"/>
    <p:sldId id="380" r:id="rId18"/>
    <p:sldId id="408" r:id="rId19"/>
    <p:sldId id="394" r:id="rId20"/>
    <p:sldId id="383" r:id="rId21"/>
    <p:sldId id="398" r:id="rId22"/>
    <p:sldId id="411" r:id="rId23"/>
    <p:sldId id="413" r:id="rId24"/>
    <p:sldId id="371" r:id="rId25"/>
    <p:sldId id="399" r:id="rId26"/>
    <p:sldId id="372" r:id="rId27"/>
    <p:sldId id="395" r:id="rId28"/>
    <p:sldId id="396" r:id="rId29"/>
    <p:sldId id="397" r:id="rId30"/>
    <p:sldId id="420" r:id="rId31"/>
    <p:sldId id="417" r:id="rId32"/>
    <p:sldId id="418" r:id="rId33"/>
    <p:sldId id="421" r:id="rId34"/>
    <p:sldId id="365" r:id="rId35"/>
  </p:sldIdLst>
  <p:sldSz cx="12192000" cy="6858000"/>
  <p:notesSz cx="6858000" cy="9144000"/>
  <p:embeddedFontLst>
    <p:embeddedFont>
      <p:font typeface="Dry Brush" panose="020B0604020202020204" pitchFamily="34" charset="-128"/>
      <p:regular r:id="rId37"/>
    </p:embeddedFont>
    <p:embeddedFont>
      <p:font typeface="Scribble marker" pitchFamily="50" charset="0"/>
      <p:regular r:id="rId38"/>
    </p:embeddedFont>
    <p:embeddedFont>
      <p:font typeface="THE BOLD FONT (FREE VERSION)" panose="00000800000000000000" pitchFamily="2" charset="0"/>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F9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41" autoAdjust="0"/>
    <p:restoredTop sz="96046" autoAdjust="0"/>
  </p:normalViewPr>
  <p:slideViewPr>
    <p:cSldViewPr snapToGrid="0">
      <p:cViewPr varScale="1">
        <p:scale>
          <a:sx n="94" d="100"/>
          <a:sy n="94" d="100"/>
        </p:scale>
        <p:origin x="78"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91CDA-EF89-4DCA-9385-AAC7E98BE5A2}" type="datetimeFigureOut">
              <a:rPr lang="en-GB" smtClean="0"/>
              <a:t>07/10/2025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338F4-640B-4461-BC31-4CE895D48284}" type="slidenum">
              <a:rPr lang="en-GB" smtClean="0"/>
              <a:t>‹#›</a:t>
            </a:fld>
            <a:endParaRPr lang="en-GB"/>
          </a:p>
        </p:txBody>
      </p:sp>
    </p:spTree>
    <p:extLst>
      <p:ext uri="{BB962C8B-B14F-4D97-AF65-F5344CB8AC3E}">
        <p14:creationId xmlns:p14="http://schemas.microsoft.com/office/powerpoint/2010/main" val="234432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F338F4-640B-4461-BC31-4CE895D48284}" type="slidenum">
              <a:rPr lang="en-GB" smtClean="0"/>
              <a:t>4</a:t>
            </a:fld>
            <a:endParaRPr lang="en-GB"/>
          </a:p>
        </p:txBody>
      </p:sp>
    </p:spTree>
    <p:extLst>
      <p:ext uri="{BB962C8B-B14F-4D97-AF65-F5344CB8AC3E}">
        <p14:creationId xmlns:p14="http://schemas.microsoft.com/office/powerpoint/2010/main" val="146829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F338F4-640B-4461-BC31-4CE895D48284}" type="slidenum">
              <a:rPr lang="en-GB" smtClean="0"/>
              <a:t>15</a:t>
            </a:fld>
            <a:endParaRPr lang="en-GB"/>
          </a:p>
        </p:txBody>
      </p:sp>
    </p:spTree>
    <p:extLst>
      <p:ext uri="{BB962C8B-B14F-4D97-AF65-F5344CB8AC3E}">
        <p14:creationId xmlns:p14="http://schemas.microsoft.com/office/powerpoint/2010/main" val="78184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F338F4-640B-4461-BC31-4CE895D48284}" type="slidenum">
              <a:rPr lang="en-GB" smtClean="0"/>
              <a:t>31</a:t>
            </a:fld>
            <a:endParaRPr lang="en-GB"/>
          </a:p>
        </p:txBody>
      </p:sp>
    </p:spTree>
    <p:extLst>
      <p:ext uri="{BB962C8B-B14F-4D97-AF65-F5344CB8AC3E}">
        <p14:creationId xmlns:p14="http://schemas.microsoft.com/office/powerpoint/2010/main" val="2044191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CF338F4-640B-4461-BC31-4CE895D48284}" type="slidenum">
              <a:rPr lang="en-GB" smtClean="0"/>
              <a:t>33</a:t>
            </a:fld>
            <a:endParaRPr lang="en-GB"/>
          </a:p>
        </p:txBody>
      </p:sp>
    </p:spTree>
    <p:extLst>
      <p:ext uri="{BB962C8B-B14F-4D97-AF65-F5344CB8AC3E}">
        <p14:creationId xmlns:p14="http://schemas.microsoft.com/office/powerpoint/2010/main" val="4149667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BA89-16E5-02DC-B9F3-3D080E314E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E3F5593-F5AD-C5EB-5300-F7DFBC6B86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A17693-9140-F5EC-FA43-84909F722C15}"/>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5" name="Footer Placeholder 4">
            <a:extLst>
              <a:ext uri="{FF2B5EF4-FFF2-40B4-BE49-F238E27FC236}">
                <a16:creationId xmlns:a16="http://schemas.microsoft.com/office/drawing/2014/main" id="{37ADF775-0B28-0DAB-64F3-748FBD444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F544600-4666-26B9-FEA0-40EAC4D88671}"/>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373321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5DAE5-179F-9A04-E44E-54AEE47BE0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884F86-EACB-424D-F66D-E70BDCE4C96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842A18-D72D-7603-0879-EEC73BBC545D}"/>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5" name="Footer Placeholder 4">
            <a:extLst>
              <a:ext uri="{FF2B5EF4-FFF2-40B4-BE49-F238E27FC236}">
                <a16:creationId xmlns:a16="http://schemas.microsoft.com/office/drawing/2014/main" id="{2BE331FB-6F10-3BC2-7B82-9D799F3FF45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0918138-68DE-ED44-8DE2-2C8C6CA19BA1}"/>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4041488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F5EBB8-AA9F-E3B2-6F23-13CC98A4CD3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C82209-56CA-BA80-22D1-4B3CB8DAC4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D7482C-4419-6536-E4F5-C02325ED60A2}"/>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5" name="Footer Placeholder 4">
            <a:extLst>
              <a:ext uri="{FF2B5EF4-FFF2-40B4-BE49-F238E27FC236}">
                <a16:creationId xmlns:a16="http://schemas.microsoft.com/office/drawing/2014/main" id="{2CB3D6DE-C08F-D1D7-9B31-A980E5A770C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5E3547-6872-E279-AB29-1ED2EF80ED23}"/>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3879865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328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82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59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3A4D-A2C8-B7BB-E183-069FFB1E52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ECDCC5-5263-648B-28A1-2F6A668899A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649C3E-4AAE-785D-57E1-195994BDF959}"/>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5" name="Footer Placeholder 4">
            <a:extLst>
              <a:ext uri="{FF2B5EF4-FFF2-40B4-BE49-F238E27FC236}">
                <a16:creationId xmlns:a16="http://schemas.microsoft.com/office/drawing/2014/main" id="{41E54739-0C06-C8A8-7778-37F91418098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DF5DA28-1921-CF52-E457-B0CB3A8AFF18}"/>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686727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3D8DD-C6F0-F649-B85A-59F2D9416C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D3051BC-B78F-6A37-A5A7-971D87482B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DB5CEA-43CF-31FE-17A7-87B710E1615E}"/>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5" name="Footer Placeholder 4">
            <a:extLst>
              <a:ext uri="{FF2B5EF4-FFF2-40B4-BE49-F238E27FC236}">
                <a16:creationId xmlns:a16="http://schemas.microsoft.com/office/drawing/2014/main" id="{01AAAC08-F716-4F9D-7A13-98140AB610E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585E0AD-BDD3-3E83-68CF-EFD6C4ADFFC6}"/>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1351060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4854-1E19-F221-0F4D-4F4B2F1CB1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5D4C75-FF17-D34C-697F-74BFF480CD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DFA4C3-5AC7-6177-C927-812A3CD8CB5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BC6D39C-7A75-9C8E-5378-AA62D28C60A6}"/>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6" name="Footer Placeholder 5">
            <a:extLst>
              <a:ext uri="{FF2B5EF4-FFF2-40B4-BE49-F238E27FC236}">
                <a16:creationId xmlns:a16="http://schemas.microsoft.com/office/drawing/2014/main" id="{3FBA1FEC-547E-1346-6732-198153F31DF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6927C4B9-EA3F-4A58-591B-F321BB12BF4E}"/>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101659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A9BB-D01E-0BE1-559E-800EE3ECB5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91F632-9241-4683-2440-DF6314108B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85F349-3305-6E83-F830-61196A3DED5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BDB509-0DF4-A54F-CF11-30A6703BA37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B897AA-2FA2-4240-1924-F846A0578B0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F324939-2686-CEFE-D1C5-1AA0FAEA329C}"/>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8" name="Footer Placeholder 7">
            <a:extLst>
              <a:ext uri="{FF2B5EF4-FFF2-40B4-BE49-F238E27FC236}">
                <a16:creationId xmlns:a16="http://schemas.microsoft.com/office/drawing/2014/main" id="{EBCB9AE9-1DE3-5CF9-4321-ABFADFF43D2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AEEBFFEF-9E73-7369-883B-56BDED4B54D2}"/>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1380303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5C61-DE6F-C120-BB24-06D361DE70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6449EE-D7B7-DCEE-2A4B-A9EC76236865}"/>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4" name="Footer Placeholder 3">
            <a:extLst>
              <a:ext uri="{FF2B5EF4-FFF2-40B4-BE49-F238E27FC236}">
                <a16:creationId xmlns:a16="http://schemas.microsoft.com/office/drawing/2014/main" id="{5A6A6DEC-B417-C59F-E801-BE6EEA4FDEA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A9992718-3D24-F15A-338A-738D14816D6D}"/>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142727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9324A-DD93-0893-521D-38ACAB1E9D0E}"/>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3" name="Footer Placeholder 2">
            <a:extLst>
              <a:ext uri="{FF2B5EF4-FFF2-40B4-BE49-F238E27FC236}">
                <a16:creationId xmlns:a16="http://schemas.microsoft.com/office/drawing/2014/main" id="{0BBBB562-4FAA-202B-B307-BF7FC65F5C0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37CF0F84-DE2C-5097-18D9-190B22328C20}"/>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2450377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744F-0B0D-ACC7-D1EF-8EAD4D9ABB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F6869A-8E96-8270-C86D-D5F0D0818D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07547E3-2E0F-338D-DD5B-6E5EB452EB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64A770-2BC4-326D-BBDB-3D4EBA4CABEF}"/>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6" name="Footer Placeholder 5">
            <a:extLst>
              <a:ext uri="{FF2B5EF4-FFF2-40B4-BE49-F238E27FC236}">
                <a16:creationId xmlns:a16="http://schemas.microsoft.com/office/drawing/2014/main" id="{3281FC69-8955-A6AC-FD52-E69DD4B56B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02E6A77-F0BA-0699-5864-09026769A0A1}"/>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678315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F333-8657-A747-AC9F-36EB677A9E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8B6969-21BC-90FD-E3F2-56D918DF71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DA8620-5039-E1C9-1C14-6D5F52E2F9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D88E7-235C-6684-AA14-97E92EA6602D}"/>
              </a:ext>
            </a:extLst>
          </p:cNvPr>
          <p:cNvSpPr>
            <a:spLocks noGrp="1"/>
          </p:cNvSpPr>
          <p:nvPr>
            <p:ph type="dt" sz="half" idx="10"/>
          </p:nvPr>
        </p:nvSpPr>
        <p:spPr>
          <a:xfrm>
            <a:off x="838200" y="6356350"/>
            <a:ext cx="2743200" cy="365125"/>
          </a:xfrm>
          <a:prstGeom prst="rect">
            <a:avLst/>
          </a:prstGeom>
        </p:spPr>
        <p:txBody>
          <a:bodyPr/>
          <a:lstStyle/>
          <a:p>
            <a:fld id="{10923066-645E-4701-8B6C-8682FCD3A4DD}" type="datetimeFigureOut">
              <a:rPr lang="en-GB" smtClean="0"/>
              <a:t>07/10/2025</a:t>
            </a:fld>
            <a:endParaRPr lang="en-GB"/>
          </a:p>
        </p:txBody>
      </p:sp>
      <p:sp>
        <p:nvSpPr>
          <p:cNvPr id="6" name="Footer Placeholder 5">
            <a:extLst>
              <a:ext uri="{FF2B5EF4-FFF2-40B4-BE49-F238E27FC236}">
                <a16:creationId xmlns:a16="http://schemas.microsoft.com/office/drawing/2014/main" id="{8A1073FA-2A41-0995-C57A-FDE2186F199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055F97A-91BC-1C25-C017-78ADF02C8CAC}"/>
              </a:ext>
            </a:extLst>
          </p:cNvPr>
          <p:cNvSpPr>
            <a:spLocks noGrp="1"/>
          </p:cNvSpPr>
          <p:nvPr>
            <p:ph type="sldNum" sz="quarter" idx="12"/>
          </p:nvPr>
        </p:nvSpPr>
        <p:spPr>
          <a:xfrm>
            <a:off x="8610600" y="6356350"/>
            <a:ext cx="2743200" cy="365125"/>
          </a:xfrm>
          <a:prstGeom prst="rect">
            <a:avLst/>
          </a:prstGeom>
        </p:spPr>
        <p:txBody>
          <a:bodyPr/>
          <a:lstStyle/>
          <a:p>
            <a:fld id="{E9DF6F41-AEE4-4131-99B8-43BCD5480674}" type="slidenum">
              <a:rPr lang="en-GB" smtClean="0"/>
              <a:t>‹#›</a:t>
            </a:fld>
            <a:endParaRPr lang="en-GB"/>
          </a:p>
        </p:txBody>
      </p:sp>
    </p:spTree>
    <p:extLst>
      <p:ext uri="{BB962C8B-B14F-4D97-AF65-F5344CB8AC3E}">
        <p14:creationId xmlns:p14="http://schemas.microsoft.com/office/powerpoint/2010/main" val="3098023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30000" t="-44000" r="-30000" b="-4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8EB3B7-CA78-A0B2-1869-6BFE5E1A6894}"/>
              </a:ext>
            </a:extLst>
          </p:cNvPr>
          <p:cNvSpPr/>
          <p:nvPr userDrawn="1"/>
        </p:nvSpPr>
        <p:spPr>
          <a:xfrm>
            <a:off x="3511745" y="1301128"/>
            <a:ext cx="5441521" cy="340550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935306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5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3" Type="http://schemas.openxmlformats.org/officeDocument/2006/relationships/slide" Target="slide11.xml"/><Relationship Id="rId18" Type="http://schemas.openxmlformats.org/officeDocument/2006/relationships/slide" Target="slide17.xml"/><Relationship Id="rId26" Type="http://schemas.openxmlformats.org/officeDocument/2006/relationships/slide" Target="slide26.xml"/><Relationship Id="rId21" Type="http://schemas.openxmlformats.org/officeDocument/2006/relationships/slide" Target="slide21.xml"/><Relationship Id="rId34" Type="http://schemas.openxmlformats.org/officeDocument/2006/relationships/slide" Target="slide4.xml"/><Relationship Id="rId7" Type="http://schemas.openxmlformats.org/officeDocument/2006/relationships/image" Target="../media/image4.png"/><Relationship Id="rId12" Type="http://schemas.openxmlformats.org/officeDocument/2006/relationships/slide" Target="slide10.xml"/><Relationship Id="rId17" Type="http://schemas.openxmlformats.org/officeDocument/2006/relationships/slide" Target="slide16.xml"/><Relationship Id="rId25" Type="http://schemas.openxmlformats.org/officeDocument/2006/relationships/slide" Target="slide25.xml"/><Relationship Id="rId33" Type="http://schemas.openxmlformats.org/officeDocument/2006/relationships/slide" Target="slide30.xml"/><Relationship Id="rId2" Type="http://schemas.openxmlformats.org/officeDocument/2006/relationships/image" Target="../media/image2.png"/><Relationship Id="rId16" Type="http://schemas.openxmlformats.org/officeDocument/2006/relationships/slide" Target="slide15.xml"/><Relationship Id="rId20" Type="http://schemas.openxmlformats.org/officeDocument/2006/relationships/slide" Target="slide19.xml"/><Relationship Id="rId29" Type="http://schemas.openxmlformats.org/officeDocument/2006/relationships/slide" Target="slide29.xml"/><Relationship Id="rId1" Type="http://schemas.openxmlformats.org/officeDocument/2006/relationships/slideLayout" Target="../slideLayouts/slideLayout13.xml"/><Relationship Id="rId6" Type="http://schemas.openxmlformats.org/officeDocument/2006/relationships/slide" Target="slide33.xml"/><Relationship Id="rId11" Type="http://schemas.openxmlformats.org/officeDocument/2006/relationships/slide" Target="slide9.xml"/><Relationship Id="rId24" Type="http://schemas.openxmlformats.org/officeDocument/2006/relationships/slide" Target="slide24.xml"/><Relationship Id="rId32" Type="http://schemas.openxmlformats.org/officeDocument/2006/relationships/slide" Target="slide20.xml"/><Relationship Id="rId37" Type="http://schemas.openxmlformats.org/officeDocument/2006/relationships/image" Target="../media/image5.png"/><Relationship Id="rId5" Type="http://schemas.microsoft.com/office/2007/relationships/hdphoto" Target="../media/hdphoto2.wdp"/><Relationship Id="rId15" Type="http://schemas.openxmlformats.org/officeDocument/2006/relationships/slide" Target="slide14.xml"/><Relationship Id="rId23" Type="http://schemas.openxmlformats.org/officeDocument/2006/relationships/slide" Target="slide23.xml"/><Relationship Id="rId28" Type="http://schemas.openxmlformats.org/officeDocument/2006/relationships/slide" Target="slide28.xml"/><Relationship Id="rId36" Type="http://schemas.openxmlformats.org/officeDocument/2006/relationships/slide" Target="slide32.xml"/><Relationship Id="rId10" Type="http://schemas.openxmlformats.org/officeDocument/2006/relationships/slide" Target="slide8.xml"/><Relationship Id="rId19" Type="http://schemas.openxmlformats.org/officeDocument/2006/relationships/slide" Target="slide18.xml"/><Relationship Id="rId31" Type="http://schemas.openxmlformats.org/officeDocument/2006/relationships/slide" Target="slide13.xml"/><Relationship Id="rId4" Type="http://schemas.openxmlformats.org/officeDocument/2006/relationships/image" Target="../media/image3.png"/><Relationship Id="rId9" Type="http://schemas.openxmlformats.org/officeDocument/2006/relationships/slide" Target="slide6.xml"/><Relationship Id="rId14" Type="http://schemas.openxmlformats.org/officeDocument/2006/relationships/slide" Target="slide12.xml"/><Relationship Id="rId22" Type="http://schemas.openxmlformats.org/officeDocument/2006/relationships/slide" Target="slide22.xml"/><Relationship Id="rId27" Type="http://schemas.openxmlformats.org/officeDocument/2006/relationships/slide" Target="slide27.xml"/><Relationship Id="rId30" Type="http://schemas.openxmlformats.org/officeDocument/2006/relationships/slide" Target="slide7.xml"/><Relationship Id="rId35" Type="http://schemas.openxmlformats.org/officeDocument/2006/relationships/slide" Target="slide31.xml"/><Relationship Id="rId8" Type="http://schemas.openxmlformats.org/officeDocument/2006/relationships/slide" Target="slide5.xml"/><Relationship Id="rId3" Type="http://schemas.microsoft.com/office/2007/relationships/hdphoto" Target="../media/hdphoto1.wdp"/></Relationships>
</file>

<file path=ppt/slides/_rels/slide11.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12.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13.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14.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15.xml.rels><?xml version="1.0" encoding="UTF-8" standalone="yes"?>
<Relationships xmlns="http://schemas.openxmlformats.org/package/2006/relationships"><Relationship Id="rId13" Type="http://schemas.openxmlformats.org/officeDocument/2006/relationships/slide" Target="slide12.xml"/><Relationship Id="rId18" Type="http://schemas.openxmlformats.org/officeDocument/2006/relationships/slide" Target="slide18.xml"/><Relationship Id="rId26" Type="http://schemas.openxmlformats.org/officeDocument/2006/relationships/slide" Target="slide27.xml"/><Relationship Id="rId3" Type="http://schemas.openxmlformats.org/officeDocument/2006/relationships/image" Target="../media/image2.png"/><Relationship Id="rId21" Type="http://schemas.openxmlformats.org/officeDocument/2006/relationships/slide" Target="slide22.xml"/><Relationship Id="rId34" Type="http://schemas.openxmlformats.org/officeDocument/2006/relationships/image" Target="../media/image4.png"/><Relationship Id="rId7" Type="http://schemas.openxmlformats.org/officeDocument/2006/relationships/slide" Target="slide5.xml"/><Relationship Id="rId12" Type="http://schemas.openxmlformats.org/officeDocument/2006/relationships/slide" Target="slide11.xml"/><Relationship Id="rId17" Type="http://schemas.openxmlformats.org/officeDocument/2006/relationships/slide" Target="slide17.xml"/><Relationship Id="rId25" Type="http://schemas.openxmlformats.org/officeDocument/2006/relationships/slide" Target="slide26.xml"/><Relationship Id="rId33"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16.xml"/><Relationship Id="rId20" Type="http://schemas.openxmlformats.org/officeDocument/2006/relationships/slide" Target="slide21.xml"/><Relationship Id="rId29" Type="http://schemas.openxmlformats.org/officeDocument/2006/relationships/slide" Target="slide7.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slide" Target="slide10.xml"/><Relationship Id="rId24" Type="http://schemas.openxmlformats.org/officeDocument/2006/relationships/slide" Target="slide25.xml"/><Relationship Id="rId32" Type="http://schemas.openxmlformats.org/officeDocument/2006/relationships/slide" Target="slide30.xml"/><Relationship Id="rId5" Type="http://schemas.openxmlformats.org/officeDocument/2006/relationships/image" Target="../media/image3.png"/><Relationship Id="rId15" Type="http://schemas.openxmlformats.org/officeDocument/2006/relationships/slide" Target="slide15.xml"/><Relationship Id="rId23" Type="http://schemas.openxmlformats.org/officeDocument/2006/relationships/slide" Target="slide24.xml"/><Relationship Id="rId28" Type="http://schemas.openxmlformats.org/officeDocument/2006/relationships/slide" Target="slide29.xml"/><Relationship Id="rId10" Type="http://schemas.openxmlformats.org/officeDocument/2006/relationships/slide" Target="slide9.xml"/><Relationship Id="rId19" Type="http://schemas.openxmlformats.org/officeDocument/2006/relationships/slide" Target="slide19.xml"/><Relationship Id="rId31" Type="http://schemas.openxmlformats.org/officeDocument/2006/relationships/slide" Target="slide20.xml"/><Relationship Id="rId4" Type="http://schemas.microsoft.com/office/2007/relationships/hdphoto" Target="../media/hdphoto1.wdp"/><Relationship Id="rId9" Type="http://schemas.openxmlformats.org/officeDocument/2006/relationships/slide" Target="slide8.xml"/><Relationship Id="rId14" Type="http://schemas.openxmlformats.org/officeDocument/2006/relationships/slide" Target="slide14.xml"/><Relationship Id="rId22" Type="http://schemas.openxmlformats.org/officeDocument/2006/relationships/slide" Target="slide23.xml"/><Relationship Id="rId27" Type="http://schemas.openxmlformats.org/officeDocument/2006/relationships/slide" Target="slide28.xml"/><Relationship Id="rId30" Type="http://schemas.openxmlformats.org/officeDocument/2006/relationships/slide" Target="slide13.xml"/><Relationship Id="rId35" Type="http://schemas.openxmlformats.org/officeDocument/2006/relationships/image" Target="../media/image5.png"/><Relationship Id="rId8" Type="http://schemas.openxmlformats.org/officeDocument/2006/relationships/slide" Target="slide6.xml"/></Relationships>
</file>

<file path=ppt/slides/_rels/slide16.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17.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18.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19.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1.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2.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3.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4.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5.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6.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7.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8.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29.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microsoft.com/office/2007/relationships/hdphoto" Target="../media/hdphoto1.wdp"/><Relationship Id="rId12"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slide" Target="slide10.xml"/><Relationship Id="rId5" Type="http://schemas.openxmlformats.org/officeDocument/2006/relationships/image" Target="../media/image6.jpg"/><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hdphoto" Target="../media/hdphoto2.wdp"/></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8.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png"/><Relationship Id="rId11" Type="http://schemas.openxmlformats.org/officeDocument/2006/relationships/slide" Target="slide10.xml"/><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2.png"/><Relationship Id="rId9" Type="http://schemas.microsoft.com/office/2007/relationships/hdphoto" Target="../media/hdphoto3.wdp"/></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microsoft.com/office/2007/relationships/hdphoto" Target="../media/hdphoto1.wdp"/><Relationship Id="rId12" Type="http://schemas.openxmlformats.org/officeDocument/2006/relationships/image" Target="../media/image8.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slide" Target="slide10.xml"/><Relationship Id="rId5" Type="http://schemas.openxmlformats.org/officeDocument/2006/relationships/image" Target="../media/image11.png"/><Relationship Id="rId10" Type="http://schemas.openxmlformats.org/officeDocument/2006/relationships/image" Target="../media/image12.png"/><Relationship Id="rId4" Type="http://schemas.openxmlformats.org/officeDocument/2006/relationships/notesSlide" Target="../notesSlides/notesSlide4.xml"/><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hyperlink" Target="http://www.shortcutstv.com/" TargetMode="External"/><Relationship Id="rId5" Type="http://schemas.microsoft.com/office/2007/relationships/hdphoto" Target="../media/hdphoto2.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3" Type="http://schemas.openxmlformats.org/officeDocument/2006/relationships/slide" Target="slide12.xml"/><Relationship Id="rId18" Type="http://schemas.openxmlformats.org/officeDocument/2006/relationships/slide" Target="slide18.xml"/><Relationship Id="rId26" Type="http://schemas.openxmlformats.org/officeDocument/2006/relationships/slide" Target="slide27.xml"/><Relationship Id="rId3" Type="http://schemas.openxmlformats.org/officeDocument/2006/relationships/image" Target="../media/image2.png"/><Relationship Id="rId21" Type="http://schemas.openxmlformats.org/officeDocument/2006/relationships/slide" Target="slide22.xml"/><Relationship Id="rId34" Type="http://schemas.openxmlformats.org/officeDocument/2006/relationships/image" Target="../media/image4.png"/><Relationship Id="rId7" Type="http://schemas.openxmlformats.org/officeDocument/2006/relationships/slide" Target="slide5.xml"/><Relationship Id="rId12" Type="http://schemas.openxmlformats.org/officeDocument/2006/relationships/slide" Target="slide11.xml"/><Relationship Id="rId17" Type="http://schemas.openxmlformats.org/officeDocument/2006/relationships/slide" Target="slide17.xml"/><Relationship Id="rId25" Type="http://schemas.openxmlformats.org/officeDocument/2006/relationships/slide" Target="slide26.xml"/><Relationship Id="rId33" Type="http://schemas.openxmlformats.org/officeDocument/2006/relationships/slide" Target="slide4.xml"/><Relationship Id="rId2" Type="http://schemas.openxmlformats.org/officeDocument/2006/relationships/notesSlide" Target="../notesSlides/notesSlide1.xml"/><Relationship Id="rId16" Type="http://schemas.openxmlformats.org/officeDocument/2006/relationships/slide" Target="slide16.xml"/><Relationship Id="rId20" Type="http://schemas.openxmlformats.org/officeDocument/2006/relationships/slide" Target="slide21.xml"/><Relationship Id="rId29" Type="http://schemas.openxmlformats.org/officeDocument/2006/relationships/slide" Target="slide7.xml"/><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slide" Target="slide10.xml"/><Relationship Id="rId24" Type="http://schemas.openxmlformats.org/officeDocument/2006/relationships/slide" Target="slide25.xml"/><Relationship Id="rId32" Type="http://schemas.openxmlformats.org/officeDocument/2006/relationships/slide" Target="slide30.xml"/><Relationship Id="rId5" Type="http://schemas.openxmlformats.org/officeDocument/2006/relationships/image" Target="../media/image3.png"/><Relationship Id="rId15" Type="http://schemas.openxmlformats.org/officeDocument/2006/relationships/slide" Target="slide15.xml"/><Relationship Id="rId23" Type="http://schemas.openxmlformats.org/officeDocument/2006/relationships/slide" Target="slide24.xml"/><Relationship Id="rId28" Type="http://schemas.openxmlformats.org/officeDocument/2006/relationships/slide" Target="slide29.xml"/><Relationship Id="rId10" Type="http://schemas.openxmlformats.org/officeDocument/2006/relationships/slide" Target="slide9.xml"/><Relationship Id="rId19" Type="http://schemas.openxmlformats.org/officeDocument/2006/relationships/slide" Target="slide19.xml"/><Relationship Id="rId31" Type="http://schemas.openxmlformats.org/officeDocument/2006/relationships/slide" Target="slide20.xml"/><Relationship Id="rId4" Type="http://schemas.microsoft.com/office/2007/relationships/hdphoto" Target="../media/hdphoto1.wdp"/><Relationship Id="rId9" Type="http://schemas.openxmlformats.org/officeDocument/2006/relationships/slide" Target="slide8.xml"/><Relationship Id="rId14" Type="http://schemas.openxmlformats.org/officeDocument/2006/relationships/slide" Target="slide14.xml"/><Relationship Id="rId22" Type="http://schemas.openxmlformats.org/officeDocument/2006/relationships/slide" Target="slide23.xml"/><Relationship Id="rId27" Type="http://schemas.openxmlformats.org/officeDocument/2006/relationships/slide" Target="slide28.xml"/><Relationship Id="rId30" Type="http://schemas.openxmlformats.org/officeDocument/2006/relationships/slide" Target="slide13.xml"/><Relationship Id="rId35" Type="http://schemas.openxmlformats.org/officeDocument/2006/relationships/image" Target="../media/image5.png"/><Relationship Id="rId8" Type="http://schemas.openxmlformats.org/officeDocument/2006/relationships/slide" Target="slide6.xml"/></Relationships>
</file>

<file path=ppt/slides/_rels/slide5.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6.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7.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8.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_rels/slide9.xml.rels><?xml version="1.0" encoding="UTF-8" standalone="yes"?>
<Relationships xmlns="http://schemas.openxmlformats.org/package/2006/relationships"><Relationship Id="rId13" Type="http://schemas.openxmlformats.org/officeDocument/2006/relationships/slide" Target="slide14.xml"/><Relationship Id="rId18" Type="http://schemas.openxmlformats.org/officeDocument/2006/relationships/slide" Target="slide19.xml"/><Relationship Id="rId26" Type="http://schemas.openxmlformats.org/officeDocument/2006/relationships/slide" Target="slide28.xml"/><Relationship Id="rId3" Type="http://schemas.microsoft.com/office/2007/relationships/hdphoto" Target="../media/hdphoto1.wdp"/><Relationship Id="rId21" Type="http://schemas.openxmlformats.org/officeDocument/2006/relationships/slide" Target="slide23.xml"/><Relationship Id="rId34" Type="http://schemas.openxmlformats.org/officeDocument/2006/relationships/image" Target="../media/image5.png"/><Relationship Id="rId7" Type="http://schemas.openxmlformats.org/officeDocument/2006/relationships/slide" Target="slide6.xml"/><Relationship Id="rId12" Type="http://schemas.openxmlformats.org/officeDocument/2006/relationships/slide" Target="slide12.xml"/><Relationship Id="rId17" Type="http://schemas.openxmlformats.org/officeDocument/2006/relationships/slide" Target="slide18.xml"/><Relationship Id="rId25" Type="http://schemas.openxmlformats.org/officeDocument/2006/relationships/slide" Target="slide27.xml"/><Relationship Id="rId33"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slide" Target="slide17.xml"/><Relationship Id="rId20" Type="http://schemas.openxmlformats.org/officeDocument/2006/relationships/slide" Target="slide22.xml"/><Relationship Id="rId29" Type="http://schemas.openxmlformats.org/officeDocument/2006/relationships/slide" Target="slide13.xml"/><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11.xml"/><Relationship Id="rId24" Type="http://schemas.openxmlformats.org/officeDocument/2006/relationships/slide" Target="slide26.xml"/><Relationship Id="rId32" Type="http://schemas.openxmlformats.org/officeDocument/2006/relationships/slide" Target="slide4.xml"/><Relationship Id="rId5" Type="http://schemas.microsoft.com/office/2007/relationships/hdphoto" Target="../media/hdphoto2.wdp"/><Relationship Id="rId15" Type="http://schemas.openxmlformats.org/officeDocument/2006/relationships/slide" Target="slide16.xml"/><Relationship Id="rId23" Type="http://schemas.openxmlformats.org/officeDocument/2006/relationships/slide" Target="slide25.xml"/><Relationship Id="rId28" Type="http://schemas.openxmlformats.org/officeDocument/2006/relationships/slide" Target="slide7.xml"/><Relationship Id="rId10" Type="http://schemas.openxmlformats.org/officeDocument/2006/relationships/slide" Target="slide10.xml"/><Relationship Id="rId19" Type="http://schemas.openxmlformats.org/officeDocument/2006/relationships/slide" Target="slide21.xml"/><Relationship Id="rId31" Type="http://schemas.openxmlformats.org/officeDocument/2006/relationships/slide" Target="slide30.xml"/><Relationship Id="rId4" Type="http://schemas.openxmlformats.org/officeDocument/2006/relationships/image" Target="../media/image3.png"/><Relationship Id="rId9" Type="http://schemas.openxmlformats.org/officeDocument/2006/relationships/slide" Target="slide9.xml"/><Relationship Id="rId14" Type="http://schemas.openxmlformats.org/officeDocument/2006/relationships/slide" Target="slide15.xml"/><Relationship Id="rId22" Type="http://schemas.openxmlformats.org/officeDocument/2006/relationships/slide" Target="slide24.xml"/><Relationship Id="rId27" Type="http://schemas.openxmlformats.org/officeDocument/2006/relationships/slide" Target="slide29.xml"/><Relationship Id="rId30" Type="http://schemas.openxmlformats.org/officeDocument/2006/relationships/slide" Target="slide20.xml"/><Relationship Id="rId8"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DBA293-DB8A-F76E-01BB-82CCBDFF3280}"/>
              </a:ext>
            </a:extLst>
          </p:cNvPr>
          <p:cNvSpPr txBox="1"/>
          <p:nvPr/>
        </p:nvSpPr>
        <p:spPr>
          <a:xfrm>
            <a:off x="3562351" y="2050692"/>
            <a:ext cx="5364480" cy="923330"/>
          </a:xfrm>
          <a:prstGeom prst="rect">
            <a:avLst/>
          </a:prstGeom>
          <a:noFill/>
        </p:spPr>
        <p:txBody>
          <a:bodyPr wrap="square">
            <a:spAutoFit/>
          </a:bodyPr>
          <a:lstStyle/>
          <a:p>
            <a:pPr algn="ctr"/>
            <a:r>
              <a:rPr lang="en-GB" sz="5400" b="1" dirty="0">
                <a:solidFill>
                  <a:srgbClr val="FFFF00"/>
                </a:solidFill>
                <a:effectLst/>
                <a:ea typeface="Dry Brush" panose="020B0604020202020204" pitchFamily="34" charset="-128"/>
                <a:cs typeface="Dry Brush" panose="020B0604020202020204" pitchFamily="34" charset="-128"/>
              </a:rPr>
              <a:t>Shortcutstv</a:t>
            </a:r>
          </a:p>
        </p:txBody>
      </p:sp>
      <p:sp>
        <p:nvSpPr>
          <p:cNvPr id="2" name="TextBox 1">
            <a:extLst>
              <a:ext uri="{FF2B5EF4-FFF2-40B4-BE49-F238E27FC236}">
                <a16:creationId xmlns:a16="http://schemas.microsoft.com/office/drawing/2014/main" id="{D1024FF7-DA6C-0ABF-3336-54D4CA7625D0}"/>
              </a:ext>
            </a:extLst>
          </p:cNvPr>
          <p:cNvSpPr txBox="1"/>
          <p:nvPr/>
        </p:nvSpPr>
        <p:spPr>
          <a:xfrm>
            <a:off x="3533776" y="2984599"/>
            <a:ext cx="5364480" cy="707886"/>
          </a:xfrm>
          <a:prstGeom prst="rect">
            <a:avLst/>
          </a:prstGeom>
          <a:noFill/>
        </p:spPr>
        <p:txBody>
          <a:bodyPr wrap="square">
            <a:spAutoFit/>
          </a:bodyPr>
          <a:lstStyle/>
          <a:p>
            <a:pPr algn="ctr"/>
            <a:r>
              <a:rPr lang="en-GB" sz="4000" b="1" dirty="0">
                <a:solidFill>
                  <a:srgbClr val="FFFF00"/>
                </a:solidFill>
                <a:ea typeface="Dry Brush" panose="020B0604020202020204" pitchFamily="34" charset="-128"/>
                <a:cs typeface="Dry Brush" panose="020B0604020202020204" pitchFamily="34" charset="-128"/>
              </a:rPr>
              <a:t>AQA GCSE</a:t>
            </a:r>
            <a:endParaRPr lang="en-GB" sz="4000" b="1" dirty="0">
              <a:solidFill>
                <a:srgbClr val="FFFF00"/>
              </a:solidFill>
              <a:effectLst/>
              <a:ea typeface="Dry Brush" panose="020B0604020202020204" pitchFamily="34" charset="-128"/>
              <a:cs typeface="Dry Brush" panose="020B0604020202020204" pitchFamily="34" charset="-128"/>
            </a:endParaRPr>
          </a:p>
        </p:txBody>
      </p:sp>
      <p:cxnSp>
        <p:nvCxnSpPr>
          <p:cNvPr id="5" name="Straight Connector 4">
            <a:extLst>
              <a:ext uri="{FF2B5EF4-FFF2-40B4-BE49-F238E27FC236}">
                <a16:creationId xmlns:a16="http://schemas.microsoft.com/office/drawing/2014/main" id="{F18E8758-B6D5-AACF-3DE1-EF951A4F8495}"/>
              </a:ext>
            </a:extLst>
          </p:cNvPr>
          <p:cNvCxnSpPr/>
          <p:nvPr/>
        </p:nvCxnSpPr>
        <p:spPr>
          <a:xfrm>
            <a:off x="6229398" y="2979235"/>
            <a:ext cx="1800000"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AF01DCB-43A7-D65A-A6D9-C5B402B92413}"/>
              </a:ext>
            </a:extLst>
          </p:cNvPr>
          <p:cNvCxnSpPr/>
          <p:nvPr/>
        </p:nvCxnSpPr>
        <p:spPr>
          <a:xfrm>
            <a:off x="4428315" y="2979235"/>
            <a:ext cx="1800000"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7930547"/>
      </p:ext>
    </p:extLst>
  </p:cSld>
  <p:clrMapOvr>
    <a:masterClrMapping/>
  </p:clrMapOvr>
  <mc:AlternateContent xmlns:mc="http://schemas.openxmlformats.org/markup-compatibility/2006" xmlns:p14="http://schemas.microsoft.com/office/powerpoint/2010/main">
    <mc:Choice Requires="p14">
      <p:transition p14:dur="1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30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3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3000"/>
                                        <p:tgtEl>
                                          <p:spTgt spid="2"/>
                                        </p:tgtEl>
                                      </p:cBhvr>
                                    </p:animEffect>
                                  </p:childTnLst>
                                </p:cTn>
                              </p:par>
                            </p:childTnLst>
                          </p:cTn>
                        </p:par>
                        <p:par>
                          <p:cTn id="17" fill="hold">
                            <p:stCondLst>
                              <p:cond delay="3000"/>
                            </p:stCondLst>
                            <p:childTnLst>
                              <p:par>
                                <p:cTn id="18" presetID="10" presetClass="exit" presetSubtype="0" fill="hold" grpId="0" nodeType="afterEffect">
                                  <p:stCondLst>
                                    <p:cond delay="0"/>
                                  </p:stCondLst>
                                  <p:childTnLst>
                                    <p:animEffect transition="out" filter="fade">
                                      <p:cBhvr>
                                        <p:cTn id="19" dur="500"/>
                                        <p:tgtEl>
                                          <p:spTgt spid="3">
                                            <p:txEl>
                                              <p:pRg st="0" end="0"/>
                                            </p:txEl>
                                          </p:spTgt>
                                        </p:tgtEl>
                                      </p:cBhvr>
                                    </p:animEffect>
                                    <p:set>
                                      <p:cBhvr>
                                        <p:cTn id="20" dur="1" fill="hold">
                                          <p:stCondLst>
                                            <p:cond delay="499"/>
                                          </p:stCondLst>
                                        </p:cTn>
                                        <p:tgtEl>
                                          <p:spTgt spid="3">
                                            <p:txEl>
                                              <p:pRg st="0" end="0"/>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12AA1F-F249-B2FB-2E8D-85B5112923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BA529A1B-109A-BFF1-9258-A4FB41B0116A}"/>
              </a:ext>
            </a:extLst>
          </p:cNvPr>
          <p:cNvSpPr txBox="1">
            <a:spLocks/>
          </p:cNvSpPr>
          <p:nvPr/>
        </p:nvSpPr>
        <p:spPr>
          <a:xfrm>
            <a:off x="3505200" y="2157705"/>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Gregory: Eye and Brain: The Psychology of Seeing (1963)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(Constructivist Theory of Perception)</a:t>
            </a:r>
            <a:endParaRPr lang="en-GB" sz="3200" dirty="0">
              <a:solidFill>
                <a:srgbClr val="FFFF00"/>
              </a:solidFill>
              <a:effectLst/>
              <a:latin typeface="Scribble marker" pitchFamily="50" charset="0"/>
              <a:ea typeface="Aptos" panose="020B0004020202020204" pitchFamily="34" charset="0"/>
              <a:cs typeface="Times New Roman" panose="02020603050405020304" pitchFamily="18" charset="0"/>
            </a:endParaRPr>
          </a:p>
        </p:txBody>
      </p:sp>
      <p:sp>
        <p:nvSpPr>
          <p:cNvPr id="13" name="W_front">
            <a:extLst>
              <a:ext uri="{FF2B5EF4-FFF2-40B4-BE49-F238E27FC236}">
                <a16:creationId xmlns:a16="http://schemas.microsoft.com/office/drawing/2014/main" id="{5EF30A59-F058-0743-B0D7-F74B1377F591}"/>
              </a:ext>
            </a:extLst>
          </p:cNvPr>
          <p:cNvSpPr>
            <a:spLocks noGrp="1" noRot="1" noMove="1" noResize="1" noEditPoints="1" noAdjustHandles="1" noChangeArrowheads="1" noChangeShapeType="1"/>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endParaRPr>
          </a:p>
          <a:p>
            <a:pPr algn="ctr"/>
            <a:endParaRPr lang="en-GB" dirty="0">
              <a:solidFill>
                <a:schemeClr val="bg1"/>
              </a:solidFill>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cs typeface="Arial" panose="020B0604020202020204" pitchFamily="34" charset="0"/>
              </a:rPr>
              <a:t>To explain perception as a top-down process: we build-up our perception of the world using our prior knowledge, expectations, learned </a:t>
            </a:r>
            <a:r>
              <a:rPr lang="en-GB" sz="1600" dirty="0">
                <a:solidFill>
                  <a:srgbClr val="FFFF00"/>
                </a:solidFill>
                <a:cs typeface="Arial" panose="020B0604020202020204" pitchFamily="34" charset="0"/>
              </a:rPr>
              <a:t>schemas</a:t>
            </a:r>
            <a:r>
              <a:rPr lang="en-GB" sz="1600" dirty="0">
                <a:solidFill>
                  <a:schemeClr val="bg1"/>
                </a:solidFill>
                <a:cs typeface="Arial" panose="020B0604020202020204" pitchFamily="34" charset="0"/>
              </a:rPr>
              <a:t> (mental maps of the world) and even guesswork - not just raw data from our senses.</a:t>
            </a:r>
            <a:endParaRPr lang="en-GB" sz="2000" dirty="0">
              <a:solidFill>
                <a:schemeClr val="tx1"/>
              </a:solidFill>
              <a:cs typeface="Arial" panose="020B0604020202020204" pitchFamily="34" charset="0"/>
            </a:endParaRPr>
          </a:p>
          <a:p>
            <a:endParaRPr lang="en-GB" sz="2400" dirty="0">
              <a:solidFill>
                <a:schemeClr val="tx1"/>
              </a:solidFill>
              <a:cs typeface="Arial" panose="020B0604020202020204" pitchFamily="34" charset="0"/>
            </a:endParaRPr>
          </a:p>
          <a:p>
            <a:endParaRPr lang="en-GB" sz="1600" dirty="0">
              <a:solidFill>
                <a:schemeClr val="tx1"/>
              </a:solidFill>
              <a:cs typeface="Arial" panose="020B0604020202020204" pitchFamily="34" charset="0"/>
            </a:endParaRPr>
          </a:p>
          <a:p>
            <a:endParaRPr lang="en-GB" sz="1600" dirty="0">
              <a:solidFill>
                <a:schemeClr val="tx1"/>
              </a:solidFill>
              <a:cs typeface="Arial" panose="020B0604020202020204" pitchFamily="34" charset="0"/>
            </a:endParaRPr>
          </a:p>
          <a:p>
            <a:endParaRPr lang="en-GB" sz="1600" dirty="0">
              <a:solidFill>
                <a:schemeClr val="bg1"/>
              </a:solidFill>
              <a:cs typeface="Arial" panose="020B0604020202020204" pitchFamily="34" charset="0"/>
            </a:endParaRPr>
          </a:p>
          <a:p>
            <a:endParaRPr lang="en-GB" sz="1600" dirty="0">
              <a:solidFill>
                <a:schemeClr val="bg1"/>
              </a:solidFill>
              <a:cs typeface="Arial" panose="020B0604020202020204" pitchFamily="34" charset="0"/>
            </a:endParaRPr>
          </a:p>
          <a:p>
            <a:endParaRPr lang="en-GB" sz="1600" dirty="0">
              <a:solidFill>
                <a:schemeClr val="tx1"/>
              </a:solidFill>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solidFill>
                  <a:schemeClr val="bg1"/>
                </a:solidFill>
                <a:cs typeface="Arial" panose="020B0604020202020204" pitchFamily="34" charset="0"/>
              </a:rPr>
              <a:t>We don’t just “see” something: in order to perceive it we must interpret it. Our brain makes educated guesses based on things like memory, context and expectations. Illusions trick us because our brain tries to make sense of confusing information using past experience. Perception is like solving a puzzle with missing pieces - we use what we know to fill in the blanks.</a:t>
            </a:r>
          </a:p>
          <a:p>
            <a:endParaRPr lang="en-GB" sz="2800" dirty="0">
              <a:solidFill>
                <a:schemeClr val="bg1"/>
              </a:solidFill>
              <a:cs typeface="Arial" panose="020B0604020202020204" pitchFamily="34" charset="0"/>
            </a:endParaRPr>
          </a:p>
          <a:p>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Takeaways?</a:t>
            </a:r>
          </a:p>
          <a:p>
            <a:r>
              <a:rPr lang="en-GB" sz="1600" dirty="0">
                <a:solidFill>
                  <a:schemeClr val="bg1"/>
                </a:solidFill>
                <a:cs typeface="Arial" panose="020B0604020202020204" pitchFamily="34" charset="0"/>
              </a:rPr>
              <a:t>Perception is constructive: something we build using our brain, not just our eyes. It’s a top-down process because our memories  and prior knowledge shape what we see. The theory helps explain why people sometimes see things differently or why illusions work so well.</a:t>
            </a:r>
          </a:p>
          <a:p>
            <a:endParaRPr lang="en-GB" sz="1600" dirty="0">
              <a:solidFill>
                <a:schemeClr val="bg1"/>
              </a:solidFill>
              <a:cs typeface="Arial" panose="020B0604020202020204" pitchFamily="34" charset="0"/>
            </a:endParaRPr>
          </a:p>
          <a:p>
            <a:endParaRPr lang="en-GB" sz="1600" dirty="0">
              <a:solidFill>
                <a:schemeClr val="bg1"/>
              </a:solidFill>
              <a:cs typeface="Arial" panose="020B0604020202020204" pitchFamily="34" charset="0"/>
            </a:endParaRPr>
          </a:p>
          <a:p>
            <a:endParaRPr lang="en-GB" sz="1600" dirty="0">
              <a:solidFill>
                <a:schemeClr val="bg1"/>
              </a:solidFill>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53" name="`HGroup1">
            <a:extLst>
              <a:ext uri="{FF2B5EF4-FFF2-40B4-BE49-F238E27FC236}">
                <a16:creationId xmlns:a16="http://schemas.microsoft.com/office/drawing/2014/main" id="{FDC7155A-A014-3E0D-5251-3E4B7E94526A}"/>
              </a:ext>
            </a:extLst>
          </p:cNvPr>
          <p:cNvGrpSpPr/>
          <p:nvPr/>
        </p:nvGrpSpPr>
        <p:grpSpPr>
          <a:xfrm>
            <a:off x="3241987" y="1485085"/>
            <a:ext cx="2708106" cy="5001440"/>
            <a:chOff x="3241987" y="1485085"/>
            <a:chExt cx="2708106" cy="5001440"/>
          </a:xfrm>
        </p:grpSpPr>
        <p:sp>
          <p:nvSpPr>
            <p:cNvPr id="18" name="H_front">
              <a:extLst>
                <a:ext uri="{FF2B5EF4-FFF2-40B4-BE49-F238E27FC236}">
                  <a16:creationId xmlns:a16="http://schemas.microsoft.com/office/drawing/2014/main" id="{58275F72-B86F-048C-9E45-A3A94E58F8CB}"/>
                </a:ext>
              </a:extLst>
            </p:cNvPr>
            <p:cNvSpPr>
              <a:spLocks/>
            </p:cNvSpPr>
            <p:nvPr/>
          </p:nvSpPr>
          <p:spPr>
            <a:xfrm>
              <a:off x="3241987"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pPr lvl="0"/>
              <a:r>
                <a:rPr lang="en-GB" sz="1600" dirty="0"/>
                <a:t>Gregory developed his theory through case studies and analysis of optical illusions, real-life perception errors, and brain processes. He examined how people interpret things like the </a:t>
              </a:r>
              <a:r>
                <a:rPr lang="en-GB" sz="1600" dirty="0">
                  <a:solidFill>
                    <a:srgbClr val="0000FF"/>
                  </a:solidFill>
                </a:rPr>
                <a:t>Hollow Face illusion</a:t>
              </a:r>
              <a:r>
                <a:rPr lang="en-GB" sz="1600" dirty="0"/>
                <a:t>, the </a:t>
              </a:r>
              <a:r>
                <a:rPr lang="en-GB" sz="1600" dirty="0">
                  <a:solidFill>
                    <a:srgbClr val="0000FF"/>
                  </a:solidFill>
                </a:rPr>
                <a:t>Necker Cube </a:t>
              </a:r>
              <a:r>
                <a:rPr lang="en-GB" sz="1600" dirty="0"/>
                <a:t>and  the </a:t>
              </a:r>
              <a:r>
                <a:rPr lang="en-GB" sz="1600" dirty="0">
                  <a:solidFill>
                    <a:srgbClr val="0000FF"/>
                  </a:solidFill>
                </a:rPr>
                <a:t>Ames room</a:t>
              </a:r>
              <a:r>
                <a:rPr lang="en-GB" sz="1600" dirty="0"/>
                <a:t>, where what we see doesn’t match reality. Suggested the brain uses </a:t>
              </a:r>
              <a:r>
                <a:rPr lang="en-GB" sz="1600" dirty="0">
                  <a:solidFill>
                    <a:srgbClr val="FFFF00"/>
                  </a:solidFill>
                </a:rPr>
                <a:t>top-down processing </a:t>
              </a:r>
              <a:r>
                <a:rPr lang="en-GB" sz="1600" dirty="0"/>
                <a:t>- it fills in gaps using what we already know.</a:t>
              </a:r>
            </a:p>
            <a:p>
              <a:pPr lvl="0"/>
              <a:endParaRPr lang="en-GB" sz="2800" dirty="0"/>
            </a:p>
            <a:p>
              <a:pPr lvl="0"/>
              <a:endParaRPr lang="en-GB" sz="1600" dirty="0"/>
            </a:p>
            <a:p>
              <a:pPr lvl="0"/>
              <a:endParaRPr lang="en-GB" sz="1600" dirty="0"/>
            </a:p>
            <a:p>
              <a:pPr lvl="0"/>
              <a:endParaRPr lang="en-GB" sz="1600" dirty="0"/>
            </a:p>
            <a:p>
              <a:pPr lvl="0"/>
              <a:endParaRPr lang="en-GB" sz="1600" dirty="0"/>
            </a:p>
            <a:p>
              <a:pPr lvl="0"/>
              <a:endParaRPr lang="en-GB" sz="1600" dirty="0"/>
            </a:p>
            <a:p>
              <a:pPr lvl="0"/>
              <a:endParaRPr lang="en-GB" sz="1600" dirty="0"/>
            </a:p>
            <a:p>
              <a:pPr lvl="0"/>
              <a:endParaRPr lang="en-GB" sz="1600" dirty="0"/>
            </a:p>
          </p:txBody>
        </p:sp>
        <p:sp>
          <p:nvSpPr>
            <p:cNvPr id="22" name="Rectangle 21">
              <a:hlinkClick r:id="rId6" action="ppaction://hlinksldjump"/>
              <a:extLst>
                <a:ext uri="{FF2B5EF4-FFF2-40B4-BE49-F238E27FC236}">
                  <a16:creationId xmlns:a16="http://schemas.microsoft.com/office/drawing/2014/main" id="{1A4B516F-F3B5-1A18-444E-D21096237F9B}"/>
                </a:ext>
              </a:extLst>
            </p:cNvPr>
            <p:cNvSpPr/>
            <p:nvPr/>
          </p:nvSpPr>
          <p:spPr>
            <a:xfrm>
              <a:off x="3423920" y="4203065"/>
              <a:ext cx="1817876"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2" name="TopMenu" descr="A blue circle with black text&#10;&#10;AI-generated content may be incorrect.">
            <a:extLst>
              <a:ext uri="{FF2B5EF4-FFF2-40B4-BE49-F238E27FC236}">
                <a16:creationId xmlns:a16="http://schemas.microsoft.com/office/drawing/2014/main" id="{A8230325-547B-AC9A-DBA5-AEE9FA5DB0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892A4853-7E2F-3646-9CAA-5126A940DD11}"/>
              </a:ext>
            </a:extLst>
          </p:cNvPr>
          <p:cNvGrpSpPr>
            <a:grpSpLocks/>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E54CF08D-CB91-F5CE-4D15-11E191FDEF48}"/>
                </a:ext>
              </a:extLst>
            </p:cNvPr>
            <p:cNvSpPr txBox="1">
              <a:spLocks/>
            </p:cNvSpPr>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4" name="Rectangle 23">
              <a:hlinkClick r:id="rId8" action="ppaction://hlinksldjump"/>
              <a:extLst>
                <a:ext uri="{FF2B5EF4-FFF2-40B4-BE49-F238E27FC236}">
                  <a16:creationId xmlns:a16="http://schemas.microsoft.com/office/drawing/2014/main" id="{6A8EC99B-ACA3-328B-66CA-FB8DDAB9268F}"/>
                </a:ext>
              </a:extLst>
            </p:cNvPr>
            <p:cNvSpPr>
              <a:spLocks/>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5" name="Rectangle 24">
              <a:hlinkClick r:id="rId9" action="ppaction://hlinksldjump"/>
              <a:extLst>
                <a:ext uri="{FF2B5EF4-FFF2-40B4-BE49-F238E27FC236}">
                  <a16:creationId xmlns:a16="http://schemas.microsoft.com/office/drawing/2014/main" id="{50D71B3E-D5C5-9C3D-A04A-D456C8BB2064}"/>
                </a:ext>
              </a:extLst>
            </p:cNvPr>
            <p:cNvSpPr>
              <a:spLocks/>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6" name="Rectangle 25">
              <a:hlinkClick r:id="rId10" action="ppaction://hlinksldjump"/>
              <a:extLst>
                <a:ext uri="{FF2B5EF4-FFF2-40B4-BE49-F238E27FC236}">
                  <a16:creationId xmlns:a16="http://schemas.microsoft.com/office/drawing/2014/main" id="{CCAF7F9A-BDAE-FB8D-BF61-67D71D1A9B47}"/>
                </a:ext>
              </a:extLst>
            </p:cNvPr>
            <p:cNvSpPr>
              <a:spLocks/>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7" name="Rectangle 26">
              <a:hlinkClick r:id="rId11" action="ppaction://hlinksldjump"/>
              <a:extLst>
                <a:ext uri="{FF2B5EF4-FFF2-40B4-BE49-F238E27FC236}">
                  <a16:creationId xmlns:a16="http://schemas.microsoft.com/office/drawing/2014/main" id="{FBEED8E3-64B7-D231-10A4-965F14122B7A}"/>
                </a:ext>
              </a:extLst>
            </p:cNvPr>
            <p:cNvSpPr>
              <a:spLocks/>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2" action="ppaction://hlinksldjump"/>
              <a:extLst>
                <a:ext uri="{FF2B5EF4-FFF2-40B4-BE49-F238E27FC236}">
                  <a16:creationId xmlns:a16="http://schemas.microsoft.com/office/drawing/2014/main" id="{A40A8BD5-FA7B-B5AC-16D0-6836887FB34C}"/>
                </a:ext>
              </a:extLst>
            </p:cNvPr>
            <p:cNvSpPr>
              <a:spLocks/>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3" action="ppaction://hlinksldjump"/>
              <a:extLst>
                <a:ext uri="{FF2B5EF4-FFF2-40B4-BE49-F238E27FC236}">
                  <a16:creationId xmlns:a16="http://schemas.microsoft.com/office/drawing/2014/main" id="{D4084B57-ED76-A5B5-4FB5-BF67C2C5ACFE}"/>
                </a:ext>
              </a:extLst>
            </p:cNvPr>
            <p:cNvSpPr>
              <a:spLocks/>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0" name="Rectangle 29">
              <a:hlinkClick r:id="rId14" action="ppaction://hlinksldjump"/>
              <a:extLst>
                <a:ext uri="{FF2B5EF4-FFF2-40B4-BE49-F238E27FC236}">
                  <a16:creationId xmlns:a16="http://schemas.microsoft.com/office/drawing/2014/main" id="{BEAEF158-1CA1-F62D-F50B-FA963A86FE1B}"/>
                </a:ext>
              </a:extLst>
            </p:cNvPr>
            <p:cNvSpPr>
              <a:spLocks/>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5" action="ppaction://hlinksldjump"/>
              <a:extLst>
                <a:ext uri="{FF2B5EF4-FFF2-40B4-BE49-F238E27FC236}">
                  <a16:creationId xmlns:a16="http://schemas.microsoft.com/office/drawing/2014/main" id="{124274D9-486E-2309-B7F0-F237E0B416B2}"/>
                </a:ext>
              </a:extLst>
            </p:cNvPr>
            <p:cNvSpPr>
              <a:spLocks/>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6" action="ppaction://hlinksldjump"/>
              <a:extLst>
                <a:ext uri="{FF2B5EF4-FFF2-40B4-BE49-F238E27FC236}">
                  <a16:creationId xmlns:a16="http://schemas.microsoft.com/office/drawing/2014/main" id="{CB4CB860-D302-65F7-503A-51B6365D935A}"/>
                </a:ext>
              </a:extLst>
            </p:cNvPr>
            <p:cNvSpPr>
              <a:spLocks/>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3" name="Rectangle 32">
              <a:hlinkClick r:id="rId17" action="ppaction://hlinksldjump"/>
              <a:extLst>
                <a:ext uri="{FF2B5EF4-FFF2-40B4-BE49-F238E27FC236}">
                  <a16:creationId xmlns:a16="http://schemas.microsoft.com/office/drawing/2014/main" id="{921147E4-0963-405C-B10B-E4AB6041EB55}"/>
                </a:ext>
              </a:extLst>
            </p:cNvPr>
            <p:cNvSpPr>
              <a:spLocks/>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8" action="ppaction://hlinksldjump"/>
              <a:extLst>
                <a:ext uri="{FF2B5EF4-FFF2-40B4-BE49-F238E27FC236}">
                  <a16:creationId xmlns:a16="http://schemas.microsoft.com/office/drawing/2014/main" id="{EBEC2B64-E3C1-EDF6-7C12-BB3CAB846CDB}"/>
                </a:ext>
              </a:extLst>
            </p:cNvPr>
            <p:cNvSpPr>
              <a:spLocks/>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9" action="ppaction://hlinksldjump"/>
              <a:extLst>
                <a:ext uri="{FF2B5EF4-FFF2-40B4-BE49-F238E27FC236}">
                  <a16:creationId xmlns:a16="http://schemas.microsoft.com/office/drawing/2014/main" id="{F976BDF8-1971-325B-5325-F55264C7CA0A}"/>
                </a:ext>
              </a:extLst>
            </p:cNvPr>
            <p:cNvSpPr>
              <a:spLocks/>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20" action="ppaction://hlinksldjump"/>
              <a:extLst>
                <a:ext uri="{FF2B5EF4-FFF2-40B4-BE49-F238E27FC236}">
                  <a16:creationId xmlns:a16="http://schemas.microsoft.com/office/drawing/2014/main" id="{24066F12-1078-F27C-4D7C-12282FCDA15B}"/>
                </a:ext>
              </a:extLst>
            </p:cNvPr>
            <p:cNvSpPr>
              <a:spLocks/>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1" action="ppaction://hlinksldjump"/>
              <a:extLst>
                <a:ext uri="{FF2B5EF4-FFF2-40B4-BE49-F238E27FC236}">
                  <a16:creationId xmlns:a16="http://schemas.microsoft.com/office/drawing/2014/main" id="{3CE93B8D-4D99-B472-73B0-0125FB066BA6}"/>
                </a:ext>
              </a:extLst>
            </p:cNvPr>
            <p:cNvSpPr>
              <a:spLocks/>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2" action="ppaction://hlinksldjump"/>
              <a:extLst>
                <a:ext uri="{FF2B5EF4-FFF2-40B4-BE49-F238E27FC236}">
                  <a16:creationId xmlns:a16="http://schemas.microsoft.com/office/drawing/2014/main" id="{9751B946-7D88-AEA7-CDBE-944EC85070B5}"/>
                </a:ext>
              </a:extLst>
            </p:cNvPr>
            <p:cNvSpPr>
              <a:spLocks/>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3" action="ppaction://hlinksldjump"/>
              <a:extLst>
                <a:ext uri="{FF2B5EF4-FFF2-40B4-BE49-F238E27FC236}">
                  <a16:creationId xmlns:a16="http://schemas.microsoft.com/office/drawing/2014/main" id="{98F06C33-496A-BDF7-1647-950995B2CB02}"/>
                </a:ext>
              </a:extLst>
            </p:cNvPr>
            <p:cNvSpPr>
              <a:spLocks/>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0" name="Rectangle 39">
              <a:hlinkClick r:id="rId24" action="ppaction://hlinksldjump"/>
              <a:extLst>
                <a:ext uri="{FF2B5EF4-FFF2-40B4-BE49-F238E27FC236}">
                  <a16:creationId xmlns:a16="http://schemas.microsoft.com/office/drawing/2014/main" id="{003E37A6-9A60-1D46-7760-4E947B810C5A}"/>
                </a:ext>
              </a:extLst>
            </p:cNvPr>
            <p:cNvSpPr>
              <a:spLocks/>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5" action="ppaction://hlinksldjump"/>
              <a:extLst>
                <a:ext uri="{FF2B5EF4-FFF2-40B4-BE49-F238E27FC236}">
                  <a16:creationId xmlns:a16="http://schemas.microsoft.com/office/drawing/2014/main" id="{5F4C7F16-018B-0578-F6EF-5114AF8C0C6D}"/>
                </a:ext>
              </a:extLst>
            </p:cNvPr>
            <p:cNvSpPr>
              <a:spLocks/>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6" action="ppaction://hlinksldjump"/>
              <a:extLst>
                <a:ext uri="{FF2B5EF4-FFF2-40B4-BE49-F238E27FC236}">
                  <a16:creationId xmlns:a16="http://schemas.microsoft.com/office/drawing/2014/main" id="{D9866B6A-ACA0-125C-BC8A-7D37B0337DDF}"/>
                </a:ext>
              </a:extLst>
            </p:cNvPr>
            <p:cNvSpPr>
              <a:spLocks/>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7" action="ppaction://hlinksldjump"/>
              <a:extLst>
                <a:ext uri="{FF2B5EF4-FFF2-40B4-BE49-F238E27FC236}">
                  <a16:creationId xmlns:a16="http://schemas.microsoft.com/office/drawing/2014/main" id="{3151CC55-566C-737E-4DD2-F9133C01F1B8}"/>
                </a:ext>
              </a:extLst>
            </p:cNvPr>
            <p:cNvSpPr>
              <a:spLocks/>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8" action="ppaction://hlinksldjump"/>
              <a:extLst>
                <a:ext uri="{FF2B5EF4-FFF2-40B4-BE49-F238E27FC236}">
                  <a16:creationId xmlns:a16="http://schemas.microsoft.com/office/drawing/2014/main" id="{A5021501-1F65-5BBB-B01B-89CCFEAAE50D}"/>
                </a:ext>
              </a:extLst>
            </p:cNvPr>
            <p:cNvSpPr>
              <a:spLocks/>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9" action="ppaction://hlinksldjump"/>
              <a:extLst>
                <a:ext uri="{FF2B5EF4-FFF2-40B4-BE49-F238E27FC236}">
                  <a16:creationId xmlns:a16="http://schemas.microsoft.com/office/drawing/2014/main" id="{46B6E222-9AF3-DF0A-3134-309457119960}"/>
                </a:ext>
              </a:extLst>
            </p:cNvPr>
            <p:cNvSpPr>
              <a:spLocks/>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6" name="Rectangle 45">
              <a:hlinkClick r:id="rId30" action="ppaction://hlinksldjump"/>
              <a:extLst>
                <a:ext uri="{FF2B5EF4-FFF2-40B4-BE49-F238E27FC236}">
                  <a16:creationId xmlns:a16="http://schemas.microsoft.com/office/drawing/2014/main" id="{EFBF85F6-9A87-58F8-440A-EB4A82CCAAC1}"/>
                </a:ext>
              </a:extLst>
            </p:cNvPr>
            <p:cNvSpPr>
              <a:spLocks/>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1" action="ppaction://hlinksldjump"/>
              <a:extLst>
                <a:ext uri="{FF2B5EF4-FFF2-40B4-BE49-F238E27FC236}">
                  <a16:creationId xmlns:a16="http://schemas.microsoft.com/office/drawing/2014/main" id="{138E58F7-279E-1D1F-1E08-AC05CE693A81}"/>
                </a:ext>
              </a:extLst>
            </p:cNvPr>
            <p:cNvSpPr>
              <a:spLocks/>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2" action="ppaction://hlinksldjump"/>
              <a:extLst>
                <a:ext uri="{FF2B5EF4-FFF2-40B4-BE49-F238E27FC236}">
                  <a16:creationId xmlns:a16="http://schemas.microsoft.com/office/drawing/2014/main" id="{6DB9B104-2DBE-5E27-2FCD-D8C4AA491E1B}"/>
                </a:ext>
              </a:extLst>
            </p:cNvPr>
            <p:cNvSpPr>
              <a:spLocks/>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3" action="ppaction://hlinksldjump"/>
              <a:extLst>
                <a:ext uri="{FF2B5EF4-FFF2-40B4-BE49-F238E27FC236}">
                  <a16:creationId xmlns:a16="http://schemas.microsoft.com/office/drawing/2014/main" id="{FAA5F31A-D0F4-1BD9-7FDF-2519647DB230}"/>
                </a:ext>
              </a:extLst>
            </p:cNvPr>
            <p:cNvSpPr>
              <a:spLocks/>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50" name="Rectangle 49">
              <a:hlinkClick r:id="rId34" action="ppaction://hlinksldjump"/>
              <a:extLst>
                <a:ext uri="{FF2B5EF4-FFF2-40B4-BE49-F238E27FC236}">
                  <a16:creationId xmlns:a16="http://schemas.microsoft.com/office/drawing/2014/main" id="{1A7743F1-72EF-5605-B2CC-93155814BEFC}"/>
                </a:ext>
              </a:extLst>
            </p:cNvPr>
            <p:cNvSpPr>
              <a:spLocks/>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sp>
        <p:nvSpPr>
          <p:cNvPr id="54" name="Rectangle 53">
            <a:hlinkClick r:id="rId35" action="ppaction://hlinksldjump"/>
            <a:extLst>
              <a:ext uri="{FF2B5EF4-FFF2-40B4-BE49-F238E27FC236}">
                <a16:creationId xmlns:a16="http://schemas.microsoft.com/office/drawing/2014/main" id="{340AB651-C037-D519-0FB6-81B99C224412}"/>
              </a:ext>
            </a:extLst>
          </p:cNvPr>
          <p:cNvSpPr/>
          <p:nvPr/>
        </p:nvSpPr>
        <p:spPr>
          <a:xfrm>
            <a:off x="3423920" y="4701478"/>
            <a:ext cx="1080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hlinkClick r:id="rId36" action="ppaction://hlinksldjump"/>
            <a:extLst>
              <a:ext uri="{FF2B5EF4-FFF2-40B4-BE49-F238E27FC236}">
                <a16:creationId xmlns:a16="http://schemas.microsoft.com/office/drawing/2014/main" id="{BFBC681E-EF45-C6CA-8D07-A4DED1479399}"/>
              </a:ext>
            </a:extLst>
          </p:cNvPr>
          <p:cNvSpPr/>
          <p:nvPr/>
        </p:nvSpPr>
        <p:spPr>
          <a:xfrm>
            <a:off x="3420600" y="4453018"/>
            <a:ext cx="1224000" cy="180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descr="A red arrow pointing to the left&#10;&#10;AI-generated content may be incorrect.">
            <a:hlinkClick r:id="" action="ppaction://hlinkshowjump?jump=lastslide"/>
            <a:extLst>
              <a:ext uri="{FF2B5EF4-FFF2-40B4-BE49-F238E27FC236}">
                <a16:creationId xmlns:a16="http://schemas.microsoft.com/office/drawing/2014/main" id="{1B5E59C0-2F74-1EA2-3147-4B1BCD854E4A}"/>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42131633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2" fill="hold" nodeType="clickEffect">
                                  <p:stCondLst>
                                    <p:cond delay="0"/>
                                  </p:stCondLst>
                                  <p:childTnLst>
                                    <p:animEffect transition="out" filter="wipe(right)">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up)">
                                      <p:cBhvr>
                                        <p:cTn id="59" dur="500"/>
                                        <p:tgtEl>
                                          <p:spTgt spid="53"/>
                                        </p:tgtEl>
                                      </p:cBhvr>
                                    </p:animEffec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53"/>
                    </p:tgtEl>
                  </p:cond>
                </p:stCondLst>
                <p:endSync evt="end" delay="0">
                  <p:rtn val="all"/>
                </p:endSync>
                <p:childTnLst>
                  <p:par>
                    <p:cTn id="61" fill="hold">
                      <p:stCondLst>
                        <p:cond delay="0"/>
                      </p:stCondLst>
                      <p:childTnLst>
                        <p:par>
                          <p:cTn id="62" fill="hold">
                            <p:stCondLst>
                              <p:cond delay="0"/>
                            </p:stCondLst>
                            <p:childTnLst>
                              <p:par>
                                <p:cTn id="63" presetID="22" presetClass="exit" presetSubtype="4" fill="hold" nodeType="clickEffect">
                                  <p:stCondLst>
                                    <p:cond delay="0"/>
                                  </p:stCondLst>
                                  <p:childTnLst>
                                    <p:animEffect transition="out" filter="wipe(down)">
                                      <p:cBhvr>
                                        <p:cTn id="64" dur="500"/>
                                        <p:tgtEl>
                                          <p:spTgt spid="53"/>
                                        </p:tgtEl>
                                      </p:cBhvr>
                                    </p:animEffect>
                                    <p:set>
                                      <p:cBhvr>
                                        <p:cTn id="65"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8" grpId="0"/>
      <p:bldP spid="13" grpId="0" animBg="1"/>
      <p:bldP spid="13" grpId="1" animBg="1"/>
      <p:bldP spid="19" grpId="0" animBg="1"/>
      <p:bldP spid="19" grpId="1" animBg="1"/>
      <p:bldP spid="20" grpId="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D25BA5-BDF2-A449-A730-ABF7FC54BC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00CD45A5-9C26-B982-6BD3-5DB673F54E2B}"/>
              </a:ext>
            </a:extLst>
          </p:cNvPr>
          <p:cNvSpPr txBox="1">
            <a:spLocks/>
          </p:cNvSpPr>
          <p:nvPr/>
        </p:nvSpPr>
        <p:spPr>
          <a:xfrm>
            <a:off x="3515359" y="2073780"/>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Bruner and Minturn: Perceptual Identification and Perceptual Organization (1955) (Perceptual Set Study)</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investigate whether our  expectations and context in which we see something can influence what we see. Do we interpret ambiguous stimuli differently depending on what they’ve just seen (the context). Can our brain be “set up” to see things a particular way?</a:t>
            </a:r>
            <a:endParaRPr lang="en-GB" sz="2000" dirty="0">
              <a:solidFill>
                <a:schemeClr val="bg1"/>
              </a:solidFill>
              <a:cs typeface="Arial" panose="020B0604020202020204" pitchFamily="34" charset="0"/>
            </a:endParaRPr>
          </a:p>
          <a:p>
            <a:endParaRPr lang="en-GB" sz="1600" dirty="0">
              <a:solidFill>
                <a:schemeClr val="bg1"/>
              </a:solidFill>
              <a:cs typeface="Arial" panose="020B0604020202020204" pitchFamily="34" charset="0"/>
            </a:endParaRPr>
          </a:p>
          <a:p>
            <a:endParaRPr lang="en-GB" sz="1600" dirty="0">
              <a:solidFill>
                <a:schemeClr val="bg1"/>
              </a:solidFill>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94610"/>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Two groups were shown a sequence of either letters (such as A, B, C) or numbers (such as 12, 13, 14). In the middle of each sequence was an </a:t>
            </a:r>
            <a:r>
              <a:rPr lang="en-GB" sz="1600" i="1" dirty="0">
                <a:solidFill>
                  <a:schemeClr val="bg1"/>
                </a:solidFill>
              </a:rPr>
              <a:t>ambiguous</a:t>
            </a:r>
            <a:r>
              <a:rPr lang="en-GB" sz="1600" dirty="0">
                <a:solidFill>
                  <a:schemeClr val="bg1"/>
                </a:solidFill>
              </a:rPr>
              <a:t> figure that could be interpreted as </a:t>
            </a:r>
            <a:r>
              <a:rPr lang="en-GB" sz="1600" i="1" dirty="0">
                <a:solidFill>
                  <a:schemeClr val="bg1"/>
                </a:solidFill>
              </a:rPr>
              <a:t>either</a:t>
            </a:r>
            <a:r>
              <a:rPr lang="en-GB" sz="1600" dirty="0">
                <a:solidFill>
                  <a:schemeClr val="bg1"/>
                </a:solidFill>
              </a:rPr>
              <a:t> the letter B </a:t>
            </a:r>
            <a:r>
              <a:rPr lang="en-GB" sz="1600" i="1" dirty="0">
                <a:solidFill>
                  <a:schemeClr val="bg1"/>
                </a:solidFill>
              </a:rPr>
              <a:t>or</a:t>
            </a:r>
            <a:r>
              <a:rPr lang="en-GB" sz="1600" dirty="0">
                <a:solidFill>
                  <a:schemeClr val="bg1"/>
                </a:solidFill>
              </a:rPr>
              <a:t> the number 13. The figure was flashed briefly and participants were asked to identify what they saw.</a:t>
            </a: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94610"/>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The group that saw the letter sequence were more likely to say the ambiguous figure was a “B”, while the group that </a:t>
            </a:r>
          </a:p>
          <a:p>
            <a:pPr lvl="0"/>
            <a:r>
              <a:rPr lang="en-GB" sz="1600" dirty="0">
                <a:solidFill>
                  <a:schemeClr val="bg1"/>
                </a:solidFill>
              </a:rPr>
              <a:t>saw the number sequence were more likely to say it was a “13”</a:t>
            </a:r>
          </a:p>
          <a:p>
            <a:pPr lvl="0"/>
            <a:endParaRPr lang="en-GB" sz="1600" dirty="0">
              <a:solidFill>
                <a:schemeClr val="bg1"/>
              </a:solidFill>
            </a:endParaRPr>
          </a:p>
          <a:p>
            <a:pPr lvl="0"/>
            <a:endParaRPr lang="en-GB" sz="1600" dirty="0">
              <a:solidFill>
                <a:schemeClr val="bg1"/>
              </a:solidFill>
            </a:endParaRPr>
          </a:p>
          <a:p>
            <a:pPr lvl="0"/>
            <a:endParaRPr lang="en-GB" sz="1600" dirty="0">
              <a:solidFill>
                <a:schemeClr val="bg1"/>
              </a:solidFill>
            </a:endParaRPr>
          </a:p>
          <a:p>
            <a:pPr lvl="0"/>
            <a:endParaRPr lang="en-GB" sz="1000" dirty="0">
              <a:solidFill>
                <a:schemeClr val="bg1"/>
              </a:solidFill>
            </a:endParaRPr>
          </a:p>
          <a:p>
            <a:pPr lvl="0"/>
            <a:endParaRPr lang="en-GB" sz="1000" dirty="0"/>
          </a:p>
          <a:p>
            <a:pPr lvl="0"/>
            <a:endParaRPr lang="en-GB" sz="1000" dirty="0"/>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Contextual cues and expectations can shape how we interpret visual information. Perception is not just about sensory input. It’s influenced by </a:t>
            </a:r>
            <a:r>
              <a:rPr lang="en-GB" sz="1600" dirty="0">
                <a:solidFill>
                  <a:srgbClr val="FFFF00"/>
                </a:solidFill>
              </a:rPr>
              <a:t>top-down processing</a:t>
            </a:r>
            <a:r>
              <a:rPr lang="en-GB" sz="1600" dirty="0">
                <a:solidFill>
                  <a:schemeClr val="bg1"/>
                </a:solidFill>
              </a:rPr>
              <a:t>, where experience, context, and our expectations guide what we see. This supports the concept of </a:t>
            </a:r>
            <a:r>
              <a:rPr lang="en-GB" sz="1600" dirty="0">
                <a:solidFill>
                  <a:srgbClr val="FFFF00"/>
                </a:solidFill>
              </a:rPr>
              <a:t>perceptual set</a:t>
            </a:r>
            <a:r>
              <a:rPr lang="en-GB" sz="1600" dirty="0">
                <a:solidFill>
                  <a:schemeClr val="bg1"/>
                </a:solidFill>
              </a:rPr>
              <a:t>: what we expect to see) can affect how we interpret things.</a:t>
            </a:r>
          </a:p>
          <a:p>
            <a:endParaRPr lang="en-GB" sz="1200" dirty="0">
              <a:solidFill>
                <a:schemeClr val="bg1"/>
              </a:solidFill>
            </a:endParaRPr>
          </a:p>
          <a:p>
            <a:endParaRPr lang="en-GB" sz="1600" dirty="0">
              <a:solidFill>
                <a:schemeClr val="bg1"/>
              </a:solidFill>
            </a:endParaRPr>
          </a:p>
          <a:p>
            <a:endParaRPr lang="en-GB" sz="2400" dirty="0">
              <a:solidFill>
                <a:schemeClr val="bg1"/>
              </a:solidFill>
            </a:endParaRPr>
          </a:p>
          <a:p>
            <a:endParaRPr lang="en-GB" sz="1600" dirty="0">
              <a:solidFill>
                <a:schemeClr val="bg1"/>
              </a:solidFill>
            </a:endParaRPr>
          </a:p>
          <a:p>
            <a:endParaRPr lang="en-GB" sz="10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r>
              <a:rPr lang="en-GB" sz="1600" dirty="0">
                <a:solidFill>
                  <a:schemeClr val="bg1"/>
                </a:solidFill>
              </a:rPr>
              <a:t>Our</a:t>
            </a:r>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3DF9F6F5-8E60-500D-35EF-523E3083ED6C}"/>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8B301EC7-0AC3-AE44-20A9-021F84573851}"/>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BB463A1A-FA80-65A5-8D42-A12C149FFD08}"/>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8024730C-927D-1D11-A545-DE156FC1704D}"/>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D279EF56-61D9-87B9-5A97-4B6B7BC53625}"/>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13EC295F-D702-F252-08B8-89529B78DA23}"/>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09C0E919-35F2-8180-F830-32111D4FABE4}"/>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A2833B73-7FEB-AA37-35F7-DDB080FEFABB}"/>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9A578193-FC7C-11B8-A26F-7A29628A044D}"/>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D03375AF-B14F-3154-9A6D-E4E050B8ED7C}"/>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C882E9EF-6665-C523-2785-258B9666631A}"/>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FB031795-ABD8-ADAA-1A81-0A203C5F96EA}"/>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80EECFD9-01ED-2F98-1121-71D70A8A03F0}"/>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2C426864-B4D2-78B7-A551-07B766DD9E7E}"/>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F1FD70D8-8CFC-11B1-0BBC-B921E5D6FA8E}"/>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E54AC3DC-3A94-3FB3-A9A4-6C581CC397EF}"/>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CC303701-45FB-1525-FE76-1BC9595373A5}"/>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EA8DCD4B-CF70-5292-3CC7-36EB010ECF13}"/>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EA7CDFCE-9CAF-DBC5-4754-899F34FBE313}"/>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8C1F413C-3CEA-010A-48C2-1B4FB53DBD19}"/>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3943634F-888B-91F6-85F0-C75C5F786099}"/>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A9A2BD93-48E2-1124-5BDE-B2A35BF116F4}"/>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0D8677E4-A77A-D42C-235E-C4263F4C110F}"/>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E12C290D-B5A9-E84E-3FC7-8E96065877F0}"/>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0F5DB5B7-EA26-E9EF-BBDB-C67B32A7D56A}"/>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E785AD4B-CCEA-7FCB-A125-8276740FE0AE}"/>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D4232E2B-03A5-5634-CC70-9CBCD2BD0A99}"/>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03A4E134-4C6D-8E3E-DF16-F32111DFCFA4}"/>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260691B2-D277-D023-9233-4EFEE8337746}"/>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27D0C9E9-0AD2-F8E3-842D-D27E9642514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018C89CA-4387-B1EF-D601-BE34E805466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34637669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6DD493-3128-5BEB-CB40-BD94BE9274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F80AEF52-F612-0EB5-8314-4ED17E828B3F}"/>
              </a:ext>
            </a:extLst>
          </p:cNvPr>
          <p:cNvSpPr txBox="1">
            <a:spLocks/>
          </p:cNvSpPr>
          <p:nvPr/>
        </p:nvSpPr>
        <p:spPr>
          <a:xfrm>
            <a:off x="3553860" y="2063620"/>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Piaget: The Origins of Intelligence in Children (1936)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(Theory of Cognitive Development)</a:t>
            </a:r>
            <a:endParaRPr lang="en-GB" sz="3200" b="1" dirty="0">
              <a:solidFill>
                <a:srgbClr val="FFFF00"/>
              </a:solidFill>
            </a:endParaRP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investigate how children’s thinking develops over time. To discover whether the move from basic understanding to more complex reasoning as they grow is the result of interaction with the environment and biological maturation.</a:t>
            </a: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Used naturalistic observation, experiments (such as pouring liquid into different shaped glasses) and interviews with children to discover their reasoning process. From this he identified </a:t>
            </a:r>
            <a:r>
              <a:rPr lang="en-GB" sz="1600" dirty="0">
                <a:solidFill>
                  <a:srgbClr val="FFFF00"/>
                </a:solidFill>
              </a:rPr>
              <a:t>four stages of development</a:t>
            </a:r>
            <a:r>
              <a:rPr lang="en-GB" sz="1600" dirty="0">
                <a:solidFill>
                  <a:schemeClr val="bg1"/>
                </a:solidFill>
              </a:rPr>
              <a:t>.</a:t>
            </a:r>
          </a:p>
          <a:p>
            <a:endParaRPr lang="en-GB" sz="20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400" dirty="0"/>
          </a:p>
          <a:p>
            <a:r>
              <a:rPr lang="en-GB" sz="1600" dirty="0">
                <a:solidFill>
                  <a:schemeClr val="tx1"/>
                </a:solidFill>
                <a:latin typeface="Arial" panose="020B0604020202020204" pitchFamily="34" charset="0"/>
                <a:cs typeface="Arial" panose="020B0604020202020204" pitchFamily="34" charset="0"/>
              </a:rPr>
              <a:t>)</a:t>
            </a: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84047" y="1480609"/>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Children’s thinking is qualitatively different and goes through set stages:</a:t>
            </a:r>
          </a:p>
          <a:p>
            <a:pPr lvl="0"/>
            <a:r>
              <a:rPr lang="en-GB" sz="1600" dirty="0">
                <a:solidFill>
                  <a:schemeClr val="bg1"/>
                </a:solidFill>
              </a:rPr>
              <a:t>0 -2: </a:t>
            </a:r>
            <a:r>
              <a:rPr lang="en-GB" sz="1600" dirty="0">
                <a:solidFill>
                  <a:srgbClr val="FFFF00"/>
                </a:solidFill>
              </a:rPr>
              <a:t>Sensorimotor</a:t>
            </a:r>
            <a:r>
              <a:rPr lang="en-GB" sz="1600" dirty="0">
                <a:solidFill>
                  <a:schemeClr val="bg1"/>
                </a:solidFill>
              </a:rPr>
              <a:t> (Learning through senses and actions</a:t>
            </a:r>
          </a:p>
          <a:p>
            <a:pPr lvl="0"/>
            <a:r>
              <a:rPr lang="en-GB" sz="1600" dirty="0">
                <a:solidFill>
                  <a:schemeClr val="bg1"/>
                </a:solidFill>
              </a:rPr>
              <a:t>2-7: </a:t>
            </a:r>
            <a:r>
              <a:rPr lang="en-GB" sz="1600" dirty="0">
                <a:solidFill>
                  <a:srgbClr val="FFFF00"/>
                </a:solidFill>
              </a:rPr>
              <a:t>Preoperational</a:t>
            </a:r>
            <a:r>
              <a:rPr lang="en-GB" sz="1600" dirty="0">
                <a:solidFill>
                  <a:schemeClr val="bg1"/>
                </a:solidFill>
              </a:rPr>
              <a:t> (Egocentric thinking, struggle with logic)</a:t>
            </a:r>
          </a:p>
          <a:p>
            <a:pPr lvl="0"/>
            <a:r>
              <a:rPr lang="en-GB" sz="1600" dirty="0">
                <a:solidFill>
                  <a:schemeClr val="bg1"/>
                </a:solidFill>
              </a:rPr>
              <a:t>7-11: </a:t>
            </a:r>
            <a:r>
              <a:rPr lang="en-GB" sz="1600" dirty="0">
                <a:solidFill>
                  <a:srgbClr val="FFFF00"/>
                </a:solidFill>
              </a:rPr>
              <a:t>Concrete</a:t>
            </a:r>
            <a:r>
              <a:rPr lang="en-GB" sz="1600" dirty="0">
                <a:solidFill>
                  <a:schemeClr val="bg1"/>
                </a:solidFill>
              </a:rPr>
              <a:t> </a:t>
            </a:r>
            <a:r>
              <a:rPr lang="en-GB" sz="1600" dirty="0">
                <a:solidFill>
                  <a:srgbClr val="FFFF00"/>
                </a:solidFill>
              </a:rPr>
              <a:t>Operational</a:t>
            </a:r>
            <a:r>
              <a:rPr lang="en-GB" sz="1600" dirty="0">
                <a:solidFill>
                  <a:schemeClr val="bg1"/>
                </a:solidFill>
              </a:rPr>
              <a:t> (Logical thinking about concrete things)</a:t>
            </a:r>
          </a:p>
          <a:p>
            <a:pPr lvl="0"/>
            <a:r>
              <a:rPr lang="en-GB" sz="1600" dirty="0">
                <a:solidFill>
                  <a:schemeClr val="bg1"/>
                </a:solidFill>
              </a:rPr>
              <a:t>11+ </a:t>
            </a:r>
            <a:r>
              <a:rPr lang="en-GB" sz="1600" dirty="0">
                <a:solidFill>
                  <a:srgbClr val="FFFF00"/>
                </a:solidFill>
              </a:rPr>
              <a:t>Formal Operational </a:t>
            </a:r>
            <a:r>
              <a:rPr lang="en-GB" sz="1600" dirty="0">
                <a:solidFill>
                  <a:schemeClr val="bg1"/>
                </a:solidFill>
              </a:rPr>
              <a:t>(Abstract and hypothetical thinking).</a:t>
            </a:r>
          </a:p>
          <a:p>
            <a:pPr lvl="0"/>
            <a:endParaRPr lang="en-GB" sz="1000" dirty="0">
              <a:solidFill>
                <a:schemeClr val="bg1"/>
              </a:solidFill>
            </a:endParaRPr>
          </a:p>
          <a:p>
            <a:pPr lvl="0"/>
            <a:endParaRPr lang="en-GB" sz="2000" dirty="0"/>
          </a:p>
          <a:p>
            <a:pPr lvl="0"/>
            <a:endParaRPr lang="en-GB" sz="1600" dirty="0"/>
          </a:p>
          <a:p>
            <a:pPr lvl="0"/>
            <a:endParaRPr lang="en-GB" sz="2000" dirty="0"/>
          </a:p>
          <a:p>
            <a:r>
              <a:rPr lang="en-GB" dirty="0"/>
              <a:t> </a:t>
            </a:r>
          </a:p>
          <a:p>
            <a:pPr lvl="0"/>
            <a:r>
              <a:rPr lang="en-GB" dirty="0">
                <a:solidFill>
                  <a:schemeClr val="bg1"/>
                </a:solidFill>
              </a:rPr>
              <a:t> </a:t>
            </a:r>
          </a:p>
          <a:p>
            <a:pPr lvl="0"/>
            <a:endParaRPr lang="en-GB" sz="1000" dirty="0">
              <a:solidFill>
                <a:schemeClr val="bg1"/>
              </a:solidFill>
            </a:endParaRPr>
          </a:p>
          <a:p>
            <a:pPr lvl="0"/>
            <a:endParaRPr lang="en-GB" sz="1000" dirty="0">
              <a:solidFill>
                <a:schemeClr val="bg1"/>
              </a:solidFill>
            </a:endParaRPr>
          </a:p>
          <a:p>
            <a:pPr lvl="0"/>
            <a:endParaRPr lang="en-GB" sz="1000" dirty="0">
              <a:solidFill>
                <a:schemeClr val="bg1"/>
              </a:solidFill>
            </a:endParaRPr>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Cognitive development happens in universal stages and children need active interaction with the world to learn. Teachers should match learning to the child’s developmental stage – don’t try to teach abstract thinking to a 4-yearold. Children are actively learn through experience and intelligence is not fixed: it grows through structured interaction with the world.</a:t>
            </a:r>
          </a:p>
          <a:p>
            <a:endParaRPr lang="en-GB" sz="1000" dirty="0">
              <a:solidFill>
                <a:schemeClr val="bg1"/>
              </a:solidFill>
            </a:endParaRPr>
          </a:p>
          <a:p>
            <a:endParaRPr lang="en-GB" sz="1600" dirty="0">
              <a:solidFill>
                <a:schemeClr val="bg1"/>
              </a:solidFill>
            </a:endParaRPr>
          </a:p>
          <a:p>
            <a:endParaRPr lang="en-GB" sz="2400" dirty="0">
              <a:solidFill>
                <a:schemeClr val="bg1"/>
              </a:solidFill>
            </a:endParaRPr>
          </a:p>
          <a:p>
            <a:endParaRPr lang="en-GB" sz="1600" dirty="0">
              <a:solidFill>
                <a:schemeClr val="bg1"/>
              </a:solidFill>
            </a:endParaRPr>
          </a:p>
          <a:p>
            <a:endParaRPr lang="en-GB" sz="1600" dirty="0">
              <a:solidFill>
                <a:schemeClr val="bg1"/>
              </a:solidFill>
            </a:endParaRPr>
          </a:p>
          <a:p>
            <a:endParaRPr lang="en-GB" sz="1200" dirty="0">
              <a:solidFill>
                <a:schemeClr val="bg1"/>
              </a:solidFill>
            </a:endParaRPr>
          </a:p>
          <a:p>
            <a:endParaRPr lang="en-GB" sz="1600" dirty="0">
              <a:solidFill>
                <a:schemeClr val="tx1"/>
              </a:solidFill>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A9847020-9C91-1AE1-FCBC-EB5023D39B3B}"/>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05A133DE-7283-6F3A-B595-3D5FF5F5984E}"/>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464188FD-85A8-4CED-E6B0-536BD2E3A0A1}"/>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EAB26E7C-680C-35A9-B67A-341B79980070}"/>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7CEDC66B-1556-DF3C-1262-AFE152C07C3E}"/>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81AEB962-B4C1-F805-8E82-0561B7CCF238}"/>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40F5A8C0-0FBE-CC8E-DF73-64B877D7198E}"/>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090ECCB3-DEC1-D67F-71D8-5FC9816AF3C4}"/>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19C663F2-E572-E5F2-530F-A595A7A2A846}"/>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C8B7E503-CAB2-4B96-F292-613793B3E810}"/>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522257F6-57B6-D9EC-E0E2-488EF76884A7}"/>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9A0270B7-9C94-15BE-EE0F-AD8188DD0FC4}"/>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B4056C6F-D242-B18A-8CF7-4FB17F0270DD}"/>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D9D41193-4374-78A0-A0E3-83096250C3CF}"/>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9F0974C5-106C-D1F1-2DF1-85CF088EC2A2}"/>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D49699B6-2992-D716-5895-A3CB0360C5FD}"/>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A0D32142-6EFF-470C-3EC3-00470DBD497A}"/>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D0FE7F03-B93D-C939-CB2F-B640911B5104}"/>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D44690F1-DF08-3B43-F560-8D7367121994}"/>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6D708ECE-A137-84E5-1E7C-B8429CFCA7ED}"/>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3B639C2D-F371-E9D9-EAF8-1D23228C14C3}"/>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D2FE66A5-DE32-8261-7236-F095E7D5962E}"/>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55185322-9C42-9850-77D5-6193D9EB3901}"/>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5FA2FE40-FD5E-E326-17CC-AF242362B219}"/>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05CA8337-8742-9843-F065-CD7253C1A79A}"/>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D18555B2-090A-4EBB-8BE4-7725DB118F2D}"/>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0E0D7D14-5620-1BC9-96D1-20DBDBD31112}"/>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32B59CAC-4ADE-9A09-89EE-76914F837614}"/>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93FD8F42-41B3-CCDA-8946-5F832CBF4424}"/>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267A261E-92AF-C18C-F971-3B9BF08FD2B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D8854E7A-A225-5D6B-D544-16EC255537F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77070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BE6437-2740-0075-05CC-2A168D5CC7C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4330368D-CBDC-1671-205B-D9E321F018D1}"/>
              </a:ext>
            </a:extLst>
          </p:cNvPr>
          <p:cNvSpPr txBox="1">
            <a:spLocks/>
          </p:cNvSpPr>
          <p:nvPr/>
        </p:nvSpPr>
        <p:spPr>
          <a:xfrm>
            <a:off x="3543700" y="2094100"/>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McGarrigle and Donaldson: Conservation Accidents</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 (1974)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(The Naughty Teddy Study)</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test whether children under 7 really misunderstand the concept of conservation (the idea quantity stays the same despite changes in appearance) as Piaget claimed. Or whether their failure to understand is a result of their confusion over how adults ask the question.</a:t>
            </a:r>
          </a:p>
          <a:p>
            <a:endParaRPr lang="en-GB" sz="28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4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80 children, aged 4–6, shown two equal rows of counters. In one condition, an adult deliberately spread out one row. Then a “Naughty Teddy” came along and </a:t>
            </a:r>
            <a:r>
              <a:rPr lang="en-GB" sz="1600" i="1" dirty="0">
                <a:solidFill>
                  <a:schemeClr val="bg1"/>
                </a:solidFill>
              </a:rPr>
              <a:t>accidentally</a:t>
            </a:r>
            <a:r>
              <a:rPr lang="en-GB" sz="1600" dirty="0">
                <a:solidFill>
                  <a:schemeClr val="bg1"/>
                </a:solidFill>
              </a:rPr>
              <a:t> messed up another row by while the adult pretended to scold it. Children were asked if the two rows still had the same number of counters The key twist was the change </a:t>
            </a:r>
            <a:r>
              <a:rPr lang="en-GB" sz="1600" i="1" dirty="0">
                <a:solidFill>
                  <a:schemeClr val="bg1"/>
                </a:solidFill>
              </a:rPr>
              <a:t>looked </a:t>
            </a:r>
            <a:r>
              <a:rPr lang="en-GB" sz="1600" dirty="0">
                <a:solidFill>
                  <a:schemeClr val="bg1"/>
                </a:solidFill>
              </a:rPr>
              <a:t>accidental and not part of the test.</a:t>
            </a:r>
            <a:endParaRPr lang="en-GB" sz="2000" dirty="0">
              <a:solidFill>
                <a:schemeClr val="bg1"/>
              </a:solidFill>
            </a:endParaRPr>
          </a:p>
          <a:p>
            <a:endParaRPr lang="en-GB" sz="1600" dirty="0">
              <a:solidFill>
                <a:schemeClr val="bg1"/>
              </a:solidFill>
            </a:endParaRPr>
          </a:p>
          <a:p>
            <a:endParaRPr lang="en-GB" sz="14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When Naughty Teddy made the change, around 60% of children correctly said the number of counters stayed the same. In Piaget’s original setup (adult-made change) very few gave the correct answer. Failure to conserve may be due to children misinterpreting the adult’s intention: they understood conservation better when the change seemed accidental.</a:t>
            </a:r>
          </a:p>
          <a:p>
            <a:pPr lvl="0"/>
            <a:endParaRPr lang="en-GB" sz="1600" dirty="0">
              <a:solidFill>
                <a:schemeClr val="bg1"/>
              </a:solidFill>
            </a:endParaRPr>
          </a:p>
          <a:p>
            <a:pPr lvl="0"/>
            <a:endParaRPr lang="en-GB" sz="1000" dirty="0">
              <a:solidFill>
                <a:schemeClr val="bg1"/>
              </a:solidFill>
            </a:endParaRPr>
          </a:p>
          <a:p>
            <a:pPr lvl="0"/>
            <a:endParaRPr lang="en-GB" sz="1000" dirty="0"/>
          </a:p>
          <a:p>
            <a:pPr lvl="0"/>
            <a:endParaRPr lang="en-GB" sz="1000" dirty="0"/>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Children under 7 can understand conservation if they see change as accidental – suggesting Piaget underestimated their cognitive abilities and that context and social cues influence children's responses. How a task is presented – particularly if it feels like a test - can affect how children respond: they may be misled by how adults ask questions.</a:t>
            </a:r>
            <a:endParaRPr lang="en-GB" sz="2400" dirty="0">
              <a:solidFill>
                <a:schemeClr val="bg1"/>
              </a:solidFill>
            </a:endParaRPr>
          </a:p>
          <a:p>
            <a:endParaRPr lang="en-GB" sz="1600" dirty="0">
              <a:solidFill>
                <a:schemeClr val="bg1"/>
              </a:solidFill>
            </a:endParaRPr>
          </a:p>
          <a:p>
            <a:endParaRPr lang="en-GB" dirty="0">
              <a:solidFill>
                <a:schemeClr val="bg1"/>
              </a:solidFill>
            </a:endParaRPr>
          </a:p>
          <a:p>
            <a:endParaRPr lang="en-GB" sz="10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779A20B4-C04A-0D12-BFE4-4F53107859D4}"/>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9CB0CB8B-2A4F-D25F-51BC-B6D5B0B2E18E}"/>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EEADF318-E605-CED4-0376-BAC7A9645B8B}"/>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879506F5-43F3-CEB5-6D9E-1953BE00A35C}"/>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795C01A5-41C6-D653-8017-24A1F23FBA61}"/>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33511280-EFD3-D8C5-3BDB-1C59F1433920}"/>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E569A50D-CD53-2686-9881-F320648DADDF}"/>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CBF2B9E0-7CE2-F614-3677-63D0C072E3F4}"/>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34AA24DE-A1AB-D2FD-6DCA-6DFA6857B3A6}"/>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A2DBF1DC-8966-9661-B7F0-3AAF0E906DB3}"/>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71DD29F2-8FE1-5C09-01A6-5E28EB742E04}"/>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87337631-C2CD-5FC5-D001-CDCD44CC45A0}"/>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A86AC6CB-597E-A10C-C5DF-6891872CBFD6}"/>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B9E21964-FAAF-7010-D4C1-84BC5161E94F}"/>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E1F89CEE-86E5-3981-C80C-5866D6250388}"/>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1275387C-4BF1-14AC-66E6-07238169EBFE}"/>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3B50E3E8-E449-F11E-0433-DD22D7837B0E}"/>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23343761-ED66-0B79-7447-3D43D4E6E0D9}"/>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D846069F-60FD-F1B4-97CE-745D5B353AE5}"/>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05CC388C-6279-4A77-6653-8BB594995049}"/>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9AAA6F63-8E74-590D-3908-53E392D5ECF4}"/>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D96478A0-132A-225C-EDF8-E52843CE5C11}"/>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4C8D038F-5D8C-9A55-443B-742FF48592B6}"/>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FCCA5C03-DE67-230F-9700-8B02F28611CC}"/>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2E4A9B61-1F09-9AB2-F112-703C243B915C}"/>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CD31ADF9-3691-5375-5A02-B7937CDBD65D}"/>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58707634-1556-3326-ED73-71D3720B78D5}"/>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E365C45D-A5BD-23B2-4B60-F3635E9FD7FF}"/>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289477F5-831C-C90F-688E-ADD645B7BC1D}"/>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73F6318B-663C-D584-815A-073612DEFA7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A3EC4831-763C-CE4E-E6D6-37973B42D34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19548235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9B062D-9913-6691-6034-7B9D0BE564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01F0B285-C1AE-89F9-2C22-FEE09998B99F}"/>
              </a:ext>
            </a:extLst>
          </p:cNvPr>
          <p:cNvSpPr txBox="1">
            <a:spLocks/>
          </p:cNvSpPr>
          <p:nvPr/>
        </p:nvSpPr>
        <p:spPr>
          <a:xfrm>
            <a:off x="3564020" y="2033140"/>
            <a:ext cx="5337861"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Hughes: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Egocentrism in Preschool Children (1975)</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(The ‘Policeman Doll’ Study)</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80471"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test whether young children really struggle with egocentrism, as Piaget claimed, or if they can see things from another person’s point of view when the task – one that’s more relatable and less abstract than the Three Mountains experiment - makes sense to them.</a:t>
            </a:r>
            <a:endParaRPr lang="en-GB" dirty="0">
              <a:solidFill>
                <a:schemeClr val="bg1"/>
              </a:solidFill>
              <a:latin typeface="THE BOLD FONT (FREE VERSION)" panose="00000800000000000000" pitchFamily="2" charset="0"/>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a:t>
            </a:r>
          </a:p>
          <a:p>
            <a:r>
              <a:rPr lang="en-GB" sz="1600" dirty="0">
                <a:solidFill>
                  <a:schemeClr val="bg1"/>
                </a:solidFill>
              </a:rPr>
              <a:t>In a more realistic task than Piaget’s “three mountains”, children (3½ to 5) were shown a model with two bisecting walls (like a cross). A “Policeman Doll” was placed behind one wall and the child had to hide a doll so the policeman couldn’t see it. The policeman’s position was changed many times and the child repeated the hiding task, sometimes with a second policeman.</a:t>
            </a:r>
          </a:p>
          <a:p>
            <a:pPr algn="ctr"/>
            <a:r>
              <a:rPr lang="en-GB" dirty="0">
                <a:solidFill>
                  <a:schemeClr val="bg1"/>
                </a:solidFill>
                <a:latin typeface="THE BOLD FONT (FREE VERSION)" panose="00000800000000000000" pitchFamily="2" charset="0"/>
              </a:rPr>
              <a:t> </a:t>
            </a:r>
            <a:endParaRPr lang="en-GB" sz="2400" dirty="0">
              <a:solidFill>
                <a:schemeClr val="bg1"/>
              </a:solidFill>
            </a:endParaRPr>
          </a:p>
          <a:p>
            <a:pPr algn="ctr"/>
            <a:endParaRPr lang="en-GB" sz="1400" dirty="0">
              <a:solidFill>
                <a:schemeClr val="bg1"/>
              </a:solidFill>
              <a:latin typeface="THE BOLD FONT (FREE VERSION)" panose="00000800000000000000" pitchFamily="2" charset="0"/>
            </a:endParaRPr>
          </a:p>
          <a:p>
            <a:endParaRPr lang="en-GB" sz="1600" dirty="0">
              <a:solidFill>
                <a:schemeClr val="bg1"/>
              </a:solidFill>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t>The task’s simplicity and familiarity (hiding from authority) made it easier for children to engage with and 90% of children  successfully hid the boy doll from the policeman’s view. Even younger children showed they could understand someone else’s perspective when the task was clear and meaningful.</a:t>
            </a:r>
          </a:p>
          <a:p>
            <a:pPr algn="ctr"/>
            <a:endParaRPr lang="en-GB" sz="1600" dirty="0">
              <a:solidFill>
                <a:schemeClr val="bg1"/>
              </a:solidFill>
            </a:endParaRPr>
          </a:p>
          <a:p>
            <a:pPr lvl="0"/>
            <a:endParaRPr lang="en-GB" sz="2400" dirty="0">
              <a:solidFill>
                <a:schemeClr val="bg1"/>
              </a:solidFill>
            </a:endParaRPr>
          </a:p>
          <a:p>
            <a:pPr lvl="0"/>
            <a:endParaRPr lang="en-GB" sz="2400" dirty="0"/>
          </a:p>
          <a:p>
            <a:pPr lvl="0"/>
            <a:endParaRPr lang="en-GB" sz="1000" dirty="0"/>
          </a:p>
          <a:p>
            <a:pPr lvl="0"/>
            <a:endParaRPr lang="en-GB" sz="1000" dirty="0"/>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pPr lvl="0"/>
            <a:r>
              <a:rPr lang="en-GB" sz="1600" dirty="0"/>
              <a:t>Children are less egocentric than Piaget thought. They can take another person’s view-point earlier than age 7. Children could also understand spatial perspective-taking much earlier than Piaget claimed. Both depended on how the task was presented: realistic scenarios help children show what they really understand.</a:t>
            </a:r>
          </a:p>
          <a:p>
            <a:pPr lvl="0"/>
            <a:endParaRPr lang="en-GB" sz="1100" dirty="0"/>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8CE958A8-1614-F9D0-FC0D-1AEFDC73FC3F}"/>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7F2701FB-7106-20D1-1C27-26ED43146DB4}"/>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A5C27700-4673-D528-61D4-5E00DC2D106E}"/>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222B08CB-0E3E-1DBF-6FCB-93FA42DCCD7C}"/>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5AC9C1EE-0047-343E-4FE7-CF405F1CFDAF}"/>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A9904321-1711-688F-995D-82742FCC0AC8}"/>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814897DC-1B78-9FFF-9F45-9A63097FEB0A}"/>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9DF57344-08F7-A63A-668B-738FF7933939}"/>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9B7ED6BB-9550-373D-0522-918B224B0F18}"/>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38E8E23A-A7BB-24DB-F93A-C66063868885}"/>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EE071C03-1314-5BF5-A864-D4750740F9C8}"/>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9AA64B16-A086-EEB9-4DC1-DF13AA235157}"/>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B7C6093B-4911-CF6E-5E29-0B2F547F88C5}"/>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ADA3494D-FC5F-2F6C-2457-5BF8EB9E9041}"/>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79352B47-034D-8207-A555-E4D30A9F6F14}"/>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AD51218D-E7EC-06A8-1316-9A857D163066}"/>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F8284746-F3C3-17FA-E6E0-33BFC9788101}"/>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0314761E-913D-EBDD-0BCF-F848D8B69AB9}"/>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D7A42188-26FF-AB9B-6137-9B1E20AA1208}"/>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E0973A9A-2380-0409-E9DB-2E185FACE234}"/>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D7633D5E-4E7E-1D78-F06D-4374E07C897C}"/>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B56B0489-53E6-4ED0-F532-AE9DD125BABF}"/>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DCE772A9-F007-2D44-6420-A875D9625177}"/>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AE017279-7CB9-2964-C4F6-C1D31BDF3231}"/>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128F3752-24A6-8861-D8DF-D7788E119872}"/>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58E58BDD-98E8-F853-2992-54B9F12ED7B3}"/>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FF49EA6D-98C9-AF08-0E2F-BF4BD9C1B1D5}"/>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DD33194D-36E3-22EC-3583-D9D4E16F8CB3}"/>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9949D063-496F-12BF-570F-DFE3E47B8844}"/>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CF86D5F4-B208-2304-847F-9379525E3D6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C546A70E-D381-7ADE-7F55-6962E9255D9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9356796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1F6D52-2E57-4C67-7805-2E0BA8D3B8A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652AA291-FC63-F29F-02EE-04B6AB0296FE}"/>
              </a:ext>
            </a:extLst>
          </p:cNvPr>
          <p:cNvSpPr txBox="1">
            <a:spLocks/>
          </p:cNvSpPr>
          <p:nvPr/>
        </p:nvSpPr>
        <p:spPr>
          <a:xfrm>
            <a:off x="3543700" y="2104260"/>
            <a:ext cx="5400000" cy="2985433"/>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Dweck: Mindset: The New Psychology of Success (2006)</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(Mindset Theory of Learning)</a:t>
            </a:r>
          </a:p>
          <a:p>
            <a:pPr algn="ctr"/>
            <a:endParaRPr lang="en-GB" sz="2800" b="1" dirty="0">
              <a:solidFill>
                <a:srgbClr val="FFFF00"/>
              </a:solidFill>
            </a:endParaRP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94610"/>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latin typeface="Aptos" panose="020B0004020202020204" pitchFamily="34" charset="0"/>
                <a:cs typeface="Arial" panose="020B0604020202020204" pitchFamily="34" charset="0"/>
              </a:rPr>
              <a:t>Do our beliefs about our ability affect how we learn, especially when faced with challenges or failure?</a:t>
            </a:r>
          </a:p>
          <a:p>
            <a:endParaRPr lang="en-GB" sz="1600" dirty="0">
              <a:solidFill>
                <a:schemeClr val="bg1"/>
              </a:solidFill>
              <a:latin typeface="Aptos" panose="020B0004020202020204" pitchFamily="34" charset="0"/>
              <a:cs typeface="Arial" panose="020B0604020202020204" pitchFamily="34" charset="0"/>
            </a:endParaRPr>
          </a:p>
          <a:p>
            <a:r>
              <a:rPr lang="en-GB" sz="1600" dirty="0">
                <a:solidFill>
                  <a:schemeClr val="bg1"/>
                </a:solidFill>
                <a:latin typeface="Aptos" panose="020B0004020202020204" pitchFamily="34" charset="0"/>
                <a:cs typeface="Arial" panose="020B0604020202020204" pitchFamily="34" charset="0"/>
              </a:rPr>
              <a:t>To test how learners’ beliefs about innate (fixed) intelligence versus learned ability affect their motivation, resilience and academic achievement. </a:t>
            </a:r>
          </a:p>
          <a:p>
            <a:endParaRPr lang="en-GB" sz="24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5">
            <a:extLst>
              <a:ext uri="{BEBA8EAE-BF5A-486C-A8C5-ECC9F3942E4B}">
                <a14:imgProps xmlns:a14="http://schemas.microsoft.com/office/drawing/2010/main">
                  <a14:imgLayer r:embed="rId6">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pPr lvl="0"/>
            <a:r>
              <a:rPr lang="en-GB" sz="1600" dirty="0"/>
              <a:t>Series of studies with school-aged children, including experiments where students were given tasks of varying difficulty and received different types of feedback: Being praised for </a:t>
            </a:r>
            <a:r>
              <a:rPr lang="en-GB" sz="1600" i="1" dirty="0"/>
              <a:t>ability</a:t>
            </a:r>
            <a:r>
              <a:rPr lang="en-GB" sz="1600" dirty="0"/>
              <a:t> (“You’re so smart”) as against </a:t>
            </a:r>
            <a:r>
              <a:rPr lang="en-GB" sz="1600" i="1" dirty="0"/>
              <a:t>effort</a:t>
            </a:r>
            <a:r>
              <a:rPr lang="en-GB" sz="1600" dirty="0"/>
              <a:t> (“You worked hard”).</a:t>
            </a:r>
          </a:p>
          <a:p>
            <a:pPr lvl="0"/>
            <a:r>
              <a:rPr lang="en-GB" sz="1600" dirty="0"/>
              <a:t>Observed how students responded to challenges, setbacks, and chances to learn from mistakes.</a:t>
            </a:r>
          </a:p>
          <a:p>
            <a:endParaRPr lang="en-GB" sz="2800" dirty="0">
              <a:solidFill>
                <a:schemeClr val="bg1"/>
              </a:solidFill>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t>Students praised for </a:t>
            </a:r>
            <a:r>
              <a:rPr lang="en-GB" sz="1600" i="1" dirty="0"/>
              <a:t>effort</a:t>
            </a:r>
            <a:r>
              <a:rPr lang="en-GB" sz="1600" dirty="0"/>
              <a:t> more likely to choose harder tasks and persist after failure (</a:t>
            </a:r>
            <a:r>
              <a:rPr lang="en-GB" sz="1600" dirty="0">
                <a:solidFill>
                  <a:srgbClr val="FFFF00"/>
                </a:solidFill>
              </a:rPr>
              <a:t>growth mindset</a:t>
            </a:r>
            <a:r>
              <a:rPr lang="en-GB" sz="1600" dirty="0"/>
              <a:t>). Those praised for </a:t>
            </a:r>
            <a:r>
              <a:rPr lang="en-GB" sz="1600" i="1" dirty="0"/>
              <a:t>ability</a:t>
            </a:r>
            <a:r>
              <a:rPr lang="en-GB" sz="1600" dirty="0"/>
              <a:t> avoided challenges and gave up more easily when they struggled (</a:t>
            </a:r>
            <a:r>
              <a:rPr lang="en-GB" sz="1600" dirty="0">
                <a:solidFill>
                  <a:srgbClr val="FFFF00"/>
                </a:solidFill>
              </a:rPr>
              <a:t>fixed mindset</a:t>
            </a:r>
            <a:r>
              <a:rPr lang="en-GB" sz="1600" dirty="0"/>
              <a:t>) This shows that how we think about learning – whether ability is innate or learned - affects motivation and resilience. </a:t>
            </a:r>
            <a:endParaRPr lang="en-GB" sz="1600" dirty="0">
              <a:solidFill>
                <a:schemeClr val="bg1"/>
              </a:solidFill>
            </a:endParaRPr>
          </a:p>
          <a:p>
            <a:pPr lvl="0"/>
            <a:endParaRPr lang="en-GB" sz="2400" dirty="0">
              <a:solidFill>
                <a:schemeClr val="bg1"/>
              </a:solidFill>
            </a:endParaRPr>
          </a:p>
          <a:p>
            <a:pPr lvl="0"/>
            <a:endParaRPr lang="en-GB" sz="2400" dirty="0"/>
          </a:p>
          <a:p>
            <a:pPr lvl="0"/>
            <a:endParaRPr lang="en-GB" sz="1000" dirty="0"/>
          </a:p>
          <a:p>
            <a:pPr lvl="0"/>
            <a:endParaRPr lang="en-GB" sz="1000" dirty="0"/>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pPr lvl="0"/>
            <a:r>
              <a:rPr lang="en-GB" sz="1600" dirty="0"/>
              <a:t>Pupils with a </a:t>
            </a:r>
            <a:r>
              <a:rPr lang="en-GB" sz="1600" dirty="0">
                <a:solidFill>
                  <a:srgbClr val="FFFF00"/>
                </a:solidFill>
              </a:rPr>
              <a:t>growth mindset</a:t>
            </a:r>
            <a:r>
              <a:rPr lang="en-GB" sz="1600" dirty="0"/>
              <a:t> saw intelligence as malleable and mistakes as learning opportunities. They believe they can improve with effort and learning </a:t>
            </a:r>
          </a:p>
          <a:p>
            <a:pPr lvl="0"/>
            <a:r>
              <a:rPr lang="en-GB" sz="1600" dirty="0"/>
              <a:t>Those with a </a:t>
            </a:r>
            <a:r>
              <a:rPr lang="en-GB" sz="1600" dirty="0">
                <a:solidFill>
                  <a:srgbClr val="FFFF00"/>
                </a:solidFill>
              </a:rPr>
              <a:t>fixed mindset </a:t>
            </a:r>
            <a:r>
              <a:rPr lang="en-GB" sz="1600" dirty="0"/>
              <a:t>believe intelligence is innate and fear failure as a reflection of their ability. They believe ability can’t change. Teachers should praise effort, not just intelligence. </a:t>
            </a:r>
          </a:p>
          <a:p>
            <a:pPr lvl="0"/>
            <a:endParaRPr lang="en-GB" dirty="0">
              <a:solidFill>
                <a:schemeClr val="tx1"/>
              </a:solidFill>
              <a:latin typeface="Aptos" panose="020B0004020202020204" pitchFamily="34" charset="0"/>
              <a:cs typeface="Arial" panose="020B0604020202020204" pitchFamily="34" charset="0"/>
            </a:endParaRPr>
          </a:p>
          <a:p>
            <a:pPr lvl="0"/>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ADE3081C-7490-905D-6262-4E8AA91AFE6C}"/>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F5D4CED4-01DB-B592-98EE-B57E15D4200B}"/>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7" action="ppaction://hlinksldjump"/>
              <a:extLst>
                <a:ext uri="{FF2B5EF4-FFF2-40B4-BE49-F238E27FC236}">
                  <a16:creationId xmlns:a16="http://schemas.microsoft.com/office/drawing/2014/main" id="{9A9A84FF-8845-DD8E-471B-48580C345EC4}"/>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8" action="ppaction://hlinksldjump"/>
              <a:extLst>
                <a:ext uri="{FF2B5EF4-FFF2-40B4-BE49-F238E27FC236}">
                  <a16:creationId xmlns:a16="http://schemas.microsoft.com/office/drawing/2014/main" id="{36606428-095A-5115-6E97-5DBC4814243A}"/>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9" action="ppaction://hlinksldjump"/>
              <a:extLst>
                <a:ext uri="{FF2B5EF4-FFF2-40B4-BE49-F238E27FC236}">
                  <a16:creationId xmlns:a16="http://schemas.microsoft.com/office/drawing/2014/main" id="{888814B0-C28C-BED2-F2CC-2796D26BA6A3}"/>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10" action="ppaction://hlinksldjump"/>
              <a:extLst>
                <a:ext uri="{FF2B5EF4-FFF2-40B4-BE49-F238E27FC236}">
                  <a16:creationId xmlns:a16="http://schemas.microsoft.com/office/drawing/2014/main" id="{39A23536-A9F6-07F4-754D-12EF76E03041}"/>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1" action="ppaction://hlinksldjump"/>
              <a:extLst>
                <a:ext uri="{FF2B5EF4-FFF2-40B4-BE49-F238E27FC236}">
                  <a16:creationId xmlns:a16="http://schemas.microsoft.com/office/drawing/2014/main" id="{5A134FCC-B3C4-D74D-61FC-2F9F0EAA9A6B}"/>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2" action="ppaction://hlinksldjump"/>
              <a:extLst>
                <a:ext uri="{FF2B5EF4-FFF2-40B4-BE49-F238E27FC236}">
                  <a16:creationId xmlns:a16="http://schemas.microsoft.com/office/drawing/2014/main" id="{A6FD8EA8-223F-C43F-93DE-679181DDC609}"/>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3" action="ppaction://hlinksldjump"/>
              <a:extLst>
                <a:ext uri="{FF2B5EF4-FFF2-40B4-BE49-F238E27FC236}">
                  <a16:creationId xmlns:a16="http://schemas.microsoft.com/office/drawing/2014/main" id="{ED38D630-3405-8DEF-F449-7EB2670AEEEE}"/>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4" action="ppaction://hlinksldjump"/>
              <a:extLst>
                <a:ext uri="{FF2B5EF4-FFF2-40B4-BE49-F238E27FC236}">
                  <a16:creationId xmlns:a16="http://schemas.microsoft.com/office/drawing/2014/main" id="{36DAE91D-357F-4C21-6545-314B89FC225C}"/>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5" action="ppaction://hlinksldjump"/>
              <a:extLst>
                <a:ext uri="{FF2B5EF4-FFF2-40B4-BE49-F238E27FC236}">
                  <a16:creationId xmlns:a16="http://schemas.microsoft.com/office/drawing/2014/main" id="{BFEDB042-35B2-15D9-E5DB-3C3E78A15F44}"/>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6" action="ppaction://hlinksldjump"/>
              <a:extLst>
                <a:ext uri="{FF2B5EF4-FFF2-40B4-BE49-F238E27FC236}">
                  <a16:creationId xmlns:a16="http://schemas.microsoft.com/office/drawing/2014/main" id="{7EECE639-9418-1E7D-53B4-E9D82A71BE7F}"/>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7" action="ppaction://hlinksldjump"/>
              <a:extLst>
                <a:ext uri="{FF2B5EF4-FFF2-40B4-BE49-F238E27FC236}">
                  <a16:creationId xmlns:a16="http://schemas.microsoft.com/office/drawing/2014/main" id="{FE726CF5-F8B8-A773-F99A-05B0A605D835}"/>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8" action="ppaction://hlinksldjump"/>
              <a:extLst>
                <a:ext uri="{FF2B5EF4-FFF2-40B4-BE49-F238E27FC236}">
                  <a16:creationId xmlns:a16="http://schemas.microsoft.com/office/drawing/2014/main" id="{9EED7347-6918-8102-05BA-FF5DF6B34D06}"/>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9" action="ppaction://hlinksldjump"/>
              <a:extLst>
                <a:ext uri="{FF2B5EF4-FFF2-40B4-BE49-F238E27FC236}">
                  <a16:creationId xmlns:a16="http://schemas.microsoft.com/office/drawing/2014/main" id="{5968FC90-5209-8337-84A0-ACC1FB2D6066}"/>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20" action="ppaction://hlinksldjump"/>
              <a:extLst>
                <a:ext uri="{FF2B5EF4-FFF2-40B4-BE49-F238E27FC236}">
                  <a16:creationId xmlns:a16="http://schemas.microsoft.com/office/drawing/2014/main" id="{1E92133D-883A-B149-C013-89766E638125}"/>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1" action="ppaction://hlinksldjump"/>
              <a:extLst>
                <a:ext uri="{FF2B5EF4-FFF2-40B4-BE49-F238E27FC236}">
                  <a16:creationId xmlns:a16="http://schemas.microsoft.com/office/drawing/2014/main" id="{9D5834FA-5DC6-1979-D2CB-646A049123D2}"/>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2" action="ppaction://hlinksldjump"/>
              <a:extLst>
                <a:ext uri="{FF2B5EF4-FFF2-40B4-BE49-F238E27FC236}">
                  <a16:creationId xmlns:a16="http://schemas.microsoft.com/office/drawing/2014/main" id="{E0C2E2E6-00A4-9C1A-1B6E-84465ED08FCC}"/>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3" action="ppaction://hlinksldjump"/>
              <a:extLst>
                <a:ext uri="{FF2B5EF4-FFF2-40B4-BE49-F238E27FC236}">
                  <a16:creationId xmlns:a16="http://schemas.microsoft.com/office/drawing/2014/main" id="{EA5DFD26-B9F0-EFC2-22E2-646F2F513C7F}"/>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4" action="ppaction://hlinksldjump"/>
              <a:extLst>
                <a:ext uri="{FF2B5EF4-FFF2-40B4-BE49-F238E27FC236}">
                  <a16:creationId xmlns:a16="http://schemas.microsoft.com/office/drawing/2014/main" id="{72A1B815-84F5-876C-50FA-94434BCA2755}"/>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5" action="ppaction://hlinksldjump"/>
              <a:extLst>
                <a:ext uri="{FF2B5EF4-FFF2-40B4-BE49-F238E27FC236}">
                  <a16:creationId xmlns:a16="http://schemas.microsoft.com/office/drawing/2014/main" id="{34AC303C-1C09-C7D5-DDD4-DDB9898B5F33}"/>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6" action="ppaction://hlinksldjump"/>
              <a:extLst>
                <a:ext uri="{FF2B5EF4-FFF2-40B4-BE49-F238E27FC236}">
                  <a16:creationId xmlns:a16="http://schemas.microsoft.com/office/drawing/2014/main" id="{1DF2C87F-C7D1-50F7-9A76-59DC52EB0BF3}"/>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7" action="ppaction://hlinksldjump"/>
              <a:extLst>
                <a:ext uri="{FF2B5EF4-FFF2-40B4-BE49-F238E27FC236}">
                  <a16:creationId xmlns:a16="http://schemas.microsoft.com/office/drawing/2014/main" id="{3F49C727-3066-F443-1F39-1EBF1EDBB62A}"/>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8" action="ppaction://hlinksldjump"/>
              <a:extLst>
                <a:ext uri="{FF2B5EF4-FFF2-40B4-BE49-F238E27FC236}">
                  <a16:creationId xmlns:a16="http://schemas.microsoft.com/office/drawing/2014/main" id="{54528FEC-8EE9-DB65-D7AE-CAC5D31015ED}"/>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9" action="ppaction://hlinksldjump"/>
              <a:extLst>
                <a:ext uri="{FF2B5EF4-FFF2-40B4-BE49-F238E27FC236}">
                  <a16:creationId xmlns:a16="http://schemas.microsoft.com/office/drawing/2014/main" id="{76CA3127-0555-40A8-A747-12FCD989D9AD}"/>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30" action="ppaction://hlinksldjump"/>
              <a:extLst>
                <a:ext uri="{FF2B5EF4-FFF2-40B4-BE49-F238E27FC236}">
                  <a16:creationId xmlns:a16="http://schemas.microsoft.com/office/drawing/2014/main" id="{451461A3-DB76-0DC9-1145-D48E4220F033}"/>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1" action="ppaction://hlinksldjump"/>
              <a:extLst>
                <a:ext uri="{FF2B5EF4-FFF2-40B4-BE49-F238E27FC236}">
                  <a16:creationId xmlns:a16="http://schemas.microsoft.com/office/drawing/2014/main" id="{372C1615-E711-9103-B0D2-6031C4F69F85}"/>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2" action="ppaction://hlinksldjump"/>
              <a:extLst>
                <a:ext uri="{FF2B5EF4-FFF2-40B4-BE49-F238E27FC236}">
                  <a16:creationId xmlns:a16="http://schemas.microsoft.com/office/drawing/2014/main" id="{179B0069-B935-D421-1C26-4678F9BDDFC0}"/>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3" action="ppaction://hlinksldjump"/>
              <a:extLst>
                <a:ext uri="{FF2B5EF4-FFF2-40B4-BE49-F238E27FC236}">
                  <a16:creationId xmlns:a16="http://schemas.microsoft.com/office/drawing/2014/main" id="{4794B381-03E5-E418-5235-A9D95C25342A}"/>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4691AA7D-506E-D9C5-A755-A02737B7D24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0FDE68D7-DB11-E412-E4BD-41FA30DF1BE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2636090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C557BF-B018-BFCA-77F4-A4C9742396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3BC0D51E-2802-41A0-5097-A85884F001C4}"/>
              </a:ext>
            </a:extLst>
          </p:cNvPr>
          <p:cNvSpPr txBox="1">
            <a:spLocks/>
          </p:cNvSpPr>
          <p:nvPr/>
        </p:nvSpPr>
        <p:spPr>
          <a:xfrm>
            <a:off x="3553860" y="2337940"/>
            <a:ext cx="5400000" cy="2492990"/>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Willingham: Why Don't Students Like School? (2009)</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(Learning Theory)</a:t>
            </a:r>
          </a:p>
          <a:p>
            <a:pPr algn="ctr"/>
            <a:endParaRPr lang="en-GB" sz="2800" b="1" dirty="0">
              <a:solidFill>
                <a:srgbClr val="FFFF00"/>
              </a:solidFill>
            </a:endParaRP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Willingham wanted to help teachers understand how students learn effectively by using ideas from cognitive science (how the brain works). He aimed to bust myths like “learning styles” and show what really helps students remember and think.</a:t>
            </a:r>
            <a:endParaRPr lang="en-GB" sz="2400" dirty="0">
              <a:solidFill>
                <a:schemeClr val="bg1"/>
              </a:solidFill>
            </a:endParaRPr>
          </a:p>
          <a:p>
            <a:endParaRPr lang="en-GB" sz="10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r>
              <a:rPr lang="en-GB" sz="1600" dirty="0">
                <a:solidFill>
                  <a:schemeClr val="bg1"/>
                </a:solidFill>
              </a:rPr>
              <a:t> </a:t>
            </a: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A theory of learning based on a wide range of research - studies on memory, attention and thinking - that advise teachers how to make learning more effective. Part of this process is a reliance on evidence-based strategies, a critique of popular concepts like learning styles and how this knowledge can be applied in classrooms.</a:t>
            </a:r>
          </a:p>
          <a:p>
            <a:endParaRPr lang="en-GB"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4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a:t>
            </a: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solidFill>
                  <a:schemeClr val="bg1"/>
                </a:solidFill>
              </a:rPr>
              <a:t>We remember things better when we think deeply about them.</a:t>
            </a:r>
          </a:p>
          <a:p>
            <a:r>
              <a:rPr lang="en-GB" sz="1600" dirty="0">
                <a:solidFill>
                  <a:schemeClr val="bg1"/>
                </a:solidFill>
              </a:rPr>
              <a:t>Retrieval practice helps store knowledge in long-term memory. Learning styles (such as a “visual” or “auditory” learner) don’t improve learning.</a:t>
            </a:r>
          </a:p>
          <a:p>
            <a:r>
              <a:rPr lang="en-GB" sz="1600" dirty="0">
                <a:solidFill>
                  <a:schemeClr val="bg1"/>
                </a:solidFill>
              </a:rPr>
              <a:t>You need knowledge before you can solve problems or think critically. Self-control (“delaying gratification”) is key to successful learning.</a:t>
            </a:r>
          </a:p>
          <a:p>
            <a:pPr lvl="0"/>
            <a:endParaRPr lang="en-GB" sz="2000" dirty="0">
              <a:solidFill>
                <a:schemeClr val="bg1"/>
              </a:solidFill>
            </a:endParaRPr>
          </a:p>
          <a:p>
            <a:pPr lvl="0"/>
            <a:endParaRPr lang="en-GB" sz="2400" dirty="0">
              <a:solidFill>
                <a:schemeClr val="bg1"/>
              </a:solidFill>
            </a:endParaRPr>
          </a:p>
          <a:p>
            <a:pPr lvl="0"/>
            <a:endParaRPr lang="en-GB" sz="1000" dirty="0"/>
          </a:p>
          <a:p>
            <a:pPr lvl="0"/>
            <a:endParaRPr lang="en-GB" sz="1000" dirty="0"/>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The theory argues good teaching is based on how the brain learns, not on fads or myths (although ironically he accepts the “Marshmallow Test” myth of self-regulation). Teachers should help students think, practise often and build strong knowledge before expecting them to solve problems.</a:t>
            </a:r>
            <a:endParaRPr lang="en-GB" sz="24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dirty="0">
              <a:solidFill>
                <a:schemeClr val="bg1"/>
              </a:solidFill>
            </a:endParaRPr>
          </a:p>
          <a:p>
            <a:endParaRPr lang="en-GB" sz="10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6430D18D-03F7-8152-EF7C-8D16C4724C88}"/>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988AF877-9CCE-271A-BDD1-662FE5FA7FD1}"/>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A5FC6535-C80A-AAE5-713D-F84DD7119D77}"/>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1E20725D-6575-C4DA-456B-5C07EAC9FB6B}"/>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04554ADB-7410-28B9-B67B-8B8CC620D18F}"/>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D91537D5-C631-29E5-1012-85CBA198196C}"/>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1C83149A-B363-9AC2-2560-BCDB32F44D67}"/>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256C1D8F-2585-318D-3876-C39DD0D137C1}"/>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ECE0E27E-991C-433B-51DE-1C12436394F7}"/>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D53D58EF-B677-9033-91ED-87E2260E569E}"/>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CE46C0E3-F1BB-DD72-9735-997F5ACCB1B5}"/>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172962C5-9533-83D0-83B9-429AE964D432}"/>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89CB0B4C-803B-459F-5243-8F15D0FACCCE}"/>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FE92E508-D2A0-5193-2767-9ABF9DB18F71}"/>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C35698C4-D66A-20C4-D4AE-87DCF209F47B}"/>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B48EAB50-1401-8EFD-4889-9C5FBF2424B6}"/>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40575049-5E4E-2EBF-4327-E0C6C141A6AD}"/>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BB2D3344-627B-0BB6-119C-15D898E32B81}"/>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CF7DF978-2C94-C08F-6630-BCE872B69924}"/>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38A3751B-37F2-E9D6-B1DE-C0F4C9E2E766}"/>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E0FE344F-B1A7-C872-EFE2-F7F210FD3443}"/>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DB03B3B2-084F-D0EA-2BBB-EB20D0368A49}"/>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D60F8FEC-681C-AF4B-B486-91A3096133B7}"/>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A892BD28-CFB2-28A9-D19D-4039E5FFDE8A}"/>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77F11D2F-572E-2CCB-3B7A-D1D3BF32F821}"/>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0B39B495-B628-F2FB-50BF-18177E4BB133}"/>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A42E6134-C45F-D393-9C27-8609F29102EC}"/>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F01CB60F-2C9E-7C81-9863-B6478230DC09}"/>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25BC7FEE-9D91-D854-3B84-5C549332A62C}"/>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DEE30AC3-81D6-438F-21AC-CEEDAA8CEE9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89B525B2-EFAB-E86C-BA29-6BFB450CA9F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69947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DE6D1-3101-9B07-91A4-A225A4712E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35847D6D-D402-D85B-A6DC-3DC0D19ACACF}"/>
              </a:ext>
            </a:extLst>
          </p:cNvPr>
          <p:cNvSpPr txBox="1">
            <a:spLocks/>
          </p:cNvSpPr>
          <p:nvPr/>
        </p:nvSpPr>
        <p:spPr>
          <a:xfrm>
            <a:off x="3495040" y="2114420"/>
            <a:ext cx="5400000" cy="2492990"/>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Asch: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Opinions and Social Pressure (1955)</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(Study of Conformity)</a:t>
            </a:r>
          </a:p>
          <a:p>
            <a:pPr algn="ctr"/>
            <a:endParaRPr lang="en-GB" sz="2800" b="1" dirty="0">
              <a:solidFill>
                <a:srgbClr val="FFFF00"/>
              </a:solidFill>
            </a:endParaRP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81607" y="1494610"/>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investigate the extent to which social pressure from a majority group could lead individuals to conform. Would people go along with a group’s wrong answer, even when the correct answer was blatantly obvious?</a:t>
            </a:r>
          </a:p>
          <a:p>
            <a:endParaRPr lang="en-GB" sz="10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a:t>
            </a:r>
          </a:p>
          <a:p>
            <a:r>
              <a:rPr lang="en-GB" sz="1600" dirty="0">
                <a:solidFill>
                  <a:schemeClr val="bg1"/>
                </a:solidFill>
              </a:rPr>
              <a:t>Each participant was put in a group with 7 confederates (actors in on the experiment) and shown a line judgment task: 1 standard line and 3 comparison lines. Each participant stated which comparison line matched the standard. Confederates gave unanimously incorrect answers on 12 of the 18 trials. The participant answered second-to-last.</a:t>
            </a:r>
          </a:p>
          <a:p>
            <a:endParaRPr lang="en-GB" sz="1600" dirty="0">
              <a:solidFill>
                <a:schemeClr val="bg1"/>
              </a:solidFill>
            </a:endParaRPr>
          </a:p>
          <a:p>
            <a:r>
              <a:rPr lang="en-GB" sz="1600" dirty="0">
                <a:solidFill>
                  <a:schemeClr val="bg1"/>
                </a:solidFill>
              </a:rPr>
              <a:t>	</a:t>
            </a:r>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a:solidFill>
                  <a:schemeClr val="bg1"/>
                </a:solidFill>
                <a:latin typeface="THE BOLD FONT (FREE VERSION)" panose="00000800000000000000" pitchFamily="2" charset="0"/>
              </a:rPr>
              <a:t>Answers</a:t>
            </a:r>
            <a:r>
              <a:rPr lang="en-GB" dirty="0">
                <a:solidFill>
                  <a:schemeClr val="bg1"/>
                </a:solidFill>
                <a:latin typeface="THE BOLD FONT (FREE VERSION)" panose="00000800000000000000" pitchFamily="2" charset="0"/>
              </a:rPr>
              <a:t>?</a:t>
            </a:r>
          </a:p>
          <a:p>
            <a:r>
              <a:rPr lang="en-GB" sz="1600" dirty="0">
                <a:solidFill>
                  <a:schemeClr val="bg1"/>
                </a:solidFill>
              </a:rPr>
              <a:t>33% of participants always conformed to the incorrect majority. 75% conformed at least once. 25% always resisted.</a:t>
            </a:r>
          </a:p>
          <a:p>
            <a:r>
              <a:rPr lang="en-GB" sz="1600" dirty="0">
                <a:solidFill>
                  <a:schemeClr val="bg1"/>
                </a:solidFill>
              </a:rPr>
              <a:t>In a control group with no confederates, the error rate was less than 1%.</a:t>
            </a:r>
          </a:p>
          <a:p>
            <a:r>
              <a:rPr lang="en-GB" sz="1600" dirty="0">
                <a:solidFill>
                  <a:schemeClr val="bg1"/>
                </a:solidFill>
              </a:rPr>
              <a:t>Post-interviews revealed participants didn’t want to stand out or upset the group - even though they knew the answer was wrong. They conformed to avoid rejection.</a:t>
            </a:r>
          </a:p>
          <a:p>
            <a:endParaRPr lang="en-GB" sz="1600" dirty="0">
              <a:solidFill>
                <a:schemeClr val="bg1"/>
              </a:solidFill>
            </a:endParaRPr>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Takeaways?</a:t>
            </a:r>
          </a:p>
          <a:p>
            <a:r>
              <a:rPr lang="en-GB" sz="1600" dirty="0">
                <a:solidFill>
                  <a:schemeClr val="bg1"/>
                </a:solidFill>
              </a:rPr>
              <a:t>The Asch Test showed the power of group / peer pressure  - that people often go along with the group is thinking in order to avoid conflict even when they know the group is wrong.  The study highlights the power of normative influence and the tension between individual judgment and group conformity.</a:t>
            </a:r>
          </a:p>
          <a:p>
            <a:endParaRPr lang="en-GB" sz="800" dirty="0">
              <a:solidFill>
                <a:schemeClr val="bg1"/>
              </a:solidFill>
              <a:latin typeface="Arial" panose="020B0604020202020204" pitchFamily="34" charset="0"/>
              <a:cs typeface="Arial" panose="020B0604020202020204" pitchFamily="34" charset="0"/>
            </a:endParaRPr>
          </a:p>
          <a:p>
            <a:endParaRPr lang="en-GB" sz="800" dirty="0">
              <a:solidFill>
                <a:schemeClr val="bg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21397E32-C8B0-70C8-6FE4-EB99B86AAD11}"/>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552DB075-3A02-2B93-9A8B-BB9F74B093D1}"/>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97EF499B-3377-96FF-9468-61B861FE9C15}"/>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2F711BAF-2046-F88C-3CF4-3C29D6ED1B90}"/>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98ADBF3E-0315-A940-6ADE-663CA7C973A7}"/>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A645B77A-50A2-CE0D-4CB8-104202A1B7F9}"/>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AE9BC2AC-8C0E-A3B3-DED0-C1486130E5E8}"/>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0A3DE9A3-6AF5-DD47-F834-4F8EA48FE4D6}"/>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5FDA5307-359E-E124-D45D-9B9C864DA039}"/>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E915F051-ACC1-6F68-F6DD-47D7252114D6}"/>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46B993CB-59D0-F710-C3BF-A522551D4F44}"/>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EBF9347D-34E3-4136-2B3B-7BA4E28E97CA}"/>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7C5AF366-C381-2138-608B-47C53DA083D4}"/>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2293ECA2-36EB-3591-85F6-A1E10802CB84}"/>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743CCA76-2821-2EFB-5D28-4CBF8E65081A}"/>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518FD554-89AC-315D-D567-65B848622B2E}"/>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7270D7E1-92C1-D23A-E6E3-F9A7E16C2ED4}"/>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E2D15EA3-7884-1A35-1CE5-633A4BA2C352}"/>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CA538AED-5C8B-FEE9-A23D-6F9B5BADA69E}"/>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7B0E30A9-C737-CE30-051B-FDD043A82C9B}"/>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23B92C60-B0CE-AA94-97B5-AA8FD850A7F2}"/>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F0F8D843-66A4-6699-9160-85C4985E3F99}"/>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993ABB2F-91B2-022C-8609-21C12589ECBC}"/>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9079E5CA-1C2C-7B63-1747-12FD09F9B932}"/>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891641A5-4B97-2442-4C3C-06DD95A8974B}"/>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D1EF1EB7-B353-1A75-C9B6-FC163FB24D8D}"/>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72B2EC97-59DA-A579-D946-37F5894E739F}"/>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A795B0E5-3A27-5BBB-8A4E-B21A5C50BFD9}"/>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C1B783D7-D9D0-DB45-E7EF-A40599D06084}"/>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8120104F-0C46-19B3-1C08-0883F58A696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EE7176D8-2723-5992-F66C-04BBC05AF1A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33420994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BE362-E61F-EF0F-1F65-2EF1AB66A46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1" name="TextBox 20">
            <a:extLst>
              <a:ext uri="{FF2B5EF4-FFF2-40B4-BE49-F238E27FC236}">
                <a16:creationId xmlns:a16="http://schemas.microsoft.com/office/drawing/2014/main" id="{185F7F20-22FF-E8BD-13E8-EF158D4F1799}"/>
              </a:ext>
            </a:extLst>
          </p:cNvPr>
          <p:cNvSpPr txBox="1">
            <a:spLocks/>
          </p:cNvSpPr>
          <p:nvPr/>
        </p:nvSpPr>
        <p:spPr>
          <a:xfrm>
            <a:off x="3515360" y="2114420"/>
            <a:ext cx="5400000" cy="2985433"/>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Milgram: Obedience to Authority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(1963)</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(Agency Theory of Obedience)</a:t>
            </a:r>
          </a:p>
          <a:p>
            <a:pPr algn="ctr"/>
            <a:endParaRPr lang="en-GB" sz="2800" b="1" dirty="0">
              <a:solidFill>
                <a:srgbClr val="FFFF00"/>
              </a:solidFill>
            </a:endParaRP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Will people obey authority figures, even if it means doing something they believe is wrong? In a series of obedience experiments Milgram focused on how people switch between two mental states: </a:t>
            </a:r>
            <a:r>
              <a:rPr lang="en-GB" sz="1600" dirty="0">
                <a:solidFill>
                  <a:srgbClr val="FFFF00"/>
                </a:solidFill>
              </a:rPr>
              <a:t>autonomous</a:t>
            </a:r>
            <a:r>
              <a:rPr lang="en-GB" sz="1600" dirty="0">
                <a:solidFill>
                  <a:schemeClr val="bg1"/>
                </a:solidFill>
              </a:rPr>
              <a:t> (acting on your own beliefs) and </a:t>
            </a:r>
            <a:r>
              <a:rPr lang="en-GB" sz="1600" dirty="0">
                <a:solidFill>
                  <a:srgbClr val="FFFF00"/>
                </a:solidFill>
              </a:rPr>
              <a:t>agentic</a:t>
            </a:r>
            <a:r>
              <a:rPr lang="en-GB" sz="1600" dirty="0">
                <a:solidFill>
                  <a:schemeClr val="bg1"/>
                </a:solidFill>
              </a:rPr>
              <a:t> (behaving as instruments carrying out another’s wishes).</a:t>
            </a:r>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Participants (“teachers”) gave (fake) electric shocks to “learners” (actors) for incorrect answers to a question. A man in a lab coat (the authority figure) told the teachers to continue, even when the learner screamed. Milgram observed how far people would go under orders from authority. 65% in one experiment  gave shocks strong enough to kill the learner… </a:t>
            </a:r>
          </a:p>
          <a:p>
            <a:endParaRPr lang="en-GB" sz="8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Despite hearing the learner’s distress, many participants continued to obey the experimenter’s commands to increase the level of “shocks”. Milgram theorised participants entered an </a:t>
            </a:r>
            <a:r>
              <a:rPr lang="en-GB" sz="1600" dirty="0">
                <a:solidFill>
                  <a:srgbClr val="FFFF00"/>
                </a:solidFill>
              </a:rPr>
              <a:t>agentic state</a:t>
            </a:r>
            <a:r>
              <a:rPr lang="en-GB" sz="1600" dirty="0">
                <a:solidFill>
                  <a:schemeClr val="bg1"/>
                </a:solidFill>
              </a:rPr>
              <a:t>, one where they saw themselves as agents of a higher authority and therefore not personally responsible for their actions. They were “just following orders”… </a:t>
            </a:r>
          </a:p>
          <a:p>
            <a:pPr lvl="0"/>
            <a:endParaRPr lang="en-GB" sz="1600" dirty="0">
              <a:solidFill>
                <a:schemeClr val="bg1"/>
              </a:solidFill>
            </a:endParaRPr>
          </a:p>
          <a:p>
            <a:pPr lvl="0"/>
            <a:endParaRPr lang="en-GB" sz="1600" dirty="0">
              <a:solidFill>
                <a:schemeClr val="bg1"/>
              </a:solidFill>
            </a:endParaRPr>
          </a:p>
          <a:p>
            <a:pPr lvl="0"/>
            <a:endParaRPr lang="en-GB" sz="2400" dirty="0"/>
          </a:p>
          <a:p>
            <a:pPr lvl="0"/>
            <a:endParaRPr lang="en-GB" sz="1000" dirty="0"/>
          </a:p>
          <a:p>
            <a:pPr lvl="0"/>
            <a:endParaRPr lang="en-GB" sz="1000" dirty="0"/>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pPr lvl="0"/>
            <a:r>
              <a:rPr lang="en-GB" sz="1600" dirty="0"/>
              <a:t>Milgram’s Agency Theory explains obedience by showing how people shift responsibility to authority figures. When in an </a:t>
            </a:r>
            <a:r>
              <a:rPr lang="en-GB" sz="1600" dirty="0">
                <a:solidFill>
                  <a:srgbClr val="FFFF00"/>
                </a:solidFill>
              </a:rPr>
              <a:t>agentic state</a:t>
            </a:r>
            <a:r>
              <a:rPr lang="en-GB" sz="1600" dirty="0"/>
              <a:t> they obey orders even if it goes against their moral beliefs because they don’t feel personally responsible for their actions. People do harmful things under pressure from authority, not because they’re evil, but because they feel they have no choice. </a:t>
            </a:r>
          </a:p>
          <a:p>
            <a:pPr lvl="0"/>
            <a:endParaRPr lang="en-GB" sz="2400" dirty="0">
              <a:solidFill>
                <a:schemeClr val="tx1"/>
              </a:solidFill>
              <a:cs typeface="Arial" panose="020B0604020202020204" pitchFamily="34" charset="0"/>
            </a:endParaRPr>
          </a:p>
          <a:p>
            <a:endParaRPr lang="en-GB" sz="1600" dirty="0">
              <a:solidFill>
                <a:schemeClr val="tx1"/>
              </a:solidFill>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8" name="PsychMenu">
            <a:extLst>
              <a:ext uri="{FF2B5EF4-FFF2-40B4-BE49-F238E27FC236}">
                <a16:creationId xmlns:a16="http://schemas.microsoft.com/office/drawing/2014/main" id="{3CE38FF5-1D37-BE1D-EE56-790148AF767B}"/>
              </a:ext>
            </a:extLst>
          </p:cNvPr>
          <p:cNvGrpSpPr/>
          <p:nvPr/>
        </p:nvGrpSpPr>
        <p:grpSpPr>
          <a:xfrm>
            <a:off x="187900" y="292138"/>
            <a:ext cx="7827807" cy="6555641"/>
            <a:chOff x="187900" y="292138"/>
            <a:chExt cx="7827807" cy="6555641"/>
          </a:xfrm>
        </p:grpSpPr>
        <p:sp>
          <p:nvSpPr>
            <p:cNvPr id="16" name="TextBox 15">
              <a:extLst>
                <a:ext uri="{FF2B5EF4-FFF2-40B4-BE49-F238E27FC236}">
                  <a16:creationId xmlns:a16="http://schemas.microsoft.com/office/drawing/2014/main" id="{9B920BF9-EAED-F0C2-B911-89FE181690DE}"/>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AFE55EA4-7252-99B3-CB2E-7C9D8DC4D206}"/>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D4F8AF72-1E46-229C-020C-2E4050C5B687}"/>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0DE23E3B-069E-16F1-FC53-48E1701F460E}"/>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6064BC29-DE15-98CA-032E-0BD7729E4040}"/>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2BBEDE9F-5F10-FF58-BD15-4410E0CB92D3}"/>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403DD368-0F7A-21D5-DE2B-6F38D2FE349E}"/>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86E5F498-2F6D-3150-8264-87BEEBDDAADD}"/>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F9DE9BE9-CC5B-8B85-FCC7-BC8EC6486AA8}"/>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B8647EF4-F116-EC78-9EEF-6ADCCB474395}"/>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66C7E6F5-AB67-A59C-8DCB-55A70A0FC27A}"/>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EB65DD67-E650-7C24-6337-7E785BBFF35A}"/>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48AE40A5-F7AA-F79B-9CD9-296C256B84B1}"/>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BBD3EAD0-CE61-0172-D323-03905FBA924D}"/>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83FAAEF1-4673-2AB7-9708-2C0F5B9B72C3}"/>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74A8DA73-D8D3-2E46-CAB9-8D31BB622672}"/>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EFEB3D99-69D6-7FB4-89CF-3D139E0DC44F}"/>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AEA7FA22-78F6-97DF-41B7-24721150E675}"/>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E126CF63-6D31-75CF-C38F-A6E9115E36C6}"/>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8E1C7F36-E43E-4C7F-AC8C-A60D950D17F3}"/>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C1FC40B5-3F29-2C85-D484-BBEBD9A3566C}"/>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924EB61A-8031-E589-9FD6-8A58CE226B69}"/>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A6303444-E1C6-6297-8143-FEF8949FC1F1}"/>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F433B30F-A65B-63CA-34D1-937D0AB7DDE9}"/>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44140B46-D588-7E46-09CE-B3B62FFDFA98}"/>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A4A8CED1-7D4F-1BAD-5272-DC260F688481}"/>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C161C8D7-956D-F05C-A6F6-E0F08B9EE704}"/>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8C1A07CF-C7BA-A542-4943-384F4058399F}"/>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9B9B860A-6795-66D7-4985-DC813724FE7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B339E3FB-16C2-0B8C-D04D-5770A1543D5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10000488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1"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C5B216-7FDF-03C6-1A15-21D5CDCD9F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B316B379-0112-3B98-3C40-AC038B337FEC}"/>
              </a:ext>
            </a:extLst>
          </p:cNvPr>
          <p:cNvSpPr txBox="1">
            <a:spLocks/>
          </p:cNvSpPr>
          <p:nvPr/>
        </p:nvSpPr>
        <p:spPr>
          <a:xfrm>
            <a:off x="3543700" y="2184228"/>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Adorno: The Authoritarian Personality (1950)</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(Theory of the Authoritarian Personality)</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Following the rise of fascism and the Holocaust, Adorno wanted to explore how certain personality traits make some people more likely to obey authority and hold prejudiced attitudes. He wanted to understand the factors that disposed some people to blind obedience to authority and discrimination against those seen as different.</a:t>
            </a:r>
            <a:endParaRPr lang="en-GB" sz="24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How?</a:t>
            </a:r>
          </a:p>
          <a:p>
            <a:r>
              <a:rPr lang="en-GB" sz="1600" dirty="0">
                <a:solidFill>
                  <a:schemeClr val="bg1"/>
                </a:solidFill>
              </a:rPr>
              <a:t>Over 2,000 white, middle-class, Americans were given  the </a:t>
            </a:r>
            <a:r>
              <a:rPr lang="fr-FR" sz="1600" dirty="0">
                <a:solidFill>
                  <a:schemeClr val="bg1"/>
                </a:solidFill>
              </a:rPr>
              <a:t>F-</a:t>
            </a:r>
            <a:r>
              <a:rPr lang="fr-FR" sz="1600" dirty="0" err="1">
                <a:solidFill>
                  <a:schemeClr val="bg1"/>
                </a:solidFill>
              </a:rPr>
              <a:t>scale</a:t>
            </a:r>
            <a:r>
              <a:rPr lang="fr-FR" sz="1600" dirty="0">
                <a:solidFill>
                  <a:schemeClr val="bg1"/>
                </a:solidFill>
              </a:rPr>
              <a:t> (for </a:t>
            </a:r>
            <a:r>
              <a:rPr lang="fr-FR" sz="1600" i="1" dirty="0" err="1">
                <a:solidFill>
                  <a:schemeClr val="bg1"/>
                </a:solidFill>
              </a:rPr>
              <a:t>fascism</a:t>
            </a:r>
            <a:r>
              <a:rPr lang="fr-FR" sz="1600" dirty="0">
                <a:solidFill>
                  <a:schemeClr val="bg1"/>
                </a:solidFill>
              </a:rPr>
              <a:t>) questionnaire </a:t>
            </a:r>
            <a:r>
              <a:rPr lang="fr-FR" sz="1600" dirty="0" err="1">
                <a:solidFill>
                  <a:schemeClr val="bg1"/>
                </a:solidFill>
              </a:rPr>
              <a:t>that</a:t>
            </a:r>
            <a:r>
              <a:rPr lang="fr-FR" sz="1600" dirty="0">
                <a:solidFill>
                  <a:schemeClr val="bg1"/>
                </a:solidFill>
              </a:rPr>
              <a:t> </a:t>
            </a:r>
            <a:r>
              <a:rPr lang="fr-FR" sz="1600" dirty="0" err="1">
                <a:solidFill>
                  <a:schemeClr val="bg1"/>
                </a:solidFill>
              </a:rPr>
              <a:t>measured</a:t>
            </a:r>
            <a:r>
              <a:rPr lang="fr-FR" sz="1600" dirty="0">
                <a:solidFill>
                  <a:schemeClr val="bg1"/>
                </a:solidFill>
              </a:rPr>
              <a:t> </a:t>
            </a:r>
            <a:r>
              <a:rPr lang="en-GB" sz="1600" dirty="0">
                <a:solidFill>
                  <a:schemeClr val="bg1"/>
                </a:solidFill>
              </a:rPr>
              <a:t>authoritarian traits like obedience, respect for authority and hostility towards who are “not </a:t>
            </a:r>
            <a:r>
              <a:rPr lang="en-GB" sz="1600" dirty="0" err="1">
                <a:solidFill>
                  <a:schemeClr val="bg1"/>
                </a:solidFill>
              </a:rPr>
              <a:t>likeeus</a:t>
            </a:r>
            <a:r>
              <a:rPr lang="en-GB" sz="1600" dirty="0">
                <a:solidFill>
                  <a:schemeClr val="bg1"/>
                </a:solidFill>
              </a:rPr>
              <a:t>” (</a:t>
            </a:r>
            <a:r>
              <a:rPr lang="en-GB" sz="1600" dirty="0">
                <a:solidFill>
                  <a:srgbClr val="FFFF00"/>
                </a:solidFill>
              </a:rPr>
              <a:t>out-groups</a:t>
            </a:r>
            <a:r>
              <a:rPr lang="en-GB" sz="1600" dirty="0">
                <a:solidFill>
                  <a:schemeClr val="bg1"/>
                </a:solidFill>
              </a:rPr>
              <a:t>). They were also interviewed and their early childhood experiences examined.</a:t>
            </a:r>
            <a:endParaRPr lang="en-GB" sz="3200" dirty="0">
              <a:solidFill>
                <a:schemeClr val="bg1"/>
              </a:solidFill>
            </a:endParaRPr>
          </a:p>
          <a:p>
            <a:endParaRPr lang="en-GB" sz="2000" dirty="0">
              <a:solidFill>
                <a:schemeClr val="bg1"/>
              </a:solidFill>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solidFill>
                  <a:schemeClr val="bg1"/>
                </a:solidFill>
                <a:latin typeface="Aptos" panose="020B0004020202020204" pitchFamily="34" charset="0"/>
                <a:cs typeface="Arial" panose="020B0604020202020204" pitchFamily="34" charset="0"/>
              </a:rPr>
              <a:t>People who scored high on the F-scale were more likely to:  Obey authority figures without question.</a:t>
            </a:r>
          </a:p>
          <a:p>
            <a:r>
              <a:rPr lang="en-GB" sz="1600" dirty="0">
                <a:solidFill>
                  <a:schemeClr val="bg1"/>
                </a:solidFill>
                <a:latin typeface="Aptos" panose="020B0004020202020204" pitchFamily="34" charset="0"/>
                <a:cs typeface="Arial" panose="020B0604020202020204" pitchFamily="34" charset="0"/>
              </a:rPr>
              <a:t>Be rigid in their beliefs. Be prejudiced to “out-groups” (such as ethnic minorities). Idealise strong leaders and conform to social hierarchies. These traits were linked to strict, harsh, parenting styles, with children taught to obey rules and not question authority.</a:t>
            </a:r>
          </a:p>
          <a:p>
            <a:pPr lvl="0"/>
            <a:endParaRPr lang="en-GB" sz="2800" dirty="0">
              <a:solidFill>
                <a:schemeClr val="bg1"/>
              </a:solidFill>
            </a:endParaRPr>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latin typeface="Aptos" panose="020B0004020202020204" pitchFamily="34" charset="0"/>
                <a:cs typeface="Arial" panose="020B0604020202020204" pitchFamily="34" charset="0"/>
              </a:rPr>
              <a:t>The authoritarian personality is shaped by early childhood experiences and leads to a greater likelihood of adult obedience and prejudice based on an “Us vs Them” world view.</a:t>
            </a:r>
          </a:p>
          <a:p>
            <a:r>
              <a:rPr lang="en-GB" sz="1600" dirty="0">
                <a:solidFill>
                  <a:schemeClr val="bg1"/>
                </a:solidFill>
                <a:latin typeface="Aptos" panose="020B0004020202020204" pitchFamily="34" charset="0"/>
                <a:cs typeface="Arial" panose="020B0604020202020204" pitchFamily="34" charset="0"/>
              </a:rPr>
              <a:t>The theory is based on a </a:t>
            </a:r>
          </a:p>
          <a:p>
            <a:r>
              <a:rPr lang="en-GB" sz="1600" dirty="0">
                <a:solidFill>
                  <a:schemeClr val="bg1"/>
                </a:solidFill>
                <a:latin typeface="Aptos" panose="020B0004020202020204" pitchFamily="34" charset="0"/>
                <a:cs typeface="Arial" panose="020B0604020202020204" pitchFamily="34" charset="0"/>
              </a:rPr>
              <a:t>dispositional explanation for obedience – some people are more-inclined to authoritarianism because of personality traits and childhood experiences.</a:t>
            </a:r>
          </a:p>
          <a:p>
            <a:endParaRPr lang="en-GB" sz="20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800" dirty="0">
              <a:solidFill>
                <a:schemeClr val="bg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FBDE7E6D-C3F9-B894-3934-615EFB5B505A}"/>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B68F207E-A31C-D841-C7A3-481BCA7B96B2}"/>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01BFA584-ADBD-AD0E-843B-5B21370BBA20}"/>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CD62C2D2-2607-B916-24CF-95D249BE395A}"/>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3277D539-03E3-82FA-68F2-3059B8817F17}"/>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06A6769A-1C71-DACD-2639-A8DD18062573}"/>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9C46F7D2-CDC7-E9B8-0197-4231D35277E4}"/>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850DCA58-48CF-ECCC-C487-C4509429A8D1}"/>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FF165D3D-2E2F-1773-ADD7-B7497DAB4A36}"/>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9D06A7E2-D36F-DCE6-D93D-FE97E5DCF24D}"/>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8EB74A15-3EBB-83E0-C6B3-541E217B505A}"/>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991FCB8C-E3D6-29D7-458C-528A771E79CF}"/>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D2A487EF-32B9-F9AA-26B8-6BFD9EA62B9D}"/>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4E6A5462-7D46-A649-9FFE-81477BDF07E8}"/>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BB15C08D-4B23-9409-265A-BD3906AB9658}"/>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EB1669A7-B473-D60C-7261-A55FBB97DFFF}"/>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E99A0C74-4D66-0CD0-A905-E3E8BD977058}"/>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3B06FDF3-E61E-7EE7-3EC7-4080B67BE83E}"/>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7FF1B8B4-5EB1-BA5E-3BB9-094440039DFB}"/>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BDEAF99C-0DBA-3D50-48EB-52EB404E1C68}"/>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EEB03696-E1A1-2528-0F10-742B12B5F1A7}"/>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A01A9327-8D76-31C5-B9E4-D45BA70A7B2E}"/>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FA537697-B333-A7FF-F343-F77715588F6A}"/>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55E75C74-158B-95F4-90BC-0395107C8B46}"/>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90F5D2C8-C401-AFF7-B66D-24678685E971}"/>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065E2627-D64A-31BC-6AF2-B1417A453D22}"/>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9BAF4539-0A6A-C98D-4970-152174A7B228}"/>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2551152C-4979-EB91-F8F3-E3848C3C54E3}"/>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D2FA0C12-2A00-0A49-4472-33A7C65DA3ED}"/>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E34C4543-ABD3-5D5E-01ED-78BA3C45792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811512B3-C155-CA0C-5348-FAE4B93C04D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10730129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0E598-2C73-2A7C-5956-D3FF507D4B1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317012" y="0"/>
            <a:ext cx="3521423" cy="6858000"/>
          </a:xfrm>
          <a:prstGeom prst="rect">
            <a:avLst/>
          </a:prstGeom>
        </p:spPr>
      </p:pic>
      <p:pic>
        <p:nvPicPr>
          <p:cNvPr id="5" name="Picture 4">
            <a:extLst>
              <a:ext uri="{FF2B5EF4-FFF2-40B4-BE49-F238E27FC236}">
                <a16:creationId xmlns:a16="http://schemas.microsoft.com/office/drawing/2014/main" id="{818E45EB-EE54-0B74-2876-AE8E3929F96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7853160" y="256988"/>
            <a:ext cx="6858000" cy="6858000"/>
          </a:xfrm>
          <a:prstGeom prst="rect">
            <a:avLst/>
          </a:prstGeom>
          <a:effectLst>
            <a:glow rad="228600">
              <a:schemeClr val="tx1">
                <a:alpha val="40000"/>
              </a:schemeClr>
            </a:glow>
          </a:effectLst>
        </p:spPr>
      </p:pic>
      <p:sp>
        <p:nvSpPr>
          <p:cNvPr id="2" name="TextBox 1">
            <a:extLst>
              <a:ext uri="{FF2B5EF4-FFF2-40B4-BE49-F238E27FC236}">
                <a16:creationId xmlns:a16="http://schemas.microsoft.com/office/drawing/2014/main" id="{3EBC6CE0-307D-A2E2-F87A-B84116ABD1B3}"/>
              </a:ext>
            </a:extLst>
          </p:cNvPr>
          <p:cNvSpPr txBox="1"/>
          <p:nvPr/>
        </p:nvSpPr>
        <p:spPr>
          <a:xfrm>
            <a:off x="3562351" y="2050692"/>
            <a:ext cx="5364480" cy="923330"/>
          </a:xfrm>
          <a:prstGeom prst="rect">
            <a:avLst/>
          </a:prstGeom>
          <a:noFill/>
        </p:spPr>
        <p:txBody>
          <a:bodyPr wrap="square">
            <a:spAutoFit/>
          </a:bodyPr>
          <a:lstStyle/>
          <a:p>
            <a:pPr algn="ctr"/>
            <a:r>
              <a:rPr lang="en-GB" sz="5400" b="1" dirty="0">
                <a:solidFill>
                  <a:schemeClr val="bg1"/>
                </a:solidFill>
                <a:effectLst/>
                <a:ea typeface="Dry Brush" panose="020B0604020202020204" pitchFamily="34" charset="-128"/>
                <a:cs typeface="Dry Brush" panose="020B0604020202020204" pitchFamily="34" charset="-128"/>
              </a:rPr>
              <a:t>Psychology</a:t>
            </a:r>
          </a:p>
        </p:txBody>
      </p:sp>
      <p:sp>
        <p:nvSpPr>
          <p:cNvPr id="6" name="TextBox 5">
            <a:extLst>
              <a:ext uri="{FF2B5EF4-FFF2-40B4-BE49-F238E27FC236}">
                <a16:creationId xmlns:a16="http://schemas.microsoft.com/office/drawing/2014/main" id="{3D9951FD-152B-FFFC-DBDA-CE53D281FB02}"/>
              </a:ext>
            </a:extLst>
          </p:cNvPr>
          <p:cNvSpPr txBox="1"/>
          <p:nvPr/>
        </p:nvSpPr>
        <p:spPr>
          <a:xfrm>
            <a:off x="3533776" y="2984599"/>
            <a:ext cx="5364480" cy="707886"/>
          </a:xfrm>
          <a:prstGeom prst="rect">
            <a:avLst/>
          </a:prstGeom>
          <a:noFill/>
        </p:spPr>
        <p:txBody>
          <a:bodyPr wrap="square">
            <a:spAutoFit/>
          </a:bodyPr>
          <a:lstStyle/>
          <a:p>
            <a:pPr algn="ctr"/>
            <a:r>
              <a:rPr lang="en-GB" sz="4000" b="1" dirty="0">
                <a:solidFill>
                  <a:schemeClr val="bg1"/>
                </a:solidFill>
                <a:ea typeface="Dry Brush" panose="020B0604020202020204" pitchFamily="34" charset="-128"/>
                <a:cs typeface="Dry Brush" panose="020B0604020202020204" pitchFamily="34" charset="-128"/>
              </a:rPr>
              <a:t>Core Studies</a:t>
            </a:r>
            <a:endParaRPr lang="en-GB" sz="4000" b="1" dirty="0">
              <a:solidFill>
                <a:schemeClr val="bg1"/>
              </a:solidFill>
              <a:effectLst/>
              <a:ea typeface="Dry Brush" panose="020B0604020202020204" pitchFamily="34" charset="-128"/>
              <a:cs typeface="Dry Brush" panose="020B0604020202020204" pitchFamily="34" charset="-128"/>
            </a:endParaRPr>
          </a:p>
        </p:txBody>
      </p:sp>
      <p:cxnSp>
        <p:nvCxnSpPr>
          <p:cNvPr id="7" name="Straight Connector 6">
            <a:extLst>
              <a:ext uri="{FF2B5EF4-FFF2-40B4-BE49-F238E27FC236}">
                <a16:creationId xmlns:a16="http://schemas.microsoft.com/office/drawing/2014/main" id="{1BFB82D5-C890-EDE1-297D-004299884FD4}"/>
              </a:ext>
            </a:extLst>
          </p:cNvPr>
          <p:cNvCxnSpPr/>
          <p:nvPr/>
        </p:nvCxnSpPr>
        <p:spPr>
          <a:xfrm>
            <a:off x="6229398" y="2979235"/>
            <a:ext cx="1800000"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BFFDA18-349D-7377-90C4-76BCB843B16D}"/>
              </a:ext>
            </a:extLst>
          </p:cNvPr>
          <p:cNvCxnSpPr/>
          <p:nvPr/>
        </p:nvCxnSpPr>
        <p:spPr>
          <a:xfrm>
            <a:off x="4428315" y="2979235"/>
            <a:ext cx="1800000" cy="0"/>
          </a:xfrm>
          <a:prstGeom prst="line">
            <a:avLst/>
          </a:prstGeom>
          <a:ln w="63500">
            <a:solidFill>
              <a:srgbClr val="0000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8342375"/>
      </p:ext>
    </p:extLst>
  </p:cSld>
  <p:clrMapOvr>
    <a:masterClrMapping/>
  </p:clrMapOvr>
  <mc:AlternateContent xmlns:mc="http://schemas.openxmlformats.org/markup-compatibility/2006" xmlns:p14="http://schemas.microsoft.com/office/powerpoint/2010/main">
    <mc:Choice Requires="p14">
      <p:transition p14:dur="1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2000"/>
                                        <p:tgtEl>
                                          <p:spTgt spid="2">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30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30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B37F94-BD3A-8E10-4C49-00B37A7EDA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BA529A1B-109A-BFF1-9258-A4FB41B0116A}"/>
              </a:ext>
            </a:extLst>
          </p:cNvPr>
          <p:cNvSpPr txBox="1">
            <a:spLocks/>
          </p:cNvSpPr>
          <p:nvPr/>
        </p:nvSpPr>
        <p:spPr>
          <a:xfrm>
            <a:off x="3553860" y="2043300"/>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Piliavin, Rodin and Piliavin: Good Samaritanism: An Underground Phenomenon? (1969)</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a:t>
            </a:r>
            <a:r>
              <a:rPr lang="en-GB" sz="3200" dirty="0" err="1">
                <a:solidFill>
                  <a:srgbClr val="FFFF00"/>
                </a:solidFill>
                <a:latin typeface="Scribble marker" pitchFamily="50" charset="0"/>
                <a:ea typeface="Aptos" panose="020B0004020202020204" pitchFamily="34" charset="0"/>
                <a:cs typeface="Times New Roman" panose="02020603050405020304" pitchFamily="18" charset="0"/>
              </a:rPr>
              <a:t>Piliavin’s</a:t>
            </a: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 Subway Study)</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latin typeface="Aptos" panose="020B0004020202020204" pitchFamily="34" charset="0"/>
                <a:cs typeface="Arial" panose="020B0604020202020204" pitchFamily="34" charset="0"/>
              </a:rPr>
              <a:t>To investigate bystander behaviour in a real-world, rather than a lab setting, with a  focus on factors that influence helping-behaviour (type of victim, ethnicity, gender, how many people were around…). Inspired by the Kitty Genovese case, the study tested the theory of </a:t>
            </a:r>
            <a:r>
              <a:rPr lang="en-GB" sz="1600" dirty="0">
                <a:solidFill>
                  <a:srgbClr val="FFFF00"/>
                </a:solidFill>
                <a:latin typeface="Aptos" panose="020B0004020202020204" pitchFamily="34" charset="0"/>
                <a:cs typeface="Arial" panose="020B0604020202020204" pitchFamily="34" charset="0"/>
              </a:rPr>
              <a:t>diffusion of responsibility - </a:t>
            </a:r>
            <a:r>
              <a:rPr lang="en-GB" sz="1600" dirty="0">
                <a:solidFill>
                  <a:schemeClr val="bg1"/>
                </a:solidFill>
                <a:latin typeface="Aptos" panose="020B0004020202020204" pitchFamily="34" charset="0"/>
                <a:cs typeface="Arial" panose="020B0604020202020204" pitchFamily="34" charset="0"/>
              </a:rPr>
              <a:t>what Darley and </a:t>
            </a:r>
            <a:r>
              <a:rPr lang="en-GB" sz="1600" dirty="0" err="1">
                <a:solidFill>
                  <a:schemeClr val="bg1"/>
                </a:solidFill>
                <a:latin typeface="Aptos" panose="020B0004020202020204" pitchFamily="34" charset="0"/>
                <a:cs typeface="Arial" panose="020B0604020202020204" pitchFamily="34" charset="0"/>
              </a:rPr>
              <a:t>Latene</a:t>
            </a:r>
            <a:r>
              <a:rPr lang="en-GB" sz="1600" dirty="0">
                <a:solidFill>
                  <a:schemeClr val="bg1"/>
                </a:solidFill>
                <a:latin typeface="Aptos" panose="020B0004020202020204" pitchFamily="34" charset="0"/>
                <a:cs typeface="Arial" panose="020B0604020202020204" pitchFamily="34" charset="0"/>
              </a:rPr>
              <a:t> called “the bystander effect.”</a:t>
            </a:r>
          </a:p>
          <a:p>
            <a:endParaRPr lang="en-GB" sz="10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41987" y="1530476"/>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t>Field experiment on a New York subway using an opportunity sample of around 4,000 passengers</a:t>
            </a:r>
          </a:p>
          <a:p>
            <a:pPr lvl="0"/>
            <a:r>
              <a:rPr lang="en-GB" sz="1600" dirty="0"/>
              <a:t>observed  on 100+ 7.5-minute journeys. A male actor collapsed during the journey - either pretending to be drunk or ill (with a cane). Observers watched how passengers reacted: who helped, how long it took, and whether others joined in.</a:t>
            </a:r>
          </a:p>
          <a:p>
            <a:pPr lvl="0"/>
            <a:endParaRPr lang="en-GB" sz="1000" dirty="0"/>
          </a:p>
          <a:p>
            <a:pPr lvl="0"/>
            <a:endParaRPr lang="en-GB" sz="1600" dirty="0"/>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solidFill>
                  <a:schemeClr val="bg1"/>
                </a:solidFill>
                <a:cs typeface="Arial" panose="020B0604020202020204" pitchFamily="34" charset="0"/>
              </a:rPr>
              <a:t>Ill victims were helped in 95% of trials; drunk victims in only 50%.</a:t>
            </a:r>
          </a:p>
          <a:p>
            <a:r>
              <a:rPr lang="en-GB" sz="1600" dirty="0">
                <a:solidFill>
                  <a:schemeClr val="bg1"/>
                </a:solidFill>
                <a:cs typeface="Arial" panose="020B0604020202020204" pitchFamily="34" charset="0"/>
              </a:rPr>
              <a:t>Help was faster and more frequent for the ill condition. Victim’s ethnicity unimportant but </a:t>
            </a:r>
          </a:p>
          <a:p>
            <a:r>
              <a:rPr lang="en-GB" sz="1600" dirty="0">
                <a:solidFill>
                  <a:schemeClr val="bg1"/>
                </a:solidFill>
                <a:cs typeface="Arial" panose="020B0604020202020204" pitchFamily="34" charset="0"/>
              </a:rPr>
              <a:t>same-race helping was more common in the drunk condition. No evidence of </a:t>
            </a:r>
            <a:r>
              <a:rPr lang="en-GB" sz="1600" dirty="0">
                <a:solidFill>
                  <a:srgbClr val="FFFF00"/>
                </a:solidFill>
                <a:cs typeface="Arial" panose="020B0604020202020204" pitchFamily="34" charset="0"/>
              </a:rPr>
              <a:t>diffusion of responsibility </a:t>
            </a:r>
            <a:r>
              <a:rPr lang="en-GB" sz="1600" dirty="0">
                <a:solidFill>
                  <a:schemeClr val="bg1"/>
                </a:solidFill>
                <a:cs typeface="Arial" panose="020B0604020202020204" pitchFamily="34" charset="0"/>
              </a:rPr>
              <a:t>- larger groups didn’t reduce helping. Most help was spontaneous, often from multiple people.</a:t>
            </a:r>
          </a:p>
          <a:p>
            <a:endParaRPr lang="en-GB" sz="2800" dirty="0">
              <a:solidFill>
                <a:schemeClr val="bg1"/>
              </a:solidFill>
              <a:cs typeface="Arial" panose="020B0604020202020204" pitchFamily="34" charset="0"/>
            </a:endParaRPr>
          </a:p>
          <a:p>
            <a:r>
              <a:rPr lang="en-GB" sz="1600" dirty="0">
                <a:solidFill>
                  <a:schemeClr val="bg1"/>
                </a:solidFill>
                <a:cs typeface="Arial" panose="020B0604020202020204" pitchFamily="34" charset="0"/>
              </a:rPr>
              <a:t>	</a:t>
            </a:r>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cs typeface="Arial" panose="020B0604020202020204" pitchFamily="34" charset="0"/>
              </a:rPr>
              <a:t>People more likely to help when the situation is clear and the victim appears deserving (e.g. ill vs. drunk). Challenged the idea of the </a:t>
            </a:r>
            <a:r>
              <a:rPr lang="en-GB" sz="1600" dirty="0">
                <a:solidFill>
                  <a:srgbClr val="FFFF00"/>
                </a:solidFill>
                <a:cs typeface="Arial" panose="020B0604020202020204" pitchFamily="34" charset="0"/>
              </a:rPr>
              <a:t>bystander effect</a:t>
            </a:r>
            <a:r>
              <a:rPr lang="en-GB" sz="1600" dirty="0">
                <a:solidFill>
                  <a:schemeClr val="bg1"/>
                </a:solidFill>
                <a:cs typeface="Arial" panose="020B0604020202020204" pitchFamily="34" charset="0"/>
              </a:rPr>
              <a:t>: help often given even in large groups. How a person looks affects whether they get help.</a:t>
            </a:r>
          </a:p>
          <a:p>
            <a:r>
              <a:rPr lang="en-GB" sz="1600" dirty="0">
                <a:solidFill>
                  <a:schemeClr val="bg1"/>
                </a:solidFill>
                <a:cs typeface="Arial" panose="020B0604020202020204" pitchFamily="34" charset="0"/>
              </a:rPr>
              <a:t>Challenged lab-based findings on </a:t>
            </a:r>
            <a:r>
              <a:rPr lang="en-GB" sz="1600" dirty="0">
                <a:solidFill>
                  <a:srgbClr val="FFFF00"/>
                </a:solidFill>
                <a:cs typeface="Arial" panose="020B0604020202020204" pitchFamily="34" charset="0"/>
              </a:rPr>
              <a:t>diffusion of responsibility</a:t>
            </a:r>
            <a:r>
              <a:rPr lang="en-GB" sz="1600" dirty="0">
                <a:solidFill>
                  <a:schemeClr val="bg1"/>
                </a:solidFill>
                <a:cs typeface="Arial" panose="020B0604020202020204" pitchFamily="34" charset="0"/>
              </a:rPr>
              <a:t>, showing that context and victim characteristics matter more than group size.</a:t>
            </a:r>
          </a:p>
          <a:p>
            <a:endParaRPr lang="en-GB" sz="1600" dirty="0">
              <a:solidFill>
                <a:schemeClr val="bg1"/>
              </a:solidFill>
              <a:cs typeface="Arial" panose="020B0604020202020204" pitchFamily="34" charset="0"/>
            </a:endParaRPr>
          </a:p>
          <a:p>
            <a:endParaRPr lang="en-GB" sz="800" dirty="0">
              <a:solidFill>
                <a:schemeClr val="bg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57BC5AD6-91E5-0A47-273D-AEDC86CB38F2}"/>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4FF12E30-13DC-CEE7-D274-6B65EA1132CA}"/>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E2ADF98A-AE48-4813-3014-AA2727E4785C}"/>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B8A80B74-AE82-D264-800A-BA83EF742037}"/>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89FF78CC-22E1-4837-5221-D1E5B9D3158C}"/>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B06FA4BC-3A04-F64B-228B-54366631E61C}"/>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E9AFA588-89D0-D0A7-74E1-69AE31BF6F3D}"/>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023F009A-CEA8-6687-C10E-F40CD2773B01}"/>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828FCCBB-DF88-51E0-7503-501327319FCA}"/>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3F1CE13E-D968-7D5A-5AA6-8F4DA9537DEF}"/>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E9922C5A-6517-B10E-13D4-57A011AA4CE6}"/>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B88462D8-5455-84E9-AE31-1B91E76D3C8A}"/>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AFD40292-B5C2-9449-CC6C-EF6DA3F230E1}"/>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BDABC9CC-65F2-693B-9A3A-6CDECE222C60}"/>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10E94C56-B8C3-4231-B5DD-9A6B6CEB911C}"/>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CCB8472D-918D-F5A5-C5B0-17DCAA3B5388}"/>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2097F9A5-8FB2-F12B-3C81-FF73A90F5807}"/>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C387E766-F4E7-8825-1A67-62F16A8BEE87}"/>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9FBB8A75-D752-0ECA-DB50-944E403011B2}"/>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CECD56EB-7A8A-28BE-1C20-CA7DB45221B3}"/>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82FDDDE2-0872-CE6E-5432-C5172BE8985F}"/>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427BA8EB-E4E4-6627-579B-72C18DD0DBCA}"/>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B4E5E857-E4F5-2816-8F92-E0C15FE2E484}"/>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4A187864-37D8-9DD8-FB62-B25809A8A0C0}"/>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BEAE1186-55EC-7592-7752-BDA91FCA00FC}"/>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DA59770E-AADC-278E-8CB3-08AB221F0B1D}"/>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7982DD01-4A8E-8B8C-97D3-F7F8CF85C418}"/>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9DDFB9B7-EB8C-0372-08B1-329C2D6C5650}"/>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091392E7-6FA3-64C5-E687-FCB0A9137D87}"/>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0BF45F53-E55B-98C9-E5EE-A3DF1083A67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A89CF48B-991E-2EB6-1635-048BAC159E8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14541873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97D3E4-9A76-3935-4D14-E31B1625E3C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1" name="TextBox 20">
            <a:extLst>
              <a:ext uri="{FF2B5EF4-FFF2-40B4-BE49-F238E27FC236}">
                <a16:creationId xmlns:a16="http://schemas.microsoft.com/office/drawing/2014/main" id="{2E40FA52-2B88-61DC-722A-2BDEC4BA5048}"/>
              </a:ext>
            </a:extLst>
          </p:cNvPr>
          <p:cNvSpPr txBox="1">
            <a:spLocks/>
          </p:cNvSpPr>
          <p:nvPr/>
        </p:nvSpPr>
        <p:spPr>
          <a:xfrm>
            <a:off x="3523380" y="2104260"/>
            <a:ext cx="5400000" cy="2062103"/>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Piaget: The Language and Thought of the Child (1926)</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(Theory of Language)</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explain how children develop language as part of their overall cognitive development. Piaget believed that thinking comes first, and language grows from it, not the other way around. Children must first understand concepts before they can express them through language. </a:t>
            </a:r>
          </a:p>
          <a:p>
            <a:endParaRPr lang="en-GB" sz="1000" dirty="0">
              <a:solidFill>
                <a:schemeClr val="bg1"/>
              </a:solidFill>
              <a:cs typeface="Arial" panose="020B0604020202020204" pitchFamily="34" charset="0"/>
            </a:endParaRPr>
          </a:p>
          <a:p>
            <a:endParaRPr lang="en-GB" sz="1600" dirty="0">
              <a:solidFill>
                <a:schemeClr val="tx1"/>
              </a:solidFill>
              <a:cs typeface="Arial" panose="020B0604020202020204" pitchFamily="34" charset="0"/>
            </a:endParaRPr>
          </a:p>
          <a:p>
            <a:endParaRPr lang="en-GB" sz="3200" dirty="0">
              <a:solidFill>
                <a:schemeClr val="tx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Naturalistic observation and clinical interviews that studied how thinking changed over time across four cognitive stages. Focusing on how children used language to represent their understanding, Piaget distinguished between </a:t>
            </a:r>
            <a:r>
              <a:rPr lang="en-GB" sz="1600" dirty="0">
                <a:solidFill>
                  <a:srgbClr val="FFFF00"/>
                </a:solidFill>
              </a:rPr>
              <a:t>egocentric </a:t>
            </a:r>
            <a:r>
              <a:rPr lang="en-GB" sz="1600" dirty="0">
                <a:solidFill>
                  <a:schemeClr val="bg1"/>
                </a:solidFill>
              </a:rPr>
              <a:t>(self-focused, non-communicative) and </a:t>
            </a:r>
            <a:r>
              <a:rPr lang="en-GB" sz="1600" dirty="0">
                <a:solidFill>
                  <a:srgbClr val="FFFF00"/>
                </a:solidFill>
              </a:rPr>
              <a:t>socialized speech </a:t>
            </a:r>
            <a:r>
              <a:rPr lang="en-GB" sz="1600" dirty="0">
                <a:solidFill>
                  <a:schemeClr val="bg1"/>
                </a:solidFill>
              </a:rPr>
              <a:t>(interactive, communicative).</a:t>
            </a:r>
          </a:p>
          <a:p>
            <a:endParaRPr lang="en-GB" dirty="0">
              <a:solidFill>
                <a:schemeClr val="tx1"/>
              </a:solidFill>
              <a:latin typeface="Aptos" panose="020B0004020202020204" pitchFamily="34" charset="0"/>
              <a:cs typeface="Arial" panose="020B0604020202020204" pitchFamily="34" charset="0"/>
            </a:endParaRPr>
          </a:p>
          <a:p>
            <a:endParaRPr lang="en-GB" sz="12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Thought precedes language. Young children use language to express what they already know. In the </a:t>
            </a:r>
            <a:r>
              <a:rPr lang="en-GB" sz="1600" dirty="0">
                <a:solidFill>
                  <a:srgbClr val="FFFF00"/>
                </a:solidFill>
              </a:rPr>
              <a:t>sensorimotor stage </a:t>
            </a:r>
            <a:r>
              <a:rPr lang="en-GB" sz="1600" dirty="0">
                <a:solidFill>
                  <a:schemeClr val="bg1"/>
                </a:solidFill>
              </a:rPr>
              <a:t>babies learn through senses and sounds. In the </a:t>
            </a:r>
            <a:r>
              <a:rPr lang="en-GB" sz="1600" dirty="0">
                <a:solidFill>
                  <a:srgbClr val="FFFF00"/>
                </a:solidFill>
              </a:rPr>
              <a:t>preoperational stage </a:t>
            </a:r>
            <a:r>
              <a:rPr lang="en-GB" sz="1600" dirty="0">
                <a:solidFill>
                  <a:schemeClr val="bg1"/>
                </a:solidFill>
              </a:rPr>
              <a:t>children use language to express their own perspective, struggling to consider others’ viewpoints. Until the </a:t>
            </a:r>
            <a:r>
              <a:rPr lang="en-GB" sz="1600" dirty="0">
                <a:solidFill>
                  <a:srgbClr val="FFFF00"/>
                </a:solidFill>
              </a:rPr>
              <a:t>concr</a:t>
            </a:r>
            <a:r>
              <a:rPr lang="en-GB" sz="1600" dirty="0">
                <a:solidFill>
                  <a:schemeClr val="bg1"/>
                </a:solidFill>
              </a:rPr>
              <a:t>ete operational stage their thinking is egocentric and limited.</a:t>
            </a:r>
            <a:endParaRPr lang="en-GB" sz="1600" dirty="0"/>
          </a:p>
          <a:p>
            <a:endParaRPr lang="en-GB" sz="1000" dirty="0"/>
          </a:p>
          <a:p>
            <a:pPr lvl="0"/>
            <a:r>
              <a:rPr lang="en-GB" sz="1600" dirty="0">
                <a:solidFill>
                  <a:schemeClr val="bg1"/>
                </a:solidFill>
              </a:rPr>
              <a:t> </a:t>
            </a:r>
          </a:p>
          <a:p>
            <a:pPr lvl="0"/>
            <a:endParaRPr lang="en-GB" sz="1000" dirty="0">
              <a:solidFill>
                <a:schemeClr val="bg1"/>
              </a:solidFill>
            </a:endParaRPr>
          </a:p>
          <a:p>
            <a:pPr lvl="0"/>
            <a:endParaRPr lang="en-GB" sz="1000" dirty="0"/>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Children must understand a concept before they can talk about it (they won’t use words like “more” or “less” until they grasp quantity). Cognitive development drives language development. Children learn to think and then use language to express those thoughts. Teaching should match the child’s stage of thinking and not just focus on words.</a:t>
            </a:r>
            <a:endParaRPr lang="en-GB" sz="2800" dirty="0">
              <a:solidFill>
                <a:schemeClr val="bg1"/>
              </a:solidFill>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34DE8909-4B19-2392-EF3D-DF08CBB4B967}"/>
              </a:ext>
            </a:extLst>
          </p:cNvPr>
          <p:cNvGrpSpPr/>
          <p:nvPr/>
        </p:nvGrpSpPr>
        <p:grpSpPr>
          <a:xfrm>
            <a:off x="187900" y="292138"/>
            <a:ext cx="7827807" cy="6555641"/>
            <a:chOff x="187900" y="292138"/>
            <a:chExt cx="7827807" cy="6555641"/>
          </a:xfrm>
        </p:grpSpPr>
        <p:sp>
          <p:nvSpPr>
            <p:cNvPr id="22" name="TextBox 21">
              <a:extLst>
                <a:ext uri="{FF2B5EF4-FFF2-40B4-BE49-F238E27FC236}">
                  <a16:creationId xmlns:a16="http://schemas.microsoft.com/office/drawing/2014/main" id="{3D8AC50E-0641-9F61-01C5-20467AD5ECE4}"/>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4" name="Rectangle 23">
              <a:hlinkClick r:id="rId6" action="ppaction://hlinksldjump"/>
              <a:extLst>
                <a:ext uri="{FF2B5EF4-FFF2-40B4-BE49-F238E27FC236}">
                  <a16:creationId xmlns:a16="http://schemas.microsoft.com/office/drawing/2014/main" id="{51889ABA-006E-C388-808A-6EBA29E86CA3}"/>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5" name="Rectangle 24">
              <a:hlinkClick r:id="rId7" action="ppaction://hlinksldjump"/>
              <a:extLst>
                <a:ext uri="{FF2B5EF4-FFF2-40B4-BE49-F238E27FC236}">
                  <a16:creationId xmlns:a16="http://schemas.microsoft.com/office/drawing/2014/main" id="{0E38BA8C-87D0-9007-2D03-1A8C077A09BA}"/>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6" name="Rectangle 25">
              <a:hlinkClick r:id="rId8" action="ppaction://hlinksldjump"/>
              <a:extLst>
                <a:ext uri="{FF2B5EF4-FFF2-40B4-BE49-F238E27FC236}">
                  <a16:creationId xmlns:a16="http://schemas.microsoft.com/office/drawing/2014/main" id="{F6AB46DC-5FFA-C1DF-A066-1CAE3CB088B0}"/>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7" name="Rectangle 26">
              <a:hlinkClick r:id="rId9" action="ppaction://hlinksldjump"/>
              <a:extLst>
                <a:ext uri="{FF2B5EF4-FFF2-40B4-BE49-F238E27FC236}">
                  <a16:creationId xmlns:a16="http://schemas.microsoft.com/office/drawing/2014/main" id="{2C47DEBF-8C4B-425B-09DE-FA5CF5600EFA}"/>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0" action="ppaction://hlinksldjump"/>
              <a:extLst>
                <a:ext uri="{FF2B5EF4-FFF2-40B4-BE49-F238E27FC236}">
                  <a16:creationId xmlns:a16="http://schemas.microsoft.com/office/drawing/2014/main" id="{21667486-EAC7-ACC7-46D6-E4087FF8BBA9}"/>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1" action="ppaction://hlinksldjump"/>
              <a:extLst>
                <a:ext uri="{FF2B5EF4-FFF2-40B4-BE49-F238E27FC236}">
                  <a16:creationId xmlns:a16="http://schemas.microsoft.com/office/drawing/2014/main" id="{517A39B6-6CF9-3D5C-8EC8-29177EC3C681}"/>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0" name="Rectangle 29">
              <a:hlinkClick r:id="rId12" action="ppaction://hlinksldjump"/>
              <a:extLst>
                <a:ext uri="{FF2B5EF4-FFF2-40B4-BE49-F238E27FC236}">
                  <a16:creationId xmlns:a16="http://schemas.microsoft.com/office/drawing/2014/main" id="{A9F4506F-17C2-613B-5C33-556DB56A5840}"/>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3" action="ppaction://hlinksldjump"/>
              <a:extLst>
                <a:ext uri="{FF2B5EF4-FFF2-40B4-BE49-F238E27FC236}">
                  <a16:creationId xmlns:a16="http://schemas.microsoft.com/office/drawing/2014/main" id="{3B8C7CAE-05FD-E44B-3C50-24A4687CEEF4}"/>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4" action="ppaction://hlinksldjump"/>
              <a:extLst>
                <a:ext uri="{FF2B5EF4-FFF2-40B4-BE49-F238E27FC236}">
                  <a16:creationId xmlns:a16="http://schemas.microsoft.com/office/drawing/2014/main" id="{4B3172AF-008A-58A7-5BAB-5F4E9F4C8A54}"/>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3" name="Rectangle 32">
              <a:hlinkClick r:id="rId15" action="ppaction://hlinksldjump"/>
              <a:extLst>
                <a:ext uri="{FF2B5EF4-FFF2-40B4-BE49-F238E27FC236}">
                  <a16:creationId xmlns:a16="http://schemas.microsoft.com/office/drawing/2014/main" id="{E44F4389-26F6-C860-9820-583EBB4C7467}"/>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6" action="ppaction://hlinksldjump"/>
              <a:extLst>
                <a:ext uri="{FF2B5EF4-FFF2-40B4-BE49-F238E27FC236}">
                  <a16:creationId xmlns:a16="http://schemas.microsoft.com/office/drawing/2014/main" id="{9ADE4BC1-5CA9-3486-5D87-75BBB28BD460}"/>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7" action="ppaction://hlinksldjump"/>
              <a:extLst>
                <a:ext uri="{FF2B5EF4-FFF2-40B4-BE49-F238E27FC236}">
                  <a16:creationId xmlns:a16="http://schemas.microsoft.com/office/drawing/2014/main" id="{E1F2D487-BDA1-61BE-A6EC-BC6E69F53FA9}"/>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8" action="ppaction://hlinksldjump"/>
              <a:extLst>
                <a:ext uri="{FF2B5EF4-FFF2-40B4-BE49-F238E27FC236}">
                  <a16:creationId xmlns:a16="http://schemas.microsoft.com/office/drawing/2014/main" id="{CE99BE69-8D2E-8F44-B8B4-EEB99C6718B6}"/>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19" action="ppaction://hlinksldjump"/>
              <a:extLst>
                <a:ext uri="{FF2B5EF4-FFF2-40B4-BE49-F238E27FC236}">
                  <a16:creationId xmlns:a16="http://schemas.microsoft.com/office/drawing/2014/main" id="{A5D7CF80-33AF-10BC-ABD7-3D6430396FC1}"/>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0" action="ppaction://hlinksldjump"/>
              <a:extLst>
                <a:ext uri="{FF2B5EF4-FFF2-40B4-BE49-F238E27FC236}">
                  <a16:creationId xmlns:a16="http://schemas.microsoft.com/office/drawing/2014/main" id="{A01E2840-CC25-D31B-EA76-6A9EEF4D8F9E}"/>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1" action="ppaction://hlinksldjump"/>
              <a:extLst>
                <a:ext uri="{FF2B5EF4-FFF2-40B4-BE49-F238E27FC236}">
                  <a16:creationId xmlns:a16="http://schemas.microsoft.com/office/drawing/2014/main" id="{A3FFD389-6CD6-1F55-98C3-3E4F83F8B977}"/>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0" name="Rectangle 39">
              <a:hlinkClick r:id="rId22" action="ppaction://hlinksldjump"/>
              <a:extLst>
                <a:ext uri="{FF2B5EF4-FFF2-40B4-BE49-F238E27FC236}">
                  <a16:creationId xmlns:a16="http://schemas.microsoft.com/office/drawing/2014/main" id="{FB467856-D990-D64B-F71B-998A0B85E7F8}"/>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3" action="ppaction://hlinksldjump"/>
              <a:extLst>
                <a:ext uri="{FF2B5EF4-FFF2-40B4-BE49-F238E27FC236}">
                  <a16:creationId xmlns:a16="http://schemas.microsoft.com/office/drawing/2014/main" id="{D95E0196-A2E4-C959-817A-1A79808FE3D3}"/>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4" action="ppaction://hlinksldjump"/>
              <a:extLst>
                <a:ext uri="{FF2B5EF4-FFF2-40B4-BE49-F238E27FC236}">
                  <a16:creationId xmlns:a16="http://schemas.microsoft.com/office/drawing/2014/main" id="{112C850E-DA25-A619-9D19-084253059F54}"/>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5" action="ppaction://hlinksldjump"/>
              <a:extLst>
                <a:ext uri="{FF2B5EF4-FFF2-40B4-BE49-F238E27FC236}">
                  <a16:creationId xmlns:a16="http://schemas.microsoft.com/office/drawing/2014/main" id="{7112C82A-89D6-BCAB-84E0-515D4C465E98}"/>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6" action="ppaction://hlinksldjump"/>
              <a:extLst>
                <a:ext uri="{FF2B5EF4-FFF2-40B4-BE49-F238E27FC236}">
                  <a16:creationId xmlns:a16="http://schemas.microsoft.com/office/drawing/2014/main" id="{0BFDB025-BAAE-4060-0AE5-9B8C98DF84DA}"/>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7" action="ppaction://hlinksldjump"/>
              <a:extLst>
                <a:ext uri="{FF2B5EF4-FFF2-40B4-BE49-F238E27FC236}">
                  <a16:creationId xmlns:a16="http://schemas.microsoft.com/office/drawing/2014/main" id="{B6B82E30-BE2E-1D47-92D4-C9D58D323194}"/>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6" name="Rectangle 45">
              <a:hlinkClick r:id="rId28" action="ppaction://hlinksldjump"/>
              <a:extLst>
                <a:ext uri="{FF2B5EF4-FFF2-40B4-BE49-F238E27FC236}">
                  <a16:creationId xmlns:a16="http://schemas.microsoft.com/office/drawing/2014/main" id="{EDCF620C-091F-48DE-B2B4-EBFF2EFE6C08}"/>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29" action="ppaction://hlinksldjump"/>
              <a:extLst>
                <a:ext uri="{FF2B5EF4-FFF2-40B4-BE49-F238E27FC236}">
                  <a16:creationId xmlns:a16="http://schemas.microsoft.com/office/drawing/2014/main" id="{69FFEE2E-4626-D819-58E0-2A25FDB5259E}"/>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0" action="ppaction://hlinksldjump"/>
              <a:extLst>
                <a:ext uri="{FF2B5EF4-FFF2-40B4-BE49-F238E27FC236}">
                  <a16:creationId xmlns:a16="http://schemas.microsoft.com/office/drawing/2014/main" id="{717CA716-B1CD-AAAC-729A-E7A1EFFC4618}"/>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1" action="ppaction://hlinksldjump"/>
              <a:extLst>
                <a:ext uri="{FF2B5EF4-FFF2-40B4-BE49-F238E27FC236}">
                  <a16:creationId xmlns:a16="http://schemas.microsoft.com/office/drawing/2014/main" id="{DED75A42-F8FF-A930-89BC-8B930425A1C5}"/>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51" name="Rectangle 50">
              <a:hlinkClick r:id="rId32" action="ppaction://hlinksldjump"/>
              <a:extLst>
                <a:ext uri="{FF2B5EF4-FFF2-40B4-BE49-F238E27FC236}">
                  <a16:creationId xmlns:a16="http://schemas.microsoft.com/office/drawing/2014/main" id="{976CA63A-582F-75B4-ADE7-E1C0967BBDAA}"/>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2" name="TopMenu" descr="A blue circle with black text&#10;&#10;AI-generated content may be incorrect.">
            <a:extLst>
              <a:ext uri="{FF2B5EF4-FFF2-40B4-BE49-F238E27FC236}">
                <a16:creationId xmlns:a16="http://schemas.microsoft.com/office/drawing/2014/main" id="{A901E840-3078-F785-B601-7DA717F25D8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8" name="Picture 7" descr="A red arrow pointing to the left&#10;&#10;AI-generated content may be incorrect.">
            <a:hlinkClick r:id="" action="ppaction://hlinkshowjump?jump=lastslide"/>
            <a:extLst>
              <a:ext uri="{FF2B5EF4-FFF2-40B4-BE49-F238E27FC236}">
                <a16:creationId xmlns:a16="http://schemas.microsoft.com/office/drawing/2014/main" id="{455235F7-8B21-4C02-8C2D-6911727B016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35774368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2"/>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21"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6501F9-6B18-28E4-EB98-FC7058D62A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BA529A1B-109A-BFF1-9258-A4FB41B0116A}"/>
              </a:ext>
            </a:extLst>
          </p:cNvPr>
          <p:cNvSpPr txBox="1">
            <a:spLocks/>
          </p:cNvSpPr>
          <p:nvPr/>
        </p:nvSpPr>
        <p:spPr>
          <a:xfrm>
            <a:off x="3503060" y="2076076"/>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Sapir-Whorf: Theory of Linguistic Relativity (1929)</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(The Sapir-Whorf Hypothesis)</a:t>
            </a:r>
            <a:endParaRPr lang="en-GB" sz="3200" dirty="0">
              <a:solidFill>
                <a:srgbClr val="FFFF00"/>
              </a:solidFill>
              <a:effectLst/>
              <a:latin typeface="Scribble marker" pitchFamily="50" charset="0"/>
              <a:ea typeface="Aptos" panose="020B0004020202020204" pitchFamily="34" charset="0"/>
              <a:cs typeface="Times New Roman" panose="02020603050405020304" pitchFamily="18" charset="0"/>
            </a:endParaRP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What?</a:t>
            </a:r>
          </a:p>
          <a:p>
            <a:r>
              <a:rPr lang="en-GB" sz="1600" dirty="0">
                <a:solidFill>
                  <a:schemeClr val="bg1"/>
                </a:solidFill>
                <a:latin typeface="Aptos" panose="020B0004020202020204" pitchFamily="34" charset="0"/>
                <a:cs typeface="Arial" panose="020B0604020202020204" pitchFamily="34" charset="0"/>
              </a:rPr>
              <a:t>To explore how language affects the way we think. How do the words and grammar we use shape our understanding of the world (</a:t>
            </a:r>
            <a:r>
              <a:rPr lang="en-GB" sz="1600" i="1" dirty="0">
                <a:solidFill>
                  <a:schemeClr val="bg1"/>
                </a:solidFill>
                <a:latin typeface="Aptos" panose="020B0004020202020204" pitchFamily="34" charset="0"/>
                <a:cs typeface="Arial" panose="020B0604020202020204" pitchFamily="34" charset="0"/>
              </a:rPr>
              <a:t>linguistic relativity</a:t>
            </a:r>
            <a:r>
              <a:rPr lang="en-GB" sz="1600" dirty="0">
                <a:solidFill>
                  <a:schemeClr val="bg1"/>
                </a:solidFill>
                <a:latin typeface="Aptos" panose="020B0004020202020204" pitchFamily="34" charset="0"/>
                <a:cs typeface="Arial" panose="020B0604020202020204" pitchFamily="34" charset="0"/>
              </a:rPr>
              <a:t>).</a:t>
            </a:r>
          </a:p>
          <a:p>
            <a:endParaRPr lang="en-GB" sz="1600" dirty="0">
              <a:solidFill>
                <a:schemeClr val="bg1"/>
              </a:solidFill>
              <a:latin typeface="Aptos" panose="020B0004020202020204" pitchFamily="34" charset="0"/>
              <a:cs typeface="Arial" panose="020B0604020202020204" pitchFamily="34" charset="0"/>
            </a:endParaRPr>
          </a:p>
          <a:p>
            <a:endParaRPr lang="en-GB" sz="24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41987"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a:t>
            </a:r>
          </a:p>
          <a:p>
            <a:r>
              <a:rPr lang="en-GB" sz="1600" dirty="0">
                <a:solidFill>
                  <a:schemeClr val="bg1"/>
                </a:solidFill>
              </a:rPr>
              <a:t>Studied different languages (</a:t>
            </a:r>
            <a:r>
              <a:rPr lang="en-GB" sz="1600" i="1" dirty="0">
                <a:solidFill>
                  <a:schemeClr val="bg1"/>
                </a:solidFill>
              </a:rPr>
              <a:t>linguistic analysis</a:t>
            </a:r>
            <a:r>
              <a:rPr lang="en-GB" sz="1600" dirty="0">
                <a:solidFill>
                  <a:schemeClr val="bg1"/>
                </a:solidFill>
              </a:rPr>
              <a:t>) and cross- cultural comparisons between languages (such as English and Hopi, a Native American language). Looked at how different languages encode concepts like  time, space and colour. Theorised about linguistic differences might lead to cognitive differences among speakers.</a:t>
            </a:r>
            <a:endParaRPr lang="en-GB" sz="2400" dirty="0"/>
          </a:p>
          <a:p>
            <a:pPr lvl="0"/>
            <a:endParaRPr lang="en-GB" sz="1600" dirty="0"/>
          </a:p>
          <a:p>
            <a:pPr lvl="0"/>
            <a:r>
              <a:rPr lang="en-GB" sz="1600" dirty="0">
                <a:solidFill>
                  <a:schemeClr val="bg1"/>
                </a:solidFill>
                <a:latin typeface="THE BOLD FONT (FREE VERSION)" panose="00000800000000000000" pitchFamily="2" charset="0"/>
              </a:rPr>
              <a:t> </a:t>
            </a:r>
            <a:endParaRPr lang="en-GB" sz="1600" dirty="0"/>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solidFill>
                  <a:schemeClr val="bg1"/>
                </a:solidFill>
              </a:rPr>
              <a:t>Hypothesis has two forms. </a:t>
            </a:r>
            <a:r>
              <a:rPr lang="en-GB" sz="1600" dirty="0">
                <a:solidFill>
                  <a:srgbClr val="FFFF00"/>
                </a:solidFill>
              </a:rPr>
              <a:t>Strong version</a:t>
            </a:r>
            <a:r>
              <a:rPr lang="en-GB" sz="1600" dirty="0">
                <a:solidFill>
                  <a:schemeClr val="bg1"/>
                </a:solidFill>
              </a:rPr>
              <a:t>: Language </a:t>
            </a:r>
            <a:r>
              <a:rPr lang="en-GB" sz="1600" i="1" dirty="0">
                <a:solidFill>
                  <a:schemeClr val="bg1"/>
                </a:solidFill>
              </a:rPr>
              <a:t>determines</a:t>
            </a:r>
            <a:r>
              <a:rPr lang="en-GB" sz="1600" dirty="0">
                <a:solidFill>
                  <a:schemeClr val="bg1"/>
                </a:solidFill>
              </a:rPr>
              <a:t> thought. </a:t>
            </a:r>
            <a:r>
              <a:rPr lang="en-GB" sz="1600" dirty="0">
                <a:solidFill>
                  <a:srgbClr val="FFFF00"/>
                </a:solidFill>
              </a:rPr>
              <a:t>Weak version</a:t>
            </a:r>
            <a:r>
              <a:rPr lang="en-GB" sz="1600" dirty="0">
                <a:solidFill>
                  <a:schemeClr val="bg1"/>
                </a:solidFill>
              </a:rPr>
              <a:t>: Language </a:t>
            </a:r>
            <a:r>
              <a:rPr lang="en-GB" sz="1600" i="1" dirty="0">
                <a:solidFill>
                  <a:schemeClr val="bg1"/>
                </a:solidFill>
              </a:rPr>
              <a:t>influences</a:t>
            </a:r>
            <a:r>
              <a:rPr lang="en-GB" sz="1600" dirty="0">
                <a:solidFill>
                  <a:schemeClr val="bg1"/>
                </a:solidFill>
              </a:rPr>
              <a:t> though. People who speak different languages think differently because language influences how they see the world. Hopi, for example, has no word for “future” because its speakers think about time as a continuous flow, not broken into past, present and future.</a:t>
            </a:r>
          </a:p>
          <a:p>
            <a:endParaRPr lang="en-GB" dirty="0">
              <a:solidFill>
                <a:schemeClr val="bg1"/>
              </a:solidFill>
              <a:cs typeface="Arial" panose="020B0604020202020204" pitchFamily="34" charset="0"/>
            </a:endParaRPr>
          </a:p>
          <a:p>
            <a:r>
              <a:rPr lang="en-GB" sz="1600" dirty="0">
                <a:solidFill>
                  <a:schemeClr val="bg1"/>
                </a:solidFill>
                <a:cs typeface="Arial" panose="020B0604020202020204" pitchFamily="34" charset="0"/>
              </a:rPr>
              <a:t>	</a:t>
            </a:r>
            <a:endParaRPr lang="en-GB" sz="1000" dirty="0">
              <a:solidFill>
                <a:schemeClr val="bg1"/>
              </a:solidFill>
            </a:endParaRPr>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cs typeface="Arial" panose="020B0604020202020204" pitchFamily="34" charset="0"/>
              </a:rPr>
              <a:t>The Sapir-Whorf Hypothesis (</a:t>
            </a:r>
            <a:r>
              <a:rPr lang="en-GB" sz="1600" i="1" dirty="0">
                <a:solidFill>
                  <a:schemeClr val="bg1"/>
                </a:solidFill>
                <a:cs typeface="Arial" panose="020B0604020202020204" pitchFamily="34" charset="0"/>
              </a:rPr>
              <a:t>linguistic relativity</a:t>
            </a:r>
            <a:r>
              <a:rPr lang="en-GB" sz="1600" dirty="0">
                <a:solidFill>
                  <a:schemeClr val="bg1"/>
                </a:solidFill>
                <a:cs typeface="Arial" panose="020B0604020202020204" pitchFamily="34" charset="0"/>
              </a:rPr>
              <a:t>) suggests language doesn’t just express thoughts, it shapes how we think about, categorise and understand the world. </a:t>
            </a:r>
            <a:r>
              <a:rPr lang="en-GB" sz="1600" i="1" dirty="0">
                <a:solidFill>
                  <a:schemeClr val="bg1"/>
                </a:solidFill>
                <a:cs typeface="Arial" panose="020B0604020202020204" pitchFamily="34" charset="0"/>
              </a:rPr>
              <a:t>What</a:t>
            </a:r>
            <a:r>
              <a:rPr lang="en-GB" sz="1600" dirty="0">
                <a:solidFill>
                  <a:schemeClr val="bg1"/>
                </a:solidFill>
                <a:cs typeface="Arial" panose="020B0604020202020204" pitchFamily="34" charset="0"/>
              </a:rPr>
              <a:t> we can think about depends on the words and grammar we have. This questions the idea thinking precedes language and supports the view culture and language are intertwined.</a:t>
            </a:r>
            <a:endParaRPr lang="en-GB" sz="1600" dirty="0">
              <a:solidFill>
                <a:schemeClr val="bg1"/>
              </a:solidFill>
              <a:latin typeface="Arial" panose="020B0604020202020204" pitchFamily="34" charset="0"/>
              <a:cs typeface="Arial" panose="020B0604020202020204" pitchFamily="34" charset="0"/>
            </a:endParaRPr>
          </a:p>
          <a:p>
            <a:endParaRPr lang="en-GB" sz="1000" dirty="0">
              <a:solidFill>
                <a:schemeClr val="bg1"/>
              </a:solidFill>
              <a:latin typeface="Aptos" panose="020B0004020202020204" pitchFamily="34" charset="0"/>
              <a:cs typeface="Arial" panose="020B0604020202020204" pitchFamily="34" charset="0"/>
            </a:endParaRPr>
          </a:p>
          <a:p>
            <a:endParaRPr lang="en-GB" sz="800" dirty="0">
              <a:solidFill>
                <a:schemeClr val="bg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C6DD0854-38F4-5160-ADB9-3885F8D5D788}"/>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43772692-BE41-DC82-45A6-BAF5A36DC150}"/>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9AA9AD7E-79D4-4DBE-0827-E994565AE3EC}"/>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0853C672-2968-C107-3323-954A2D4C5485}"/>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61BA1067-4816-7877-313E-17A081BD2F1E}"/>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782A18B8-3F3E-1423-4AF4-65CAED35FB4E}"/>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8C55FD41-7DC5-B6BA-4423-9EE7F224D7CD}"/>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E68DD3E6-A7BE-F836-E8C2-8D76A85CEE90}"/>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CDD5791F-381A-7C43-233F-C9C8082106F9}"/>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CE66C4A5-B630-AF9D-FFE9-F4A830186BB6}"/>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26F565D2-43FF-88E3-B3B9-134E16082228}"/>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9DECCC43-E1D8-5B99-D2A0-A9B6D258E5D3}"/>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6968FEA9-B861-345F-7C00-D87074DF9258}"/>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92979DC3-0DD7-96F3-F41C-E6D60AF273FB}"/>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C27F0D59-2DB1-66F2-9FFA-AE8E5D609C47}"/>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DAC1B099-FC73-2340-DE57-663DEBCA3E97}"/>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E04900A5-25A8-22AF-0D96-87367EFD11C9}"/>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61ACADB8-6B6E-7805-BC3D-65A9389EDBE7}"/>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B731612F-FDEE-D1EA-1A98-C46554101D5B}"/>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698E9838-1740-2F6E-4240-420487C70AE3}"/>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CC74D7C3-9596-DEE1-8C8B-81FF1F87852F}"/>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2D1C3C95-E5B1-B5A6-E8E3-0ADFB1B7E004}"/>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43A7F0EE-85D6-18E0-F080-DF71EF263B43}"/>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3BB17BA7-9212-8A2E-F738-02E58F01BECE}"/>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934BD1D0-BDB3-91FF-0246-5D5E975E4E27}"/>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B6EE3704-153C-23D8-AAEA-2EAF62B0E4C1}"/>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B8DC9E88-2B25-3D7A-EC0B-436631F1BF93}"/>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3304B508-0352-BFF7-C82D-41B79696D0D7}"/>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DBE171EF-68C7-AD85-C7FD-D69EF81496AE}"/>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3685892B-92FE-FB67-8C05-1FCF59E876F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46F056C2-D43C-5707-4290-142BD48C900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27197362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365500-BFB9-66B3-0292-1C1A84C4EEC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BA529A1B-109A-BFF1-9258-A4FB41B0116A}"/>
              </a:ext>
            </a:extLst>
          </p:cNvPr>
          <p:cNvSpPr txBox="1">
            <a:spLocks/>
          </p:cNvSpPr>
          <p:nvPr/>
        </p:nvSpPr>
        <p:spPr>
          <a:xfrm>
            <a:off x="3533540" y="2378580"/>
            <a:ext cx="5400000" cy="1569660"/>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Von Frisch: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The Dancing Bees (1927)</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(Bee Study) </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latin typeface="Aptos" panose="020B0004020202020204" pitchFamily="34" charset="0"/>
                <a:cs typeface="Arial" panose="020B0604020202020204" pitchFamily="34" charset="0"/>
              </a:rPr>
              <a:t>To challenge the idea that animal communication is purely instinctive and limited. To investigate how honeybees use movement to communicate the location of food sources to other members of the hive.</a:t>
            </a:r>
            <a:endParaRPr lang="en-GB" sz="1000" dirty="0">
              <a:solidFill>
                <a:schemeClr val="tx1"/>
              </a:solidFill>
              <a:latin typeface="Arial" panose="020B0604020202020204" pitchFamily="34" charset="0"/>
              <a:cs typeface="Arial" panose="020B0604020202020204" pitchFamily="34" charset="0"/>
            </a:endParaRPr>
          </a:p>
          <a:p>
            <a:endParaRPr lang="en-GB" sz="1100" dirty="0">
              <a:solidFill>
                <a:schemeClr val="tx1"/>
              </a:solidFill>
              <a:latin typeface="Aptos" panose="020B00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41987"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pPr lvl="0"/>
            <a:r>
              <a:rPr lang="en-GB" sz="1600" dirty="0"/>
              <a:t>Over 6,000 observations across 20 years, using glass hives to observe bee behaviour. Food sources (sugar water) placed at different distances and directions from a hive. Observed bee behaviour after returning from food.</a:t>
            </a:r>
          </a:p>
          <a:p>
            <a:pPr lvl="0"/>
            <a:r>
              <a:rPr lang="en-GB" sz="1600" dirty="0"/>
              <a:t>Watched movements inside the hive, recorded how other bees responded to the movement and whether they found the food.</a:t>
            </a:r>
          </a:p>
          <a:p>
            <a:pPr lvl="0"/>
            <a:endParaRPr lang="en-GB" sz="2400" dirty="0"/>
          </a:p>
          <a:p>
            <a:pPr lvl="0"/>
            <a:endParaRPr lang="en-GB" sz="1600" dirty="0"/>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solidFill>
                  <a:schemeClr val="bg1"/>
                </a:solidFill>
                <a:cs typeface="Arial" panose="020B0604020202020204" pitchFamily="34" charset="0"/>
              </a:rPr>
              <a:t>Bees performed a “waggle dance” (</a:t>
            </a:r>
            <a:r>
              <a:rPr lang="en-GB" sz="1600" dirty="0"/>
              <a:t>a figure-of-eight pattern with a “waggle” in the middle) </a:t>
            </a:r>
            <a:r>
              <a:rPr lang="en-GB" sz="1600" dirty="0">
                <a:solidFill>
                  <a:schemeClr val="bg1"/>
                </a:solidFill>
                <a:cs typeface="Arial" panose="020B0604020202020204" pitchFamily="34" charset="0"/>
              </a:rPr>
              <a:t>to tell others where the food was. The </a:t>
            </a:r>
            <a:r>
              <a:rPr lang="en-GB" sz="1600" i="1" dirty="0">
                <a:solidFill>
                  <a:schemeClr val="bg1"/>
                </a:solidFill>
                <a:cs typeface="Arial" panose="020B0604020202020204" pitchFamily="34" charset="0"/>
              </a:rPr>
              <a:t>direction</a:t>
            </a:r>
            <a:r>
              <a:rPr lang="en-GB" sz="1600" dirty="0">
                <a:solidFill>
                  <a:schemeClr val="bg1"/>
                </a:solidFill>
                <a:cs typeface="Arial" panose="020B0604020202020204" pitchFamily="34" charset="0"/>
              </a:rPr>
              <a:t> of the waggle showed where the food was in relation to the sun. The </a:t>
            </a:r>
            <a:r>
              <a:rPr lang="en-GB" sz="1600" i="1" dirty="0">
                <a:solidFill>
                  <a:schemeClr val="bg1"/>
                </a:solidFill>
                <a:cs typeface="Arial" panose="020B0604020202020204" pitchFamily="34" charset="0"/>
              </a:rPr>
              <a:t>length</a:t>
            </a:r>
            <a:r>
              <a:rPr lang="en-GB" sz="1600" dirty="0">
                <a:solidFill>
                  <a:schemeClr val="bg1"/>
                </a:solidFill>
                <a:cs typeface="Arial" panose="020B0604020202020204" pitchFamily="34" charset="0"/>
              </a:rPr>
              <a:t> of the waggle showed how far away the food was. Other bees followed the dance and flew to the correct location.</a:t>
            </a:r>
          </a:p>
          <a:p>
            <a:endParaRPr lang="en-GB" dirty="0">
              <a:solidFill>
                <a:schemeClr val="bg1"/>
              </a:solidFill>
              <a:cs typeface="Arial" panose="020B0604020202020204" pitchFamily="34" charset="0"/>
            </a:endParaRPr>
          </a:p>
          <a:p>
            <a:r>
              <a:rPr lang="en-GB" sz="1600" dirty="0">
                <a:solidFill>
                  <a:schemeClr val="bg1"/>
                </a:solidFill>
                <a:cs typeface="Arial" panose="020B0604020202020204" pitchFamily="34" charset="0"/>
              </a:rPr>
              <a:t>	</a:t>
            </a:r>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t>Bees use a complex form of communication through movement. The waggle dance helps them share information about food sources, which proved that insects can pass-on knowledge in a social group. The study provided evidence that non-human animals use symbolic signals and this   changed our understanding of animal communication and cognition.</a:t>
            </a:r>
          </a:p>
          <a:p>
            <a:endParaRPr lang="en-GB" sz="2000" dirty="0">
              <a:solidFill>
                <a:schemeClr val="bg1"/>
              </a:solidFill>
              <a:latin typeface="Aptos" panose="020B00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4D7F60BF-443A-098A-3ABE-6390864584DB}"/>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E30299F5-8FE4-A9C2-DE18-D26AB19B5A72}"/>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D37EB151-816B-DBDE-3461-529FB438DEE1}"/>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9BE35E86-ED89-463E-FE3B-2D2C36EADE6F}"/>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F81C6F29-C490-CAE8-BB78-183B3F3C56F1}"/>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8600B42B-C642-63E4-56C6-4633FE01A0C4}"/>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D71A453C-875A-3CD7-BD50-24D22345EAB6}"/>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BD3D1243-9AAD-46F4-787C-986A08707843}"/>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076AF428-B50D-FA2F-682E-AEC67AB04CC3}"/>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EEF8D582-46C6-40D2-73EF-29F5414ED9BB}"/>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FD02F34A-CA61-52EA-0E17-17F548DFF672}"/>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78A98FB8-1448-ED8B-5A55-8FB4FA941AEA}"/>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3B44BF36-645D-805D-CF56-5A8B174BD5AD}"/>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990E9CE2-EF33-3640-7BE2-7D47AE6DDB06}"/>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C0228EE6-F132-440D-A938-4D68F21A5556}"/>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C8C1106A-DEEE-D143-3151-76290F809C82}"/>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88C7255B-178E-999A-30D8-270B468855E1}"/>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0A370B19-A9B7-D027-1CDB-0249357DE918}"/>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A6A0E4D6-9F56-D791-4D91-483FE0C3E6CF}"/>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76AE87A9-9E81-BA3B-CA9D-00050024BB02}"/>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1C6F59E3-4076-EF5D-957E-3BE093D3FFFF}"/>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11FC709B-49B8-6F34-B056-E8B30E4B3FC5}"/>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C9CD3DB3-90DB-2FD3-582A-68F03D7A64B8}"/>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E939226F-1413-AEBD-31AF-DDA5D64C9ECA}"/>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0E7B61B1-18EA-17DB-1600-F88A2FB47203}"/>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5F265374-A784-79AA-4819-9D88666FB163}"/>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E378427C-8BEF-D37E-C7EB-C70B109C31EF}"/>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FE64F4DC-87F6-7785-3BE1-AAF2F8232B7C}"/>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82C00942-11AD-76F4-3B51-5D46B6BEC02E}"/>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CEE2E97B-F56C-FAE4-12A1-42B21FBC525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2405AC42-7003-4D3F-45C6-2D8B1C11D76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2891289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F06071-88AC-B7C8-B254-1B8DEBDBAF4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67C6B2E6-3F23-0374-2E3D-DB22FF41DBD8}"/>
              </a:ext>
            </a:extLst>
          </p:cNvPr>
          <p:cNvSpPr txBox="1">
            <a:spLocks/>
          </p:cNvSpPr>
          <p:nvPr/>
        </p:nvSpPr>
        <p:spPr>
          <a:xfrm>
            <a:off x="3513220" y="2146221"/>
            <a:ext cx="5400000" cy="2400657"/>
          </a:xfrm>
          <a:prstGeom prst="rect">
            <a:avLst/>
          </a:prstGeom>
          <a:noFill/>
        </p:spPr>
        <p:txBody>
          <a:bodyPr wrap="square" rtlCol="0">
            <a:spAutoFit/>
          </a:bodyPr>
          <a:lstStyle/>
          <a:p>
            <a:pPr algn="ctr"/>
            <a:r>
              <a:rPr lang="en-GB" sz="3000" dirty="0">
                <a:solidFill>
                  <a:srgbClr val="FFFF00"/>
                </a:solidFill>
                <a:latin typeface="Scribble marker" pitchFamily="50" charset="0"/>
                <a:ea typeface="Aptos" panose="020B0004020202020204" pitchFamily="34" charset="0"/>
                <a:cs typeface="Times New Roman" panose="02020603050405020304" pitchFamily="18" charset="0"/>
              </a:rPr>
              <a:t>Darwin: The Expression of the Emotions in Man and Animals (1872)</a:t>
            </a:r>
          </a:p>
          <a:p>
            <a:pPr algn="ctr"/>
            <a:r>
              <a:rPr lang="en-GB" sz="3000" dirty="0">
                <a:solidFill>
                  <a:srgbClr val="FFFF00"/>
                </a:solidFill>
                <a:latin typeface="Scribble marker" pitchFamily="50" charset="0"/>
                <a:ea typeface="Aptos" panose="020B0004020202020204" pitchFamily="34" charset="0"/>
                <a:cs typeface="Times New Roman" panose="02020603050405020304" pitchFamily="18" charset="0"/>
              </a:rPr>
              <a:t>(Evolutionary Theory of Non-Verbal Communication)</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explain why humans and animals use facial expressions and body language. He believed non-verbal communication (NVC)  evolved to help survival by showing emotions like fear, anger, or love clearly and quickly.</a:t>
            </a:r>
          </a:p>
          <a:p>
            <a:endParaRPr lang="en-GB" sz="24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Observed people and animals across different cultures and species, comparing how emotions were shown through gestures and various forms of expression. Studied how emotions like fear, anger and disgust were expressed physically and argued these expressions were universal and inherited, not learned.</a:t>
            </a:r>
          </a:p>
          <a:p>
            <a:endParaRPr lang="en-GB" sz="1100" dirty="0">
              <a:solidFill>
                <a:schemeClr val="tx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Many facial expressions (like smiling or frowning) exist in all cultures. Animals also show emotions through body language, like baring teeth or puffing up. These behaviours help protect the group or warn others of danger. Non-verbal signals are automatic and often hard to control, which makes them honest and reliable. </a:t>
            </a:r>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Takeaways?</a:t>
            </a:r>
          </a:p>
          <a:p>
            <a:r>
              <a:rPr lang="en-GB" sz="1600" dirty="0">
                <a:solidFill>
                  <a:schemeClr val="bg1"/>
                </a:solidFill>
              </a:rPr>
              <a:t>Non-verbal communication is instinctive and it evolved to help us survive. Emotional expression is built into our biology (“!</a:t>
            </a:r>
            <a:r>
              <a:rPr lang="en-GB" sz="1600" i="1" dirty="0">
                <a:solidFill>
                  <a:schemeClr val="bg1"/>
                </a:solidFill>
              </a:rPr>
              <a:t>hardwired</a:t>
            </a:r>
            <a:r>
              <a:rPr lang="en-GB" sz="1600" dirty="0">
                <a:solidFill>
                  <a:schemeClr val="bg1"/>
                </a:solidFill>
              </a:rPr>
              <a:t>”) and shared by humans and animals across cultures and species, showing that emotions and expressions are part of human nature.</a:t>
            </a:r>
            <a:endParaRPr lang="en-GB" sz="2400" dirty="0">
              <a:solidFill>
                <a:schemeClr val="tx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7E2078D5-8BE5-7D7D-FE35-FD55C49A0F5D}"/>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55BAAFAB-E59E-E10A-E630-448649F4FC2A}"/>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F79E90E0-7D0B-4EB6-F7A3-460BEC6A01F3}"/>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AF094B33-F9B2-3D82-D4B0-C2190B2E0E15}"/>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D9AFE92A-3A23-F89F-96D7-833282321632}"/>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CEDDE7E0-476A-C1E8-40E9-7B49E9334B21}"/>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234F3D60-1E22-E594-61A8-5C4E20A319C0}"/>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2771F6CB-B372-0AB0-282E-2BD249004F1D}"/>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925942E2-4AE3-2784-AC43-F69E95A75E80}"/>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1B2FED96-F6A2-074C-CF04-D69E0FBA92E5}"/>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8E642BF0-DF24-4A52-C698-834DC5AE39A2}"/>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98BFCA96-0BC1-976F-31FA-6565A95CB015}"/>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D8932EF3-2F8A-FBA0-BE6C-97B9202A1A21}"/>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FF91DBAD-E0C0-F64C-0014-1902D2C03707}"/>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CBCAF49D-4B47-A2FD-6332-CA497A0DFF92}"/>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E1C23F6B-6427-0687-B8D5-279CEA490D32}"/>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042FE2BF-E978-DCC4-33A2-57965D12D91E}"/>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019442EB-E124-571D-DBB8-1DA5D83D8314}"/>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0B2AE285-F6EC-79F6-B2C7-BF92B935ABC8}"/>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B4372FD2-9385-36B1-6DB7-89A863AE0084}"/>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5CE0F5CA-191D-32EE-0791-09EEE7A6161F}"/>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59CDFEE3-40E4-6547-E271-C15D0C87B24A}"/>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02BFCFB1-1FA3-B6AA-9AA7-BE3DE8696E9F}"/>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DA941836-D159-85C8-3096-40C6F2005A65}"/>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73EBE7DE-2F3F-E8CD-6E98-C69CF6D6400E}"/>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1640E6A0-5A41-2E04-3253-FD6ABCEB289E}"/>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56E0E540-3F57-6782-1B59-F8DFD8B8C13C}"/>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17BCAF66-DBAE-56E7-6998-5CCF13CEAA56}"/>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F24125D5-560F-E571-D924-2B1D92E2DF85}"/>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2D17F333-4E28-F535-AEA5-96FE2BD3E4C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DBB1E081-4B0C-200F-E9E5-D70A2428037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42595341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6A7CB-F7E0-0BB6-ED16-509C105E50B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1" name="TextBox 20">
            <a:extLst>
              <a:ext uri="{FF2B5EF4-FFF2-40B4-BE49-F238E27FC236}">
                <a16:creationId xmlns:a16="http://schemas.microsoft.com/office/drawing/2014/main" id="{1BA13B26-E102-352D-096C-E4B81EED56D4}"/>
              </a:ext>
            </a:extLst>
          </p:cNvPr>
          <p:cNvSpPr txBox="1">
            <a:spLocks/>
          </p:cNvSpPr>
          <p:nvPr/>
        </p:nvSpPr>
        <p:spPr>
          <a:xfrm>
            <a:off x="3513220" y="2216020"/>
            <a:ext cx="5400000" cy="2123658"/>
          </a:xfrm>
          <a:prstGeom prst="rect">
            <a:avLst/>
          </a:prstGeom>
          <a:noFill/>
        </p:spPr>
        <p:txBody>
          <a:bodyPr wrap="square" rtlCol="0">
            <a:spAutoFit/>
          </a:bodyPr>
          <a:lstStyle/>
          <a:p>
            <a:pPr algn="ctr"/>
            <a:r>
              <a:rPr lang="en-GB" sz="4400" dirty="0">
                <a:solidFill>
                  <a:srgbClr val="FFFF00"/>
                </a:solidFill>
                <a:latin typeface="Scribble marker" pitchFamily="50" charset="0"/>
              </a:rPr>
              <a:t>James-Lange Theory of Emotion (1884, 1885)</a:t>
            </a:r>
            <a:endParaRPr lang="en-GB" sz="4400" dirty="0">
              <a:solidFill>
                <a:srgbClr val="FFFF00"/>
              </a:solidFill>
            </a:endParaRP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explain how emotions happen by looking at the link between physical changes in the body and how we feel emotionally.</a:t>
            </a:r>
          </a:p>
          <a:p>
            <a:r>
              <a:rPr lang="en-GB" sz="1600" dirty="0">
                <a:solidFill>
                  <a:schemeClr val="bg1"/>
                </a:solidFill>
              </a:rPr>
              <a:t>To explore whether we feel emotions, such as fear, because we perceive bodily reactions, not the other way around.</a:t>
            </a:r>
          </a:p>
          <a:p>
            <a:r>
              <a:rPr lang="en-GB" sz="1600" dirty="0">
                <a:solidFill>
                  <a:schemeClr val="bg1"/>
                </a:solidFill>
                <a:latin typeface="Arial" panose="020B0604020202020204" pitchFamily="34" charset="0"/>
                <a:cs typeface="Arial" panose="020B0604020202020204" pitchFamily="34" charset="0"/>
              </a:rPr>
              <a:t>.</a:t>
            </a: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James (1884) and Lange (1885) developed this theory independently, based on philosophical psychology and observation. The argument here is that when we encounter a stimulus (for example,  a bear), our body reacts first (our heart races, our muscles tense…), and then we interpret those changes as an emotion (in this instance, fear). </a:t>
            </a: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Each emotion is linked to a unique set of physical changes. We feel sad, for example, because we cry, not the other way around. The body reacts first and the brain labels that reaction as an emotion. Bodily feedback, such as  facial expressions or heart rate, play a key role in shaping our emotional experience.  Each emotion, therefore, corresponds to a distinct pattern of bodily arousal. </a:t>
            </a:r>
          </a:p>
          <a:p>
            <a:pPr lvl="0"/>
            <a:endParaRPr lang="en-GB" sz="1600" dirty="0">
              <a:solidFill>
                <a:schemeClr val="bg1"/>
              </a:solidFill>
            </a:endParaRPr>
          </a:p>
          <a:p>
            <a:pPr lvl="0"/>
            <a:endParaRPr lang="en-GB" sz="1600" dirty="0">
              <a:solidFill>
                <a:schemeClr val="bg1"/>
              </a:solidFill>
            </a:endParaRPr>
          </a:p>
          <a:p>
            <a:pPr lvl="0"/>
            <a:endParaRPr lang="en-GB" sz="1600" dirty="0">
              <a:solidFill>
                <a:schemeClr val="bg1"/>
              </a:solidFill>
            </a:endParaRPr>
          </a:p>
          <a:p>
            <a:pPr lvl="0"/>
            <a:endParaRPr lang="en-GB" sz="1600" dirty="0">
              <a:solidFill>
                <a:schemeClr val="bg1"/>
              </a:solidFill>
            </a:endParaRPr>
          </a:p>
          <a:p>
            <a:pPr lvl="0"/>
            <a:endParaRPr lang="en-GB" sz="1600" dirty="0">
              <a:solidFill>
                <a:schemeClr val="bg1"/>
              </a:solidFill>
            </a:endParaRPr>
          </a:p>
          <a:p>
            <a:pPr lvl="0"/>
            <a:endParaRPr lang="en-GB" sz="1600" dirty="0">
              <a:solidFill>
                <a:schemeClr val="bg1"/>
              </a:solidFill>
            </a:endParaRPr>
          </a:p>
          <a:p>
            <a:pPr lvl="0"/>
            <a:endParaRPr lang="en-GB" sz="1600" dirty="0">
              <a:solidFill>
                <a:schemeClr val="bg1"/>
              </a:solidFill>
            </a:endParaRPr>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sz="1600" dirty="0">
              <a:solidFill>
                <a:schemeClr val="bg1"/>
              </a:solidFill>
            </a:endParaRPr>
          </a:p>
          <a:p>
            <a:pPr algn="ctr"/>
            <a:r>
              <a:rPr lang="en-GB" dirty="0">
                <a:solidFill>
                  <a:schemeClr val="bg1"/>
                </a:solidFill>
                <a:latin typeface="THE BOLD FONT (FREE VERSION)" panose="00000800000000000000" pitchFamily="2" charset="0"/>
              </a:rPr>
              <a:t>Takeaways?</a:t>
            </a:r>
          </a:p>
          <a:p>
            <a:r>
              <a:rPr lang="en-GB" sz="1600" dirty="0"/>
              <a:t>Emotions result from noticing changes in our body. They are not their cause. Physical reactions come first and the feeling of emotion comes after –this questioned </a:t>
            </a:r>
            <a:r>
              <a:rPr lang="en-GB" sz="1600" dirty="0">
                <a:solidFill>
                  <a:schemeClr val="bg1"/>
                </a:solidFill>
              </a:rPr>
              <a:t>the common belief that emotion causes physical response. </a:t>
            </a:r>
            <a:r>
              <a:rPr lang="en-GB" sz="1600" dirty="0"/>
              <a:t>It supports a biological basis for emotion and emphasises the role of the autonomic nervous system in emotional experience.</a:t>
            </a:r>
            <a:br>
              <a:rPr lang="en-GB" dirty="0"/>
            </a:br>
            <a:endParaRPr lang="en-GB" sz="1000" dirty="0"/>
          </a:p>
          <a:p>
            <a:endParaRPr lang="en-GB" sz="800" dirty="0">
              <a:solidFill>
                <a:schemeClr val="bg1"/>
              </a:solidFill>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A74AF760-95F6-97BF-0419-56711BA63CB9}"/>
              </a:ext>
            </a:extLst>
          </p:cNvPr>
          <p:cNvGrpSpPr/>
          <p:nvPr/>
        </p:nvGrpSpPr>
        <p:grpSpPr>
          <a:xfrm>
            <a:off x="187900" y="292138"/>
            <a:ext cx="7827807" cy="6555641"/>
            <a:chOff x="187900" y="292138"/>
            <a:chExt cx="7827807" cy="6555641"/>
          </a:xfrm>
        </p:grpSpPr>
        <p:sp>
          <p:nvSpPr>
            <p:cNvPr id="22" name="TextBox 21">
              <a:extLst>
                <a:ext uri="{FF2B5EF4-FFF2-40B4-BE49-F238E27FC236}">
                  <a16:creationId xmlns:a16="http://schemas.microsoft.com/office/drawing/2014/main" id="{BB168522-D611-C8BA-C001-2687570BE7A0}"/>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4" name="Rectangle 23">
              <a:hlinkClick r:id="rId6" action="ppaction://hlinksldjump"/>
              <a:extLst>
                <a:ext uri="{FF2B5EF4-FFF2-40B4-BE49-F238E27FC236}">
                  <a16:creationId xmlns:a16="http://schemas.microsoft.com/office/drawing/2014/main" id="{A1460DAE-6C67-ECAC-E3EF-8BC91076DA50}"/>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5" name="Rectangle 24">
              <a:hlinkClick r:id="rId7" action="ppaction://hlinksldjump"/>
              <a:extLst>
                <a:ext uri="{FF2B5EF4-FFF2-40B4-BE49-F238E27FC236}">
                  <a16:creationId xmlns:a16="http://schemas.microsoft.com/office/drawing/2014/main" id="{24B4553D-2678-3721-B6EF-FEEF7658DAD6}"/>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6" name="Rectangle 25">
              <a:hlinkClick r:id="rId8" action="ppaction://hlinksldjump"/>
              <a:extLst>
                <a:ext uri="{FF2B5EF4-FFF2-40B4-BE49-F238E27FC236}">
                  <a16:creationId xmlns:a16="http://schemas.microsoft.com/office/drawing/2014/main" id="{438BFFD9-CB41-4E16-5AE0-9CFE49D4A7F5}"/>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7" name="Rectangle 26">
              <a:hlinkClick r:id="rId9" action="ppaction://hlinksldjump"/>
              <a:extLst>
                <a:ext uri="{FF2B5EF4-FFF2-40B4-BE49-F238E27FC236}">
                  <a16:creationId xmlns:a16="http://schemas.microsoft.com/office/drawing/2014/main" id="{B4EBC240-6478-2D90-0F5E-99510CAD8DDD}"/>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0" action="ppaction://hlinksldjump"/>
              <a:extLst>
                <a:ext uri="{FF2B5EF4-FFF2-40B4-BE49-F238E27FC236}">
                  <a16:creationId xmlns:a16="http://schemas.microsoft.com/office/drawing/2014/main" id="{FCCA781B-1EC8-C84D-98E7-16A5DAA0DC85}"/>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1" action="ppaction://hlinksldjump"/>
              <a:extLst>
                <a:ext uri="{FF2B5EF4-FFF2-40B4-BE49-F238E27FC236}">
                  <a16:creationId xmlns:a16="http://schemas.microsoft.com/office/drawing/2014/main" id="{C2009199-5FC5-8F72-7D08-486AA61D9C81}"/>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0" name="Rectangle 29">
              <a:hlinkClick r:id="rId12" action="ppaction://hlinksldjump"/>
              <a:extLst>
                <a:ext uri="{FF2B5EF4-FFF2-40B4-BE49-F238E27FC236}">
                  <a16:creationId xmlns:a16="http://schemas.microsoft.com/office/drawing/2014/main" id="{66200C2E-F8D2-B8D0-35E9-FE70A7F472D0}"/>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3" action="ppaction://hlinksldjump"/>
              <a:extLst>
                <a:ext uri="{FF2B5EF4-FFF2-40B4-BE49-F238E27FC236}">
                  <a16:creationId xmlns:a16="http://schemas.microsoft.com/office/drawing/2014/main" id="{321F3175-065A-566C-2E09-B5D5C3D61627}"/>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4" action="ppaction://hlinksldjump"/>
              <a:extLst>
                <a:ext uri="{FF2B5EF4-FFF2-40B4-BE49-F238E27FC236}">
                  <a16:creationId xmlns:a16="http://schemas.microsoft.com/office/drawing/2014/main" id="{B0A63584-E7E2-EFED-23F6-C5AFB9D05C9D}"/>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3" name="Rectangle 32">
              <a:hlinkClick r:id="rId15" action="ppaction://hlinksldjump"/>
              <a:extLst>
                <a:ext uri="{FF2B5EF4-FFF2-40B4-BE49-F238E27FC236}">
                  <a16:creationId xmlns:a16="http://schemas.microsoft.com/office/drawing/2014/main" id="{B248B645-4C5F-ADF0-E121-7D8ED491085D}"/>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6" action="ppaction://hlinksldjump"/>
              <a:extLst>
                <a:ext uri="{FF2B5EF4-FFF2-40B4-BE49-F238E27FC236}">
                  <a16:creationId xmlns:a16="http://schemas.microsoft.com/office/drawing/2014/main" id="{ECAF24E6-E4B0-F5D2-97D0-3AF404EFD5AE}"/>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7" action="ppaction://hlinksldjump"/>
              <a:extLst>
                <a:ext uri="{FF2B5EF4-FFF2-40B4-BE49-F238E27FC236}">
                  <a16:creationId xmlns:a16="http://schemas.microsoft.com/office/drawing/2014/main" id="{7269D2C4-A12C-40C0-1558-22E4ED8F664B}"/>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8" action="ppaction://hlinksldjump"/>
              <a:extLst>
                <a:ext uri="{FF2B5EF4-FFF2-40B4-BE49-F238E27FC236}">
                  <a16:creationId xmlns:a16="http://schemas.microsoft.com/office/drawing/2014/main" id="{C5446BCC-0471-1FA4-4313-D4306A4D89C0}"/>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19" action="ppaction://hlinksldjump"/>
              <a:extLst>
                <a:ext uri="{FF2B5EF4-FFF2-40B4-BE49-F238E27FC236}">
                  <a16:creationId xmlns:a16="http://schemas.microsoft.com/office/drawing/2014/main" id="{CB1EA43B-FD29-00F3-F2A7-0FE947A3A070}"/>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0" action="ppaction://hlinksldjump"/>
              <a:extLst>
                <a:ext uri="{FF2B5EF4-FFF2-40B4-BE49-F238E27FC236}">
                  <a16:creationId xmlns:a16="http://schemas.microsoft.com/office/drawing/2014/main" id="{EBEEB399-A67E-DCEA-9173-0191A62792F7}"/>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1" action="ppaction://hlinksldjump"/>
              <a:extLst>
                <a:ext uri="{FF2B5EF4-FFF2-40B4-BE49-F238E27FC236}">
                  <a16:creationId xmlns:a16="http://schemas.microsoft.com/office/drawing/2014/main" id="{5F0C2E78-25B3-A55D-DBAE-CCC22901F19D}"/>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0" name="Rectangle 39">
              <a:hlinkClick r:id="rId22" action="ppaction://hlinksldjump"/>
              <a:extLst>
                <a:ext uri="{FF2B5EF4-FFF2-40B4-BE49-F238E27FC236}">
                  <a16:creationId xmlns:a16="http://schemas.microsoft.com/office/drawing/2014/main" id="{141BCD6D-BA17-5020-F801-42A89D3CD3B8}"/>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3" action="ppaction://hlinksldjump"/>
              <a:extLst>
                <a:ext uri="{FF2B5EF4-FFF2-40B4-BE49-F238E27FC236}">
                  <a16:creationId xmlns:a16="http://schemas.microsoft.com/office/drawing/2014/main" id="{30E62775-36A8-BA22-3809-7FAB98216783}"/>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4" action="ppaction://hlinksldjump"/>
              <a:extLst>
                <a:ext uri="{FF2B5EF4-FFF2-40B4-BE49-F238E27FC236}">
                  <a16:creationId xmlns:a16="http://schemas.microsoft.com/office/drawing/2014/main" id="{9C8D576C-BD26-5D32-7591-506C6F32A6FA}"/>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5" action="ppaction://hlinksldjump"/>
              <a:extLst>
                <a:ext uri="{FF2B5EF4-FFF2-40B4-BE49-F238E27FC236}">
                  <a16:creationId xmlns:a16="http://schemas.microsoft.com/office/drawing/2014/main" id="{BEABE44A-0BF9-229E-86FC-3745871AF341}"/>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6" action="ppaction://hlinksldjump"/>
              <a:extLst>
                <a:ext uri="{FF2B5EF4-FFF2-40B4-BE49-F238E27FC236}">
                  <a16:creationId xmlns:a16="http://schemas.microsoft.com/office/drawing/2014/main" id="{153792B1-3A46-2AFF-C229-ACB8FCAE8FD6}"/>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7" action="ppaction://hlinksldjump"/>
              <a:extLst>
                <a:ext uri="{FF2B5EF4-FFF2-40B4-BE49-F238E27FC236}">
                  <a16:creationId xmlns:a16="http://schemas.microsoft.com/office/drawing/2014/main" id="{AB0C4322-3893-24AE-7F68-D7FB58DEEB28}"/>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6" name="Rectangle 45">
              <a:hlinkClick r:id="rId28" action="ppaction://hlinksldjump"/>
              <a:extLst>
                <a:ext uri="{FF2B5EF4-FFF2-40B4-BE49-F238E27FC236}">
                  <a16:creationId xmlns:a16="http://schemas.microsoft.com/office/drawing/2014/main" id="{661E0453-23F9-E9B0-D538-2D0996644405}"/>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29" action="ppaction://hlinksldjump"/>
              <a:extLst>
                <a:ext uri="{FF2B5EF4-FFF2-40B4-BE49-F238E27FC236}">
                  <a16:creationId xmlns:a16="http://schemas.microsoft.com/office/drawing/2014/main" id="{4103493C-0D36-82B4-12B2-AEAAAAE1F9BE}"/>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0" action="ppaction://hlinksldjump"/>
              <a:extLst>
                <a:ext uri="{FF2B5EF4-FFF2-40B4-BE49-F238E27FC236}">
                  <a16:creationId xmlns:a16="http://schemas.microsoft.com/office/drawing/2014/main" id="{1427BC1A-8846-1630-B758-B0D93EEFBE00}"/>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1" action="ppaction://hlinksldjump"/>
              <a:extLst>
                <a:ext uri="{FF2B5EF4-FFF2-40B4-BE49-F238E27FC236}">
                  <a16:creationId xmlns:a16="http://schemas.microsoft.com/office/drawing/2014/main" id="{95B14DD4-3CAF-327E-A95B-CBAE70BE8585}"/>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50" name="Rectangle 49">
              <a:hlinkClick r:id="rId32" action="ppaction://hlinksldjump"/>
              <a:extLst>
                <a:ext uri="{FF2B5EF4-FFF2-40B4-BE49-F238E27FC236}">
                  <a16:creationId xmlns:a16="http://schemas.microsoft.com/office/drawing/2014/main" id="{D18E6344-FA82-0D07-EDF1-4D2753F90C4B}"/>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2" name="TopMenu" descr="A blue circle with black text&#10;&#10;AI-generated content may be incorrect.">
            <a:extLst>
              <a:ext uri="{FF2B5EF4-FFF2-40B4-BE49-F238E27FC236}">
                <a16:creationId xmlns:a16="http://schemas.microsoft.com/office/drawing/2014/main" id="{7177D33C-3FF7-CFF6-76D9-81C7BB978D7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8" name="Picture 7" descr="A red arrow pointing to the left&#10;&#10;AI-generated content may be incorrect.">
            <a:hlinkClick r:id="" action="ppaction://hlinkshowjump?jump=lastslide"/>
            <a:extLst>
              <a:ext uri="{FF2B5EF4-FFF2-40B4-BE49-F238E27FC236}">
                <a16:creationId xmlns:a16="http://schemas.microsoft.com/office/drawing/2014/main" id="{931FA8D0-B86B-FF13-8617-E194F62D077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8117800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2"/>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21"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94184C-1EDD-8F01-8995-FAD1AF6B6D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015D0438-82B0-3401-1218-6FA26632DC03}"/>
              </a:ext>
            </a:extLst>
          </p:cNvPr>
          <p:cNvSpPr txBox="1">
            <a:spLocks/>
          </p:cNvSpPr>
          <p:nvPr/>
        </p:nvSpPr>
        <p:spPr>
          <a:xfrm>
            <a:off x="3513220" y="2060339"/>
            <a:ext cx="5400000" cy="2677656"/>
          </a:xfrm>
          <a:prstGeom prst="rect">
            <a:avLst/>
          </a:prstGeom>
          <a:noFill/>
        </p:spPr>
        <p:txBody>
          <a:bodyPr wrap="square" rtlCol="0">
            <a:spAutoFit/>
          </a:bodyPr>
          <a:lstStyle/>
          <a:p>
            <a:pPr algn="ctr"/>
            <a:r>
              <a:rPr lang="en-GB" sz="2800" dirty="0">
                <a:solidFill>
                  <a:srgbClr val="FFFF00"/>
                </a:solidFill>
                <a:latin typeface="Scribble marker" pitchFamily="50" charset="0"/>
                <a:ea typeface="Aptos" panose="020B0004020202020204" pitchFamily="34" charset="0"/>
                <a:cs typeface="Times New Roman" panose="02020603050405020304" pitchFamily="18" charset="0"/>
              </a:rPr>
              <a:t>Hebb: The Organization of </a:t>
            </a:r>
            <a:r>
              <a:rPr lang="en-GB" sz="2800" dirty="0" err="1">
                <a:solidFill>
                  <a:srgbClr val="FFFF00"/>
                </a:solidFill>
                <a:latin typeface="Scribble marker" pitchFamily="50" charset="0"/>
                <a:ea typeface="Aptos" panose="020B0004020202020204" pitchFamily="34" charset="0"/>
                <a:cs typeface="Times New Roman" panose="02020603050405020304" pitchFamily="18" charset="0"/>
              </a:rPr>
              <a:t>Behavior</a:t>
            </a:r>
            <a:r>
              <a:rPr lang="en-GB" sz="2800" dirty="0">
                <a:solidFill>
                  <a:srgbClr val="FFFF00"/>
                </a:solidFill>
                <a:latin typeface="Scribble marker" pitchFamily="50" charset="0"/>
                <a:ea typeface="Aptos" panose="020B0004020202020204" pitchFamily="34" charset="0"/>
                <a:cs typeface="Times New Roman" panose="02020603050405020304" pitchFamily="18" charset="0"/>
              </a:rPr>
              <a:t>: A Neuropsychological Theory (1949) </a:t>
            </a:r>
          </a:p>
          <a:p>
            <a:pPr algn="ctr"/>
            <a:r>
              <a:rPr lang="en-GB" sz="2800" dirty="0">
                <a:solidFill>
                  <a:srgbClr val="FFFF00"/>
                </a:solidFill>
                <a:latin typeface="Scribble marker" pitchFamily="50" charset="0"/>
                <a:ea typeface="Aptos" panose="020B0004020202020204" pitchFamily="34" charset="0"/>
                <a:cs typeface="Times New Roman" panose="02020603050405020304" pitchFamily="18" charset="0"/>
              </a:rPr>
              <a:t>(Theory of Learning and Neuronal Growth)</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explain how learning occurs in the brain by looking at how </a:t>
            </a:r>
            <a:r>
              <a:rPr lang="en-GB" sz="1600" dirty="0">
                <a:solidFill>
                  <a:srgbClr val="FFFF00"/>
                </a:solidFill>
              </a:rPr>
              <a:t>neurons</a:t>
            </a:r>
            <a:r>
              <a:rPr lang="en-GB" sz="1600" dirty="0">
                <a:solidFill>
                  <a:schemeClr val="bg1"/>
                </a:solidFill>
              </a:rPr>
              <a:t> (</a:t>
            </a:r>
            <a:r>
              <a:rPr lang="en-GB" sz="1600" i="1" dirty="0">
                <a:solidFill>
                  <a:schemeClr val="bg1"/>
                </a:solidFill>
              </a:rPr>
              <a:t>nerve cells</a:t>
            </a:r>
            <a:r>
              <a:rPr lang="en-GB" sz="1600" dirty="0">
                <a:solidFill>
                  <a:schemeClr val="bg1"/>
                </a:solidFill>
              </a:rPr>
              <a:t>) grow stronger connections when we repeat actions or experiences. If repeated activation of neurons strengthens their connections this lays the foundation for memory formation, skill acquisition and brain plasticity (the brain’s ability to change and adapt).</a:t>
            </a: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Theory based on brain research, observation and animal studies. Hypothesised that when we learn something certain </a:t>
            </a:r>
            <a:r>
              <a:rPr lang="en-GB" sz="1600" dirty="0">
                <a:solidFill>
                  <a:srgbClr val="FFFF00"/>
                </a:solidFill>
              </a:rPr>
              <a:t>neurons</a:t>
            </a:r>
            <a:r>
              <a:rPr lang="en-GB" sz="1600" dirty="0">
                <a:solidFill>
                  <a:schemeClr val="bg1"/>
                </a:solidFill>
              </a:rPr>
              <a:t> fire together. The more-often this happens, the stronger the connection between those neurons becomes. A process Hebb famously summarised as “</a:t>
            </a:r>
            <a:r>
              <a:rPr lang="en-GB" sz="1600" i="1" dirty="0">
                <a:solidFill>
                  <a:srgbClr val="FFFF00"/>
                </a:solidFill>
              </a:rPr>
              <a:t>Cells that fire together, wire together</a:t>
            </a:r>
            <a:r>
              <a:rPr lang="en-GB" sz="1600" dirty="0">
                <a:solidFill>
                  <a:schemeClr val="bg1"/>
                </a:solidFill>
              </a:rPr>
              <a:t>”.</a:t>
            </a:r>
          </a:p>
          <a:p>
            <a:endParaRPr lang="en-GB" sz="20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solidFill>
                  <a:schemeClr val="bg1"/>
                </a:solidFill>
              </a:rPr>
              <a:t>Learning involves the creation of cell assemblies - groups of </a:t>
            </a:r>
            <a:r>
              <a:rPr lang="en-GB" sz="1600" dirty="0">
                <a:solidFill>
                  <a:srgbClr val="FFFF00"/>
                </a:solidFill>
              </a:rPr>
              <a:t>neurons</a:t>
            </a:r>
            <a:r>
              <a:rPr lang="en-GB" sz="1600" dirty="0">
                <a:solidFill>
                  <a:schemeClr val="bg1"/>
                </a:solidFill>
              </a:rPr>
              <a:t> that fire together during repeated experiences. These assemblies become more efficient over time, making recall and performance faster and more automatic. Synaptic connections grow stronger with practice, increasing grey matter and enhancing brain function.</a:t>
            </a:r>
          </a:p>
          <a:p>
            <a:endParaRPr lang="en-GB" sz="2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Learning is a process that involves building and strengthening brain connections. </a:t>
            </a:r>
            <a:r>
              <a:rPr lang="en-GB" sz="1600" dirty="0">
                <a:solidFill>
                  <a:srgbClr val="FFFF00"/>
                </a:solidFill>
              </a:rPr>
              <a:t>Engrams</a:t>
            </a:r>
            <a:r>
              <a:rPr lang="en-GB" sz="1600" dirty="0">
                <a:solidFill>
                  <a:schemeClr val="bg1"/>
                </a:solidFill>
              </a:rPr>
              <a:t> (memory traces) are formed and reinforced through </a:t>
            </a:r>
            <a:r>
              <a:rPr lang="en-GB" sz="1600" i="1" dirty="0">
                <a:solidFill>
                  <a:schemeClr val="bg1"/>
                </a:solidFill>
              </a:rPr>
              <a:t>repetition</a:t>
            </a:r>
            <a:r>
              <a:rPr lang="en-GB" sz="1600" dirty="0">
                <a:solidFill>
                  <a:schemeClr val="bg1"/>
                </a:solidFill>
              </a:rPr>
              <a:t>, but may fade if unused: “</a:t>
            </a:r>
            <a:r>
              <a:rPr lang="en-GB" sz="1600" i="1" dirty="0">
                <a:solidFill>
                  <a:schemeClr val="bg1"/>
                </a:solidFill>
              </a:rPr>
              <a:t>use it or lose it</a:t>
            </a:r>
            <a:r>
              <a:rPr lang="en-GB" sz="1600" dirty="0">
                <a:solidFill>
                  <a:schemeClr val="bg1"/>
                </a:solidFill>
              </a:rPr>
              <a:t>.” Repetition helps </a:t>
            </a:r>
            <a:r>
              <a:rPr lang="en-GB" sz="1600" dirty="0">
                <a:solidFill>
                  <a:srgbClr val="FFFF00"/>
                </a:solidFill>
              </a:rPr>
              <a:t>neurons</a:t>
            </a:r>
            <a:r>
              <a:rPr lang="en-GB" sz="1600" dirty="0">
                <a:solidFill>
                  <a:schemeClr val="bg1"/>
                </a:solidFill>
              </a:rPr>
              <a:t> grow stronger links, which improves memory and skills. Brain plasticity allows it to adapt in response to learning and experience.</a:t>
            </a: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0C0B39BA-C50A-836C-BBF6-3834A2CAC076}"/>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BEBAC646-C532-6874-80E6-B32E32B3E48A}"/>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3E8028DB-EE62-C7AD-A54B-09ABCF75AC06}"/>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E7D87C85-4488-A2F0-DC0D-20BBC98413D3}"/>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DCF16D88-6F0C-FA07-5627-E792BDFC2838}"/>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9CEDB464-F019-98BB-BFED-E0F714D90782}"/>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4F599A9A-AC8D-1285-E082-866231A58803}"/>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531501CB-C585-7A34-7E71-D61DFF49F4D3}"/>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583912FD-8AC8-EA56-12D1-BE747294517E}"/>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E3867F1A-8898-8AEE-C71D-DC54CD2ED750}"/>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AB5A0A2B-5B26-5913-CD5A-7681E66D31F0}"/>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F515859B-7941-D9B5-7EAB-9F3CBB6260BC}"/>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45FE6697-15EE-C825-3C81-30D76712EA6A}"/>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A5DE7CA5-33F5-8845-797E-2308446751EB}"/>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0941617F-239D-7966-FFCE-6015B455312C}"/>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492DA314-9364-D678-7567-60AB2A3DAD29}"/>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46FB7097-EA71-7B45-4249-507C58C606B9}"/>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F8DFD63D-F1B9-B61B-6029-028B250BC80C}"/>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ADF948F1-F114-61FF-D7B2-7716E9364544}"/>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496BD1DC-1984-6FE0-D14D-3D43D596C305}"/>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E0CC3882-19D4-9254-9662-8B8E84B9E8E3}"/>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D6F5781B-4170-0C37-91D5-DDF96CE577BB}"/>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F8FA0F25-B281-66E5-D95B-CA9FA998901B}"/>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4ED29533-7177-DF0B-FD74-0F48ADC7C9C0}"/>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DD232D77-1BEF-54B1-E1FB-FB72CD559060}"/>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6FA4F661-999C-B49D-44EE-1B306C9B8677}"/>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A7C27683-6E7B-60EF-68AA-71765962EDE9}"/>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3D7ACBE0-A88F-6A6A-04E4-446D2BEAC878}"/>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90571E37-770D-87F8-6DF1-F5E0EDA9C23A}"/>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44E32893-6AE1-9B17-EF65-3535DE3B586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994B5C6B-4C37-F08A-49B3-67A202AFF6F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28783465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71BEEF-3164-E71E-538B-ED643D73FCD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0EAF322D-8AC4-B15C-38A4-A15BA285A978}"/>
              </a:ext>
            </a:extLst>
          </p:cNvPr>
          <p:cNvSpPr txBox="1">
            <a:spLocks/>
          </p:cNvSpPr>
          <p:nvPr/>
        </p:nvSpPr>
        <p:spPr>
          <a:xfrm>
            <a:off x="3513220" y="2307460"/>
            <a:ext cx="5400000" cy="2123658"/>
          </a:xfrm>
          <a:prstGeom prst="rect">
            <a:avLst/>
          </a:prstGeom>
          <a:noFill/>
        </p:spPr>
        <p:txBody>
          <a:bodyPr wrap="square" rtlCol="0">
            <a:spAutoFit/>
          </a:bodyPr>
          <a:lstStyle/>
          <a:p>
            <a:pPr algn="ctr"/>
            <a:r>
              <a:rPr lang="en-GB" sz="4400" dirty="0">
                <a:solidFill>
                  <a:srgbClr val="FFFF00"/>
                </a:solidFill>
                <a:latin typeface="Scribble marker" pitchFamily="50" charset="0"/>
                <a:ea typeface="Aptos" panose="020B0004020202020204" pitchFamily="34" charset="0"/>
                <a:cs typeface="Times New Roman" panose="02020603050405020304" pitchFamily="18" charset="0"/>
              </a:rPr>
              <a:t>Penfield: Study of the Interpretive Cortex (1959)</a:t>
            </a:r>
            <a:endParaRPr lang="en-GB" sz="4400" dirty="0">
              <a:solidFill>
                <a:srgbClr val="FFFF00"/>
              </a:solidFill>
              <a:effectLst/>
              <a:latin typeface="Scribble marker" pitchFamily="50" charset="0"/>
              <a:ea typeface="Aptos" panose="020B0004020202020204" pitchFamily="34" charset="0"/>
              <a:cs typeface="Times New Roman" panose="02020603050405020304" pitchFamily="18" charset="0"/>
            </a:endParaRP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What?</a:t>
            </a:r>
          </a:p>
          <a:p>
            <a:r>
              <a:rPr lang="en-GB" sz="1600" dirty="0">
                <a:solidFill>
                  <a:schemeClr val="bg1"/>
                </a:solidFill>
              </a:rPr>
              <a:t>To investigate how different areas of the brain, especially the temporal lobe, are involved in memory, emotion, and conscious experience. To explore the concept of an </a:t>
            </a:r>
            <a:r>
              <a:rPr lang="en-GB" sz="1600" dirty="0">
                <a:solidFill>
                  <a:srgbClr val="FFFF00"/>
                </a:solidFill>
              </a:rPr>
              <a:t>interpretive cortex </a:t>
            </a:r>
            <a:r>
              <a:rPr lang="en-GB" sz="1600" dirty="0">
                <a:solidFill>
                  <a:schemeClr val="bg1"/>
                </a:solidFill>
              </a:rPr>
              <a:t>that gives meaning to recalled events.</a:t>
            </a:r>
            <a:endParaRPr lang="en-GB" sz="1600" dirty="0">
              <a:solidFill>
                <a:schemeClr val="tx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Brain surgeries on 1,000+ epilepsy patients over a 30 year period. Montreal Procedure: patients were awake (the brain doesn’t feel pain) under local anaesthetic while Penfield applied electrical stimulation to specific brain areas. Patients reported their sensory, emotional and memory experiences in real time as different regions were stimulated.</a:t>
            </a:r>
          </a:p>
          <a:p>
            <a:endParaRPr lang="en-GB" sz="24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Stimulating the somatosensory cortex triggered sensations like tingling or movement.</a:t>
            </a:r>
          </a:p>
          <a:p>
            <a:pPr lvl="0"/>
            <a:r>
              <a:rPr lang="en-GB" sz="1600" dirty="0">
                <a:solidFill>
                  <a:schemeClr val="bg1"/>
                </a:solidFill>
              </a:rPr>
              <a:t>Stimulating the visual cortex led to patients seeing shapes or colours.</a:t>
            </a:r>
          </a:p>
          <a:p>
            <a:pPr lvl="0"/>
            <a:r>
              <a:rPr lang="en-GB" sz="1600" dirty="0">
                <a:solidFill>
                  <a:schemeClr val="bg1"/>
                </a:solidFill>
              </a:rPr>
              <a:t>Stimulating the temporal lobe </a:t>
            </a:r>
            <a:r>
              <a:rPr lang="en-GB" sz="1600" dirty="0"/>
              <a:t>(especially near the interpretive cortex), </a:t>
            </a:r>
            <a:r>
              <a:rPr lang="en-GB" sz="1600" dirty="0">
                <a:solidFill>
                  <a:schemeClr val="bg1"/>
                </a:solidFill>
              </a:rPr>
              <a:t>evoked vivid memories, emotions, and even déjà vu – patients felt they  were reliving past events.</a:t>
            </a:r>
          </a:p>
          <a:p>
            <a:endParaRPr lang="en-GB" sz="28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pPr lvl="0"/>
            <a:endParaRPr lang="en-GB" sz="1600" dirty="0">
              <a:solidFill>
                <a:schemeClr val="bg1"/>
              </a:solidFill>
            </a:endParaRPr>
          </a:p>
          <a:p>
            <a:pPr lvl="0"/>
            <a:endParaRPr lang="en-GB" sz="1000" dirty="0"/>
          </a:p>
          <a:p>
            <a:pPr lvl="0"/>
            <a:endParaRPr lang="en-GB" sz="1000" dirty="0"/>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The temporal lobe plays a key role in interpreting and emotionally colouring memories, not just storing them. </a:t>
            </a:r>
            <a:r>
              <a:rPr lang="en-GB" sz="1600">
                <a:solidFill>
                  <a:schemeClr val="bg1"/>
                </a:solidFill>
              </a:rPr>
              <a:t>The work </a:t>
            </a:r>
            <a:r>
              <a:rPr lang="en-GB" sz="1600" dirty="0">
                <a:solidFill>
                  <a:schemeClr val="bg1"/>
                </a:solidFill>
              </a:rPr>
              <a:t>supported the idea of localisation of brain function, showing that specific regions are responsible for distinct aspects of experience.</a:t>
            </a:r>
          </a:p>
          <a:p>
            <a:r>
              <a:rPr lang="en-GB" sz="1600" dirty="0">
                <a:solidFill>
                  <a:schemeClr val="bg1"/>
                </a:solidFill>
              </a:rPr>
              <a:t>It also hinted at the biological basis of consciousness, memory, and emotional recall.</a:t>
            </a: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73629497-4B00-E358-45E1-9572C3FFA284}"/>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559DAE2E-DF30-967F-B027-65E7AAA92227}"/>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7A55143E-BCCA-417A-41F2-24ECCC30F1F8}"/>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2AC6D1AA-2342-114D-D68E-A9EC3F672FE0}"/>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7816B8B0-929F-23FE-AE61-0EFFAAF61830}"/>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FA11E08F-7B40-5847-6C5D-D3430290B447}"/>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66D3CF11-A37F-B474-7C21-E7B0F6BED5B9}"/>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0F2A8020-D4B0-6C10-00CC-C7F0CD8B201C}"/>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078FC285-A9BC-9C5B-D3E2-CEA03BA476F0}"/>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253027FE-3131-0C3F-45D7-61356180FB98}"/>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1FDF6CE6-2F2E-8DF7-972B-0DF2D72339E6}"/>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01F808CB-2D9F-37E1-A555-9D41CC0CD860}"/>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48260E72-AA2D-DCB6-CFE0-B4A01C4D7EA2}"/>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52EB6EC6-4C41-2A00-0861-B1E10DF2C6E8}"/>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40397AE5-208E-6B85-CA9C-46BC6D25D57F}"/>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CFD8D44C-BA13-33B5-F686-D8549F944853}"/>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A5158A86-ACC8-14FB-B586-2FC9DCB20FE4}"/>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B458C046-044D-6014-03A4-99625866EFDD}"/>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9596AF36-840F-F39E-E910-827A6097120C}"/>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10A69698-813C-311A-1365-6367B0863475}"/>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9BB1EE33-7517-E818-9399-634AB6C8DC99}"/>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0FB5FBCB-DC4B-BDEF-05C3-24F45C5705FD}"/>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A58D7777-E4CD-8976-B5FF-843506BBD2C1}"/>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BE619544-38F7-38BE-135C-773653EEDD52}"/>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0FD8C657-79B0-8B4F-5AE3-354879FAFA88}"/>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48D66F48-7DA3-248E-33C5-196A9149E3B6}"/>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E729DBE6-76A8-02D2-4C90-4CAF1AE06114}"/>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6655DCA9-074A-8507-9707-E56A49864AD3}"/>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EB628ACC-0F93-D7E1-5CF7-2936FD6BC209}"/>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AF5A781A-4A74-EAEF-24AF-5AFA1FFDFFF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512448C6-BE13-FAD8-8FF9-C043BF8CAD2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2913616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7F5FFD-EA60-8482-FB53-FDB80FA50D1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B1F2C8C7-27C6-201A-99C9-D57429742ED7}"/>
              </a:ext>
            </a:extLst>
          </p:cNvPr>
          <p:cNvSpPr txBox="1">
            <a:spLocks/>
          </p:cNvSpPr>
          <p:nvPr/>
        </p:nvSpPr>
        <p:spPr>
          <a:xfrm>
            <a:off x="3505605" y="1947433"/>
            <a:ext cx="5400000" cy="2862322"/>
          </a:xfrm>
          <a:prstGeom prst="rect">
            <a:avLst/>
          </a:prstGeom>
          <a:noFill/>
        </p:spPr>
        <p:txBody>
          <a:bodyPr wrap="square" rtlCol="0">
            <a:spAutoFit/>
          </a:bodyPr>
          <a:lstStyle/>
          <a:p>
            <a:pPr algn="ctr"/>
            <a:r>
              <a:rPr lang="en-GB" sz="3000" dirty="0">
                <a:solidFill>
                  <a:srgbClr val="FFFF00"/>
                </a:solidFill>
                <a:latin typeface="Scribble marker" pitchFamily="50" charset="0"/>
                <a:ea typeface="Aptos" panose="020B0004020202020204" pitchFamily="34" charset="0"/>
                <a:cs typeface="Times New Roman" panose="02020603050405020304" pitchFamily="18" charset="0"/>
              </a:rPr>
              <a:t>Tulving: Episodic and Semantic Memory Localization Using Gold Radioactive Tracer and PET Scanning (1989)</a:t>
            </a:r>
          </a:p>
          <a:p>
            <a:pPr algn="ctr"/>
            <a:r>
              <a:rPr lang="en-GB" sz="3000" dirty="0">
                <a:solidFill>
                  <a:srgbClr val="FFFF00"/>
                </a:solidFill>
                <a:latin typeface="Scribble marker" pitchFamily="50" charset="0"/>
                <a:ea typeface="Aptos" panose="020B0004020202020204" pitchFamily="34" charset="0"/>
                <a:cs typeface="Times New Roman" panose="02020603050405020304" pitchFamily="18" charset="0"/>
              </a:rPr>
              <a:t>(The ‘Gold’ Memory Study)</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What?</a:t>
            </a:r>
          </a:p>
          <a:p>
            <a:r>
              <a:rPr lang="en-GB" sz="1600" dirty="0">
                <a:solidFill>
                  <a:schemeClr val="bg1"/>
                </a:solidFill>
              </a:rPr>
              <a:t>To discover whether different types of long-term memory (such as  </a:t>
            </a:r>
            <a:r>
              <a:rPr lang="en-GB" sz="1600" i="1" dirty="0">
                <a:solidFill>
                  <a:srgbClr val="FFFF00"/>
                </a:solidFill>
              </a:rPr>
              <a:t>episodic</a:t>
            </a:r>
            <a:r>
              <a:rPr lang="en-GB" sz="1600" dirty="0">
                <a:solidFill>
                  <a:schemeClr val="bg1"/>
                </a:solidFill>
              </a:rPr>
              <a:t> and </a:t>
            </a:r>
            <a:r>
              <a:rPr lang="en-GB" sz="1600" i="1" dirty="0">
                <a:solidFill>
                  <a:srgbClr val="FFFF00"/>
                </a:solidFill>
              </a:rPr>
              <a:t>semantic</a:t>
            </a:r>
            <a:r>
              <a:rPr lang="en-GB" sz="1600" dirty="0">
                <a:solidFill>
                  <a:schemeClr val="bg1"/>
                </a:solidFill>
              </a:rPr>
              <a:t>) are stored in different parts of the brain.</a:t>
            </a:r>
            <a:endParaRPr lang="en-GB" sz="1600" dirty="0">
              <a:solidFill>
                <a:schemeClr val="tx1"/>
              </a:solidFill>
              <a:latin typeface="Aptos" panose="020B0004020202020204" pitchFamily="34" charset="0"/>
              <a:cs typeface="Arial" panose="020B0604020202020204" pitchFamily="34" charset="0"/>
            </a:endParaRPr>
          </a:p>
          <a:p>
            <a:endParaRPr lang="en-GB" sz="14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a:t>
            </a:r>
          </a:p>
          <a:p>
            <a:r>
              <a:rPr lang="en-GB" sz="1600" dirty="0">
                <a:solidFill>
                  <a:schemeClr val="bg1"/>
                </a:solidFill>
              </a:rPr>
              <a:t>A repeated measures design involving 6 volunteers, including Tulving and his wife. All injected with a gold radioactive tracer to track blood flow during brain activity, using Positron Emission Tomography (PET scan). Participants recalled 4 </a:t>
            </a:r>
            <a:r>
              <a:rPr lang="en-GB" sz="1600" dirty="0">
                <a:solidFill>
                  <a:srgbClr val="FFFF00"/>
                </a:solidFill>
              </a:rPr>
              <a:t>episodic</a:t>
            </a:r>
            <a:r>
              <a:rPr lang="en-GB" sz="1600" dirty="0">
                <a:solidFill>
                  <a:schemeClr val="bg1"/>
                </a:solidFill>
              </a:rPr>
              <a:t> </a:t>
            </a:r>
            <a:r>
              <a:rPr lang="en-GB" sz="1600" dirty="0">
                <a:solidFill>
                  <a:srgbClr val="FFFF00"/>
                </a:solidFill>
              </a:rPr>
              <a:t>memories</a:t>
            </a:r>
            <a:r>
              <a:rPr lang="en-GB" sz="1600" dirty="0">
                <a:solidFill>
                  <a:schemeClr val="bg1"/>
                </a:solidFill>
              </a:rPr>
              <a:t> (personal experiences) and 4 </a:t>
            </a:r>
            <a:r>
              <a:rPr lang="en-GB" sz="1600" dirty="0">
                <a:solidFill>
                  <a:srgbClr val="FFFF00"/>
                </a:solidFill>
              </a:rPr>
              <a:t>semantic memories </a:t>
            </a:r>
            <a:r>
              <a:rPr lang="en-GB" sz="1600" dirty="0">
                <a:solidFill>
                  <a:schemeClr val="bg1"/>
                </a:solidFill>
              </a:rPr>
              <a:t>(factual knowledge).</a:t>
            </a:r>
          </a:p>
          <a:p>
            <a:endParaRPr lang="en-GB" sz="1100" dirty="0">
              <a:solidFill>
                <a:schemeClr val="tx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In 3 out of 6 participants, different brain regions were activated depending on the type of memory: </a:t>
            </a:r>
          </a:p>
          <a:p>
            <a:pPr lvl="0"/>
            <a:r>
              <a:rPr lang="en-GB" sz="1600" dirty="0">
                <a:solidFill>
                  <a:srgbClr val="FFFF00"/>
                </a:solidFill>
              </a:rPr>
              <a:t>episodic memories </a:t>
            </a:r>
            <a:r>
              <a:rPr lang="en-GB" sz="1600" dirty="0">
                <a:solidFill>
                  <a:schemeClr val="bg1"/>
                </a:solidFill>
              </a:rPr>
              <a:t>activated the front part of the brain (especially the right prefrontal cortex). </a:t>
            </a:r>
            <a:r>
              <a:rPr lang="en-GB" sz="1600" dirty="0">
                <a:solidFill>
                  <a:srgbClr val="FFFF00"/>
                </a:solidFill>
              </a:rPr>
              <a:t>Semantic memories </a:t>
            </a:r>
            <a:r>
              <a:rPr lang="en-GB" sz="1600" dirty="0">
                <a:solidFill>
                  <a:schemeClr val="bg1"/>
                </a:solidFill>
              </a:rPr>
              <a:t>activated the back part (especially the left hemisphere). This showed that different types of memory use different brain areas.  </a:t>
            </a:r>
          </a:p>
          <a:p>
            <a:pPr lvl="0"/>
            <a:endParaRPr lang="en-GB" sz="14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Takeaways?</a:t>
            </a:r>
          </a:p>
          <a:p>
            <a:r>
              <a:rPr lang="en-GB" sz="1600" dirty="0">
                <a:solidFill>
                  <a:schemeClr val="bg1"/>
                </a:solidFill>
              </a:rPr>
              <a:t>Long-term memory isn’t just one system. It has different types, like episodic and semantic, and each type is stored in a different part of the brain. Tulving’s study helped prove that memory is more complex than just one giant store.</a:t>
            </a:r>
          </a:p>
          <a:p>
            <a:endParaRPr lang="en-GB" sz="16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ptos" panose="020B0004020202020204" pitchFamily="34" charset="0"/>
              <a:cs typeface="Arial" panose="020B0604020202020204" pitchFamily="34" charset="0"/>
            </a:endParaRPr>
          </a:p>
          <a:p>
            <a:endParaRPr lang="en-GB" sz="2800" dirty="0">
              <a:solidFill>
                <a:schemeClr val="tx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F09A5C30-9638-7A16-40E5-AA002813EBFF}"/>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2A2319FF-F2AC-644E-1C97-40CFCE8AFFAF}"/>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554010B4-4AA8-B6F2-45B8-5E7B4CB7066B}"/>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C6756AB9-E463-523C-B558-DC1E0F59CC1B}"/>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823356DC-286E-2E62-A1B2-43D4CE6EA471}"/>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30CAB55E-3C74-E116-F4A0-4A1C61C31AD8}"/>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E102B5A1-803B-303D-4B6E-1EE48B21E405}"/>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1F073F8B-84E3-B01E-F0F0-D9323AA08425}"/>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3243602E-23E0-9A8D-ADF1-84D31CA3B515}"/>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1163B7F4-F023-05BB-1770-AAB80D29549D}"/>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CAAC81B3-B0D1-985B-B5BC-296D772C7324}"/>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433B9960-5EAD-3B9D-3BAA-4F12FBADB760}"/>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4EF1B253-5AC3-920C-AC08-2FE9EC6511A5}"/>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ADA57FD8-5FCC-5B71-1F6B-74FF644331B9}"/>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CE5E8512-F1BB-D67F-58FC-F21B8ABE3865}"/>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7C85B045-C352-E0B6-ACE8-1B653D3E2E7F}"/>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0C53770F-C711-26B1-B3A6-BF82A61E43A7}"/>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05CC858B-5727-7CC5-5D36-46E020B2E0F6}"/>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FFDA665D-175A-F070-E4B5-764EFF566095}"/>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E17774B9-2FB8-A99C-F5EC-2C6EFED7CAF9}"/>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6ECBEF35-6B06-4576-08C0-62FDDB1C3C56}"/>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56007FCB-B3F5-50A0-9574-9320A3FDA9D9}"/>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16377CE8-ACA7-EB4C-8311-E6C13537E3AA}"/>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23B553BD-0502-D801-B90E-B37C001A76C7}"/>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9A6C587A-A06B-9F04-116B-AFA2B2CBFE15}"/>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C93F2C59-2561-81AB-3895-5BC191438AFA}"/>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E16953A0-168F-7187-C760-64871FBC6BD5}"/>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AF076523-4BF3-6DA1-4F78-7D2FDF97C30A}"/>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6173D490-3199-53DE-DED1-F71328861243}"/>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B3BE9D5B-C96E-49FC-51BB-A70394BC2B3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89A8AFC2-4FF0-05C0-B161-F92A3F57D95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33931713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E18A31-BE38-55CA-49FC-2525B9D446AD}"/>
              </a:ext>
            </a:extLst>
          </p:cNvPr>
          <p:cNvSpPr txBox="1">
            <a:spLocks/>
          </p:cNvSpPr>
          <p:nvPr/>
        </p:nvSpPr>
        <p:spPr>
          <a:xfrm>
            <a:off x="3513220" y="1931540"/>
            <a:ext cx="5400000" cy="2893100"/>
          </a:xfrm>
          <a:prstGeom prst="rect">
            <a:avLst/>
          </a:prstGeom>
          <a:noFill/>
        </p:spPr>
        <p:txBody>
          <a:bodyPr wrap="square" rtlCol="0">
            <a:spAutoFit/>
          </a:bodyPr>
          <a:lstStyle/>
          <a:p>
            <a:pPr algn="ctr"/>
            <a:r>
              <a:rPr lang="en-GB" sz="2600" dirty="0">
                <a:solidFill>
                  <a:srgbClr val="FFFF00"/>
                </a:solidFill>
                <a:latin typeface="Scribble marker" pitchFamily="50" charset="0"/>
              </a:rPr>
              <a:t>Wiles et al: Cognitive Behavioural Therapy as an Adjunct to Pharmacotherapy for Treatment-Resistant Depression (2013)</a:t>
            </a:r>
          </a:p>
          <a:p>
            <a:pPr algn="ctr"/>
            <a:r>
              <a:rPr lang="en-GB" sz="2600" dirty="0">
                <a:solidFill>
                  <a:srgbClr val="FFFF00"/>
                </a:solidFill>
                <a:latin typeface="Scribble marker" pitchFamily="50" charset="0"/>
              </a:rPr>
              <a:t>(Study of the Effectiveness of CBT)</a:t>
            </a:r>
          </a:p>
        </p:txBody>
      </p:sp>
      <p:pic>
        <p:nvPicPr>
          <p:cNvPr id="16" name="Picture 15">
            <a:extLst>
              <a:ext uri="{FF2B5EF4-FFF2-40B4-BE49-F238E27FC236}">
                <a16:creationId xmlns:a16="http://schemas.microsoft.com/office/drawing/2014/main" id="{9EF2790A-67BA-4D2B-BA5C-70C6718172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investigate how attainment (“ability”)  grouping affects pupil outcomes, teacher practice and social equity in the English Comprehensive school  system. It sought to challenge prevailing assumptions about the effectiveness of setting and streaming and to offer evidence-based recommendations for more equitable classroom practice.</a:t>
            </a:r>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A large-scale mixed-methods study in a diverse sample of English secondary schools. This included  quantitative analysis of pupil attainment data, semi-structured interviews with teachers and pupils, </a:t>
            </a:r>
          </a:p>
          <a:p>
            <a:r>
              <a:rPr lang="en-GB" sz="1600" dirty="0">
                <a:solidFill>
                  <a:schemeClr val="bg1"/>
                </a:solidFill>
              </a:rPr>
              <a:t>classroom observations to assess pedagogical differences between sets.</a:t>
            </a:r>
          </a:p>
          <a:p>
            <a:r>
              <a:rPr lang="en-GB" sz="1600" dirty="0">
                <a:solidFill>
                  <a:schemeClr val="bg1"/>
                </a:solidFill>
              </a:rPr>
              <a:t>Case studies explored how ability groups worked in practice.</a:t>
            </a:r>
          </a:p>
          <a:p>
            <a:endParaRPr lang="en-GB" sz="16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t>Ability groups reinforced social inequalities along lines of class, ethnicity and gender. </a:t>
            </a:r>
            <a:r>
              <a:rPr lang="en-GB" sz="1600" dirty="0">
                <a:solidFill>
                  <a:schemeClr val="bg1"/>
                </a:solidFill>
              </a:rPr>
              <a:t>Lower-attaining groups received less challenging content, fewer resources and lower teacher expectations. Pupils in bottom sets had lower self-confidence, reduced motivation and feelings of stigma. Teachers failed to differentiate effectively within sets, especially in lower groups.</a:t>
            </a:r>
          </a:p>
          <a:p>
            <a:endParaRPr lang="en-GB" sz="24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Attainment grouping is a major barrier to educational equity. While intended to tailor teaching to pupil needs, it leads to segregation, lowered expectations and </a:t>
            </a:r>
            <a:r>
              <a:rPr lang="en-GB" sz="1600" dirty="0">
                <a:solidFill>
                  <a:srgbClr val="FFFF00"/>
                </a:solidFill>
              </a:rPr>
              <a:t>self-fulfilling prophecies</a:t>
            </a:r>
            <a:r>
              <a:rPr lang="en-GB" sz="1600" dirty="0">
                <a:solidFill>
                  <a:schemeClr val="bg1"/>
                </a:solidFill>
              </a:rPr>
              <a:t>. The study argues for mixed-attainment teaching -  supporting teachers’  professional development - and an inclusive pedagogy as a effective  alternative to ability grouping.</a:t>
            </a:r>
            <a:endParaRPr lang="en-GB" sz="1000" dirty="0">
              <a:solidFill>
                <a:schemeClr val="tx1"/>
              </a:solidFill>
              <a:latin typeface="Arial" panose="020B0604020202020204" pitchFamily="34" charset="0"/>
              <a:cs typeface="Arial" panose="020B0604020202020204" pitchFamily="34" charset="0"/>
            </a:endParaRPr>
          </a:p>
          <a:p>
            <a:endParaRPr lang="en-GB" sz="2800" dirty="0">
              <a:solidFill>
                <a:schemeClr val="tx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2" name="PsychMenu">
            <a:extLst>
              <a:ext uri="{FF2B5EF4-FFF2-40B4-BE49-F238E27FC236}">
                <a16:creationId xmlns:a16="http://schemas.microsoft.com/office/drawing/2014/main" id="{03DC9C85-107E-2C8D-7702-C51B1F13B1E6}"/>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1555FBC0-B036-EABA-9212-25E174260EC0}"/>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383CB547-63BC-520A-2BFB-53B2C00E3E77}"/>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B7DE2B7B-8158-D272-4506-9E9F5D00C997}"/>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A2F45A7F-26D6-DB46-B12B-0D2A532CC8D7}"/>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1966E62A-10E5-A644-0207-6A0892FA45A7}"/>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7C61719A-A09D-AE96-ED82-9CB50B2032DB}"/>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1D344473-650F-1FAC-5329-1D57D8AB1EC5}"/>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A2994E52-3FCF-67E9-3DC1-84A81E42540E}"/>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693ACFB6-CE4B-DB0C-B2E1-416B567A7387}"/>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3DB50B7E-F673-B060-945E-A31439F70840}"/>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AB94F119-8339-3B31-1FB9-FBCD5FCDFE86}"/>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85C1A943-98CF-20D5-6752-D5248BA2B1D7}"/>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BAB52B8D-B80B-BBD0-B17B-1C6896CF8957}"/>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C07DD5C4-50D9-D9AC-AB15-ABD3D648A951}"/>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4D2B0EA5-8195-E270-63AC-30357AA32312}"/>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7D8734ED-805F-BA1E-4925-A1E16FE3A68D}"/>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0F71629C-1E85-F6F2-58A7-DAF7E9066FE7}"/>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5F213B71-5EB2-8067-B632-956296020B70}"/>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7C3CFD88-6AF8-8EEB-0866-0FADF881A1A6}"/>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DCBA10EA-9FC7-4A3F-2958-4ACAB2F7C4FD}"/>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67C252FB-501A-0111-22A0-EB84EFA07589}"/>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76504B29-B2D0-015F-4ECB-12C90E68E2B4}"/>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832B8E5A-7A8F-D6E1-9B74-65163760403B}"/>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2285816C-89AF-2999-CE35-FC3EBCC5E745}"/>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EC2E10EC-8B99-D509-022E-368F16E6A1B1}"/>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804D0D0C-63A7-30A2-DFD7-3C8B3B362558}"/>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B19BA576-A7A5-2245-A4C3-E787B9BCC223}"/>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B77EDDEB-EBDC-201C-DF3A-B35DE609D813}"/>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CDC2D834-0EEE-73CC-1FE1-8BA29F335EC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6C4A96F4-B591-581A-3F17-034E14B56AB5}"/>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14864976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082DC-648A-EEA0-8931-863176A26A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pic>
        <p:nvPicPr>
          <p:cNvPr id="9" name="Picture 8">
            <a:extLst>
              <a:ext uri="{FF2B5EF4-FFF2-40B4-BE49-F238E27FC236}">
                <a16:creationId xmlns:a16="http://schemas.microsoft.com/office/drawing/2014/main" id="{339A1C22-411A-078A-319B-ED9A0FB3D3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Tree>
    <p:extLst>
      <p:ext uri="{BB962C8B-B14F-4D97-AF65-F5344CB8AC3E}">
        <p14:creationId xmlns:p14="http://schemas.microsoft.com/office/powerpoint/2010/main" val="764232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Object"/>
      </p:transition>
    </mc:Choice>
    <mc:Fallback xmlns="">
      <p:transition spd="slow" advClick="0" advTm="1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E18A31-BE38-55CA-49FC-2525B9D446AD}"/>
              </a:ext>
            </a:extLst>
          </p:cNvPr>
          <p:cNvSpPr txBox="1">
            <a:spLocks/>
          </p:cNvSpPr>
          <p:nvPr/>
        </p:nvSpPr>
        <p:spPr>
          <a:xfrm>
            <a:off x="3513220" y="2114420"/>
            <a:ext cx="5400000" cy="2062103"/>
          </a:xfrm>
          <a:prstGeom prst="rect">
            <a:avLst/>
          </a:prstGeom>
          <a:noFill/>
        </p:spPr>
        <p:txBody>
          <a:bodyPr wrap="square" rtlCol="0">
            <a:spAutoFit/>
          </a:bodyPr>
          <a:lstStyle/>
          <a:p>
            <a:pPr algn="ctr"/>
            <a:r>
              <a:rPr lang="en-GB" sz="3200" dirty="0">
                <a:solidFill>
                  <a:srgbClr val="FFFF00"/>
                </a:solidFill>
                <a:latin typeface="Scribble marker" pitchFamily="50" charset="0"/>
              </a:rPr>
              <a:t>Kaij: Alcoholism in Twins (1960)</a:t>
            </a:r>
          </a:p>
          <a:p>
            <a:pPr algn="ctr"/>
            <a:r>
              <a:rPr lang="en-GB" sz="3200" dirty="0">
                <a:solidFill>
                  <a:srgbClr val="FFFF00"/>
                </a:solidFill>
                <a:latin typeface="Scribble marker" pitchFamily="50" charset="0"/>
              </a:rPr>
              <a:t>(Twin Study of Alcohol Abuse)</a:t>
            </a:r>
          </a:p>
        </p:txBody>
      </p:sp>
      <p:pic>
        <p:nvPicPr>
          <p:cNvPr id="16" name="Picture 15">
            <a:extLst>
              <a:ext uri="{FF2B5EF4-FFF2-40B4-BE49-F238E27FC236}">
                <a16:creationId xmlns:a16="http://schemas.microsoft.com/office/drawing/2014/main" id="{9EF2790A-67BA-4D2B-BA5C-70C6718172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What?</a:t>
            </a:r>
          </a:p>
          <a:p>
            <a:r>
              <a:rPr lang="en-GB" sz="1600" dirty="0">
                <a:solidFill>
                  <a:schemeClr val="bg1"/>
                </a:solidFill>
              </a:rPr>
              <a:t>To test whether alcohol abuse is influenced more by genetics (nature) or environment (nurture), by studying  identical and non-identical </a:t>
            </a:r>
            <a:r>
              <a:rPr lang="en-GB" sz="1600">
                <a:solidFill>
                  <a:schemeClr val="bg1"/>
                </a:solidFill>
              </a:rPr>
              <a:t>twins.</a:t>
            </a:r>
          </a:p>
          <a:p>
            <a:endParaRPr lang="en-GB" sz="1600" dirty="0">
              <a:solidFill>
                <a:schemeClr val="bg1"/>
              </a:solidFill>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Studied 174 Swedish male twin pairs born after 1880:  48 identical (sharing 100% of genes) and 126 non-identical.. </a:t>
            </a:r>
          </a:p>
          <a:p>
            <a:r>
              <a:rPr lang="en-GB" sz="1600" dirty="0">
                <a:solidFill>
                  <a:schemeClr val="bg1"/>
                </a:solidFill>
              </a:rPr>
              <a:t>Case study </a:t>
            </a:r>
            <a:r>
              <a:rPr lang="en-GB" sz="1600" dirty="0" err="1">
                <a:solidFill>
                  <a:schemeClr val="bg1"/>
                </a:solidFill>
              </a:rPr>
              <a:t>coveirng</a:t>
            </a:r>
            <a:r>
              <a:rPr lang="en-GB" sz="1600" dirty="0">
                <a:solidFill>
                  <a:schemeClr val="bg1"/>
                </a:solidFill>
              </a:rPr>
              <a:t> interviews with twins and relatives, psychological</a:t>
            </a:r>
          </a:p>
          <a:p>
            <a:r>
              <a:rPr lang="en-GB" sz="1600" dirty="0">
                <a:solidFill>
                  <a:schemeClr val="bg1"/>
                </a:solidFill>
              </a:rPr>
              <a:t>assessments, data from birth records and public records of alcohol abuse.</a:t>
            </a:r>
          </a:p>
          <a:p>
            <a:r>
              <a:rPr lang="en-GB" sz="1600" dirty="0">
                <a:solidFill>
                  <a:schemeClr val="bg1"/>
                </a:solidFill>
              </a:rPr>
              <a:t>Twins classified into 5 categories, based on alcohol use, ranging from abstinent to chronic alcoholic.</a:t>
            </a:r>
          </a:p>
          <a:p>
            <a:endParaRPr lang="en-GB" sz="16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answers?</a:t>
            </a:r>
          </a:p>
          <a:p>
            <a:r>
              <a:rPr lang="en-GB" sz="1600" dirty="0"/>
              <a:t>If one identical twin had alcohol problems, the other was more likely to have them too, unlike non-identical twins:</a:t>
            </a:r>
          </a:p>
          <a:p>
            <a:r>
              <a:rPr lang="en-GB" sz="1600" dirty="0"/>
              <a:t>61% of identical twins both had alcohol abuse issues.</a:t>
            </a:r>
          </a:p>
          <a:p>
            <a:r>
              <a:rPr lang="en-GB" sz="1600" dirty="0"/>
              <a:t>39% of non-identical twins both showed alcohol abuse issues.</a:t>
            </a:r>
          </a:p>
          <a:p>
            <a:endParaRPr lang="en-GB" sz="1000" dirty="0"/>
          </a:p>
          <a:p>
            <a:endParaRPr lang="en-GB" sz="1400" dirty="0"/>
          </a:p>
          <a:p>
            <a:endParaRPr lang="en-GB" sz="1600" dirty="0"/>
          </a:p>
          <a:p>
            <a:endParaRPr lang="en-GB" sz="24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Study suggested a strong genetic link with alcohol abuse, but not all identical twins were both affected, so environment and social influences also played a role. The study </a:t>
            </a:r>
            <a:r>
              <a:rPr lang="en-GB" sz="1600" dirty="0"/>
              <a:t>supports the biological theory of addiction, showing that genetic vulnerability may be triggered or amplified by social stressors.</a:t>
            </a:r>
          </a:p>
          <a:p>
            <a:endParaRPr lang="en-GB" sz="1600" dirty="0">
              <a:solidFill>
                <a:schemeClr val="bg1"/>
              </a:solidFill>
            </a:endParaRPr>
          </a:p>
          <a:p>
            <a:endParaRPr lang="en-GB" sz="1600" dirty="0">
              <a:solidFill>
                <a:schemeClr val="tx1"/>
              </a:solidFill>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2" name="PsychMenu">
            <a:extLst>
              <a:ext uri="{FF2B5EF4-FFF2-40B4-BE49-F238E27FC236}">
                <a16:creationId xmlns:a16="http://schemas.microsoft.com/office/drawing/2014/main" id="{95BD92E1-836D-6CC4-ECF0-3CAD62720B5C}"/>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64471AC6-8A37-36AA-65DB-B466BD81CD43}"/>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7DC5F9F1-EDB7-E93B-C0E9-C50729E8866D}"/>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810B6A85-F25F-192F-E21D-7D80C25EFE7D}"/>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625CEC49-F635-C1A6-3126-82CC272C1915}"/>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B8656C32-2DCC-F48C-5DA0-81A535D74CCC}"/>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C14DD45A-422B-AEEC-B039-801CC071FF0C}"/>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FCA48B04-91B5-B0F7-F51D-AC0E269348E7}"/>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B3EB04E6-13CE-C718-0158-469C2A0D4B0C}"/>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BFD27EE0-AC9B-BBFF-02FF-7FF75C0EC973}"/>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B0C08C0E-33F6-5D8D-6F2A-ED101F966FA0}"/>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C00DD58A-FA97-478B-B557-75B0FCD76181}"/>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B39CFD73-74EC-2643-0DB4-6CFE66B04E06}"/>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90B982DB-200A-5329-6288-2AF5A426A7FC}"/>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1AA9A925-C316-8EEC-757D-46D16A7ADB71}"/>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ADBF5A70-93BF-E53B-6E86-C13742D63EDE}"/>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55300B4F-B63B-8EA3-3FFA-0EC3EA4ABFE6}"/>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E280834F-E44A-A702-D574-10B556F0F3D8}"/>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B75947A7-03C6-C424-3CF8-B401BE63C008}"/>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5ECD13BB-2941-6031-85E1-3113B067A9F8}"/>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9F4E2CD6-DCE7-E1C5-415B-DBE9428591DC}"/>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F86BFD5A-E442-B4D4-94CD-745C185AA363}"/>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1BC8B1CF-B8C6-9A00-4F2C-188849958A63}"/>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81DBBE48-39D8-94AB-4433-56540456E887}"/>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80F2899F-D3A8-6C26-AD54-3D04FDB97E79}"/>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253F3C5E-DDEB-BB9A-19AB-C5EAA8AEF13D}"/>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ACC30856-F826-58F2-F4D3-22C826FBFAF1}"/>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7D9F22FC-EFB5-E309-AC9C-0BBCCB643DCD}"/>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5DAC4EF4-E38E-4A7C-B5A0-BFD3E3535858}"/>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BC76FED8-D53D-908A-6DA8-DE756073C33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2F9BDCBC-E676-D71A-D25F-804EAF71889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38198046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oup of people in a room&#10;&#10;AI-generated content may be incorrect.">
            <a:extLst>
              <a:ext uri="{FF2B5EF4-FFF2-40B4-BE49-F238E27FC236}">
                <a16:creationId xmlns:a16="http://schemas.microsoft.com/office/drawing/2014/main" id="{AE566D3C-21C9-6E5D-D35A-84D147372F1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564000" y="1296000"/>
            <a:ext cx="5400000" cy="3420000"/>
          </a:xfrm>
          <a:prstGeom prst="rect">
            <a:avLst/>
          </a:prstGeom>
          <a:solidFill>
            <a:srgbClr val="000000">
              <a:shade val="95000"/>
            </a:srgbClr>
          </a:solidFill>
          <a:ln w="155575" cap="sq">
            <a:solidFill>
              <a:srgbClr val="000000"/>
            </a:solidFill>
            <a:miter lim="800000"/>
          </a:ln>
          <a:effectLst>
            <a:outerShdw blurRad="254000" dist="190500" dir="2700000" sy="90000" algn="bl" rotWithShape="0">
              <a:srgbClr val="000000">
                <a:alpha val="40000"/>
              </a:srgbClr>
            </a:outerShdw>
          </a:effectLst>
        </p:spPr>
      </p:pic>
      <p:pic>
        <p:nvPicPr>
          <p:cNvPr id="16" name="Picture 15">
            <a:extLst>
              <a:ext uri="{FF2B5EF4-FFF2-40B4-BE49-F238E27FC236}">
                <a16:creationId xmlns:a16="http://schemas.microsoft.com/office/drawing/2014/main" id="{AD6297C9-255E-E92F-5643-FEFCF2B7DBE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54846" y="2131583"/>
            <a:ext cx="2415976" cy="4705133"/>
          </a:xfrm>
          <a:prstGeom prst="rect">
            <a:avLst/>
          </a:prstGeom>
        </p:spPr>
      </p:pic>
      <p:pic>
        <p:nvPicPr>
          <p:cNvPr id="3" name="Picture 2">
            <a:extLst>
              <a:ext uri="{FF2B5EF4-FFF2-40B4-BE49-F238E27FC236}">
                <a16:creationId xmlns:a16="http://schemas.microsoft.com/office/drawing/2014/main" id="{2F8AA413-8A3D-30C0-1E72-034097F515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29" name="Room Label">
            <a:extLst>
              <a:ext uri="{FF2B5EF4-FFF2-40B4-BE49-F238E27FC236}">
                <a16:creationId xmlns:a16="http://schemas.microsoft.com/office/drawing/2014/main" id="{BBE54DED-14BB-5A5E-F5A0-22197528077E}"/>
              </a:ext>
            </a:extLst>
          </p:cNvPr>
          <p:cNvSpPr/>
          <p:nvPr/>
        </p:nvSpPr>
        <p:spPr>
          <a:xfrm>
            <a:off x="4785360" y="4864784"/>
            <a:ext cx="3139440" cy="751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FF00"/>
                </a:solidFill>
              </a:rPr>
              <a:t>Ames Room</a:t>
            </a:r>
          </a:p>
        </p:txBody>
      </p:sp>
      <p:pic>
        <p:nvPicPr>
          <p:cNvPr id="30" name="Ames room illusion explained">
            <a:hlinkClick r:id="" action="ppaction://media"/>
            <a:extLst>
              <a:ext uri="{FF2B5EF4-FFF2-40B4-BE49-F238E27FC236}">
                <a16:creationId xmlns:a16="http://schemas.microsoft.com/office/drawing/2014/main" id="{A0736717-2E5F-4974-9DBA-F5BC2EE9BDFA}"/>
              </a:ext>
            </a:extLst>
          </p:cNvPr>
          <p:cNvPicPr>
            <a:picLocks noChangeAspect="1"/>
          </p:cNvPicPr>
          <p:nvPr>
            <a:videoFile r:link="rId1"/>
            <p:extLst>
              <p:ext uri="{DAA4B4D4-6D71-4841-9C94-3DE7FCFB9230}">
                <p14:media xmlns:p14="http://schemas.microsoft.com/office/powerpoint/2010/main" r:embed="rId2">
                  <p14:trim st="19640" end="7741"/>
                </p14:media>
              </p:ext>
            </p:extLst>
          </p:nvPr>
        </p:nvPicPr>
        <p:blipFill>
          <a:blip r:embed="rId10"/>
          <a:stretch>
            <a:fillRect/>
          </a:stretch>
        </p:blipFill>
        <p:spPr>
          <a:xfrm>
            <a:off x="3564000" y="1296000"/>
            <a:ext cx="5400000" cy="3420000"/>
          </a:xfrm>
          <a:prstGeom prst="rect">
            <a:avLst/>
          </a:prstGeom>
        </p:spPr>
      </p:pic>
      <p:pic>
        <p:nvPicPr>
          <p:cNvPr id="4" name="Picture 3">
            <a:hlinkClick r:id="rId11" action="ppaction://hlinksldjump"/>
            <a:extLst>
              <a:ext uri="{FF2B5EF4-FFF2-40B4-BE49-F238E27FC236}">
                <a16:creationId xmlns:a16="http://schemas.microsoft.com/office/drawing/2014/main" id="{BA62436F-3946-15F7-D59B-68FD95CF4D1B}"/>
              </a:ext>
            </a:extLst>
          </p:cNvPr>
          <p:cNvPicPr>
            <a:picLocks noChangeAspect="1"/>
          </p:cNvPicPr>
          <p:nvPr/>
        </p:nvPicPr>
        <p:blipFill>
          <a:blip r:embed="rId1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5400000">
            <a:off x="11603049" y="132741"/>
            <a:ext cx="457200" cy="457200"/>
          </a:xfrm>
          <a:prstGeom prst="rect">
            <a:avLst/>
          </a:prstGeom>
        </p:spPr>
      </p:pic>
    </p:spTree>
    <p:extLst>
      <p:ext uri="{BB962C8B-B14F-4D97-AF65-F5344CB8AC3E}">
        <p14:creationId xmlns:p14="http://schemas.microsoft.com/office/powerpoint/2010/main" val="2407627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1000"/>
                                        <p:tgtEl>
                                          <p:spTgt spid="27"/>
                                        </p:tgtEl>
                                      </p:cBhvr>
                                    </p:animEffect>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2" fill="hold" display="0">
                  <p:stCondLst>
                    <p:cond delay="indefinite"/>
                  </p:stCondLst>
                </p:cTn>
                <p:tgtEl>
                  <p:spTgt spid="30"/>
                </p:tgtEl>
              </p:cMediaNode>
            </p:video>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5187" fill="hold"/>
                                        <p:tgtEl>
                                          <p:spTgt spid="30"/>
                                        </p:tgtEl>
                                      </p:cBhvr>
                                    </p:cmd>
                                  </p:childTnLst>
                                </p:cTn>
                              </p:par>
                            </p:childTnLst>
                          </p:cTn>
                        </p:par>
                      </p:childTnLst>
                    </p:cTn>
                  </p:par>
                  <p:par>
                    <p:cTn id="28" fill="hold">
                      <p:stCondLst>
                        <p:cond delay="indefinite"/>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0"/>
                                        </p:tgtEl>
                                      </p:cBhvr>
                                    </p:cmd>
                                  </p:childTnLst>
                                </p:cTn>
                              </p:par>
                            </p:childTnLst>
                          </p:cTn>
                        </p:par>
                      </p:childTnLst>
                    </p:cTn>
                  </p:par>
                </p:childTnLst>
              </p:cTn>
              <p:nextCondLst>
                <p:cond evt="onClick" delay="0">
                  <p:tgtEl>
                    <p:spTgt spid="29"/>
                  </p:tgtEl>
                </p:cond>
              </p:nextCondLst>
            </p:seq>
          </p:childTnLst>
        </p:cTn>
      </p:par>
    </p:tnLst>
    <p:bldLst>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6297C9-255E-E92F-5643-FEFCF2B7DB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54846" y="2131583"/>
            <a:ext cx="2415976" cy="4705133"/>
          </a:xfrm>
          <a:prstGeom prst="rect">
            <a:avLst/>
          </a:prstGeom>
        </p:spPr>
      </p:pic>
      <p:pic>
        <p:nvPicPr>
          <p:cNvPr id="3" name="Picture 2">
            <a:extLst>
              <a:ext uri="{FF2B5EF4-FFF2-40B4-BE49-F238E27FC236}">
                <a16:creationId xmlns:a16="http://schemas.microsoft.com/office/drawing/2014/main" id="{2F8AA413-8A3D-30C0-1E72-034097F515E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pic>
        <p:nvPicPr>
          <p:cNvPr id="27" name="Picture 26">
            <a:extLst>
              <a:ext uri="{FF2B5EF4-FFF2-40B4-BE49-F238E27FC236}">
                <a16:creationId xmlns:a16="http://schemas.microsoft.com/office/drawing/2014/main" id="{AE566D3C-21C9-6E5D-D35A-84D147372F1E}"/>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4543779" y="1300480"/>
            <a:ext cx="3403599" cy="3403599"/>
          </a:xfrm>
          <a:prstGeom prst="rect">
            <a:avLst/>
          </a:prstGeom>
        </p:spPr>
      </p:pic>
      <p:sp>
        <p:nvSpPr>
          <p:cNvPr id="2" name="Room Label">
            <a:extLst>
              <a:ext uri="{FF2B5EF4-FFF2-40B4-BE49-F238E27FC236}">
                <a16:creationId xmlns:a16="http://schemas.microsoft.com/office/drawing/2014/main" id="{A2241CEF-B0ED-D47A-3C6C-E67AB4A281CE}"/>
              </a:ext>
            </a:extLst>
          </p:cNvPr>
          <p:cNvSpPr/>
          <p:nvPr/>
        </p:nvSpPr>
        <p:spPr>
          <a:xfrm>
            <a:off x="4785360" y="4864784"/>
            <a:ext cx="3139440" cy="751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FF00"/>
                </a:solidFill>
              </a:rPr>
              <a:t>Necker Cube</a:t>
            </a:r>
          </a:p>
        </p:txBody>
      </p:sp>
      <p:pic>
        <p:nvPicPr>
          <p:cNvPr id="8" name="The Necker Cube">
            <a:hlinkClick r:id="" action="ppaction://media"/>
            <a:extLst>
              <a:ext uri="{FF2B5EF4-FFF2-40B4-BE49-F238E27FC236}">
                <a16:creationId xmlns:a16="http://schemas.microsoft.com/office/drawing/2014/main" id="{4B32DBBA-80D2-BDEC-6D8E-D1AFE065A88E}"/>
              </a:ext>
            </a:extLst>
          </p:cNvPr>
          <p:cNvPicPr>
            <a:picLocks noChangeAspect="1"/>
          </p:cNvPicPr>
          <p:nvPr>
            <a:videoFile r:link="rId1"/>
            <p:extLst>
              <p:ext uri="{DAA4B4D4-6D71-4841-9C94-3DE7FCFB9230}">
                <p14:media xmlns:p14="http://schemas.microsoft.com/office/powerpoint/2010/main" r:embed="rId2">
                  <p14:trim end="2850"/>
                </p14:media>
              </p:ext>
            </p:extLst>
          </p:nvPr>
        </p:nvPicPr>
        <p:blipFill>
          <a:blip r:embed="rId10"/>
          <a:srcRect t="3858" b="4657"/>
          <a:stretch/>
        </p:blipFill>
        <p:spPr>
          <a:xfrm>
            <a:off x="3486150" y="1300480"/>
            <a:ext cx="5476875" cy="34035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hlinkClick r:id="rId11" action="ppaction://hlinksldjump"/>
            <a:extLst>
              <a:ext uri="{FF2B5EF4-FFF2-40B4-BE49-F238E27FC236}">
                <a16:creationId xmlns:a16="http://schemas.microsoft.com/office/drawing/2014/main" id="{081509BD-7CAC-914C-AE81-F99E9B9CC9D9}"/>
              </a:ext>
            </a:extLst>
          </p:cNvPr>
          <p:cNvPicPr>
            <a:picLocks noChangeAspect="1"/>
          </p:cNvPicPr>
          <p:nvPr/>
        </p:nvPicPr>
        <p:blipFill>
          <a:blip r:embed="rId1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5400000">
            <a:off x="11603049" y="132741"/>
            <a:ext cx="457200" cy="457200"/>
          </a:xfrm>
          <a:prstGeom prst="rect">
            <a:avLst/>
          </a:prstGeom>
        </p:spPr>
      </p:pic>
    </p:spTree>
    <p:extLst>
      <p:ext uri="{BB962C8B-B14F-4D97-AF65-F5344CB8AC3E}">
        <p14:creationId xmlns:p14="http://schemas.microsoft.com/office/powerpoint/2010/main" val="14019774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1000"/>
                                        <p:tgtEl>
                                          <p:spTgt spid="27"/>
                                        </p:tgtEl>
                                      </p:cBhvr>
                                    </p:animEffect>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2" fill="hold" display="0">
                  <p:stCondLst>
                    <p:cond delay="indefinite"/>
                  </p:stCondLst>
                </p:cTn>
                <p:tgtEl>
                  <p:spTgt spid="8"/>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1764" fill="hold"/>
                                        <p:tgtEl>
                                          <p:spTgt spid="8"/>
                                        </p:tgtEl>
                                      </p:cBhvr>
                                    </p:cmd>
                                  </p:childTnLst>
                                </p:cTn>
                              </p:par>
                            </p:childTnLst>
                          </p:cTn>
                        </p:par>
                      </p:childTnLst>
                    </p:cTn>
                  </p:par>
                  <p:par>
                    <p:cTn id="28" fill="hold">
                      <p:stCondLst>
                        <p:cond delay="indefinite"/>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8"/>
                                        </p:tgtEl>
                                      </p:cBhvr>
                                    </p:cmd>
                                  </p:childTnLst>
                                </p:cTn>
                              </p:par>
                            </p:childTnLst>
                          </p:cTn>
                        </p:par>
                      </p:childTnLst>
                    </p:cTn>
                  </p:par>
                </p:childTnLst>
              </p:cTn>
              <p:nextCondLst>
                <p:cond evt="onClick" delay="0">
                  <p:tgtEl>
                    <p:spTgt spid="2"/>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AE566D3C-21C9-6E5D-D35A-84D147372F1E}"/>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3629025" y="1495425"/>
            <a:ext cx="5171254" cy="3057526"/>
          </a:xfrm>
          <a:prstGeom prst="rect">
            <a:avLst/>
          </a:prstGeom>
          <a:solidFill>
            <a:srgbClr val="000000">
              <a:shade val="95000"/>
            </a:srgbClr>
          </a:solidFill>
          <a:ln w="155575" cap="sq">
            <a:solidFill>
              <a:srgbClr val="000000"/>
            </a:solidFill>
            <a:miter lim="800000"/>
          </a:ln>
          <a:effectLst>
            <a:outerShdw blurRad="254000" dist="190500" dir="2700000" sy="90000" algn="bl" rotWithShape="0">
              <a:srgbClr val="000000">
                <a:alpha val="40000"/>
              </a:srgbClr>
            </a:outerShdw>
          </a:effectLst>
        </p:spPr>
      </p:pic>
      <p:pic>
        <p:nvPicPr>
          <p:cNvPr id="16" name="Picture 15">
            <a:extLst>
              <a:ext uri="{FF2B5EF4-FFF2-40B4-BE49-F238E27FC236}">
                <a16:creationId xmlns:a16="http://schemas.microsoft.com/office/drawing/2014/main" id="{AD6297C9-255E-E92F-5643-FEFCF2B7DBE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54846" y="2131583"/>
            <a:ext cx="2415976" cy="4705133"/>
          </a:xfrm>
          <a:prstGeom prst="rect">
            <a:avLst/>
          </a:prstGeom>
        </p:spPr>
      </p:pic>
      <p:pic>
        <p:nvPicPr>
          <p:cNvPr id="3" name="Picture 2">
            <a:extLst>
              <a:ext uri="{FF2B5EF4-FFF2-40B4-BE49-F238E27FC236}">
                <a16:creationId xmlns:a16="http://schemas.microsoft.com/office/drawing/2014/main" id="{2F8AA413-8A3D-30C0-1E72-034097F515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29" name="Room Label">
            <a:extLst>
              <a:ext uri="{FF2B5EF4-FFF2-40B4-BE49-F238E27FC236}">
                <a16:creationId xmlns:a16="http://schemas.microsoft.com/office/drawing/2014/main" id="{BBE54DED-14BB-5A5E-F5A0-22197528077E}"/>
              </a:ext>
            </a:extLst>
          </p:cNvPr>
          <p:cNvSpPr/>
          <p:nvPr/>
        </p:nvSpPr>
        <p:spPr>
          <a:xfrm>
            <a:off x="4785360" y="4864784"/>
            <a:ext cx="3139440" cy="7518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FF00"/>
                </a:solidFill>
              </a:rPr>
              <a:t>Hollow-Mask</a:t>
            </a:r>
          </a:p>
        </p:txBody>
      </p:sp>
      <p:pic>
        <p:nvPicPr>
          <p:cNvPr id="2" name="The rotating mask illusion">
            <a:hlinkClick r:id="" action="ppaction://media"/>
            <a:extLst>
              <a:ext uri="{FF2B5EF4-FFF2-40B4-BE49-F238E27FC236}">
                <a16:creationId xmlns:a16="http://schemas.microsoft.com/office/drawing/2014/main" id="{F43D1269-809F-FB63-91A5-9F596F9372D7}"/>
              </a:ext>
            </a:extLst>
          </p:cNvPr>
          <p:cNvPicPr>
            <a:picLocks noChangeAspect="1"/>
          </p:cNvPicPr>
          <p:nvPr>
            <a:videoFile r:link="rId1"/>
            <p:extLst>
              <p:ext uri="{DAA4B4D4-6D71-4841-9C94-3DE7FCFB9230}">
                <p14:media xmlns:p14="http://schemas.microsoft.com/office/powerpoint/2010/main" r:embed="rId2">
                  <p14:trim st="16689" end="60305"/>
                </p14:media>
              </p:ext>
            </p:extLst>
          </p:nvPr>
        </p:nvPicPr>
        <p:blipFill>
          <a:blip r:embed="rId10"/>
          <a:stretch>
            <a:fillRect/>
          </a:stretch>
        </p:blipFill>
        <p:spPr>
          <a:xfrm>
            <a:off x="3391722" y="1241376"/>
            <a:ext cx="5552253" cy="348302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hlinkClick r:id="rId11" action="ppaction://hlinksldjump"/>
            <a:extLst>
              <a:ext uri="{FF2B5EF4-FFF2-40B4-BE49-F238E27FC236}">
                <a16:creationId xmlns:a16="http://schemas.microsoft.com/office/drawing/2014/main" id="{26BF9D46-FBBD-6C0C-CA7E-8D1E162D0D34}"/>
              </a:ext>
            </a:extLst>
          </p:cNvPr>
          <p:cNvPicPr>
            <a:picLocks noChangeAspect="1"/>
          </p:cNvPicPr>
          <p:nvPr/>
        </p:nvPicPr>
        <p:blipFill>
          <a:blip r:embed="rId1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5400000">
            <a:off x="11603049" y="132741"/>
            <a:ext cx="457200" cy="457200"/>
          </a:xfrm>
          <a:prstGeom prst="rect">
            <a:avLst/>
          </a:prstGeom>
        </p:spPr>
      </p:pic>
    </p:spTree>
    <p:extLst>
      <p:ext uri="{BB962C8B-B14F-4D97-AF65-F5344CB8AC3E}">
        <p14:creationId xmlns:p14="http://schemas.microsoft.com/office/powerpoint/2010/main" val="19252200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1000"/>
                                        <p:tgtEl>
                                          <p:spTgt spid="27"/>
                                        </p:tgtEl>
                                      </p:cBhvr>
                                    </p:animEffect>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showWhenStopped="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48185" fill="hold"/>
                                        <p:tgtEl>
                                          <p:spTgt spid="2"/>
                                        </p:tgtEl>
                                      </p:cBhvr>
                                    </p:cmd>
                                  </p:childTnLst>
                                </p:cTn>
                              </p:par>
                            </p:childTnLst>
                          </p:cTn>
                        </p:par>
                      </p:childTnLst>
                    </p:cTn>
                  </p:par>
                  <p:par>
                    <p:cTn id="28" fill="hold">
                      <p:stCondLst>
                        <p:cond delay="indefinite"/>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9"/>
                  </p:tgtEl>
                </p:cond>
              </p:nextCondLst>
            </p:seq>
          </p:childTnLst>
        </p:cTn>
      </p:par>
    </p:tnLst>
    <p:bldLst>
      <p:bldP spid="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hidden="1">
            <a:extLst>
              <a:ext uri="{FF2B5EF4-FFF2-40B4-BE49-F238E27FC236}">
                <a16:creationId xmlns:a16="http://schemas.microsoft.com/office/drawing/2014/main" id="{AD6297C9-255E-E92F-5643-FEFCF2B7DB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54846" y="2131583"/>
            <a:ext cx="2415976" cy="4705133"/>
          </a:xfrm>
          <a:prstGeom prst="rect">
            <a:avLst/>
          </a:prstGeom>
        </p:spPr>
      </p:pic>
      <p:sp>
        <p:nvSpPr>
          <p:cNvPr id="13" name="W_front" hidden="1">
            <a:extLst>
              <a:ext uri="{FF2B5EF4-FFF2-40B4-BE49-F238E27FC236}">
                <a16:creationId xmlns:a16="http://schemas.microsoft.com/office/drawing/2014/main" id="{5EF30A59-F058-0743-B0D7-F74B1377F591}"/>
              </a:ext>
            </a:extLst>
          </p:cNvPr>
          <p:cNvSpPr>
            <a:spLocks noGrp="1" noRot="1" noMove="1" noResize="1" noEditPoints="1" noAdjustHandles="1" noChangeArrowheads="1" noChangeShapeType="1"/>
          </p:cNvSpPr>
          <p:nvPr/>
        </p:nvSpPr>
        <p:spPr>
          <a:xfrm>
            <a:off x="170482" y="663610"/>
            <a:ext cx="2708106" cy="5546689"/>
          </a:xfrm>
          <a:prstGeom prst="roundRect">
            <a:avLst/>
          </a:prstGeom>
          <a:gradFill>
            <a:gsLst>
              <a:gs pos="0">
                <a:schemeClr val="accent6">
                  <a:lumMod val="50000"/>
                </a:schemeClr>
              </a:gs>
              <a:gs pos="83000">
                <a:schemeClr val="accent6">
                  <a:lumMod val="60000"/>
                  <a:lumOff val="40000"/>
                </a:schemeClr>
              </a:gs>
            </a:gsLst>
            <a:lin ang="5400000" scaled="1"/>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sz="2700" dirty="0">
              <a:solidFill>
                <a:schemeClr val="bg1"/>
              </a:solidFill>
              <a:latin typeface="THE BOLD FONT (FREE VERSION)" panose="00000800000000000000" pitchFamily="2" charset="0"/>
            </a:endParaRPr>
          </a:p>
          <a:p>
            <a:pPr algn="ctr"/>
            <a:r>
              <a:rPr lang="en-GB" sz="2700" dirty="0">
                <a:solidFill>
                  <a:schemeClr val="bg1"/>
                </a:solidFill>
                <a:latin typeface="THE BOLD FONT (FREE VERSION)" panose="00000800000000000000" pitchFamily="2" charset="0"/>
              </a:rPr>
              <a:t>What?</a:t>
            </a:r>
          </a:p>
          <a:p>
            <a:pPr algn="ctr"/>
            <a:r>
              <a:rPr lang="en-GB" dirty="0">
                <a:solidFill>
                  <a:srgbClr val="FFFF00"/>
                </a:solidFill>
                <a:latin typeface="Arial" panose="020B0604020202020204" pitchFamily="34" charset="0"/>
                <a:cs typeface="Arial" panose="020B0604020202020204" pitchFamily="34" charset="0"/>
              </a:rPr>
              <a:t>What was the main  purpose of the research?</a:t>
            </a:r>
          </a:p>
          <a:p>
            <a:pPr algn="ctr"/>
            <a:endParaRPr lang="en-GB" dirty="0">
              <a:solidFill>
                <a:srgbClr val="FFFF00"/>
              </a:solidFill>
              <a:latin typeface="Arial" panose="020B0604020202020204" pitchFamily="34" charset="0"/>
              <a:cs typeface="Arial" panose="020B0604020202020204" pitchFamily="34" charset="0"/>
            </a:endParaRPr>
          </a:p>
          <a:p>
            <a:pPr algn="ctr"/>
            <a:r>
              <a:rPr lang="en-GB" dirty="0">
                <a:solidFill>
                  <a:srgbClr val="FFFF00"/>
                </a:solidFill>
                <a:latin typeface="Arial" panose="020B0604020202020204" pitchFamily="34" charset="0"/>
                <a:cs typeface="Arial" panose="020B0604020202020204" pitchFamily="34" charset="0"/>
              </a:rPr>
              <a:t>What was the research designed to investigate, prove or disprove?</a:t>
            </a:r>
          </a:p>
        </p:txBody>
      </p:sp>
      <p:pic>
        <p:nvPicPr>
          <p:cNvPr id="3" name="Picture 2" hidden="1">
            <a:extLst>
              <a:ext uri="{FF2B5EF4-FFF2-40B4-BE49-F238E27FC236}">
                <a16:creationId xmlns:a16="http://schemas.microsoft.com/office/drawing/2014/main" id="{2F8AA413-8A3D-30C0-1E72-034097F515E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hidden="1">
            <a:extLst>
              <a:ext uri="{FF2B5EF4-FFF2-40B4-BE49-F238E27FC236}">
                <a16:creationId xmlns:a16="http://schemas.microsoft.com/office/drawing/2014/main" id="{58275F72-B86F-048C-9E45-A3A94E58F8CB}"/>
              </a:ext>
            </a:extLst>
          </p:cNvPr>
          <p:cNvSpPr>
            <a:spLocks noGrp="1" noRot="1" noMove="1" noResize="1" noEditPoints="1" noAdjustHandles="1" noChangeArrowheads="1" noChangeShapeType="1"/>
          </p:cNvSpPr>
          <p:nvPr/>
        </p:nvSpPr>
        <p:spPr>
          <a:xfrm>
            <a:off x="3159843" y="663610"/>
            <a:ext cx="2708106" cy="5546689"/>
          </a:xfrm>
          <a:prstGeom prst="roundRect">
            <a:avLst/>
          </a:prstGeom>
          <a:gradFill>
            <a:gsLst>
              <a:gs pos="0">
                <a:schemeClr val="accent2">
                  <a:lumMod val="50000"/>
                </a:schemeClr>
              </a:gs>
              <a:gs pos="83000">
                <a:schemeClr val="accent2">
                  <a:lumMod val="60000"/>
                  <a:lumOff val="40000"/>
                </a:schemeClr>
              </a:gs>
            </a:gsLst>
            <a:lin ang="5400000" scaled="1"/>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sz="2700" dirty="0">
              <a:solidFill>
                <a:schemeClr val="bg1"/>
              </a:solidFill>
              <a:latin typeface="THE BOLD FONT (FREE VERSION)" panose="00000800000000000000" pitchFamily="2" charset="0"/>
            </a:endParaRPr>
          </a:p>
          <a:p>
            <a:pPr algn="ctr"/>
            <a:r>
              <a:rPr lang="en-GB" sz="2700" dirty="0">
                <a:solidFill>
                  <a:schemeClr val="bg1"/>
                </a:solidFill>
                <a:latin typeface="THE BOLD FONT (FREE VERSION)" panose="00000800000000000000" pitchFamily="2" charset="0"/>
              </a:rPr>
              <a:t>How? </a:t>
            </a:r>
          </a:p>
          <a:p>
            <a:pPr algn="ctr"/>
            <a:r>
              <a:rPr lang="en-GB" dirty="0">
                <a:solidFill>
                  <a:srgbClr val="FFFF00"/>
                </a:solidFill>
                <a:latin typeface="Arial" panose="020B0604020202020204" pitchFamily="34" charset="0"/>
                <a:cs typeface="Arial" panose="020B0604020202020204" pitchFamily="34" charset="0"/>
              </a:rPr>
              <a:t>How was the research carried-out?</a:t>
            </a:r>
          </a:p>
          <a:p>
            <a:pPr algn="ctr"/>
            <a:endParaRPr lang="en-GB" dirty="0">
              <a:solidFill>
                <a:srgbClr val="FFFF00"/>
              </a:solidFill>
              <a:latin typeface="Arial" panose="020B0604020202020204" pitchFamily="34" charset="0"/>
              <a:cs typeface="Arial" panose="020B0604020202020204" pitchFamily="34" charset="0"/>
            </a:endParaRPr>
          </a:p>
          <a:p>
            <a:pPr algn="ctr"/>
            <a:r>
              <a:rPr lang="en-GB" dirty="0">
                <a:solidFill>
                  <a:srgbClr val="FFFF00"/>
                </a:solidFill>
                <a:latin typeface="Arial" panose="020B0604020202020204" pitchFamily="34" charset="0"/>
                <a:cs typeface="Arial" panose="020B0604020202020204" pitchFamily="34" charset="0"/>
              </a:rPr>
              <a:t>What, for example, was the research methodology, sample type and sample size?</a:t>
            </a:r>
          </a:p>
        </p:txBody>
      </p:sp>
      <p:sp>
        <p:nvSpPr>
          <p:cNvPr id="19" name="A_front" hidden="1">
            <a:extLst>
              <a:ext uri="{FF2B5EF4-FFF2-40B4-BE49-F238E27FC236}">
                <a16:creationId xmlns:a16="http://schemas.microsoft.com/office/drawing/2014/main" id="{CFD47945-4093-015D-B0B6-29E259666D5D}"/>
              </a:ext>
            </a:extLst>
          </p:cNvPr>
          <p:cNvSpPr>
            <a:spLocks noGrp="1" noRot="1" noMove="1" noResize="1" noEditPoints="1" noAdjustHandles="1" noChangeArrowheads="1" noChangeShapeType="1"/>
          </p:cNvSpPr>
          <p:nvPr/>
        </p:nvSpPr>
        <p:spPr>
          <a:xfrm>
            <a:off x="6092175" y="663610"/>
            <a:ext cx="2708106" cy="5546689"/>
          </a:xfrm>
          <a:prstGeom prst="roundRect">
            <a:avLst/>
          </a:prstGeom>
          <a:gradFill>
            <a:gsLst>
              <a:gs pos="0">
                <a:schemeClr val="accent4">
                  <a:lumMod val="50000"/>
                </a:schemeClr>
              </a:gs>
              <a:gs pos="83000">
                <a:schemeClr val="accent4">
                  <a:lumMod val="60000"/>
                  <a:lumOff val="40000"/>
                </a:schemeClr>
              </a:gs>
            </a:gsLst>
            <a:lin ang="5400000" scaled="1"/>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sz="2700" dirty="0">
              <a:solidFill>
                <a:schemeClr val="bg1"/>
              </a:solidFill>
              <a:latin typeface="THE BOLD FONT (FREE VERSION)" panose="00000800000000000000" pitchFamily="2" charset="0"/>
            </a:endParaRPr>
          </a:p>
          <a:p>
            <a:pPr algn="ctr"/>
            <a:endParaRPr lang="en-GB" sz="2700" dirty="0">
              <a:solidFill>
                <a:schemeClr val="bg1"/>
              </a:solidFill>
              <a:latin typeface="THE BOLD FONT (FREE VERSION)" panose="00000800000000000000" pitchFamily="2" charset="0"/>
            </a:endParaRPr>
          </a:p>
          <a:p>
            <a:pPr algn="ctr"/>
            <a:endParaRPr lang="en-GB" sz="2400" dirty="0">
              <a:solidFill>
                <a:schemeClr val="bg1"/>
              </a:solidFill>
              <a:latin typeface="THE BOLD FONT (FREE VERSION)" panose="00000800000000000000" pitchFamily="2" charset="0"/>
            </a:endParaRPr>
          </a:p>
          <a:p>
            <a:pPr algn="ctr"/>
            <a:r>
              <a:rPr lang="en-GB" sz="2700" dirty="0">
                <a:solidFill>
                  <a:schemeClr val="bg1"/>
                </a:solidFill>
                <a:latin typeface="THE BOLD FONT (FREE VERSION)" panose="00000800000000000000" pitchFamily="2" charset="0"/>
              </a:rPr>
              <a:t>Answers?</a:t>
            </a:r>
          </a:p>
          <a:p>
            <a:pPr algn="ctr"/>
            <a:r>
              <a:rPr lang="en-GB" dirty="0">
                <a:solidFill>
                  <a:srgbClr val="FFFF00"/>
                </a:solidFill>
                <a:latin typeface="Arial" panose="020B0604020202020204" pitchFamily="34" charset="0"/>
                <a:cs typeface="Arial" panose="020B0604020202020204" pitchFamily="34" charset="0"/>
              </a:rPr>
              <a:t>What were the main findings of the research?</a:t>
            </a:r>
          </a:p>
          <a:p>
            <a:pPr algn="ctr"/>
            <a:endParaRPr lang="en-GB" dirty="0">
              <a:solidFill>
                <a:srgbClr val="FFFF00"/>
              </a:solidFill>
              <a:latin typeface="Arial" panose="020B0604020202020204" pitchFamily="34" charset="0"/>
              <a:cs typeface="Arial" panose="020B0604020202020204" pitchFamily="34" charset="0"/>
            </a:endParaRPr>
          </a:p>
          <a:p>
            <a:pPr algn="ctr"/>
            <a:r>
              <a:rPr lang="en-GB" dirty="0">
                <a:solidFill>
                  <a:srgbClr val="FFFF00"/>
                </a:solidFill>
                <a:latin typeface="Arial" panose="020B0604020202020204" pitchFamily="34" charset="0"/>
                <a:cs typeface="Arial" panose="020B0604020202020204" pitchFamily="34" charset="0"/>
              </a:rPr>
              <a:t>How do they shed light on the original research question?</a:t>
            </a:r>
          </a:p>
          <a:p>
            <a:pPr algn="ctr"/>
            <a:endParaRPr lang="en-GB" dirty="0">
              <a:solidFill>
                <a:srgbClr val="FFFF00"/>
              </a:solidFill>
              <a:latin typeface="Arial" panose="020B0604020202020204" pitchFamily="34" charset="0"/>
              <a:cs typeface="Arial" panose="020B0604020202020204" pitchFamily="34" charset="0"/>
            </a:endParaRPr>
          </a:p>
          <a:p>
            <a:pPr algn="ctr"/>
            <a:endParaRPr lang="en-GB" dirty="0">
              <a:solidFill>
                <a:schemeClr val="tx1"/>
              </a:solidFill>
              <a:latin typeface="Arial" panose="020B0604020202020204" pitchFamily="34" charset="0"/>
              <a:cs typeface="Arial" panose="020B0604020202020204" pitchFamily="34" charset="0"/>
            </a:endParaRPr>
          </a:p>
          <a:p>
            <a:pPr algn="ctr"/>
            <a:endParaRPr lang="en-GB" dirty="0">
              <a:solidFill>
                <a:schemeClr val="tx1"/>
              </a:solidFill>
              <a:latin typeface="Arial" panose="020B0604020202020204" pitchFamily="34" charset="0"/>
              <a:cs typeface="Arial" panose="020B0604020202020204" pitchFamily="34" charset="0"/>
            </a:endParaRPr>
          </a:p>
          <a:p>
            <a:pPr algn="ctr"/>
            <a:endParaRPr lang="en-GB" dirty="0">
              <a:solidFill>
                <a:schemeClr val="tx1"/>
              </a:solidFill>
              <a:latin typeface="Arial" panose="020B0604020202020204" pitchFamily="34" charset="0"/>
              <a:cs typeface="Arial" panose="020B0604020202020204" pitchFamily="34" charset="0"/>
            </a:endParaRPr>
          </a:p>
        </p:txBody>
      </p:sp>
      <p:sp>
        <p:nvSpPr>
          <p:cNvPr id="20" name="T_front" hidden="1">
            <a:extLst>
              <a:ext uri="{FF2B5EF4-FFF2-40B4-BE49-F238E27FC236}">
                <a16:creationId xmlns:a16="http://schemas.microsoft.com/office/drawing/2014/main" id="{83F038C5-BAB8-EFA6-5FBD-001F21A252DD}"/>
              </a:ext>
            </a:extLst>
          </p:cNvPr>
          <p:cNvSpPr>
            <a:spLocks noGrp="1" noRot="1" noMove="1" noResize="1" noEditPoints="1" noAdjustHandles="1" noChangeArrowheads="1" noChangeShapeType="1"/>
          </p:cNvSpPr>
          <p:nvPr/>
        </p:nvSpPr>
        <p:spPr>
          <a:xfrm>
            <a:off x="9063418" y="663610"/>
            <a:ext cx="2708106" cy="5546689"/>
          </a:xfrm>
          <a:prstGeom prst="roundRect">
            <a:avLst/>
          </a:prstGeom>
          <a:gradFill>
            <a:gsLst>
              <a:gs pos="0">
                <a:schemeClr val="accent5">
                  <a:lumMod val="50000"/>
                </a:schemeClr>
              </a:gs>
              <a:gs pos="83000">
                <a:schemeClr val="accent5">
                  <a:lumMod val="60000"/>
                  <a:lumOff val="40000"/>
                </a:schemeClr>
              </a:gs>
            </a:gsLst>
            <a:lin ang="5400000" scaled="1"/>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sz="2200" dirty="0">
              <a:solidFill>
                <a:schemeClr val="bg1"/>
              </a:solidFill>
              <a:latin typeface="THE BOLD FONT (FREE VERSION)" panose="00000800000000000000" pitchFamily="2" charset="0"/>
            </a:endParaRPr>
          </a:p>
          <a:p>
            <a:pPr algn="ctr"/>
            <a:endParaRPr lang="en-GB" sz="2200" dirty="0">
              <a:solidFill>
                <a:schemeClr val="bg1"/>
              </a:solidFill>
              <a:latin typeface="THE BOLD FONT (FREE VERSION)" panose="00000800000000000000" pitchFamily="2" charset="0"/>
            </a:endParaRPr>
          </a:p>
          <a:p>
            <a:pPr algn="ctr"/>
            <a:r>
              <a:rPr lang="en-GB" sz="2700" dirty="0">
                <a:solidFill>
                  <a:schemeClr val="bg1"/>
                </a:solidFill>
                <a:latin typeface="THE BOLD FONT (FREE VERSION)" panose="00000800000000000000" pitchFamily="2" charset="0"/>
              </a:rPr>
              <a:t>Takeaways?</a:t>
            </a:r>
          </a:p>
          <a:p>
            <a:pPr algn="ctr"/>
            <a:r>
              <a:rPr lang="en-GB" dirty="0">
                <a:solidFill>
                  <a:srgbClr val="FFFF00"/>
                </a:solidFill>
                <a:latin typeface="Arial" panose="020B0604020202020204" pitchFamily="34" charset="0"/>
                <a:cs typeface="Arial" panose="020B0604020202020204" pitchFamily="34" charset="0"/>
              </a:rPr>
              <a:t>What conclusions can be drawn from the research findings?</a:t>
            </a:r>
          </a:p>
          <a:p>
            <a:pPr algn="ctr"/>
            <a:endParaRPr lang="en-GB" dirty="0">
              <a:solidFill>
                <a:srgbClr val="FFFF00"/>
              </a:solidFill>
              <a:latin typeface="Arial" panose="020B0604020202020204" pitchFamily="34" charset="0"/>
              <a:cs typeface="Arial" panose="020B0604020202020204" pitchFamily="34" charset="0"/>
            </a:endParaRPr>
          </a:p>
          <a:p>
            <a:pPr algn="ctr"/>
            <a:r>
              <a:rPr lang="en-GB" dirty="0">
                <a:solidFill>
                  <a:srgbClr val="FFFF00"/>
                </a:solidFill>
                <a:latin typeface="Arial" panose="020B0604020202020204" pitchFamily="34" charset="0"/>
                <a:cs typeface="Arial" panose="020B0604020202020204" pitchFamily="34" charset="0"/>
              </a:rPr>
              <a:t>How does this information fit with broader theories and what are its real-world implications?</a:t>
            </a:r>
          </a:p>
        </p:txBody>
      </p:sp>
      <p:grpSp>
        <p:nvGrpSpPr>
          <p:cNvPr id="17" name="W" hidden="1">
            <a:extLst>
              <a:ext uri="{FF2B5EF4-FFF2-40B4-BE49-F238E27FC236}">
                <a16:creationId xmlns:a16="http://schemas.microsoft.com/office/drawing/2014/main" id="{47A1BC2A-D192-FBD8-A2E5-5BC51B8A6D62}"/>
              </a:ext>
            </a:extLst>
          </p:cNvPr>
          <p:cNvGrpSpPr>
            <a:grpSpLocks noGrp="1" noUngrp="1" noRot="1" noMove="1" noResize="1"/>
          </p:cNvGrpSpPr>
          <p:nvPr/>
        </p:nvGrpSpPr>
        <p:grpSpPr>
          <a:xfrm>
            <a:off x="178871" y="6477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noGrp="1" noRot="1" noMove="1" noResize="1" noEditPoints="1" noAdjustHandles="1" noChangeArrowheads="1" noChangeShapeType="1"/>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noGrp="1" noRot="1" noMove="1" noResize="1" noEditPoints="1" noAdjustHandles="1" noChangeArrowheads="1" noChangeShapeType="1"/>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hidden="1">
            <a:extLst>
              <a:ext uri="{FF2B5EF4-FFF2-40B4-BE49-F238E27FC236}">
                <a16:creationId xmlns:a16="http://schemas.microsoft.com/office/drawing/2014/main" id="{FF86D7C8-0807-1A62-BFC4-1526CBBCA335}"/>
              </a:ext>
            </a:extLst>
          </p:cNvPr>
          <p:cNvGrpSpPr>
            <a:grpSpLocks noGrp="1" noUngrp="1" noRot="1" noMove="1" noResize="1"/>
          </p:cNvGrpSpPr>
          <p:nvPr/>
        </p:nvGrpSpPr>
        <p:grpSpPr>
          <a:xfrm>
            <a:off x="9051601" y="6477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noGrp="1" noRot="1" noMove="1" noResize="1" noEditPoints="1" noAdjustHandles="1" noChangeArrowheads="1" noChangeShapeType="1"/>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noGrp="1" noRot="1" noMove="1" noResize="1" noEditPoints="1" noAdjustHandles="1" noChangeArrowheads="1" noChangeShapeType="1"/>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hidden="1">
            <a:extLst>
              <a:ext uri="{FF2B5EF4-FFF2-40B4-BE49-F238E27FC236}">
                <a16:creationId xmlns:a16="http://schemas.microsoft.com/office/drawing/2014/main" id="{03FE8E5D-7E8B-B44B-8F8C-F4962EF4B63F}"/>
              </a:ext>
            </a:extLst>
          </p:cNvPr>
          <p:cNvGrpSpPr>
            <a:grpSpLocks noGrp="1" noUngrp="1" noRot="1" noMove="1" noResize="1"/>
          </p:cNvGrpSpPr>
          <p:nvPr/>
        </p:nvGrpSpPr>
        <p:grpSpPr>
          <a:xfrm>
            <a:off x="6082447" y="6477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noGrp="1" noRot="1" noMove="1" noResize="1" noEditPoints="1" noAdjustHandles="1" noChangeArrowheads="1" noChangeShapeType="1"/>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noGrp="1" noRot="1" noMove="1" noResize="1" noEditPoints="1" noAdjustHandles="1" noChangeArrowheads="1" noChangeShapeType="1"/>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hidden="1">
            <a:extLst>
              <a:ext uri="{FF2B5EF4-FFF2-40B4-BE49-F238E27FC236}">
                <a16:creationId xmlns:a16="http://schemas.microsoft.com/office/drawing/2014/main" id="{30FDA7E3-D2E2-2193-163E-56516ED0A20B}"/>
              </a:ext>
            </a:extLst>
          </p:cNvPr>
          <p:cNvGrpSpPr>
            <a:grpSpLocks noGrp="1" noUngrp="1" noRot="1" noMove="1" noResize="1"/>
          </p:cNvGrpSpPr>
          <p:nvPr/>
        </p:nvGrpSpPr>
        <p:grpSpPr>
          <a:xfrm>
            <a:off x="3140387" y="6477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noGrp="1" noRot="1" noMove="1" noResize="1" noEditPoints="1" noAdjustHandles="1" noChangeArrowheads="1" noChangeShapeType="1"/>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noGrp="1" noRot="1" noMove="1" noResize="1" noEditPoints="1" noAdjustHandles="1" noChangeArrowheads="1" noChangeShapeType="1"/>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sp>
        <p:nvSpPr>
          <p:cNvPr id="2" name="TextBox 1">
            <a:extLst>
              <a:ext uri="{FF2B5EF4-FFF2-40B4-BE49-F238E27FC236}">
                <a16:creationId xmlns:a16="http://schemas.microsoft.com/office/drawing/2014/main" id="{FFD3C9E9-27C2-75EB-2D7A-57E7C62859C1}"/>
              </a:ext>
            </a:extLst>
          </p:cNvPr>
          <p:cNvSpPr txBox="1">
            <a:spLocks/>
          </p:cNvSpPr>
          <p:nvPr/>
        </p:nvSpPr>
        <p:spPr>
          <a:xfrm>
            <a:off x="3394948" y="3238316"/>
            <a:ext cx="5557729" cy="923330"/>
          </a:xfrm>
          <a:prstGeom prst="rect">
            <a:avLst/>
          </a:prstGeom>
          <a:noFill/>
        </p:spPr>
        <p:txBody>
          <a:bodyPr wrap="square" rtlCol="0">
            <a:spAutoFit/>
          </a:bodyPr>
          <a:lstStyle/>
          <a:p>
            <a:pPr algn="ctr"/>
            <a:r>
              <a:rPr lang="en-GB" sz="5400" b="1" dirty="0" err="1">
                <a:solidFill>
                  <a:srgbClr val="FFFF00"/>
                </a:solidFill>
                <a:ea typeface="Dry Brush" panose="020B0604020202020204" pitchFamily="34" charset="-128"/>
                <a:cs typeface="Dry Brush" panose="020B0604020202020204" pitchFamily="34" charset="-128"/>
              </a:rPr>
              <a:t>shortcutstv</a:t>
            </a:r>
            <a:endParaRPr lang="en-GB" sz="5400" b="1" dirty="0">
              <a:solidFill>
                <a:srgbClr val="FFFF00"/>
              </a:solidFill>
              <a:ea typeface="Dry Brush" panose="020B0604020202020204" pitchFamily="34" charset="-128"/>
              <a:cs typeface="Dry Brush" panose="020B0604020202020204" pitchFamily="34" charset="-128"/>
            </a:endParaRPr>
          </a:p>
        </p:txBody>
      </p:sp>
      <p:sp>
        <p:nvSpPr>
          <p:cNvPr id="8" name="TextBox 7">
            <a:extLst>
              <a:ext uri="{FF2B5EF4-FFF2-40B4-BE49-F238E27FC236}">
                <a16:creationId xmlns:a16="http://schemas.microsoft.com/office/drawing/2014/main" id="{932C72DD-4ABC-192F-B040-CFE0C08570C2}"/>
              </a:ext>
            </a:extLst>
          </p:cNvPr>
          <p:cNvSpPr txBox="1">
            <a:spLocks/>
          </p:cNvSpPr>
          <p:nvPr/>
        </p:nvSpPr>
        <p:spPr>
          <a:xfrm>
            <a:off x="3394949" y="4156527"/>
            <a:ext cx="5557730" cy="461665"/>
          </a:xfrm>
          <a:prstGeom prst="rect">
            <a:avLst/>
          </a:prstGeom>
          <a:noFill/>
        </p:spPr>
        <p:txBody>
          <a:bodyPr wrap="square" rtlCol="0">
            <a:spAutoFit/>
          </a:bodyPr>
          <a:lstStyle/>
          <a:p>
            <a:pPr algn="ctr"/>
            <a:r>
              <a:rPr lang="en-GB" sz="2400" b="1" dirty="0">
                <a:solidFill>
                  <a:srgbClr val="0F9ED5"/>
                </a:solidFill>
                <a:ea typeface="Dry Brush" panose="020B0604020202020204" pitchFamily="34" charset="-128"/>
                <a:cs typeface="Dry Brush" panose="020B0604020202020204" pitchFamily="34" charset="-128"/>
              </a:rPr>
              <a:t>www.shortcutstv.com</a:t>
            </a:r>
          </a:p>
        </p:txBody>
      </p:sp>
      <p:sp>
        <p:nvSpPr>
          <p:cNvPr id="21" name="TextBox 20">
            <a:extLst>
              <a:ext uri="{FF2B5EF4-FFF2-40B4-BE49-F238E27FC236}">
                <a16:creationId xmlns:a16="http://schemas.microsoft.com/office/drawing/2014/main" id="{369BD08E-BC51-2585-AB11-9A7F1280A0B8}"/>
              </a:ext>
            </a:extLst>
          </p:cNvPr>
          <p:cNvSpPr txBox="1">
            <a:spLocks/>
          </p:cNvSpPr>
          <p:nvPr/>
        </p:nvSpPr>
        <p:spPr>
          <a:xfrm>
            <a:off x="3503633" y="1798194"/>
            <a:ext cx="5449046" cy="1569660"/>
          </a:xfrm>
          <a:prstGeom prst="rect">
            <a:avLst/>
          </a:prstGeom>
          <a:noFill/>
        </p:spPr>
        <p:txBody>
          <a:bodyPr wrap="square" rtlCol="0">
            <a:spAutoFit/>
          </a:bodyPr>
          <a:lstStyle/>
          <a:p>
            <a:pPr algn="ctr"/>
            <a:r>
              <a:rPr lang="en-GB" sz="3200" b="1" dirty="0">
                <a:solidFill>
                  <a:srgbClr val="FFFF00"/>
                </a:solidFill>
                <a:ea typeface="Dry Brush" panose="020B0604020202020204" pitchFamily="34" charset="-128"/>
                <a:cs typeface="Dry Brush" panose="020B0604020202020204" pitchFamily="34" charset="-128"/>
              </a:rPr>
              <a:t>Design and implementation</a:t>
            </a:r>
          </a:p>
          <a:p>
            <a:pPr algn="ctr"/>
            <a:r>
              <a:rPr lang="en-GB" sz="3200" b="1" dirty="0">
                <a:solidFill>
                  <a:srgbClr val="FFFF00"/>
                </a:solidFill>
                <a:ea typeface="Dry Brush" panose="020B0604020202020204" pitchFamily="34" charset="-128"/>
                <a:cs typeface="Dry Brush" panose="020B0604020202020204" pitchFamily="34" charset="-128"/>
              </a:rPr>
              <a:t>by</a:t>
            </a:r>
          </a:p>
          <a:p>
            <a:pPr algn="ctr"/>
            <a:r>
              <a:rPr lang="en-GB" sz="3200" b="1" dirty="0">
                <a:solidFill>
                  <a:srgbClr val="FFFF00"/>
                </a:solidFill>
                <a:ea typeface="Dry Brush" panose="020B0604020202020204" pitchFamily="34" charset="-128"/>
                <a:cs typeface="Dry Brush" panose="020B0604020202020204" pitchFamily="34" charset="-128"/>
              </a:rPr>
              <a:t>Chris Livesey</a:t>
            </a:r>
          </a:p>
        </p:txBody>
      </p:sp>
      <p:sp>
        <p:nvSpPr>
          <p:cNvPr id="22" name="Rectangle 21">
            <a:hlinkClick r:id="rId6"/>
            <a:extLst>
              <a:ext uri="{FF2B5EF4-FFF2-40B4-BE49-F238E27FC236}">
                <a16:creationId xmlns:a16="http://schemas.microsoft.com/office/drawing/2014/main" id="{8B192D67-4EBF-403C-1B94-03B027A62174}"/>
              </a:ext>
            </a:extLst>
          </p:cNvPr>
          <p:cNvSpPr/>
          <p:nvPr/>
        </p:nvSpPr>
        <p:spPr>
          <a:xfrm>
            <a:off x="4562253" y="4251458"/>
            <a:ext cx="3187205" cy="32962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pic>
        <p:nvPicPr>
          <p:cNvPr id="25" name="Picture 24">
            <a:extLst>
              <a:ext uri="{FF2B5EF4-FFF2-40B4-BE49-F238E27FC236}">
                <a16:creationId xmlns:a16="http://schemas.microsoft.com/office/drawing/2014/main" id="{CD194F8C-AF51-AB33-6787-EC4484D1D366}"/>
              </a:ext>
            </a:extLst>
          </p:cNvPr>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4671076" y="2172775"/>
            <a:ext cx="5042903" cy="4643068"/>
          </a:xfrm>
          <a:prstGeom prst="rect">
            <a:avLst/>
          </a:prstGeom>
          <a:effectLst>
            <a:glow rad="228600">
              <a:schemeClr val="tx1">
                <a:alpha val="40000"/>
              </a:schemeClr>
            </a:glow>
          </a:effectLst>
        </p:spPr>
      </p:pic>
      <p:pic>
        <p:nvPicPr>
          <p:cNvPr id="26" name="Picture 25">
            <a:extLst>
              <a:ext uri="{FF2B5EF4-FFF2-40B4-BE49-F238E27FC236}">
                <a16:creationId xmlns:a16="http://schemas.microsoft.com/office/drawing/2014/main" id="{410AC0FB-0FEA-F8E2-4082-EC2DA92258C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12334764" y="2141742"/>
            <a:ext cx="2415976" cy="4705133"/>
          </a:xfrm>
          <a:prstGeom prst="rect">
            <a:avLst/>
          </a:prstGeom>
        </p:spPr>
      </p:pic>
    </p:spTree>
    <p:extLst>
      <p:ext uri="{BB962C8B-B14F-4D97-AF65-F5344CB8AC3E}">
        <p14:creationId xmlns:p14="http://schemas.microsoft.com/office/powerpoint/2010/main" val="383993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50000">
                                      <p:stCondLst>
                                        <p:cond delay="150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2000"/>
                                      </p:stCondLst>
                                      <p:childTnLst>
                                        <p:set>
                                          <p:cBhvr>
                                            <p:cTn id="14" dur="1" fill="hold">
                                              <p:stCondLst>
                                                <p:cond delay="0"/>
                                              </p:stCondLst>
                                            </p:cTn>
                                            <p:tgtEl>
                                              <p:spTgt spid="14"/>
                                            </p:tgtEl>
                                            <p:attrNameLst>
                                              <p:attrName>style.visibility</p:attrName>
                                            </p:attrNameLst>
                                          </p:cBhvr>
                                          <p:to>
                                            <p:strVal val="visible"/>
                                          </p:to>
                                        </p:set>
                                        <p:anim calcmode="lin" valueType="num" p14:bounceEnd="50000">
                                          <p:cBhvr additive="base">
                                            <p:cTn id="15" dur="5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50000">
                                      <p:stCondLst>
                                        <p:cond delay="250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1+#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par>
                                    <p:cTn id="30" presetID="1" presetClass="entr" presetSubtype="0" fill="hold" grpId="0" nodeType="withEffect">
                                      <p:stCondLst>
                                        <p:cond delay="0"/>
                                      </p:stCondLst>
                                      <p:iterate type="lt">
                                        <p:tmAbs val="100"/>
                                      </p:iterate>
                                      <p:childTnLst>
                                        <p:set>
                                          <p:cBhvr>
                                            <p:cTn id="31" dur="1" fill="hold">
                                              <p:stCondLst>
                                                <p:cond delay="0"/>
                                              </p:stCondLst>
                                            </p:cTn>
                                            <p:tgtEl>
                                              <p:spTgt spid="21"/>
                                            </p:tgtEl>
                                            <p:attrNameLst>
                                              <p:attrName>style.visibility</p:attrName>
                                            </p:attrNameLst>
                                          </p:cBhvr>
                                          <p:to>
                                            <p:strVal val="visible"/>
                                          </p:to>
                                        </p:set>
                                      </p:childTnLst>
                                    </p:cTn>
                                  </p:par>
                                </p:childTnLst>
                              </p:cTn>
                            </p:par>
                            <p:par>
                              <p:cTn id="32" fill="hold">
                                <p:stCondLst>
                                  <p:cond delay="6601"/>
                                </p:stCondLst>
                                <p:childTnLst>
                                  <p:par>
                                    <p:cTn id="33" presetID="1" presetClass="entr" presetSubtype="0" fill="hold" grpId="0" nodeType="afterEffect">
                                      <p:stCondLst>
                                        <p:cond delay="1000"/>
                                      </p:stCondLst>
                                      <p:iterate type="lt">
                                        <p:tmAbs val="100"/>
                                      </p:iterate>
                                      <p:childTnLst>
                                        <p:set>
                                          <p:cBhvr>
                                            <p:cTn id="34" dur="1" fill="hold">
                                              <p:stCondLst>
                                                <p:cond delay="0"/>
                                              </p:stCondLst>
                                            </p:cTn>
                                            <p:tgtEl>
                                              <p:spTgt spid="2"/>
                                            </p:tgtEl>
                                            <p:attrNameLst>
                                              <p:attrName>style.visibility</p:attrName>
                                            </p:attrNameLst>
                                          </p:cBhvr>
                                          <p:to>
                                            <p:strVal val="visible"/>
                                          </p:to>
                                        </p:set>
                                      </p:childTnLst>
                                    </p:cTn>
                                  </p:par>
                                </p:childTnLst>
                              </p:cTn>
                            </p:par>
                            <p:par>
                              <p:cTn id="35" fill="hold">
                                <p:stCondLst>
                                  <p:cond delay="8602"/>
                                </p:stCondLst>
                                <p:childTnLst>
                                  <p:par>
                                    <p:cTn id="36" presetID="1" presetClass="entr" presetSubtype="0" fill="hold" grpId="0" nodeType="afterEffect">
                                      <p:stCondLst>
                                        <p:cond delay="0"/>
                                      </p:stCondLst>
                                      <p:iterate type="lt">
                                        <p:tmAbs val="100"/>
                                      </p:iterate>
                                      <p:childTnLst>
                                        <p:set>
                                          <p:cBhvr>
                                            <p:cTn id="37" dur="1" fill="hold">
                                              <p:stCondLst>
                                                <p:cond delay="0"/>
                                              </p:stCondLst>
                                            </p:cTn>
                                            <p:tgtEl>
                                              <p:spTgt spid="8"/>
                                            </p:tgtEl>
                                            <p:attrNameLst>
                                              <p:attrName>style.visibility</p:attrName>
                                            </p:attrNameLst>
                                          </p:cBhvr>
                                          <p:to>
                                            <p:strVal val="visible"/>
                                          </p:to>
                                        </p:set>
                                      </p:childTnLst>
                                    </p:cTn>
                                  </p:par>
                                  <p:par>
                                    <p:cTn id="38" presetID="2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22" presetClass="exit" presetSubtype="4" fill="hold" grpId="1" nodeType="clickEffect">
                                      <p:stCondLst>
                                        <p:cond delay="0"/>
                                      </p:stCondLst>
                                      <p:childTnLst>
                                        <p:animEffect transition="out" filter="wipe(down)">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22" presetClass="exit" presetSubtype="4" fill="hold" grpId="1" nodeType="clickEffect">
                                      <p:stCondLst>
                                        <p:cond delay="0"/>
                                      </p:stCondLst>
                                      <p:childTnLst>
                                        <p:animEffect transition="out" filter="wipe(down)">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up)">
                                          <p:cBhvr>
                                            <p:cTn id="70" dur="500"/>
                                            <p:tgtEl>
                                              <p:spTgt spid="19"/>
                                            </p:tgtEl>
                                          </p:cBhvr>
                                        </p:animEffec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p:stCondLst>
                            <p:cond delay="0"/>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up)">
                                          <p:cBhvr>
                                            <p:cTn id="82" dur="500"/>
                                            <p:tgtEl>
                                              <p:spTgt spid="20"/>
                                            </p:tgtEl>
                                          </p:cBhvr>
                                        </p:animEffect>
                                      </p:childTnLst>
                                    </p:cTn>
                                  </p:par>
                                </p:childTnLst>
                              </p:cTn>
                            </p:par>
                          </p:childTnLst>
                        </p:cTn>
                      </p:par>
                    </p:childTnLst>
                  </p:cTn>
                  <p:nextCondLst>
                    <p:cond evt="onClick" delay="0">
                      <p:tgtEl>
                        <p:spTgt spid="23"/>
                      </p:tgtEl>
                    </p:cond>
                  </p:nextCondLst>
                </p:seq>
                <p:seq concurrent="1" nextAc="seek">
                  <p:cTn id="83" restart="whenNotActive" fill="hold" evtFilter="cancelBubble" nodeType="interactiveSeq">
                    <p:stCondLst>
                      <p:cond evt="onClick" delay="0">
                        <p:tgtEl>
                          <p:spTgt spid="20"/>
                        </p:tgtEl>
                      </p:cond>
                    </p:stCondLst>
                    <p:endSync evt="end" delay="0">
                      <p:rtn val="all"/>
                    </p:endSync>
                    <p:childTnLst>
                      <p:par>
                        <p:cTn id="84" fill="hold">
                          <p:stCondLst>
                            <p:cond delay="0"/>
                          </p:stCondLst>
                          <p:childTnLst>
                            <p:par>
                              <p:cTn id="85" fill="hold">
                                <p:stCondLst>
                                  <p:cond delay="0"/>
                                </p:stCondLst>
                                <p:childTnLst>
                                  <p:par>
                                    <p:cTn id="86" presetID="22" presetClass="exit" presetSubtype="4" fill="hold" grpId="1" nodeType="clickEffect">
                                      <p:stCondLst>
                                        <p:cond delay="0"/>
                                      </p:stCondLst>
                                      <p:childTnLst>
                                        <p:animEffect transition="out" filter="wipe(down)">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13" grpId="1" animBg="1"/>
          <p:bldP spid="18" grpId="0" animBg="1"/>
          <p:bldP spid="18" grpId="1" animBg="1"/>
          <p:bldP spid="19" grpId="0" animBg="1"/>
          <p:bldP spid="19" grpId="1" animBg="1"/>
          <p:bldP spid="20" grpId="0" animBg="1"/>
          <p:bldP spid="20" grpId="1" animBg="1"/>
          <p:bldP spid="2" grpId="0"/>
          <p:bldP spid="8" grpId="0"/>
          <p:bldP spid="21"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0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50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1+#ppt_w/2"/>
                                              </p:val>
                                            </p:tav>
                                            <p:tav tm="100000">
                                              <p:val>
                                                <p:strVal val="#ppt_x"/>
                                              </p:val>
                                            </p:tav>
                                          </p:tavLst>
                                        </p:anim>
                                        <p:anim calcmode="lin" valueType="num">
                                          <p:cBhvr additive="base">
                                            <p:cTn id="29" dur="500" fill="hold"/>
                                            <p:tgtEl>
                                              <p:spTgt spid="3"/>
                                            </p:tgtEl>
                                            <p:attrNameLst>
                                              <p:attrName>ppt_y</p:attrName>
                                            </p:attrNameLst>
                                          </p:cBhvr>
                                          <p:tavLst>
                                            <p:tav tm="0">
                                              <p:val>
                                                <p:strVal val="#ppt_y"/>
                                              </p:val>
                                            </p:tav>
                                            <p:tav tm="100000">
                                              <p:val>
                                                <p:strVal val="#ppt_y"/>
                                              </p:val>
                                            </p:tav>
                                          </p:tavLst>
                                        </p:anim>
                                      </p:childTnLst>
                                    </p:cTn>
                                  </p:par>
                                  <p:par>
                                    <p:cTn id="30" presetID="1" presetClass="entr" presetSubtype="0" fill="hold" grpId="0" nodeType="withEffect">
                                      <p:stCondLst>
                                        <p:cond delay="0"/>
                                      </p:stCondLst>
                                      <p:iterate type="lt">
                                        <p:tmAbs val="100"/>
                                      </p:iterate>
                                      <p:childTnLst>
                                        <p:set>
                                          <p:cBhvr>
                                            <p:cTn id="31" dur="1" fill="hold">
                                              <p:stCondLst>
                                                <p:cond delay="0"/>
                                              </p:stCondLst>
                                            </p:cTn>
                                            <p:tgtEl>
                                              <p:spTgt spid="21"/>
                                            </p:tgtEl>
                                            <p:attrNameLst>
                                              <p:attrName>style.visibility</p:attrName>
                                            </p:attrNameLst>
                                          </p:cBhvr>
                                          <p:to>
                                            <p:strVal val="visible"/>
                                          </p:to>
                                        </p:set>
                                      </p:childTnLst>
                                    </p:cTn>
                                  </p:par>
                                </p:childTnLst>
                              </p:cTn>
                            </p:par>
                            <p:par>
                              <p:cTn id="32" fill="hold">
                                <p:stCondLst>
                                  <p:cond delay="6601"/>
                                </p:stCondLst>
                                <p:childTnLst>
                                  <p:par>
                                    <p:cTn id="33" presetID="1" presetClass="entr" presetSubtype="0" fill="hold" grpId="0" nodeType="afterEffect">
                                      <p:stCondLst>
                                        <p:cond delay="1000"/>
                                      </p:stCondLst>
                                      <p:iterate type="lt">
                                        <p:tmAbs val="100"/>
                                      </p:iterate>
                                      <p:childTnLst>
                                        <p:set>
                                          <p:cBhvr>
                                            <p:cTn id="34" dur="1" fill="hold">
                                              <p:stCondLst>
                                                <p:cond delay="0"/>
                                              </p:stCondLst>
                                            </p:cTn>
                                            <p:tgtEl>
                                              <p:spTgt spid="2"/>
                                            </p:tgtEl>
                                            <p:attrNameLst>
                                              <p:attrName>style.visibility</p:attrName>
                                            </p:attrNameLst>
                                          </p:cBhvr>
                                          <p:to>
                                            <p:strVal val="visible"/>
                                          </p:to>
                                        </p:set>
                                      </p:childTnLst>
                                    </p:cTn>
                                  </p:par>
                                </p:childTnLst>
                              </p:cTn>
                            </p:par>
                            <p:par>
                              <p:cTn id="35" fill="hold">
                                <p:stCondLst>
                                  <p:cond delay="8602"/>
                                </p:stCondLst>
                                <p:childTnLst>
                                  <p:par>
                                    <p:cTn id="36" presetID="1" presetClass="entr" presetSubtype="0" fill="hold" grpId="0" nodeType="afterEffect">
                                      <p:stCondLst>
                                        <p:cond delay="0"/>
                                      </p:stCondLst>
                                      <p:iterate type="lt">
                                        <p:tmAbs val="100"/>
                                      </p:iterate>
                                      <p:childTnLst>
                                        <p:set>
                                          <p:cBhvr>
                                            <p:cTn id="37" dur="1" fill="hold">
                                              <p:stCondLst>
                                                <p:cond delay="0"/>
                                              </p:stCondLst>
                                            </p:cTn>
                                            <p:tgtEl>
                                              <p:spTgt spid="8"/>
                                            </p:tgtEl>
                                            <p:attrNameLst>
                                              <p:attrName>style.visibility</p:attrName>
                                            </p:attrNameLst>
                                          </p:cBhvr>
                                          <p:to>
                                            <p:strVal val="visible"/>
                                          </p:to>
                                        </p:set>
                                      </p:childTnLst>
                                    </p:cTn>
                                  </p:par>
                                  <p:par>
                                    <p:cTn id="38" presetID="2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22" presetClass="exit" presetSubtype="4" fill="hold" grpId="1" nodeType="clickEffect">
                                      <p:stCondLst>
                                        <p:cond delay="0"/>
                                      </p:stCondLst>
                                      <p:childTnLst>
                                        <p:animEffect transition="out" filter="wipe(down)">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22" presetClass="exit" presetSubtype="4" fill="hold" grpId="1" nodeType="clickEffect">
                                      <p:stCondLst>
                                        <p:cond delay="0"/>
                                      </p:stCondLst>
                                      <p:childTnLst>
                                        <p:animEffect transition="out" filter="wipe(down)">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up)">
                                          <p:cBhvr>
                                            <p:cTn id="70" dur="500"/>
                                            <p:tgtEl>
                                              <p:spTgt spid="19"/>
                                            </p:tgtEl>
                                          </p:cBhvr>
                                        </p:animEffect>
                                      </p:child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3"/>
                        </p:tgtEl>
                      </p:cond>
                    </p:stCondLst>
                    <p:endSync evt="end" delay="0">
                      <p:rtn val="all"/>
                    </p:endSync>
                    <p:childTnLst>
                      <p:par>
                        <p:cTn id="78" fill="hold">
                          <p:stCondLst>
                            <p:cond delay="0"/>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up)">
                                          <p:cBhvr>
                                            <p:cTn id="82" dur="500"/>
                                            <p:tgtEl>
                                              <p:spTgt spid="20"/>
                                            </p:tgtEl>
                                          </p:cBhvr>
                                        </p:animEffect>
                                      </p:childTnLst>
                                    </p:cTn>
                                  </p:par>
                                </p:childTnLst>
                              </p:cTn>
                            </p:par>
                          </p:childTnLst>
                        </p:cTn>
                      </p:par>
                    </p:childTnLst>
                  </p:cTn>
                  <p:nextCondLst>
                    <p:cond evt="onClick" delay="0">
                      <p:tgtEl>
                        <p:spTgt spid="23"/>
                      </p:tgtEl>
                    </p:cond>
                  </p:nextCondLst>
                </p:seq>
                <p:seq concurrent="1" nextAc="seek">
                  <p:cTn id="83" restart="whenNotActive" fill="hold" evtFilter="cancelBubble" nodeType="interactiveSeq">
                    <p:stCondLst>
                      <p:cond evt="onClick" delay="0">
                        <p:tgtEl>
                          <p:spTgt spid="20"/>
                        </p:tgtEl>
                      </p:cond>
                    </p:stCondLst>
                    <p:endSync evt="end" delay="0">
                      <p:rtn val="all"/>
                    </p:endSync>
                    <p:childTnLst>
                      <p:par>
                        <p:cTn id="84" fill="hold">
                          <p:stCondLst>
                            <p:cond delay="0"/>
                          </p:stCondLst>
                          <p:childTnLst>
                            <p:par>
                              <p:cTn id="85" fill="hold">
                                <p:stCondLst>
                                  <p:cond delay="0"/>
                                </p:stCondLst>
                                <p:childTnLst>
                                  <p:par>
                                    <p:cTn id="86" presetID="22" presetClass="exit" presetSubtype="4" fill="hold" grpId="1" nodeType="clickEffect">
                                      <p:stCondLst>
                                        <p:cond delay="0"/>
                                      </p:stCondLst>
                                      <p:childTnLst>
                                        <p:animEffect transition="out" filter="wipe(down)">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13" grpId="1" animBg="1"/>
          <p:bldP spid="18" grpId="0" animBg="1"/>
          <p:bldP spid="18" grpId="1" animBg="1"/>
          <p:bldP spid="19" grpId="0" animBg="1"/>
          <p:bldP spid="19" grpId="1" animBg="1"/>
          <p:bldP spid="20" grpId="0" animBg="1"/>
          <p:bldP spid="20" grpId="1" animBg="1"/>
          <p:bldP spid="2" grpId="0"/>
          <p:bldP spid="8" grpId="0"/>
          <p:bldP spid="21" grpId="0"/>
          <p:bldP spid="2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06B5F39A-F447-04DD-5EC4-DE6429C58F44}"/>
              </a:ext>
            </a:extLst>
          </p:cNvPr>
          <p:cNvSpPr txBox="1">
            <a:spLocks/>
          </p:cNvSpPr>
          <p:nvPr/>
        </p:nvSpPr>
        <p:spPr>
          <a:xfrm>
            <a:off x="3535679" y="2175380"/>
            <a:ext cx="5400000" cy="2554545"/>
          </a:xfrm>
          <a:prstGeom prst="rect">
            <a:avLst/>
          </a:prstGeom>
          <a:noFill/>
        </p:spPr>
        <p:txBody>
          <a:bodyPr wrap="square" rtlCol="0">
            <a:spAutoFit/>
          </a:bodyPr>
          <a:lstStyle/>
          <a:p>
            <a:pPr algn="ctr"/>
            <a:r>
              <a:rPr lang="en-GB" sz="4400" dirty="0">
                <a:solidFill>
                  <a:srgbClr val="FFFF00"/>
                </a:solidFill>
                <a:effectLst/>
                <a:latin typeface="Scribble marker" pitchFamily="50" charset="0"/>
                <a:ea typeface="Aptos" panose="020B0004020202020204" pitchFamily="34" charset="0"/>
                <a:cs typeface="Times New Roman" panose="02020603050405020304" pitchFamily="18" charset="0"/>
              </a:rPr>
              <a:t>WHAT</a:t>
            </a:r>
            <a:endParaRPr lang="en-GB" sz="4400" dirty="0">
              <a:solidFill>
                <a:srgbClr val="FFFF00"/>
              </a:solidFill>
              <a:latin typeface="Scribble marker" pitchFamily="50" charset="0"/>
              <a:ea typeface="Aptos" panose="020B0004020202020204" pitchFamily="34" charset="0"/>
              <a:cs typeface="Times New Roman" panose="02020603050405020304" pitchFamily="18" charset="0"/>
            </a:endParaRPr>
          </a:p>
          <a:p>
            <a:pPr algn="ctr"/>
            <a:r>
              <a:rPr lang="en-GB" sz="4400" dirty="0">
                <a:solidFill>
                  <a:srgbClr val="FFFF00"/>
                </a:solidFill>
                <a:latin typeface="Scribble marker" pitchFamily="50" charset="0"/>
                <a:ea typeface="Aptos" panose="020B0004020202020204" pitchFamily="34" charset="0"/>
                <a:cs typeface="Times New Roman" panose="02020603050405020304" pitchFamily="18" charset="0"/>
              </a:rPr>
              <a:t>About social research</a:t>
            </a:r>
            <a:endParaRPr lang="en-GB" sz="4400" dirty="0">
              <a:solidFill>
                <a:srgbClr val="FFFF00"/>
              </a:solidFill>
              <a:effectLst/>
              <a:latin typeface="Scribble marker" pitchFamily="50" charset="0"/>
              <a:ea typeface="Aptos" panose="020B0004020202020204" pitchFamily="34" charset="0"/>
              <a:cs typeface="Times New Roman" panose="02020603050405020304" pitchFamily="18" charset="0"/>
            </a:endParaRPr>
          </a:p>
          <a:p>
            <a:pPr algn="ctr"/>
            <a:endParaRPr lang="en-GB" sz="2800" b="1" dirty="0">
              <a:solidFill>
                <a:srgbClr val="FFFF00"/>
              </a:solidFill>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What were the main findings of the research?</a:t>
            </a:r>
          </a:p>
          <a:p>
            <a:pPr lvl="0"/>
            <a:endParaRPr lang="en-GB" sz="1600" dirty="0">
              <a:solidFill>
                <a:schemeClr val="bg1"/>
              </a:solidFill>
            </a:endParaRPr>
          </a:p>
          <a:p>
            <a:pPr lvl="0"/>
            <a:r>
              <a:rPr lang="en-GB" sz="1600" dirty="0">
                <a:solidFill>
                  <a:schemeClr val="bg1"/>
                </a:solidFill>
              </a:rPr>
              <a:t>How do they shed light on the original research question?</a:t>
            </a:r>
          </a:p>
          <a:p>
            <a:pPr lvl="0"/>
            <a:endParaRPr lang="en-GB" sz="1600" dirty="0">
              <a:solidFill>
                <a:schemeClr val="bg1"/>
              </a:solidFill>
            </a:endParaRPr>
          </a:p>
          <a:p>
            <a:pPr lvl="0"/>
            <a:endParaRPr lang="en-GB" sz="1600" dirty="0">
              <a:solidFill>
                <a:schemeClr val="bg1"/>
              </a:solidFill>
            </a:endParaRPr>
          </a:p>
          <a:p>
            <a:pPr lvl="0"/>
            <a:endParaRPr lang="en-GB" sz="1600" dirty="0">
              <a:solidFill>
                <a:schemeClr val="bg1"/>
              </a:solidFill>
            </a:endParaRPr>
          </a:p>
          <a:p>
            <a:pPr lvl="0"/>
            <a:endParaRPr lang="en-GB" sz="2400" dirty="0">
              <a:solidFill>
                <a:schemeClr val="bg1"/>
              </a:solidFill>
            </a:endParaRPr>
          </a:p>
          <a:p>
            <a:pPr lvl="0"/>
            <a:endParaRPr lang="en-GB" sz="2400" dirty="0"/>
          </a:p>
          <a:p>
            <a:pPr lvl="0"/>
            <a:endParaRPr lang="en-GB" sz="1000" dirty="0"/>
          </a:p>
          <a:p>
            <a:pPr lvl="0"/>
            <a:endParaRPr lang="en-GB" sz="1000" dirty="0"/>
          </a:p>
          <a:p>
            <a:pPr lvl="0"/>
            <a:endParaRPr lang="en-GB" sz="1000" dirty="0"/>
          </a:p>
          <a:p>
            <a:pPr lvl="0"/>
            <a:endParaRPr lang="en-GB" sz="1000" dirty="0"/>
          </a:p>
          <a:p>
            <a:pPr lvl="0"/>
            <a:endParaRPr lang="en-GB" sz="1000" dirty="0"/>
          </a:p>
        </p:txBody>
      </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How was the research carried-out?</a:t>
            </a:r>
          </a:p>
          <a:p>
            <a:endParaRPr lang="en-GB" sz="1600" dirty="0">
              <a:solidFill>
                <a:schemeClr val="bg1"/>
              </a:solidFill>
            </a:endParaRPr>
          </a:p>
          <a:p>
            <a:r>
              <a:rPr lang="en-GB" sz="1600" dirty="0">
                <a:solidFill>
                  <a:schemeClr val="bg1"/>
                </a:solidFill>
              </a:rPr>
              <a:t>What, for example, was the research methodology, sample type and sample size?</a:t>
            </a:r>
          </a:p>
          <a:p>
            <a:endParaRPr lang="en-GB" sz="8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pic>
        <p:nvPicPr>
          <p:cNvPr id="8" name="Picture 7">
            <a:extLst>
              <a:ext uri="{FF2B5EF4-FFF2-40B4-BE49-F238E27FC236}">
                <a16:creationId xmlns:a16="http://schemas.microsoft.com/office/drawing/2014/main" id="{5153FB3A-1A98-3C0B-B1B0-2652DE7EC73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What?</a:t>
            </a:r>
          </a:p>
          <a:p>
            <a:r>
              <a:rPr lang="en-GB" sz="1600" dirty="0">
                <a:solidFill>
                  <a:schemeClr val="bg1"/>
                </a:solidFill>
              </a:rPr>
              <a:t>What was the main  purpose of the research?</a:t>
            </a:r>
          </a:p>
          <a:p>
            <a:endParaRPr lang="en-GB" sz="1600" dirty="0">
              <a:solidFill>
                <a:schemeClr val="bg1"/>
              </a:solidFill>
            </a:endParaRPr>
          </a:p>
          <a:p>
            <a:r>
              <a:rPr lang="en-GB" sz="1600" dirty="0">
                <a:solidFill>
                  <a:schemeClr val="bg1"/>
                </a:solidFill>
              </a:rPr>
              <a:t>What was the research designed to investigate, prove or disprove?</a:t>
            </a: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pic>
        <p:nvPicPr>
          <p:cNvPr id="3" name="Picture 2">
            <a:extLst>
              <a:ext uri="{FF2B5EF4-FFF2-40B4-BE49-F238E27FC236}">
                <a16:creationId xmlns:a16="http://schemas.microsoft.com/office/drawing/2014/main" id="{2F8AA413-8A3D-30C0-1E72-034097F515E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Takeaways?</a:t>
            </a:r>
          </a:p>
          <a:p>
            <a:r>
              <a:rPr lang="en-GB" sz="1600" dirty="0">
                <a:solidFill>
                  <a:schemeClr val="bg1"/>
                </a:solidFill>
              </a:rPr>
              <a:t>What conclusions can be drawn from the research findings?</a:t>
            </a:r>
          </a:p>
          <a:p>
            <a:endParaRPr lang="en-GB" sz="1600" dirty="0">
              <a:solidFill>
                <a:schemeClr val="bg1"/>
              </a:solidFill>
            </a:endParaRPr>
          </a:p>
          <a:p>
            <a:r>
              <a:rPr lang="en-GB" sz="1600" dirty="0">
                <a:solidFill>
                  <a:schemeClr val="bg1"/>
                </a:solidFill>
              </a:rPr>
              <a:t>How does this information fit with broader theories and what are its real-world implications?</a:t>
            </a:r>
          </a:p>
          <a:p>
            <a:endParaRPr lang="en-GB" sz="24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2" name="PsychMenu">
            <a:extLst>
              <a:ext uri="{FF2B5EF4-FFF2-40B4-BE49-F238E27FC236}">
                <a16:creationId xmlns:a16="http://schemas.microsoft.com/office/drawing/2014/main" id="{A9AC9F0B-BAF4-41BB-06E8-34CAD3EB2303}"/>
              </a:ext>
            </a:extLst>
          </p:cNvPr>
          <p:cNvGrpSpPr/>
          <p:nvPr/>
        </p:nvGrpSpPr>
        <p:grpSpPr>
          <a:xfrm>
            <a:off x="187900" y="292138"/>
            <a:ext cx="7827807" cy="6555641"/>
            <a:chOff x="187900" y="292138"/>
            <a:chExt cx="7827807" cy="6555641"/>
          </a:xfrm>
        </p:grpSpPr>
        <p:sp>
          <p:nvSpPr>
            <p:cNvPr id="16" name="TextBox 15">
              <a:extLst>
                <a:ext uri="{FF2B5EF4-FFF2-40B4-BE49-F238E27FC236}">
                  <a16:creationId xmlns:a16="http://schemas.microsoft.com/office/drawing/2014/main" id="{789F5EA3-E1BB-E2CC-74C8-897C2C72B64D}"/>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1" name="Rectangle 20">
              <a:hlinkClick r:id="rId7" action="ppaction://hlinksldjump"/>
              <a:extLst>
                <a:ext uri="{FF2B5EF4-FFF2-40B4-BE49-F238E27FC236}">
                  <a16:creationId xmlns:a16="http://schemas.microsoft.com/office/drawing/2014/main" id="{17ECEB44-C234-5404-9CA4-409ABA95EB1E}"/>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hlinkClick r:id="rId8" action="ppaction://hlinksldjump"/>
              <a:extLst>
                <a:ext uri="{FF2B5EF4-FFF2-40B4-BE49-F238E27FC236}">
                  <a16:creationId xmlns:a16="http://schemas.microsoft.com/office/drawing/2014/main" id="{EDB110E0-095F-7A69-81EC-98A6BCDF53AB}"/>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hlinkClick r:id="rId9" action="ppaction://hlinksldjump"/>
              <a:extLst>
                <a:ext uri="{FF2B5EF4-FFF2-40B4-BE49-F238E27FC236}">
                  <a16:creationId xmlns:a16="http://schemas.microsoft.com/office/drawing/2014/main" id="{9749088C-40B1-F09C-DCD3-1C3CFE861175}"/>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hlinkClick r:id="rId10" action="ppaction://hlinksldjump"/>
              <a:extLst>
                <a:ext uri="{FF2B5EF4-FFF2-40B4-BE49-F238E27FC236}">
                  <a16:creationId xmlns:a16="http://schemas.microsoft.com/office/drawing/2014/main" id="{95DD8C4C-0B71-683B-11B8-8A402865C396}"/>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hlinkClick r:id="rId11" action="ppaction://hlinksldjump"/>
              <a:extLst>
                <a:ext uri="{FF2B5EF4-FFF2-40B4-BE49-F238E27FC236}">
                  <a16:creationId xmlns:a16="http://schemas.microsoft.com/office/drawing/2014/main" id="{01983CD0-1C37-F393-E320-60D1F86BC37D}"/>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hlinkClick r:id="rId12" action="ppaction://hlinksldjump"/>
              <a:extLst>
                <a:ext uri="{FF2B5EF4-FFF2-40B4-BE49-F238E27FC236}">
                  <a16:creationId xmlns:a16="http://schemas.microsoft.com/office/drawing/2014/main" id="{9112D646-E4DA-D200-54A4-A4B4059CDE7E}"/>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hlinkClick r:id="rId13" action="ppaction://hlinksldjump"/>
              <a:extLst>
                <a:ext uri="{FF2B5EF4-FFF2-40B4-BE49-F238E27FC236}">
                  <a16:creationId xmlns:a16="http://schemas.microsoft.com/office/drawing/2014/main" id="{23E0519A-1557-14BB-F0CE-2E5A7E580B4A}"/>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Rectangle 58">
              <a:hlinkClick r:id="rId14" action="ppaction://hlinksldjump"/>
              <a:extLst>
                <a:ext uri="{FF2B5EF4-FFF2-40B4-BE49-F238E27FC236}">
                  <a16:creationId xmlns:a16="http://schemas.microsoft.com/office/drawing/2014/main" id="{34075620-69FA-C6EA-7580-C6C8769D9944}"/>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Rectangle 60">
              <a:hlinkClick r:id="rId15" action="ppaction://hlinksldjump"/>
              <a:extLst>
                <a:ext uri="{FF2B5EF4-FFF2-40B4-BE49-F238E27FC236}">
                  <a16:creationId xmlns:a16="http://schemas.microsoft.com/office/drawing/2014/main" id="{2D4F9AE2-CA0E-79BD-7914-97CBB24B37A4}"/>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hlinkClick r:id="rId16" action="ppaction://hlinksldjump"/>
              <a:extLst>
                <a:ext uri="{FF2B5EF4-FFF2-40B4-BE49-F238E27FC236}">
                  <a16:creationId xmlns:a16="http://schemas.microsoft.com/office/drawing/2014/main" id="{C5F412C7-17E9-8FD7-F2FA-D01068353371}"/>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hlinkClick r:id="rId17" action="ppaction://hlinksldjump"/>
              <a:extLst>
                <a:ext uri="{FF2B5EF4-FFF2-40B4-BE49-F238E27FC236}">
                  <a16:creationId xmlns:a16="http://schemas.microsoft.com/office/drawing/2014/main" id="{2BAAF3EE-5948-B340-FC98-1ADC1EA8BB1E}"/>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hlinkClick r:id="rId18" action="ppaction://hlinksldjump"/>
              <a:extLst>
                <a:ext uri="{FF2B5EF4-FFF2-40B4-BE49-F238E27FC236}">
                  <a16:creationId xmlns:a16="http://schemas.microsoft.com/office/drawing/2014/main" id="{5FFC41C9-13D4-30EE-45C9-87F9EC26E596}"/>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hlinkClick r:id="rId19" action="ppaction://hlinksldjump"/>
              <a:extLst>
                <a:ext uri="{FF2B5EF4-FFF2-40B4-BE49-F238E27FC236}">
                  <a16:creationId xmlns:a16="http://schemas.microsoft.com/office/drawing/2014/main" id="{3978A32F-E5B2-8004-DD18-CAFD3750AB2E}"/>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hlinkClick r:id="rId20" action="ppaction://hlinksldjump"/>
              <a:extLst>
                <a:ext uri="{FF2B5EF4-FFF2-40B4-BE49-F238E27FC236}">
                  <a16:creationId xmlns:a16="http://schemas.microsoft.com/office/drawing/2014/main" id="{18BB1D05-5DB4-4ACF-B85A-8F4CF040A616}"/>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hlinkClick r:id="rId21" action="ppaction://hlinksldjump"/>
              <a:extLst>
                <a:ext uri="{FF2B5EF4-FFF2-40B4-BE49-F238E27FC236}">
                  <a16:creationId xmlns:a16="http://schemas.microsoft.com/office/drawing/2014/main" id="{0B3E9EDE-C61A-3CE2-92DA-3CBE7474E8A8}"/>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hlinkClick r:id="rId22" action="ppaction://hlinksldjump"/>
              <a:extLst>
                <a:ext uri="{FF2B5EF4-FFF2-40B4-BE49-F238E27FC236}">
                  <a16:creationId xmlns:a16="http://schemas.microsoft.com/office/drawing/2014/main" id="{ABECB5F3-094F-BA70-1AA7-A5977ED96DA4}"/>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hlinkClick r:id="rId23" action="ppaction://hlinksldjump"/>
              <a:extLst>
                <a:ext uri="{FF2B5EF4-FFF2-40B4-BE49-F238E27FC236}">
                  <a16:creationId xmlns:a16="http://schemas.microsoft.com/office/drawing/2014/main" id="{D87B3ACC-B132-D571-0C77-E23CAD5C646D}"/>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Rectangle 69">
              <a:hlinkClick r:id="rId24" action="ppaction://hlinksldjump"/>
              <a:extLst>
                <a:ext uri="{FF2B5EF4-FFF2-40B4-BE49-F238E27FC236}">
                  <a16:creationId xmlns:a16="http://schemas.microsoft.com/office/drawing/2014/main" id="{2A2CA82D-B2A5-8370-39A2-3B31E2EFDEA4}"/>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Rectangle 70">
              <a:hlinkClick r:id="rId25" action="ppaction://hlinksldjump"/>
              <a:extLst>
                <a:ext uri="{FF2B5EF4-FFF2-40B4-BE49-F238E27FC236}">
                  <a16:creationId xmlns:a16="http://schemas.microsoft.com/office/drawing/2014/main" id="{03C0FB45-9AE9-B800-7759-152E9FFE70D6}"/>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Rectangle 71">
              <a:hlinkClick r:id="rId26" action="ppaction://hlinksldjump"/>
              <a:extLst>
                <a:ext uri="{FF2B5EF4-FFF2-40B4-BE49-F238E27FC236}">
                  <a16:creationId xmlns:a16="http://schemas.microsoft.com/office/drawing/2014/main" id="{8E8EDEEE-8385-042B-E84C-95664BB294CD}"/>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Rectangle 72">
              <a:hlinkClick r:id="rId27" action="ppaction://hlinksldjump"/>
              <a:extLst>
                <a:ext uri="{FF2B5EF4-FFF2-40B4-BE49-F238E27FC236}">
                  <a16:creationId xmlns:a16="http://schemas.microsoft.com/office/drawing/2014/main" id="{4FBB3058-B702-BB87-1B30-7D9E3B7A7D7A}"/>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73">
              <a:hlinkClick r:id="rId28" action="ppaction://hlinksldjump"/>
              <a:extLst>
                <a:ext uri="{FF2B5EF4-FFF2-40B4-BE49-F238E27FC236}">
                  <a16:creationId xmlns:a16="http://schemas.microsoft.com/office/drawing/2014/main" id="{3E5FC79F-E5D3-1747-6648-31CC8E3AAFDB}"/>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74">
              <a:hlinkClick r:id="rId29" action="ppaction://hlinksldjump"/>
              <a:extLst>
                <a:ext uri="{FF2B5EF4-FFF2-40B4-BE49-F238E27FC236}">
                  <a16:creationId xmlns:a16="http://schemas.microsoft.com/office/drawing/2014/main" id="{12737EF9-4F72-3A89-ED77-B08D66705CCA}"/>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hlinkClick r:id="rId30" action="ppaction://hlinksldjump"/>
              <a:extLst>
                <a:ext uri="{FF2B5EF4-FFF2-40B4-BE49-F238E27FC236}">
                  <a16:creationId xmlns:a16="http://schemas.microsoft.com/office/drawing/2014/main" id="{F5651BFD-6BCE-786B-D23B-D15398EAEAC3}"/>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hlinkClick r:id="rId31" action="ppaction://hlinksldjump"/>
              <a:extLst>
                <a:ext uri="{FF2B5EF4-FFF2-40B4-BE49-F238E27FC236}">
                  <a16:creationId xmlns:a16="http://schemas.microsoft.com/office/drawing/2014/main" id="{65575E35-6719-0CC0-05C3-115B69EDC619}"/>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hlinkClick r:id="rId32" action="ppaction://hlinksldjump"/>
              <a:extLst>
                <a:ext uri="{FF2B5EF4-FFF2-40B4-BE49-F238E27FC236}">
                  <a16:creationId xmlns:a16="http://schemas.microsoft.com/office/drawing/2014/main" id="{97D850DC-69FF-1C81-DACE-3BCD34C1A76F}"/>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hlinkClick r:id="rId33" action="ppaction://hlinksldjump"/>
              <a:extLst>
                <a:ext uri="{FF2B5EF4-FFF2-40B4-BE49-F238E27FC236}">
                  <a16:creationId xmlns:a16="http://schemas.microsoft.com/office/drawing/2014/main" id="{CCB74BFF-550A-C818-E0A5-0EE920E3F2E4}"/>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0" name="TopMenu" descr="A blue circle with black text&#10;&#10;AI-generated content may be incorrect.">
            <a:extLst>
              <a:ext uri="{FF2B5EF4-FFF2-40B4-BE49-F238E27FC236}">
                <a16:creationId xmlns:a16="http://schemas.microsoft.com/office/drawing/2014/main" id="{37870688-7EEC-CDC6-271B-10079FA16B9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22" name="Picture 21" descr="A red arrow pointing to the left&#10;&#10;AI-generated content may be incorrect.">
            <a:hlinkClick r:id="" action="ppaction://hlinkshowjump?jump=lastslide"/>
            <a:extLst>
              <a:ext uri="{FF2B5EF4-FFF2-40B4-BE49-F238E27FC236}">
                <a16:creationId xmlns:a16="http://schemas.microsoft.com/office/drawing/2014/main" id="{3CA54CC3-D57C-6FAA-007C-840D065D4B7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7780187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 presetClass="entr" presetSubtype="0" fill="hold" grpId="0" nodeType="afterEffect">
                                  <p:stCondLst>
                                    <p:cond delay="0"/>
                                  </p:stCondLst>
                                  <p:iterate type="lt">
                                    <p:tmAbs val="100"/>
                                  </p:iterate>
                                  <p:childTnLst>
                                    <p:set>
                                      <p:cBhvr>
                                        <p:cTn id="26" dur="1" fill="hold">
                                          <p:stCondLst>
                                            <p:cond delay="0"/>
                                          </p:stCondLst>
                                        </p:cTn>
                                        <p:tgtEl>
                                          <p:spTgt spid="51"/>
                                        </p:tgtEl>
                                        <p:attrNameLst>
                                          <p:attrName>style.visibility</p:attrName>
                                        </p:attrNameLst>
                                      </p:cBhvr>
                                      <p:to>
                                        <p:strVal val="visible"/>
                                      </p:to>
                                    </p:set>
                                  </p:childTnLst>
                                </p:cTn>
                              </p:par>
                            </p:childTnLst>
                          </p:cTn>
                        </p:par>
                        <p:par>
                          <p:cTn id="27" fill="hold">
                            <p:stCondLst>
                              <p:cond delay="4201"/>
                            </p:stCondLst>
                            <p:childTnLst>
                              <p:par>
                                <p:cTn id="28" presetID="1" presetClass="entr" presetSubtype="0" fill="hold" nodeType="after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2" presetClass="exit" presetSubtype="4" fill="hold" grpId="1" nodeType="clickEffect">
                                  <p:stCondLst>
                                    <p:cond delay="0"/>
                                  </p:stCondLst>
                                  <p:childTnLst>
                                    <p:animEffect transition="out" filter="wipe(down)">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80"/>
                    </p:tgtEl>
                  </p:cond>
                </p:stCondLst>
                <p:endSync evt="end" delay="0">
                  <p:rtn val="all"/>
                </p:endSync>
                <p:childTnLst>
                  <p:par>
                    <p:cTn id="57" fill="hold">
                      <p:stCondLst>
                        <p:cond delay="0"/>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left)">
                                      <p:cBhvr>
                                        <p:cTn id="61" dur="5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2" fill="hold" nodeType="clickEffect">
                                  <p:stCondLst>
                                    <p:cond delay="0"/>
                                  </p:stCondLst>
                                  <p:childTnLst>
                                    <p:animEffect transition="out" filter="wipe(right)">
                                      <p:cBhvr>
                                        <p:cTn id="65" dur="500"/>
                                        <p:tgtEl>
                                          <p:spTgt spid="2"/>
                                        </p:tgtEl>
                                      </p:cBhvr>
                                    </p:animEffect>
                                    <p:set>
                                      <p:cBhvr>
                                        <p:cTn id="66"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500"/>
                                        <p:tgtEl>
                                          <p:spTgt spid="13"/>
                                        </p:tgtEl>
                                      </p:cBhvr>
                                    </p:animEffect>
                                  </p:childTnLst>
                                </p:cTn>
                              </p:par>
                            </p:childTnLst>
                          </p:cTn>
                        </p:par>
                      </p:childTnLst>
                    </p:cTn>
                  </p:par>
                </p:childTnLst>
              </p:cTn>
              <p:nextCondLst>
                <p:cond evt="onClick" delay="0">
                  <p:tgtEl>
                    <p:spTgt spid="17"/>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22" presetClass="exit" presetSubtype="4" fill="hold" grpId="1" nodeType="clickEffect">
                                  <p:stCondLst>
                                    <p:cond delay="0"/>
                                  </p:stCondLst>
                                  <p:childTnLst>
                                    <p:animEffect transition="out" filter="wipe(down)">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500"/>
                                        <p:tgtEl>
                                          <p:spTgt spid="18"/>
                                        </p:tgtEl>
                                      </p:cBhvr>
                                    </p:animEffect>
                                  </p:childTnLst>
                                </p:cTn>
                              </p:par>
                            </p:childTnLst>
                          </p:cTn>
                        </p:par>
                      </p:childTnLst>
                    </p:cTn>
                  </p:par>
                </p:childTnLst>
              </p:cTn>
              <p:nextCondLst>
                <p:cond evt="onClick" delay="0">
                  <p:tgtEl>
                    <p:spTgt spid="15"/>
                  </p:tgtEl>
                </p:cond>
              </p:nextCondLst>
            </p:seq>
            <p:seq concurrent="1" nextAc="seek">
              <p:cTn id="85" restart="whenNotActive" fill="hold" evtFilter="cancelBubble" nodeType="interactiveSeq">
                <p:stCondLst>
                  <p:cond evt="onClick" delay="0">
                    <p:tgtEl>
                      <p:spTgt spid="18"/>
                    </p:tgtEl>
                  </p:cond>
                </p:stCondLst>
                <p:endSync evt="end" delay="0">
                  <p:rtn val="all"/>
                </p:endSync>
                <p:childTnLst>
                  <p:par>
                    <p:cTn id="86" fill="hold">
                      <p:stCondLst>
                        <p:cond delay="0"/>
                      </p:stCondLst>
                      <p:childTnLst>
                        <p:par>
                          <p:cTn id="87" fill="hold">
                            <p:stCondLst>
                              <p:cond delay="0"/>
                            </p:stCondLst>
                            <p:childTnLst>
                              <p:par>
                                <p:cTn id="88" presetID="22" presetClass="exit" presetSubtype="4" fill="hold" grpId="1" nodeType="clickEffect">
                                  <p:stCondLst>
                                    <p:cond delay="0"/>
                                  </p:stCondLst>
                                  <p:childTnLst>
                                    <p:animEffect transition="out" filter="wipe(down)">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1" grpId="0"/>
      <p:bldP spid="19" grpId="0" animBg="1"/>
      <p:bldP spid="19" grpId="1" animBg="1"/>
      <p:bldP spid="18" grpId="0" animBg="1"/>
      <p:bldP spid="18" grpId="1" animBg="1"/>
      <p:bldP spid="13" grpId="0" animBg="1" autoUpdateAnimBg="0"/>
      <p:bldP spid="13" grpId="1" animBg="1" autoUpdateAnimBg="0"/>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53FB3A-1A98-3C0B-B1B0-2652DE7EC7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33477833-F4C2-3D12-6782-B42074B6119D}"/>
              </a:ext>
            </a:extLst>
          </p:cNvPr>
          <p:cNvSpPr txBox="1">
            <a:spLocks/>
          </p:cNvSpPr>
          <p:nvPr/>
        </p:nvSpPr>
        <p:spPr>
          <a:xfrm>
            <a:off x="3515359" y="2033140"/>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Bartlett: Remembering: A Study in Experimental and Social Psychology (1932)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(War of the Ghosts)</a:t>
            </a:r>
          </a:p>
        </p:txBody>
      </p:sp>
      <p:sp>
        <p:nvSpPr>
          <p:cNvPr id="19" name="A_front">
            <a:extLst>
              <a:ext uri="{FF2B5EF4-FFF2-40B4-BE49-F238E27FC236}">
                <a16:creationId xmlns:a16="http://schemas.microsoft.com/office/drawing/2014/main" id="{CFD47945-4093-015D-B0B6-29E259666D5D}"/>
              </a:ext>
            </a:extLst>
          </p:cNvPr>
          <p:cNvSpPr>
            <a:spLocks noGrp="1" noRot="1" noMove="1" noResize="1" noEditPoints="1" noAdjustHandles="1" noChangeArrowheads="1" noChangeShapeType="1"/>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The story became simpler and shorter (from over 300 to around 180 words) after several retellings). Unfamiliar names and details were left out or changed, events were simplified and unfamiliar terms altered (“canoe” became “boat”, for example). Respondents added </a:t>
            </a:r>
            <a:r>
              <a:rPr lang="en-GB" sz="1600" dirty="0"/>
              <a:t>details to make the story fit their own culture and expectations.</a:t>
            </a:r>
          </a:p>
          <a:p>
            <a:r>
              <a:rPr lang="en-GB" sz="1600" dirty="0"/>
              <a:t>Memory was distorted to match existing schemas</a:t>
            </a:r>
            <a:r>
              <a:rPr lang="en-GB" sz="1600" dirty="0">
                <a:solidFill>
                  <a:schemeClr val="bg1"/>
                </a:solidFill>
              </a:rPr>
              <a:t>.</a:t>
            </a:r>
          </a:p>
          <a:p>
            <a:pPr lvl="0"/>
            <a:endParaRPr lang="en-GB" sz="1600" dirty="0">
              <a:solidFill>
                <a:schemeClr val="bg1"/>
              </a:solidFill>
            </a:endParaRPr>
          </a:p>
          <a:p>
            <a:pPr lvl="0"/>
            <a:endParaRPr lang="en-GB" sz="2400" dirty="0"/>
          </a:p>
          <a:p>
            <a:pPr lvl="0"/>
            <a:endParaRPr lang="en-GB" sz="1000" dirty="0"/>
          </a:p>
          <a:p>
            <a:pPr lvl="0"/>
            <a:endParaRPr lang="en-GB" sz="1000" dirty="0"/>
          </a:p>
          <a:p>
            <a:pPr lvl="0"/>
            <a:endParaRPr lang="en-GB" sz="1000" dirty="0"/>
          </a:p>
          <a:p>
            <a:pPr lvl="0"/>
            <a:endParaRPr lang="en-GB" sz="1000" dirty="0"/>
          </a:p>
          <a:p>
            <a:pPr lvl="0"/>
            <a:endParaRPr lang="en-GB" sz="1000" dirty="0"/>
          </a:p>
        </p:txBody>
      </p:sp>
      <p:sp>
        <p:nvSpPr>
          <p:cNvPr id="13" name="W_front">
            <a:extLst>
              <a:ext uri="{FF2B5EF4-FFF2-40B4-BE49-F238E27FC236}">
                <a16:creationId xmlns:a16="http://schemas.microsoft.com/office/drawing/2014/main" id="{5EF30A59-F058-0743-B0D7-F74B1377F591}"/>
              </a:ext>
            </a:extLst>
          </p:cNvPr>
          <p:cNvSpPr>
            <a:spLocks noGrp="1" noRot="1" noMove="1" noResize="1" noEditPoints="1" noAdjustHandles="1" noChangeArrowheads="1" noChangeShapeType="1"/>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endParaRPr lang="en-GB" sz="1600" dirty="0">
              <a:solidFill>
                <a:schemeClr val="bg1"/>
              </a:solidFill>
            </a:endParaRPr>
          </a:p>
          <a:p>
            <a:r>
              <a:rPr lang="en-GB" sz="1600" dirty="0">
                <a:solidFill>
                  <a:schemeClr val="bg1"/>
                </a:solidFill>
              </a:rPr>
              <a:t>To test the idea  that memory isn’t like a recording. Rather, we use the ideas we already hold to construct and reconstruct memories . We do this by drawing on our culture, expectations, beliefs and schemas (mental frameworks we use to map the world).</a:t>
            </a: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20 male Cambridge undergraduates read a Native American folk tale, “War of the Ghosts”, and reproduced it by </a:t>
            </a:r>
            <a:r>
              <a:rPr lang="en-GB" sz="1600" i="1" dirty="0">
                <a:solidFill>
                  <a:schemeClr val="bg1"/>
                </a:solidFill>
              </a:rPr>
              <a:t>either</a:t>
            </a:r>
            <a:r>
              <a:rPr lang="en-GB" sz="1600" dirty="0">
                <a:solidFill>
                  <a:schemeClr val="bg1"/>
                </a:solidFill>
              </a:rPr>
              <a:t>:</a:t>
            </a:r>
          </a:p>
          <a:p>
            <a:r>
              <a:rPr lang="en-GB" sz="1600" dirty="0">
                <a:solidFill>
                  <a:schemeClr val="bg1"/>
                </a:solidFill>
              </a:rPr>
              <a:t>1. </a:t>
            </a:r>
            <a:r>
              <a:rPr lang="en-GB" sz="1600" dirty="0">
                <a:solidFill>
                  <a:srgbClr val="FFFF00"/>
                </a:solidFill>
              </a:rPr>
              <a:t>Repeated reproduction  </a:t>
            </a:r>
            <a:r>
              <a:rPr lang="en-GB" sz="1600" dirty="0">
                <a:solidFill>
                  <a:schemeClr val="bg1"/>
                </a:solidFill>
              </a:rPr>
              <a:t>- the same respondent repeated the story after a set intervals of hours, months or years </a:t>
            </a:r>
            <a:r>
              <a:rPr lang="en-GB" sz="1600" i="1" dirty="0">
                <a:solidFill>
                  <a:schemeClr val="bg1"/>
                </a:solidFill>
              </a:rPr>
              <a:t>or</a:t>
            </a:r>
            <a:r>
              <a:rPr lang="en-GB" sz="1600" dirty="0">
                <a:solidFill>
                  <a:schemeClr val="bg1"/>
                </a:solidFill>
              </a:rPr>
              <a:t>:</a:t>
            </a:r>
          </a:p>
          <a:p>
            <a:r>
              <a:rPr lang="en-GB" sz="1600" dirty="0">
                <a:solidFill>
                  <a:schemeClr val="bg1"/>
                </a:solidFill>
              </a:rPr>
              <a:t>2. </a:t>
            </a:r>
            <a:r>
              <a:rPr lang="en-GB" sz="1600" dirty="0">
                <a:solidFill>
                  <a:srgbClr val="FFFF00"/>
                </a:solidFill>
              </a:rPr>
              <a:t>Serial reproduction</a:t>
            </a:r>
            <a:r>
              <a:rPr lang="en-GB" sz="1600" dirty="0">
                <a:solidFill>
                  <a:schemeClr val="bg1"/>
                </a:solidFill>
              </a:rPr>
              <a:t>: the story was retold by one respondent to the next, who retold it to the next respondent…</a:t>
            </a:r>
          </a:p>
          <a:p>
            <a:endParaRPr lang="en-GB" sz="2400" dirty="0">
              <a:solidFill>
                <a:schemeClr val="bg1"/>
              </a:solidFill>
            </a:endParaRPr>
          </a:p>
          <a:p>
            <a:endParaRPr lang="en-GB" sz="1600" dirty="0">
              <a:solidFill>
                <a:schemeClr val="bg1"/>
              </a:solidFill>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20" name="T_front">
            <a:extLst>
              <a:ext uri="{FF2B5EF4-FFF2-40B4-BE49-F238E27FC236}">
                <a16:creationId xmlns:a16="http://schemas.microsoft.com/office/drawing/2014/main" id="{83F038C5-BAB8-EFA6-5FBD-001F21A252DD}"/>
              </a:ext>
            </a:extLst>
          </p:cNvPr>
          <p:cNvSpPr>
            <a:spLocks noGrp="1" noRot="1" noMove="1" noResize="1" noEditPoints="1" noAdjustHandles="1" noChangeArrowheads="1" noChangeShapeType="1"/>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Recall is an active process of construction and reconstruction. People edit and reframe memories to fit their pre-existing cultural ideas, beliefs and understanding. This leads our memory  to systematically distort reality rather than exact reproduce it.</a:t>
            </a:r>
          </a:p>
          <a:p>
            <a:endParaRPr lang="en-GB" sz="3200" dirty="0">
              <a:solidFill>
                <a:schemeClr val="bg1"/>
              </a:solidFill>
              <a:latin typeface="Aptos" panose="020B0004020202020204" pitchFamily="34" charset="0"/>
              <a:cs typeface="Arial" panose="020B0604020202020204" pitchFamily="34" charset="0"/>
            </a:endParaRPr>
          </a:p>
          <a:p>
            <a:endParaRPr lang="en-GB" sz="24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noGrp="1" noUngrp="1" noRot="1" noMove="1" noResize="1"/>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noGrp="1" noRot="1" noMove="1" noResize="1" noEditPoints="1" noAdjustHandles="1" noChangeArrowheads="1" noChangeShapeType="1"/>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noGrp="1" noRot="1" noMove="1" noResize="1" noEditPoints="1" noAdjustHandles="1" noChangeArrowheads="1" noChangeShapeType="1"/>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noGrp="1" noUngrp="1" noRot="1" noMove="1" noResize="1"/>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noGrp="1" noRot="1" noMove="1" noResize="1" noEditPoints="1" noAdjustHandles="1" noChangeArrowheads="1" noChangeShapeType="1"/>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noGrp="1" noRot="1" noMove="1" noResize="1" noEditPoints="1" noAdjustHandles="1" noChangeArrowheads="1" noChangeShapeType="1"/>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noGrp="1" noUngrp="1" noRot="1" noMove="1" noResize="1"/>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noGrp="1" noRot="1" noMove="1" noResize="1" noEditPoints="1" noAdjustHandles="1" noChangeArrowheads="1" noChangeShapeType="1"/>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noGrp="1" noRot="1" noMove="1" noResize="1" noEditPoints="1" noAdjustHandles="1" noChangeArrowheads="1" noChangeShapeType="1"/>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noGrp="1" noUngrp="1" noRot="1" noMove="1" noResize="1"/>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noGrp="1" noRot="1" noMove="1" noResize="1" noEditPoints="1" noAdjustHandles="1" noChangeArrowheads="1" noChangeShapeType="1"/>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noGrp="1" noRot="1" noMove="1" noResize="1" noEditPoints="1" noAdjustHandles="1" noChangeArrowheads="1" noChangeShapeType="1"/>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BD0AB1CA-A810-7D0E-104A-1F49556F6C8D}"/>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28C4027D-C067-0B48-EF2E-24B3FA683218}"/>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B6C2E0AD-EBB1-E3E3-5328-33B54AC87DCE}"/>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hlinkClick r:id="rId7" action="ppaction://hlinksldjump"/>
              <a:extLst>
                <a:ext uri="{FF2B5EF4-FFF2-40B4-BE49-F238E27FC236}">
                  <a16:creationId xmlns:a16="http://schemas.microsoft.com/office/drawing/2014/main" id="{4CF2F16E-D92A-4281-8016-448A4653A262}"/>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hlinkClick r:id="rId8" action="ppaction://hlinksldjump"/>
              <a:extLst>
                <a:ext uri="{FF2B5EF4-FFF2-40B4-BE49-F238E27FC236}">
                  <a16:creationId xmlns:a16="http://schemas.microsoft.com/office/drawing/2014/main" id="{CFC2CA24-96C3-B01A-3F23-2F9B64AD865F}"/>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hlinkClick r:id="rId9" action="ppaction://hlinksldjump"/>
              <a:extLst>
                <a:ext uri="{FF2B5EF4-FFF2-40B4-BE49-F238E27FC236}">
                  <a16:creationId xmlns:a16="http://schemas.microsoft.com/office/drawing/2014/main" id="{CF3C50D3-862B-0444-F6BF-D35F607FAF86}"/>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rId10" action="ppaction://hlinksldjump"/>
              <a:extLst>
                <a:ext uri="{FF2B5EF4-FFF2-40B4-BE49-F238E27FC236}">
                  <a16:creationId xmlns:a16="http://schemas.microsoft.com/office/drawing/2014/main" id="{D6D61CC6-845E-F514-3E04-C6A311608AA7}"/>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hlinkClick r:id="rId11" action="ppaction://hlinksldjump"/>
              <a:extLst>
                <a:ext uri="{FF2B5EF4-FFF2-40B4-BE49-F238E27FC236}">
                  <a16:creationId xmlns:a16="http://schemas.microsoft.com/office/drawing/2014/main" id="{2BA8E555-3FDD-D663-737C-B1E314E78E61}"/>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hlinkClick r:id="rId12" action="ppaction://hlinksldjump"/>
              <a:extLst>
                <a:ext uri="{FF2B5EF4-FFF2-40B4-BE49-F238E27FC236}">
                  <a16:creationId xmlns:a16="http://schemas.microsoft.com/office/drawing/2014/main" id="{30675D8E-11D1-79BD-8280-E7F414F42E14}"/>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13" action="ppaction://hlinksldjump"/>
              <a:extLst>
                <a:ext uri="{FF2B5EF4-FFF2-40B4-BE49-F238E27FC236}">
                  <a16:creationId xmlns:a16="http://schemas.microsoft.com/office/drawing/2014/main" id="{FCFC4E13-9064-A42E-5E76-7E6D2261C2A8}"/>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14" action="ppaction://hlinksldjump"/>
              <a:extLst>
                <a:ext uri="{FF2B5EF4-FFF2-40B4-BE49-F238E27FC236}">
                  <a16:creationId xmlns:a16="http://schemas.microsoft.com/office/drawing/2014/main" id="{AB1B65F8-38AD-41BE-CD6F-4A6ACFF0C545}"/>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15" action="ppaction://hlinksldjump"/>
              <a:extLst>
                <a:ext uri="{FF2B5EF4-FFF2-40B4-BE49-F238E27FC236}">
                  <a16:creationId xmlns:a16="http://schemas.microsoft.com/office/drawing/2014/main" id="{FEE9644A-29DD-6045-239A-CE67F13E7D5E}"/>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hlinkClick r:id="rId16" action="ppaction://hlinksldjump"/>
              <a:extLst>
                <a:ext uri="{FF2B5EF4-FFF2-40B4-BE49-F238E27FC236}">
                  <a16:creationId xmlns:a16="http://schemas.microsoft.com/office/drawing/2014/main" id="{650882F7-06CB-1935-E7FB-47A085F7F315}"/>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hlinkClick r:id="rId17" action="ppaction://hlinksldjump"/>
              <a:extLst>
                <a:ext uri="{FF2B5EF4-FFF2-40B4-BE49-F238E27FC236}">
                  <a16:creationId xmlns:a16="http://schemas.microsoft.com/office/drawing/2014/main" id="{8F89CEC5-0C61-5F76-384A-19E84D370ECC}"/>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hlinkClick r:id="rId18" action="ppaction://hlinksldjump"/>
              <a:extLst>
                <a:ext uri="{FF2B5EF4-FFF2-40B4-BE49-F238E27FC236}">
                  <a16:creationId xmlns:a16="http://schemas.microsoft.com/office/drawing/2014/main" id="{F09CE679-F937-DDB5-B644-8D153D1AD9D0}"/>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hlinkClick r:id="rId19" action="ppaction://hlinksldjump"/>
              <a:extLst>
                <a:ext uri="{FF2B5EF4-FFF2-40B4-BE49-F238E27FC236}">
                  <a16:creationId xmlns:a16="http://schemas.microsoft.com/office/drawing/2014/main" id="{D4AF3044-EC84-C638-8568-3138167DF9A3}"/>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hlinkClick r:id="rId20" action="ppaction://hlinksldjump"/>
              <a:extLst>
                <a:ext uri="{FF2B5EF4-FFF2-40B4-BE49-F238E27FC236}">
                  <a16:creationId xmlns:a16="http://schemas.microsoft.com/office/drawing/2014/main" id="{41E0B905-D21D-50BD-38E6-E69160722F2C}"/>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hlinkClick r:id="rId21" action="ppaction://hlinksldjump"/>
              <a:extLst>
                <a:ext uri="{FF2B5EF4-FFF2-40B4-BE49-F238E27FC236}">
                  <a16:creationId xmlns:a16="http://schemas.microsoft.com/office/drawing/2014/main" id="{ACD342CF-4E9C-F569-B4A7-D01946071C18}"/>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hlinkClick r:id="rId22" action="ppaction://hlinksldjump"/>
              <a:extLst>
                <a:ext uri="{FF2B5EF4-FFF2-40B4-BE49-F238E27FC236}">
                  <a16:creationId xmlns:a16="http://schemas.microsoft.com/office/drawing/2014/main" id="{5AB5896A-DF64-6AE2-62FC-91690CFE553C}"/>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hlinkClick r:id="rId23" action="ppaction://hlinksldjump"/>
              <a:extLst>
                <a:ext uri="{FF2B5EF4-FFF2-40B4-BE49-F238E27FC236}">
                  <a16:creationId xmlns:a16="http://schemas.microsoft.com/office/drawing/2014/main" id="{42E41256-8BA8-D170-FD20-8AB975C5A27E}"/>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hlinkClick r:id="rId24" action="ppaction://hlinksldjump"/>
              <a:extLst>
                <a:ext uri="{FF2B5EF4-FFF2-40B4-BE49-F238E27FC236}">
                  <a16:creationId xmlns:a16="http://schemas.microsoft.com/office/drawing/2014/main" id="{BAD96E70-590C-72AC-F80F-6AB69D668166}"/>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hlinkClick r:id="rId25" action="ppaction://hlinksldjump"/>
              <a:extLst>
                <a:ext uri="{FF2B5EF4-FFF2-40B4-BE49-F238E27FC236}">
                  <a16:creationId xmlns:a16="http://schemas.microsoft.com/office/drawing/2014/main" id="{EBC1D5E2-F709-EBA5-8C7F-44AA7DE705E2}"/>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hlinkClick r:id="rId26" action="ppaction://hlinksldjump"/>
              <a:extLst>
                <a:ext uri="{FF2B5EF4-FFF2-40B4-BE49-F238E27FC236}">
                  <a16:creationId xmlns:a16="http://schemas.microsoft.com/office/drawing/2014/main" id="{14FE9EAF-B055-5ADB-AAF3-A10AD5E3F176}"/>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hlinkClick r:id="rId27" action="ppaction://hlinksldjump"/>
              <a:extLst>
                <a:ext uri="{FF2B5EF4-FFF2-40B4-BE49-F238E27FC236}">
                  <a16:creationId xmlns:a16="http://schemas.microsoft.com/office/drawing/2014/main" id="{CD5A9770-1857-482C-2BA0-19408B30CA30}"/>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hlinkClick r:id="rId28" action="ppaction://hlinksldjump"/>
              <a:extLst>
                <a:ext uri="{FF2B5EF4-FFF2-40B4-BE49-F238E27FC236}">
                  <a16:creationId xmlns:a16="http://schemas.microsoft.com/office/drawing/2014/main" id="{62BD6696-5EB4-A68D-F380-CBA0F0122648}"/>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hlinkClick r:id="rId29" action="ppaction://hlinksldjump"/>
              <a:extLst>
                <a:ext uri="{FF2B5EF4-FFF2-40B4-BE49-F238E27FC236}">
                  <a16:creationId xmlns:a16="http://schemas.microsoft.com/office/drawing/2014/main" id="{863140B2-5C85-16C0-81B4-09BD2582E353}"/>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hlinkClick r:id="rId30" action="ppaction://hlinksldjump"/>
              <a:extLst>
                <a:ext uri="{FF2B5EF4-FFF2-40B4-BE49-F238E27FC236}">
                  <a16:creationId xmlns:a16="http://schemas.microsoft.com/office/drawing/2014/main" id="{8E620680-FC81-1679-3C79-C975221CAFFB}"/>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hlinkClick r:id="rId31" action="ppaction://hlinksldjump"/>
              <a:extLst>
                <a:ext uri="{FF2B5EF4-FFF2-40B4-BE49-F238E27FC236}">
                  <a16:creationId xmlns:a16="http://schemas.microsoft.com/office/drawing/2014/main" id="{7DDE8F11-BEA5-F587-9368-32EAFF174F11}"/>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hlinkClick r:id="rId32" action="ppaction://hlinksldjump"/>
              <a:extLst>
                <a:ext uri="{FF2B5EF4-FFF2-40B4-BE49-F238E27FC236}">
                  <a16:creationId xmlns:a16="http://schemas.microsoft.com/office/drawing/2014/main" id="{BDA9B4BC-5660-F6CE-6520-C31710088611}"/>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1" name="TopMenu" descr="A blue circle with black text&#10;&#10;AI-generated content may be incorrect.">
            <a:extLst>
              <a:ext uri="{FF2B5EF4-FFF2-40B4-BE49-F238E27FC236}">
                <a16:creationId xmlns:a16="http://schemas.microsoft.com/office/drawing/2014/main" id="{9C9D261C-3BA8-C765-8E04-A9C3C492A1E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4F87303F-5C34-9201-3E2F-8B176B3652F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32111064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1" restart="whenNotActive" fill="hold" evtFilter="cancelBubble" nodeType="interactiveSeq">
                <p:stCondLst>
                  <p:cond evt="onClick" delay="0">
                    <p:tgtEl>
                      <p:spTgt spid="23"/>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childTnLst>
                    </p:cTn>
                  </p:par>
                </p:childTnLst>
              </p:cTn>
              <p:nextCondLst>
                <p:cond evt="onClick" delay="0">
                  <p:tgtEl>
                    <p:spTgt spid="23"/>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3" restart="whenNotActive" fill="hold" evtFilter="cancelBubble" nodeType="interactiveSeq">
                <p:stCondLst>
                  <p:cond evt="onClick" delay="0">
                    <p:tgtEl>
                      <p:spTgt spid="51"/>
                    </p:tgtEl>
                  </p:cond>
                </p:stCondLst>
                <p:endSync evt="end" delay="0">
                  <p:rtn val="all"/>
                </p:endSync>
                <p:childTnLst>
                  <p:par>
                    <p:cTn id="44" fill="hold">
                      <p:stCondLst>
                        <p:cond delay="0"/>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2" fill="hold" nodeType="clickEffect">
                                  <p:stCondLst>
                                    <p:cond delay="0"/>
                                  </p:stCondLst>
                                  <p:childTnLst>
                                    <p:animEffect transition="out" filter="wipe(right)">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up)">
                                      <p:cBhvr>
                                        <p:cTn id="59" dur="500"/>
                                        <p:tgtEl>
                                          <p:spTgt spid="18"/>
                                        </p:tgtEl>
                                      </p:cBhvr>
                                    </p:animEffec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 grpId="0"/>
      <p:bldP spid="19" grpId="0" animBg="1"/>
      <p:bldP spid="19" grpId="1" animBg="1"/>
      <p:bldP spid="13" grpId="0" animBg="1"/>
      <p:bldP spid="13" grpId="1" animBg="1"/>
      <p:bldP spid="18" grpId="0" animBg="1"/>
      <p:bldP spid="18"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53FB3A-1A98-3C0B-B1B0-2652DE7EC7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33477833-F4C2-3D12-6782-B42074B6119D}"/>
              </a:ext>
            </a:extLst>
          </p:cNvPr>
          <p:cNvSpPr txBox="1">
            <a:spLocks/>
          </p:cNvSpPr>
          <p:nvPr/>
        </p:nvSpPr>
        <p:spPr>
          <a:xfrm>
            <a:off x="3515359" y="2189350"/>
            <a:ext cx="5400000" cy="2400657"/>
          </a:xfrm>
          <a:prstGeom prst="rect">
            <a:avLst/>
          </a:prstGeom>
          <a:noFill/>
        </p:spPr>
        <p:txBody>
          <a:bodyPr wrap="square" rtlCol="0">
            <a:spAutoFit/>
          </a:bodyPr>
          <a:lstStyle/>
          <a:p>
            <a:pPr algn="ctr"/>
            <a:r>
              <a:rPr lang="en-GB" sz="3000" dirty="0">
                <a:solidFill>
                  <a:srgbClr val="FFFF00"/>
                </a:solidFill>
                <a:latin typeface="Scribble marker" pitchFamily="50" charset="0"/>
                <a:ea typeface="Aptos" panose="020B0004020202020204" pitchFamily="34" charset="0"/>
                <a:cs typeface="Times New Roman" panose="02020603050405020304" pitchFamily="18" charset="0"/>
              </a:rPr>
              <a:t>Bartlett: Remembering: A Study in Experimental and Social Psychology (1932) </a:t>
            </a:r>
          </a:p>
          <a:p>
            <a:pPr algn="ctr"/>
            <a:r>
              <a:rPr lang="en-GB" sz="3000" dirty="0">
                <a:solidFill>
                  <a:srgbClr val="FFFF00"/>
                </a:solidFill>
                <a:latin typeface="Scribble marker" pitchFamily="50" charset="0"/>
                <a:ea typeface="Aptos" panose="020B0004020202020204" pitchFamily="34" charset="0"/>
                <a:cs typeface="Times New Roman" panose="02020603050405020304" pitchFamily="18" charset="0"/>
              </a:rPr>
              <a:t>(Theory of Reconstructive Memory)</a:t>
            </a:r>
          </a:p>
        </p:txBody>
      </p:sp>
      <p:sp>
        <p:nvSpPr>
          <p:cNvPr id="19" name="A_front">
            <a:extLst>
              <a:ext uri="{FF2B5EF4-FFF2-40B4-BE49-F238E27FC236}">
                <a16:creationId xmlns:a16="http://schemas.microsoft.com/office/drawing/2014/main" id="{CFD47945-4093-015D-B0B6-29E259666D5D}"/>
              </a:ext>
            </a:extLst>
          </p:cNvPr>
          <p:cNvSpPr>
            <a:spLocks noGrp="1" noRot="1" noMove="1" noResize="1" noEditPoints="1" noAdjustHandles="1" noChangeArrowheads="1" noChangeShapeType="1"/>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solidFill>
                  <a:schemeClr val="bg1"/>
                </a:solidFill>
              </a:rPr>
              <a:t>Memory is reconstructed, not reproduced. People omit unfamiliar details and change their recall of  events to fit their existing beliefs. Adding invented details (confabulation) and distortion are common when we try to recall events and </a:t>
            </a:r>
            <a:r>
              <a:rPr lang="en-GB" sz="1600">
                <a:solidFill>
                  <a:schemeClr val="bg1"/>
                </a:solidFill>
              </a:rPr>
              <a:t>our cultural and </a:t>
            </a:r>
            <a:r>
              <a:rPr lang="en-GB" sz="1600" dirty="0">
                <a:solidFill>
                  <a:schemeClr val="bg1"/>
                </a:solidFill>
              </a:rPr>
              <a:t>personal beliefs shape how events are remembered and recalled.</a:t>
            </a:r>
          </a:p>
          <a:p>
            <a:pPr lvl="0"/>
            <a:endParaRPr lang="en-GB" sz="2800" dirty="0">
              <a:solidFill>
                <a:schemeClr val="bg1"/>
              </a:solidFill>
            </a:endParaRPr>
          </a:p>
          <a:p>
            <a:pPr lvl="0"/>
            <a:endParaRPr lang="en-GB" sz="2400" dirty="0"/>
          </a:p>
          <a:p>
            <a:pPr lvl="0"/>
            <a:endParaRPr lang="en-GB" sz="1000" dirty="0"/>
          </a:p>
          <a:p>
            <a:pPr lvl="0"/>
            <a:endParaRPr lang="en-GB" sz="1000" dirty="0"/>
          </a:p>
          <a:p>
            <a:pPr lvl="0"/>
            <a:endParaRPr lang="en-GB" sz="1000" dirty="0"/>
          </a:p>
          <a:p>
            <a:pPr lvl="0"/>
            <a:endParaRPr lang="en-GB" sz="1000" dirty="0"/>
          </a:p>
          <a:p>
            <a:pPr lvl="0"/>
            <a:endParaRPr lang="en-GB" sz="1000" dirty="0"/>
          </a:p>
        </p:txBody>
      </p:sp>
      <p:sp>
        <p:nvSpPr>
          <p:cNvPr id="13" name="W_front">
            <a:extLst>
              <a:ext uri="{FF2B5EF4-FFF2-40B4-BE49-F238E27FC236}">
                <a16:creationId xmlns:a16="http://schemas.microsoft.com/office/drawing/2014/main" id="{5EF30A59-F058-0743-B0D7-F74B1377F591}"/>
              </a:ext>
            </a:extLst>
          </p:cNvPr>
          <p:cNvSpPr>
            <a:spLocks noGrp="1" noRot="1" noMove="1" noResize="1" noEditPoints="1" noAdjustHandles="1" noChangeArrowheads="1" noChangeShapeType="1"/>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endParaRPr lang="en-GB" sz="1600" dirty="0">
              <a:solidFill>
                <a:schemeClr val="bg1"/>
              </a:solidFill>
            </a:endParaRPr>
          </a:p>
          <a:p>
            <a:r>
              <a:rPr lang="en-GB" sz="1600" dirty="0">
                <a:solidFill>
                  <a:schemeClr val="bg1"/>
                </a:solidFill>
              </a:rPr>
              <a:t>To show that our memories  aren’t simply a perfect copy of events but rather they are reconstructions rebuilt from our ideas, beliefs, culture, and expectations. In modern terms memories are less like a digital recording with perfect playback and more like  a Wikipedia page that we not only continually edit. It can also be edited by others…</a:t>
            </a: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r>
              <a:rPr lang="en-GB" sz="1600" dirty="0">
                <a:solidFill>
                  <a:schemeClr val="bg1"/>
                </a:solidFill>
              </a:rPr>
              <a:t>The theory of reconstructive memory developed from Bartlett’s observations and experiments, particularly the “War of the Ghosts“  (1932), that tested recall of unfamiliar material. </a:t>
            </a:r>
            <a:r>
              <a:rPr lang="en-GB" sz="1600" dirty="0" err="1">
                <a:solidFill>
                  <a:schemeClr val="bg1"/>
                </a:solidFill>
              </a:rPr>
              <a:t>Brritish</a:t>
            </a:r>
            <a:r>
              <a:rPr lang="en-GB" sz="1600" dirty="0">
                <a:solidFill>
                  <a:schemeClr val="bg1"/>
                </a:solidFill>
              </a:rPr>
              <a:t> students read the story: some retold it straight away, others after days or weeks. Bartlett  looked at how the story changed with the same person and between different  people.</a:t>
            </a:r>
          </a:p>
          <a:p>
            <a:endParaRPr lang="en-GB" sz="800" dirty="0">
              <a:solidFill>
                <a:schemeClr val="bg1"/>
              </a:solidFill>
            </a:endParaRPr>
          </a:p>
          <a:p>
            <a:endParaRPr lang="en-GB" sz="1600" dirty="0">
              <a:solidFill>
                <a:schemeClr val="bg1"/>
              </a:solidFill>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20" name="T_front">
            <a:extLst>
              <a:ext uri="{FF2B5EF4-FFF2-40B4-BE49-F238E27FC236}">
                <a16:creationId xmlns:a16="http://schemas.microsoft.com/office/drawing/2014/main" id="{83F038C5-BAB8-EFA6-5FBD-001F21A252DD}"/>
              </a:ext>
            </a:extLst>
          </p:cNvPr>
          <p:cNvSpPr>
            <a:spLocks noGrp="1" noRot="1" noMove="1" noResize="1" noEditPoints="1" noAdjustHandles="1" noChangeArrowheads="1" noChangeShapeType="1"/>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rPr>
              <a:t>Memory is an active, interpretative process.</a:t>
            </a:r>
          </a:p>
          <a:p>
            <a:r>
              <a:rPr lang="en-GB" sz="1600" dirty="0">
                <a:solidFill>
                  <a:schemeClr val="bg1"/>
                </a:solidFill>
              </a:rPr>
              <a:t>Rather than storing exact replicas of experiences, we reconstruct them using “schemas” - mental frameworks built from our past experiences. The theory challenges the idea of memory as a reliable, objective, record or events and has major implications in area like crime (eyewitness testimony) and education  (how we learn).</a:t>
            </a:r>
          </a:p>
          <a:p>
            <a:endParaRPr lang="en-GB" sz="1600" dirty="0">
              <a:solidFill>
                <a:schemeClr val="bg1"/>
              </a:solidFill>
              <a:latin typeface="Arial" panose="020B0604020202020204" pitchFamily="34" charset="0"/>
              <a:cs typeface="Arial" panose="020B0604020202020204" pitchFamily="34" charset="0"/>
            </a:endParaRPr>
          </a:p>
          <a:p>
            <a:endParaRPr lang="en-GB" sz="24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noGrp="1" noUngrp="1" noRot="1" noMove="1" noResize="1"/>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noGrp="1" noRot="1" noMove="1" noResize="1" noEditPoints="1" noAdjustHandles="1" noChangeArrowheads="1" noChangeShapeType="1"/>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noGrp="1" noRot="1" noMove="1" noResize="1" noEditPoints="1" noAdjustHandles="1" noChangeArrowheads="1" noChangeShapeType="1"/>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noGrp="1" noUngrp="1" noRot="1" noMove="1" noResize="1"/>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noGrp="1" noRot="1" noMove="1" noResize="1" noEditPoints="1" noAdjustHandles="1" noChangeArrowheads="1" noChangeShapeType="1"/>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noGrp="1" noRot="1" noMove="1" noResize="1" noEditPoints="1" noAdjustHandles="1" noChangeArrowheads="1" noChangeShapeType="1"/>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noGrp="1" noUngrp="1" noRot="1" noMove="1" noResize="1"/>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noGrp="1" noRot="1" noMove="1" noResize="1" noEditPoints="1" noAdjustHandles="1" noChangeArrowheads="1" noChangeShapeType="1"/>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noGrp="1" noRot="1" noMove="1" noResize="1" noEditPoints="1" noAdjustHandles="1" noChangeArrowheads="1" noChangeShapeType="1"/>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noGrp="1" noUngrp="1" noRot="1" noMove="1" noResize="1"/>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noGrp="1" noRot="1" noMove="1" noResize="1" noEditPoints="1" noAdjustHandles="1" noChangeArrowheads="1" noChangeShapeType="1"/>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noGrp="1" noRot="1" noMove="1" noResize="1" noEditPoints="1" noAdjustHandles="1" noChangeArrowheads="1" noChangeShapeType="1"/>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5001CEDE-B8EA-7873-5F6A-73C5E4DD246A}"/>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BB8C843C-BA26-A33F-BDD1-D28EDCB11F02}"/>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401D3CA3-3362-3AA2-102B-4C6F2A023836}"/>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hlinkClick r:id="rId7" action="ppaction://hlinksldjump"/>
              <a:extLst>
                <a:ext uri="{FF2B5EF4-FFF2-40B4-BE49-F238E27FC236}">
                  <a16:creationId xmlns:a16="http://schemas.microsoft.com/office/drawing/2014/main" id="{624D8873-7509-B276-BC5B-6D17123D08A6}"/>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hlinkClick r:id="rId8" action="ppaction://hlinksldjump"/>
              <a:extLst>
                <a:ext uri="{FF2B5EF4-FFF2-40B4-BE49-F238E27FC236}">
                  <a16:creationId xmlns:a16="http://schemas.microsoft.com/office/drawing/2014/main" id="{17EEF321-595A-51E0-198B-58916C14BA41}"/>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hlinkClick r:id="rId9" action="ppaction://hlinksldjump"/>
              <a:extLst>
                <a:ext uri="{FF2B5EF4-FFF2-40B4-BE49-F238E27FC236}">
                  <a16:creationId xmlns:a16="http://schemas.microsoft.com/office/drawing/2014/main" id="{F594FDF3-D233-D094-6A37-806CF8B62D48}"/>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rId10" action="ppaction://hlinksldjump"/>
              <a:extLst>
                <a:ext uri="{FF2B5EF4-FFF2-40B4-BE49-F238E27FC236}">
                  <a16:creationId xmlns:a16="http://schemas.microsoft.com/office/drawing/2014/main" id="{76C7A39D-4798-722E-88B3-E5BBADF02C4C}"/>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hlinkClick r:id="rId11" action="ppaction://hlinksldjump"/>
              <a:extLst>
                <a:ext uri="{FF2B5EF4-FFF2-40B4-BE49-F238E27FC236}">
                  <a16:creationId xmlns:a16="http://schemas.microsoft.com/office/drawing/2014/main" id="{B4AC1DF9-3B5C-CB80-5D04-D7408D25D79E}"/>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hlinkClick r:id="rId12" action="ppaction://hlinksldjump"/>
              <a:extLst>
                <a:ext uri="{FF2B5EF4-FFF2-40B4-BE49-F238E27FC236}">
                  <a16:creationId xmlns:a16="http://schemas.microsoft.com/office/drawing/2014/main" id="{FC36CF0F-47F6-CD30-A099-BFBCFA62B55F}"/>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13" action="ppaction://hlinksldjump"/>
              <a:extLst>
                <a:ext uri="{FF2B5EF4-FFF2-40B4-BE49-F238E27FC236}">
                  <a16:creationId xmlns:a16="http://schemas.microsoft.com/office/drawing/2014/main" id="{7C7C7560-C57A-EDE2-78A2-8582BB1F5849}"/>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hlinkClick r:id="rId14" action="ppaction://hlinksldjump"/>
              <a:extLst>
                <a:ext uri="{FF2B5EF4-FFF2-40B4-BE49-F238E27FC236}">
                  <a16:creationId xmlns:a16="http://schemas.microsoft.com/office/drawing/2014/main" id="{2E6AE984-ACC8-4766-A28C-BD64798A71F9}"/>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hlinkClick r:id="rId15" action="ppaction://hlinksldjump"/>
              <a:extLst>
                <a:ext uri="{FF2B5EF4-FFF2-40B4-BE49-F238E27FC236}">
                  <a16:creationId xmlns:a16="http://schemas.microsoft.com/office/drawing/2014/main" id="{AA6CFAF2-F6D5-1E1E-59AF-F8C32DBAE0FF}"/>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hlinkClick r:id="rId16" action="ppaction://hlinksldjump"/>
              <a:extLst>
                <a:ext uri="{FF2B5EF4-FFF2-40B4-BE49-F238E27FC236}">
                  <a16:creationId xmlns:a16="http://schemas.microsoft.com/office/drawing/2014/main" id="{4559D302-451E-FACC-7AA2-4197D37EF7EA}"/>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hlinkClick r:id="rId17" action="ppaction://hlinksldjump"/>
              <a:extLst>
                <a:ext uri="{FF2B5EF4-FFF2-40B4-BE49-F238E27FC236}">
                  <a16:creationId xmlns:a16="http://schemas.microsoft.com/office/drawing/2014/main" id="{77E7405E-9707-39D6-689D-8589D18C202C}"/>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hlinkClick r:id="rId18" action="ppaction://hlinksldjump"/>
              <a:extLst>
                <a:ext uri="{FF2B5EF4-FFF2-40B4-BE49-F238E27FC236}">
                  <a16:creationId xmlns:a16="http://schemas.microsoft.com/office/drawing/2014/main" id="{0BB5917E-4EF9-CACB-E169-4492AA1829BA}"/>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hlinkClick r:id="rId19" action="ppaction://hlinksldjump"/>
              <a:extLst>
                <a:ext uri="{FF2B5EF4-FFF2-40B4-BE49-F238E27FC236}">
                  <a16:creationId xmlns:a16="http://schemas.microsoft.com/office/drawing/2014/main" id="{2DB93573-F2AB-D1DA-A9A5-449C70769735}"/>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hlinkClick r:id="rId20" action="ppaction://hlinksldjump"/>
              <a:extLst>
                <a:ext uri="{FF2B5EF4-FFF2-40B4-BE49-F238E27FC236}">
                  <a16:creationId xmlns:a16="http://schemas.microsoft.com/office/drawing/2014/main" id="{1A526237-5D41-63B2-4D45-860F668C7872}"/>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hlinkClick r:id="rId21" action="ppaction://hlinksldjump"/>
              <a:extLst>
                <a:ext uri="{FF2B5EF4-FFF2-40B4-BE49-F238E27FC236}">
                  <a16:creationId xmlns:a16="http://schemas.microsoft.com/office/drawing/2014/main" id="{150922A8-EA59-50E0-948B-DDB961561217}"/>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hlinkClick r:id="rId22" action="ppaction://hlinksldjump"/>
              <a:extLst>
                <a:ext uri="{FF2B5EF4-FFF2-40B4-BE49-F238E27FC236}">
                  <a16:creationId xmlns:a16="http://schemas.microsoft.com/office/drawing/2014/main" id="{98532A70-F9F7-75D6-9EC9-6E8EB65AE561}"/>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hlinkClick r:id="rId23" action="ppaction://hlinksldjump"/>
              <a:extLst>
                <a:ext uri="{FF2B5EF4-FFF2-40B4-BE49-F238E27FC236}">
                  <a16:creationId xmlns:a16="http://schemas.microsoft.com/office/drawing/2014/main" id="{D6BE7D2D-EDB4-DCF0-37F3-C389E2A7520F}"/>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hlinkClick r:id="rId24" action="ppaction://hlinksldjump"/>
              <a:extLst>
                <a:ext uri="{FF2B5EF4-FFF2-40B4-BE49-F238E27FC236}">
                  <a16:creationId xmlns:a16="http://schemas.microsoft.com/office/drawing/2014/main" id="{3480E8AC-0483-FE32-7F0F-E690E938D5D8}"/>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hlinkClick r:id="rId25" action="ppaction://hlinksldjump"/>
              <a:extLst>
                <a:ext uri="{FF2B5EF4-FFF2-40B4-BE49-F238E27FC236}">
                  <a16:creationId xmlns:a16="http://schemas.microsoft.com/office/drawing/2014/main" id="{19C0A5D4-A29A-9FEA-0106-024A77429EE1}"/>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hlinkClick r:id="rId26" action="ppaction://hlinksldjump"/>
              <a:extLst>
                <a:ext uri="{FF2B5EF4-FFF2-40B4-BE49-F238E27FC236}">
                  <a16:creationId xmlns:a16="http://schemas.microsoft.com/office/drawing/2014/main" id="{158D9AB0-71B4-37E7-5BB3-85EE069293D3}"/>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hlinkClick r:id="rId27" action="ppaction://hlinksldjump"/>
              <a:extLst>
                <a:ext uri="{FF2B5EF4-FFF2-40B4-BE49-F238E27FC236}">
                  <a16:creationId xmlns:a16="http://schemas.microsoft.com/office/drawing/2014/main" id="{4B8D26FC-CAA2-4A0B-54E3-A0D138B7B5F4}"/>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hlinkClick r:id="rId28" action="ppaction://hlinksldjump"/>
              <a:extLst>
                <a:ext uri="{FF2B5EF4-FFF2-40B4-BE49-F238E27FC236}">
                  <a16:creationId xmlns:a16="http://schemas.microsoft.com/office/drawing/2014/main" id="{5C11EA17-C5C7-D314-9DB5-764121359116}"/>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hlinkClick r:id="rId29" action="ppaction://hlinksldjump"/>
              <a:extLst>
                <a:ext uri="{FF2B5EF4-FFF2-40B4-BE49-F238E27FC236}">
                  <a16:creationId xmlns:a16="http://schemas.microsoft.com/office/drawing/2014/main" id="{1BAAF525-60DE-3FA8-4C2E-A80C8CEBC0B5}"/>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hlinkClick r:id="rId30" action="ppaction://hlinksldjump"/>
              <a:extLst>
                <a:ext uri="{FF2B5EF4-FFF2-40B4-BE49-F238E27FC236}">
                  <a16:creationId xmlns:a16="http://schemas.microsoft.com/office/drawing/2014/main" id="{99A92666-BCFC-A0E2-4F30-75E85B188CD9}"/>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hlinkClick r:id="rId31" action="ppaction://hlinksldjump"/>
              <a:extLst>
                <a:ext uri="{FF2B5EF4-FFF2-40B4-BE49-F238E27FC236}">
                  <a16:creationId xmlns:a16="http://schemas.microsoft.com/office/drawing/2014/main" id="{CA42E740-72D5-EC95-70CF-4F0B4A608326}"/>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hlinkClick r:id="rId32" action="ppaction://hlinksldjump"/>
              <a:extLst>
                <a:ext uri="{FF2B5EF4-FFF2-40B4-BE49-F238E27FC236}">
                  <a16:creationId xmlns:a16="http://schemas.microsoft.com/office/drawing/2014/main" id="{130F2BB6-D490-E0B2-8C1E-1148D3106DD6}"/>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1" name="TopMenu" descr="A blue circle with black text&#10;&#10;AI-generated content may be incorrect.">
            <a:extLst>
              <a:ext uri="{FF2B5EF4-FFF2-40B4-BE49-F238E27FC236}">
                <a16:creationId xmlns:a16="http://schemas.microsoft.com/office/drawing/2014/main" id="{AFDB2DA0-DA5A-A888-E4FC-2D887A56FFD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EA820FC2-AD50-79E1-DB03-D0F155167ABD}"/>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6898562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9" grpId="0" animBg="1"/>
      <p:bldP spid="19" grpId="1" animBg="1"/>
      <p:bldP spid="13" grpId="0" animBg="1"/>
      <p:bldP spid="13" grpId="1" animBg="1"/>
      <p:bldP spid="18" grpId="0" animBg="1"/>
      <p:bldP spid="18"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8DED4-7326-B8D1-3621-C7DEE7EDFEF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59E88789-CC08-A753-EEE6-0301D3E3D404}"/>
              </a:ext>
            </a:extLst>
          </p:cNvPr>
          <p:cNvSpPr txBox="1">
            <a:spLocks/>
          </p:cNvSpPr>
          <p:nvPr/>
        </p:nvSpPr>
        <p:spPr>
          <a:xfrm>
            <a:off x="3533540" y="2094100"/>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Gilchrist and </a:t>
            </a:r>
            <a:r>
              <a:rPr lang="en-GB" sz="3200" dirty="0" err="1">
                <a:solidFill>
                  <a:srgbClr val="FFFF00"/>
                </a:solidFill>
                <a:latin typeface="Scribble marker" pitchFamily="50" charset="0"/>
                <a:ea typeface="Aptos" panose="020B0004020202020204" pitchFamily="34" charset="0"/>
                <a:cs typeface="Times New Roman" panose="02020603050405020304" pitchFamily="18" charset="0"/>
              </a:rPr>
              <a:t>Nesberg</a:t>
            </a: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 Need and Perceptual Change in Hunger (1952)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(Study of Motivation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and Perception)</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How d</a:t>
            </a:r>
            <a:r>
              <a:rPr lang="en-GB" sz="1600" dirty="0">
                <a:solidFill>
                  <a:schemeClr val="bg1"/>
                </a:solidFill>
                <a:cs typeface="Arial" panose="020B0604020202020204" pitchFamily="34" charset="0"/>
              </a:rPr>
              <a:t>oes </a:t>
            </a:r>
            <a:r>
              <a:rPr lang="en-GB" sz="1600" dirty="0">
                <a:solidFill>
                  <a:schemeClr val="bg1"/>
                </a:solidFill>
                <a:latin typeface="Aptos" panose="020B0004020202020204" pitchFamily="34" charset="0"/>
                <a:cs typeface="Arial" panose="020B0604020202020204" pitchFamily="34" charset="0"/>
              </a:rPr>
              <a:t>being hungry (food deprivation) affect how we see things, especially pictures of food (perception)? </a:t>
            </a:r>
          </a:p>
          <a:p>
            <a:r>
              <a:rPr lang="en-GB" sz="1600" dirty="0">
                <a:solidFill>
                  <a:schemeClr val="bg1"/>
                </a:solidFill>
                <a:latin typeface="Aptos" panose="020B0004020202020204" pitchFamily="34" charset="0"/>
                <a:cs typeface="Arial" panose="020B0604020202020204" pitchFamily="34" charset="0"/>
              </a:rPr>
              <a:t>Can motivation, from something like feeling  hungry, change how we see things?</a:t>
            </a:r>
          </a:p>
          <a:p>
            <a:endParaRPr lang="en-GB" sz="2000" dirty="0">
              <a:solidFill>
                <a:schemeClr val="tx1"/>
              </a:solidFill>
              <a:latin typeface="Aptos" panose="020B0004020202020204" pitchFamily="34" charset="0"/>
              <a:cs typeface="Arial" panose="020B0604020202020204" pitchFamily="34" charset="0"/>
            </a:endParaRPr>
          </a:p>
          <a:p>
            <a:endParaRPr lang="en-GB" sz="1000" dirty="0">
              <a:solidFill>
                <a:schemeClr val="tx1"/>
              </a:solidFill>
              <a:latin typeface="Aptos" panose="020B0004020202020204" pitchFamily="34" charset="0"/>
              <a:cs typeface="Arial" panose="020B0604020202020204" pitchFamily="34" charset="0"/>
            </a:endParaRPr>
          </a:p>
          <a:p>
            <a:endParaRPr lang="en-GB" sz="1000" dirty="0">
              <a:solidFill>
                <a:schemeClr val="tx1"/>
              </a:solidFill>
              <a:latin typeface="Aptos" panose="020B0004020202020204" pitchFamily="34" charset="0"/>
              <a:cs typeface="Arial" panose="020B0604020202020204" pitchFamily="34" charset="0"/>
            </a:endParaRPr>
          </a:p>
          <a:p>
            <a:endParaRPr lang="en-GB" sz="1000" dirty="0">
              <a:solidFill>
                <a:schemeClr val="tx1"/>
              </a:solidFill>
              <a:latin typeface="Aptos" panose="020B0004020202020204" pitchFamily="34" charset="0"/>
              <a:cs typeface="Arial" panose="020B0604020202020204" pitchFamily="34" charset="0"/>
            </a:endParaRPr>
          </a:p>
          <a:p>
            <a:endParaRPr lang="en-GB" sz="1000" dirty="0">
              <a:solidFill>
                <a:schemeClr val="tx1"/>
              </a:solidFill>
              <a:latin typeface="Aptos" panose="020B00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sz="1600" dirty="0">
              <a:solidFill>
                <a:schemeClr val="bg1"/>
              </a:solidFill>
            </a:endParaRPr>
          </a:p>
          <a:p>
            <a:pPr algn="ctr"/>
            <a:endParaRPr lang="en-GB" sz="1600" dirty="0">
              <a:solidFill>
                <a:schemeClr val="bg1"/>
              </a:solidFill>
            </a:endParaRPr>
          </a:p>
          <a:p>
            <a:pPr algn="ctr"/>
            <a:endParaRPr lang="en-GB" sz="1600" dirty="0">
              <a:solidFill>
                <a:schemeClr val="bg1"/>
              </a:solidFill>
            </a:endParaRPr>
          </a:p>
          <a:p>
            <a:pPr algn="ctr"/>
            <a:endParaRPr lang="en-GB" sz="1600" dirty="0">
              <a:solidFill>
                <a:schemeClr val="bg1"/>
              </a:solidFill>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a:t>
            </a:r>
          </a:p>
          <a:p>
            <a:r>
              <a:rPr lang="en-GB" sz="1600" dirty="0">
                <a:solidFill>
                  <a:schemeClr val="bg1"/>
                </a:solidFill>
              </a:rPr>
              <a:t> 26 university students randomly assigned to two groups: </a:t>
            </a:r>
          </a:p>
          <a:p>
            <a:r>
              <a:rPr lang="en-GB" sz="1600" dirty="0">
                <a:solidFill>
                  <a:schemeClr val="bg1"/>
                </a:solidFill>
              </a:rPr>
              <a:t>1. </a:t>
            </a:r>
            <a:r>
              <a:rPr lang="en-GB" sz="1600" dirty="0">
                <a:solidFill>
                  <a:srgbClr val="FFFF00"/>
                </a:solidFill>
              </a:rPr>
              <a:t>Experimental group</a:t>
            </a:r>
            <a:r>
              <a:rPr lang="en-GB" sz="1600" dirty="0">
                <a:solidFill>
                  <a:schemeClr val="bg1"/>
                </a:solidFill>
              </a:rPr>
              <a:t>: food-deprived for 20 hours. </a:t>
            </a:r>
          </a:p>
          <a:p>
            <a:r>
              <a:rPr lang="en-GB" sz="1600" dirty="0">
                <a:solidFill>
                  <a:schemeClr val="bg1"/>
                </a:solidFill>
              </a:rPr>
              <a:t>2. </a:t>
            </a:r>
            <a:r>
              <a:rPr lang="en-GB" sz="1600" dirty="0">
                <a:solidFill>
                  <a:srgbClr val="FFFF00"/>
                </a:solidFill>
              </a:rPr>
              <a:t>Control group</a:t>
            </a:r>
            <a:r>
              <a:rPr lang="en-GB" sz="1600" dirty="0">
                <a:solidFill>
                  <a:schemeClr val="bg1"/>
                </a:solidFill>
              </a:rPr>
              <a:t>: not food-deprived.</a:t>
            </a:r>
          </a:p>
          <a:p>
            <a:r>
              <a:rPr lang="en-GB" sz="1600" dirty="0">
                <a:solidFill>
                  <a:schemeClr val="bg1"/>
                </a:solidFill>
              </a:rPr>
              <a:t>Both viewed four slides of food (fried chicken, burger…). After each the image was dimmed and respondents were asked to adjust the brightness to match what they originally saw.</a:t>
            </a:r>
          </a:p>
          <a:p>
            <a:endParaRPr lang="en-GB" sz="2400" dirty="0">
              <a:solidFill>
                <a:schemeClr val="tx1"/>
              </a:solidFill>
              <a:latin typeface="Aptos" panose="020B00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r>
              <a:rPr lang="en-GB" sz="1600" dirty="0">
                <a:solidFill>
                  <a:schemeClr val="tx1"/>
                </a:solidFill>
                <a:latin typeface="Arial" panose="020B0604020202020204" pitchFamily="34" charset="0"/>
                <a:cs typeface="Arial" panose="020B0604020202020204" pitchFamily="34" charset="0"/>
              </a:rPr>
              <a:t>.</a:t>
            </a: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r>
              <a:rPr lang="en-GB" sz="1600" dirty="0">
                <a:solidFill>
                  <a:schemeClr val="bg1"/>
                </a:solidFill>
                <a:latin typeface="Aptos" panose="020B0004020202020204" pitchFamily="34" charset="0"/>
                <a:cs typeface="Arial" panose="020B0604020202020204" pitchFamily="34" charset="0"/>
              </a:rPr>
              <a:t>The hungry group made the food pictures look brighter than they really were  The control group made more accurate adjustments, closer to the original brightness.</a:t>
            </a:r>
          </a:p>
          <a:p>
            <a:r>
              <a:rPr lang="en-GB" sz="1600" dirty="0">
                <a:solidFill>
                  <a:schemeClr val="bg1"/>
                </a:solidFill>
                <a:latin typeface="Aptos" panose="020B0004020202020204" pitchFamily="34" charset="0"/>
                <a:cs typeface="Arial" panose="020B0604020202020204" pitchFamily="34" charset="0"/>
              </a:rPr>
              <a:t>This suggests hunger intensified the perceived appeal of the food – something called  </a:t>
            </a:r>
            <a:r>
              <a:rPr lang="en-GB" sz="1600" dirty="0">
                <a:solidFill>
                  <a:srgbClr val="FFFF00"/>
                </a:solidFill>
                <a:latin typeface="Aptos" panose="020B0004020202020204" pitchFamily="34" charset="0"/>
                <a:cs typeface="Arial" panose="020B0604020202020204" pitchFamily="34" charset="0"/>
              </a:rPr>
              <a:t>perceptual accentuation</a:t>
            </a:r>
            <a:r>
              <a:rPr lang="en-GB" sz="1600" dirty="0">
                <a:solidFill>
                  <a:schemeClr val="bg1"/>
                </a:solidFill>
                <a:latin typeface="Aptos" panose="020B0004020202020204" pitchFamily="34" charset="0"/>
                <a:cs typeface="Arial" panose="020B0604020202020204" pitchFamily="34" charset="0"/>
              </a:rPr>
              <a:t>.</a:t>
            </a:r>
          </a:p>
          <a:p>
            <a:r>
              <a:rPr lang="en-GB" sz="1600" dirty="0">
                <a:solidFill>
                  <a:schemeClr val="bg1"/>
                </a:solidFill>
                <a:latin typeface="Aptos" panose="020B0004020202020204" pitchFamily="34" charset="0"/>
                <a:cs typeface="Arial" panose="020B0604020202020204" pitchFamily="34" charset="0"/>
              </a:rPr>
              <a:t>Hunger didn’t affect how respondents saw non-food items.</a:t>
            </a:r>
          </a:p>
          <a:p>
            <a:endParaRPr lang="en-GB" sz="3600" dirty="0">
              <a:solidFill>
                <a:schemeClr val="bg1"/>
              </a:solidFill>
              <a:latin typeface="Aptos" panose="020B0004020202020204" pitchFamily="34" charset="0"/>
              <a:cs typeface="Arial" panose="020B0604020202020204" pitchFamily="34" charset="0"/>
            </a:endParaRPr>
          </a:p>
          <a:p>
            <a:endParaRPr lang="en-GB" sz="2800"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pPr lvl="0"/>
            <a:endParaRPr lang="en-GB" dirty="0">
              <a:solidFill>
                <a:schemeClr val="bg1"/>
              </a:solidFill>
            </a:endParaRPr>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solidFill>
                  <a:schemeClr val="bg1"/>
                </a:solidFill>
                <a:latin typeface="Aptos" panose="020B0004020202020204" pitchFamily="34" charset="0"/>
                <a:cs typeface="Arial" panose="020B0604020202020204" pitchFamily="34" charset="0"/>
              </a:rPr>
              <a:t>Motivation (in this case, hunger) can alter perception, making desired objects appear more vivid or attractive.</a:t>
            </a:r>
          </a:p>
          <a:p>
            <a:r>
              <a:rPr lang="en-GB" sz="1600" dirty="0">
                <a:solidFill>
                  <a:schemeClr val="bg1"/>
                </a:solidFill>
                <a:latin typeface="Aptos" panose="020B0004020202020204" pitchFamily="34" charset="0"/>
                <a:cs typeface="Arial" panose="020B0604020202020204" pitchFamily="34" charset="0"/>
              </a:rPr>
              <a:t>When we really want something our brain might see it differently - like making food look more appealing. This supports the idea of </a:t>
            </a:r>
            <a:r>
              <a:rPr lang="en-GB" sz="1600" dirty="0">
                <a:solidFill>
                  <a:srgbClr val="FFFF00"/>
                </a:solidFill>
                <a:latin typeface="Aptos" panose="020B0004020202020204" pitchFamily="34" charset="0"/>
                <a:cs typeface="Arial" panose="020B0604020202020204" pitchFamily="34" charset="0"/>
              </a:rPr>
              <a:t>top-down processing</a:t>
            </a:r>
            <a:r>
              <a:rPr lang="en-GB" sz="1600" dirty="0">
                <a:solidFill>
                  <a:schemeClr val="bg1"/>
                </a:solidFill>
                <a:latin typeface="Aptos" panose="020B0004020202020204" pitchFamily="34" charset="0"/>
                <a:cs typeface="Arial" panose="020B0604020202020204" pitchFamily="34" charset="0"/>
              </a:rPr>
              <a:t>: our  perception is not purely sensory. Our needs and desires influence what we see and how we see it.</a:t>
            </a:r>
          </a:p>
          <a:p>
            <a:endParaRPr lang="en-GB" sz="20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800" dirty="0">
              <a:solidFill>
                <a:schemeClr val="bg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39D20CF1-0525-BFC0-C479-30D256990E32}"/>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A36D5B18-F611-8FEF-4270-0CBC238ACA6A}"/>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A695234F-83E5-0BF8-A70E-1EC430165049}"/>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09315E45-5AA9-433E-F3F1-094AF95F0AAB}"/>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2A667FAE-A32C-C102-29A9-CD9E6494880E}"/>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F32316DD-C1C6-D9A3-9F07-95E7D2B23B4D}"/>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17281D66-B5E1-6020-74EE-D5DB88861064}"/>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159E1F5C-DF55-0075-8983-5E7321D455C6}"/>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80B198D4-DCB2-2756-72C5-898A88E9059E}"/>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C18FB7F1-1E78-D030-996C-47390B117BF3}"/>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E22A4A75-D329-AE4A-8134-CE5E2BCFA5B8}"/>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F3B05105-FCB1-C5BB-3E2B-6DF26239B4A6}"/>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04002990-569F-61B8-5784-5255DCDE9E24}"/>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0985D411-222D-B2CD-EF7F-0A9E48D6A5DD}"/>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53551C56-7700-91B5-0AD3-CC03F0DB38E2}"/>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6A030D25-12B6-7262-95B8-EECFFDAD6786}"/>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FFBA74AD-8A7B-DF50-B93E-DF33753CF2E0}"/>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71475B26-4291-E649-21FA-C6F4B4F684A9}"/>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4C4881FF-068E-AC9D-EC13-F49D767571BF}"/>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6F772699-F211-2C1B-5852-115666B041EE}"/>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DB40480F-55B2-2428-C5D9-246C290E395C}"/>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9DEF22F3-4C4A-344A-51A8-4C4B3799B0D0}"/>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961BA0B8-4362-FBB8-A392-AB1B761E6231}"/>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24B0E133-2955-B123-3958-5F63478A3E1E}"/>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A72D907C-395F-F5D4-8F35-4C381AD185F5}"/>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D9714DCA-8213-BC3D-9DD0-1B07F43C1EB2}"/>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2A27F643-88AE-01EF-C0FD-A902142A7D49}"/>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2DC86078-9EAE-4600-C99E-C663B2EBFE93}"/>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B38429BA-A3B4-D941-52E8-151DF02E1CE1}"/>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FF91489E-E4C8-05E1-4F39-B82F3FDC986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4F4ADB03-9D70-FC8D-285D-F09969CD5E8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1469720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6A9EDF-C5EF-84AC-08BC-9CD90793DAF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2" name="TextBox 1">
            <a:extLst>
              <a:ext uri="{FF2B5EF4-FFF2-40B4-BE49-F238E27FC236}">
                <a16:creationId xmlns:a16="http://schemas.microsoft.com/office/drawing/2014/main" id="{BC50DA8A-6075-D6CB-764C-1D9C30B39DEF}"/>
              </a:ext>
            </a:extLst>
          </p:cNvPr>
          <p:cNvSpPr txBox="1"/>
          <p:nvPr/>
        </p:nvSpPr>
        <p:spPr>
          <a:xfrm>
            <a:off x="3525519" y="2083940"/>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Murdock: The Serial Position Effect of Free Recall (1962)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(Serial Position Curve Study)</a:t>
            </a: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t>To investigate how the position of an item in a list influences its probability of recall. To consider the evidence for separate short and long-term memory stores as proposed by the multi-store model.</a:t>
            </a:r>
            <a:endParaRPr lang="en-GB" sz="2800" dirty="0">
              <a:solidFill>
                <a:schemeClr val="bg1"/>
              </a:solidFill>
            </a:endParaRPr>
          </a:p>
          <a:p>
            <a:pPr algn="ctr"/>
            <a:endParaRPr lang="en-GB" sz="2400" dirty="0">
              <a:solidFill>
                <a:schemeClr val="bg1"/>
              </a:solidFill>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 </a:t>
            </a:r>
          </a:p>
          <a:p>
            <a:pPr lvl="0"/>
            <a:r>
              <a:rPr lang="en-GB" sz="1600" dirty="0">
                <a:solidFill>
                  <a:schemeClr val="bg1"/>
                </a:solidFill>
              </a:rPr>
              <a:t>Controlled laboratory experiment. 103  psychology students  shown lists of 10, 15, 20, 30 or 40 unrelated words that appeared either 1 per second or every 2 seconds. Respondents  put in 1 of 6 groups based on list length and presentation rate. Immediately after hearing each list respondents tried to recall as many words as possible, in any order.</a:t>
            </a:r>
          </a:p>
          <a:p>
            <a:pPr lvl="0"/>
            <a:endParaRPr lang="en-GB" sz="1600" dirty="0">
              <a:solidFill>
                <a:schemeClr val="bg1"/>
              </a:solidFill>
            </a:endParaRPr>
          </a:p>
          <a:p>
            <a:pPr lvl="0"/>
            <a:endParaRPr lang="en-GB" sz="1600" dirty="0">
              <a:solidFill>
                <a:schemeClr val="bg1"/>
              </a:solidFill>
              <a:latin typeface="THE BOLD FONT (FREE VERSION)" panose="00000800000000000000" pitchFamily="2" charset="0"/>
            </a:endParaRPr>
          </a:p>
          <a:p>
            <a:endParaRPr lang="en-GB" sz="800" dirty="0">
              <a:solidFill>
                <a:schemeClr val="bg1"/>
              </a:solidFill>
            </a:endParaRPr>
          </a:p>
          <a:p>
            <a:endParaRPr lang="en-GB" sz="1600" dirty="0">
              <a:solidFill>
                <a:schemeClr val="bg1"/>
              </a:solidFill>
            </a:endParaRPr>
          </a:p>
          <a:p>
            <a:endParaRPr lang="en-GB" sz="1000" dirty="0">
              <a:solidFill>
                <a:schemeClr val="bg1"/>
              </a:solidFill>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0" algn="ctr"/>
            <a:endParaRPr lang="en-GB" dirty="0">
              <a:latin typeface="THE BOLD FONT (FREE VERSION)" panose="00000800000000000000" pitchFamily="2" charset="0"/>
            </a:endParaRPr>
          </a:p>
          <a:p>
            <a:pPr lvl="0" algn="ctr"/>
            <a:endParaRPr lang="en-GB" dirty="0">
              <a:latin typeface="THE BOLD FONT (FREE VERSION)" panose="00000800000000000000" pitchFamily="2" charset="0"/>
            </a:endParaRPr>
          </a:p>
          <a:p>
            <a:pPr lvl="0" algn="ctr"/>
            <a:r>
              <a:rPr lang="en-GB" dirty="0">
                <a:latin typeface="THE BOLD FONT (FREE VERSION)" panose="00000800000000000000" pitchFamily="2" charset="0"/>
              </a:rPr>
              <a:t>ANSWERS</a:t>
            </a:r>
            <a:r>
              <a:rPr lang="en-GB" b="1" dirty="0">
                <a:latin typeface="THE BOLD FONT (FREE VERSION)" panose="00000800000000000000" pitchFamily="2" charset="0"/>
              </a:rPr>
              <a:t>?</a:t>
            </a:r>
          </a:p>
          <a:p>
            <a:pPr lvl="0"/>
            <a:r>
              <a:rPr lang="en-GB" sz="1600" dirty="0"/>
              <a:t>The experiment produced a U-shaped curve where both early and late list items enjoyed high recall (</a:t>
            </a:r>
            <a:r>
              <a:rPr lang="en-GB" sz="1600" dirty="0">
                <a:solidFill>
                  <a:srgbClr val="FFFF00"/>
                </a:solidFill>
              </a:rPr>
              <a:t>primacy and recency effects </a:t>
            </a:r>
            <a:r>
              <a:rPr lang="en-GB" sz="1600" dirty="0">
                <a:solidFill>
                  <a:schemeClr val="bg1"/>
                </a:solidFill>
              </a:rPr>
              <a:t>respectively). </a:t>
            </a:r>
            <a:r>
              <a:rPr lang="en-GB" sz="1600" dirty="0"/>
              <a:t>Middle items in the list were least recalled. The </a:t>
            </a:r>
            <a:r>
              <a:rPr lang="en-GB" sz="1600" dirty="0">
                <a:solidFill>
                  <a:srgbClr val="FFFF00"/>
                </a:solidFill>
              </a:rPr>
              <a:t>recency effect </a:t>
            </a:r>
            <a:r>
              <a:rPr lang="en-GB" sz="1600" dirty="0"/>
              <a:t>continued across lists up to 40 words and extended over the last eight positions. Slower presentation improved primacy without affecting recency.</a:t>
            </a:r>
          </a:p>
          <a:p>
            <a:endParaRPr lang="en-GB" sz="2400" dirty="0"/>
          </a:p>
          <a:p>
            <a:endParaRPr lang="en-GB" sz="16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solidFill>
                  <a:schemeClr val="bg1"/>
                </a:solidFill>
                <a:latin typeface="THE BOLD FONT (FREE VERSION)" panose="00000800000000000000" pitchFamily="2" charset="0"/>
              </a:rPr>
              <a:t>Takeaways?</a:t>
            </a:r>
          </a:p>
          <a:p>
            <a:r>
              <a:rPr lang="en-GB" sz="1600" dirty="0">
                <a:solidFill>
                  <a:schemeClr val="bg1"/>
                </a:solidFill>
                <a:latin typeface="Aptos" panose="020B0004020202020204" pitchFamily="34" charset="0"/>
                <a:cs typeface="Arial" panose="020B0604020202020204" pitchFamily="34" charset="0"/>
              </a:rPr>
              <a:t>Long-Term Memory (LTM) stores early words (</a:t>
            </a:r>
            <a:r>
              <a:rPr lang="en-GB" sz="1600" dirty="0">
                <a:solidFill>
                  <a:srgbClr val="FFFF00"/>
                </a:solidFill>
                <a:latin typeface="Aptos" panose="020B0004020202020204" pitchFamily="34" charset="0"/>
                <a:cs typeface="Arial" panose="020B0604020202020204" pitchFamily="34" charset="0"/>
              </a:rPr>
              <a:t>primacy effect</a:t>
            </a:r>
            <a:r>
              <a:rPr lang="en-GB" sz="1600" dirty="0">
                <a:solidFill>
                  <a:schemeClr val="bg1"/>
                </a:solidFill>
                <a:latin typeface="Aptos" panose="020B0004020202020204" pitchFamily="34" charset="0"/>
                <a:cs typeface="Arial" panose="020B0604020202020204" pitchFamily="34" charset="0"/>
              </a:rPr>
              <a:t>) because they’ve had time to be rehearsed, while Short-Term Memory (STM) stores recent words (</a:t>
            </a:r>
            <a:r>
              <a:rPr lang="en-GB" sz="1600" dirty="0">
                <a:solidFill>
                  <a:srgbClr val="FFFF00"/>
                </a:solidFill>
                <a:latin typeface="Aptos" panose="020B0004020202020204" pitchFamily="34" charset="0"/>
                <a:cs typeface="Arial" panose="020B0604020202020204" pitchFamily="34" charset="0"/>
              </a:rPr>
              <a:t>recency effect</a:t>
            </a:r>
            <a:r>
              <a:rPr lang="en-GB" sz="1600" dirty="0">
                <a:solidFill>
                  <a:schemeClr val="bg1"/>
                </a:solidFill>
                <a:latin typeface="Aptos" panose="020B0004020202020204" pitchFamily="34" charset="0"/>
                <a:cs typeface="Arial" panose="020B0604020202020204" pitchFamily="34" charset="0"/>
              </a:rPr>
              <a:t>) because they’re still fresh in the mind. This shows how position affects recall and supports the </a:t>
            </a:r>
            <a:r>
              <a:rPr lang="en-GB" sz="1600" dirty="0">
                <a:solidFill>
                  <a:srgbClr val="FFFF00"/>
                </a:solidFill>
                <a:latin typeface="Aptos" panose="020B0004020202020204" pitchFamily="34" charset="0"/>
                <a:cs typeface="Arial" panose="020B0604020202020204" pitchFamily="34" charset="0"/>
              </a:rPr>
              <a:t>multi-store model of memory.</a:t>
            </a:r>
          </a:p>
          <a:p>
            <a:endParaRPr lang="en-GB" sz="3600" dirty="0">
              <a:solidFill>
                <a:schemeClr val="tx1"/>
              </a:solidFill>
              <a:latin typeface="Aptos" panose="020B00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66A2912C-57CF-1289-1690-7929A9DAD51D}"/>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2E43F325-B804-D00F-0E89-9B7ACEA76A96}"/>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2307C3F7-C687-21F8-D512-63FE396D02F1}"/>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5441A82B-5582-017A-FA32-56A20A78BD13}"/>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BA9224C5-D242-91A0-2368-160C2D2CAE11}"/>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4231EB41-FBAA-D3CC-795A-74E036E06125}"/>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149A4EB0-C5F4-A154-71C6-0DBA23F96D0F}"/>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E3F87667-5872-D2FB-331B-5F547F56E255}"/>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E97A0D98-BECE-A5BA-9766-2B99E4DD6F8E}"/>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506662ED-98FE-11CD-BFE1-9DDB76B5CA2E}"/>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1CCFA912-18DF-B2B2-0499-464611F7A2CC}"/>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69270772-A502-7E62-2C85-853C18506407}"/>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C2576193-C89C-F835-3DA7-D27DE0528E25}"/>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9209822A-9618-671B-6A32-F290D990DF7A}"/>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06FC6FBA-115F-51FB-771B-5A833E1AB85E}"/>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7F54D635-41C7-A14F-8124-E94DE1527901}"/>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546F7388-9286-443B-F510-CF4363EC91F2}"/>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FF959416-C26A-52BE-5338-C46DD94B6043}"/>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900795F0-4940-B056-B9A0-B3E99D8F6537}"/>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F52BA5F0-3C3D-F41D-DBEA-E30932A916FA}"/>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D2B8F7D3-AFE0-A237-FF94-45BFFCEC963E}"/>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9D36E57C-6651-B804-12E7-A2124EE17EDF}"/>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365FC701-7508-C1BE-9DB3-DA38F45E376A}"/>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04823905-52BF-817F-1C84-E88329259647}"/>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D7AABD34-87E0-7A87-28EE-1AF3BF9BBDB3}"/>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EE4B4D86-3467-C48C-19FD-5A104D037345}"/>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DB824A08-5278-5B88-EF6C-A5BA77386FE3}"/>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629ACEDA-AF2D-BD0B-D06B-D12F85F5A62D}"/>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54905D89-BF74-AEE7-CCA1-898370AC7F41}"/>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34A14EB7-B832-8A41-931E-5DB738EC1D8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0E8407B9-F0D3-997F-E379-148803EABD9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15757544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13" grpId="0" animBg="1"/>
      <p:bldP spid="13" grpId="1" animBg="1"/>
      <p:bldP spid="18" grpId="0" animBg="1"/>
      <p:bldP spid="18" grpId="1" animBg="1"/>
      <p:bldP spid="19" grpId="0" animBg="1"/>
      <p:bldP spid="19" grpId="1"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63645B-3196-1361-ABF6-E2CCDFDEC96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9121" l="2637" r="46094">
                        <a14:foregroundMark x1="22949" y1="3027" x2="23535" y2="25098"/>
                        <a14:foregroundMark x1="23535" y1="25098" x2="17871" y2="34082"/>
                        <a14:foregroundMark x1="17871" y1="34082" x2="10742" y2="38184"/>
                        <a14:foregroundMark x1="10742" y1="38184" x2="8496" y2="47168"/>
                        <a14:foregroundMark x1="8496" y1="47168" x2="12500" y2="91504"/>
                        <a14:foregroundMark x1="12500" y1="91504" x2="31641" y2="95996"/>
                        <a14:foregroundMark x1="31641" y1="95996" x2="39355" y2="87305"/>
                        <a14:foregroundMark x1="39355" y1="87305" x2="44336" y2="70898"/>
                        <a14:foregroundMark x1="44336" y1="70898" x2="44238" y2="60840"/>
                        <a14:foregroundMark x1="32031" y1="8691" x2="25293" y2="3320"/>
                        <a14:foregroundMark x1="25293" y1="3320" x2="23242" y2="3125"/>
                        <a14:foregroundMark x1="7129" y1="50684" x2="6445" y2="92090"/>
                        <a14:foregroundMark x1="6934" y1="35059" x2="977" y2="47656"/>
                        <a14:foregroundMark x1="977" y1="47656" x2="4883" y2="63086"/>
                        <a14:foregroundMark x1="4883" y1="63086" x2="2637" y2="99121"/>
                        <a14:foregroundMark x1="2637" y1="99121" x2="3906" y2="96973"/>
                        <a14:foregroundMark x1="31152" y1="82715" x2="38965" y2="78320"/>
                        <a14:foregroundMark x1="38965" y1="78320" x2="39844" y2="77051"/>
                        <a14:backgroundMark x1="6641" y1="29395" x2="391" y2="32617"/>
                        <a14:backgroundMark x1="391" y1="32617" x2="391" y2="32617"/>
                        <a14:backgroundMark x1="8594" y1="29492" x2="488" y2="32617"/>
                      </a14:backgroundRemoval>
                    </a14:imgEffect>
                  </a14:imgLayer>
                </a14:imgProps>
              </a:ext>
            </a:extLst>
          </a:blip>
          <a:srcRect r="48652"/>
          <a:stretch/>
        </p:blipFill>
        <p:spPr>
          <a:xfrm>
            <a:off x="-24366" y="2141743"/>
            <a:ext cx="2415976" cy="4705133"/>
          </a:xfrm>
          <a:prstGeom prst="rect">
            <a:avLst/>
          </a:prstGeom>
        </p:spPr>
      </p:pic>
      <p:sp>
        <p:nvSpPr>
          <p:cNvPr id="8" name="TextBox 7">
            <a:extLst>
              <a:ext uri="{FF2B5EF4-FFF2-40B4-BE49-F238E27FC236}">
                <a16:creationId xmlns:a16="http://schemas.microsoft.com/office/drawing/2014/main" id="{2935C8BA-B16C-2B97-8374-29389CDF033D}"/>
              </a:ext>
            </a:extLst>
          </p:cNvPr>
          <p:cNvSpPr txBox="1">
            <a:spLocks/>
          </p:cNvSpPr>
          <p:nvPr/>
        </p:nvSpPr>
        <p:spPr>
          <a:xfrm>
            <a:off x="3535679" y="2155060"/>
            <a:ext cx="5400000" cy="2554545"/>
          </a:xfrm>
          <a:prstGeom prst="rect">
            <a:avLst/>
          </a:prstGeom>
          <a:noFill/>
        </p:spPr>
        <p:txBody>
          <a:bodyPr wrap="square" rtlCol="0">
            <a:spAutoFit/>
          </a:bodyPr>
          <a:lstStyle/>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Gibson: The Senses Considered as Perceptual Systems (1966) </a:t>
            </a:r>
          </a:p>
          <a:p>
            <a:pPr algn="ctr"/>
            <a:r>
              <a:rPr lang="en-GB" sz="3200" dirty="0">
                <a:solidFill>
                  <a:srgbClr val="FFFF00"/>
                </a:solidFill>
                <a:latin typeface="Scribble marker" pitchFamily="50" charset="0"/>
                <a:ea typeface="Aptos" panose="020B0004020202020204" pitchFamily="34" charset="0"/>
                <a:cs typeface="Times New Roman" panose="02020603050405020304" pitchFamily="18" charset="0"/>
              </a:rPr>
              <a:t>(Direct Theory of Perception)</a:t>
            </a:r>
            <a:endParaRPr lang="en-GB" sz="3200" dirty="0">
              <a:solidFill>
                <a:srgbClr val="FFFF00"/>
              </a:solidFill>
              <a:effectLst/>
              <a:latin typeface="Scribble marker" pitchFamily="50" charset="0"/>
              <a:ea typeface="Aptos" panose="020B0004020202020204" pitchFamily="34" charset="0"/>
              <a:cs typeface="Times New Roman" panose="02020603050405020304" pitchFamily="18" charset="0"/>
            </a:endParaRPr>
          </a:p>
        </p:txBody>
      </p:sp>
      <p:sp>
        <p:nvSpPr>
          <p:cNvPr id="13" name="W_front">
            <a:extLst>
              <a:ext uri="{FF2B5EF4-FFF2-40B4-BE49-F238E27FC236}">
                <a16:creationId xmlns:a16="http://schemas.microsoft.com/office/drawing/2014/main" id="{5EF30A59-F058-0743-B0D7-F74B1377F591}"/>
              </a:ext>
            </a:extLst>
          </p:cNvPr>
          <p:cNvSpPr>
            <a:spLocks/>
          </p:cNvSpPr>
          <p:nvPr/>
        </p:nvSpPr>
        <p:spPr>
          <a:xfrm>
            <a:off x="272082" y="1485085"/>
            <a:ext cx="2708106" cy="5001440"/>
          </a:xfrm>
          <a:prstGeom prst="round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What?</a:t>
            </a:r>
          </a:p>
          <a:p>
            <a:r>
              <a:rPr lang="en-GB" sz="1600" dirty="0">
                <a:solidFill>
                  <a:schemeClr val="bg1"/>
                </a:solidFill>
              </a:rPr>
              <a:t>To test if perception is direct, immediate and unmediated and that we don’t need to rely on past experiences or guesses to understand the world around us. Perception is a real-time engagement with the world that doesn’t rely on cognitive processes or stored representations to interpret sensory input. Our environment gives us all the information for perception we need.</a:t>
            </a:r>
            <a:endParaRPr lang="en-GB" sz="1600" dirty="0">
              <a:solidFill>
                <a:schemeClr val="bg1"/>
              </a:solidFill>
              <a:latin typeface="Arial" panose="020B0604020202020204" pitchFamily="34" charset="0"/>
              <a:cs typeface="Arial" panose="020B0604020202020204" pitchFamily="34" charset="0"/>
            </a:endParaRPr>
          </a:p>
          <a:p>
            <a:endParaRPr lang="en-GB" sz="2800" dirty="0">
              <a:solidFill>
                <a:schemeClr val="bg1"/>
              </a:solidFill>
              <a:latin typeface="Aptos" panose="020B00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0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8AA413-8A3D-30C0-1E72-034097F515E6}"/>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backgroundRemoval t="0" b="98730" l="9961" r="89844">
                        <a14:foregroundMark x1="54688" y1="5176" x2="67676" y2="6836"/>
                        <a14:foregroundMark x1="67480" y1="3027" x2="54004" y2="0"/>
                        <a14:foregroundMark x1="23340" y1="86230" x2="19922" y2="93750"/>
                        <a14:foregroundMark x1="41016" y1="96484" x2="61426" y2="98730"/>
                        <a14:foregroundMark x1="24609" y1="67188" x2="21875" y2="75098"/>
                        <a14:foregroundMark x1="24902" y1="68164" x2="22266" y2="75293"/>
                        <a14:foregroundMark x1="67383" y1="1172" x2="67383" y2="1172"/>
                        <a14:foregroundMark x1="75488" y1="26465" x2="76758" y2="28027"/>
                        <a14:backgroundMark x1="65039" y1="31250" x2="66504" y2="39844"/>
                        <a14:backgroundMark x1="68457" y1="23926" x2="66504" y2="27539"/>
                        <a14:backgroundMark x1="67773" y1="23242" x2="67871" y2="22949"/>
                        <a14:backgroundMark x1="39160" y1="64648" x2="36328" y2="71191"/>
                        <a14:backgroundMark x1="36328" y1="71191" x2="34668" y2="72949"/>
                        <a14:backgroundMark x1="44824" y1="9766" x2="39551" y2="9473"/>
                        <a14:backgroundMark x1="79297" y1="31250" x2="77441" y2="33398"/>
                        <a14:backgroundMark x1="78906" y1="33398" x2="77246" y2="30371"/>
                        <a14:backgroundMark x1="68750" y1="16504" x2="68750" y2="16504"/>
                        <a14:backgroundMark x1="45215" y1="10059" x2="45215" y2="10059"/>
                        <a14:backgroundMark x1="71191" y1="25195" x2="71191" y2="25195"/>
                        <a14:backgroundMark x1="77598" y1="27454" x2="77832" y2="27734"/>
                        <a14:backgroundMark x1="43359" y1="71582" x2="43359" y2="71582"/>
                        <a14:backgroundMark x1="42090" y1="71875" x2="42090" y2="71875"/>
                        <a14:backgroundMark x1="42090" y1="71875" x2="42090" y2="71875"/>
                        <a14:backgroundMark x1="42578" y1="71094" x2="42578" y2="71094"/>
                        <a14:backgroundMark x1="42383" y1="70703" x2="42871" y2="65723"/>
                        <a14:backgroundMark x1="42090" y1="70020" x2="41699" y2="72070"/>
                        <a14:backgroundMark x1="42969" y1="68066" x2="42383" y2="70410"/>
                      </a14:backgroundRemoval>
                    </a14:imgEffect>
                  </a14:imgLayer>
                </a14:imgProps>
              </a:ext>
            </a:extLst>
          </a:blip>
          <a:stretch>
            <a:fillRect/>
          </a:stretch>
        </p:blipFill>
        <p:spPr>
          <a:xfrm flipH="1">
            <a:off x="8800279" y="2230842"/>
            <a:ext cx="5042903" cy="4643068"/>
          </a:xfrm>
          <a:prstGeom prst="rect">
            <a:avLst/>
          </a:prstGeom>
          <a:effectLst>
            <a:glow rad="228600">
              <a:schemeClr val="tx1">
                <a:alpha val="40000"/>
              </a:schemeClr>
            </a:glow>
          </a:effectLst>
        </p:spPr>
      </p:pic>
      <p:sp>
        <p:nvSpPr>
          <p:cNvPr id="18" name="H_front">
            <a:extLst>
              <a:ext uri="{FF2B5EF4-FFF2-40B4-BE49-F238E27FC236}">
                <a16:creationId xmlns:a16="http://schemas.microsoft.com/office/drawing/2014/main" id="{58275F72-B86F-048C-9E45-A3A94E58F8CB}"/>
              </a:ext>
            </a:extLst>
          </p:cNvPr>
          <p:cNvSpPr>
            <a:spLocks/>
          </p:cNvSpPr>
          <p:nvPr/>
        </p:nvSpPr>
        <p:spPr>
          <a:xfrm>
            <a:off x="3261443" y="1485085"/>
            <a:ext cx="2708106" cy="5001440"/>
          </a:xfrm>
          <a:prstGeom prst="round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How?</a:t>
            </a:r>
          </a:p>
          <a:p>
            <a:r>
              <a:rPr lang="en-GB" sz="1600" dirty="0"/>
              <a:t>Used real-world, ecological observations rather than artificial lab tasks. The Visual Cliff experiment: infants placed on glass-covered surface that appeared to drop away to test innate depth perception.</a:t>
            </a:r>
          </a:p>
          <a:p>
            <a:r>
              <a:rPr lang="en-GB" sz="1600" dirty="0"/>
              <a:t>Analysis of naturalistic activities (walking, driving…) to identify how motion generates perceptual information such as optic flow and motion parallax.</a:t>
            </a: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a:p>
            <a:r>
              <a:rPr lang="en-GB" sz="1600" dirty="0">
                <a:solidFill>
                  <a:schemeClr val="tx1"/>
                </a:solidFill>
                <a:latin typeface="Arial" panose="020B0604020202020204" pitchFamily="34" charset="0"/>
                <a:cs typeface="Arial" panose="020B0604020202020204" pitchFamily="34" charset="0"/>
              </a:rPr>
              <a:t> </a:t>
            </a:r>
          </a:p>
        </p:txBody>
      </p:sp>
      <p:sp>
        <p:nvSpPr>
          <p:cNvPr id="19" name="A_front">
            <a:extLst>
              <a:ext uri="{FF2B5EF4-FFF2-40B4-BE49-F238E27FC236}">
                <a16:creationId xmlns:a16="http://schemas.microsoft.com/office/drawing/2014/main" id="{CFD47945-4093-015D-B0B6-29E259666D5D}"/>
              </a:ext>
            </a:extLst>
          </p:cNvPr>
          <p:cNvSpPr>
            <a:spLocks/>
          </p:cNvSpPr>
          <p:nvPr/>
        </p:nvSpPr>
        <p:spPr>
          <a:xfrm>
            <a:off x="6193775" y="1485085"/>
            <a:ext cx="2708106" cy="5001440"/>
          </a:xfrm>
          <a:prstGeom prst="round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scene3d>
            <a:camera prst="orthographicFront"/>
            <a:lightRig rig="threePt" dir="t"/>
          </a:scene3d>
          <a:sp3d>
            <a:bevelT w="152400" h="50800" prst="softRound"/>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Answers?</a:t>
            </a:r>
          </a:p>
          <a:p>
            <a:pPr lvl="0"/>
            <a:r>
              <a:rPr lang="en-GB" sz="1600" dirty="0"/>
              <a:t>We see movement, depth and distance without </a:t>
            </a:r>
            <a:r>
              <a:rPr lang="en-GB" sz="1600" dirty="0" err="1"/>
              <a:t>hsving</a:t>
            </a:r>
            <a:r>
              <a:rPr lang="en-GB" sz="1600" dirty="0"/>
              <a:t> to learn or guess. We get rich information - patterns, shapes, motion – from the environment that helps us make sense of what we see. Infants avoided crossing the “Cliff,” demonstrating sensitivity to depth cues without prior learning. We use how things move past us (</a:t>
            </a:r>
            <a:r>
              <a:rPr lang="en-GB" sz="1600" dirty="0">
                <a:solidFill>
                  <a:srgbClr val="FFFF00"/>
                </a:solidFill>
              </a:rPr>
              <a:t>optic flow</a:t>
            </a:r>
            <a:r>
              <a:rPr lang="en-GB" sz="1600" dirty="0"/>
              <a:t>) to judge speed and direction. </a:t>
            </a:r>
          </a:p>
          <a:p>
            <a:pPr lvl="0"/>
            <a:endParaRPr lang="en-GB" sz="2400" dirty="0"/>
          </a:p>
          <a:p>
            <a:pPr lvl="0"/>
            <a:endParaRPr lang="en-GB" sz="1600" dirty="0"/>
          </a:p>
          <a:p>
            <a:pPr lvl="0"/>
            <a:endParaRPr lang="en-GB" sz="2800" dirty="0"/>
          </a:p>
          <a:p>
            <a:endParaRPr lang="en-GB" sz="2800" dirty="0">
              <a:solidFill>
                <a:schemeClr val="bg1"/>
              </a:solidFill>
              <a:latin typeface="Arial" panose="020B0604020202020204" pitchFamily="34" charset="0"/>
              <a:cs typeface="Arial" panose="020B0604020202020204" pitchFamily="34" charset="0"/>
            </a:endParaRPr>
          </a:p>
          <a:p>
            <a:endParaRPr lang="en-GB" sz="2800" dirty="0">
              <a:solidFill>
                <a:schemeClr val="bg1"/>
              </a:solidFill>
              <a:latin typeface="Arial" panose="020B0604020202020204" pitchFamily="34" charset="0"/>
              <a:cs typeface="Arial" panose="020B0604020202020204" pitchFamily="34" charset="0"/>
            </a:endParaRPr>
          </a:p>
          <a:p>
            <a:endParaRPr lang="en-GB" sz="2800"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pPr lvl="0"/>
            <a:endParaRPr lang="en-GB" dirty="0">
              <a:solidFill>
                <a:schemeClr val="bg1"/>
              </a:solidFill>
            </a:endParaRPr>
          </a:p>
          <a:p>
            <a:pPr lvl="0"/>
            <a:endParaRPr lang="en-GB" sz="1000" dirty="0"/>
          </a:p>
          <a:p>
            <a:pPr lvl="0"/>
            <a:endParaRPr lang="en-GB" sz="1000" dirty="0"/>
          </a:p>
          <a:p>
            <a:pPr lvl="0"/>
            <a:endParaRPr lang="en-GB" sz="1000" dirty="0"/>
          </a:p>
        </p:txBody>
      </p:sp>
      <p:sp>
        <p:nvSpPr>
          <p:cNvPr id="20" name="T_front">
            <a:extLst>
              <a:ext uri="{FF2B5EF4-FFF2-40B4-BE49-F238E27FC236}">
                <a16:creationId xmlns:a16="http://schemas.microsoft.com/office/drawing/2014/main" id="{83F038C5-BAB8-EFA6-5FBD-001F21A252DD}"/>
              </a:ext>
            </a:extLst>
          </p:cNvPr>
          <p:cNvSpPr>
            <a:spLocks/>
          </p:cNvSpPr>
          <p:nvPr/>
        </p:nvSpPr>
        <p:spPr>
          <a:xfrm>
            <a:off x="9165018" y="1485085"/>
            <a:ext cx="2708106" cy="5001440"/>
          </a:xfrm>
          <a:prstGeom prst="round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solidFill>
              <a:schemeClr val="tx1"/>
            </a:solidFill>
          </a:ln>
          <a:scene3d>
            <a:camera prst="orthographicFront"/>
            <a:lightRig rig="threePt" dir="t"/>
          </a:scene3d>
          <a:sp3d>
            <a:bevelT w="152400" h="50800" prst="softRound"/>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endParaRPr lang="en-GB" dirty="0">
              <a:solidFill>
                <a:schemeClr val="bg1"/>
              </a:solidFill>
              <a:latin typeface="THE BOLD FONT (FREE VERSION)" panose="00000800000000000000" pitchFamily="2" charset="0"/>
            </a:endParaRPr>
          </a:p>
          <a:p>
            <a:pPr algn="ctr"/>
            <a:r>
              <a:rPr lang="en-GB" dirty="0">
                <a:solidFill>
                  <a:schemeClr val="bg1"/>
                </a:solidFill>
                <a:latin typeface="THE BOLD FONT (FREE VERSION)" panose="00000800000000000000" pitchFamily="2" charset="0"/>
              </a:rPr>
              <a:t>Takeaways?</a:t>
            </a:r>
          </a:p>
          <a:p>
            <a:r>
              <a:rPr lang="en-GB" sz="1600" dirty="0"/>
              <a:t>Perception is direct and reliable. We directly perceive clues in the environment (</a:t>
            </a:r>
            <a:r>
              <a:rPr lang="en-GB" sz="1600" dirty="0">
                <a:solidFill>
                  <a:srgbClr val="FFFF00"/>
                </a:solidFill>
              </a:rPr>
              <a:t>affordances</a:t>
            </a:r>
            <a:r>
              <a:rPr lang="en-GB" sz="1600" dirty="0"/>
              <a:t> – stairs, for example,  “afford” climbing) just by looking. We don’t need to build it from memory or past experience: our senses and the environment do the work. This explains why we can react quickly and accurately in real-life situations, like driving or playing sports.</a:t>
            </a:r>
          </a:p>
          <a:p>
            <a:endParaRPr lang="en-GB" sz="2800" dirty="0"/>
          </a:p>
          <a:p>
            <a:endParaRPr lang="en-GB" sz="1600" dirty="0"/>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1600" dirty="0">
              <a:solidFill>
                <a:schemeClr val="bg1"/>
              </a:solidFill>
              <a:latin typeface="Arial" panose="020B0604020202020204" pitchFamily="34" charset="0"/>
              <a:cs typeface="Arial" panose="020B0604020202020204" pitchFamily="34" charset="0"/>
            </a:endParaRPr>
          </a:p>
          <a:p>
            <a:endParaRPr lang="en-GB" sz="800" dirty="0">
              <a:solidFill>
                <a:schemeClr val="bg1"/>
              </a:solidFill>
              <a:latin typeface="Arial" panose="020B0604020202020204" pitchFamily="34" charset="0"/>
              <a:cs typeface="Arial" panose="020B0604020202020204" pitchFamily="34" charset="0"/>
            </a:endParaRPr>
          </a:p>
        </p:txBody>
      </p:sp>
      <p:grpSp>
        <p:nvGrpSpPr>
          <p:cNvPr id="17" name="W">
            <a:extLst>
              <a:ext uri="{FF2B5EF4-FFF2-40B4-BE49-F238E27FC236}">
                <a16:creationId xmlns:a16="http://schemas.microsoft.com/office/drawing/2014/main" id="{47A1BC2A-D192-FBD8-A2E5-5BC51B8A6D62}"/>
              </a:ext>
            </a:extLst>
          </p:cNvPr>
          <p:cNvGrpSpPr>
            <a:grpSpLocks/>
          </p:cNvGrpSpPr>
          <p:nvPr/>
        </p:nvGrpSpPr>
        <p:grpSpPr>
          <a:xfrm>
            <a:off x="280471" y="342901"/>
            <a:ext cx="2708106" cy="1599050"/>
            <a:chOff x="1207449" y="1082711"/>
            <a:chExt cx="1938031" cy="1583140"/>
          </a:xfrm>
          <a:effectLst/>
        </p:grpSpPr>
        <p:sp>
          <p:nvSpPr>
            <p:cNvPr id="9" name="Rectangle: Rounded Corners 8">
              <a:extLst>
                <a:ext uri="{FF2B5EF4-FFF2-40B4-BE49-F238E27FC236}">
                  <a16:creationId xmlns:a16="http://schemas.microsoft.com/office/drawing/2014/main" id="{26E636D8-950B-541C-D606-DE2970908793}"/>
                </a:ext>
              </a:extLst>
            </p:cNvPr>
            <p:cNvSpPr>
              <a:spLocks/>
            </p:cNvSpPr>
            <p:nvPr/>
          </p:nvSpPr>
          <p:spPr>
            <a:xfrm>
              <a:off x="1207449" y="1082711"/>
              <a:ext cx="1938031" cy="1583140"/>
            </a:xfrm>
            <a:prstGeom prst="roundRect">
              <a:avLst/>
            </a:prstGeom>
            <a:solidFill>
              <a:schemeClr val="accent6"/>
            </a:solidFill>
            <a:ln w="15875">
              <a:solidFill>
                <a:schemeClr val="tx1"/>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511A9C0F-00F9-D7BD-5370-E9FB25490917}"/>
                </a:ext>
              </a:extLst>
            </p:cNvPr>
            <p:cNvSpPr>
              <a:spLocks/>
            </p:cNvSpPr>
            <p:nvPr/>
          </p:nvSpPr>
          <p:spPr>
            <a:xfrm>
              <a:off x="1673689" y="1372936"/>
              <a:ext cx="1028700" cy="1057275"/>
            </a:xfrm>
            <a:prstGeom prst="ellipse">
              <a:avLst/>
            </a:prstGeom>
            <a:ln w="15875">
              <a:solidFill>
                <a:schemeClr val="tx1"/>
              </a:solidFill>
            </a:ln>
            <a:scene3d>
              <a:camera prst="orthographicFront"/>
              <a:lightRig rig="threePt" dir="t"/>
            </a:scene3d>
            <a:sp3d>
              <a:bevel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sz="4400" dirty="0">
                  <a:latin typeface="THE BOLD FONT (FREE VERSION)" panose="00000800000000000000" pitchFamily="2" charset="0"/>
                </a:rPr>
                <a:t>W</a:t>
              </a:r>
            </a:p>
          </p:txBody>
        </p:sp>
      </p:grpSp>
      <p:grpSp>
        <p:nvGrpSpPr>
          <p:cNvPr id="23" name="T">
            <a:extLst>
              <a:ext uri="{FF2B5EF4-FFF2-40B4-BE49-F238E27FC236}">
                <a16:creationId xmlns:a16="http://schemas.microsoft.com/office/drawing/2014/main" id="{FF86D7C8-0807-1A62-BFC4-1526CBBCA335}"/>
              </a:ext>
            </a:extLst>
          </p:cNvPr>
          <p:cNvGrpSpPr>
            <a:grpSpLocks/>
          </p:cNvGrpSpPr>
          <p:nvPr/>
        </p:nvGrpSpPr>
        <p:grpSpPr>
          <a:xfrm>
            <a:off x="9153201" y="342901"/>
            <a:ext cx="2719923" cy="1599050"/>
            <a:chOff x="8942742" y="1082711"/>
            <a:chExt cx="1927178" cy="1583140"/>
          </a:xfrm>
          <a:solidFill>
            <a:schemeClr val="accent5"/>
          </a:solidFill>
          <a:effectLst/>
        </p:grpSpPr>
        <p:sp>
          <p:nvSpPr>
            <p:cNvPr id="12" name="Rectangle: Rounded Corners 11">
              <a:extLst>
                <a:ext uri="{FF2B5EF4-FFF2-40B4-BE49-F238E27FC236}">
                  <a16:creationId xmlns:a16="http://schemas.microsoft.com/office/drawing/2014/main" id="{8F2E07F0-7540-4C64-ACF5-E27404D17276}"/>
                </a:ext>
              </a:extLst>
            </p:cNvPr>
            <p:cNvSpPr>
              <a:spLocks/>
            </p:cNvSpPr>
            <p:nvPr/>
          </p:nvSpPr>
          <p:spPr>
            <a:xfrm>
              <a:off x="8942742" y="1082711"/>
              <a:ext cx="1927178" cy="1583140"/>
            </a:xfrm>
            <a:prstGeom prst="roundRect">
              <a:avLst/>
            </a:prstGeom>
            <a:grp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96DCF2-2226-762F-4295-863402FBD97C}"/>
                </a:ext>
              </a:extLst>
            </p:cNvPr>
            <p:cNvSpPr>
              <a:spLocks/>
            </p:cNvSpPr>
            <p:nvPr/>
          </p:nvSpPr>
          <p:spPr>
            <a:xfrm>
              <a:off x="9379668" y="1372936"/>
              <a:ext cx="1028700" cy="1057275"/>
            </a:xfrm>
            <a:prstGeom prst="ellipse">
              <a:avLst/>
            </a:prstGeom>
            <a:gradFill>
              <a:gsLst>
                <a:gs pos="0">
                  <a:schemeClr val="accent5"/>
                </a:gs>
                <a:gs pos="50000">
                  <a:schemeClr val="accent5"/>
                </a:gs>
                <a:gs pos="100000">
                  <a:schemeClr val="accent5"/>
                </a:gs>
              </a:gsLst>
              <a:lin ang="5400000" scaled="0"/>
            </a:gradFill>
            <a:ln w="15875">
              <a:solidFill>
                <a:schemeClr val="tx1"/>
              </a:solidFill>
            </a:ln>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4400" dirty="0">
                  <a:latin typeface="THE BOLD FONT (FREE VERSION)" panose="00000800000000000000" pitchFamily="2" charset="0"/>
                </a:rPr>
                <a:t>T</a:t>
              </a:r>
            </a:p>
          </p:txBody>
        </p:sp>
      </p:grpSp>
      <p:grpSp>
        <p:nvGrpSpPr>
          <p:cNvPr id="14" name="A">
            <a:extLst>
              <a:ext uri="{FF2B5EF4-FFF2-40B4-BE49-F238E27FC236}">
                <a16:creationId xmlns:a16="http://schemas.microsoft.com/office/drawing/2014/main" id="{03FE8E5D-7E8B-B44B-8F8C-F4962EF4B63F}"/>
              </a:ext>
            </a:extLst>
          </p:cNvPr>
          <p:cNvGrpSpPr>
            <a:grpSpLocks/>
          </p:cNvGrpSpPr>
          <p:nvPr/>
        </p:nvGrpSpPr>
        <p:grpSpPr>
          <a:xfrm>
            <a:off x="6184047" y="342901"/>
            <a:ext cx="2717834" cy="1583141"/>
            <a:chOff x="6101901" y="663611"/>
            <a:chExt cx="2541038" cy="1583140"/>
          </a:xfrm>
        </p:grpSpPr>
        <p:sp>
          <p:nvSpPr>
            <p:cNvPr id="11" name="Rectangle: Rounded Corners 10">
              <a:extLst>
                <a:ext uri="{FF2B5EF4-FFF2-40B4-BE49-F238E27FC236}">
                  <a16:creationId xmlns:a16="http://schemas.microsoft.com/office/drawing/2014/main" id="{92E56D3A-83A7-3111-2C68-EF87D1D31DF9}"/>
                </a:ext>
              </a:extLst>
            </p:cNvPr>
            <p:cNvSpPr>
              <a:spLocks/>
            </p:cNvSpPr>
            <p:nvPr/>
          </p:nvSpPr>
          <p:spPr>
            <a:xfrm>
              <a:off x="6101901" y="663611"/>
              <a:ext cx="2541038" cy="1583140"/>
            </a:xfrm>
            <a:prstGeom prst="roundRect">
              <a:avLst/>
            </a:prstGeom>
            <a:solidFill>
              <a:srgbClr val="0F9ED5"/>
            </a:solidFill>
            <a:ln w="15875">
              <a:solidFill>
                <a:schemeClr val="tx1"/>
              </a:solid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A7FC60B-EEAE-C336-318E-B0850ADAAA41}"/>
                </a:ext>
              </a:extLst>
            </p:cNvPr>
            <p:cNvSpPr>
              <a:spLocks/>
            </p:cNvSpPr>
            <p:nvPr/>
          </p:nvSpPr>
          <p:spPr>
            <a:xfrm>
              <a:off x="6698918" y="953836"/>
              <a:ext cx="1445548" cy="1057275"/>
            </a:xfrm>
            <a:prstGeom prst="ellipse">
              <a:avLst/>
            </a:prstGeom>
            <a:gradFill>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15875">
              <a:solidFill>
                <a:schemeClr val="tx1"/>
              </a:solid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4400" dirty="0">
                  <a:latin typeface="THE BOLD FONT (FREE VERSION)" panose="00000800000000000000" pitchFamily="2" charset="0"/>
                </a:rPr>
                <a:t>A</a:t>
              </a:r>
            </a:p>
          </p:txBody>
        </p:sp>
      </p:grpSp>
      <p:grpSp>
        <p:nvGrpSpPr>
          <p:cNvPr id="15" name="H">
            <a:extLst>
              <a:ext uri="{FF2B5EF4-FFF2-40B4-BE49-F238E27FC236}">
                <a16:creationId xmlns:a16="http://schemas.microsoft.com/office/drawing/2014/main" id="{30FDA7E3-D2E2-2193-163E-56516ED0A20B}"/>
              </a:ext>
            </a:extLst>
          </p:cNvPr>
          <p:cNvGrpSpPr>
            <a:grpSpLocks/>
          </p:cNvGrpSpPr>
          <p:nvPr/>
        </p:nvGrpSpPr>
        <p:grpSpPr>
          <a:xfrm>
            <a:off x="3241987" y="342901"/>
            <a:ext cx="2727562" cy="1583141"/>
            <a:chOff x="3140387" y="663611"/>
            <a:chExt cx="2708106" cy="1583140"/>
          </a:xfrm>
        </p:grpSpPr>
        <p:sp>
          <p:nvSpPr>
            <p:cNvPr id="10" name="Rectangle: Rounded Corners 9">
              <a:extLst>
                <a:ext uri="{FF2B5EF4-FFF2-40B4-BE49-F238E27FC236}">
                  <a16:creationId xmlns:a16="http://schemas.microsoft.com/office/drawing/2014/main" id="{AE6B4548-6967-AB99-4B99-55B6157EDBFC}"/>
                </a:ext>
              </a:extLst>
            </p:cNvPr>
            <p:cNvSpPr>
              <a:spLocks/>
            </p:cNvSpPr>
            <p:nvPr/>
          </p:nvSpPr>
          <p:spPr>
            <a:xfrm>
              <a:off x="3140387" y="663611"/>
              <a:ext cx="2708106" cy="1583140"/>
            </a:xfrm>
            <a:prstGeom prst="roundRect">
              <a:avLst/>
            </a:prstGeom>
            <a:solidFill>
              <a:schemeClr val="accent2"/>
            </a:solidFill>
            <a:ln w="15875">
              <a:solidFill>
                <a:schemeClr val="tx1"/>
              </a:solidFill>
            </a:ln>
            <a:effectLst/>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7" name="letter">
              <a:extLst>
                <a:ext uri="{FF2B5EF4-FFF2-40B4-BE49-F238E27FC236}">
                  <a16:creationId xmlns:a16="http://schemas.microsoft.com/office/drawing/2014/main" id="{F158ECB1-AD27-463E-D43E-4A23B068725C}"/>
                </a:ext>
              </a:extLst>
            </p:cNvPr>
            <p:cNvSpPr>
              <a:spLocks/>
            </p:cNvSpPr>
            <p:nvPr/>
          </p:nvSpPr>
          <p:spPr>
            <a:xfrm>
              <a:off x="3778900" y="953836"/>
              <a:ext cx="1445548" cy="1057275"/>
            </a:xfrm>
            <a:prstGeom prst="ellipse">
              <a:avLst/>
            </a:prstGeom>
            <a:ln w="15875">
              <a:solidFill>
                <a:schemeClr val="tx1"/>
              </a:solidFill>
            </a:ln>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4400" dirty="0">
                  <a:latin typeface="THE BOLD FONT (FREE VERSION)" panose="00000800000000000000" pitchFamily="2" charset="0"/>
                </a:rPr>
                <a:t>H</a:t>
              </a:r>
            </a:p>
          </p:txBody>
        </p:sp>
      </p:grpSp>
      <p:grpSp>
        <p:nvGrpSpPr>
          <p:cNvPr id="16" name="PsychMenu">
            <a:extLst>
              <a:ext uri="{FF2B5EF4-FFF2-40B4-BE49-F238E27FC236}">
                <a16:creationId xmlns:a16="http://schemas.microsoft.com/office/drawing/2014/main" id="{DC7DAC2D-1A54-60BF-42DC-80DB03330030}"/>
              </a:ext>
            </a:extLst>
          </p:cNvPr>
          <p:cNvGrpSpPr/>
          <p:nvPr/>
        </p:nvGrpSpPr>
        <p:grpSpPr>
          <a:xfrm>
            <a:off x="187900" y="292138"/>
            <a:ext cx="7827807" cy="6555641"/>
            <a:chOff x="187900" y="292138"/>
            <a:chExt cx="7827807" cy="6555641"/>
          </a:xfrm>
        </p:grpSpPr>
        <p:sp>
          <p:nvSpPr>
            <p:cNvPr id="21" name="TextBox 20">
              <a:extLst>
                <a:ext uri="{FF2B5EF4-FFF2-40B4-BE49-F238E27FC236}">
                  <a16:creationId xmlns:a16="http://schemas.microsoft.com/office/drawing/2014/main" id="{1FF70DB6-4C4C-A49E-4A22-178F6E6CB986}"/>
                </a:ext>
              </a:extLst>
            </p:cNvPr>
            <p:cNvSpPr txBox="1"/>
            <p:nvPr/>
          </p:nvSpPr>
          <p:spPr>
            <a:xfrm>
              <a:off x="187900" y="292138"/>
              <a:ext cx="7827807" cy="6555641"/>
            </a:xfrm>
            <a:prstGeom prst="rect">
              <a:avLst/>
            </a:prstGeom>
            <a:solidFill>
              <a:schemeClr val="tx1"/>
            </a:solidFill>
            <a:ln>
              <a:noFill/>
            </a:ln>
            <a:effectLst>
              <a:outerShdw blurRad="50800" dist="88900" sx="102000" sy="102000" algn="t" rotWithShape="0">
                <a:prstClr val="black">
                  <a:alpha val="40000"/>
                </a:prstClr>
              </a:outerShdw>
            </a:effectLst>
          </p:spPr>
          <p:txBody>
            <a:bodyPr wrap="square" rtlCol="0">
              <a:spAutoFit/>
            </a:bodyPr>
            <a:lstStyle/>
            <a:p>
              <a:r>
                <a:rPr lang="en-GB" sz="1500" dirty="0">
                  <a:solidFill>
                    <a:srgbClr val="FFFF00"/>
                  </a:solidFill>
                  <a:latin typeface="Aptos" panose="020B0004020202020204" pitchFamily="34" charset="0"/>
                  <a:cs typeface="Arial" panose="020B0604020202020204" pitchFamily="34" charset="0"/>
                </a:rPr>
                <a:t>WHAT. About Social Research</a:t>
              </a:r>
            </a:p>
            <a:p>
              <a:r>
                <a:rPr lang="en-GB" sz="1500" dirty="0">
                  <a:solidFill>
                    <a:srgbClr val="FFFF00"/>
                  </a:solidFill>
                  <a:latin typeface="Aptos" panose="020B0004020202020204" pitchFamily="34" charset="0"/>
                  <a:cs typeface="Arial" panose="020B0604020202020204" pitchFamily="34" charset="0"/>
                </a:rPr>
                <a:t>1. Bartlett: War of the Ghosts (1932) </a:t>
              </a:r>
            </a:p>
            <a:p>
              <a:r>
                <a:rPr lang="en-GB" sz="1500" dirty="0">
                  <a:solidFill>
                    <a:srgbClr val="FFFF00"/>
                  </a:solidFill>
                  <a:latin typeface="Aptos" panose="020B0004020202020204" pitchFamily="34" charset="0"/>
                  <a:cs typeface="Arial" panose="020B0604020202020204" pitchFamily="34" charset="0"/>
                </a:rPr>
                <a:t>2. Bartlett: Theory of Reconstructive Memory  (1932)</a:t>
              </a:r>
            </a:p>
            <a:p>
              <a:r>
                <a:rPr lang="en-GB" sz="1500" dirty="0">
                  <a:solidFill>
                    <a:srgbClr val="FFFF00"/>
                  </a:solidFill>
                  <a:latin typeface="Aptos" panose="020B0004020202020204" pitchFamily="34" charset="0"/>
                  <a:cs typeface="Arial" panose="020B0604020202020204" pitchFamily="34" charset="0"/>
                </a:rPr>
                <a:t>3. Gilchrist and </a:t>
              </a:r>
              <a:r>
                <a:rPr lang="en-GB" sz="1500" dirty="0" err="1">
                  <a:solidFill>
                    <a:srgbClr val="FFFF00"/>
                  </a:solidFill>
                  <a:latin typeface="Aptos" panose="020B0004020202020204" pitchFamily="34" charset="0"/>
                  <a:cs typeface="Arial" panose="020B0604020202020204" pitchFamily="34" charset="0"/>
                </a:rPr>
                <a:t>Nesberg</a:t>
              </a:r>
              <a:r>
                <a:rPr lang="en-GB" sz="1500" dirty="0">
                  <a:solidFill>
                    <a:srgbClr val="FFFF00"/>
                  </a:solidFill>
                  <a:latin typeface="Aptos" panose="020B0004020202020204" pitchFamily="34" charset="0"/>
                  <a:cs typeface="Arial" panose="020B0604020202020204" pitchFamily="34" charset="0"/>
                </a:rPr>
                <a:t>: Need and Perceptual Change in Hunger (1952) </a:t>
              </a:r>
            </a:p>
            <a:p>
              <a:r>
                <a:rPr lang="en-GB" sz="1500" dirty="0">
                  <a:solidFill>
                    <a:srgbClr val="FFFF00"/>
                  </a:solidFill>
                  <a:latin typeface="Aptos" panose="020B0004020202020204" pitchFamily="34" charset="0"/>
                  <a:cs typeface="Arial" panose="020B0604020202020204" pitchFamily="34" charset="0"/>
                </a:rPr>
                <a:t>4. Murdock: The Serial Position Curve Study (1962)</a:t>
              </a:r>
            </a:p>
            <a:p>
              <a:r>
                <a:rPr lang="en-GB" sz="1500" dirty="0">
                  <a:solidFill>
                    <a:srgbClr val="FFFF00"/>
                  </a:solidFill>
                  <a:latin typeface="Aptos" panose="020B0004020202020204" pitchFamily="34" charset="0"/>
                  <a:cs typeface="Arial" panose="020B0604020202020204" pitchFamily="34" charset="0"/>
                </a:rPr>
                <a:t>5. Gibson: The Senses Considered as Perceptual Systems (1966) </a:t>
              </a:r>
            </a:p>
            <a:p>
              <a:r>
                <a:rPr lang="en-GB" sz="1500" dirty="0">
                  <a:solidFill>
                    <a:srgbClr val="FFFF00"/>
                  </a:solidFill>
                  <a:latin typeface="Aptos" panose="020B0004020202020204" pitchFamily="34" charset="0"/>
                  <a:cs typeface="Arial" panose="020B0604020202020204" pitchFamily="34" charset="0"/>
                </a:rPr>
                <a:t>6. Gregory: Eye and Brain: The Psychology of Seeing (1963) </a:t>
              </a:r>
            </a:p>
            <a:p>
              <a:r>
                <a:rPr lang="en-GB" sz="1500" dirty="0">
                  <a:solidFill>
                    <a:srgbClr val="FFFF00"/>
                  </a:solidFill>
                  <a:latin typeface="Aptos" panose="020B0004020202020204" pitchFamily="34" charset="0"/>
                  <a:cs typeface="Arial" panose="020B0604020202020204" pitchFamily="34" charset="0"/>
                </a:rPr>
                <a:t>7. Bruner and Minturn: Perceptual Identification and Perceptual Organization (1955) </a:t>
              </a:r>
            </a:p>
            <a:p>
              <a:r>
                <a:rPr lang="en-GB" sz="1500" dirty="0">
                  <a:solidFill>
                    <a:srgbClr val="FFFF00"/>
                  </a:solidFill>
                  <a:latin typeface="Aptos" panose="020B0004020202020204" pitchFamily="34" charset="0"/>
                  <a:cs typeface="Arial" panose="020B0604020202020204" pitchFamily="34" charset="0"/>
                </a:rPr>
                <a:t>8. Piaget: The Origins of Intelligence in Children (1936) </a:t>
              </a:r>
            </a:p>
            <a:p>
              <a:r>
                <a:rPr lang="en-GB" sz="1500" dirty="0">
                  <a:solidFill>
                    <a:srgbClr val="FFFF00"/>
                  </a:solidFill>
                  <a:latin typeface="Aptos" panose="020B0004020202020204" pitchFamily="34" charset="0"/>
                  <a:cs typeface="Arial" panose="020B0604020202020204" pitchFamily="34" charset="0"/>
                </a:rPr>
                <a:t>9. McGarrigle and Donaldson: Conservation Accidents (1974) </a:t>
              </a:r>
            </a:p>
            <a:p>
              <a:r>
                <a:rPr lang="en-GB" sz="1500" dirty="0">
                  <a:solidFill>
                    <a:srgbClr val="FFFF00"/>
                  </a:solidFill>
                  <a:latin typeface="Aptos" panose="020B0004020202020204" pitchFamily="34" charset="0"/>
                  <a:cs typeface="Arial" panose="020B0604020202020204" pitchFamily="34" charset="0"/>
                </a:rPr>
                <a:t>10. Hughes: Egocentrism in Preschool Children (1975)</a:t>
              </a:r>
            </a:p>
            <a:p>
              <a:r>
                <a:rPr lang="en-GB" sz="1500" dirty="0">
                  <a:solidFill>
                    <a:srgbClr val="FFFF00"/>
                  </a:solidFill>
                  <a:latin typeface="Aptos" panose="020B0004020202020204" pitchFamily="34" charset="0"/>
                  <a:cs typeface="Arial" panose="020B0604020202020204" pitchFamily="34" charset="0"/>
                </a:rPr>
                <a:t>11. Dweck: Mindset: The New Psychology of Success (2006)</a:t>
              </a:r>
            </a:p>
            <a:p>
              <a:r>
                <a:rPr lang="en-GB" sz="1500" dirty="0">
                  <a:solidFill>
                    <a:srgbClr val="FFFF00"/>
                  </a:solidFill>
                  <a:latin typeface="Aptos" panose="020B0004020202020204" pitchFamily="34" charset="0"/>
                  <a:cs typeface="Arial" panose="020B0604020202020204" pitchFamily="34" charset="0"/>
                </a:rPr>
                <a:t>12. Willingham: Why Don't Students Like School? (2009)</a:t>
              </a:r>
            </a:p>
            <a:p>
              <a:r>
                <a:rPr lang="en-GB" sz="1500" dirty="0">
                  <a:solidFill>
                    <a:srgbClr val="FFFF00"/>
                  </a:solidFill>
                  <a:latin typeface="Aptos" panose="020B0004020202020204" pitchFamily="34" charset="0"/>
                  <a:cs typeface="Arial" panose="020B0604020202020204" pitchFamily="34" charset="0"/>
                </a:rPr>
                <a:t>13. Asch: Opinions and Social Pressure (1955)</a:t>
              </a:r>
            </a:p>
            <a:p>
              <a:r>
                <a:rPr lang="en-GB" sz="1500" dirty="0">
                  <a:solidFill>
                    <a:srgbClr val="FFFF00"/>
                  </a:solidFill>
                  <a:latin typeface="Aptos" panose="020B0004020202020204" pitchFamily="34" charset="0"/>
                  <a:cs typeface="Arial" panose="020B0604020202020204" pitchFamily="34" charset="0"/>
                </a:rPr>
                <a:t>14. Milgram: Obedience to Authority (1963)</a:t>
              </a:r>
            </a:p>
            <a:p>
              <a:r>
                <a:rPr lang="en-GB" sz="1500" dirty="0">
                  <a:solidFill>
                    <a:srgbClr val="FFFF00"/>
                  </a:solidFill>
                  <a:latin typeface="Aptos" panose="020B0004020202020204" pitchFamily="34" charset="0"/>
                  <a:cs typeface="Arial" panose="020B0604020202020204" pitchFamily="34" charset="0"/>
                </a:rPr>
                <a:t>15. Adorno: The Authoritarian Personality (1950)</a:t>
              </a:r>
            </a:p>
            <a:p>
              <a:r>
                <a:rPr lang="en-GB" sz="1500" dirty="0">
                  <a:solidFill>
                    <a:srgbClr val="FFFF00"/>
                  </a:solidFill>
                  <a:latin typeface="Aptos" panose="020B0004020202020204" pitchFamily="34" charset="0"/>
                  <a:cs typeface="Arial" panose="020B0604020202020204" pitchFamily="34" charset="0"/>
                </a:rPr>
                <a:t>16. Piliavin, Rodin and Piliavin: Good Samaritanism: An Underground Phenomenon? (1969)</a:t>
              </a:r>
            </a:p>
            <a:p>
              <a:r>
                <a:rPr lang="en-GB" sz="1500" dirty="0">
                  <a:solidFill>
                    <a:srgbClr val="FFFF00"/>
                  </a:solidFill>
                  <a:latin typeface="Aptos" panose="020B0004020202020204" pitchFamily="34" charset="0"/>
                  <a:cs typeface="Arial" panose="020B0604020202020204" pitchFamily="34" charset="0"/>
                </a:rPr>
                <a:t>17. Piaget: The Language and Thought of the Child (1926)</a:t>
              </a:r>
            </a:p>
            <a:p>
              <a:r>
                <a:rPr lang="en-GB" sz="1500" dirty="0">
                  <a:solidFill>
                    <a:srgbClr val="FFFF00"/>
                  </a:solidFill>
                  <a:latin typeface="Aptos" panose="020B0004020202020204" pitchFamily="34" charset="0"/>
                  <a:cs typeface="Arial" panose="020B0604020202020204" pitchFamily="34" charset="0"/>
                </a:rPr>
                <a:t>18. Sapir-Whorf: Theory of Linguistic Relativity (1929)</a:t>
              </a:r>
            </a:p>
            <a:p>
              <a:r>
                <a:rPr lang="en-GB" sz="1500" dirty="0">
                  <a:solidFill>
                    <a:srgbClr val="FFFF00"/>
                  </a:solidFill>
                  <a:latin typeface="Aptos" panose="020B0004020202020204" pitchFamily="34" charset="0"/>
                  <a:cs typeface="Arial" panose="020B0604020202020204" pitchFamily="34" charset="0"/>
                </a:rPr>
                <a:t>19. Von Frisch: The Dancing Bees (1927)</a:t>
              </a:r>
            </a:p>
            <a:p>
              <a:r>
                <a:rPr lang="en-GB" sz="1500" dirty="0">
                  <a:solidFill>
                    <a:srgbClr val="FFFF00"/>
                  </a:solidFill>
                  <a:latin typeface="Aptos" panose="020B0004020202020204" pitchFamily="34" charset="0"/>
                  <a:cs typeface="Arial" panose="020B0604020202020204" pitchFamily="34" charset="0"/>
                </a:rPr>
                <a:t>20. Darwin: The Expression of the Emotions in Man and Animals (1872)</a:t>
              </a:r>
            </a:p>
            <a:p>
              <a:r>
                <a:rPr lang="en-GB" sz="1500" dirty="0">
                  <a:solidFill>
                    <a:srgbClr val="FFFF00"/>
                  </a:solidFill>
                  <a:latin typeface="Aptos" panose="020B0004020202020204" pitchFamily="34" charset="0"/>
                  <a:cs typeface="Arial" panose="020B0604020202020204" pitchFamily="34" charset="0"/>
                </a:rPr>
                <a:t>21. James-Lange Theory of Emotion (1884, 1885)</a:t>
              </a:r>
            </a:p>
            <a:p>
              <a:r>
                <a:rPr lang="en-GB" sz="1500" dirty="0">
                  <a:solidFill>
                    <a:srgbClr val="FFFF00"/>
                  </a:solidFill>
                  <a:latin typeface="Aptos" panose="020B0004020202020204" pitchFamily="34" charset="0"/>
                  <a:cs typeface="Arial" panose="020B0604020202020204" pitchFamily="34" charset="0"/>
                </a:rPr>
                <a:t>22. Hebb: The Organization of </a:t>
              </a:r>
              <a:r>
                <a:rPr lang="en-GB" sz="1500" dirty="0" err="1">
                  <a:solidFill>
                    <a:srgbClr val="FFFF00"/>
                  </a:solidFill>
                  <a:latin typeface="Aptos" panose="020B0004020202020204" pitchFamily="34" charset="0"/>
                  <a:cs typeface="Arial" panose="020B0604020202020204" pitchFamily="34" charset="0"/>
                </a:rPr>
                <a:t>Behavior</a:t>
              </a:r>
              <a:r>
                <a:rPr lang="en-GB" sz="1500" dirty="0">
                  <a:solidFill>
                    <a:srgbClr val="FFFF00"/>
                  </a:solidFill>
                  <a:latin typeface="Aptos" panose="020B0004020202020204" pitchFamily="34" charset="0"/>
                  <a:cs typeface="Arial" panose="020B0604020202020204" pitchFamily="34" charset="0"/>
                </a:rPr>
                <a:t>: A Neuropsychological Theory (1949) </a:t>
              </a:r>
            </a:p>
            <a:p>
              <a:r>
                <a:rPr lang="en-GB" sz="1500" dirty="0">
                  <a:solidFill>
                    <a:srgbClr val="FFFF00"/>
                  </a:solidFill>
                  <a:latin typeface="Aptos" panose="020B0004020202020204" pitchFamily="34" charset="0"/>
                  <a:cs typeface="Arial" panose="020B0604020202020204" pitchFamily="34" charset="0"/>
                </a:rPr>
                <a:t>23. Penfield: Study of the Interpretive Cortex (1959)</a:t>
              </a:r>
            </a:p>
            <a:p>
              <a:r>
                <a:rPr lang="en-GB" sz="1500" dirty="0">
                  <a:solidFill>
                    <a:srgbClr val="FFFF00"/>
                  </a:solidFill>
                  <a:latin typeface="Aptos" panose="020B0004020202020204" pitchFamily="34" charset="0"/>
                  <a:cs typeface="Arial" panose="020B0604020202020204" pitchFamily="34" charset="0"/>
                </a:rPr>
                <a:t>24. Tulving: Episodic and Semantic Memory Localization (1989)</a:t>
              </a:r>
            </a:p>
            <a:p>
              <a:r>
                <a:rPr lang="en-GB" sz="1500" dirty="0">
                  <a:solidFill>
                    <a:srgbClr val="FFFF00"/>
                  </a:solidFill>
                  <a:latin typeface="Aptos" panose="020B0004020202020204" pitchFamily="34" charset="0"/>
                  <a:cs typeface="Arial" panose="020B0604020202020204" pitchFamily="34" charset="0"/>
                </a:rPr>
                <a:t>25. Wiles et al: Cognitive Behavioural Therapy (2013)</a:t>
              </a:r>
            </a:p>
            <a:p>
              <a:r>
                <a:rPr lang="en-GB" sz="1500" dirty="0">
                  <a:solidFill>
                    <a:srgbClr val="FFFF00"/>
                  </a:solidFill>
                  <a:latin typeface="Aptos" panose="020B0004020202020204" pitchFamily="34" charset="0"/>
                  <a:cs typeface="Arial" panose="020B0604020202020204" pitchFamily="34" charset="0"/>
                </a:rPr>
                <a:t>26. Kaij: Alcoholism in Twins (1960)</a:t>
              </a:r>
            </a:p>
            <a:p>
              <a:endParaRPr lang="en-GB" sz="1500" dirty="0">
                <a:solidFill>
                  <a:srgbClr val="FFFF00"/>
                </a:solidFill>
                <a:latin typeface="Aptos" panose="020B0004020202020204" pitchFamily="34" charset="0"/>
                <a:cs typeface="Arial" panose="020B0604020202020204" pitchFamily="34" charset="0"/>
              </a:endParaRPr>
            </a:p>
          </p:txBody>
        </p:sp>
        <p:sp>
          <p:nvSpPr>
            <p:cNvPr id="22" name="Rectangle 21">
              <a:hlinkClick r:id="rId6" action="ppaction://hlinksldjump"/>
              <a:extLst>
                <a:ext uri="{FF2B5EF4-FFF2-40B4-BE49-F238E27FC236}">
                  <a16:creationId xmlns:a16="http://schemas.microsoft.com/office/drawing/2014/main" id="{AE28AA04-352A-C711-3C00-D7108E6BC78A}"/>
                </a:ext>
              </a:extLst>
            </p:cNvPr>
            <p:cNvSpPr/>
            <p:nvPr/>
          </p:nvSpPr>
          <p:spPr>
            <a:xfrm>
              <a:off x="262708" y="599974"/>
              <a:ext cx="3024582"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4" name="Rectangle 23">
              <a:hlinkClick r:id="rId7" action="ppaction://hlinksldjump"/>
              <a:extLst>
                <a:ext uri="{FF2B5EF4-FFF2-40B4-BE49-F238E27FC236}">
                  <a16:creationId xmlns:a16="http://schemas.microsoft.com/office/drawing/2014/main" id="{95CEC2FE-1A28-D7B3-28A5-91FD7513F879}"/>
                </a:ext>
              </a:extLst>
            </p:cNvPr>
            <p:cNvSpPr/>
            <p:nvPr/>
          </p:nvSpPr>
          <p:spPr>
            <a:xfrm>
              <a:off x="262708" y="830559"/>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5" name="Rectangle 24">
              <a:hlinkClick r:id="rId8" action="ppaction://hlinksldjump"/>
              <a:extLst>
                <a:ext uri="{FF2B5EF4-FFF2-40B4-BE49-F238E27FC236}">
                  <a16:creationId xmlns:a16="http://schemas.microsoft.com/office/drawing/2014/main" id="{EF527E20-299B-E797-0A42-E1B16162D463}"/>
                </a:ext>
              </a:extLst>
            </p:cNvPr>
            <p:cNvSpPr/>
            <p:nvPr/>
          </p:nvSpPr>
          <p:spPr>
            <a:xfrm>
              <a:off x="262708" y="1279569"/>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26" name="Rectangle 25">
              <a:hlinkClick r:id="rId9" action="ppaction://hlinksldjump"/>
              <a:extLst>
                <a:ext uri="{FF2B5EF4-FFF2-40B4-BE49-F238E27FC236}">
                  <a16:creationId xmlns:a16="http://schemas.microsoft.com/office/drawing/2014/main" id="{1B2A0829-0AC5-CCAA-7582-B61009586B2B}"/>
                </a:ext>
              </a:extLst>
            </p:cNvPr>
            <p:cNvSpPr/>
            <p:nvPr/>
          </p:nvSpPr>
          <p:spPr>
            <a:xfrm>
              <a:off x="262708" y="1525646"/>
              <a:ext cx="529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7" name="Rectangle 26">
              <a:hlinkClick r:id="rId10" action="ppaction://hlinksldjump"/>
              <a:extLst>
                <a:ext uri="{FF2B5EF4-FFF2-40B4-BE49-F238E27FC236}">
                  <a16:creationId xmlns:a16="http://schemas.microsoft.com/office/drawing/2014/main" id="{77A1C1D8-FE26-F7DA-4F11-EA47A21136D8}"/>
                </a:ext>
              </a:extLst>
            </p:cNvPr>
            <p:cNvSpPr/>
            <p:nvPr/>
          </p:nvSpPr>
          <p:spPr>
            <a:xfrm>
              <a:off x="262708" y="1748723"/>
              <a:ext cx="482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8" name="Rectangle 27">
              <a:hlinkClick r:id="rId11" action="ppaction://hlinksldjump"/>
              <a:extLst>
                <a:ext uri="{FF2B5EF4-FFF2-40B4-BE49-F238E27FC236}">
                  <a16:creationId xmlns:a16="http://schemas.microsoft.com/office/drawing/2014/main" id="{49BF4B94-D9EE-A177-5980-422F4C7FE272}"/>
                </a:ext>
              </a:extLst>
            </p:cNvPr>
            <p:cNvSpPr/>
            <p:nvPr/>
          </p:nvSpPr>
          <p:spPr>
            <a:xfrm>
              <a:off x="262708" y="1968292"/>
              <a:ext cx="687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29" name="Rectangle 28">
              <a:hlinkClick r:id="rId12" action="ppaction://hlinksldjump"/>
              <a:extLst>
                <a:ext uri="{FF2B5EF4-FFF2-40B4-BE49-F238E27FC236}">
                  <a16:creationId xmlns:a16="http://schemas.microsoft.com/office/drawing/2014/main" id="{7A1760B4-CC9A-C2FA-2957-93CF3F4EABD7}"/>
                </a:ext>
              </a:extLst>
            </p:cNvPr>
            <p:cNvSpPr/>
            <p:nvPr/>
          </p:nvSpPr>
          <p:spPr>
            <a:xfrm>
              <a:off x="262708" y="2191952"/>
              <a:ext cx="44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0" name="Rectangle 29">
              <a:hlinkClick r:id="rId13" action="ppaction://hlinksldjump"/>
              <a:extLst>
                <a:ext uri="{FF2B5EF4-FFF2-40B4-BE49-F238E27FC236}">
                  <a16:creationId xmlns:a16="http://schemas.microsoft.com/office/drawing/2014/main" id="{B77D377D-E6D0-3229-37A8-E24B834FD4FC}"/>
                </a:ext>
              </a:extLst>
            </p:cNvPr>
            <p:cNvSpPr/>
            <p:nvPr/>
          </p:nvSpPr>
          <p:spPr>
            <a:xfrm>
              <a:off x="262708" y="2651452"/>
              <a:ext cx="45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1" name="Rectangle 30">
              <a:hlinkClick r:id="rId14" action="ppaction://hlinksldjump"/>
              <a:extLst>
                <a:ext uri="{FF2B5EF4-FFF2-40B4-BE49-F238E27FC236}">
                  <a16:creationId xmlns:a16="http://schemas.microsoft.com/office/drawing/2014/main" id="{A519B397-CD02-135B-0EB0-FEA6BC9C3047}"/>
                </a:ext>
              </a:extLst>
            </p:cNvPr>
            <p:cNvSpPr/>
            <p:nvPr/>
          </p:nvSpPr>
          <p:spPr>
            <a:xfrm>
              <a:off x="262708" y="2877129"/>
              <a:ext cx="493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32" name="Rectangle 31">
              <a:hlinkClick r:id="rId15" action="ppaction://hlinksldjump"/>
              <a:extLst>
                <a:ext uri="{FF2B5EF4-FFF2-40B4-BE49-F238E27FC236}">
                  <a16:creationId xmlns:a16="http://schemas.microsoft.com/office/drawing/2014/main" id="{6CF11512-99AC-C924-C6F8-DB349F08B42C}"/>
                </a:ext>
              </a:extLst>
            </p:cNvPr>
            <p:cNvSpPr/>
            <p:nvPr/>
          </p:nvSpPr>
          <p:spPr>
            <a:xfrm>
              <a:off x="262708" y="3112853"/>
              <a:ext cx="4608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3" name="Rectangle 32">
              <a:hlinkClick r:id="rId16" action="ppaction://hlinksldjump"/>
              <a:extLst>
                <a:ext uri="{FF2B5EF4-FFF2-40B4-BE49-F238E27FC236}">
                  <a16:creationId xmlns:a16="http://schemas.microsoft.com/office/drawing/2014/main" id="{9448F6E4-383F-3C7A-665F-78E2E4AD4B1C}"/>
                </a:ext>
              </a:extLst>
            </p:cNvPr>
            <p:cNvSpPr/>
            <p:nvPr/>
          </p:nvSpPr>
          <p:spPr>
            <a:xfrm>
              <a:off x="262708" y="3328480"/>
              <a:ext cx="385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4" name="Rectangle 33">
              <a:hlinkClick r:id="rId17" action="ppaction://hlinksldjump"/>
              <a:extLst>
                <a:ext uri="{FF2B5EF4-FFF2-40B4-BE49-F238E27FC236}">
                  <a16:creationId xmlns:a16="http://schemas.microsoft.com/office/drawing/2014/main" id="{97C8B8FC-6B5C-086C-B76F-CF8FBB804958}"/>
                </a:ext>
              </a:extLst>
            </p:cNvPr>
            <p:cNvSpPr/>
            <p:nvPr/>
          </p:nvSpPr>
          <p:spPr>
            <a:xfrm>
              <a:off x="262708" y="3554156"/>
              <a:ext cx="360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5" name="Rectangle 34">
              <a:hlinkClick r:id="rId18" action="ppaction://hlinksldjump"/>
              <a:extLst>
                <a:ext uri="{FF2B5EF4-FFF2-40B4-BE49-F238E27FC236}">
                  <a16:creationId xmlns:a16="http://schemas.microsoft.com/office/drawing/2014/main" id="{45561EB6-9AFF-606C-4158-B225FD387ADA}"/>
                </a:ext>
              </a:extLst>
            </p:cNvPr>
            <p:cNvSpPr/>
            <p:nvPr/>
          </p:nvSpPr>
          <p:spPr>
            <a:xfrm>
              <a:off x="262708" y="3779833"/>
              <a:ext cx="39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6" name="Rectangle 35">
              <a:hlinkClick r:id="rId19" action="ppaction://hlinksldjump"/>
              <a:extLst>
                <a:ext uri="{FF2B5EF4-FFF2-40B4-BE49-F238E27FC236}">
                  <a16:creationId xmlns:a16="http://schemas.microsoft.com/office/drawing/2014/main" id="{D139C092-2AA4-BF3E-0447-29A10C02633C}"/>
                </a:ext>
              </a:extLst>
            </p:cNvPr>
            <p:cNvSpPr/>
            <p:nvPr/>
          </p:nvSpPr>
          <p:spPr>
            <a:xfrm>
              <a:off x="262708" y="4255833"/>
              <a:ext cx="468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7" name="Rectangle 36">
              <a:hlinkClick r:id="rId20" action="ppaction://hlinksldjump"/>
              <a:extLst>
                <a:ext uri="{FF2B5EF4-FFF2-40B4-BE49-F238E27FC236}">
                  <a16:creationId xmlns:a16="http://schemas.microsoft.com/office/drawing/2014/main" id="{4C7C4BD1-8C60-C2C2-69B1-E1519DC7E757}"/>
                </a:ext>
              </a:extLst>
            </p:cNvPr>
            <p:cNvSpPr/>
            <p:nvPr/>
          </p:nvSpPr>
          <p:spPr>
            <a:xfrm>
              <a:off x="262708" y="4491558"/>
              <a:ext cx="431600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8" name="Rectangle 37">
              <a:hlinkClick r:id="rId21" action="ppaction://hlinksldjump"/>
              <a:extLst>
                <a:ext uri="{FF2B5EF4-FFF2-40B4-BE49-F238E27FC236}">
                  <a16:creationId xmlns:a16="http://schemas.microsoft.com/office/drawing/2014/main" id="{BEE92629-1705-EFD1-6D12-F4EC1CE11AB6}"/>
                </a:ext>
              </a:extLst>
            </p:cNvPr>
            <p:cNvSpPr/>
            <p:nvPr/>
          </p:nvSpPr>
          <p:spPr>
            <a:xfrm>
              <a:off x="262708" y="4717233"/>
              <a:ext cx="33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39" name="Rectangle 38">
              <a:hlinkClick r:id="rId22" action="ppaction://hlinksldjump"/>
              <a:extLst>
                <a:ext uri="{FF2B5EF4-FFF2-40B4-BE49-F238E27FC236}">
                  <a16:creationId xmlns:a16="http://schemas.microsoft.com/office/drawing/2014/main" id="{7D795551-071F-0922-6221-2ABAEA564D27}"/>
                </a:ext>
              </a:extLst>
            </p:cNvPr>
            <p:cNvSpPr/>
            <p:nvPr/>
          </p:nvSpPr>
          <p:spPr>
            <a:xfrm>
              <a:off x="262708" y="4952957"/>
              <a:ext cx="579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0" name="Rectangle 39">
              <a:hlinkClick r:id="rId23" action="ppaction://hlinksldjump"/>
              <a:extLst>
                <a:ext uri="{FF2B5EF4-FFF2-40B4-BE49-F238E27FC236}">
                  <a16:creationId xmlns:a16="http://schemas.microsoft.com/office/drawing/2014/main" id="{AC3DAE23-6ABD-A486-28ED-A1BDE189B3EB}"/>
                </a:ext>
              </a:extLst>
            </p:cNvPr>
            <p:cNvSpPr/>
            <p:nvPr/>
          </p:nvSpPr>
          <p:spPr>
            <a:xfrm>
              <a:off x="262708" y="5177064"/>
              <a:ext cx="4018293"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1" name="Rectangle 40">
              <a:hlinkClick r:id="rId24" action="ppaction://hlinksldjump"/>
              <a:extLst>
                <a:ext uri="{FF2B5EF4-FFF2-40B4-BE49-F238E27FC236}">
                  <a16:creationId xmlns:a16="http://schemas.microsoft.com/office/drawing/2014/main" id="{58F1826B-098F-0CBB-FD91-84F656E9FD29}"/>
                </a:ext>
              </a:extLst>
            </p:cNvPr>
            <p:cNvSpPr/>
            <p:nvPr/>
          </p:nvSpPr>
          <p:spPr>
            <a:xfrm>
              <a:off x="262708" y="5411219"/>
              <a:ext cx="6264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2" name="Rectangle 41">
              <a:hlinkClick r:id="rId25" action="ppaction://hlinksldjump"/>
              <a:extLst>
                <a:ext uri="{FF2B5EF4-FFF2-40B4-BE49-F238E27FC236}">
                  <a16:creationId xmlns:a16="http://schemas.microsoft.com/office/drawing/2014/main" id="{1DB2C8E0-A215-7E59-0477-731871DCC3A0}"/>
                </a:ext>
              </a:extLst>
            </p:cNvPr>
            <p:cNvSpPr/>
            <p:nvPr/>
          </p:nvSpPr>
          <p:spPr>
            <a:xfrm>
              <a:off x="262708" y="5636895"/>
              <a:ext cx="4212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3" name="Rectangle 42">
              <a:hlinkClick r:id="rId26" action="ppaction://hlinksldjump"/>
              <a:extLst>
                <a:ext uri="{FF2B5EF4-FFF2-40B4-BE49-F238E27FC236}">
                  <a16:creationId xmlns:a16="http://schemas.microsoft.com/office/drawing/2014/main" id="{FEDC18CF-6C39-9E81-2C83-D1EB74C8EA83}"/>
                </a:ext>
              </a:extLst>
            </p:cNvPr>
            <p:cNvSpPr/>
            <p:nvPr/>
          </p:nvSpPr>
          <p:spPr>
            <a:xfrm>
              <a:off x="262708" y="5872619"/>
              <a:ext cx="5220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4" name="Rectangle 43">
              <a:hlinkClick r:id="rId27" action="ppaction://hlinksldjump"/>
              <a:extLst>
                <a:ext uri="{FF2B5EF4-FFF2-40B4-BE49-F238E27FC236}">
                  <a16:creationId xmlns:a16="http://schemas.microsoft.com/office/drawing/2014/main" id="{D4E8C957-5F06-C032-15A8-2335D672C875}"/>
                </a:ext>
              </a:extLst>
            </p:cNvPr>
            <p:cNvSpPr/>
            <p:nvPr/>
          </p:nvSpPr>
          <p:spPr>
            <a:xfrm>
              <a:off x="262708" y="6108343"/>
              <a:ext cx="4356000" cy="144000"/>
            </a:xfrm>
            <a:prstGeom prst="rect">
              <a:avLst/>
            </a:prstGeom>
            <a:solidFill>
              <a:schemeClr val="accent1">
                <a:lumMod val="60000"/>
                <a:lumOff val="4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00"/>
                </a:solidFill>
              </a:endParaRPr>
            </a:p>
          </p:txBody>
        </p:sp>
        <p:sp>
          <p:nvSpPr>
            <p:cNvPr id="45" name="Rectangle 44">
              <a:hlinkClick r:id="rId28" action="ppaction://hlinksldjump"/>
              <a:extLst>
                <a:ext uri="{FF2B5EF4-FFF2-40B4-BE49-F238E27FC236}">
                  <a16:creationId xmlns:a16="http://schemas.microsoft.com/office/drawing/2014/main" id="{8279089A-4731-1647-7C2A-5EE481981540}"/>
                </a:ext>
              </a:extLst>
            </p:cNvPr>
            <p:cNvSpPr/>
            <p:nvPr/>
          </p:nvSpPr>
          <p:spPr>
            <a:xfrm>
              <a:off x="262708" y="1068015"/>
              <a:ext cx="5833291"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6" name="Rectangle 45">
              <a:hlinkClick r:id="rId29" action="ppaction://hlinksldjump"/>
              <a:extLst>
                <a:ext uri="{FF2B5EF4-FFF2-40B4-BE49-F238E27FC236}">
                  <a16:creationId xmlns:a16="http://schemas.microsoft.com/office/drawing/2014/main" id="{CA4EE0C6-2E08-13A2-9EEA-06FE4EFC0480}"/>
                </a:ext>
              </a:extLst>
            </p:cNvPr>
            <p:cNvSpPr/>
            <p:nvPr/>
          </p:nvSpPr>
          <p:spPr>
            <a:xfrm>
              <a:off x="262708" y="2429608"/>
              <a:ext cx="509266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7" name="Rectangle 46">
              <a:hlinkClick r:id="rId30" action="ppaction://hlinksldjump"/>
              <a:extLst>
                <a:ext uri="{FF2B5EF4-FFF2-40B4-BE49-F238E27FC236}">
                  <a16:creationId xmlns:a16="http://schemas.microsoft.com/office/drawing/2014/main" id="{7343E956-83E1-6DFD-E66E-8CBF1ECEBF79}"/>
                </a:ext>
              </a:extLst>
            </p:cNvPr>
            <p:cNvSpPr/>
            <p:nvPr/>
          </p:nvSpPr>
          <p:spPr>
            <a:xfrm>
              <a:off x="262708" y="4045007"/>
              <a:ext cx="7416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8" name="Rectangle 47">
              <a:hlinkClick r:id="rId31" action="ppaction://hlinksldjump"/>
              <a:extLst>
                <a:ext uri="{FF2B5EF4-FFF2-40B4-BE49-F238E27FC236}">
                  <a16:creationId xmlns:a16="http://schemas.microsoft.com/office/drawing/2014/main" id="{62CFB744-408E-DC89-20B4-A6903DEED9E9}"/>
                </a:ext>
              </a:extLst>
            </p:cNvPr>
            <p:cNvSpPr/>
            <p:nvPr/>
          </p:nvSpPr>
          <p:spPr>
            <a:xfrm>
              <a:off x="262708" y="6319458"/>
              <a:ext cx="2952000"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49" name="Rectangle 48">
              <a:hlinkClick r:id="rId32" action="ppaction://hlinksldjump"/>
              <a:extLst>
                <a:ext uri="{FF2B5EF4-FFF2-40B4-BE49-F238E27FC236}">
                  <a16:creationId xmlns:a16="http://schemas.microsoft.com/office/drawing/2014/main" id="{1A1515A9-2594-8A58-C6F6-843DDC205BA3}"/>
                </a:ext>
              </a:extLst>
            </p:cNvPr>
            <p:cNvSpPr/>
            <p:nvPr/>
          </p:nvSpPr>
          <p:spPr>
            <a:xfrm>
              <a:off x="262708" y="389603"/>
              <a:ext cx="2618143" cy="14400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grpSp>
      <p:pic>
        <p:nvPicPr>
          <p:cNvPr id="51" name="TopMenu" descr="A blue circle with black text&#10;&#10;AI-generated content may be incorrect.">
            <a:extLst>
              <a:ext uri="{FF2B5EF4-FFF2-40B4-BE49-F238E27FC236}">
                <a16:creationId xmlns:a16="http://schemas.microsoft.com/office/drawing/2014/main" id="{A525A870-FD10-1959-6F3B-4CED55D4B86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8820000" y="90000"/>
            <a:ext cx="389603" cy="389603"/>
          </a:xfrm>
          <a:prstGeom prst="rect">
            <a:avLst/>
          </a:prstGeom>
        </p:spPr>
      </p:pic>
      <p:pic>
        <p:nvPicPr>
          <p:cNvPr id="50" name="Picture 49" descr="A red arrow pointing to the left&#10;&#10;AI-generated content may be incorrect.">
            <a:hlinkClick r:id="" action="ppaction://hlinkshowjump?jump=lastslide"/>
            <a:extLst>
              <a:ext uri="{FF2B5EF4-FFF2-40B4-BE49-F238E27FC236}">
                <a16:creationId xmlns:a16="http://schemas.microsoft.com/office/drawing/2014/main" id="{DFD0407B-8A4F-7497-476D-62AA0BE7BA0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714480" y="33894"/>
            <a:ext cx="477520" cy="394704"/>
          </a:xfrm>
          <a:prstGeom prst="rect">
            <a:avLst/>
          </a:prstGeom>
        </p:spPr>
      </p:pic>
    </p:spTree>
    <p:extLst>
      <p:ext uri="{BB962C8B-B14F-4D97-AF65-F5344CB8AC3E}">
        <p14:creationId xmlns:p14="http://schemas.microsoft.com/office/powerpoint/2010/main" val="37062221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childTnLst>
              </p:cTn>
              <p:nextCondLst>
                <p:cond evt="onClick" delay="0">
                  <p:tgtEl>
                    <p:spTgt spid="15"/>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up)">
                                      <p:cBhvr>
                                        <p:cTn id="48" dur="500"/>
                                        <p:tgtEl>
                                          <p:spTgt spid="20"/>
                                        </p:tgtEl>
                                      </p:cBhvr>
                                    </p:animEffect>
                                  </p:childTnLst>
                                </p:cTn>
                              </p:par>
                            </p:childTnLst>
                          </p:cTn>
                        </p:par>
                      </p:childTnLst>
                    </p:cTn>
                  </p:par>
                </p:childTnLst>
              </p:cTn>
              <p:nextCondLst>
                <p:cond evt="onClick" delay="0">
                  <p:tgtEl>
                    <p:spTgt spid="23"/>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2" fill="hold" nodeType="clickEffect">
                                  <p:stCondLst>
                                    <p:cond delay="0"/>
                                  </p:stCondLst>
                                  <p:childTnLst>
                                    <p:animEffect transition="out" filter="wipe(right)">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8" grpId="0"/>
      <p:bldP spid="13" grpId="0" animBg="1"/>
      <p:bldP spid="13" grpId="1" animBg="1"/>
      <p:bldP spid="18" grpId="0" animBg="1"/>
      <p:bldP spid="18" grpId="1" animBg="1"/>
      <p:bldP spid="19" grpId="0" animBg="1"/>
      <p:bldP spid="19" grpId="1" animBg="1"/>
      <p:bldP spid="20" grpId="0" animBg="1"/>
      <p:bldP spid="20" grpId="1"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5891</TotalTime>
  <Words>15657</Words>
  <Application>Microsoft Office PowerPoint</Application>
  <PresentationFormat>Widescreen</PresentationFormat>
  <Paragraphs>2116</Paragraphs>
  <Slides>34</Slides>
  <Notes>4</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THE BOLD FONT (FREE VERSION)</vt:lpstr>
      <vt:lpstr>Arial</vt:lpstr>
      <vt:lpstr>Dry Brush</vt:lpstr>
      <vt:lpstr>Scribble marker</vt:lpstr>
      <vt:lpstr>Aptos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livesey</dc:creator>
  <cp:lastModifiedBy>chris livesey</cp:lastModifiedBy>
  <cp:revision>713</cp:revision>
  <dcterms:created xsi:type="dcterms:W3CDTF">2025-05-17T10:51:18Z</dcterms:created>
  <dcterms:modified xsi:type="dcterms:W3CDTF">2025-10-07T12:57:11Z</dcterms:modified>
</cp:coreProperties>
</file>