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Lst>
  <p:sldIdLst>
    <p:sldId id="258" r:id="rId2"/>
    <p:sldId id="414" r:id="rId3"/>
    <p:sldId id="366" r:id="rId4"/>
    <p:sldId id="415" r:id="rId5"/>
    <p:sldId id="376" r:id="rId6"/>
    <p:sldId id="379" r:id="rId7"/>
    <p:sldId id="412" r:id="rId8"/>
    <p:sldId id="377" r:id="rId9"/>
    <p:sldId id="367" r:id="rId10"/>
    <p:sldId id="370" r:id="rId11"/>
    <p:sldId id="368" r:id="rId12"/>
    <p:sldId id="381" r:id="rId13"/>
    <p:sldId id="378" r:id="rId14"/>
    <p:sldId id="369" r:id="rId15"/>
    <p:sldId id="380" r:id="rId16"/>
    <p:sldId id="408" r:id="rId17"/>
    <p:sldId id="394" r:id="rId18"/>
    <p:sldId id="383" r:id="rId19"/>
    <p:sldId id="398" r:id="rId20"/>
    <p:sldId id="411" r:id="rId21"/>
    <p:sldId id="413" r:id="rId22"/>
    <p:sldId id="371" r:id="rId23"/>
    <p:sldId id="399" r:id="rId24"/>
    <p:sldId id="372" r:id="rId25"/>
    <p:sldId id="395" r:id="rId26"/>
    <p:sldId id="396" r:id="rId27"/>
    <p:sldId id="397" r:id="rId28"/>
    <p:sldId id="365" r:id="rId29"/>
  </p:sldIdLst>
  <p:sldSz cx="12192000" cy="6858000"/>
  <p:notesSz cx="6858000" cy="9144000"/>
  <p:embeddedFontLst>
    <p:embeddedFont>
      <p:font typeface="Scribble marker" pitchFamily="50" charset="0"/>
      <p:regular r:id="rId30"/>
    </p:embeddedFont>
    <p:embeddedFont>
      <p:font typeface="THE BOLD FONT (FREE VERSION)" panose="00000800000000000000" pitchFamily="2"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1" autoAdjust="0"/>
    <p:restoredTop sz="96046" autoAdjust="0"/>
  </p:normalViewPr>
  <p:slideViewPr>
    <p:cSldViewPr snapToGrid="0">
      <p:cViewPr varScale="1">
        <p:scale>
          <a:sx n="94" d="100"/>
          <a:sy n="94" d="100"/>
        </p:scale>
        <p:origin x="7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BA89-16E5-02DC-B9F3-3D080E314E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3F5593-F5AD-C5EB-5300-F7DFBC6B86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A17693-9140-F5EC-FA43-84909F722C15}"/>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5" name="Footer Placeholder 4">
            <a:extLst>
              <a:ext uri="{FF2B5EF4-FFF2-40B4-BE49-F238E27FC236}">
                <a16:creationId xmlns:a16="http://schemas.microsoft.com/office/drawing/2014/main" id="{37ADF775-0B28-0DAB-64F3-748FBD444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F544600-4666-26B9-FEA0-40EAC4D88671}"/>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37332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DAE5-179F-9A04-E44E-54AEE47BE0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884F86-EACB-424D-F66D-E70BDCE4C96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42A18-D72D-7603-0879-EEC73BBC545D}"/>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5" name="Footer Placeholder 4">
            <a:extLst>
              <a:ext uri="{FF2B5EF4-FFF2-40B4-BE49-F238E27FC236}">
                <a16:creationId xmlns:a16="http://schemas.microsoft.com/office/drawing/2014/main" id="{2BE331FB-6F10-3BC2-7B82-9D799F3FF45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0918138-68DE-ED44-8DE2-2C8C6CA19BA1}"/>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404148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5EBB8-AA9F-E3B2-6F23-13CC98A4CD3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C82209-56CA-BA80-22D1-4B3CB8DAC4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7482C-4419-6536-E4F5-C02325ED60A2}"/>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5" name="Footer Placeholder 4">
            <a:extLst>
              <a:ext uri="{FF2B5EF4-FFF2-40B4-BE49-F238E27FC236}">
                <a16:creationId xmlns:a16="http://schemas.microsoft.com/office/drawing/2014/main" id="{2CB3D6DE-C08F-D1D7-9B31-A980E5A770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5E3547-6872-E279-AB29-1ED2EF80ED23}"/>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3879865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32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821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59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3A4D-A2C8-B7BB-E183-069FFB1E52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ECDCC5-5263-648B-28A1-2F6A668899A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49C3E-4AAE-785D-57E1-195994BDF959}"/>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5" name="Footer Placeholder 4">
            <a:extLst>
              <a:ext uri="{FF2B5EF4-FFF2-40B4-BE49-F238E27FC236}">
                <a16:creationId xmlns:a16="http://schemas.microsoft.com/office/drawing/2014/main" id="{41E54739-0C06-C8A8-7778-37F9141809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DF5DA28-1921-CF52-E457-B0CB3A8AFF18}"/>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68672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D8DD-C6F0-F649-B85A-59F2D9416C8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3051BC-B78F-6A37-A5A7-971D87482B3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B5CEA-43CF-31FE-17A7-87B710E1615E}"/>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5" name="Footer Placeholder 4">
            <a:extLst>
              <a:ext uri="{FF2B5EF4-FFF2-40B4-BE49-F238E27FC236}">
                <a16:creationId xmlns:a16="http://schemas.microsoft.com/office/drawing/2014/main" id="{01AAAC08-F716-4F9D-7A13-98140AB610E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585E0AD-BDD3-3E83-68CF-EFD6C4ADFFC6}"/>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135106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4854-1E19-F221-0F4D-4F4B2F1CB1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5D4C75-FF17-D34C-697F-74BFF480CD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DFA4C3-5AC7-6177-C927-812A3CD8CB5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C6D39C-7A75-9C8E-5378-AA62D28C60A6}"/>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6" name="Footer Placeholder 5">
            <a:extLst>
              <a:ext uri="{FF2B5EF4-FFF2-40B4-BE49-F238E27FC236}">
                <a16:creationId xmlns:a16="http://schemas.microsoft.com/office/drawing/2014/main" id="{3FBA1FEC-547E-1346-6732-198153F31DF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927C4B9-EA3F-4A58-591B-F321BB12BF4E}"/>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101659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9BB-D01E-0BE1-559E-800EE3ECB5C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91F632-9241-4683-2440-DF6314108B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5F349-3305-6E83-F830-61196A3DED5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BDB509-0DF4-A54F-CF11-30A6703BA3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897AA-2FA2-4240-1924-F846A0578B0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324939-2686-CEFE-D1C5-1AA0FAEA329C}"/>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8" name="Footer Placeholder 7">
            <a:extLst>
              <a:ext uri="{FF2B5EF4-FFF2-40B4-BE49-F238E27FC236}">
                <a16:creationId xmlns:a16="http://schemas.microsoft.com/office/drawing/2014/main" id="{EBCB9AE9-1DE3-5CF9-4321-ABFADFF43D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AEEBFFEF-9E73-7369-883B-56BDED4B54D2}"/>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138030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5C61-DE6F-C120-BB24-06D361DE70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6449EE-D7B7-DCEE-2A4B-A9EC76236865}"/>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4" name="Footer Placeholder 3">
            <a:extLst>
              <a:ext uri="{FF2B5EF4-FFF2-40B4-BE49-F238E27FC236}">
                <a16:creationId xmlns:a16="http://schemas.microsoft.com/office/drawing/2014/main" id="{5A6A6DEC-B417-C59F-E801-BE6EEA4FDEA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9992718-3D24-F15A-338A-738D14816D6D}"/>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142727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9324A-DD93-0893-521D-38ACAB1E9D0E}"/>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3" name="Footer Placeholder 2">
            <a:extLst>
              <a:ext uri="{FF2B5EF4-FFF2-40B4-BE49-F238E27FC236}">
                <a16:creationId xmlns:a16="http://schemas.microsoft.com/office/drawing/2014/main" id="{0BBBB562-4FAA-202B-B307-BF7FC65F5C0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7CF0F84-DE2C-5097-18D9-190B22328C20}"/>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245037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744F-0B0D-ACC7-D1EF-8EAD4D9ABB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F6869A-8E96-8270-C86D-D5F0D0818D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7547E3-2E0F-338D-DD5B-6E5EB452EB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4A770-2BC4-326D-BBDB-3D4EBA4CABEF}"/>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6" name="Footer Placeholder 5">
            <a:extLst>
              <a:ext uri="{FF2B5EF4-FFF2-40B4-BE49-F238E27FC236}">
                <a16:creationId xmlns:a16="http://schemas.microsoft.com/office/drawing/2014/main" id="{3281FC69-8955-A6AC-FD52-E69DD4B56B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02E6A77-F0BA-0699-5864-09026769A0A1}"/>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67831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F333-8657-A747-AC9F-36EB677A9E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8B6969-21BC-90FD-E3F2-56D918DF71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DA8620-5039-E1C9-1C14-6D5F52E2F9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D88E7-235C-6684-AA14-97E92EA6602D}"/>
              </a:ext>
            </a:extLst>
          </p:cNvPr>
          <p:cNvSpPr>
            <a:spLocks noGrp="1"/>
          </p:cNvSpPr>
          <p:nvPr>
            <p:ph type="dt" sz="half" idx="10"/>
          </p:nvPr>
        </p:nvSpPr>
        <p:spPr>
          <a:xfrm>
            <a:off x="838200" y="6356350"/>
            <a:ext cx="2743200" cy="365125"/>
          </a:xfrm>
          <a:prstGeom prst="rect">
            <a:avLst/>
          </a:prstGeom>
        </p:spPr>
        <p:txBody>
          <a:bodyPr/>
          <a:lstStyle/>
          <a:p>
            <a:fld id="{10923066-645E-4701-8B6C-8682FCD3A4DD}" type="datetimeFigureOut">
              <a:rPr lang="en-GB" smtClean="0"/>
              <a:t>24/09/2025</a:t>
            </a:fld>
            <a:endParaRPr lang="en-GB"/>
          </a:p>
        </p:txBody>
      </p:sp>
      <p:sp>
        <p:nvSpPr>
          <p:cNvPr id="6" name="Footer Placeholder 5">
            <a:extLst>
              <a:ext uri="{FF2B5EF4-FFF2-40B4-BE49-F238E27FC236}">
                <a16:creationId xmlns:a16="http://schemas.microsoft.com/office/drawing/2014/main" id="{8A1073FA-2A41-0995-C57A-FDE2186F199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055F97A-91BC-1C25-C017-78ADF02C8CAC}"/>
              </a:ext>
            </a:extLst>
          </p:cNvPr>
          <p:cNvSpPr>
            <a:spLocks noGrp="1"/>
          </p:cNvSpPr>
          <p:nvPr>
            <p:ph type="sldNum" sz="quarter" idx="12"/>
          </p:nvPr>
        </p:nvSpPr>
        <p:spPr>
          <a:xfrm>
            <a:off x="8610600" y="6356350"/>
            <a:ext cx="2743200" cy="365125"/>
          </a:xfrm>
          <a:prstGeom prst="rect">
            <a:avLst/>
          </a:prstGeom>
        </p:spPr>
        <p:txBody>
          <a:bodyPr/>
          <a:lstStyle/>
          <a:p>
            <a:fld id="{E9DF6F41-AEE4-4131-99B8-43BCD5480674}" type="slidenum">
              <a:rPr lang="en-GB" smtClean="0"/>
              <a:t>‹#›</a:t>
            </a:fld>
            <a:endParaRPr lang="en-GB"/>
          </a:p>
        </p:txBody>
      </p:sp>
    </p:spTree>
    <p:extLst>
      <p:ext uri="{BB962C8B-B14F-4D97-AF65-F5344CB8AC3E}">
        <p14:creationId xmlns:p14="http://schemas.microsoft.com/office/powerpoint/2010/main" val="309802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30000" t="-44000" r="-30000" b="-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35306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5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1.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2.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3.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4.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5.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6.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7.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8.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19.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1.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2.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3.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4.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5.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6.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7.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www.shortcutstv.com/" TargetMode="Externa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4.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5.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6.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7.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8.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_rels/slide9.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4.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17.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5.sv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4.png"/><Relationship Id="rId5" Type="http://schemas.microsoft.com/office/2007/relationships/hdphoto" Target="../media/hdphoto2.wdp"/><Relationship Id="rId15" Type="http://schemas.openxmlformats.org/officeDocument/2006/relationships/slide" Target="slide12.xml"/><Relationship Id="rId23" Type="http://schemas.openxmlformats.org/officeDocument/2006/relationships/slide" Target="slide19.xml"/><Relationship Id="rId28" Type="http://schemas.openxmlformats.org/officeDocument/2006/relationships/slide" Target="slide24.xml"/><Relationship Id="rId10" Type="http://schemas.openxmlformats.org/officeDocument/2006/relationships/slide" Target="slide7.xml"/><Relationship Id="rId19" Type="http://schemas.openxmlformats.org/officeDocument/2006/relationships/slide" Target="slide15.xml"/><Relationship Id="rId31" Type="http://schemas.openxmlformats.org/officeDocument/2006/relationships/slide" Target="slide2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slide" Target="slide26.xml"/><Relationship Id="rId8"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DBA293-DB8A-F76E-01BB-82CCBDFF3280}"/>
              </a:ext>
            </a:extLst>
          </p:cNvPr>
          <p:cNvSpPr txBox="1"/>
          <p:nvPr/>
        </p:nvSpPr>
        <p:spPr>
          <a:xfrm>
            <a:off x="3505201" y="2189703"/>
            <a:ext cx="5364480" cy="830997"/>
          </a:xfrm>
          <a:prstGeom prst="rect">
            <a:avLst/>
          </a:prstGeom>
          <a:noFill/>
        </p:spPr>
        <p:txBody>
          <a:bodyPr wrap="square">
            <a:spAutoFit/>
          </a:bodyPr>
          <a:lstStyle/>
          <a:p>
            <a:pPr algn="ctr"/>
            <a:r>
              <a:rPr lang="en-GB" sz="4800" dirty="0" err="1">
                <a:effectLst/>
                <a:latin typeface="Scribble marker" pitchFamily="50" charset="0"/>
                <a:ea typeface="Dry Brush" panose="020B0604020202020204" pitchFamily="34" charset="-128"/>
                <a:cs typeface="Dry Brush" panose="020B0604020202020204" pitchFamily="34" charset="-128"/>
              </a:rPr>
              <a:t>Shortcutstv</a:t>
            </a:r>
            <a:endParaRPr lang="en-GB" sz="4800" dirty="0">
              <a:effectLst/>
              <a:latin typeface="Scribble marker" pitchFamily="50" charset="0"/>
              <a:ea typeface="Dry Brush" panose="020B0604020202020204" pitchFamily="34" charset="-128"/>
              <a:cs typeface="Dry Brush" panose="020B0604020202020204" pitchFamily="34" charset="-128"/>
            </a:endParaRPr>
          </a:p>
        </p:txBody>
      </p:sp>
      <p:sp>
        <p:nvSpPr>
          <p:cNvPr id="2" name="TextBox 1">
            <a:extLst>
              <a:ext uri="{FF2B5EF4-FFF2-40B4-BE49-F238E27FC236}">
                <a16:creationId xmlns:a16="http://schemas.microsoft.com/office/drawing/2014/main" id="{D1024FF7-DA6C-0ABF-3336-54D4CA7625D0}"/>
              </a:ext>
            </a:extLst>
          </p:cNvPr>
          <p:cNvSpPr txBox="1"/>
          <p:nvPr/>
        </p:nvSpPr>
        <p:spPr>
          <a:xfrm>
            <a:off x="3505201" y="3020700"/>
            <a:ext cx="5364480" cy="830997"/>
          </a:xfrm>
          <a:prstGeom prst="rect">
            <a:avLst/>
          </a:prstGeom>
          <a:noFill/>
        </p:spPr>
        <p:txBody>
          <a:bodyPr wrap="square">
            <a:spAutoFit/>
          </a:bodyPr>
          <a:lstStyle/>
          <a:p>
            <a:pPr algn="ctr"/>
            <a:r>
              <a:rPr lang="en-GB" sz="4800" dirty="0">
                <a:effectLst/>
                <a:latin typeface="Scribble marker" pitchFamily="50" charset="0"/>
                <a:ea typeface="Dry Brush" panose="020B0604020202020204" pitchFamily="34" charset="-128"/>
                <a:cs typeface="Dry Brush" panose="020B0604020202020204" pitchFamily="34" charset="-128"/>
              </a:rPr>
              <a:t>presents</a:t>
            </a:r>
          </a:p>
        </p:txBody>
      </p:sp>
    </p:spTree>
    <p:extLst>
      <p:ext uri="{BB962C8B-B14F-4D97-AF65-F5344CB8AC3E}">
        <p14:creationId xmlns:p14="http://schemas.microsoft.com/office/powerpoint/2010/main" val="85793054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501"/>
                            </p:stCondLst>
                            <p:childTnLst>
                              <p:par>
                                <p:cTn id="8" presetID="1" presetClass="entr" presetSubtype="0" fill="hold" grpId="0" nodeType="afterEffect">
                                  <p:stCondLst>
                                    <p:cond delay="0"/>
                                  </p:stCondLst>
                                  <p:iterate type="lt">
                                    <p:tmAbs val="100"/>
                                  </p:iterate>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2202"/>
                            </p:stCondLst>
                            <p:childTnLst>
                              <p:par>
                                <p:cTn id="11" presetID="10" presetClass="exit" presetSubtype="0" fill="hold" grpId="1" nodeType="afterEffect">
                                  <p:stCondLst>
                                    <p:cond delay="1000"/>
                                  </p:stCondLst>
                                  <p:iterate type="lt">
                                    <p:tmPct val="0"/>
                                  </p:iterate>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xit" presetSubtype="0" fill="hold" grpId="1" nodeType="withEffect">
                                  <p:stCondLst>
                                    <p:cond delay="1000"/>
                                  </p:stCondLst>
                                  <p:iterate type="lt">
                                    <p:tmPct val="0"/>
                                  </p:iterate>
                                  <p:childTnLst>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6DD493-3128-5BEB-CB40-BD94BE9274D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F80AEF52-F612-0EB5-8314-4ED17E828B3F}"/>
              </a:ext>
            </a:extLst>
          </p:cNvPr>
          <p:cNvSpPr txBox="1">
            <a:spLocks/>
          </p:cNvSpPr>
          <p:nvPr/>
        </p:nvSpPr>
        <p:spPr>
          <a:xfrm>
            <a:off x="3553860" y="225666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Willis:</a:t>
            </a:r>
          </a:p>
          <a:p>
            <a:pPr algn="ctr"/>
            <a:r>
              <a:rPr lang="en-GB" sz="4400" dirty="0">
                <a:effectLst/>
                <a:latin typeface="Scribble marker" pitchFamily="50" charset="0"/>
                <a:ea typeface="Aptos" panose="020B0004020202020204" pitchFamily="34" charset="0"/>
                <a:cs typeface="Times New Roman" panose="02020603050405020304" pitchFamily="18" charset="0"/>
              </a:rPr>
              <a:t>Learning to Labour (1975)</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Why did working-class boys end up in working-class jobs despite the supposed meritocracy of the education system?</a:t>
            </a:r>
          </a:p>
          <a:p>
            <a:endParaRPr lang="en-GB" sz="1600" dirty="0">
              <a:solidFill>
                <a:schemeClr val="bg1"/>
              </a:solidFill>
            </a:endParaRPr>
          </a:p>
          <a:p>
            <a:r>
              <a:rPr lang="en-GB" sz="1600" dirty="0">
                <a:solidFill>
                  <a:schemeClr val="bg1"/>
                </a:solidFill>
              </a:rPr>
              <a:t>How did counter-school subcultures and resistance to schooling contribute to the reproduction of class inequality?</a:t>
            </a: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Longitudinal ethnographic study over several years observing and interviewing 12 working-class boys  “the Lads”) at a boys-only secondary school. Participant observation, informal and follow-up interviews after the Lads  left school and entered started manual work.</a:t>
            </a: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400" dirty="0"/>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84047" y="1480609"/>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The Lads resisted school discipline, mocked conformist students and valued manual labour. Their homophobia, sexism and patriarchal attitudes reflected a traditional working-class masculinity. Ironically, their hatred of school </a:t>
            </a:r>
            <a:r>
              <a:rPr lang="en-GB" sz="1600" dirty="0"/>
              <a:t>prepared them for low-skilled factory jobs - class reproduction through cultural resistance.</a:t>
            </a:r>
          </a:p>
          <a:p>
            <a:pPr lvl="0"/>
            <a:endParaRPr lang="en-GB" sz="2000" dirty="0"/>
          </a:p>
          <a:p>
            <a:pPr lvl="0"/>
            <a:endParaRPr lang="en-GB" sz="1600" dirty="0"/>
          </a:p>
          <a:p>
            <a:pPr lvl="0"/>
            <a:endParaRPr lang="en-GB" sz="2000" dirty="0"/>
          </a:p>
          <a:p>
            <a:r>
              <a:rPr lang="en-GB" dirty="0"/>
              <a:t> </a:t>
            </a:r>
          </a:p>
          <a:p>
            <a:pPr lvl="0"/>
            <a:r>
              <a:rPr lang="en-GB" dirty="0">
                <a:solidFill>
                  <a:schemeClr val="bg1"/>
                </a:solidFill>
              </a:rPr>
              <a:t> </a:t>
            </a:r>
          </a:p>
          <a:p>
            <a:pPr lvl="0"/>
            <a:endParaRPr lang="en-GB" sz="1000" dirty="0">
              <a:solidFill>
                <a:schemeClr val="bg1"/>
              </a:solidFill>
            </a:endParaRPr>
          </a:p>
          <a:p>
            <a:pPr lvl="0"/>
            <a:endParaRPr lang="en-GB" sz="1000" dirty="0">
              <a:solidFill>
                <a:schemeClr val="bg1"/>
              </a:solidFill>
            </a:endParaRPr>
          </a:p>
          <a:p>
            <a:pPr lvl="0"/>
            <a:endParaRPr lang="en-GB" sz="1000" dirty="0">
              <a:solidFill>
                <a:schemeClr val="bg1"/>
              </a:solidFill>
            </a:endParaRPr>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Schools don’t simply impose an ideology - students actively interpret and resist it. However, this lead to the same structural outcomes. The study challenged the  Structural  Marxist arguments advanced by Bowles and Gintis by showing how agency (the choices we make) and culture play a role in reproducing inequality.</a:t>
            </a:r>
          </a:p>
          <a:p>
            <a:endParaRPr lang="en-GB" sz="2400" dirty="0">
              <a:solidFill>
                <a:schemeClr val="bg1"/>
              </a:solidFill>
            </a:endParaRPr>
          </a:p>
          <a:p>
            <a:endParaRPr lang="en-GB" sz="1600" dirty="0">
              <a:solidFill>
                <a:schemeClr val="bg1"/>
              </a:solidFill>
            </a:endParaRPr>
          </a:p>
          <a:p>
            <a:endParaRPr lang="en-GB" sz="1600" dirty="0">
              <a:solidFill>
                <a:schemeClr val="bg1"/>
              </a:solidFill>
            </a:endParaRPr>
          </a:p>
          <a:p>
            <a:endParaRPr lang="en-GB" sz="1200" dirty="0">
              <a:solidFill>
                <a:schemeClr val="bg1"/>
              </a:solidFill>
            </a:endParaRPr>
          </a:p>
          <a:p>
            <a:endParaRPr lang="en-GB" sz="1600" dirty="0">
              <a:solidFill>
                <a:schemeClr val="tx1"/>
              </a:solidFill>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601D9E61-7F3A-D54E-AD9A-8513130110BF}"/>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43403E78-FF8A-C2B3-1CAD-FAE98E7ABEF8}"/>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8B09A193-0F71-E805-C5E2-5F95203C2C66}"/>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61C2F257-FC32-AB53-F8EF-B7E916ADA94B}"/>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91006BB4-CAAE-5877-0893-F58B41E9A069}"/>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C0FDB76A-51DD-BBFF-35A2-500491891E65}"/>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0F8FDA32-511B-EF2B-16D9-9C9D01B7FBF7}"/>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B1549698-B8D4-8C60-87D0-5B20B20C4C80}"/>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4F403EC0-B816-A6FA-EC7D-661C785FFA9F}"/>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66840C8E-CF26-F3E5-ACA8-1269A00F741B}"/>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EA22FD3C-8CDD-0D76-EB31-83F1894D7CA8}"/>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3C39EFFF-B732-2399-37EB-FCD053D5DEB3}"/>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0064ABFF-4C2E-B5ED-4527-AC1F127DD559}"/>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35993D05-3501-4FF7-21EC-9B67E98D2192}"/>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8B09BAF6-BF5D-CCA4-8580-9AE327F9FA2D}"/>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5799BD9D-F093-CD09-7458-70D844095A63}"/>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8A11879D-6316-0DB4-DE55-01B459D98F4F}"/>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22C042E-EE3C-807C-BAB8-1D64AAA6F564}"/>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B5075CA3-B9EF-4420-EB27-85EF658B4258}"/>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D42C328E-3601-5158-FB78-BD8C82FD0333}"/>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280C3CB2-597F-8E81-E99E-29A36BDCF6DF}"/>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7397EFFB-D861-89C7-626D-4FC8F7BA8F7F}"/>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0908DABE-536A-3DFF-4B3A-2B93DE932D84}"/>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B08C9D82-58B1-6829-02B6-32DC1C58A220}"/>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B94F1E0A-5831-233E-4EB0-0FF4DE52710F}"/>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54BE032D-C155-5A88-D85E-8A803806D848}"/>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1FA965F9-283C-F99E-4AB1-05ACF92DC2EF}"/>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308E03A6-05AB-E37F-E4E1-EFF8B931DA84}"/>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1F7DFEFF-3B2A-BB4B-E453-34CA34E81E43}"/>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B4B5D5A8-0DE4-FABB-493C-BD510DE0464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7707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8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BE6437-2740-0075-05CC-2A168D5CC7C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4330368D-CBDC-1671-205B-D9E321F018D1}"/>
              </a:ext>
            </a:extLst>
          </p:cNvPr>
          <p:cNvSpPr txBox="1">
            <a:spLocks/>
          </p:cNvSpPr>
          <p:nvPr/>
        </p:nvSpPr>
        <p:spPr>
          <a:xfrm>
            <a:off x="3543700" y="1941700"/>
            <a:ext cx="5400000" cy="3240000"/>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Bowles </a:t>
            </a:r>
            <a:r>
              <a:rPr lang="en-GB" sz="3200" dirty="0">
                <a:effectLst/>
                <a:latin typeface="Scribble marker" pitchFamily="50" charset="0"/>
                <a:ea typeface="Aptos" panose="020B0004020202020204" pitchFamily="34" charset="0"/>
                <a:cs typeface="Times New Roman" panose="02020603050405020304" pitchFamily="18" charset="0"/>
              </a:rPr>
              <a:t>and</a:t>
            </a:r>
            <a:r>
              <a:rPr lang="en-GB" sz="4400" dirty="0">
                <a:effectLst/>
                <a:latin typeface="Scribble marker" pitchFamily="50" charset="0"/>
                <a:ea typeface="Aptos" panose="020B0004020202020204" pitchFamily="34" charset="0"/>
                <a:cs typeface="Times New Roman" panose="02020603050405020304" pitchFamily="18" charset="0"/>
              </a:rPr>
              <a:t> Gintis: Schooling in Capitalist America (1976)</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show how the education system in Capitalist societies  reproduces class inequalities. Schools are not meritocratic institutions: they are designed to reproduce existing power structures  through the “correspondence principle”  between school and work – how the structure of schools mirrors the structures of the workplace.</a:t>
            </a:r>
          </a:p>
          <a:p>
            <a:endParaRPr lang="en-GB" sz="28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Questionnaires and statistical analysis of 237 American students to reveal the personality traits rewarded in school (such as obedience and punctuality) that correspond with traits valued in the workplace. The researcher’s “Theory of Correspondence” developed out of this research.</a:t>
            </a:r>
          </a:p>
          <a:p>
            <a:endParaRPr lang="en-GB" sz="2000" dirty="0">
              <a:solidFill>
                <a:schemeClr val="bg1"/>
              </a:solidFill>
            </a:endParaRPr>
          </a:p>
          <a:p>
            <a:endParaRPr lang="en-GB" sz="1600" dirty="0">
              <a:solidFill>
                <a:schemeClr val="bg1"/>
              </a:solidFill>
            </a:endParaRPr>
          </a:p>
          <a:p>
            <a:endParaRPr lang="en-GB" sz="14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Schools reproduce the traits valued by employers, such as being motivated by external rewards. The hierarchical structure of schools corresponds to that of the workplace. Strong link between social class and educational achievement. “Hidden curriculum” teaches students to accept hierarchy and inequality. Conformity equates to achievement.</a:t>
            </a:r>
          </a:p>
          <a:p>
            <a:pPr lvl="0"/>
            <a:endParaRPr lang="en-GB" sz="2400" dirty="0">
              <a:solidFill>
                <a:schemeClr val="bg1"/>
              </a:solidFill>
            </a:endParaRPr>
          </a:p>
          <a:p>
            <a:pPr lvl="0"/>
            <a:endParaRPr lang="en-GB" sz="1600" dirty="0">
              <a:solidFill>
                <a:schemeClr val="bg1"/>
              </a:solidFill>
            </a:endParaRPr>
          </a:p>
          <a:p>
            <a:pPr lvl="0"/>
            <a:endParaRPr lang="en-GB" sz="1000" dirty="0">
              <a:solidFill>
                <a:schemeClr val="bg1"/>
              </a:solidFill>
            </a:endParaRPr>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Education  isn’t meritocratic. It is an ideological tool designed to ensure the reproduction of a docile workforce:  lower-class students socialised into low-status work, middle-class students into leadership roles. In this way education is designed to reproduce class divisions, not remove them.</a:t>
            </a:r>
          </a:p>
          <a:p>
            <a:endParaRPr lang="en-GB" sz="1600" dirty="0">
              <a:solidFill>
                <a:schemeClr val="bg1"/>
              </a:solidFill>
            </a:endParaRPr>
          </a:p>
          <a:p>
            <a:endParaRPr lang="en-GB" sz="2400" dirty="0">
              <a:solidFill>
                <a:schemeClr val="bg1"/>
              </a:solidFill>
            </a:endParaRPr>
          </a:p>
          <a:p>
            <a:endParaRPr lang="en-GB" sz="1600" dirty="0">
              <a:solidFill>
                <a:schemeClr val="bg1"/>
              </a:solidFill>
            </a:endParaRPr>
          </a:p>
          <a:p>
            <a:endParaRPr lang="en-GB" dirty="0">
              <a:solidFill>
                <a:schemeClr val="bg1"/>
              </a:solidFill>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0E217157-582F-241D-7E9D-94CBEED66E16}"/>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26C01774-1259-4D2F-76B3-D88CB5E0D5AA}"/>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F34D52E7-369E-F5BF-EF5B-1E2B62BB6F11}"/>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D7F8DC5B-9F84-21AD-5C58-E00B5E68184E}"/>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FD2BA54E-CB9C-F282-5AFE-6A516697CE81}"/>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57BB5B96-1295-B06A-A698-2A0920C51135}"/>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586616FD-E200-3ED5-6F23-CE07340DEB83}"/>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7C2177BC-7CAB-622E-51C3-8309D00BF7D0}"/>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B19EDA37-0D21-A0E8-CB98-303A0D5E8EF9}"/>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D991C949-113F-CBF4-99B3-681262A4C42B}"/>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EF4AC19A-D463-E84E-3DC4-F16EBD28F33A}"/>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20DEAEF9-4D40-CA5E-EE23-17FCC443E120}"/>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B55AFA28-771B-09EC-4663-7E66F7C2D47B}"/>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0AEB0EEE-CB1F-36E0-F7AD-862157AB9E93}"/>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6A964A85-C0AA-3B23-9F4C-72DB10F236B4}"/>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19E2B42E-6887-4AA6-65B0-2B6E141588A0}"/>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43E17169-0A79-E884-BF79-7F78852E6DCF}"/>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573D8EA7-3FC9-F162-2D93-169291BF12EA}"/>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5DB49EA4-8099-5F1C-F6E4-F6B54972B03C}"/>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F415AA69-21A8-7990-5B95-B3753EB74F09}"/>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307C7D1C-18E1-641D-CF15-0AC7ED9CFF39}"/>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A693AF60-D484-F472-9ED8-ECE8FBD171A6}"/>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A093FEEA-EBD0-073D-DFAF-C522BFE04FA0}"/>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53C3C3C8-F3F6-3039-2FDB-596E3CB66029}"/>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38912679-0F9C-A06C-6740-DD5C2C8BDA50}"/>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6AF96426-8E0C-3268-96D3-D96466D6F97C}"/>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BF106F3A-6B97-3095-0479-897D8B1407CD}"/>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6706DAA5-6F70-E26E-C22A-5CEC1E32745E}"/>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B7E85F41-B2C5-4038-FC79-C7C129708E12}"/>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9C5ED94C-600D-9021-1A4E-B556C11A7D4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954823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9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nextCondLst>
                <p:cond evt="onClick" delay="0">
                  <p:tgtEl>
                    <p:spTgt spid="50"/>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22" presetClass="exit" presetSubtype="2" fill="hold" nodeType="clickEffect">
                                  <p:stCondLst>
                                    <p:cond delay="0"/>
                                  </p:stCondLst>
                                  <p:childTnLst>
                                    <p:animEffect transition="out" filter="wipe(right)">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8DED4-7326-B8D1-3621-C7DEE7EDFEF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59E88789-CC08-A753-EEE6-0301D3E3D404}"/>
              </a:ext>
            </a:extLst>
          </p:cNvPr>
          <p:cNvSpPr txBox="1">
            <a:spLocks/>
          </p:cNvSpPr>
          <p:nvPr/>
        </p:nvSpPr>
        <p:spPr>
          <a:xfrm>
            <a:off x="3533540" y="222618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Sharpe:</a:t>
            </a:r>
          </a:p>
          <a:p>
            <a:pPr algn="ctr"/>
            <a:r>
              <a:rPr lang="en-GB" sz="4400" dirty="0">
                <a:effectLst/>
                <a:latin typeface="Scribble marker" pitchFamily="50" charset="0"/>
                <a:ea typeface="Aptos" panose="020B0004020202020204" pitchFamily="34" charset="0"/>
                <a:cs typeface="Times New Roman" panose="02020603050405020304" pitchFamily="18" charset="0"/>
              </a:rPr>
              <a:t>Just Like a Girl</a:t>
            </a:r>
          </a:p>
          <a:p>
            <a:pPr algn="ctr"/>
            <a:r>
              <a:rPr lang="en-GB" sz="4400" dirty="0">
                <a:effectLst/>
                <a:latin typeface="Scribble marker" pitchFamily="50" charset="0"/>
                <a:ea typeface="Aptos" panose="020B0004020202020204" pitchFamily="34" charset="0"/>
                <a:cs typeface="Times New Roman" panose="02020603050405020304" pitchFamily="18" charset="0"/>
              </a:rPr>
              <a:t>(1976, 1994)</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latin typeface="Aptos" panose="020B0004020202020204" pitchFamily="34" charset="0"/>
                <a:cs typeface="Arial" panose="020B0604020202020204" pitchFamily="34" charset="0"/>
              </a:rPr>
              <a:t>To investigate the attitudes, aspirations, and priorities of working-class girls in terms of education, career, and gender roles.</a:t>
            </a:r>
            <a:endParaRPr lang="en-GB" sz="1600" dirty="0">
              <a:solidFill>
                <a:schemeClr val="bg1"/>
              </a:solidFill>
              <a:latin typeface="Arial" panose="020B0604020202020204" pitchFamily="34" charset="0"/>
              <a:cs typeface="Arial" panose="020B0604020202020204" pitchFamily="34" charset="0"/>
            </a:endParaRPr>
          </a:p>
          <a:p>
            <a:endParaRPr lang="en-GB" sz="1000" dirty="0">
              <a:solidFill>
                <a:schemeClr val="tx1"/>
              </a:solidFill>
              <a:latin typeface="Aptos" panose="020B0004020202020204" pitchFamily="34" charset="0"/>
              <a:cs typeface="Arial" panose="020B0604020202020204" pitchFamily="34" charset="0"/>
            </a:endParaRPr>
          </a:p>
          <a:p>
            <a:endParaRPr lang="en-GB" sz="1000" dirty="0">
              <a:solidFill>
                <a:schemeClr val="tx1"/>
              </a:solidFill>
              <a:latin typeface="Aptos" panose="020B0004020202020204" pitchFamily="34" charset="0"/>
              <a:cs typeface="Arial" panose="020B0604020202020204" pitchFamily="34" charset="0"/>
            </a:endParaRPr>
          </a:p>
          <a:p>
            <a:endParaRPr lang="en-GB" sz="1000" dirty="0">
              <a:solidFill>
                <a:schemeClr val="tx1"/>
              </a:solidFill>
              <a:latin typeface="Aptos" panose="020B0004020202020204" pitchFamily="34" charset="0"/>
              <a:cs typeface="Arial" panose="020B0604020202020204" pitchFamily="34" charset="0"/>
            </a:endParaRPr>
          </a:p>
          <a:p>
            <a:endParaRPr lang="en-GB" sz="1000" dirty="0">
              <a:solidFill>
                <a:schemeClr val="tx1"/>
              </a:solidFill>
              <a:latin typeface="Aptos" panose="020B0004020202020204" pitchFamily="34" charset="0"/>
              <a:cs typeface="Arial" panose="020B0604020202020204" pitchFamily="34" charset="0"/>
            </a:endParaRPr>
          </a:p>
          <a:p>
            <a:endParaRPr lang="en-GB" sz="1000" dirty="0">
              <a:solidFill>
                <a:schemeClr val="tx1"/>
              </a:solidFill>
              <a:latin typeface="Aptos" panose="020B00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dirty="0">
              <a:solidFill>
                <a:schemeClr val="bg1"/>
              </a:solidFill>
            </a:endParaRPr>
          </a:p>
          <a:p>
            <a:pPr algn="ctr"/>
            <a:endParaRPr lang="en-GB" sz="1600" dirty="0">
              <a:solidFill>
                <a:schemeClr val="bg1"/>
              </a:solidFill>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a:t>
            </a:r>
          </a:p>
          <a:p>
            <a:r>
              <a:rPr lang="en-GB" sz="1600" dirty="0">
                <a:solidFill>
                  <a:schemeClr val="bg1"/>
                </a:solidFill>
              </a:rPr>
              <a:t> 1976: </a:t>
            </a:r>
            <a:r>
              <a:rPr lang="en-GB" sz="1600" dirty="0">
                <a:solidFill>
                  <a:schemeClr val="bg1"/>
                </a:solidFill>
                <a:cs typeface="Arial" panose="020B0604020202020204" pitchFamily="34" charset="0"/>
              </a:rPr>
              <a:t>Unstructured interviews with girls in 4 London secondary schools that revealed how expectations around marriage, motherhood, and domesticity shaped their aspirations, self-concepts and beliefs about femininity.</a:t>
            </a:r>
          </a:p>
          <a:p>
            <a:endParaRPr lang="en-GB" sz="1600" dirty="0">
              <a:solidFill>
                <a:schemeClr val="bg1"/>
              </a:solidFill>
              <a:cs typeface="Arial" panose="020B0604020202020204" pitchFamily="34" charset="0"/>
            </a:endParaRPr>
          </a:p>
          <a:p>
            <a:r>
              <a:rPr lang="en-GB" sz="1600" dirty="0">
                <a:solidFill>
                  <a:schemeClr val="bg1"/>
                </a:solidFill>
                <a:cs typeface="Arial" panose="020B0604020202020204" pitchFamily="34" charset="0"/>
              </a:rPr>
              <a:t>1994: Study was repeated to compare generational differences.</a:t>
            </a:r>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latin typeface="Aptos" panose="020B0004020202020204" pitchFamily="34" charset="0"/>
                <a:cs typeface="Arial" panose="020B0604020202020204" pitchFamily="34" charset="0"/>
              </a:rPr>
              <a:t>1976: Girls prioritised love, marriage, husbands, and children over education or careers.</a:t>
            </a:r>
          </a:p>
          <a:p>
            <a:r>
              <a:rPr lang="en-GB" sz="1600" dirty="0">
                <a:solidFill>
                  <a:schemeClr val="bg1"/>
                </a:solidFill>
                <a:latin typeface="Aptos" panose="020B0004020202020204" pitchFamily="34" charset="0"/>
                <a:cs typeface="Arial" panose="020B0604020202020204" pitchFamily="34" charset="0"/>
              </a:rPr>
              <a:t>Education not seen as particularly relevant.</a:t>
            </a:r>
          </a:p>
          <a:p>
            <a:r>
              <a:rPr lang="en-GB" sz="1600" dirty="0">
                <a:solidFill>
                  <a:schemeClr val="bg1"/>
                </a:solidFill>
                <a:latin typeface="Aptos" panose="020B0004020202020204" pitchFamily="34" charset="0"/>
                <a:cs typeface="Arial" panose="020B0604020202020204" pitchFamily="34" charset="0"/>
              </a:rPr>
              <a:t>1994: Girls valued career, independence and education, seeing latter as a route to financial autonomy. Many were wary of marriage, influenced by rising divorce rates and changing gender norms.</a:t>
            </a:r>
          </a:p>
          <a:p>
            <a:endParaRPr lang="en-GB" sz="3600" dirty="0">
              <a:solidFill>
                <a:schemeClr val="bg1"/>
              </a:solidFill>
              <a:latin typeface="Aptos" panose="020B00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pPr lvl="0"/>
            <a:endParaRPr lang="en-GB" dirty="0">
              <a:solidFill>
                <a:schemeClr val="bg1"/>
              </a:solidFill>
            </a:endParaRPr>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latin typeface="Aptos" panose="020B0004020202020204" pitchFamily="34" charset="0"/>
                <a:cs typeface="Arial" panose="020B0604020202020204" pitchFamily="34" charset="0"/>
              </a:rPr>
              <a:t>Studies highlight how gender role socialisation shapes girls’ educational motivations. Social changes, such as  feminism and economic shifts, led to more individualistic and career-oriented aspirations. The studies support  Feminist arguments that education is a site of both the reproduction of and resistance to gender norms.</a:t>
            </a:r>
            <a:endParaRPr lang="en-GB" sz="16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CF8E0C61-74FD-97CE-A947-D0695885916D}"/>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C81BA209-48B9-8FF5-2255-D8C93020438B}"/>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82C992C7-87ED-E2B3-C294-68C8C5A5AD82}"/>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CC123A00-C43A-2DD2-78F7-61B10E2DA8F7}"/>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ACCE8F52-9277-6838-749D-E069668C227C}"/>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72ADBBFA-E404-5A17-22C7-D74C8443CC22}"/>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D59C7383-0D3F-FF75-AA99-CDE9088DDF16}"/>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6622A9AD-DD80-9656-0E24-68F15BEB6E08}"/>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903280A6-D65A-A327-2D7A-458557E568BA}"/>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E5781070-E4D1-5101-8C0D-6BB300F981D2}"/>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EC7637B8-D5C0-B7E7-88AC-572A14CB5F16}"/>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C751A2F3-BE2A-98A6-BA1C-D46AE77328EE}"/>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1A819680-CD2D-61F6-A8AA-D46C1ED8A081}"/>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FC95A44F-37B5-A3D3-4AF0-B92E8CED0BE0}"/>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D237682F-6A1A-F152-CB6A-93E2296CEED7}"/>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DB09C375-044F-E6CC-B895-7698DA03E6D7}"/>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F4DC9532-CE3D-2EE7-A61C-2EFDA347136C}"/>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C5D62197-B33D-1E55-165C-D6648EE3C4A1}"/>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C351CCFB-5D13-EADA-FB95-2C619EF7F18E}"/>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82566226-899C-0FE5-F471-C604A3689F9E}"/>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71CB9565-A646-F8B7-CAEB-C7A123A4C63F}"/>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B3BED25F-252B-8276-8BA0-8C3F2081FCE3}"/>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AA12A8B8-4CD2-C7AD-37E9-60E5EFA6E943}"/>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A14C1325-FCE5-9273-FCCA-5CFD91E57C69}"/>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24E90B9B-796F-FEEC-5D4B-A0B6B7C2B6BC}"/>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34B9F47E-DFDB-7336-FEE8-4380DA262530}"/>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FC96F544-107C-CD3E-8358-31D6068B1A57}"/>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81C43533-B877-87EB-1F91-B9BB26752876}"/>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8DD7BEDA-4ED2-FEE1-0D8D-BBFD3403188C}"/>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703FB00F-CAD8-66AA-8403-E9B4CC502BE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4697207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0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1F6D52-2E57-4C67-7805-2E0BA8D3B8A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652AA291-FC63-F29F-02EE-04B6AB0296FE}"/>
              </a:ext>
            </a:extLst>
          </p:cNvPr>
          <p:cNvSpPr txBox="1">
            <a:spLocks/>
          </p:cNvSpPr>
          <p:nvPr/>
        </p:nvSpPr>
        <p:spPr>
          <a:xfrm>
            <a:off x="3543700" y="234810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Bourdieu:</a:t>
            </a:r>
          </a:p>
          <a:p>
            <a:pPr algn="ctr"/>
            <a:r>
              <a:rPr lang="en-GB" sz="4400" dirty="0">
                <a:effectLst/>
                <a:latin typeface="Scribble marker" pitchFamily="50" charset="0"/>
                <a:ea typeface="Aptos" panose="020B0004020202020204" pitchFamily="34" charset="0"/>
                <a:cs typeface="Times New Roman" panose="02020603050405020304" pitchFamily="18" charset="0"/>
              </a:rPr>
              <a:t>Cultural Capital (1977)</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94610"/>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latin typeface="Arial" panose="020B0604020202020204" pitchFamily="34" charset="0"/>
                <a:cs typeface="Arial" panose="020B0604020202020204" pitchFamily="34" charset="0"/>
              </a:rPr>
              <a:t>To explain how cultural resources, including things like language use, tastes and attitudes towards schools and qualifications, function as a type of capital that help maintain class privilege, particularly through the education system.</a:t>
            </a:r>
          </a:p>
          <a:p>
            <a:endParaRPr lang="en-GB" sz="1600" dirty="0">
              <a:solidFill>
                <a:schemeClr val="bg1"/>
              </a:solidFill>
              <a:latin typeface="Arial" panose="020B0604020202020204" pitchFamily="34" charset="0"/>
              <a:cs typeface="Arial" panose="020B0604020202020204" pitchFamily="34" charset="0"/>
            </a:endParaRPr>
          </a:p>
          <a:p>
            <a:endParaRPr lang="en-GB" sz="24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pPr lvl="0"/>
            <a:r>
              <a:rPr lang="en-GB" sz="1600" dirty="0"/>
              <a:t>Theoretical analysis grounded in broad ethnographic observation, including surveys and interviews, in France. The objective was to understand how schools reward middle-class cultural norms while marginalising working-class norms through three types of cultural capital: Embodied, Objectified and Institutionalized.</a:t>
            </a:r>
            <a:endParaRPr lang="en-GB" sz="1600" dirty="0">
              <a:solidFill>
                <a:schemeClr val="bg1"/>
              </a:solidFill>
            </a:endParaRPr>
          </a:p>
          <a:p>
            <a:endParaRPr lang="en-GB" sz="2800" dirty="0">
              <a:solidFill>
                <a:schemeClr val="bg1"/>
              </a:solidFill>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t>Middle-class children start school with cultural capital that aligns with teacher expectations. </a:t>
            </a:r>
          </a:p>
          <a:p>
            <a:pPr lvl="0"/>
            <a:r>
              <a:rPr lang="en-GB" sz="1600" dirty="0"/>
              <a:t>Schools treat this as “natural ability” which  reinforces middle-class success and legitimizes inequality. Teachers and curricula unconsciously favour dominant cultural codes embodied in middle-class views of the world, thereby embedding symbolic violence into the system.</a:t>
            </a:r>
            <a:endParaRPr lang="en-GB" sz="1600" dirty="0">
              <a:solidFill>
                <a:schemeClr val="bg1"/>
              </a:solidFill>
            </a:endParaRPr>
          </a:p>
          <a:p>
            <a:pPr lvl="0"/>
            <a:endParaRPr lang="en-GB" sz="2400" dirty="0">
              <a:solidFill>
                <a:schemeClr val="bg1"/>
              </a:solidFill>
            </a:endParaRPr>
          </a:p>
          <a:p>
            <a:pPr lvl="0"/>
            <a:endParaRPr lang="en-GB" sz="2400" dirty="0"/>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pPr lvl="0"/>
            <a:r>
              <a:rPr lang="en-GB" sz="1600" dirty="0"/>
              <a:t>Cultural capital is a key mechanism of social reproduction built into the fabric of the education system. Schools reward the cultural norms of the dominant class, making achievement appear meritocratic. Education is a game where some players start with the rules rigged in their favour.</a:t>
            </a:r>
          </a:p>
          <a:p>
            <a:pPr lvl="0"/>
            <a:endParaRPr lang="en-GB" sz="2400" dirty="0">
              <a:solidFill>
                <a:schemeClr val="tx1"/>
              </a:solidFill>
              <a:latin typeface="Arial" panose="020B0604020202020204" pitchFamily="34" charset="0"/>
              <a:cs typeface="Arial" panose="020B0604020202020204" pitchFamily="34" charset="0"/>
            </a:endParaRPr>
          </a:p>
          <a:p>
            <a:pPr lvl="0"/>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DA9A18C5-37BF-8A1B-1FB9-DC5340DB155E}"/>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2DEB3534-6CBA-527A-D197-C704F43BA63C}"/>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43E774CF-B468-5984-DC5F-91A639505333}"/>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E07D7492-FA62-BA2F-4D81-4DC927C1F1D3}"/>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460FFADE-C83A-0A2E-F3EF-32850629C3F1}"/>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386D57FE-B737-7FE9-5B49-92E557EF1303}"/>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35BFCC86-D593-517B-A299-5C6E5BCCFB97}"/>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CDC2F94C-131B-D483-F1DE-A80E8F4BEEB9}"/>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E0BB2B5E-7CB0-341B-D0B4-873BB66716C5}"/>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9176A17F-4A57-6181-AA3C-5DD3AA31C6AD}"/>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431B21A4-FA16-605D-F98D-7DFFDD13AED0}"/>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B0EDAF35-C69B-CBFF-4BCD-DF9B5D98538B}"/>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476A9B6C-DCF0-4B71-CE5A-51BDFC51934B}"/>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F6CB4239-908B-EE27-4DE7-2C28065C3706}"/>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D4270953-7145-188C-277B-79F72E611B2F}"/>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995C7160-EF23-AFBE-6558-D53C9C20EA17}"/>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C02240EF-D041-69BC-28AF-00435C172F42}"/>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A0E54D16-5E34-85DC-FD1F-790C15E217CE}"/>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09CF4F3D-D387-7261-A1B2-A6B7EBC9710E}"/>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9F73B8BB-BBAC-A459-4E9F-5F5DD0A33A10}"/>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93CE6B00-BB54-84A7-855B-AB89EB962D37}"/>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83B7EFBA-8735-1FBC-4B1E-E1B9D76409EB}"/>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B136741F-EBCA-5CD8-8457-71705C4ED2AE}"/>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D66EE774-D0E8-6900-E9B6-BF833BC6B94D}"/>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2148F63B-A8FF-368B-51A8-B237359F37C0}"/>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49F8AF4F-3603-350D-5D37-B22FC1D1837C}"/>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3867D922-0064-BD1C-C007-C1E8821BF14E}"/>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A0D27361-1CFE-4ECB-C077-80EBAF66A517}"/>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294BB8FC-896B-BDDC-3956-5549781DEE51}"/>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234F84C3-EE22-F7F9-631F-9D2D948302B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636090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9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C557BF-B018-BFCA-77F4-A4C9742396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3BC0D51E-2802-41A0-5097-A85884F001C4}"/>
              </a:ext>
            </a:extLst>
          </p:cNvPr>
          <p:cNvSpPr txBox="1">
            <a:spLocks/>
          </p:cNvSpPr>
          <p:nvPr/>
        </p:nvSpPr>
        <p:spPr>
          <a:xfrm>
            <a:off x="3553860" y="1951860"/>
            <a:ext cx="5400000" cy="3231654"/>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Ball:</a:t>
            </a:r>
          </a:p>
          <a:p>
            <a:pPr algn="ctr"/>
            <a:r>
              <a:rPr lang="en-GB" sz="4400" dirty="0">
                <a:effectLst/>
                <a:latin typeface="Scribble marker" pitchFamily="50" charset="0"/>
                <a:ea typeface="Aptos" panose="020B0004020202020204" pitchFamily="34" charset="0"/>
                <a:cs typeface="Times New Roman" panose="02020603050405020304" pitchFamily="18" charset="0"/>
              </a:rPr>
              <a:t>Beachside Comprehensive</a:t>
            </a:r>
            <a:r>
              <a:rPr lang="en-GB" sz="4400" dirty="0">
                <a:latin typeface="Scribble marker" pitchFamily="50" charset="0"/>
                <a:ea typeface="Aptos" panose="020B0004020202020204" pitchFamily="34" charset="0"/>
                <a:cs typeface="Times New Roman" panose="02020603050405020304" pitchFamily="18" charset="0"/>
              </a:rPr>
              <a:t> </a:t>
            </a:r>
            <a:r>
              <a:rPr lang="en-GB" sz="4400" dirty="0">
                <a:effectLst/>
                <a:latin typeface="Scribble marker" pitchFamily="50" charset="0"/>
                <a:ea typeface="Aptos" panose="020B0004020202020204" pitchFamily="34" charset="0"/>
                <a:cs typeface="Times New Roman" panose="02020603050405020304" pitchFamily="18" charset="0"/>
              </a:rPr>
              <a:t>(1981)</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How streaming (ability grouping) affects pupil behaviour, identity and achievement in a comprehensive school.</a:t>
            </a:r>
          </a:p>
          <a:p>
            <a:endParaRPr lang="en-GB" sz="1600" dirty="0">
              <a:solidFill>
                <a:schemeClr val="bg1"/>
              </a:solidFill>
            </a:endParaRPr>
          </a:p>
          <a:p>
            <a:r>
              <a:rPr lang="en-GB" sz="1600" dirty="0">
                <a:solidFill>
                  <a:schemeClr val="bg1"/>
                </a:solidFill>
              </a:rPr>
              <a:t>The over-riding objective was to explore the gap between the ideals of comprehensive education and its actual implementation in schools.</a:t>
            </a:r>
          </a:p>
          <a:p>
            <a:endParaRPr lang="en-GB" sz="24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r>
              <a:rPr lang="en-GB" sz="1600" dirty="0">
                <a:solidFill>
                  <a:schemeClr val="bg1"/>
                </a:solidFill>
              </a:rPr>
              <a:t> </a:t>
            </a: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3-year participant observation of two pupil cohorts:</a:t>
            </a:r>
          </a:p>
          <a:p>
            <a:endParaRPr lang="en-GB" sz="1600" dirty="0">
              <a:solidFill>
                <a:schemeClr val="bg1"/>
              </a:solidFill>
            </a:endParaRPr>
          </a:p>
          <a:p>
            <a:r>
              <a:rPr lang="en-GB" sz="1600" dirty="0">
                <a:solidFill>
                  <a:schemeClr val="bg1"/>
                </a:solidFill>
              </a:rPr>
              <a:t>One taught in streamed (banded) classes, the other taught in mixed-ability classes after the school phased out streaming.</a:t>
            </a:r>
          </a:p>
          <a:p>
            <a:endParaRPr lang="en-GB" sz="1600" dirty="0">
              <a:solidFill>
                <a:schemeClr val="bg1"/>
              </a:solidFill>
            </a:endParaRPr>
          </a:p>
          <a:p>
            <a:r>
              <a:rPr lang="en-GB" sz="1600" dirty="0"/>
              <a:t>The study looked at teacher attitudes, pupil interactions and institutional practices in the school.</a:t>
            </a:r>
            <a:endParaRPr lang="en-GB" sz="1600" dirty="0">
              <a:solidFill>
                <a:schemeClr val="bg1"/>
              </a:solidFill>
            </a:endParaRPr>
          </a:p>
          <a:p>
            <a:endParaRPr lang="en-GB" sz="24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a:t>
            </a: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rPr>
              <a:t>Teachers had different expectations of pupils based on stream, often labelling lower-stream students negatively and higher-stream students positively. After streaming was removed, this labelling persisted but its effects were less rigid.</a:t>
            </a:r>
          </a:p>
          <a:p>
            <a:r>
              <a:rPr lang="en-GB" sz="1600" dirty="0">
                <a:solidFill>
                  <a:schemeClr val="bg1"/>
                </a:solidFill>
              </a:rPr>
              <a:t>The rhetoric of educational equality was undermined by informal teacher beliefs about intelligence.</a:t>
            </a:r>
          </a:p>
          <a:p>
            <a:pPr lvl="0"/>
            <a:endParaRPr lang="en-GB" sz="2400" dirty="0">
              <a:solidFill>
                <a:schemeClr val="bg1"/>
              </a:solidFill>
            </a:endParaRPr>
          </a:p>
          <a:p>
            <a:pPr lvl="0"/>
            <a:endParaRPr lang="en-GB" sz="2400" dirty="0">
              <a:solidFill>
                <a:schemeClr val="bg1"/>
              </a:solidFill>
            </a:endParaRPr>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Even in mixed-ability settings, teacher labelling and cultural assumptions about ability continued to reproduce social inequalities. The study supports Interactionist  critiques of the failure of comprehensive schools in England and Wales  to challenge or undermine class-based educational disadvantages.</a:t>
            </a:r>
          </a:p>
          <a:p>
            <a:endParaRPr lang="en-GB" sz="24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dirty="0">
              <a:solidFill>
                <a:schemeClr val="bg1"/>
              </a:solidFill>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086A6268-9F1F-DF0B-1B3D-507A0B41D3BC}"/>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E44CB757-F7D9-5BFB-D359-3A639571B529}"/>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6F6E50F5-AC2D-1C19-346D-6BD305166324}"/>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C892AB85-F262-4418-4344-78B3D726CDF6}"/>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D1032C0A-921F-3426-FA4F-6D5369173F62}"/>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A4DA1E86-471F-E937-9383-7EBC31D9ED2B}"/>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A2D634B0-1470-03B4-4FA1-2D19C879942A}"/>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A0B09D6E-2E9A-D974-E13E-30EAC9AB4B86}"/>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FCCC5E4D-AC3A-25D7-138E-2E9AFB2CFD6B}"/>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FDCDF6A4-B029-BF0A-1973-2C8FCB53DB44}"/>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0CE7B088-16A7-C100-4377-E1CD59F7A8AF}"/>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28447DC3-4317-666F-F8E0-615EFC5656F8}"/>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75007AE2-0345-3BC7-8AEB-EF2BDC0CC6C0}"/>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018911CF-CD96-ECAE-B5B6-B4F626989F5B}"/>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957D82B9-6BE2-B8C7-0306-AE856DEA6115}"/>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9A6DCB22-F1EC-BC19-6B14-DDBCD4284F5D}"/>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6C4D7301-3CFB-DA7C-0CE5-77C39EC2776E}"/>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0E45EA8C-0E34-B3A3-5CC2-C28674BB2CFD}"/>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957610E4-9EB8-FF11-8277-587E18369ACE}"/>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7BF56072-8E63-6B7F-6CA3-63EF72C6BE02}"/>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098EDC88-CC0D-999F-272E-1380FD896068}"/>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6FA6674B-8514-29F3-A986-D25CB343CD13}"/>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95FB41AA-AA36-DFA9-048D-3274F0EDAA6B}"/>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9A730D28-BA80-BF91-7E10-E9E58C0FF64B}"/>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86FBED0F-B735-3B76-49E8-2C8A6ED947EC}"/>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A455D105-F415-53D1-6E34-798FB57F6994}"/>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D38E0492-9D22-8045-7337-C09F3E424257}"/>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613D402F-9F8F-C3D8-40B3-0420CE038D24}"/>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D8157E35-6B21-4751-2BAA-F45F72A37D16}"/>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55C204A0-BA5C-7792-638A-8D3EFF4B056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69947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32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DE6D1-3101-9B07-91A4-A225A4712E8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35847D6D-D402-D85B-A6DC-3DC0D19ACACF}"/>
              </a:ext>
            </a:extLst>
          </p:cNvPr>
          <p:cNvSpPr txBox="1">
            <a:spLocks/>
          </p:cNvSpPr>
          <p:nvPr/>
        </p:nvSpPr>
        <p:spPr>
          <a:xfrm>
            <a:off x="3495040" y="2114420"/>
            <a:ext cx="5400000" cy="2739211"/>
          </a:xfrm>
          <a:prstGeom prst="rect">
            <a:avLst/>
          </a:prstGeom>
          <a:noFill/>
        </p:spPr>
        <p:txBody>
          <a:bodyPr wrap="square" rtlCol="0">
            <a:spAutoFit/>
          </a:bodyPr>
          <a:lstStyle/>
          <a:p>
            <a:pPr algn="ctr"/>
            <a:r>
              <a:rPr lang="en-GB" sz="3600" dirty="0">
                <a:effectLst/>
                <a:latin typeface="Scribble marker" pitchFamily="50" charset="0"/>
                <a:ea typeface="Aptos" panose="020B0004020202020204" pitchFamily="34" charset="0"/>
                <a:cs typeface="Times New Roman" panose="02020603050405020304" pitchFamily="18" charset="0"/>
              </a:rPr>
              <a:t>Fuller:</a:t>
            </a:r>
          </a:p>
          <a:p>
            <a:pPr algn="ctr"/>
            <a:r>
              <a:rPr lang="en-GB" sz="3600" dirty="0">
                <a:effectLst/>
                <a:latin typeface="Scribble marker" pitchFamily="50" charset="0"/>
                <a:ea typeface="Aptos" panose="020B0004020202020204" pitchFamily="34" charset="0"/>
                <a:cs typeface="Times New Roman" panose="02020603050405020304" pitchFamily="18" charset="0"/>
              </a:rPr>
              <a:t>Black Girls in a London Comprehensive School (1984)</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81607" y="1494610"/>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rPr>
              <a:t>How Black Caribbean girls in a Comprehensive  school in London responded to negative teacher labelling and low academic expectations, particularly in relation to race and gender.</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a:t>
            </a:r>
          </a:p>
          <a:p>
            <a:r>
              <a:rPr lang="en-GB" sz="1600" dirty="0">
                <a:solidFill>
                  <a:schemeClr val="bg1"/>
                </a:solidFill>
              </a:rPr>
              <a:t>Qualitative study using interviews and observations of a group of high-achieving Year 11 Black girls. The study  examined their interactions with teachers and peers and their attitudes toward education.</a:t>
            </a: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rPr>
              <a:t>The girls were aware of the racist and sexist stereotypes held by some teachers. They rejected negative labelling and refused to internalise low expectations by developing a pro-education identity. Although they valued academic success, they  didn’t seek teacher approval. Their success was driven by family, peer support and self-motivation.</a:t>
            </a:r>
          </a:p>
          <a:p>
            <a:endParaRPr lang="en-GB" sz="1600" dirty="0">
              <a:solidFill>
                <a:schemeClr val="bg1"/>
              </a:solidFill>
            </a:endParaRPr>
          </a:p>
          <a:p>
            <a:endParaRPr lang="en-GB" sz="1600" dirty="0">
              <a:solidFill>
                <a:schemeClr val="bg1"/>
              </a:solidFill>
            </a:endParaRPr>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r>
              <a:rPr lang="en-GB" sz="1600" dirty="0">
                <a:solidFill>
                  <a:schemeClr val="bg1"/>
                </a:solidFill>
              </a:rPr>
              <a:t>The study challenges the deterministic view often applied to labelling. Self-fulfilling prophecies are not inevitable because students can resist negative labels and still achieve academic success. The girls agency displayed by the girls  shows teacher expectations do not inevitably determine  educational outcomes</a:t>
            </a:r>
            <a:r>
              <a:rPr lang="en-GB" dirty="0">
                <a:solidFill>
                  <a:schemeClr val="bg1"/>
                </a:solidFill>
              </a:rPr>
              <a:t>.</a:t>
            </a:r>
          </a:p>
          <a:p>
            <a:endParaRPr lang="en-GB" sz="800" dirty="0">
              <a:solidFill>
                <a:schemeClr val="bg1"/>
              </a:solidFill>
              <a:latin typeface="Arial" panose="020B0604020202020204" pitchFamily="34" charset="0"/>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500CAA99-73A1-52D4-FF6E-89FDC3E5B216}"/>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371563FB-9B9D-E479-B540-9EEF3DE663C6}"/>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530B8E7D-DF0A-CE6D-9110-95ABEBB3153C}"/>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391262C4-909B-6AB2-0C79-9C83392B2F6B}"/>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B37FF769-94C0-145A-E20D-C71552DC3AE1}"/>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0C2C7E46-9EF0-F4AA-AAC4-D5746412BF33}"/>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291D5C73-9036-E789-8A1D-B765055A8FDE}"/>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6818B297-EBEF-8244-F64A-3A93AC778C8E}"/>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C3430116-254C-A210-2674-E5F97C9EF3A8}"/>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ED2824AE-F98B-255D-B6C3-CA32CEA8613F}"/>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B5E952BD-4778-3B21-A060-565511472654}"/>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81589046-B15F-5379-2905-AF6FC5D0DF72}"/>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E4D4F9FB-C80F-CF19-6662-C45DC2AF24D3}"/>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6ADE414A-7B4A-10FB-48E0-8CF921592EB5}"/>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5F512A14-CB97-D0F3-EEF6-69ECC7BD73F7}"/>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CB0FEEEB-4B60-4E59-ED45-A45D49796F21}"/>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104E62FF-911C-AA57-2A33-AA84F0204D53}"/>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17FFB970-56C9-45A7-B2C1-AE7C88CF8A73}"/>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0D9DD26A-7F10-8B68-A065-4320FAF51980}"/>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001267A3-31BB-3D21-5150-9277A010C4ED}"/>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A66FD12F-DC50-6F40-6350-C9099D793CE2}"/>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9F57BAC5-9EA8-FFD5-AAFE-FBA7D82A081F}"/>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74B1943B-A5A7-7155-3643-58ED5AFBD82E}"/>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130872DE-0070-849E-F607-F194D1A38476}"/>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3EABE118-1A1E-4B40-66CD-AA3213EFA959}"/>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2AAA70B1-DD39-6AEA-6190-155941904821}"/>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3CCAE24F-2B53-DD0F-F15E-31CCD79CA979}"/>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1391F98C-B8B2-5C71-033C-CFA8F56EDD82}"/>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60986A3B-0DA3-E989-8C7A-9FD3977781F3}"/>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89CD526A-7584-B696-D78E-691FB594038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342099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CBE362-E61F-EF0F-1F65-2EF1AB66A46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1" name="TextBox 20">
            <a:extLst>
              <a:ext uri="{FF2B5EF4-FFF2-40B4-BE49-F238E27FC236}">
                <a16:creationId xmlns:a16="http://schemas.microsoft.com/office/drawing/2014/main" id="{185F7F20-22FF-E8BD-13E8-EF158D4F1799}"/>
              </a:ext>
            </a:extLst>
          </p:cNvPr>
          <p:cNvSpPr txBox="1">
            <a:spLocks/>
          </p:cNvSpPr>
          <p:nvPr/>
        </p:nvSpPr>
        <p:spPr>
          <a:xfrm>
            <a:off x="3515360" y="2114420"/>
            <a:ext cx="5400000" cy="2985433"/>
          </a:xfrm>
          <a:prstGeom prst="rect">
            <a:avLst/>
          </a:prstGeom>
          <a:noFill/>
        </p:spPr>
        <p:txBody>
          <a:bodyPr wrap="square" rtlCol="0">
            <a:spAutoFit/>
          </a:bodyPr>
          <a:lstStyle/>
          <a:p>
            <a:pPr algn="ctr"/>
            <a:r>
              <a:rPr lang="en-GB" sz="4000" dirty="0">
                <a:effectLst/>
                <a:latin typeface="Scribble marker" pitchFamily="50" charset="0"/>
                <a:ea typeface="Aptos" panose="020B0004020202020204" pitchFamily="34" charset="0"/>
                <a:cs typeface="Times New Roman" panose="02020603050405020304" pitchFamily="18" charset="0"/>
              </a:rPr>
              <a:t>Chubb and Moe: Politics, Markets and America's Schools (1990)</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rPr>
              <a:t>Argued that state-run education in America was failing pupils and parents due to bureaucratic inefficiency and lack of accountability. Proposed a market-based alternative that empowered parents through school choice.</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How? </a:t>
            </a:r>
          </a:p>
          <a:p>
            <a:r>
              <a:rPr lang="en-GB" sz="1600" dirty="0">
                <a:solidFill>
                  <a:schemeClr val="bg1"/>
                </a:solidFill>
              </a:rPr>
              <a:t>Data collected from 500+ public and private  high schools. Surveys of students, parents, and teachers with focus on academic outcomes and institutional structures.</a:t>
            </a:r>
          </a:p>
          <a:p>
            <a:r>
              <a:rPr lang="en-GB" sz="1600" dirty="0">
                <a:solidFill>
                  <a:schemeClr val="bg1"/>
                </a:solidFill>
              </a:rPr>
              <a:t>Compared achievement levels between state and private schools.</a:t>
            </a: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Private schools better at promoting academic achievement, particularly for disadvantaged students. Public schools characterised by political control, bureaucracy and lack of innovation.</a:t>
            </a:r>
          </a:p>
          <a:p>
            <a:pPr lvl="0"/>
            <a:r>
              <a:rPr lang="en-GB" sz="1600" dirty="0">
                <a:solidFill>
                  <a:schemeClr val="bg1"/>
                </a:solidFill>
              </a:rPr>
              <a:t>Private schools that were responsive to parental choice performed better.</a:t>
            </a:r>
          </a:p>
          <a:p>
            <a:pPr lvl="0"/>
            <a:endParaRPr lang="en-GB" sz="1000" dirty="0"/>
          </a:p>
          <a:p>
            <a:pPr lvl="0"/>
            <a:endParaRPr lang="en-GB" sz="2400" dirty="0"/>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pPr lvl="0"/>
            <a:r>
              <a:rPr lang="en-GB" sz="1600" dirty="0"/>
              <a:t>Free-market approach to education increases school choice. Education Voucher system would create a more dynamic, accountable and effective system. Competition for pupils and consumer choice drive improvement in educational quality. An</a:t>
            </a:r>
          </a:p>
          <a:p>
            <a:pPr lvl="0"/>
            <a:r>
              <a:rPr lang="en-GB" sz="1600" dirty="0"/>
              <a:t>early example of New Right marketisation theory  positing  competition as </a:t>
            </a:r>
            <a:r>
              <a:rPr lang="en-GB" sz="1600" dirty="0" err="1"/>
              <a:t>soluation</a:t>
            </a:r>
            <a:r>
              <a:rPr lang="en-GB" sz="1600" dirty="0"/>
              <a:t> to educational problems.</a:t>
            </a:r>
          </a:p>
          <a:p>
            <a:pPr lvl="0"/>
            <a:endParaRPr lang="en-GB" sz="28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8" name="Group 7">
            <a:extLst>
              <a:ext uri="{FF2B5EF4-FFF2-40B4-BE49-F238E27FC236}">
                <a16:creationId xmlns:a16="http://schemas.microsoft.com/office/drawing/2014/main" id="{FEC571CB-87D5-E476-1D88-CF21F7A1534A}"/>
              </a:ext>
            </a:extLst>
          </p:cNvPr>
          <p:cNvGrpSpPr/>
          <p:nvPr/>
        </p:nvGrpSpPr>
        <p:grpSpPr>
          <a:xfrm>
            <a:off x="187901" y="475018"/>
            <a:ext cx="6442120" cy="6340197"/>
            <a:chOff x="35501" y="322618"/>
            <a:chExt cx="6442120" cy="6340197"/>
          </a:xfrm>
        </p:grpSpPr>
        <p:grpSp>
          <p:nvGrpSpPr>
            <p:cNvPr id="16" name="Main Menu">
              <a:extLst>
                <a:ext uri="{FF2B5EF4-FFF2-40B4-BE49-F238E27FC236}">
                  <a16:creationId xmlns:a16="http://schemas.microsoft.com/office/drawing/2014/main" id="{A2F7CFDC-2948-37D4-DBAF-D95266BE86F7}"/>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C7E399EB-2CDF-1D61-EA3A-B8C6EA408532}"/>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2FC56BA6-DD69-F32F-7FDD-E0FC9251250C}"/>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17FCC04F-6BB3-8FF4-89E0-058FFE37829A}"/>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08709C43-DF28-25D6-6D63-901E0936682C}"/>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17586DCE-C524-B50E-98B3-2135C5D9C369}"/>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D29D8338-0160-6302-0E5F-69E9B24049F6}"/>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2C34768D-4FC1-7D44-211A-7A3FF1408ACF}"/>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B5300A42-DB42-19F0-517D-166696B5D2D0}"/>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79F80E5B-5B13-73B5-9B5D-47133D94C899}"/>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D134AB7B-0C37-5631-E412-CF53A380D53C}"/>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C1B0E674-B011-7EBE-3044-A5089DC03CFD}"/>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BC577141-992D-352E-A7F2-BC4A20FC2FA7}"/>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AB99939C-FBDD-DB11-43E8-0E1D74BF9605}"/>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2AF374D7-4031-FFE8-9074-149739664BC8}"/>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6E5F1E93-503A-5FCA-D793-EA5F85AB0EB4}"/>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1F339CD0-8B51-538E-4B52-F17F687D0207}"/>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31886BBA-74AB-8F4B-7BD7-23FB3404D2A1}"/>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2F09A2C7-AA1C-F3A5-E490-A83A2454EA8A}"/>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82AA79C8-2BB5-8054-0807-4BE8EE37DF2E}"/>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4952E2B9-3A9F-7133-02EA-0A996C1FF196}"/>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3318B042-6B35-6486-006F-A2D543EB5EEF}"/>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25B06BE8-15D0-7016-FACD-E8F94C7763B1}"/>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AA926EDC-A91F-E82C-0B8F-D68E4FAACE23}"/>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B983E1BB-49D2-B92F-B602-10966C75DC70}"/>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785A17AF-B511-2B71-BA6E-1B369ABC741A}"/>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287E7451-1708-6AE0-D35F-5124428EC9F9}"/>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46EE9D89-F703-67FF-75A5-CDB24D684991}"/>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D4FDEF80-A730-531D-AEE0-DF8D910B96C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0000488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52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1"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C5B216-7FDF-03C6-1A15-21D5CDCD9F9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B316B379-0112-3B98-3C40-AC038B337FEC}"/>
              </a:ext>
            </a:extLst>
          </p:cNvPr>
          <p:cNvSpPr txBox="1">
            <a:spLocks/>
          </p:cNvSpPr>
          <p:nvPr/>
        </p:nvSpPr>
        <p:spPr>
          <a:xfrm>
            <a:off x="3543700" y="214490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Mirza:</a:t>
            </a:r>
          </a:p>
          <a:p>
            <a:pPr algn="ctr"/>
            <a:r>
              <a:rPr lang="en-GB" sz="4400" dirty="0">
                <a:effectLst/>
                <a:latin typeface="Scribble marker" pitchFamily="50" charset="0"/>
                <a:ea typeface="Aptos" panose="020B0004020202020204" pitchFamily="34" charset="0"/>
                <a:cs typeface="Times New Roman" panose="02020603050405020304" pitchFamily="18" charset="0"/>
              </a:rPr>
              <a:t>Young, Female </a:t>
            </a:r>
          </a:p>
          <a:p>
            <a:pPr algn="ctr"/>
            <a:r>
              <a:rPr lang="en-GB" sz="4400" dirty="0">
                <a:effectLst/>
                <a:latin typeface="Scribble marker" pitchFamily="50" charset="0"/>
                <a:ea typeface="Aptos" panose="020B0004020202020204" pitchFamily="34" charset="0"/>
                <a:cs typeface="Times New Roman" panose="02020603050405020304" pitchFamily="18" charset="0"/>
              </a:rPr>
              <a:t>and Black (1992)</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rPr>
              <a:t>To explore how young Black Caribbean girls experience education in British schools. How they negotiate racism, teacher labelling and structural inequalities in the classroom and wider society.</a:t>
            </a:r>
          </a:p>
          <a:p>
            <a:endParaRPr lang="en-GB" sz="24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a:t>
            </a:r>
          </a:p>
          <a:p>
            <a:r>
              <a:rPr lang="en-GB" sz="1600" dirty="0">
                <a:solidFill>
                  <a:schemeClr val="bg1"/>
                </a:solidFill>
              </a:rPr>
              <a:t>Qualitative study of 62 16-year old  2</a:t>
            </a:r>
            <a:r>
              <a:rPr lang="en-GB" sz="1600" baseline="30000" dirty="0">
                <a:solidFill>
                  <a:schemeClr val="bg1"/>
                </a:solidFill>
              </a:rPr>
              <a:t>nd</a:t>
            </a:r>
            <a:r>
              <a:rPr lang="en-GB" sz="1600" dirty="0">
                <a:solidFill>
                  <a:schemeClr val="bg1"/>
                </a:solidFill>
              </a:rPr>
              <a:t> generation Black  Caribbean girls in 2 London schools. Study involved interviews with teachers, students and parents, plus classroom observations. Secondary sources were analysis of school records and career guidance. Study gathered data about teacher attitudes, student identities and career aspirations.</a:t>
            </a:r>
          </a:p>
          <a:p>
            <a:endParaRPr lang="en-GB" sz="3200" dirty="0">
              <a:solidFill>
                <a:schemeClr val="bg1"/>
              </a:solidFill>
            </a:endParaRPr>
          </a:p>
          <a:p>
            <a:endParaRPr lang="en-GB" sz="1600" dirty="0">
              <a:solidFill>
                <a:schemeClr val="bg1"/>
              </a:solidFill>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latin typeface="Aptos" panose="020B0004020202020204" pitchFamily="34" charset="0"/>
                <a:cs typeface="Arial" panose="020B0604020202020204" pitchFamily="34" charset="0"/>
              </a:rPr>
              <a:t>4 teacher types: racists, colour-blind Christians, liberal chauvinists and Crusaders. Low expectations of pupils often based on racist or patronising assumptions.</a:t>
            </a:r>
          </a:p>
          <a:p>
            <a:r>
              <a:rPr lang="en-GB" sz="1600" dirty="0">
                <a:solidFill>
                  <a:schemeClr val="bg1"/>
                </a:solidFill>
                <a:latin typeface="Aptos" panose="020B0004020202020204" pitchFamily="34" charset="0"/>
                <a:cs typeface="Arial" panose="020B0604020202020204" pitchFamily="34" charset="0"/>
              </a:rPr>
              <a:t>Girls used resistant strategies: valuing education but rejecting teacher authority. High self-esteem and strong personal identity meant they achieved better exam grades than Black boys and White girls in the same schools.</a:t>
            </a:r>
            <a:endParaRPr lang="en-GB" dirty="0">
              <a:solidFill>
                <a:schemeClr val="bg1"/>
              </a:solidFill>
              <a:latin typeface="Arial" panose="020B0604020202020204" pitchFamily="34" charset="0"/>
              <a:cs typeface="Arial" panose="020B0604020202020204" pitchFamily="34" charset="0"/>
            </a:endParaRPr>
          </a:p>
          <a:p>
            <a:pPr lvl="0"/>
            <a:endParaRPr lang="en-GB" dirty="0">
              <a:solidFill>
                <a:schemeClr val="bg1"/>
              </a:solidFill>
            </a:endParaRPr>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latin typeface="Aptos" panose="020B0004020202020204" pitchFamily="34" charset="0"/>
                <a:cs typeface="Arial" panose="020B0604020202020204" pitchFamily="34" charset="0"/>
              </a:rPr>
              <a:t>Study questions narrative of Black female underachievement. While racism and negative labelling existed, Black girls resisted these challenges through strategic independence, self-belief, and peer support. The study highlights the need for a wider understanding of intersectional identities in schooling.</a:t>
            </a:r>
          </a:p>
          <a:p>
            <a:endParaRPr lang="en-GB" sz="24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658EC68D-EF0F-A403-8F1A-CE5813B072B9}"/>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65716D38-4E71-0C2E-D126-01FD1F42C882}"/>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368C09E6-7274-1ACA-04C0-96EE258AC9A7}"/>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01160A88-32E5-913E-8432-C1A718BAB2CB}"/>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65D2410F-FF4D-E35A-73E0-C9DFF1661155}"/>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0C6EDADF-96C1-539C-2642-34D6E9375171}"/>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61646B0A-BF60-0916-B983-A1F34FF27C08}"/>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38F3CB9B-9F8D-8FE7-A04A-F091025CC6CC}"/>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41CA2A4F-CA98-7510-89A6-A0C0AE73C3C9}"/>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8D570378-00E7-2DD3-4C17-47A675AE8D8C}"/>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9DF0D5D4-99FB-863F-F2D3-0E40927C6889}"/>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3CCC0833-06AC-0176-BB6D-EC4CCA52A9B5}"/>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8D31261E-7F99-0932-B4D8-B17E9FFF9DC1}"/>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6CE29D71-E62B-4941-EF0C-DE4BB514F392}"/>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9FD710AD-F4B9-AC47-F87A-593ECF4237AB}"/>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400B0BBB-BC93-44D8-E256-72AF42E41A3F}"/>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F592E72C-1B2A-2F9B-0D3D-C1D48262B8CB}"/>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9522B35-CBA9-CA52-1C5E-A96243C007C6}"/>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9A2A40FB-19AF-7FC7-F723-79863293722D}"/>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06FDA4D4-D3FD-DC8D-1768-3DAF7BD365DD}"/>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587EE9C1-F2D0-C214-EF53-ED86D8A43D05}"/>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4D342E2C-C2B7-C9DD-119A-BEF87D72A12D}"/>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2844D5E4-46CF-9CE6-D0B4-00D3FF5A4720}"/>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ABEFB73D-3CED-3804-A140-08C80A40C4CA}"/>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AC7D90A7-B110-5628-0534-2A5206C306AF}"/>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D59FEA61-3552-6A2A-71D3-D6788B487FAB}"/>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2CC23351-7F34-CA6B-F95D-BCA494D3F6E7}"/>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094BB511-5941-1AA6-3E02-5DAF961230BC}"/>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2A4C1508-A48C-5035-36AE-E467F9A6133C}"/>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CB7A9B72-9D7B-0E5D-CE1E-BB355E26B33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073012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1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37F94-BD3A-8E10-4C49-00B37A7EDA1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BA529A1B-109A-BFF1-9258-A4FB41B0116A}"/>
              </a:ext>
            </a:extLst>
          </p:cNvPr>
          <p:cNvSpPr txBox="1">
            <a:spLocks/>
          </p:cNvSpPr>
          <p:nvPr/>
        </p:nvSpPr>
        <p:spPr>
          <a:xfrm>
            <a:off x="3553860" y="2327780"/>
            <a:ext cx="5400000" cy="2160000"/>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Mac an </a:t>
            </a:r>
            <a:r>
              <a:rPr lang="en-GB" sz="4400" dirty="0" err="1">
                <a:effectLst/>
                <a:latin typeface="Scribble marker" pitchFamily="50" charset="0"/>
                <a:ea typeface="Aptos" panose="020B0004020202020204" pitchFamily="34" charset="0"/>
                <a:cs typeface="Times New Roman" panose="02020603050405020304" pitchFamily="18" charset="0"/>
              </a:rPr>
              <a:t>Ghaill</a:t>
            </a:r>
            <a:r>
              <a:rPr lang="en-GB" sz="4400" dirty="0">
                <a:effectLst/>
                <a:latin typeface="Scribble marker" pitchFamily="50" charset="0"/>
                <a:ea typeface="Aptos" panose="020B0004020202020204" pitchFamily="34" charset="0"/>
                <a:cs typeface="Times New Roman" panose="02020603050405020304" pitchFamily="18" charset="0"/>
              </a:rPr>
              <a:t>:</a:t>
            </a:r>
            <a:endParaRPr lang="en-GB" sz="4400" dirty="0">
              <a:latin typeface="Scribble marker" pitchFamily="50" charset="0"/>
              <a:ea typeface="Aptos" panose="020B0004020202020204" pitchFamily="34" charset="0"/>
              <a:cs typeface="Times New Roman" panose="02020603050405020304" pitchFamily="18" charset="0"/>
            </a:endParaRPr>
          </a:p>
          <a:p>
            <a:pPr algn="ctr"/>
            <a:r>
              <a:rPr lang="en-GB" sz="4400" dirty="0">
                <a:effectLst/>
                <a:latin typeface="Scribble marker" pitchFamily="50" charset="0"/>
                <a:ea typeface="Aptos" panose="020B0004020202020204" pitchFamily="34" charset="0"/>
                <a:cs typeface="Times New Roman" panose="02020603050405020304" pitchFamily="18" charset="0"/>
              </a:rPr>
              <a:t>The Making of Men (1994)</a:t>
            </a: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latin typeface="Aptos" panose="020B0004020202020204" pitchFamily="34" charset="0"/>
                <a:cs typeface="Arial" panose="020B0604020202020204" pitchFamily="34" charset="0"/>
              </a:rPr>
              <a:t>To investigate how masculinity and sexuality are constructed and regulated within the school and how these processes affect boys’ educational experiences and identities.</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41987" y="1530476"/>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How? </a:t>
            </a:r>
          </a:p>
          <a:p>
            <a:pPr lvl="0"/>
            <a:r>
              <a:rPr lang="en-GB" sz="1600" dirty="0"/>
              <a:t>3-year</a:t>
            </a:r>
            <a:r>
              <a:rPr lang="en-GB" sz="1600" b="1" dirty="0"/>
              <a:t> </a:t>
            </a:r>
            <a:r>
              <a:rPr lang="en-GB" sz="1600" dirty="0"/>
              <a:t>ethnographic study of 16-year-old male pupils in a mixed state secondary school Methods included  interviews, observations and analysis of school practices. Analysis of both formal and hidden curriculum to understand </a:t>
            </a:r>
          </a:p>
          <a:p>
            <a:pPr lvl="0"/>
            <a:r>
              <a:rPr lang="en-GB" sz="1600" dirty="0"/>
              <a:t>masculinities, peer group dynamics and sexuality in school context.</a:t>
            </a:r>
          </a:p>
          <a:p>
            <a:pPr lvl="0"/>
            <a:endParaRPr lang="en-GB" sz="1600" dirty="0"/>
          </a:p>
          <a:p>
            <a:pPr lvl="0"/>
            <a:endParaRPr lang="en-GB" sz="1600" dirty="0"/>
          </a:p>
          <a:p>
            <a:pPr lvl="0"/>
            <a:endParaRPr lang="en-GB" sz="1600" dirty="0"/>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cs typeface="Arial" panose="020B0604020202020204" pitchFamily="34" charset="0"/>
              </a:rPr>
              <a:t>Main male subcultures: </a:t>
            </a:r>
            <a:r>
              <a:rPr lang="en-GB" sz="1600" dirty="0">
                <a:solidFill>
                  <a:srgbClr val="FFFF00"/>
                </a:solidFill>
                <a:cs typeface="Arial" panose="020B0604020202020204" pitchFamily="34" charset="0"/>
              </a:rPr>
              <a:t>Macho lads </a:t>
            </a:r>
            <a:r>
              <a:rPr lang="en-GB" sz="1600" dirty="0">
                <a:solidFill>
                  <a:schemeClr val="bg1"/>
                </a:solidFill>
                <a:cs typeface="Arial" panose="020B0604020202020204" pitchFamily="34" charset="0"/>
              </a:rPr>
              <a:t>anti-school and academic success. Valued toughness. </a:t>
            </a:r>
            <a:r>
              <a:rPr lang="en-GB" sz="1600" dirty="0">
                <a:solidFill>
                  <a:srgbClr val="FFFF00"/>
                </a:solidFill>
                <a:cs typeface="Arial" panose="020B0604020202020204" pitchFamily="34" charset="0"/>
              </a:rPr>
              <a:t>Academic achievers</a:t>
            </a:r>
            <a:r>
              <a:rPr lang="en-GB" sz="1600" dirty="0">
                <a:solidFill>
                  <a:schemeClr val="bg1"/>
                </a:solidFill>
                <a:cs typeface="Arial" panose="020B0604020202020204" pitchFamily="34" charset="0"/>
              </a:rPr>
              <a:t> -  ridiculed and isolated. </a:t>
            </a:r>
            <a:r>
              <a:rPr lang="en-GB" sz="1600" dirty="0">
                <a:solidFill>
                  <a:srgbClr val="FFFF00"/>
                </a:solidFill>
                <a:cs typeface="Arial" panose="020B0604020202020204" pitchFamily="34" charset="0"/>
              </a:rPr>
              <a:t>New Enterprisers </a:t>
            </a:r>
            <a:r>
              <a:rPr lang="en-GB" sz="1600" dirty="0">
                <a:solidFill>
                  <a:schemeClr val="bg1"/>
                </a:solidFill>
                <a:cs typeface="Arial" panose="020B0604020202020204" pitchFamily="34" charset="0"/>
              </a:rPr>
              <a:t>valued vocationalism and entrepreneurial masculinity. Schools as gendered institutions that reinforced dominant heterosexual norms and where teachers failed to challenge sexism and homophobia.</a:t>
            </a:r>
          </a:p>
          <a:p>
            <a:endParaRPr lang="en-GB" sz="2800" dirty="0">
              <a:solidFill>
                <a:schemeClr val="bg1"/>
              </a:solidFill>
              <a:cs typeface="Arial" panose="020B0604020202020204" pitchFamily="34" charset="0"/>
            </a:endParaRPr>
          </a:p>
          <a:p>
            <a:r>
              <a:rPr lang="en-GB" sz="1600" dirty="0">
                <a:solidFill>
                  <a:schemeClr val="bg1"/>
                </a:solidFill>
                <a:cs typeface="Arial" panose="020B0604020202020204" pitchFamily="34" charset="0"/>
              </a:rPr>
              <a:t>	</a:t>
            </a:r>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cs typeface="Arial" panose="020B0604020202020204" pitchFamily="34" charset="0"/>
              </a:rPr>
              <a:t>Masculinity in schools not monolithic but shaped by class, race, sexuality, and classroom culture. Schools as “active sites of gender regulation” where boys must navigate complex pressures to conform, resist or redefine what it means to “be a man.” </a:t>
            </a:r>
          </a:p>
          <a:p>
            <a:r>
              <a:rPr lang="en-GB" sz="1600" dirty="0">
                <a:solidFill>
                  <a:schemeClr val="bg1"/>
                </a:solidFill>
                <a:cs typeface="Arial" panose="020B0604020202020204" pitchFamily="34" charset="0"/>
              </a:rPr>
              <a:t>The study focused on the intersection between education, identity and power.</a:t>
            </a:r>
          </a:p>
          <a:p>
            <a:endParaRPr lang="en-GB" sz="1600" dirty="0">
              <a:solidFill>
                <a:schemeClr val="bg1"/>
              </a:solidFill>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BF3BFBAF-6270-EF8F-FB6B-0FAC49A5C0BC}"/>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D9A0F289-3A3F-701A-B937-0C000DE55E79}"/>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720AA71B-E177-67F2-4CFB-261051304C24}"/>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AEC44516-B726-2CFB-7895-82C34CB5D746}"/>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E97CD3BC-9E1F-BDDD-8822-08C1B30E187B}"/>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9EFD7D00-E06F-EEF0-C8E6-5992FD59936B}"/>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1D2CD945-BD54-FFF9-4035-927169849E37}"/>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A2A8CDBF-96B9-AF5E-355D-BC36A6C9E9B9}"/>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F5CD2DDD-799B-7D76-94AC-8F6CD6407E08}"/>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A32F86D9-89E4-16A1-3A40-AB7D81EBCBB5}"/>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68DF4AF4-BC9F-DB91-7C7E-7EDF029FD6A0}"/>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11B26B84-F5D4-8C2E-3DBE-BBC8CB2F834D}"/>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8CF07A7E-1ED2-529F-E47D-6A7C3092E260}"/>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CF6F1181-FA45-1E0D-639D-99FA7654E964}"/>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DFF82330-A0F2-9847-FF67-5CE393D4B199}"/>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ACD63A26-E989-EB2F-C5DD-AF86961CC013}"/>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A3433677-D327-E095-DC47-0D9D382F3F78}"/>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17D87EA7-3C7D-B2CC-61C0-07177DF15F6A}"/>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C41CE75D-F521-DDA3-7AE6-5893EEA50AF5}"/>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FC7DFD82-76FE-0DEE-8494-39C3EFB96DB6}"/>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EEA2D483-15EE-FC31-7EC5-B4C75FCC1755}"/>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DC29E27C-3351-7FFE-F7DD-F60390083920}"/>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AD330DC0-6ABC-30C1-2DB9-B54DE34B798D}"/>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8BD5D3B5-0E87-543C-6A39-F13476BD6DD3}"/>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34B85E84-E01F-97D9-9DFF-79193B73DBA1}"/>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D9E1F324-7A60-663C-5B86-50F899484CB2}"/>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11B97201-693E-21F1-30ED-359D2520795A}"/>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B85AC666-A7D7-D1B0-EB77-B16E5501B15A}"/>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50614011-B9C9-3F90-D835-F855722153A6}"/>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7AB55258-307C-9A5C-8128-829C4B5AB37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454187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1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97D3E4-9A76-3935-4D14-E31B1625E3C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1" name="TextBox 20">
            <a:extLst>
              <a:ext uri="{FF2B5EF4-FFF2-40B4-BE49-F238E27FC236}">
                <a16:creationId xmlns:a16="http://schemas.microsoft.com/office/drawing/2014/main" id="{2E40FA52-2B88-61DC-722A-2BDEC4BA5048}"/>
              </a:ext>
            </a:extLst>
          </p:cNvPr>
          <p:cNvSpPr txBox="1">
            <a:spLocks/>
          </p:cNvSpPr>
          <p:nvPr/>
        </p:nvSpPr>
        <p:spPr>
          <a:xfrm>
            <a:off x="3523380" y="2104260"/>
            <a:ext cx="5400000" cy="2554545"/>
          </a:xfrm>
          <a:prstGeom prst="rect">
            <a:avLst/>
          </a:prstGeom>
          <a:noFill/>
        </p:spPr>
        <p:txBody>
          <a:bodyPr wrap="square" rtlCol="0">
            <a:spAutoFit/>
          </a:bodyPr>
          <a:lstStyle/>
          <a:p>
            <a:pPr algn="ctr"/>
            <a:r>
              <a:rPr lang="en-GB" sz="4000" dirty="0">
                <a:effectLst/>
                <a:latin typeface="Scribble marker" pitchFamily="50" charset="0"/>
                <a:ea typeface="Aptos" panose="020B0004020202020204" pitchFamily="34" charset="0"/>
                <a:cs typeface="Times New Roman" panose="02020603050405020304" pitchFamily="18" charset="0"/>
              </a:rPr>
              <a:t>Ball, Bowe and Gewirtz: Market Forces and Parental Choice (1994)</a:t>
            </a: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examine how the marketisation of education in the UK - competition between schools for pupils,  increased parental choice and the like -affected school access, class inequalities and educational outcomes. To understand how different social groups navigated the system of school choice introduced after the 1988 Education Reform Act.</a:t>
            </a:r>
          </a:p>
          <a:p>
            <a:endParaRPr lang="en-GB" sz="1600" dirty="0">
              <a:solidFill>
                <a:schemeClr val="tx1"/>
              </a:solidFill>
              <a:cs typeface="Arial" panose="020B0604020202020204" pitchFamily="34" charset="0"/>
            </a:endParaRPr>
          </a:p>
          <a:p>
            <a:endParaRPr lang="en-GB" sz="32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Mixed method study of 15 English schools with a mix of middle / working class and ethnic minority pupils. Primary sources involved visiting schools and observing  school behaviours, attending meetings, interviewing parents and teachers. Secondary sources included reviewing school promotional materials and policy documents.</a:t>
            </a:r>
          </a:p>
          <a:p>
            <a:endParaRPr lang="en-GB" sz="2400" dirty="0">
              <a:solidFill>
                <a:schemeClr val="tx1"/>
              </a:solidFill>
              <a:latin typeface="Aptos" panose="020B00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3 kinds of parent groups:</a:t>
            </a:r>
          </a:p>
          <a:p>
            <a:pPr lvl="0"/>
            <a:r>
              <a:rPr lang="en-GB" sz="1600" dirty="0">
                <a:solidFill>
                  <a:srgbClr val="FFFF00"/>
                </a:solidFill>
              </a:rPr>
              <a:t>Skilled choosers </a:t>
            </a:r>
            <a:r>
              <a:rPr lang="en-GB" sz="1600" dirty="0">
                <a:solidFill>
                  <a:schemeClr val="bg1"/>
                </a:solidFill>
              </a:rPr>
              <a:t>(middle class) used cultural and economic capital to access high-performing schools. </a:t>
            </a:r>
            <a:r>
              <a:rPr lang="en-GB" sz="1600" dirty="0">
                <a:solidFill>
                  <a:srgbClr val="FFFF00"/>
                </a:solidFill>
              </a:rPr>
              <a:t>Semi-skilled choosers </a:t>
            </a:r>
            <a:r>
              <a:rPr lang="en-GB" sz="1600" dirty="0">
                <a:solidFill>
                  <a:schemeClr val="bg1"/>
                </a:solidFill>
              </a:rPr>
              <a:t>(working class): lacked capitals or confidence to navigate system effectively.</a:t>
            </a:r>
          </a:p>
          <a:p>
            <a:r>
              <a:rPr lang="en-GB" sz="1600" dirty="0">
                <a:solidFill>
                  <a:srgbClr val="FFFF00"/>
                </a:solidFill>
              </a:rPr>
              <a:t>Disconnected choosers</a:t>
            </a:r>
            <a:r>
              <a:rPr lang="en-GB" sz="1600" dirty="0">
                <a:solidFill>
                  <a:schemeClr val="bg1"/>
                </a:solidFill>
              </a:rPr>
              <a:t>: decisions based on proximity or convenience. Inequality increased as </a:t>
            </a:r>
            <a:r>
              <a:rPr lang="en-GB" sz="1600" dirty="0"/>
              <a:t>popular schools became over-subscribed.</a:t>
            </a:r>
          </a:p>
          <a:p>
            <a:endParaRPr lang="en-GB" sz="1600" dirty="0"/>
          </a:p>
          <a:p>
            <a:r>
              <a:rPr lang="en-GB" sz="1600" dirty="0"/>
              <a:t>.</a:t>
            </a:r>
          </a:p>
          <a:p>
            <a:pPr lvl="0"/>
            <a:r>
              <a:rPr lang="en-GB" sz="1600" dirty="0">
                <a:solidFill>
                  <a:schemeClr val="bg1"/>
                </a:solidFill>
              </a:rPr>
              <a:t> </a:t>
            </a:r>
          </a:p>
          <a:p>
            <a:pPr lvl="0"/>
            <a:endParaRPr lang="en-GB" sz="1000" dirty="0">
              <a:solidFill>
                <a:schemeClr val="bg1"/>
              </a:solidFill>
            </a:endParaRPr>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Marketisation increased class inequalities: choice not equally available to all: parents with high levels of social, cultural and economic capital exploited system to their advantage. Schools, acting more like businesses, marketed themselves to attract “desirable” (high-achieving middle -lass) students, shifting focus from inclusion to competition.</a:t>
            </a:r>
          </a:p>
          <a:p>
            <a:endParaRPr lang="en-GB" sz="1600" dirty="0">
              <a:solidFill>
                <a:schemeClr val="bg1"/>
              </a:solidFill>
            </a:endParaRPr>
          </a:p>
          <a:p>
            <a:endParaRPr lang="en-GB" sz="2800" dirty="0">
              <a:solidFill>
                <a:schemeClr val="bg1"/>
              </a:solidFill>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8" name="Group 7">
            <a:extLst>
              <a:ext uri="{FF2B5EF4-FFF2-40B4-BE49-F238E27FC236}">
                <a16:creationId xmlns:a16="http://schemas.microsoft.com/office/drawing/2014/main" id="{46EB58D8-3414-8329-536C-6C4B4D110462}"/>
              </a:ext>
            </a:extLst>
          </p:cNvPr>
          <p:cNvGrpSpPr/>
          <p:nvPr/>
        </p:nvGrpSpPr>
        <p:grpSpPr>
          <a:xfrm>
            <a:off x="187901" y="475018"/>
            <a:ext cx="6442120" cy="6340197"/>
            <a:chOff x="35501" y="322618"/>
            <a:chExt cx="6442120" cy="6340197"/>
          </a:xfrm>
        </p:grpSpPr>
        <p:grpSp>
          <p:nvGrpSpPr>
            <p:cNvPr id="16" name="Main Menu">
              <a:extLst>
                <a:ext uri="{FF2B5EF4-FFF2-40B4-BE49-F238E27FC236}">
                  <a16:creationId xmlns:a16="http://schemas.microsoft.com/office/drawing/2014/main" id="{0748CAA1-FFC6-84FF-A334-9A18C980C2F2}"/>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7632A2D1-07B9-5550-04E0-F0D4CD940FF2}"/>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248212B1-2AF7-DA77-AB4C-3FD912DBECBC}"/>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ACCAA42C-1A40-FD25-9405-4BF688DF5CCE}"/>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C9B6C612-9B89-5451-B309-4AA3F5F4101E}"/>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A5A5F35C-CB51-5AC5-5F3C-9D793820335D}"/>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29A1FE2A-4FF6-6BA1-22DE-F1D9F3B7B970}"/>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6700CFBE-07F0-DDCC-53D2-EABBE5B94549}"/>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F2750F43-64AF-CFC6-5159-ACB2BDCE6734}"/>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613F9D5C-CBE9-DB3D-9181-F5E698477CF3}"/>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4D736517-F9FB-E8B9-3E46-6165859E8CD4}"/>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9868F998-BB00-DE2E-9C4A-4CA686DE3067}"/>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3891C644-057A-D1D7-E23E-34C74E432107}"/>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37ED859B-A465-B29B-2871-271CB8F8E6A4}"/>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BC14EAA5-BD86-A311-9E90-C353B6843605}"/>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B5E9A131-1ABC-FE53-70BE-38AF7020FA40}"/>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8DD8572-9C00-92A2-2AA8-2DF067867CAA}"/>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45D655BA-72E0-BA60-30DC-3FA778D1A5BE}"/>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4AAAD677-0CF7-B54F-D6D7-DA24EFA5F7BB}"/>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A4B591BC-9103-6C95-7345-2DA7CD58AEF3}"/>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FC841348-8219-060F-2FBD-9A77DA156C36}"/>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CE0B9156-10F2-BBC9-9B2D-960AE6AF11C1}"/>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E39534F8-563D-F14A-696A-3545B13DE48F}"/>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1A2C00D0-3ECC-1BD4-6B22-E1FA08A8BF09}"/>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EEE1F7DD-FAE3-6A96-0FE2-714277850089}"/>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989DB8B5-6A28-5AFB-1F36-8F2DA5EC1883}"/>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7E0ED5F0-D940-5389-7EBB-45EB54B917C1}"/>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5BFCB65C-2C41-864F-D81B-54FF8038B217}"/>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B83CB9F5-BFD6-2468-F5FE-7AD5BA331B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577436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54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1"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C0E598-2C73-2A7C-5956-D3FF507D4B1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317012" y="0"/>
            <a:ext cx="3521423" cy="6858000"/>
          </a:xfrm>
          <a:prstGeom prst="rect">
            <a:avLst/>
          </a:prstGeom>
        </p:spPr>
      </p:pic>
      <p:sp>
        <p:nvSpPr>
          <p:cNvPr id="3" name="TextBox 2">
            <a:extLst>
              <a:ext uri="{FF2B5EF4-FFF2-40B4-BE49-F238E27FC236}">
                <a16:creationId xmlns:a16="http://schemas.microsoft.com/office/drawing/2014/main" id="{4DDBA293-DB8A-F76E-01BB-82CCBDFF3280}"/>
              </a:ext>
            </a:extLst>
          </p:cNvPr>
          <p:cNvSpPr txBox="1"/>
          <p:nvPr/>
        </p:nvSpPr>
        <p:spPr>
          <a:xfrm>
            <a:off x="3545841" y="1519143"/>
            <a:ext cx="5364480" cy="3046988"/>
          </a:xfrm>
          <a:prstGeom prst="rect">
            <a:avLst/>
          </a:prstGeom>
          <a:noFill/>
        </p:spPr>
        <p:txBody>
          <a:bodyPr wrap="square">
            <a:spAutoFit/>
          </a:bodyPr>
          <a:lstStyle/>
          <a:p>
            <a:pPr algn="ctr"/>
            <a:r>
              <a:rPr lang="en-GB" sz="4800" dirty="0">
                <a:effectLst/>
                <a:latin typeface="Scribble marker" pitchFamily="50" charset="0"/>
                <a:ea typeface="Dry Brush" panose="020B0604020202020204" pitchFamily="34" charset="-128"/>
                <a:cs typeface="Dry Brush" panose="020B0604020202020204" pitchFamily="34" charset="-128"/>
              </a:rPr>
              <a:t>Classic and </a:t>
            </a:r>
          </a:p>
          <a:p>
            <a:pPr algn="ctr"/>
            <a:r>
              <a:rPr lang="en-GB" sz="4800" dirty="0">
                <a:effectLst/>
                <a:latin typeface="Scribble marker" pitchFamily="50" charset="0"/>
                <a:ea typeface="Dry Brush" panose="020B0604020202020204" pitchFamily="34" charset="-128"/>
                <a:cs typeface="Dry Brush" panose="020B0604020202020204" pitchFamily="34" charset="-128"/>
              </a:rPr>
              <a:t>Contemporary</a:t>
            </a:r>
          </a:p>
          <a:p>
            <a:pPr algn="ctr"/>
            <a:r>
              <a:rPr lang="en-GB" sz="4800" dirty="0">
                <a:latin typeface="Scribble marker" pitchFamily="50" charset="0"/>
                <a:ea typeface="Dry Brush" panose="020B0604020202020204" pitchFamily="34" charset="-128"/>
                <a:cs typeface="Dry Brush" panose="020B0604020202020204" pitchFamily="34" charset="-128"/>
              </a:rPr>
              <a:t>Studies in </a:t>
            </a:r>
          </a:p>
          <a:p>
            <a:pPr algn="ctr"/>
            <a:r>
              <a:rPr lang="en-GB" sz="4800" dirty="0">
                <a:latin typeface="Scribble marker" pitchFamily="50" charset="0"/>
                <a:ea typeface="Dry Brush" panose="020B0604020202020204" pitchFamily="34" charset="-128"/>
                <a:cs typeface="Dry Brush" panose="020B0604020202020204" pitchFamily="34" charset="-128"/>
              </a:rPr>
              <a:t>Education</a:t>
            </a:r>
            <a:endParaRPr lang="en-GB" sz="4800" dirty="0">
              <a:effectLst/>
              <a:latin typeface="Scribble marker" pitchFamily="50" charset="0"/>
              <a:ea typeface="Dry Brush" panose="020B0604020202020204" pitchFamily="34" charset="-128"/>
              <a:cs typeface="Dry Brush" panose="020B0604020202020204" pitchFamily="34" charset="-128"/>
            </a:endParaRPr>
          </a:p>
        </p:txBody>
      </p:sp>
      <p:pic>
        <p:nvPicPr>
          <p:cNvPr id="5" name="Picture 4">
            <a:extLst>
              <a:ext uri="{FF2B5EF4-FFF2-40B4-BE49-F238E27FC236}">
                <a16:creationId xmlns:a16="http://schemas.microsoft.com/office/drawing/2014/main" id="{818E45EB-EE54-0B74-2876-AE8E3929F9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7853160" y="256988"/>
            <a:ext cx="6858000" cy="6858000"/>
          </a:xfrm>
          <a:prstGeom prst="rect">
            <a:avLst/>
          </a:prstGeom>
          <a:effectLst>
            <a:glow rad="228600">
              <a:schemeClr val="tx1">
                <a:alpha val="40000"/>
              </a:schemeClr>
            </a:glow>
          </a:effectLst>
        </p:spPr>
      </p:pic>
    </p:spTree>
    <p:extLst>
      <p:ext uri="{BB962C8B-B14F-4D97-AF65-F5344CB8AC3E}">
        <p14:creationId xmlns:p14="http://schemas.microsoft.com/office/powerpoint/2010/main" val="353834237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501F9-6B18-28E4-EB98-FC7058D62A8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BA529A1B-109A-BFF1-9258-A4FB41B0116A}"/>
              </a:ext>
            </a:extLst>
          </p:cNvPr>
          <p:cNvSpPr txBox="1">
            <a:spLocks/>
          </p:cNvSpPr>
          <p:nvPr/>
        </p:nvSpPr>
        <p:spPr>
          <a:xfrm>
            <a:off x="3503060" y="2144900"/>
            <a:ext cx="5400000" cy="1938992"/>
          </a:xfrm>
          <a:prstGeom prst="rect">
            <a:avLst/>
          </a:prstGeom>
          <a:noFill/>
        </p:spPr>
        <p:txBody>
          <a:bodyPr wrap="square" rtlCol="0">
            <a:spAutoFit/>
          </a:bodyPr>
          <a:lstStyle/>
          <a:p>
            <a:pPr algn="ctr"/>
            <a:r>
              <a:rPr lang="en-GB" sz="4000" dirty="0">
                <a:effectLst/>
                <a:latin typeface="Scribble marker" pitchFamily="50" charset="0"/>
                <a:ea typeface="Aptos" panose="020B0004020202020204" pitchFamily="34" charset="0"/>
                <a:cs typeface="Times New Roman" panose="02020603050405020304" pitchFamily="18" charset="0"/>
              </a:rPr>
              <a:t>Sewell:</a:t>
            </a:r>
          </a:p>
          <a:p>
            <a:pPr algn="ctr"/>
            <a:r>
              <a:rPr lang="en-GB" sz="4000" dirty="0">
                <a:effectLst/>
                <a:latin typeface="Scribble marker" pitchFamily="50" charset="0"/>
                <a:ea typeface="Aptos" panose="020B0004020202020204" pitchFamily="34" charset="0"/>
                <a:cs typeface="Times New Roman" panose="02020603050405020304" pitchFamily="18" charset="0"/>
              </a:rPr>
              <a:t>Black Masculinities and Schooling </a:t>
            </a:r>
            <a:r>
              <a:rPr lang="en-GB" sz="4000" dirty="0">
                <a:latin typeface="Scribble marker" pitchFamily="50" charset="0"/>
                <a:ea typeface="Aptos" panose="020B0004020202020204" pitchFamily="34" charset="0"/>
                <a:cs typeface="Times New Roman" panose="02020603050405020304" pitchFamily="18" charset="0"/>
              </a:rPr>
              <a:t>(1997)</a:t>
            </a:r>
            <a:endParaRPr lang="en-GB" sz="4000" dirty="0">
              <a:effectLst/>
              <a:latin typeface="Scribble marker" pitchFamily="50" charset="0"/>
              <a:ea typeface="Aptos" panose="020B0004020202020204" pitchFamily="34" charset="0"/>
              <a:cs typeface="Times New Roman" panose="02020603050405020304" pitchFamily="18" charset="0"/>
            </a:endParaRP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latin typeface="Aptos" panose="020B0004020202020204" pitchFamily="34" charset="0"/>
                <a:cs typeface="Arial" panose="020B0604020202020204" pitchFamily="34" charset="0"/>
              </a:rPr>
              <a:t>Explored the ways Afro-Caribbean boys constructed masculinity and  masculine identities within the school and the different ways these identities interacted and conflicted with teacher perceptions, school culture and wider social pressures.</a:t>
            </a:r>
          </a:p>
          <a:p>
            <a:endParaRPr lang="en-GB" sz="24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41987"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a:t>
            </a:r>
          </a:p>
          <a:p>
            <a:r>
              <a:rPr lang="en-GB" sz="1600" dirty="0">
                <a:solidFill>
                  <a:schemeClr val="bg1"/>
                </a:solidFill>
              </a:rPr>
              <a:t>2-year ethnographic study of 140 Black boys in 500-pupil  inner-city boys’ comprehensive. Study involved interviews, observations and document analysis. 30 teachers were interviewed and categorized according to  their attitudes toward Black students (“supportive,” “irritated,” “antagonistic”)</a:t>
            </a:r>
          </a:p>
          <a:p>
            <a:pPr lvl="0"/>
            <a:endParaRPr lang="en-GB" sz="2400" dirty="0"/>
          </a:p>
          <a:p>
            <a:pPr lvl="0"/>
            <a:endParaRPr lang="en-GB" sz="1600" dirty="0"/>
          </a:p>
          <a:p>
            <a:pPr lvl="0"/>
            <a:r>
              <a:rPr lang="en-GB" sz="1600" dirty="0">
                <a:solidFill>
                  <a:schemeClr val="bg1"/>
                </a:solidFill>
                <a:latin typeface="THE BOLD FONT (FREE VERSION)" panose="00000800000000000000" pitchFamily="2" charset="0"/>
              </a:rPr>
              <a:t> </a:t>
            </a:r>
            <a:endParaRPr lang="en-GB" sz="1600" dirty="0"/>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rPr>
              <a:t>5 responses to schooling (</a:t>
            </a:r>
            <a:r>
              <a:rPr lang="en-GB" sz="1600" dirty="0">
                <a:solidFill>
                  <a:srgbClr val="FFFF00"/>
                </a:solidFill>
              </a:rPr>
              <a:t>Conformists</a:t>
            </a:r>
            <a:r>
              <a:rPr lang="en-GB" sz="1600" dirty="0">
                <a:solidFill>
                  <a:schemeClr val="bg1"/>
                </a:solidFill>
              </a:rPr>
              <a:t>, </a:t>
            </a:r>
            <a:r>
              <a:rPr lang="en-GB" sz="1600" dirty="0">
                <a:solidFill>
                  <a:srgbClr val="FFFF00"/>
                </a:solidFill>
              </a:rPr>
              <a:t>Innovators, </a:t>
            </a:r>
            <a:r>
              <a:rPr lang="en-GB" sz="1600" dirty="0" err="1">
                <a:solidFill>
                  <a:srgbClr val="FFFF00"/>
                </a:solidFill>
              </a:rPr>
              <a:t>Retreatists</a:t>
            </a:r>
            <a:r>
              <a:rPr lang="en-GB" sz="1600" dirty="0">
                <a:solidFill>
                  <a:srgbClr val="FFFF00"/>
                </a:solidFill>
              </a:rPr>
              <a:t>, Rebels, Passives</a:t>
            </a:r>
            <a:r>
              <a:rPr lang="en-GB" sz="1600" dirty="0">
                <a:solidFill>
                  <a:schemeClr val="bg1"/>
                </a:solidFill>
              </a:rPr>
              <a:t>). Teachers often saw Black boys as aggressive or disruptive.</a:t>
            </a:r>
          </a:p>
          <a:p>
            <a:r>
              <a:rPr lang="en-GB" sz="1600" dirty="0">
                <a:solidFill>
                  <a:schemeClr val="bg1"/>
                </a:solidFill>
              </a:rPr>
              <a:t>Importance of Black youth subcultures in shaping identity. Despite sometimes performing  better than White peers in GCSEs in some years.  Black boys faced higher exclusion rates and negative teacher stereotyping.</a:t>
            </a:r>
            <a:endParaRPr lang="en-GB" sz="800" dirty="0">
              <a:solidFill>
                <a:schemeClr val="bg1"/>
              </a:solidFill>
            </a:endParaRPr>
          </a:p>
          <a:p>
            <a:endParaRPr lang="en-GB" sz="2800" dirty="0">
              <a:solidFill>
                <a:schemeClr val="bg1"/>
              </a:solidFill>
              <a:cs typeface="Arial" panose="020B0604020202020204" pitchFamily="34" charset="0"/>
            </a:endParaRPr>
          </a:p>
          <a:p>
            <a:r>
              <a:rPr lang="en-GB" sz="1600" dirty="0">
                <a:solidFill>
                  <a:schemeClr val="bg1"/>
                </a:solidFill>
                <a:cs typeface="Arial" panose="020B0604020202020204" pitchFamily="34" charset="0"/>
              </a:rPr>
              <a:t>	</a:t>
            </a:r>
            <a:endParaRPr lang="en-GB" sz="1000" dirty="0">
              <a:solidFill>
                <a:schemeClr val="bg1"/>
              </a:solidFill>
            </a:endParaRPr>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cs typeface="Arial" panose="020B0604020202020204" pitchFamily="34" charset="0"/>
              </a:rPr>
              <a:t>Applied Merton’s Strain Theory to categorise Black boys response to schooling. Their lower educational achievement is the result of a complex interplay of peer pressure, masculine attitudes, teacher bias and cultural identity. Racism and a lack of male role models too simplistic an explanation for educational failings.</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44BAB3B3-BB36-2E79-BF92-06CA65A0AD96}"/>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2274E2E3-FC50-00FD-75A1-D122E7D98C14}"/>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0E818DEB-19A8-A29F-1817-5AFA005B2AEE}"/>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938A630C-EFCD-766B-881B-D4CAE47C9BA1}"/>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25E36165-C8CE-89A8-A6F7-C239FBA9A472}"/>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05FBCE23-DAD7-3C9C-EB53-23E26E02B3EC}"/>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321CB73B-B96B-7B86-6403-0A6A14DB9772}"/>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84B5CFA5-C351-3D07-9602-E4BDE854358D}"/>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A1412AD3-526F-3041-7B46-BAECA5F005BD}"/>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F7EDCA5D-450B-AE07-0C4B-335EB5B72327}"/>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1F751B16-90C1-5208-00E9-1E9F0ADA6291}"/>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C5A32EB0-7C12-FD39-0B69-DC48BD1569E2}"/>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E6520F4A-DE96-90C9-F497-EAC7F02179E6}"/>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4E0BB388-7000-4F4D-0A83-A15ECA28CF16}"/>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9C643D47-0DE8-07D0-4AB2-85D19A9D499B}"/>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C96EF322-9D1F-84CE-512E-3EB008D6078B}"/>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9FDC0FC8-66BB-2F30-D8D5-A18E49F3313D}"/>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70433EAE-3162-39CC-1BC0-C47DB1F02DA5}"/>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A90C9EA1-3AEF-7C0D-C613-0E9329FDA8A6}"/>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A8E07D0E-9310-4E39-F735-F52FFFB49C0F}"/>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50A1D1AB-54BB-DA96-5523-D152519E7C5A}"/>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9A0D2531-E64D-03A1-7F3B-843279FE00FF}"/>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4834669B-6830-96C4-BAF6-8A8402F4935C}"/>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7D4464AF-B45E-2ABA-4FE4-1114220DBB54}"/>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42CB587E-E37D-159A-4607-EF231DC8D3AB}"/>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8BEEA23E-2485-CC5C-A215-A8FCE86C9EAF}"/>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F459A9A2-ABA2-7AF2-27C0-A3B95540CCA5}"/>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7F388002-4F6A-A513-0354-9118EC281204}"/>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BD82FA58-759B-A09B-A0B5-B4DBA1FCDCB1}"/>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F48C1629-1B8E-E569-6AB1-91EC1958549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71973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42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365500-BFB9-66B3-0292-1C1A84C4EEC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BA529A1B-109A-BFF1-9258-A4FB41B0116A}"/>
              </a:ext>
            </a:extLst>
          </p:cNvPr>
          <p:cNvSpPr txBox="1">
            <a:spLocks/>
          </p:cNvSpPr>
          <p:nvPr/>
        </p:nvSpPr>
        <p:spPr>
          <a:xfrm>
            <a:off x="3533540" y="2378580"/>
            <a:ext cx="5400000" cy="1938992"/>
          </a:xfrm>
          <a:prstGeom prst="rect">
            <a:avLst/>
          </a:prstGeom>
          <a:noFill/>
        </p:spPr>
        <p:txBody>
          <a:bodyPr wrap="square" rtlCol="0">
            <a:spAutoFit/>
          </a:bodyPr>
          <a:lstStyle/>
          <a:p>
            <a:pPr algn="ctr"/>
            <a:r>
              <a:rPr lang="en-GB" sz="4000" dirty="0">
                <a:effectLst/>
                <a:latin typeface="Scribble marker" pitchFamily="50" charset="0"/>
                <a:ea typeface="Aptos" panose="020B0004020202020204" pitchFamily="34" charset="0"/>
                <a:cs typeface="Times New Roman" panose="02020603050405020304" pitchFamily="18" charset="0"/>
              </a:rPr>
              <a:t>Gillborn </a:t>
            </a:r>
            <a:r>
              <a:rPr lang="en-GB" sz="3200" dirty="0">
                <a:effectLst/>
                <a:latin typeface="Scribble marker" pitchFamily="50" charset="0"/>
                <a:ea typeface="Aptos" panose="020B0004020202020204" pitchFamily="34" charset="0"/>
                <a:cs typeface="Times New Roman" panose="02020603050405020304" pitchFamily="18" charset="0"/>
              </a:rPr>
              <a:t>and</a:t>
            </a:r>
            <a:r>
              <a:rPr lang="en-GB" sz="4000" dirty="0">
                <a:effectLst/>
                <a:latin typeface="Scribble marker" pitchFamily="50" charset="0"/>
                <a:ea typeface="Aptos" panose="020B0004020202020204" pitchFamily="34" charset="0"/>
                <a:cs typeface="Times New Roman" panose="02020603050405020304" pitchFamily="18" charset="0"/>
              </a:rPr>
              <a:t> </a:t>
            </a:r>
            <a:r>
              <a:rPr lang="en-GB" sz="4000" dirty="0" err="1">
                <a:effectLst/>
                <a:latin typeface="Scribble marker" pitchFamily="50" charset="0"/>
                <a:ea typeface="Aptos" panose="020B0004020202020204" pitchFamily="34" charset="0"/>
                <a:cs typeface="Times New Roman" panose="02020603050405020304" pitchFamily="18" charset="0"/>
              </a:rPr>
              <a:t>Youdell</a:t>
            </a:r>
            <a:r>
              <a:rPr lang="en-GB" sz="4000" dirty="0">
                <a:effectLst/>
                <a:latin typeface="Scribble marker" pitchFamily="50" charset="0"/>
                <a:ea typeface="Aptos" panose="020B0004020202020204" pitchFamily="34" charset="0"/>
                <a:cs typeface="Times New Roman" panose="02020603050405020304" pitchFamily="18" charset="0"/>
              </a:rPr>
              <a:t>: Rationing Education</a:t>
            </a:r>
          </a:p>
          <a:p>
            <a:pPr algn="ctr"/>
            <a:r>
              <a:rPr lang="en-GB" sz="4000" dirty="0">
                <a:latin typeface="Scribble marker" pitchFamily="50" charset="0"/>
                <a:ea typeface="Aptos" panose="020B0004020202020204" pitchFamily="34" charset="0"/>
                <a:cs typeface="Times New Roman" panose="02020603050405020304" pitchFamily="18" charset="0"/>
              </a:rPr>
              <a:t>(2000)</a:t>
            </a:r>
            <a:endParaRPr lang="en-GB" sz="4000" dirty="0">
              <a:effectLst/>
              <a:latin typeface="Scribble marker" pitchFamily="50" charset="0"/>
              <a:ea typeface="Aptos" panose="020B0004020202020204" pitchFamily="34" charset="0"/>
              <a:cs typeface="Times New Roman" panose="02020603050405020304" pitchFamily="18" charset="0"/>
            </a:endParaRP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latin typeface="Aptos" panose="020B0004020202020204" pitchFamily="34" charset="0"/>
                <a:cs typeface="Arial" panose="020B0604020202020204" pitchFamily="34" charset="0"/>
              </a:rPr>
              <a:t>How educational policies and teacher practices contribute to racialised  inequalities in achievement. Particular attention was paid to mechanisms like streaming, banding, setting and the A–C economy (in 2017 this changed to grades 4 – 9) in UK secondary schools.</a:t>
            </a:r>
            <a:endParaRPr lang="en-GB" sz="1600" dirty="0">
              <a:solidFill>
                <a:schemeClr val="bg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ptos" panose="020B00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41987"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pPr lvl="0"/>
            <a:r>
              <a:rPr lang="en-GB" sz="1600" dirty="0"/>
              <a:t>2-year ethnographic study in 2 London comprehensive schools (“Taylor” and “Clough” – </a:t>
            </a:r>
            <a:r>
              <a:rPr lang="en-GB" sz="1600" i="1" dirty="0"/>
              <a:t>a football in-joke</a:t>
            </a:r>
            <a:r>
              <a:rPr lang="en-GB" sz="1600" dirty="0"/>
              <a:t>) of </a:t>
            </a:r>
          </a:p>
          <a:p>
            <a:pPr lvl="0"/>
            <a:r>
              <a:rPr lang="en-GB" sz="1600" dirty="0"/>
              <a:t>Key Stage 4 (GCSE / 14–16 year old) pupils. Mixed methods (primary and secondary) approach involving classroom observations, interviews with staff and students and the analysis of school documents and performance data.</a:t>
            </a:r>
          </a:p>
          <a:p>
            <a:pPr lvl="0"/>
            <a:endParaRPr lang="en-GB" sz="2400" dirty="0"/>
          </a:p>
          <a:p>
            <a:pPr lvl="0"/>
            <a:endParaRPr lang="en-GB" sz="1600" dirty="0"/>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cs typeface="Arial" panose="020B0604020202020204" pitchFamily="34" charset="0"/>
              </a:rPr>
              <a:t>White pupils more-likely to achieve 5 A–C GCSEs than Black peers. Schools operated system of “educational triage” – resources were  strategically allocated to pupils based on their perceived ability to achieve a GCSE pass.</a:t>
            </a:r>
          </a:p>
          <a:p>
            <a:r>
              <a:rPr lang="en-GB" sz="1600" dirty="0">
                <a:solidFill>
                  <a:schemeClr val="bg1"/>
                </a:solidFill>
                <a:cs typeface="Arial" panose="020B0604020202020204" pitchFamily="34" charset="0"/>
              </a:rPr>
              <a:t>Prioritised “borderline”, mainly white, pupils, to lift league table results.</a:t>
            </a:r>
          </a:p>
          <a:p>
            <a:r>
              <a:rPr lang="en-GB" sz="1600" dirty="0">
                <a:solidFill>
                  <a:schemeClr val="bg1"/>
                </a:solidFill>
                <a:cs typeface="Arial" panose="020B0604020202020204" pitchFamily="34" charset="0"/>
              </a:rPr>
              <a:t>Neglected those, mainly Black, pupils seen as “hopeless cases”.</a:t>
            </a:r>
          </a:p>
          <a:p>
            <a:endParaRPr lang="en-GB" sz="1000" dirty="0">
              <a:solidFill>
                <a:schemeClr val="bg1"/>
              </a:solidFill>
              <a:cs typeface="Arial" panose="020B0604020202020204" pitchFamily="34" charset="0"/>
            </a:endParaRPr>
          </a:p>
          <a:p>
            <a:r>
              <a:rPr lang="en-GB" sz="1600" dirty="0">
                <a:solidFill>
                  <a:schemeClr val="bg1"/>
                </a:solidFill>
                <a:cs typeface="Arial" panose="020B0604020202020204" pitchFamily="34" charset="0"/>
              </a:rPr>
              <a:t>	</a:t>
            </a:r>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t>Streaming and tiered GCSE entry placed Black pupils in lower sets, limiting their access to higher grades. Teachers’, often unconscious, racialised expectations, shaped decisions about ability and potential.</a:t>
            </a:r>
          </a:p>
          <a:p>
            <a:r>
              <a:rPr lang="en-GB" sz="1600" dirty="0">
                <a:solidFill>
                  <a:schemeClr val="bg1"/>
                </a:solidFill>
                <a:cs typeface="Arial" panose="020B0604020202020204" pitchFamily="34" charset="0"/>
              </a:rPr>
              <a:t>Institutional racism embedded in everyday school practices. T</a:t>
            </a:r>
            <a:r>
              <a:rPr lang="en-GB" sz="1600" dirty="0"/>
              <a:t>he marketisation of education - with its focus on league tables - intensified inequalities.</a:t>
            </a: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B844B7C2-D2F6-22F3-6B0E-0F32FF027DE5}"/>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B2DD51E8-019D-9A5F-16A4-50065C7F1415}"/>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0EB0FA48-F2FC-6E50-C935-D8467194BF0C}"/>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3969BF7B-00B3-3216-646A-537AD7836046}"/>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8DC5CA47-C8B0-1639-C2B4-46F74C68AB24}"/>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5FC227AA-2AFF-62E2-494C-65AE0CDC2F5D}"/>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1B886C3E-AB9F-CAA9-AF7F-8285025EEB4E}"/>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7C5CA6DB-7401-25C3-5E7A-8E6B706399DD}"/>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252A72CB-106C-BFC9-44EE-6EDB492B8D65}"/>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17190692-0CB4-CA02-4A59-BE9F4A591069}"/>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1A4ECCE2-FF0F-DDF1-94A8-DC28469FA916}"/>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30457330-D6D9-621E-2362-89B70DC9582D}"/>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286FF172-B062-F82B-E700-AD8A93D463C2}"/>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F2D9D6E3-D3CB-3E7B-AC58-26CB8F696177}"/>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23D6D463-B730-FD7F-4265-4786B1548999}"/>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ACC056F0-A130-B782-074D-4F26FEDB48C1}"/>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B392BED1-BB66-9F96-8FC8-12D012F82997}"/>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7A277101-5FBA-4793-479F-A8814ECFC7DF}"/>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EF39C603-ADD3-BEE6-D945-BA60894437F0}"/>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6DA17746-C111-6037-2568-DC1EF3F50743}"/>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23C5B4D4-0602-0495-27CC-4C5BC1C7C2E8}"/>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0DABA218-EAAB-2831-6FB4-E36BF9E46CCD}"/>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9F462033-2DC2-2134-6BD0-E51D33B96157}"/>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5985BC6E-7FE7-844D-6944-0204EC8422CA}"/>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E970C42B-FEA1-A98D-6AB5-163FFA704A1A}"/>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DA85F162-3772-998C-81D5-36FB60177CFA}"/>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D347605E-A5BA-0EBA-C210-CEBBAA6BD36D}"/>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B178549D-6B5A-FC85-FA65-F9C2BA7B7EEC}"/>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8DD9BBF6-785B-9110-4ABF-7B895CE8526A}"/>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F1102BF9-3FD6-0AB5-E94B-4C1A6B15AD8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891289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42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06071-88AC-B7C8-B254-1B8DEBDBAF4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67C6B2E6-3F23-0374-2E3D-DB22FF41DBD8}"/>
              </a:ext>
            </a:extLst>
          </p:cNvPr>
          <p:cNvSpPr txBox="1">
            <a:spLocks/>
          </p:cNvSpPr>
          <p:nvPr/>
        </p:nvSpPr>
        <p:spPr>
          <a:xfrm>
            <a:off x="3513220" y="2185540"/>
            <a:ext cx="5400000" cy="2308324"/>
          </a:xfrm>
          <a:prstGeom prst="rect">
            <a:avLst/>
          </a:prstGeom>
          <a:noFill/>
        </p:spPr>
        <p:txBody>
          <a:bodyPr wrap="square" rtlCol="0">
            <a:spAutoFit/>
          </a:bodyPr>
          <a:lstStyle/>
          <a:p>
            <a:pPr algn="ctr"/>
            <a:r>
              <a:rPr lang="en-GB" sz="3600" dirty="0">
                <a:effectLst/>
                <a:latin typeface="Scribble marker" pitchFamily="50" charset="0"/>
                <a:ea typeface="Aptos" panose="020B0004020202020204" pitchFamily="34" charset="0"/>
                <a:cs typeface="Times New Roman" panose="02020603050405020304" pitchFamily="18" charset="0"/>
              </a:rPr>
              <a:t>Ball:</a:t>
            </a:r>
          </a:p>
          <a:p>
            <a:pPr algn="ctr"/>
            <a:r>
              <a:rPr lang="en-GB" sz="3600" dirty="0">
                <a:effectLst/>
                <a:latin typeface="Scribble marker" pitchFamily="50" charset="0"/>
                <a:ea typeface="Aptos" panose="020B0004020202020204" pitchFamily="34" charset="0"/>
                <a:cs typeface="Times New Roman" panose="02020603050405020304" pitchFamily="18" charset="0"/>
              </a:rPr>
              <a:t>The Terrifying World of Performativity (2003)</a:t>
            </a: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understand the impact of market-driven educational policies, such as league tables, standardised (Key Stage) testing and academisation, affect teachers’ professional identities, autonomy, and emotional wellbeing.</a:t>
            </a:r>
          </a:p>
          <a:p>
            <a:endParaRPr lang="en-GB" sz="2400" dirty="0">
              <a:solidFill>
                <a:schemeClr val="bg1"/>
              </a:solidFill>
              <a:latin typeface="Aptos" panose="020B00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Secondary study analysing  government policies, inspection regimes and various  official performance measurements. How these “surveillance mechanisms” influence the role of teachers and the culture of schools.</a:t>
            </a:r>
          </a:p>
          <a:p>
            <a:endParaRPr lang="en-GB" sz="24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Judging teachers by quantifiable outputs (test scores, league tables) leads to “fabrication” – teachers try to meet external expectations in any way possible. P</a:t>
            </a:r>
            <a:r>
              <a:rPr lang="en-GB" sz="1600" dirty="0"/>
              <a:t>erformance indicators  focus on the measurable rather than the meaningful and </a:t>
            </a:r>
            <a:r>
              <a:rPr lang="en-GB" sz="1600" dirty="0">
                <a:solidFill>
                  <a:schemeClr val="bg1"/>
                </a:solidFill>
              </a:rPr>
              <a:t>creates a culture of competition, compliance and insecurity that undermines intrinsic motivation and collaboration.</a:t>
            </a:r>
            <a:endParaRPr lang="en-GB" sz="8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Performativity is a corrosive force in education. It reduces teaching to a series of measurable outputs, erodes professional judgment, and reshapes educators into “technicians of delivery” rather than autonomous professionals. His work is a powerful critique of neoliberal governance in schools.</a:t>
            </a:r>
            <a:endParaRPr lang="en-GB" sz="1600" dirty="0">
              <a:solidFill>
                <a:schemeClr val="tx1"/>
              </a:solidFill>
              <a:cs typeface="Arial" panose="020B0604020202020204" pitchFamily="34" charset="0"/>
            </a:endParaRPr>
          </a:p>
          <a:p>
            <a:endParaRPr lang="en-GB" sz="24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362CEC1E-A941-040B-E8F6-DDF0CA53F19A}"/>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719F3C94-C3EB-F081-884C-9B6FA513D1D5}"/>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D66701AF-DF13-D3DB-1554-28C7A59C94DA}"/>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A54517B9-1135-52E9-A821-B96F0B9699AD}"/>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3352F96D-E579-D649-0951-86313C68369F}"/>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D9FDBFB2-3763-A81B-23FA-669866EDA358}"/>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E8E005DA-7A6C-2E0D-4D8C-FBAB515CAB38}"/>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2483AD5F-CE12-A28E-CAD7-FF249E253765}"/>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2D9C4E91-34C5-A791-2361-9DBCE7525410}"/>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BAFB52F6-6A10-B883-67B0-EA753FB287DB}"/>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1F3618D7-FB28-0BB8-DC9A-9538B1696286}"/>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51DF99DB-6FFD-4A59-5024-F5FDDE6DA991}"/>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323BB514-3ADE-48E9-B95E-E2EC76D89941}"/>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E3932E01-049C-8700-ACD8-279E87444EAA}"/>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E0A0A438-02B0-364D-AC44-3981A422868F}"/>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8D131E2E-2167-A4E7-2A48-A69C20C991B4}"/>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2C92260E-4595-F10A-4479-33D8E5DDFC04}"/>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A4C9D43-FCA5-BBBD-BE51-14A3C4AE4F8F}"/>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6B340C18-FA7F-A809-91B7-C1D0D4B22732}"/>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0B3FE487-DF1B-0C57-7EFF-CB31D9F3838A}"/>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770B53C9-5038-BBA2-2927-B4E50E603306}"/>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D6F0650B-F645-66AC-0D9A-9732842877D9}"/>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40506BAF-04B3-875D-CEE4-2B53B1A766CD}"/>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DC075971-303E-C8CF-EDD6-2D014C162949}"/>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714845E0-0E3F-E1DC-DABE-A45FC4942C66}"/>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3D7647D0-5604-AA49-B14C-6D5251013991}"/>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DCDB4EC4-D01F-0BBE-315D-95CE5143255A}"/>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EEC674E5-239A-EBF1-04F4-79E9A2B2F9F9}"/>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A5C4F169-A871-693B-999E-492615472431}"/>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5F7411D8-37F7-A720-611D-6E5CF89EC66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25953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4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66A7CB-F7E0-0BB6-ED16-509C105E50B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1" name="TextBox 20">
            <a:extLst>
              <a:ext uri="{FF2B5EF4-FFF2-40B4-BE49-F238E27FC236}">
                <a16:creationId xmlns:a16="http://schemas.microsoft.com/office/drawing/2014/main" id="{1BA13B26-E102-352D-096C-E4B81EED56D4}"/>
              </a:ext>
            </a:extLst>
          </p:cNvPr>
          <p:cNvSpPr txBox="1">
            <a:spLocks/>
          </p:cNvSpPr>
          <p:nvPr/>
        </p:nvSpPr>
        <p:spPr>
          <a:xfrm>
            <a:off x="3513220" y="2216020"/>
            <a:ext cx="5400000" cy="2677656"/>
          </a:xfrm>
          <a:prstGeom prst="rect">
            <a:avLst/>
          </a:prstGeom>
          <a:noFill/>
        </p:spPr>
        <p:txBody>
          <a:bodyPr wrap="square" rtlCol="0">
            <a:spAutoFit/>
          </a:bodyPr>
          <a:lstStyle/>
          <a:p>
            <a:pPr algn="ctr"/>
            <a:r>
              <a:rPr lang="en-GB" sz="4400" dirty="0">
                <a:latin typeface="Scribble marker" pitchFamily="50" charset="0"/>
              </a:rPr>
              <a:t>Jackson: </a:t>
            </a:r>
          </a:p>
          <a:p>
            <a:pPr algn="ctr"/>
            <a:r>
              <a:rPr lang="en-GB" sz="4400" dirty="0">
                <a:latin typeface="Scribble marker" pitchFamily="50" charset="0"/>
              </a:rPr>
              <a:t>Lads and Ladettes in Schools (2006)</a:t>
            </a:r>
          </a:p>
          <a:p>
            <a:endParaRPr lang="en-GB" sz="3600" dirty="0">
              <a:solidFill>
                <a:srgbClr val="FFFF00"/>
              </a:solidFill>
            </a:endParaRP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rPr>
              <a:t>To e</a:t>
            </a:r>
            <a:r>
              <a:rPr lang="en-GB" sz="1600" dirty="0">
                <a:solidFill>
                  <a:schemeClr val="bg1"/>
                </a:solidFill>
                <a:latin typeface="Arial" panose="020B0604020202020204" pitchFamily="34" charset="0"/>
                <a:cs typeface="Arial" panose="020B0604020202020204" pitchFamily="34" charset="0"/>
              </a:rPr>
              <a:t>xplore how “laddish” behaviour is constructed and expressed by boys and girls in secondary schools, particularly in relation to academic effort, gender identity and peer dynamics.</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Research in 8 English secondary schools. Questionnaire given to  around 800 pupils used to select 200 (13–14 year olds) for semi-structured interviews (in one school teachers selected the pupils). Additional interviews with 30 teachers. Focus was on how pupils define and perform “laddish” or “ladette” behaviour and how it affected school engagement.</a:t>
            </a: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Pupils feared being labelled “stupid” if they tried and failed, so laddish behaviour  such as disruption and backchat, was defensive strategy to avoid the shame of failure. Both genders engaged in </a:t>
            </a:r>
            <a:r>
              <a:rPr lang="en-GB" sz="1600" dirty="0" err="1">
                <a:solidFill>
                  <a:schemeClr val="bg1"/>
                </a:solidFill>
              </a:rPr>
              <a:t>laddishness</a:t>
            </a:r>
            <a:r>
              <a:rPr lang="en-GB" sz="1600" dirty="0">
                <a:solidFill>
                  <a:schemeClr val="bg1"/>
                </a:solidFill>
              </a:rPr>
              <a:t>, but girls had problems balancing femininity with rebelliousness. Peer pressure discouraged visible effort; academic success downplayed to maintain social status.</a:t>
            </a:r>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err="1">
                <a:solidFill>
                  <a:schemeClr val="bg1"/>
                </a:solidFill>
              </a:rPr>
              <a:t>Laddishness</a:t>
            </a:r>
            <a:r>
              <a:rPr lang="en-GB" sz="1600" dirty="0">
                <a:solidFill>
                  <a:schemeClr val="bg1"/>
                </a:solidFill>
              </a:rPr>
              <a:t> is a socially constructed response to institutional pressures and identity negotiation, with resistance to teacher expectations shaped by gender norms (such as balancing femininity with disruptive behaviour). Schools inadvertently reinforce such behaviour through their culture and disciplinary practices (such as a competitive environment and narrow definition of success).</a:t>
            </a:r>
          </a:p>
          <a:p>
            <a:endParaRPr lang="en-GB" sz="800" dirty="0">
              <a:solidFill>
                <a:schemeClr val="bg1"/>
              </a:solidFill>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sp>
        <p:nvSpPr>
          <p:cNvPr id="8" name="TextBox 7">
            <a:extLst>
              <a:ext uri="{FF2B5EF4-FFF2-40B4-BE49-F238E27FC236}">
                <a16:creationId xmlns:a16="http://schemas.microsoft.com/office/drawing/2014/main" id="{006D2286-DBB8-FB74-DFEB-9AF69554D820}"/>
              </a:ext>
            </a:extLst>
          </p:cNvPr>
          <p:cNvSpPr txBox="1"/>
          <p:nvPr/>
        </p:nvSpPr>
        <p:spPr>
          <a:xfrm>
            <a:off x="3261443" y="0"/>
            <a:ext cx="7040880" cy="369332"/>
          </a:xfrm>
          <a:prstGeom prst="rect">
            <a:avLst/>
          </a:prstGeom>
          <a:noFill/>
        </p:spPr>
        <p:txBody>
          <a:bodyPr wrap="square">
            <a:spAutoFit/>
          </a:bodyPr>
          <a:lstStyle/>
          <a:p>
            <a:endParaRPr lang="en-GB" dirty="0">
              <a:solidFill>
                <a:srgbClr val="FFFF00"/>
              </a:solidFill>
            </a:endParaRPr>
          </a:p>
        </p:txBody>
      </p:sp>
      <p:grpSp>
        <p:nvGrpSpPr>
          <p:cNvPr id="16" name="Group 15">
            <a:extLst>
              <a:ext uri="{FF2B5EF4-FFF2-40B4-BE49-F238E27FC236}">
                <a16:creationId xmlns:a16="http://schemas.microsoft.com/office/drawing/2014/main" id="{2A00530E-2F0E-814D-FF93-A58675008975}"/>
              </a:ext>
            </a:extLst>
          </p:cNvPr>
          <p:cNvGrpSpPr/>
          <p:nvPr/>
        </p:nvGrpSpPr>
        <p:grpSpPr>
          <a:xfrm>
            <a:off x="187901" y="475018"/>
            <a:ext cx="6442120" cy="6340197"/>
            <a:chOff x="35501" y="322618"/>
            <a:chExt cx="6442120" cy="6340197"/>
          </a:xfrm>
        </p:grpSpPr>
        <p:grpSp>
          <p:nvGrpSpPr>
            <p:cNvPr id="22" name="Main Menu">
              <a:extLst>
                <a:ext uri="{FF2B5EF4-FFF2-40B4-BE49-F238E27FC236}">
                  <a16:creationId xmlns:a16="http://schemas.microsoft.com/office/drawing/2014/main" id="{74CA47B1-3071-6B21-18ED-26766312BB1E}"/>
                </a:ext>
              </a:extLst>
            </p:cNvPr>
            <p:cNvGrpSpPr/>
            <p:nvPr/>
          </p:nvGrpSpPr>
          <p:grpSpPr>
            <a:xfrm>
              <a:off x="35501" y="322618"/>
              <a:ext cx="6442120" cy="6340197"/>
              <a:chOff x="35501" y="322618"/>
              <a:chExt cx="6442120" cy="6340197"/>
            </a:xfrm>
          </p:grpSpPr>
          <p:sp>
            <p:nvSpPr>
              <p:cNvPr id="49" name="TextBox 48">
                <a:extLst>
                  <a:ext uri="{FF2B5EF4-FFF2-40B4-BE49-F238E27FC236}">
                    <a16:creationId xmlns:a16="http://schemas.microsoft.com/office/drawing/2014/main" id="{D5DF894E-9A4D-B4D4-DC1A-59B897CD7EB0}"/>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50" name="Rectangle 49">
                <a:hlinkClick r:id="rId6" action="ppaction://hlinksldjump"/>
                <a:extLst>
                  <a:ext uri="{FF2B5EF4-FFF2-40B4-BE49-F238E27FC236}">
                    <a16:creationId xmlns:a16="http://schemas.microsoft.com/office/drawing/2014/main" id="{AE59AB3B-0B7F-03C9-5C71-9167EBCAE344}"/>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7" action="ppaction://hlinksldjump"/>
              <a:extLst>
                <a:ext uri="{FF2B5EF4-FFF2-40B4-BE49-F238E27FC236}">
                  <a16:creationId xmlns:a16="http://schemas.microsoft.com/office/drawing/2014/main" id="{4AA510DC-5D29-4F38-F371-D733C0C20A04}"/>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hlinkClick r:id="rId8" action="ppaction://hlinksldjump"/>
              <a:extLst>
                <a:ext uri="{FF2B5EF4-FFF2-40B4-BE49-F238E27FC236}">
                  <a16:creationId xmlns:a16="http://schemas.microsoft.com/office/drawing/2014/main" id="{2200B56F-4684-1165-1961-4DC9F47A20DC}"/>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9" action="ppaction://hlinksldjump"/>
              <a:extLst>
                <a:ext uri="{FF2B5EF4-FFF2-40B4-BE49-F238E27FC236}">
                  <a16:creationId xmlns:a16="http://schemas.microsoft.com/office/drawing/2014/main" id="{05D8AC35-2446-303F-7B8A-0AD1E38076DA}"/>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0" action="ppaction://hlinksldjump"/>
              <a:extLst>
                <a:ext uri="{FF2B5EF4-FFF2-40B4-BE49-F238E27FC236}">
                  <a16:creationId xmlns:a16="http://schemas.microsoft.com/office/drawing/2014/main" id="{2230D6D3-CF4C-4381-A283-FAF1FB2BB738}"/>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1" action="ppaction://hlinksldjump"/>
              <a:extLst>
                <a:ext uri="{FF2B5EF4-FFF2-40B4-BE49-F238E27FC236}">
                  <a16:creationId xmlns:a16="http://schemas.microsoft.com/office/drawing/2014/main" id="{BE91D5AE-781E-35CE-9F82-22C77C302E98}"/>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2" action="ppaction://hlinksldjump"/>
              <a:extLst>
                <a:ext uri="{FF2B5EF4-FFF2-40B4-BE49-F238E27FC236}">
                  <a16:creationId xmlns:a16="http://schemas.microsoft.com/office/drawing/2014/main" id="{43DE51B0-8B70-3634-017F-D28A4A83A8CC}"/>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3" action="ppaction://hlinksldjump"/>
              <a:extLst>
                <a:ext uri="{FF2B5EF4-FFF2-40B4-BE49-F238E27FC236}">
                  <a16:creationId xmlns:a16="http://schemas.microsoft.com/office/drawing/2014/main" id="{A704E586-3F2D-9CD8-91B3-58D51D03A775}"/>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4" action="ppaction://hlinksldjump"/>
              <a:extLst>
                <a:ext uri="{FF2B5EF4-FFF2-40B4-BE49-F238E27FC236}">
                  <a16:creationId xmlns:a16="http://schemas.microsoft.com/office/drawing/2014/main" id="{AA2BF790-1A26-14D0-EEC9-9CC4F93EC4EF}"/>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5" action="ppaction://hlinksldjump"/>
              <a:extLst>
                <a:ext uri="{FF2B5EF4-FFF2-40B4-BE49-F238E27FC236}">
                  <a16:creationId xmlns:a16="http://schemas.microsoft.com/office/drawing/2014/main" id="{2849185B-5EAF-48D2-DE64-136363E61ECB}"/>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hlinkClick r:id="rId16" action="ppaction://hlinksldjump"/>
              <a:extLst>
                <a:ext uri="{FF2B5EF4-FFF2-40B4-BE49-F238E27FC236}">
                  <a16:creationId xmlns:a16="http://schemas.microsoft.com/office/drawing/2014/main" id="{F40DF956-1817-923D-20B9-F78526CD8CEF}"/>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17" action="ppaction://hlinksldjump"/>
              <a:extLst>
                <a:ext uri="{FF2B5EF4-FFF2-40B4-BE49-F238E27FC236}">
                  <a16:creationId xmlns:a16="http://schemas.microsoft.com/office/drawing/2014/main" id="{8A7B632E-9DEA-992E-B0CD-A7CE2675657E}"/>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8" action="ppaction://hlinksldjump"/>
              <a:extLst>
                <a:ext uri="{FF2B5EF4-FFF2-40B4-BE49-F238E27FC236}">
                  <a16:creationId xmlns:a16="http://schemas.microsoft.com/office/drawing/2014/main" id="{A4E7CF4A-29D6-BAE7-3F98-FCEBE0AFDA64}"/>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hlinkClick r:id="rId19" action="ppaction://hlinksldjump"/>
              <a:extLst>
                <a:ext uri="{FF2B5EF4-FFF2-40B4-BE49-F238E27FC236}">
                  <a16:creationId xmlns:a16="http://schemas.microsoft.com/office/drawing/2014/main" id="{0445B158-3144-3962-D4A9-D775F6085075}"/>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0" action="ppaction://hlinksldjump"/>
              <a:extLst>
                <a:ext uri="{FF2B5EF4-FFF2-40B4-BE49-F238E27FC236}">
                  <a16:creationId xmlns:a16="http://schemas.microsoft.com/office/drawing/2014/main" id="{086F118E-6F5B-EF8F-CB89-BB7788ADFF6A}"/>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1" action="ppaction://hlinksldjump"/>
              <a:extLst>
                <a:ext uri="{FF2B5EF4-FFF2-40B4-BE49-F238E27FC236}">
                  <a16:creationId xmlns:a16="http://schemas.microsoft.com/office/drawing/2014/main" id="{F861B6AC-C7FF-21F2-34DB-949E5A9FC639}"/>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2" action="ppaction://hlinksldjump"/>
              <a:extLst>
                <a:ext uri="{FF2B5EF4-FFF2-40B4-BE49-F238E27FC236}">
                  <a16:creationId xmlns:a16="http://schemas.microsoft.com/office/drawing/2014/main" id="{A91B7653-B51C-B78C-BEBC-E4562B8972DF}"/>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3" action="ppaction://hlinksldjump"/>
              <a:extLst>
                <a:ext uri="{FF2B5EF4-FFF2-40B4-BE49-F238E27FC236}">
                  <a16:creationId xmlns:a16="http://schemas.microsoft.com/office/drawing/2014/main" id="{8307F635-C0F0-EF49-E669-4DFEEC1761DF}"/>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4" action="ppaction://hlinksldjump"/>
              <a:extLst>
                <a:ext uri="{FF2B5EF4-FFF2-40B4-BE49-F238E27FC236}">
                  <a16:creationId xmlns:a16="http://schemas.microsoft.com/office/drawing/2014/main" id="{B149124A-0F80-7CE9-83DB-E0FF257E9BD1}"/>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5" action="ppaction://hlinksldjump"/>
              <a:extLst>
                <a:ext uri="{FF2B5EF4-FFF2-40B4-BE49-F238E27FC236}">
                  <a16:creationId xmlns:a16="http://schemas.microsoft.com/office/drawing/2014/main" id="{97790765-5123-5BAE-6644-EA565821D353}"/>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26" action="ppaction://hlinksldjump"/>
              <a:extLst>
                <a:ext uri="{FF2B5EF4-FFF2-40B4-BE49-F238E27FC236}">
                  <a16:creationId xmlns:a16="http://schemas.microsoft.com/office/drawing/2014/main" id="{B25FA01C-73C9-BB09-488E-EDED8F341528}"/>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7" action="ppaction://hlinksldjump"/>
              <a:extLst>
                <a:ext uri="{FF2B5EF4-FFF2-40B4-BE49-F238E27FC236}">
                  <a16:creationId xmlns:a16="http://schemas.microsoft.com/office/drawing/2014/main" id="{B4C4A410-7A6D-8A09-3048-2BB44A5E5346}"/>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8" action="ppaction://hlinksldjump"/>
              <a:extLst>
                <a:ext uri="{FF2B5EF4-FFF2-40B4-BE49-F238E27FC236}">
                  <a16:creationId xmlns:a16="http://schemas.microsoft.com/office/drawing/2014/main" id="{699FFAAB-F3E3-7E26-E301-798FE036D0BC}"/>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29" action="ppaction://hlinksldjump"/>
              <a:extLst>
                <a:ext uri="{FF2B5EF4-FFF2-40B4-BE49-F238E27FC236}">
                  <a16:creationId xmlns:a16="http://schemas.microsoft.com/office/drawing/2014/main" id="{24AFAE18-D378-6EF6-660C-FAFEAD84D1BF}"/>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0" action="ppaction://hlinksldjump"/>
              <a:extLst>
                <a:ext uri="{FF2B5EF4-FFF2-40B4-BE49-F238E27FC236}">
                  <a16:creationId xmlns:a16="http://schemas.microsoft.com/office/drawing/2014/main" id="{A1C15CBF-8B2E-79DB-EE37-233676F4619A}"/>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hlinkClick r:id="rId31" action="ppaction://hlinksldjump"/>
              <a:extLst>
                <a:ext uri="{FF2B5EF4-FFF2-40B4-BE49-F238E27FC236}">
                  <a16:creationId xmlns:a16="http://schemas.microsoft.com/office/drawing/2014/main" id="{E08C5605-B7F9-9C85-4B6F-FEA9B97DF5C9}"/>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1" name="Menu" descr="Warning with solid fill">
            <a:extLst>
              <a:ext uri="{FF2B5EF4-FFF2-40B4-BE49-F238E27FC236}">
                <a16:creationId xmlns:a16="http://schemas.microsoft.com/office/drawing/2014/main" id="{ECBC6421-3A7B-36A0-A35E-ED7BA14A5D1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811780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3701"/>
                            </p:stCondLst>
                            <p:childTnLst>
                              <p:par>
                                <p:cTn id="8" presetID="1" presetClass="entr" presetSubtype="0" fill="hold" nodeType="afterEffect">
                                  <p:stCondLst>
                                    <p:cond delay="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1"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94184C-1EDD-8F01-8995-FAD1AF6B6D0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015D0438-82B0-3401-1218-6FA26632DC03}"/>
              </a:ext>
            </a:extLst>
          </p:cNvPr>
          <p:cNvSpPr txBox="1">
            <a:spLocks/>
          </p:cNvSpPr>
          <p:nvPr/>
        </p:nvSpPr>
        <p:spPr>
          <a:xfrm>
            <a:off x="3513220" y="1962019"/>
            <a:ext cx="5400000" cy="2800767"/>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Reay:</a:t>
            </a:r>
          </a:p>
          <a:p>
            <a:pPr algn="ctr"/>
            <a:r>
              <a:rPr lang="en-GB" sz="4400" dirty="0">
                <a:effectLst/>
                <a:latin typeface="Scribble marker" pitchFamily="50" charset="0"/>
                <a:ea typeface="Aptos" panose="020B0004020202020204" pitchFamily="34" charset="0"/>
                <a:cs typeface="Times New Roman" panose="02020603050405020304" pitchFamily="18" charset="0"/>
              </a:rPr>
              <a:t>The Zombie Stalking English Schools (2006)</a:t>
            </a: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rPr>
              <a:t>To reclaim social class as a central concept in education policy and practice. Reay argues class inequality remains one of the most significant and persistent social force shaping pupil identities and outcomes – it stalks the corridors of English schools like a Zombie…</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Qualitative study based on Reay’s previous ethnographic research, classroom observations, interviews with pupils, parents and teachers, narrative and identity analysis and analysis of policy discourse and teacher training practices.</a:t>
            </a:r>
          </a:p>
          <a:p>
            <a:endParaRPr lang="en-GB" sz="20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Answers?</a:t>
            </a:r>
          </a:p>
          <a:p>
            <a:r>
              <a:rPr lang="en-GB" sz="1600" dirty="0">
                <a:solidFill>
                  <a:schemeClr val="bg1"/>
                </a:solidFill>
              </a:rPr>
              <a:t>Schools continue to reproduce inequality, despite claiming to be inclusive. Teacher training and policy rarely address class inequality, leading to institutional blindness about its effects. Class is deeply embedded in classroom interactions, with working-class  pupils perceived negatively and often experiencing symbolic violence, and marginalisation. </a:t>
            </a:r>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r>
              <a:rPr lang="en-GB" dirty="0">
                <a:solidFill>
                  <a:schemeClr val="bg1"/>
                </a:solidFill>
              </a:rPr>
              <a:t>C</a:t>
            </a:r>
            <a:r>
              <a:rPr lang="en-GB" sz="1600" dirty="0">
                <a:solidFill>
                  <a:schemeClr val="bg1"/>
                </a:solidFill>
              </a:rPr>
              <a:t>lass inequality is real, but rendered invisible by policy frameworks that focus on the myths of  individual choice and meritocracy. Without seeing class as a lived experience, not just a statistical category, educational reform will remain superficial and ineffective in its aim of ensuring every child reaches their full potential.</a:t>
            </a:r>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079333B6-D016-D759-7C85-C06590AC52E0}"/>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84C3E15E-22C6-23DC-F2F0-DBD22DE3F9D4}"/>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B3D6BAA9-EAB9-0E65-89BE-D861FAF5FE4A}"/>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644525BF-EDA9-27C7-237D-1262262F2530}"/>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EBFD0FB6-347A-2DF5-F2FA-B0BB66957ED4}"/>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BA40B8E2-9718-14B8-BFF9-605F1C1E81BB}"/>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29E10B3F-1428-B1D0-05F5-7E8080760EE5}"/>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6CE8EBAD-BEFD-4EDE-06D9-2D11001F5A4A}"/>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A3E7BF91-1B23-9AD0-A8A8-8C1D1958B18D}"/>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B7F8C897-5FB4-3AB6-9C3D-24FE79E02C5E}"/>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FC7BD47D-DC5D-60AD-AEA0-ACDBCBF61F9D}"/>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AFCED874-3049-FFE1-D2C3-DDAFAA42E9E9}"/>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F58812D4-C441-043F-2A20-FE52367251B2}"/>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18271F6E-03B9-93C2-208B-0F5C1D996163}"/>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4C0B3BA0-F2D1-B984-ACAC-E2D755BCF7B9}"/>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44D5855C-57F8-8239-257A-DF0708719A10}"/>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C070BAC7-51B8-8379-F658-C39D4540D41A}"/>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7C9E6003-4026-CB15-6B73-555FB6458CDD}"/>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BFC667F2-A9C0-5641-3534-C192872C79C0}"/>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7CF60916-422F-DBAF-49EC-096A10221233}"/>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475899C6-AFE0-5BDA-30C7-272EC8F08B8F}"/>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15E5451C-2273-34B9-78FA-80862620A870}"/>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332098D6-2C8F-6BD0-DC66-971C34FC54F4}"/>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42FD4253-1DEB-053A-5100-A7894E26390B}"/>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1E593197-B93A-7788-4CB5-52A9570785EF}"/>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2B305CD9-4100-99F0-5967-62F0A70053D0}"/>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FBF4A236-BB7F-7F93-FB1E-77D4603EF100}"/>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0A8E42D5-5632-7F21-D74B-11FF11E01A48}"/>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4E4691AB-CF95-2634-2F5B-DF991CD365C8}"/>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253A4C5B-3F5E-8F4F-6F25-8E077850B87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878346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1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71BEEF-3164-E71E-538B-ED643D73FCD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0EAF322D-8AC4-B15C-38A4-A15BA285A978}"/>
              </a:ext>
            </a:extLst>
          </p:cNvPr>
          <p:cNvSpPr txBox="1">
            <a:spLocks/>
          </p:cNvSpPr>
          <p:nvPr/>
        </p:nvSpPr>
        <p:spPr>
          <a:xfrm>
            <a:off x="3513220" y="2307460"/>
            <a:ext cx="5400000" cy="2123658"/>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Gillborn: </a:t>
            </a:r>
          </a:p>
          <a:p>
            <a:pPr algn="ctr"/>
            <a:r>
              <a:rPr lang="en-GB" sz="4400" dirty="0">
                <a:effectLst/>
                <a:latin typeface="Scribble marker" pitchFamily="50" charset="0"/>
                <a:ea typeface="Aptos" panose="020B0004020202020204" pitchFamily="34" charset="0"/>
                <a:cs typeface="Times New Roman" panose="02020603050405020304" pitchFamily="18" charset="0"/>
              </a:rPr>
              <a:t>Racism and Education</a:t>
            </a:r>
            <a:r>
              <a:rPr lang="en-GB" sz="4400" dirty="0">
                <a:latin typeface="Scribble marker" pitchFamily="50" charset="0"/>
                <a:ea typeface="Aptos" panose="020B0004020202020204" pitchFamily="34" charset="0"/>
                <a:cs typeface="Times New Roman" panose="02020603050405020304" pitchFamily="18" charset="0"/>
              </a:rPr>
              <a:t> </a:t>
            </a:r>
            <a:r>
              <a:rPr lang="en-GB" sz="4400" dirty="0">
                <a:effectLst/>
                <a:latin typeface="Scribble marker" pitchFamily="50" charset="0"/>
                <a:ea typeface="Aptos" panose="020B0004020202020204" pitchFamily="34" charset="0"/>
                <a:cs typeface="Times New Roman" panose="02020603050405020304" pitchFamily="18" charset="0"/>
              </a:rPr>
              <a:t>(2008)</a:t>
            </a: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examine the extent to which racism is embedded in the structure of the education system. </a:t>
            </a:r>
          </a:p>
          <a:p>
            <a:r>
              <a:rPr lang="en-GB" sz="1600" dirty="0">
                <a:solidFill>
                  <a:schemeClr val="bg1"/>
                </a:solidFill>
              </a:rPr>
              <a:t>He wanted to challenge the assumption that race inequality is declining and instead argue that both educational and social policies actively sustains it.</a:t>
            </a:r>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Secondary study using a Critical Race Theory (CRT) framework (racism is a systemic feature of Western societies). </a:t>
            </a:r>
          </a:p>
          <a:p>
            <a:r>
              <a:rPr lang="en-GB" sz="1600" dirty="0">
                <a:solidFill>
                  <a:schemeClr val="bg1"/>
                </a:solidFill>
              </a:rPr>
              <a:t>Analysis of national education policies and assessment systems.</a:t>
            </a:r>
          </a:p>
          <a:p>
            <a:r>
              <a:rPr lang="en-GB" sz="1600" dirty="0">
                <a:solidFill>
                  <a:schemeClr val="bg1"/>
                </a:solidFill>
              </a:rPr>
              <a:t>Review of statistical data on achievement and race. </a:t>
            </a:r>
          </a:p>
          <a:p>
            <a:r>
              <a:rPr lang="en-GB" sz="1600" dirty="0">
                <a:solidFill>
                  <a:schemeClr val="bg1"/>
                </a:solidFill>
              </a:rPr>
              <a:t>Selected case studies, including the Stephen Lawrence Inquiry.</a:t>
            </a:r>
          </a:p>
          <a:p>
            <a:endParaRPr lang="en-GB" sz="24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Race inequality “locked in” to assessment systems (SATs, GCSEs),</a:t>
            </a:r>
          </a:p>
          <a:p>
            <a:pPr lvl="0"/>
            <a:r>
              <a:rPr lang="en-GB" sz="1600" dirty="0">
                <a:solidFill>
                  <a:schemeClr val="bg1"/>
                </a:solidFill>
              </a:rPr>
              <a:t>“Gifted and Talented” programmes privilege white middle-class notions of intelligence.</a:t>
            </a:r>
          </a:p>
          <a:p>
            <a:r>
              <a:rPr lang="en-GB" sz="1600" dirty="0">
                <a:solidFill>
                  <a:schemeClr val="bg1"/>
                </a:solidFill>
              </a:rPr>
              <a:t>“Model minorities” (such as high-achieving Chinese students) used to undermine anti-racist efforts and reinforce racial stereotypes.</a:t>
            </a:r>
          </a:p>
          <a:p>
            <a:endParaRPr lang="en-GB" sz="28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pPr lvl="0"/>
            <a:endParaRPr lang="en-GB" sz="1600" dirty="0">
              <a:solidFill>
                <a:schemeClr val="bg1"/>
              </a:solidFill>
            </a:endParaRPr>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r>
              <a:rPr lang="en-GB" sz="1600" dirty="0">
                <a:solidFill>
                  <a:schemeClr val="bg1"/>
                </a:solidFill>
              </a:rPr>
              <a:t>Education policy is complicit in maintaining race inequality, often under the guise of fairness and standards. Racism in education is structural, persistent and legitimised by policy frameworks.</a:t>
            </a:r>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516B1916-0C5D-2B6B-AE34-3E03B7EE01D1}"/>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50BF1C93-A074-72C5-C21A-CCA1B3D8C569}"/>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18A560DA-4F37-3DB8-BFCB-633848DA14FF}"/>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7B9959CB-2749-BD7E-A46B-22B490586FCF}"/>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E8C1314E-3735-53DC-2E64-2F731EA8A56B}"/>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07925672-F908-C370-CD48-8CE6536EB26C}"/>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0105D14E-985B-3715-8550-6C2EF93B5DF0}"/>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4A0650C4-D741-A7DB-1462-B1E43C44508C}"/>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BFAA716A-887B-CBB4-DA84-B53B3EF95F70}"/>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0F033598-D285-9E53-6AA9-466D2649C8E9}"/>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F7975EF5-6722-8869-557A-7B787451E179}"/>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A5C7A99D-33D2-4E24-39D7-B7EA612FDE3C}"/>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5A24826F-934D-F088-6B82-FF10ABC40F33}"/>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79F28FFC-8FD7-1A00-729A-40DA85020372}"/>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EEB82254-7D92-F2F6-55BC-356620B35816}"/>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FD38A722-27DF-9985-BE4E-7A1876C608BF}"/>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AB4EA64D-C10E-138D-9028-C92B190EE9FA}"/>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063B04F-18FD-4160-02ED-D62099F644AB}"/>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A0AA5F24-3588-9C47-114C-90864386A01E}"/>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BE502BEB-8E8F-A65E-0D18-FF1287505CC4}"/>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1911D76A-36A1-9B8C-B50C-82243EC0DCA4}"/>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B8BC9AF4-66E2-7389-FF4C-18D7BFD035B3}"/>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851BA826-4CEE-9700-0886-472D7E0F9B68}"/>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2728803B-8D40-E2F0-23E9-3EE4E35B9269}"/>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5AC0C4D6-E799-A7AF-F2AD-34283CC172D7}"/>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FD042472-CE54-A03D-E815-A19B99AB7524}"/>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79A4379D-73B4-20FF-1FAF-DDB7B10D859C}"/>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646EC660-EE6E-E0CF-90A1-5A9682B31681}"/>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E959E453-00A2-B281-B0B8-0CC1C7B57F48}"/>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A9A74BB0-2F5E-91D9-C671-0C149FF260D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913616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2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7F5FFD-EA60-8482-FB53-FDB80FA50D1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B1F2C8C7-27C6-201A-99C9-D57429742ED7}"/>
              </a:ext>
            </a:extLst>
          </p:cNvPr>
          <p:cNvSpPr txBox="1">
            <a:spLocks/>
          </p:cNvSpPr>
          <p:nvPr/>
        </p:nvSpPr>
        <p:spPr>
          <a:xfrm>
            <a:off x="3505605" y="2242393"/>
            <a:ext cx="5400000" cy="2308324"/>
          </a:xfrm>
          <a:prstGeom prst="rect">
            <a:avLst/>
          </a:prstGeom>
          <a:noFill/>
        </p:spPr>
        <p:txBody>
          <a:bodyPr wrap="square" rtlCol="0">
            <a:spAutoFit/>
          </a:bodyPr>
          <a:lstStyle/>
          <a:p>
            <a:pPr algn="ctr"/>
            <a:r>
              <a:rPr lang="en-GB" sz="3600" dirty="0">
                <a:effectLst/>
                <a:latin typeface="Scribble marker" pitchFamily="50" charset="0"/>
                <a:ea typeface="Aptos" panose="020B0004020202020204" pitchFamily="34" charset="0"/>
                <a:cs typeface="Times New Roman" panose="02020603050405020304" pitchFamily="18" charset="0"/>
              </a:rPr>
              <a:t>Archer, Hollingworth </a:t>
            </a:r>
            <a:r>
              <a:rPr lang="en-GB" sz="3200" dirty="0">
                <a:effectLst/>
                <a:latin typeface="Scribble marker" pitchFamily="50" charset="0"/>
                <a:ea typeface="Aptos" panose="020B0004020202020204" pitchFamily="34" charset="0"/>
                <a:cs typeface="Times New Roman" panose="02020603050405020304" pitchFamily="18" charset="0"/>
              </a:rPr>
              <a:t>and</a:t>
            </a:r>
            <a:r>
              <a:rPr lang="en-GB" sz="3600" dirty="0">
                <a:effectLst/>
                <a:latin typeface="Scribble marker" pitchFamily="50" charset="0"/>
                <a:ea typeface="Aptos" panose="020B0004020202020204" pitchFamily="34" charset="0"/>
                <a:cs typeface="Times New Roman" panose="02020603050405020304" pitchFamily="18" charset="0"/>
              </a:rPr>
              <a:t> </a:t>
            </a:r>
            <a:r>
              <a:rPr lang="en-GB" sz="3600" dirty="0" err="1">
                <a:effectLst/>
                <a:latin typeface="Scribble marker" pitchFamily="50" charset="0"/>
                <a:ea typeface="Aptos" panose="020B0004020202020204" pitchFamily="34" charset="0"/>
                <a:cs typeface="Times New Roman" panose="02020603050405020304" pitchFamily="18" charset="0"/>
              </a:rPr>
              <a:t>Mendick</a:t>
            </a:r>
            <a:r>
              <a:rPr lang="en-GB" sz="3600" dirty="0">
                <a:effectLst/>
                <a:latin typeface="Scribble marker" pitchFamily="50" charset="0"/>
                <a:ea typeface="Aptos" panose="020B0004020202020204" pitchFamily="34" charset="0"/>
                <a:cs typeface="Times New Roman" panose="02020603050405020304" pitchFamily="18" charset="0"/>
              </a:rPr>
              <a:t>: Urban Youth and Schooling (2010)</a:t>
            </a: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Exploring how urban, working-class, youth construct their identities in relation to schooling. To understand how social categories like class, gender and ethnicity  intersect to shape educational engagement and exclusion.</a:t>
            </a:r>
            <a:r>
              <a:rPr lang="en-GB" sz="1600" dirty="0">
                <a:solidFill>
                  <a:schemeClr val="tx1"/>
                </a:solidFill>
                <a:latin typeface="Arial" panose="020B0604020202020204" pitchFamily="34" charset="0"/>
                <a:cs typeface="Arial" panose="020B0604020202020204" pitchFamily="34" charset="0"/>
              </a:rPr>
              <a:t> </a:t>
            </a:r>
            <a:r>
              <a:rPr lang="en-GB" sz="1600" dirty="0">
                <a:solidFill>
                  <a:schemeClr val="bg1"/>
                </a:solidFill>
                <a:latin typeface="Aptos" panose="020B0004020202020204" pitchFamily="34" charset="0"/>
                <a:cs typeface="Arial" panose="020B0604020202020204" pitchFamily="34" charset="0"/>
              </a:rPr>
              <a:t>Using </a:t>
            </a:r>
            <a:r>
              <a:rPr lang="en-GB" sz="1600" dirty="0">
                <a:solidFill>
                  <a:srgbClr val="FFFF00"/>
                </a:solidFill>
                <a:latin typeface="Aptos" panose="020B0004020202020204" pitchFamily="34" charset="0"/>
                <a:cs typeface="Arial" panose="020B0604020202020204" pitchFamily="34" charset="0"/>
              </a:rPr>
              <a:t>Bourdieu’s</a:t>
            </a:r>
            <a:r>
              <a:rPr lang="en-GB" sz="1600" dirty="0">
                <a:solidFill>
                  <a:schemeClr val="bg1"/>
                </a:solidFill>
                <a:latin typeface="Aptos" panose="020B0004020202020204" pitchFamily="34" charset="0"/>
                <a:cs typeface="Arial" panose="020B0604020202020204" pitchFamily="34" charset="0"/>
              </a:rPr>
              <a:t> concepts of </a:t>
            </a:r>
            <a:r>
              <a:rPr lang="en-GB" sz="1600" dirty="0">
                <a:solidFill>
                  <a:srgbClr val="FFFF00"/>
                </a:solidFill>
                <a:latin typeface="Aptos" panose="020B0004020202020204" pitchFamily="34" charset="0"/>
                <a:cs typeface="Arial" panose="020B0604020202020204" pitchFamily="34" charset="0"/>
              </a:rPr>
              <a:t>habitus</a:t>
            </a:r>
            <a:r>
              <a:rPr lang="en-GB" sz="1600" dirty="0">
                <a:solidFill>
                  <a:schemeClr val="bg1"/>
                </a:solidFill>
                <a:latin typeface="Aptos" panose="020B0004020202020204" pitchFamily="34" charset="0"/>
                <a:cs typeface="Arial" panose="020B0604020202020204" pitchFamily="34" charset="0"/>
              </a:rPr>
              <a:t>, </a:t>
            </a:r>
            <a:r>
              <a:rPr lang="en-GB" sz="1600" dirty="0">
                <a:solidFill>
                  <a:srgbClr val="FFFF00"/>
                </a:solidFill>
                <a:latin typeface="Aptos" panose="020B0004020202020204" pitchFamily="34" charset="0"/>
                <a:cs typeface="Arial" panose="020B0604020202020204" pitchFamily="34" charset="0"/>
              </a:rPr>
              <a:t>cultural capital</a:t>
            </a:r>
            <a:r>
              <a:rPr lang="en-GB" sz="1600" dirty="0">
                <a:solidFill>
                  <a:schemeClr val="bg1"/>
                </a:solidFill>
                <a:latin typeface="Aptos" panose="020B0004020202020204" pitchFamily="34" charset="0"/>
                <a:cs typeface="Arial" panose="020B0604020202020204" pitchFamily="34" charset="0"/>
              </a:rPr>
              <a:t> and </a:t>
            </a:r>
            <a:r>
              <a:rPr lang="en-GB" sz="1600" dirty="0">
                <a:solidFill>
                  <a:srgbClr val="FFFF00"/>
                </a:solidFill>
                <a:latin typeface="Aptos" panose="020B0004020202020204" pitchFamily="34" charset="0"/>
                <a:cs typeface="Arial" panose="020B0604020202020204" pitchFamily="34" charset="0"/>
              </a:rPr>
              <a:t>field</a:t>
            </a:r>
            <a:r>
              <a:rPr lang="en-GB" sz="1600" dirty="0">
                <a:solidFill>
                  <a:schemeClr val="bg1"/>
                </a:solidFill>
                <a:latin typeface="Aptos" panose="020B0004020202020204" pitchFamily="34" charset="0"/>
                <a:cs typeface="Arial" panose="020B0604020202020204" pitchFamily="34" charset="0"/>
              </a:rPr>
              <a:t> to interpret how identity performances affect access to educational success.</a:t>
            </a:r>
          </a:p>
          <a:p>
            <a:endParaRPr lang="en-GB" sz="16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2-year qualitative study in London schools. Semi-structured interviews with 14–16-year-olds, teachers and parents. Primary sources also included focus groups with pupils and observational studies of classrooms and communities. Secondary sources involved document analysis - school policies, government initiatives, media representations.</a:t>
            </a:r>
          </a:p>
          <a:p>
            <a:endParaRPr lang="en-GB" sz="20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identity strategies, such as girls gaining symbolic capital through hyper-feminine performances (fashion, appearance), that earned peer respect but clashed with school  expectations led to tensions with teachers, reduced access to educational capital and reinforced a sense of  marginalisation, particularly among working-class pupils.</a:t>
            </a:r>
          </a:p>
          <a:p>
            <a:pPr lvl="0"/>
            <a:endParaRPr lang="en-GB" sz="24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Schools often fail to value or accommodate working-class cultural identities which undermined their sense of belonging and lowered their achievement.</a:t>
            </a:r>
          </a:p>
          <a:p>
            <a:r>
              <a:rPr lang="en-GB" sz="1600" dirty="0">
                <a:solidFill>
                  <a:schemeClr val="bg1"/>
                </a:solidFill>
              </a:rPr>
              <a:t>Archer highlights how identity work is central to young people’s educational experience and how institutional norms around class and gender can reproduce inequality even in inclusive settings.</a:t>
            </a:r>
            <a:endParaRPr lang="en-GB" sz="10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4900312D-22DF-FDC3-5ED1-1635E52B0264}"/>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0C506F36-864E-67E0-A31C-F210A4034DDF}"/>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D8D6BBBE-BAB2-37CA-A63B-A22DE2C573FF}"/>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7BF8FF07-6C2C-85A7-6031-3F30709A9465}"/>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91C20BBD-DAE7-1949-08C7-C5DBDD357BD1}"/>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CC73F171-071B-E8CA-7D0D-F0641394BDAF}"/>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D154C2A2-5D51-A901-C7B3-B1D85D703A74}"/>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EB7BEA91-CBD7-AD2C-D06F-591E851897D0}"/>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DF87DA05-A36F-C32F-757C-B9733CCDEFE6}"/>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9572E2FC-3FC1-0FF7-1C85-37CCA59D83A9}"/>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E0A495A8-84B1-C5C5-F67B-CED2A2901104}"/>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41AEA1E5-DB00-736C-4530-41A01DB17D83}"/>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9E4905C4-143B-4492-347F-61BD6D6A5E92}"/>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ECAFEA65-C53B-A885-5F8E-0C849769BE99}"/>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7C87613D-3141-F11B-3A45-3EE71B5365A2}"/>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881C103B-321F-4872-B2F7-1E671258E3B2}"/>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7AB88A22-8175-C5FF-3E1D-C8450AD0E956}"/>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5FFA5C98-2052-CFD1-62E7-BA39B45B2CDE}"/>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8AE1F7CA-DFF0-E30B-1A8B-AFCC70FD6B4D}"/>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3C8C1092-61E4-7A5D-6FA9-BD887BFC0FEF}"/>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5A9F1D42-530D-B61F-4F42-3BF8D91C33A6}"/>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30E569D7-7D09-779D-ACFC-A3BBB07FAAB8}"/>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EBFC7B34-3FF8-8622-96F3-B864761C735D}"/>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E2327241-879F-F56F-C888-08EA2268F262}"/>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99C2DCD2-AF72-6EFE-FA7A-B91B46CD00DA}"/>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77FED62D-409E-9AB6-FE7D-4866A0263E9E}"/>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EFC6B63B-56AF-C31C-2F2D-2BD464D4BEB2}"/>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FE027553-67EE-181A-B787-B4519F8F46BD}"/>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8E69311A-BC5F-B32B-1384-EAF8B5719319}"/>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5B20CB34-D2F4-9360-7496-5EDD2E9F720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393171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7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E18A31-BE38-55CA-49FC-2525B9D446AD}"/>
              </a:ext>
            </a:extLst>
          </p:cNvPr>
          <p:cNvSpPr txBox="1">
            <a:spLocks/>
          </p:cNvSpPr>
          <p:nvPr/>
        </p:nvSpPr>
        <p:spPr>
          <a:xfrm>
            <a:off x="3513220" y="2114420"/>
            <a:ext cx="5400000" cy="2554545"/>
          </a:xfrm>
          <a:prstGeom prst="rect">
            <a:avLst/>
          </a:prstGeom>
          <a:noFill/>
        </p:spPr>
        <p:txBody>
          <a:bodyPr wrap="square" rtlCol="0">
            <a:spAutoFit/>
          </a:bodyPr>
          <a:lstStyle/>
          <a:p>
            <a:pPr algn="ctr"/>
            <a:r>
              <a:rPr lang="en-GB" sz="4000" dirty="0">
                <a:latin typeface="Scribble marker" pitchFamily="50" charset="0"/>
              </a:rPr>
              <a:t>Francis, Taylor </a:t>
            </a:r>
            <a:r>
              <a:rPr lang="en-GB" sz="3200" dirty="0">
                <a:latin typeface="Scribble marker" pitchFamily="50" charset="0"/>
              </a:rPr>
              <a:t>and</a:t>
            </a:r>
            <a:r>
              <a:rPr lang="en-GB" sz="4000" dirty="0">
                <a:latin typeface="Scribble marker" pitchFamily="50" charset="0"/>
              </a:rPr>
              <a:t> Tereshchenko: Reassessing 'Ability' Grouping (2019)</a:t>
            </a:r>
          </a:p>
        </p:txBody>
      </p:sp>
      <p:pic>
        <p:nvPicPr>
          <p:cNvPr id="16" name="Picture 15">
            <a:extLst>
              <a:ext uri="{FF2B5EF4-FFF2-40B4-BE49-F238E27FC236}">
                <a16:creationId xmlns:a16="http://schemas.microsoft.com/office/drawing/2014/main" id="{9EF2790A-67BA-4D2B-BA5C-70C6718172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investigate how attainment (“ability”)  grouping affects pupil outcomes, teacher practice and social equity in the English Comprehensive school  system. It sought to challenge prevailing assumptions about the effectiveness of setting and streaming and to offer evidence-based recommendations for more equitable classroom practice.</a:t>
            </a:r>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A large-scale mixed-methods study in a diverse sample of English secondary schools. This included  quantitative analysis of pupil attainment data, semi-structured interviews with teachers and pupils, </a:t>
            </a:r>
          </a:p>
          <a:p>
            <a:r>
              <a:rPr lang="en-GB" sz="1600" dirty="0">
                <a:solidFill>
                  <a:schemeClr val="bg1"/>
                </a:solidFill>
              </a:rPr>
              <a:t>classroom observations to assess pedagogical differences between sets.</a:t>
            </a:r>
          </a:p>
          <a:p>
            <a:r>
              <a:rPr lang="en-GB" sz="1600" dirty="0">
                <a:solidFill>
                  <a:schemeClr val="bg1"/>
                </a:solidFill>
              </a:rPr>
              <a:t>Case studies explored how ability groups worked in practice.</a:t>
            </a:r>
          </a:p>
          <a:p>
            <a:endParaRPr lang="en-GB" sz="16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t>Ability groups reinforced social inequalities along lines of class, ethnicity and gender. </a:t>
            </a:r>
            <a:r>
              <a:rPr lang="en-GB" sz="1600" dirty="0">
                <a:solidFill>
                  <a:schemeClr val="bg1"/>
                </a:solidFill>
              </a:rPr>
              <a:t>Lower-attaining groups received less challenging content, fewer resources and lower teacher expectations. Pupils in bottom sets had lower self-confidence, reduced motivation and feelings of stigma. Teachers failed to differentiate effectively within sets, especially in lower groups.</a:t>
            </a:r>
          </a:p>
          <a:p>
            <a:endParaRPr lang="en-GB" sz="24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Attainment grouping is a major barrier to educational equity. While intended to tailor teaching to pupil needs, it leads to segregation, lowered expectations and </a:t>
            </a:r>
            <a:r>
              <a:rPr lang="en-GB" sz="1600" dirty="0">
                <a:solidFill>
                  <a:srgbClr val="FFFF00"/>
                </a:solidFill>
              </a:rPr>
              <a:t>self-fulfilling prophecies</a:t>
            </a:r>
            <a:r>
              <a:rPr lang="en-GB" sz="1600" dirty="0">
                <a:solidFill>
                  <a:schemeClr val="bg1"/>
                </a:solidFill>
              </a:rPr>
              <a:t>. The study argues for mixed-attainment teaching -  supporting teachers’  professional development - and an inclusive pedagogy as a effective  alternative to ability grouping.</a:t>
            </a:r>
            <a:endParaRPr lang="en-GB" sz="10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2" name="Group 1">
            <a:extLst>
              <a:ext uri="{FF2B5EF4-FFF2-40B4-BE49-F238E27FC236}">
                <a16:creationId xmlns:a16="http://schemas.microsoft.com/office/drawing/2014/main" id="{18A77E57-4995-B9D8-297B-4DC35209A430}"/>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655B614A-2C5C-5DC5-769B-078378E57FD1}"/>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62D1355D-6071-291F-B31F-4D35AEBBD8C1}"/>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C1422748-E775-A407-4F02-CDF6700AA909}"/>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81FCC33E-F0CC-2B35-240B-7B356563F783}"/>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D981898C-A24B-7252-267A-49D9F02D7A6B}"/>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C77362F1-FBF8-105D-005E-6B01192DE123}"/>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EB142DFC-0792-44D2-DBDC-C3237FDF9D47}"/>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AA596631-35DC-7BA8-B59D-70DCFCA90075}"/>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7D2B1C74-0A00-0DA0-B460-DCEC47B62DAA}"/>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36CDA6EB-BE67-7A86-9EFB-EE9945236B4B}"/>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1C376818-B779-4E0C-02A9-BE563298EC18}"/>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B23CFDB5-1FFE-4C35-55BB-F92DD41687C2}"/>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6364554A-D8AE-859F-FA0F-CDDCBF872BC5}"/>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48C98F48-B345-150C-A988-24F124EE4E41}"/>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FEA77396-1E8B-B9FF-7A0C-4374942F2143}"/>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5063D4EB-1C84-8029-1EF3-01AB8C773EC3}"/>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4B8094B-4F18-89E6-8195-86D54E670F1D}"/>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2717EB1A-1B32-D693-67E9-AFE5851CEE3B}"/>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2E772182-7763-C457-A450-460E4512532E}"/>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23034228-C797-77C6-9880-1999BB5CBEB4}"/>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642B8830-8AEB-CB5C-40CE-8EF9F20303BB}"/>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988875AB-1664-D075-22ED-CDE305821099}"/>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634B7983-A8A2-6504-4FF0-368E9B77A2AA}"/>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206609FC-8ADE-142D-74B0-C5B61C93B360}"/>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DB5E1E53-E9E2-DF02-C395-F900AE85C914}"/>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F7250C63-4190-C76C-1E5F-5D2BA0663715}"/>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4DBDF18F-9DED-7F70-9046-B0C4954E0EE0}"/>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A3561C32-BCD6-017A-BB3B-E4EAAA0E5C9B}"/>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8A9EDE78-43E8-3536-094E-870AF5E43BC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48649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63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hidden="1">
            <a:extLst>
              <a:ext uri="{FF2B5EF4-FFF2-40B4-BE49-F238E27FC236}">
                <a16:creationId xmlns:a16="http://schemas.microsoft.com/office/drawing/2014/main" id="{AD6297C9-255E-E92F-5643-FEFCF2B7DB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54846" y="2131583"/>
            <a:ext cx="2415976" cy="4705133"/>
          </a:xfrm>
          <a:prstGeom prst="rect">
            <a:avLst/>
          </a:prstGeom>
        </p:spPr>
      </p:pic>
      <p:sp>
        <p:nvSpPr>
          <p:cNvPr id="13" name="W_front" hidden="1">
            <a:extLst>
              <a:ext uri="{FF2B5EF4-FFF2-40B4-BE49-F238E27FC236}">
                <a16:creationId xmlns:a16="http://schemas.microsoft.com/office/drawing/2014/main" id="{5EF30A59-F058-0743-B0D7-F74B1377F591}"/>
              </a:ext>
            </a:extLst>
          </p:cNvPr>
          <p:cNvSpPr>
            <a:spLocks noGrp="1" noRot="1" noMove="1" noResize="1" noEditPoints="1" noAdjustHandles="1" noChangeArrowheads="1" noChangeShapeType="1"/>
          </p:cNvSpPr>
          <p:nvPr/>
        </p:nvSpPr>
        <p:spPr>
          <a:xfrm>
            <a:off x="170482" y="663610"/>
            <a:ext cx="2708106" cy="5546689"/>
          </a:xfrm>
          <a:prstGeom prst="roundRect">
            <a:avLst/>
          </a:prstGeom>
          <a:gradFill>
            <a:gsLst>
              <a:gs pos="0">
                <a:schemeClr val="accent6">
                  <a:lumMod val="50000"/>
                </a:schemeClr>
              </a:gs>
              <a:gs pos="83000">
                <a:schemeClr val="accent6">
                  <a:lumMod val="60000"/>
                  <a:lumOff val="40000"/>
                </a:schemeClr>
              </a:gs>
            </a:gsLst>
            <a:lin ang="5400000" scaled="1"/>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sz="2700" dirty="0">
              <a:solidFill>
                <a:schemeClr val="bg1"/>
              </a:solidFill>
              <a:latin typeface="THE BOLD FONT (FREE VERSION)" panose="00000800000000000000" pitchFamily="2" charset="0"/>
            </a:endParaRPr>
          </a:p>
          <a:p>
            <a:pPr algn="ctr"/>
            <a:r>
              <a:rPr lang="en-GB" sz="2700" dirty="0">
                <a:solidFill>
                  <a:schemeClr val="bg1"/>
                </a:solidFill>
                <a:latin typeface="THE BOLD FONT (FREE VERSION)" panose="00000800000000000000" pitchFamily="2" charset="0"/>
              </a:rPr>
              <a:t>What?</a:t>
            </a:r>
          </a:p>
          <a:p>
            <a:pPr algn="ctr"/>
            <a:r>
              <a:rPr lang="en-GB" dirty="0">
                <a:solidFill>
                  <a:srgbClr val="FFFF00"/>
                </a:solidFill>
                <a:latin typeface="Arial" panose="020B0604020202020204" pitchFamily="34" charset="0"/>
                <a:cs typeface="Arial" panose="020B0604020202020204" pitchFamily="34" charset="0"/>
              </a:rPr>
              <a:t>What was the main  purpose of the research?</a:t>
            </a:r>
          </a:p>
          <a:p>
            <a:pPr algn="ctr"/>
            <a:endParaRPr lang="en-GB" dirty="0">
              <a:solidFill>
                <a:srgbClr val="FFFF00"/>
              </a:solidFill>
              <a:latin typeface="Arial" panose="020B0604020202020204" pitchFamily="34" charset="0"/>
              <a:cs typeface="Arial" panose="020B0604020202020204" pitchFamily="34" charset="0"/>
            </a:endParaRPr>
          </a:p>
          <a:p>
            <a:pPr algn="ctr"/>
            <a:r>
              <a:rPr lang="en-GB" dirty="0">
                <a:solidFill>
                  <a:srgbClr val="FFFF00"/>
                </a:solidFill>
                <a:latin typeface="Arial" panose="020B0604020202020204" pitchFamily="34" charset="0"/>
                <a:cs typeface="Arial" panose="020B0604020202020204" pitchFamily="34" charset="0"/>
              </a:rPr>
              <a:t>What was the research designed to investigate, prove or disprove?</a:t>
            </a:r>
          </a:p>
        </p:txBody>
      </p:sp>
      <p:pic>
        <p:nvPicPr>
          <p:cNvPr id="3" name="Picture 2" hidden="1">
            <a:extLst>
              <a:ext uri="{FF2B5EF4-FFF2-40B4-BE49-F238E27FC236}">
                <a16:creationId xmlns:a16="http://schemas.microsoft.com/office/drawing/2014/main" id="{2F8AA413-8A3D-30C0-1E72-034097F515E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hidden="1">
            <a:extLst>
              <a:ext uri="{FF2B5EF4-FFF2-40B4-BE49-F238E27FC236}">
                <a16:creationId xmlns:a16="http://schemas.microsoft.com/office/drawing/2014/main" id="{58275F72-B86F-048C-9E45-A3A94E58F8CB}"/>
              </a:ext>
            </a:extLst>
          </p:cNvPr>
          <p:cNvSpPr>
            <a:spLocks noGrp="1" noRot="1" noMove="1" noResize="1" noEditPoints="1" noAdjustHandles="1" noChangeArrowheads="1" noChangeShapeType="1"/>
          </p:cNvSpPr>
          <p:nvPr/>
        </p:nvSpPr>
        <p:spPr>
          <a:xfrm>
            <a:off x="3159843" y="663610"/>
            <a:ext cx="2708106" cy="5546689"/>
          </a:xfrm>
          <a:prstGeom prst="roundRect">
            <a:avLst/>
          </a:prstGeom>
          <a:gradFill>
            <a:gsLst>
              <a:gs pos="0">
                <a:schemeClr val="accent2">
                  <a:lumMod val="50000"/>
                </a:schemeClr>
              </a:gs>
              <a:gs pos="83000">
                <a:schemeClr val="accent2">
                  <a:lumMod val="60000"/>
                  <a:lumOff val="40000"/>
                </a:schemeClr>
              </a:gs>
            </a:gsLst>
            <a:lin ang="5400000" scaled="1"/>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2700" dirty="0">
              <a:solidFill>
                <a:schemeClr val="bg1"/>
              </a:solidFill>
              <a:latin typeface="THE BOLD FONT (FREE VERSION)" panose="00000800000000000000" pitchFamily="2" charset="0"/>
            </a:endParaRPr>
          </a:p>
          <a:p>
            <a:pPr algn="ctr"/>
            <a:r>
              <a:rPr lang="en-GB" sz="2700" dirty="0">
                <a:solidFill>
                  <a:schemeClr val="bg1"/>
                </a:solidFill>
                <a:latin typeface="THE BOLD FONT (FREE VERSION)" panose="00000800000000000000" pitchFamily="2" charset="0"/>
              </a:rPr>
              <a:t>How? </a:t>
            </a:r>
          </a:p>
          <a:p>
            <a:pPr algn="ctr"/>
            <a:r>
              <a:rPr lang="en-GB" dirty="0">
                <a:solidFill>
                  <a:srgbClr val="FFFF00"/>
                </a:solidFill>
                <a:latin typeface="Arial" panose="020B0604020202020204" pitchFamily="34" charset="0"/>
                <a:cs typeface="Arial" panose="020B0604020202020204" pitchFamily="34" charset="0"/>
              </a:rPr>
              <a:t>How was the research carried-out?</a:t>
            </a:r>
          </a:p>
          <a:p>
            <a:pPr algn="ctr"/>
            <a:endParaRPr lang="en-GB" dirty="0">
              <a:solidFill>
                <a:srgbClr val="FFFF00"/>
              </a:solidFill>
              <a:latin typeface="Arial" panose="020B0604020202020204" pitchFamily="34" charset="0"/>
              <a:cs typeface="Arial" panose="020B0604020202020204" pitchFamily="34" charset="0"/>
            </a:endParaRPr>
          </a:p>
          <a:p>
            <a:pPr algn="ctr"/>
            <a:r>
              <a:rPr lang="en-GB" dirty="0">
                <a:solidFill>
                  <a:srgbClr val="FFFF00"/>
                </a:solidFill>
                <a:latin typeface="Arial" panose="020B0604020202020204" pitchFamily="34" charset="0"/>
                <a:cs typeface="Arial" panose="020B0604020202020204" pitchFamily="34" charset="0"/>
              </a:rPr>
              <a:t>What, for example, was the research methodology, sample type and sample size?</a:t>
            </a:r>
          </a:p>
        </p:txBody>
      </p:sp>
      <p:sp>
        <p:nvSpPr>
          <p:cNvPr id="19" name="A_front" hidden="1">
            <a:extLst>
              <a:ext uri="{FF2B5EF4-FFF2-40B4-BE49-F238E27FC236}">
                <a16:creationId xmlns:a16="http://schemas.microsoft.com/office/drawing/2014/main" id="{CFD47945-4093-015D-B0B6-29E259666D5D}"/>
              </a:ext>
            </a:extLst>
          </p:cNvPr>
          <p:cNvSpPr>
            <a:spLocks noGrp="1" noRot="1" noMove="1" noResize="1" noEditPoints="1" noAdjustHandles="1" noChangeArrowheads="1" noChangeShapeType="1"/>
          </p:cNvSpPr>
          <p:nvPr/>
        </p:nvSpPr>
        <p:spPr>
          <a:xfrm>
            <a:off x="6092175" y="663610"/>
            <a:ext cx="2708106" cy="5546689"/>
          </a:xfrm>
          <a:prstGeom prst="roundRect">
            <a:avLst/>
          </a:prstGeom>
          <a:gradFill>
            <a:gsLst>
              <a:gs pos="0">
                <a:schemeClr val="accent4">
                  <a:lumMod val="50000"/>
                </a:schemeClr>
              </a:gs>
              <a:gs pos="83000">
                <a:schemeClr val="accent4">
                  <a:lumMod val="60000"/>
                  <a:lumOff val="40000"/>
                </a:schemeClr>
              </a:gs>
            </a:gsLst>
            <a:lin ang="5400000" scaled="1"/>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2700" dirty="0">
              <a:solidFill>
                <a:schemeClr val="bg1"/>
              </a:solidFill>
              <a:latin typeface="THE BOLD FONT (FREE VERSION)" panose="00000800000000000000" pitchFamily="2" charset="0"/>
            </a:endParaRPr>
          </a:p>
          <a:p>
            <a:pPr algn="ctr"/>
            <a:endParaRPr lang="en-GB" sz="2700" dirty="0">
              <a:solidFill>
                <a:schemeClr val="bg1"/>
              </a:solidFill>
              <a:latin typeface="THE BOLD FONT (FREE VERSION)" panose="00000800000000000000" pitchFamily="2" charset="0"/>
            </a:endParaRPr>
          </a:p>
          <a:p>
            <a:pPr algn="ctr"/>
            <a:endParaRPr lang="en-GB" sz="2400" dirty="0">
              <a:solidFill>
                <a:schemeClr val="bg1"/>
              </a:solidFill>
              <a:latin typeface="THE BOLD FONT (FREE VERSION)" panose="00000800000000000000" pitchFamily="2" charset="0"/>
            </a:endParaRPr>
          </a:p>
          <a:p>
            <a:pPr algn="ctr"/>
            <a:r>
              <a:rPr lang="en-GB" sz="2700" dirty="0">
                <a:solidFill>
                  <a:schemeClr val="bg1"/>
                </a:solidFill>
                <a:latin typeface="THE BOLD FONT (FREE VERSION)" panose="00000800000000000000" pitchFamily="2" charset="0"/>
              </a:rPr>
              <a:t>Answers?</a:t>
            </a:r>
          </a:p>
          <a:p>
            <a:pPr algn="ctr"/>
            <a:r>
              <a:rPr lang="en-GB" dirty="0">
                <a:solidFill>
                  <a:srgbClr val="FFFF00"/>
                </a:solidFill>
                <a:latin typeface="Arial" panose="020B0604020202020204" pitchFamily="34" charset="0"/>
                <a:cs typeface="Arial" panose="020B0604020202020204" pitchFamily="34" charset="0"/>
              </a:rPr>
              <a:t>What were the main findings of the research?</a:t>
            </a:r>
          </a:p>
          <a:p>
            <a:pPr algn="ctr"/>
            <a:endParaRPr lang="en-GB" dirty="0">
              <a:solidFill>
                <a:srgbClr val="FFFF00"/>
              </a:solidFill>
              <a:latin typeface="Arial" panose="020B0604020202020204" pitchFamily="34" charset="0"/>
              <a:cs typeface="Arial" panose="020B0604020202020204" pitchFamily="34" charset="0"/>
            </a:endParaRPr>
          </a:p>
          <a:p>
            <a:pPr algn="ctr"/>
            <a:r>
              <a:rPr lang="en-GB" dirty="0">
                <a:solidFill>
                  <a:srgbClr val="FFFF00"/>
                </a:solidFill>
                <a:latin typeface="Arial" panose="020B0604020202020204" pitchFamily="34" charset="0"/>
                <a:cs typeface="Arial" panose="020B0604020202020204" pitchFamily="34" charset="0"/>
              </a:rPr>
              <a:t>How do they shed light on the original research question?</a:t>
            </a:r>
          </a:p>
          <a:p>
            <a:pPr algn="ctr"/>
            <a:endParaRPr lang="en-GB" dirty="0">
              <a:solidFill>
                <a:srgbClr val="FFFF00"/>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20" name="T_front" hidden="1">
            <a:extLst>
              <a:ext uri="{FF2B5EF4-FFF2-40B4-BE49-F238E27FC236}">
                <a16:creationId xmlns:a16="http://schemas.microsoft.com/office/drawing/2014/main" id="{83F038C5-BAB8-EFA6-5FBD-001F21A252DD}"/>
              </a:ext>
            </a:extLst>
          </p:cNvPr>
          <p:cNvSpPr>
            <a:spLocks noGrp="1" noRot="1" noMove="1" noResize="1" noEditPoints="1" noAdjustHandles="1" noChangeArrowheads="1" noChangeShapeType="1"/>
          </p:cNvSpPr>
          <p:nvPr/>
        </p:nvSpPr>
        <p:spPr>
          <a:xfrm>
            <a:off x="9063418" y="663610"/>
            <a:ext cx="2708106" cy="5546689"/>
          </a:xfrm>
          <a:prstGeom prst="roundRect">
            <a:avLst/>
          </a:prstGeom>
          <a:gradFill>
            <a:gsLst>
              <a:gs pos="0">
                <a:schemeClr val="accent5">
                  <a:lumMod val="50000"/>
                </a:schemeClr>
              </a:gs>
              <a:gs pos="83000">
                <a:schemeClr val="accent5">
                  <a:lumMod val="60000"/>
                  <a:lumOff val="40000"/>
                </a:schemeClr>
              </a:gs>
            </a:gsLst>
            <a:lin ang="5400000" scaled="1"/>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2200" dirty="0">
              <a:solidFill>
                <a:schemeClr val="bg1"/>
              </a:solidFill>
              <a:latin typeface="THE BOLD FONT (FREE VERSION)" panose="00000800000000000000" pitchFamily="2" charset="0"/>
            </a:endParaRPr>
          </a:p>
          <a:p>
            <a:pPr algn="ctr"/>
            <a:endParaRPr lang="en-GB" sz="2200" dirty="0">
              <a:solidFill>
                <a:schemeClr val="bg1"/>
              </a:solidFill>
              <a:latin typeface="THE BOLD FONT (FREE VERSION)" panose="00000800000000000000" pitchFamily="2" charset="0"/>
            </a:endParaRPr>
          </a:p>
          <a:p>
            <a:pPr algn="ctr"/>
            <a:r>
              <a:rPr lang="en-GB" sz="2700" dirty="0">
                <a:solidFill>
                  <a:schemeClr val="bg1"/>
                </a:solidFill>
                <a:latin typeface="THE BOLD FONT (FREE VERSION)" panose="00000800000000000000" pitchFamily="2" charset="0"/>
              </a:rPr>
              <a:t>Takeaways?</a:t>
            </a:r>
          </a:p>
          <a:p>
            <a:pPr algn="ctr"/>
            <a:r>
              <a:rPr lang="en-GB" dirty="0">
                <a:solidFill>
                  <a:srgbClr val="FFFF00"/>
                </a:solidFill>
                <a:latin typeface="Arial" panose="020B0604020202020204" pitchFamily="34" charset="0"/>
                <a:cs typeface="Arial" panose="020B0604020202020204" pitchFamily="34" charset="0"/>
              </a:rPr>
              <a:t>What conclusions can be drawn from the research findings?</a:t>
            </a:r>
          </a:p>
          <a:p>
            <a:pPr algn="ctr"/>
            <a:endParaRPr lang="en-GB" dirty="0">
              <a:solidFill>
                <a:srgbClr val="FFFF00"/>
              </a:solidFill>
              <a:latin typeface="Arial" panose="020B0604020202020204" pitchFamily="34" charset="0"/>
              <a:cs typeface="Arial" panose="020B0604020202020204" pitchFamily="34" charset="0"/>
            </a:endParaRPr>
          </a:p>
          <a:p>
            <a:pPr algn="ctr"/>
            <a:r>
              <a:rPr lang="en-GB" dirty="0">
                <a:solidFill>
                  <a:srgbClr val="FFFF00"/>
                </a:solidFill>
                <a:latin typeface="Arial" panose="020B0604020202020204" pitchFamily="34" charset="0"/>
                <a:cs typeface="Arial" panose="020B0604020202020204" pitchFamily="34" charset="0"/>
              </a:rPr>
              <a:t>How does this information fit with broader theories and what are its real-world implications?</a:t>
            </a:r>
          </a:p>
        </p:txBody>
      </p:sp>
      <p:grpSp>
        <p:nvGrpSpPr>
          <p:cNvPr id="17" name="W" hidden="1">
            <a:extLst>
              <a:ext uri="{FF2B5EF4-FFF2-40B4-BE49-F238E27FC236}">
                <a16:creationId xmlns:a16="http://schemas.microsoft.com/office/drawing/2014/main" id="{47A1BC2A-D192-FBD8-A2E5-5BC51B8A6D62}"/>
              </a:ext>
            </a:extLst>
          </p:cNvPr>
          <p:cNvGrpSpPr>
            <a:grpSpLocks noGrp="1" noUngrp="1" noRot="1" noMove="1" noResize="1"/>
          </p:cNvGrpSpPr>
          <p:nvPr/>
        </p:nvGrpSpPr>
        <p:grpSpPr>
          <a:xfrm>
            <a:off x="178871" y="6477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noGrp="1" noRot="1" noMove="1" noResize="1" noEditPoints="1" noAdjustHandles="1" noChangeArrowheads="1" noChangeShapeType="1"/>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noGrp="1" noRot="1" noMove="1" noResize="1" noEditPoints="1" noAdjustHandles="1" noChangeArrowheads="1" noChangeShapeType="1"/>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hidden="1">
            <a:extLst>
              <a:ext uri="{FF2B5EF4-FFF2-40B4-BE49-F238E27FC236}">
                <a16:creationId xmlns:a16="http://schemas.microsoft.com/office/drawing/2014/main" id="{FF86D7C8-0807-1A62-BFC4-1526CBBCA335}"/>
              </a:ext>
            </a:extLst>
          </p:cNvPr>
          <p:cNvGrpSpPr>
            <a:grpSpLocks noGrp="1" noUngrp="1" noRot="1" noMove="1" noResize="1"/>
          </p:cNvGrpSpPr>
          <p:nvPr/>
        </p:nvGrpSpPr>
        <p:grpSpPr>
          <a:xfrm>
            <a:off x="9051601" y="6477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noGrp="1" noRot="1" noMove="1" noResize="1" noEditPoints="1" noAdjustHandles="1" noChangeArrowheads="1" noChangeShapeType="1"/>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noGrp="1" noRot="1" noMove="1" noResize="1" noEditPoints="1" noAdjustHandles="1" noChangeArrowheads="1" noChangeShapeType="1"/>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hidden="1">
            <a:extLst>
              <a:ext uri="{FF2B5EF4-FFF2-40B4-BE49-F238E27FC236}">
                <a16:creationId xmlns:a16="http://schemas.microsoft.com/office/drawing/2014/main" id="{03FE8E5D-7E8B-B44B-8F8C-F4962EF4B63F}"/>
              </a:ext>
            </a:extLst>
          </p:cNvPr>
          <p:cNvGrpSpPr>
            <a:grpSpLocks noGrp="1" noUngrp="1" noRot="1" noMove="1" noResize="1"/>
          </p:cNvGrpSpPr>
          <p:nvPr/>
        </p:nvGrpSpPr>
        <p:grpSpPr>
          <a:xfrm>
            <a:off x="6082447" y="6477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noGrp="1" noRot="1" noMove="1" noResize="1" noEditPoints="1" noAdjustHandles="1" noChangeArrowheads="1" noChangeShapeType="1"/>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noGrp="1" noRot="1" noMove="1" noResize="1" noEditPoints="1" noAdjustHandles="1" noChangeArrowheads="1" noChangeShapeType="1"/>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hidden="1">
            <a:extLst>
              <a:ext uri="{FF2B5EF4-FFF2-40B4-BE49-F238E27FC236}">
                <a16:creationId xmlns:a16="http://schemas.microsoft.com/office/drawing/2014/main" id="{30FDA7E3-D2E2-2193-163E-56516ED0A20B}"/>
              </a:ext>
            </a:extLst>
          </p:cNvPr>
          <p:cNvGrpSpPr>
            <a:grpSpLocks noGrp="1" noUngrp="1" noRot="1" noMove="1" noResize="1"/>
          </p:cNvGrpSpPr>
          <p:nvPr/>
        </p:nvGrpSpPr>
        <p:grpSpPr>
          <a:xfrm>
            <a:off x="3140387" y="6477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noGrp="1" noRot="1" noMove="1" noResize="1" noEditPoints="1" noAdjustHandles="1" noChangeArrowheads="1" noChangeShapeType="1"/>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noGrp="1" noRot="1" noMove="1" noResize="1" noEditPoints="1" noAdjustHandles="1" noChangeArrowheads="1" noChangeShapeType="1"/>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sp>
        <p:nvSpPr>
          <p:cNvPr id="2" name="TextBox 1">
            <a:extLst>
              <a:ext uri="{FF2B5EF4-FFF2-40B4-BE49-F238E27FC236}">
                <a16:creationId xmlns:a16="http://schemas.microsoft.com/office/drawing/2014/main" id="{FFD3C9E9-27C2-75EB-2D7A-57E7C62859C1}"/>
              </a:ext>
            </a:extLst>
          </p:cNvPr>
          <p:cNvSpPr txBox="1">
            <a:spLocks/>
          </p:cNvSpPr>
          <p:nvPr/>
        </p:nvSpPr>
        <p:spPr>
          <a:xfrm>
            <a:off x="3394949" y="3044279"/>
            <a:ext cx="5400000" cy="769441"/>
          </a:xfrm>
          <a:prstGeom prst="rect">
            <a:avLst/>
          </a:prstGeom>
          <a:noFill/>
        </p:spPr>
        <p:txBody>
          <a:bodyPr wrap="square" rtlCol="0">
            <a:spAutoFit/>
          </a:bodyPr>
          <a:lstStyle/>
          <a:p>
            <a:pPr algn="ctr"/>
            <a:r>
              <a:rPr lang="en-GB" sz="4400" dirty="0" err="1">
                <a:effectLst/>
                <a:latin typeface="Scribble marker" pitchFamily="50" charset="0"/>
                <a:ea typeface="Aptos" panose="020B0004020202020204" pitchFamily="34" charset="0"/>
                <a:cs typeface="Times New Roman" panose="02020603050405020304" pitchFamily="18" charset="0"/>
              </a:rPr>
              <a:t>shortcutstv</a:t>
            </a:r>
            <a:endParaRPr lang="en-GB" sz="4400" dirty="0">
              <a:effectLst/>
              <a:latin typeface="Scribble marker" pitchFamily="50"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32C72DD-4ABC-192F-B040-CFE0C08570C2}"/>
              </a:ext>
            </a:extLst>
          </p:cNvPr>
          <p:cNvSpPr txBox="1">
            <a:spLocks/>
          </p:cNvSpPr>
          <p:nvPr/>
        </p:nvSpPr>
        <p:spPr>
          <a:xfrm>
            <a:off x="3394949" y="3947412"/>
            <a:ext cx="5400000" cy="400110"/>
          </a:xfrm>
          <a:prstGeom prst="rect">
            <a:avLst/>
          </a:prstGeom>
          <a:noFill/>
        </p:spPr>
        <p:txBody>
          <a:bodyPr wrap="square" rtlCol="0">
            <a:spAutoFit/>
          </a:bodyPr>
          <a:lstStyle/>
          <a:p>
            <a:pPr algn="ctr"/>
            <a:r>
              <a:rPr lang="en-GB" sz="2000" dirty="0">
                <a:solidFill>
                  <a:srgbClr val="0000FF"/>
                </a:solidFill>
                <a:effectLst/>
                <a:latin typeface="Scribble marker" pitchFamily="50" charset="0"/>
                <a:ea typeface="Aptos" panose="020B0004020202020204" pitchFamily="34" charset="0"/>
                <a:cs typeface="Times New Roman" panose="02020603050405020304" pitchFamily="18" charset="0"/>
              </a:rPr>
              <a:t>www.shortcutstv.com</a:t>
            </a:r>
          </a:p>
        </p:txBody>
      </p:sp>
      <p:sp>
        <p:nvSpPr>
          <p:cNvPr id="21" name="TextBox 20">
            <a:extLst>
              <a:ext uri="{FF2B5EF4-FFF2-40B4-BE49-F238E27FC236}">
                <a16:creationId xmlns:a16="http://schemas.microsoft.com/office/drawing/2014/main" id="{369BD08E-BC51-2585-AB11-9A7F1280A0B8}"/>
              </a:ext>
            </a:extLst>
          </p:cNvPr>
          <p:cNvSpPr txBox="1">
            <a:spLocks/>
          </p:cNvSpPr>
          <p:nvPr/>
        </p:nvSpPr>
        <p:spPr>
          <a:xfrm>
            <a:off x="3394949" y="1798194"/>
            <a:ext cx="5400000" cy="1138773"/>
          </a:xfrm>
          <a:prstGeom prst="rect">
            <a:avLst/>
          </a:prstGeom>
          <a:noFill/>
        </p:spPr>
        <p:txBody>
          <a:bodyPr wrap="square" rtlCol="0">
            <a:spAutoFit/>
          </a:bodyPr>
          <a:lstStyle/>
          <a:p>
            <a:pPr algn="ctr"/>
            <a:r>
              <a:rPr lang="en-GB" sz="2400" dirty="0">
                <a:effectLst/>
                <a:latin typeface="Scribble marker" pitchFamily="50" charset="0"/>
                <a:ea typeface="Aptos" panose="020B0004020202020204" pitchFamily="34" charset="0"/>
                <a:cs typeface="Times New Roman" panose="02020603050405020304" pitchFamily="18" charset="0"/>
              </a:rPr>
              <a:t>Design and implementation</a:t>
            </a:r>
            <a:endParaRPr lang="en-GB" sz="2400" dirty="0">
              <a:latin typeface="Scribble marker" pitchFamily="50" charset="0"/>
              <a:ea typeface="Aptos" panose="020B0004020202020204" pitchFamily="34" charset="0"/>
              <a:cs typeface="Times New Roman" panose="02020603050405020304" pitchFamily="18" charset="0"/>
            </a:endParaRPr>
          </a:p>
          <a:p>
            <a:pPr algn="ctr"/>
            <a:r>
              <a:rPr lang="en-GB" sz="4400" dirty="0">
                <a:effectLst/>
                <a:latin typeface="Scribble marker" pitchFamily="50" charset="0"/>
                <a:ea typeface="Aptos" panose="020B0004020202020204" pitchFamily="34" charset="0"/>
                <a:cs typeface="Times New Roman" panose="02020603050405020304" pitchFamily="18" charset="0"/>
              </a:rPr>
              <a:t>Chris livesey</a:t>
            </a:r>
          </a:p>
        </p:txBody>
      </p:sp>
      <p:sp>
        <p:nvSpPr>
          <p:cNvPr id="22" name="Rectangle 21">
            <a:hlinkClick r:id="rId6"/>
            <a:extLst>
              <a:ext uri="{FF2B5EF4-FFF2-40B4-BE49-F238E27FC236}">
                <a16:creationId xmlns:a16="http://schemas.microsoft.com/office/drawing/2014/main" id="{8B192D67-4EBF-403C-1B94-03B027A62174}"/>
              </a:ext>
            </a:extLst>
          </p:cNvPr>
          <p:cNvSpPr/>
          <p:nvPr/>
        </p:nvSpPr>
        <p:spPr>
          <a:xfrm>
            <a:off x="4511453" y="3947412"/>
            <a:ext cx="3187205" cy="32962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CD194F8C-AF51-AB33-6787-EC4484D1D366}"/>
              </a:ext>
            </a:extLst>
          </p:cNvPr>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952679" y="2383242"/>
            <a:ext cx="5042903" cy="4643068"/>
          </a:xfrm>
          <a:prstGeom prst="rect">
            <a:avLst/>
          </a:prstGeom>
          <a:effectLst>
            <a:glow rad="228600">
              <a:schemeClr val="tx1">
                <a:alpha val="40000"/>
              </a:schemeClr>
            </a:glow>
          </a:effectLst>
        </p:spPr>
      </p:pic>
      <p:pic>
        <p:nvPicPr>
          <p:cNvPr id="26" name="Picture 25">
            <a:extLst>
              <a:ext uri="{FF2B5EF4-FFF2-40B4-BE49-F238E27FC236}">
                <a16:creationId xmlns:a16="http://schemas.microsoft.com/office/drawing/2014/main" id="{410AC0FB-0FEA-F8E2-4082-EC2DA92258C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Tree>
    <p:extLst>
      <p:ext uri="{BB962C8B-B14F-4D97-AF65-F5344CB8AC3E}">
        <p14:creationId xmlns:p14="http://schemas.microsoft.com/office/powerpoint/2010/main" val="383993081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15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250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iterate type="lt">
                                        <p:tmAbs val="100"/>
                                      </p:iterate>
                                      <p:childTnLst>
                                        <p:set>
                                          <p:cBhvr>
                                            <p:cTn id="31" dur="1" fill="hold">
                                              <p:stCondLst>
                                                <p:cond delay="0"/>
                                              </p:stCondLst>
                                            </p:cTn>
                                            <p:tgtEl>
                                              <p:spTgt spid="21"/>
                                            </p:tgtEl>
                                            <p:attrNameLst>
                                              <p:attrName>style.visibility</p:attrName>
                                            </p:attrNameLst>
                                          </p:cBhvr>
                                          <p:to>
                                            <p:strVal val="visible"/>
                                          </p:to>
                                        </p:set>
                                      </p:childTnLst>
                                    </p:cTn>
                                  </p:par>
                                </p:childTnLst>
                              </p:cTn>
                            </p:par>
                            <p:par>
                              <p:cTn id="32" fill="hold">
                                <p:stCondLst>
                                  <p:cond delay="6401"/>
                                </p:stCondLst>
                                <p:childTnLst>
                                  <p:par>
                                    <p:cTn id="33" presetID="1" presetClass="entr" presetSubtype="0" fill="hold" grpId="0" nodeType="afterEffect">
                                      <p:stCondLst>
                                        <p:cond delay="1000"/>
                                      </p:stCondLst>
                                      <p:iterate type="lt">
                                        <p:tmAbs val="100"/>
                                      </p:iterate>
                                      <p:childTnLst>
                                        <p:set>
                                          <p:cBhvr>
                                            <p:cTn id="34" dur="1" fill="hold">
                                              <p:stCondLst>
                                                <p:cond delay="0"/>
                                              </p:stCondLst>
                                            </p:cTn>
                                            <p:tgtEl>
                                              <p:spTgt spid="2"/>
                                            </p:tgtEl>
                                            <p:attrNameLst>
                                              <p:attrName>style.visibility</p:attrName>
                                            </p:attrNameLst>
                                          </p:cBhvr>
                                          <p:to>
                                            <p:strVal val="visible"/>
                                          </p:to>
                                        </p:set>
                                      </p:childTnLst>
                                    </p:cTn>
                                  </p:par>
                                </p:childTnLst>
                              </p:cTn>
                            </p:par>
                            <p:par>
                              <p:cTn id="35" fill="hold">
                                <p:stCondLst>
                                  <p:cond delay="8402"/>
                                </p:stCondLst>
                                <p:childTnLst>
                                  <p:par>
                                    <p:cTn id="36" presetID="1" presetClass="entr" presetSubtype="0" fill="hold" grpId="0" nodeType="afterEffect">
                                      <p:stCondLst>
                                        <p:cond delay="0"/>
                                      </p:stCondLst>
                                      <p:iterate type="lt">
                                        <p:tmAbs val="100"/>
                                      </p:iterate>
                                      <p:childTnLst>
                                        <p:set>
                                          <p:cBhvr>
                                            <p:cTn id="37" dur="1" fill="hold">
                                              <p:stCondLst>
                                                <p:cond delay="0"/>
                                              </p:stCondLst>
                                            </p:cTn>
                                            <p:tgtEl>
                                              <p:spTgt spid="8"/>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4"/>
                        </p:tgtEl>
                      </p:cond>
                    </p:stCondLst>
                    <p:endSync evt="end" delay="0">
                      <p:rtn val="all"/>
                    </p:endSync>
                    <p:childTnLst>
                      <p:par>
                        <p:cTn id="66" fill="hold">
                          <p:stCondLst>
                            <p:cond delay="0"/>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childTnLst>
                        </p:cTn>
                      </p:par>
                    </p:childTnLst>
                  </p:cTn>
                  <p:nextCondLst>
                    <p:cond evt="onClick" delay="0">
                      <p:tgtEl>
                        <p:spTgt spid="14"/>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22" presetClass="exit" presetSubtype="4" fill="hold" grpId="1" nodeType="clickEffect">
                                      <p:stCondLst>
                                        <p:cond delay="0"/>
                                      </p:stCondLst>
                                      <p:childTnLst>
                                        <p:animEffect transition="out" filter="wipe(down)">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p:stCondLst>
                            <p:cond delay="0"/>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22" presetClass="exit" presetSubtype="4" fill="hold" grpId="1" nodeType="clickEffect">
                                      <p:stCondLst>
                                        <p:cond delay="0"/>
                                      </p:stCondLst>
                                      <p:childTnLst>
                                        <p:animEffect transition="out" filter="wipe(down)">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animBg="1"/>
          <p:bldP spid="13" grpId="1" animBg="1"/>
          <p:bldP spid="18" grpId="0" animBg="1"/>
          <p:bldP spid="18" grpId="1" animBg="1"/>
          <p:bldP spid="19" grpId="0" animBg="1"/>
          <p:bldP spid="19" grpId="1" animBg="1"/>
          <p:bldP spid="20" grpId="0" animBg="1"/>
          <p:bldP spid="20" grpId="1" animBg="1"/>
          <p:bldP spid="2" grpId="0"/>
          <p:bldP spid="8" grpId="0"/>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iterate type="lt">
                                        <p:tmAbs val="100"/>
                                      </p:iterate>
                                      <p:childTnLst>
                                        <p:set>
                                          <p:cBhvr>
                                            <p:cTn id="31" dur="1" fill="hold">
                                              <p:stCondLst>
                                                <p:cond delay="0"/>
                                              </p:stCondLst>
                                            </p:cTn>
                                            <p:tgtEl>
                                              <p:spTgt spid="21"/>
                                            </p:tgtEl>
                                            <p:attrNameLst>
                                              <p:attrName>style.visibility</p:attrName>
                                            </p:attrNameLst>
                                          </p:cBhvr>
                                          <p:to>
                                            <p:strVal val="visible"/>
                                          </p:to>
                                        </p:set>
                                      </p:childTnLst>
                                    </p:cTn>
                                  </p:par>
                                </p:childTnLst>
                              </p:cTn>
                            </p:par>
                            <p:par>
                              <p:cTn id="32" fill="hold">
                                <p:stCondLst>
                                  <p:cond delay="6401"/>
                                </p:stCondLst>
                                <p:childTnLst>
                                  <p:par>
                                    <p:cTn id="33" presetID="1" presetClass="entr" presetSubtype="0" fill="hold" grpId="0" nodeType="afterEffect">
                                      <p:stCondLst>
                                        <p:cond delay="1000"/>
                                      </p:stCondLst>
                                      <p:iterate type="lt">
                                        <p:tmAbs val="100"/>
                                      </p:iterate>
                                      <p:childTnLst>
                                        <p:set>
                                          <p:cBhvr>
                                            <p:cTn id="34" dur="1" fill="hold">
                                              <p:stCondLst>
                                                <p:cond delay="0"/>
                                              </p:stCondLst>
                                            </p:cTn>
                                            <p:tgtEl>
                                              <p:spTgt spid="2"/>
                                            </p:tgtEl>
                                            <p:attrNameLst>
                                              <p:attrName>style.visibility</p:attrName>
                                            </p:attrNameLst>
                                          </p:cBhvr>
                                          <p:to>
                                            <p:strVal val="visible"/>
                                          </p:to>
                                        </p:set>
                                      </p:childTnLst>
                                    </p:cTn>
                                  </p:par>
                                </p:childTnLst>
                              </p:cTn>
                            </p:par>
                            <p:par>
                              <p:cTn id="35" fill="hold">
                                <p:stCondLst>
                                  <p:cond delay="8402"/>
                                </p:stCondLst>
                                <p:childTnLst>
                                  <p:par>
                                    <p:cTn id="36" presetID="1" presetClass="entr" presetSubtype="0" fill="hold" grpId="0" nodeType="afterEffect">
                                      <p:stCondLst>
                                        <p:cond delay="0"/>
                                      </p:stCondLst>
                                      <p:iterate type="lt">
                                        <p:tmAbs val="100"/>
                                      </p:iterate>
                                      <p:childTnLst>
                                        <p:set>
                                          <p:cBhvr>
                                            <p:cTn id="37" dur="1" fill="hold">
                                              <p:stCondLst>
                                                <p:cond delay="0"/>
                                              </p:stCondLst>
                                            </p:cTn>
                                            <p:tgtEl>
                                              <p:spTgt spid="8"/>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4"/>
                        </p:tgtEl>
                      </p:cond>
                    </p:stCondLst>
                    <p:endSync evt="end" delay="0">
                      <p:rtn val="all"/>
                    </p:endSync>
                    <p:childTnLst>
                      <p:par>
                        <p:cTn id="66" fill="hold">
                          <p:stCondLst>
                            <p:cond delay="0"/>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childTnLst>
                        </p:cTn>
                      </p:par>
                    </p:childTnLst>
                  </p:cTn>
                  <p:nextCondLst>
                    <p:cond evt="onClick" delay="0">
                      <p:tgtEl>
                        <p:spTgt spid="14"/>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22" presetClass="exit" presetSubtype="4" fill="hold" grpId="1" nodeType="clickEffect">
                                      <p:stCondLst>
                                        <p:cond delay="0"/>
                                      </p:stCondLst>
                                      <p:childTnLst>
                                        <p:animEffect transition="out" filter="wipe(down)">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p:stCondLst>
                            <p:cond delay="0"/>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22" presetClass="exit" presetSubtype="4" fill="hold" grpId="1" nodeType="clickEffect">
                                      <p:stCondLst>
                                        <p:cond delay="0"/>
                                      </p:stCondLst>
                                      <p:childTnLst>
                                        <p:animEffect transition="out" filter="wipe(down)">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animBg="1"/>
          <p:bldP spid="13" grpId="1" animBg="1"/>
          <p:bldP spid="18" grpId="0" animBg="1"/>
          <p:bldP spid="18" grpId="1" animBg="1"/>
          <p:bldP spid="19" grpId="0" animBg="1"/>
          <p:bldP spid="19" grpId="1" animBg="1"/>
          <p:bldP spid="20" grpId="0" animBg="1"/>
          <p:bldP spid="20" grpId="1" animBg="1"/>
          <p:bldP spid="2" grpId="0"/>
          <p:bldP spid="8" grpId="0"/>
          <p:bldP spid="21" grpId="0"/>
          <p:bldP spid="2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6B5F39A-F447-04DD-5EC4-DE6429C58F44}"/>
              </a:ext>
            </a:extLst>
          </p:cNvPr>
          <p:cNvSpPr txBox="1">
            <a:spLocks/>
          </p:cNvSpPr>
          <p:nvPr/>
        </p:nvSpPr>
        <p:spPr>
          <a:xfrm>
            <a:off x="3535679" y="217538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WHAT</a:t>
            </a:r>
            <a:endParaRPr lang="en-GB" sz="4400" dirty="0">
              <a:latin typeface="Scribble marker" pitchFamily="50" charset="0"/>
              <a:ea typeface="Aptos" panose="020B0004020202020204" pitchFamily="34" charset="0"/>
              <a:cs typeface="Times New Roman" panose="02020603050405020304" pitchFamily="18" charset="0"/>
            </a:endParaRPr>
          </a:p>
          <a:p>
            <a:pPr algn="ctr"/>
            <a:r>
              <a:rPr lang="en-GB" sz="4400" dirty="0">
                <a:latin typeface="Scribble marker" pitchFamily="50" charset="0"/>
                <a:ea typeface="Aptos" panose="020B0004020202020204" pitchFamily="34" charset="0"/>
                <a:cs typeface="Times New Roman" panose="02020603050405020304" pitchFamily="18" charset="0"/>
              </a:rPr>
              <a:t>About social research</a:t>
            </a:r>
            <a:endParaRPr lang="en-GB" sz="4400" dirty="0">
              <a:effectLst/>
              <a:latin typeface="Scribble marker" pitchFamily="50" charset="0"/>
              <a:ea typeface="Aptos" panose="020B0004020202020204" pitchFamily="34" charset="0"/>
              <a:cs typeface="Times New Roman" panose="02020603050405020304" pitchFamily="18" charset="0"/>
            </a:endParaRPr>
          </a:p>
          <a:p>
            <a:pPr algn="ctr"/>
            <a:endParaRPr lang="en-GB" sz="2800" b="1" dirty="0"/>
          </a:p>
        </p:txBody>
      </p:sp>
      <p:pic>
        <p:nvPicPr>
          <p:cNvPr id="8" name="Picture 7">
            <a:extLst>
              <a:ext uri="{FF2B5EF4-FFF2-40B4-BE49-F238E27FC236}">
                <a16:creationId xmlns:a16="http://schemas.microsoft.com/office/drawing/2014/main" id="{5153FB3A-1A98-3C0B-B1B0-2652DE7EC7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19" name="A_front">
            <a:extLst>
              <a:ext uri="{FF2B5EF4-FFF2-40B4-BE49-F238E27FC236}">
                <a16:creationId xmlns:a16="http://schemas.microsoft.com/office/drawing/2014/main" id="{CFD47945-4093-015D-B0B6-29E259666D5D}"/>
              </a:ext>
            </a:extLst>
          </p:cNvPr>
          <p:cNvSpPr>
            <a:spLocks noGrp="1" noRot="1" noMove="1" noResize="1" noEditPoints="1" noAdjustHandles="1" noChangeArrowheads="1" noChangeShapeType="1"/>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What were the main findings of the research?</a:t>
            </a:r>
          </a:p>
          <a:p>
            <a:pPr lvl="0"/>
            <a:endParaRPr lang="en-GB" sz="1600" dirty="0">
              <a:solidFill>
                <a:schemeClr val="bg1"/>
              </a:solidFill>
            </a:endParaRPr>
          </a:p>
          <a:p>
            <a:pPr lvl="0"/>
            <a:r>
              <a:rPr lang="en-GB" sz="1600" dirty="0">
                <a:solidFill>
                  <a:schemeClr val="bg1"/>
                </a:solidFill>
              </a:rPr>
              <a:t>How do they shed light on the original research question?</a:t>
            </a:r>
          </a:p>
          <a:p>
            <a:pPr lvl="0"/>
            <a:endParaRPr lang="en-GB" sz="16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2400" dirty="0">
              <a:solidFill>
                <a:schemeClr val="bg1"/>
              </a:solidFill>
            </a:endParaRPr>
          </a:p>
          <a:p>
            <a:pPr lvl="0"/>
            <a:endParaRPr lang="en-GB" sz="2400" dirty="0"/>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13" name="W_front">
            <a:extLst>
              <a:ext uri="{FF2B5EF4-FFF2-40B4-BE49-F238E27FC236}">
                <a16:creationId xmlns:a16="http://schemas.microsoft.com/office/drawing/2014/main" id="{5EF30A59-F058-0743-B0D7-F74B1377F591}"/>
              </a:ext>
            </a:extLst>
          </p:cNvPr>
          <p:cNvSpPr>
            <a:spLocks noGrp="1" noRot="1" noMove="1" noResize="1" noEditPoints="1" noAdjustHandles="1" noChangeArrowheads="1" noChangeShapeType="1"/>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What?</a:t>
            </a:r>
          </a:p>
          <a:p>
            <a:r>
              <a:rPr lang="en-GB" sz="1600" dirty="0">
                <a:solidFill>
                  <a:schemeClr val="bg1"/>
                </a:solidFill>
              </a:rPr>
              <a:t>What was the main  purpose of the research?</a:t>
            </a:r>
          </a:p>
          <a:p>
            <a:endParaRPr lang="en-GB" sz="1600" dirty="0">
              <a:solidFill>
                <a:schemeClr val="bg1"/>
              </a:solidFill>
            </a:endParaRPr>
          </a:p>
          <a:p>
            <a:r>
              <a:rPr lang="en-GB" sz="1600" dirty="0">
                <a:solidFill>
                  <a:schemeClr val="bg1"/>
                </a:solidFill>
              </a:rPr>
              <a:t>What was the research designed to investigate, prove or disprove?</a:t>
            </a:r>
          </a:p>
          <a:p>
            <a:endParaRPr lang="en-GB" sz="1000" dirty="0">
              <a:solidFill>
                <a:schemeClr val="bg1"/>
              </a:solidFill>
            </a:endParaRPr>
          </a:p>
          <a:p>
            <a:endParaRPr lang="en-GB" sz="1000" dirty="0">
              <a:solidFill>
                <a:schemeClr val="bg1"/>
              </a:solidFill>
            </a:endParaRPr>
          </a:p>
          <a:p>
            <a:endParaRPr lang="en-GB" sz="1000" dirty="0">
              <a:solidFill>
                <a:schemeClr val="bg1"/>
              </a:solidFill>
            </a:endParaRPr>
          </a:p>
          <a:p>
            <a:endParaRPr lang="en-GB" sz="10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How was the research carried-out?</a:t>
            </a:r>
          </a:p>
          <a:p>
            <a:endParaRPr lang="en-GB" sz="1600" dirty="0">
              <a:solidFill>
                <a:schemeClr val="bg1"/>
              </a:solidFill>
            </a:endParaRPr>
          </a:p>
          <a:p>
            <a:r>
              <a:rPr lang="en-GB" sz="1600" dirty="0">
                <a:solidFill>
                  <a:schemeClr val="bg1"/>
                </a:solidFill>
              </a:rPr>
              <a:t>What, for example, was the research methodology, sample type and sample size?</a:t>
            </a: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20" name="T_front">
            <a:extLst>
              <a:ext uri="{FF2B5EF4-FFF2-40B4-BE49-F238E27FC236}">
                <a16:creationId xmlns:a16="http://schemas.microsoft.com/office/drawing/2014/main" id="{83F038C5-BAB8-EFA6-5FBD-001F21A252DD}"/>
              </a:ext>
            </a:extLst>
          </p:cNvPr>
          <p:cNvSpPr>
            <a:spLocks noGrp="1" noRot="1" noMove="1" noResize="1" noEditPoints="1" noAdjustHandles="1" noChangeArrowheads="1" noChangeShapeType="1"/>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r>
              <a:rPr lang="en-GB" sz="1600" dirty="0">
                <a:solidFill>
                  <a:schemeClr val="bg1"/>
                </a:solidFill>
              </a:rPr>
              <a:t>What conclusions can be drawn from the research findings?</a:t>
            </a:r>
          </a:p>
          <a:p>
            <a:endParaRPr lang="en-GB" sz="1600" dirty="0">
              <a:solidFill>
                <a:schemeClr val="bg1"/>
              </a:solidFill>
            </a:endParaRPr>
          </a:p>
          <a:p>
            <a:r>
              <a:rPr lang="en-GB" sz="1600" dirty="0">
                <a:solidFill>
                  <a:schemeClr val="bg1"/>
                </a:solidFill>
              </a:rPr>
              <a:t>How does this information fit with broader theories and what are its real-world implications?</a:t>
            </a:r>
          </a:p>
          <a:p>
            <a:endParaRPr lang="en-GB" sz="24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noGrp="1" noUngrp="1" noRot="1" noMove="1" noResize="1"/>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noGrp="1" noRot="1" noMove="1" noResize="1" noEditPoints="1" noAdjustHandles="1" noChangeArrowheads="1" noChangeShapeType="1"/>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noGrp="1" noRot="1" noMove="1" noResize="1" noEditPoints="1" noAdjustHandles="1" noChangeArrowheads="1" noChangeShapeType="1"/>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noGrp="1" noUngrp="1" noRot="1" noMove="1" noResize="1"/>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noGrp="1" noRot="1" noMove="1" noResize="1" noEditPoints="1" noAdjustHandles="1" noChangeArrowheads="1" noChangeShapeType="1"/>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noGrp="1" noRot="1" noMove="1" noResize="1" noEditPoints="1" noAdjustHandles="1" noChangeArrowheads="1" noChangeShapeType="1"/>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noGrp="1" noUngrp="1" noRot="1" noMove="1" noResize="1"/>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noGrp="1" noRot="1" noMove="1" noResize="1" noEditPoints="1" noAdjustHandles="1" noChangeArrowheads="1" noChangeShapeType="1"/>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noGrp="1" noRot="1" noMove="1" noResize="1" noEditPoints="1" noAdjustHandles="1" noChangeArrowheads="1" noChangeShapeType="1"/>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noGrp="1" noUngrp="1" noRot="1" noMove="1" noResize="1"/>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noGrp="1" noRot="1" noMove="1" noResize="1" noEditPoints="1" noAdjustHandles="1" noChangeArrowheads="1" noChangeShapeType="1"/>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noGrp="1" noRot="1" noMove="1" noResize="1" noEditPoints="1" noAdjustHandles="1" noChangeArrowheads="1" noChangeShapeType="1"/>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2F3E5248-B2DF-2896-F253-1F5BD9DC26CF}"/>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99FA24FF-3631-5DDA-9648-20D2661C2612}"/>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5081CE21-A301-1FC9-8E8A-D75A9BF82C69}"/>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1216FA43-9E49-67B5-B51D-F5F67AD65AED}"/>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AE4E2231-854E-A33A-20CB-667A7BDDE3B7}"/>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8C8F0E71-BD1F-E0B2-FD24-10BF4217535D}"/>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E56EA956-022F-AD62-0DB3-9A65A16C6A86}"/>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3742F308-2451-4C38-47E2-72424B3E8291}"/>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7AFA9380-4F95-72C1-8038-040F75735D24}"/>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DF6BEDE2-BE32-4D69-C243-8E73D692E09C}"/>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8A727B34-DEE1-FF28-9068-0F717354D4B4}"/>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5DFECFFD-E7B8-0A6D-9BC8-23C21C43B51A}"/>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A3800650-FB61-758C-D142-B6F15B41A79A}"/>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E9CBFF56-B383-5579-B732-A14B8901CE90}"/>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73026F93-2D6C-D926-04A6-ED406C333BDD}"/>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61DC1641-B919-6782-2CFA-CB7A783CD286}"/>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D3FC8E24-6881-FD38-85B8-EEA5F7830904}"/>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AA83E56E-71C0-2F15-199A-6E4AE9A7B964}"/>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80AB8291-3CB6-2ADA-12F7-EE920B47D0F5}"/>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37DB2F6C-6E32-47ED-6FB1-CBBBE29F952C}"/>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269AF8BB-46BB-32A4-815F-DA4ABE2C9C29}"/>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C8B67663-355B-A93D-8D74-A482F10FAC24}"/>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26719E49-2F45-AD44-CECD-9ED5CD0FB9E6}"/>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51B57F75-5079-5DF4-98E7-F1681FF8D722}"/>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722C572A-C73D-62E1-1DFF-E9E9DC04BCB6}"/>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F96FD0A0-7ED5-D07F-3067-AA0541287E8D}"/>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C55436C7-CE4B-D65F-D0E6-F718B14C8580}"/>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99F6CEBC-F432-F743-FE81-5351C9E32272}"/>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5790B6DC-8497-3315-A83B-902B983610B0}"/>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4173922E-0E81-41D9-0660-469D082D3B5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77801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100"/>
                                  </p:iterate>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1" grpId="0"/>
      <p:bldP spid="19" grpId="0" animBg="1"/>
      <p:bldP spid="19" grpId="1" animBg="1"/>
      <p:bldP spid="13" grpId="0" animBg="1"/>
      <p:bldP spid="13" grpId="1" animBg="1"/>
      <p:bldP spid="18" grpId="0" animBg="1"/>
      <p:bldP spid="18" grpId="1" animBg="1"/>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53FB3A-1A98-3C0B-B1B0-2652DE7EC7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33477833-F4C2-3D12-6782-B42074B6119D}"/>
              </a:ext>
            </a:extLst>
          </p:cNvPr>
          <p:cNvSpPr txBox="1">
            <a:spLocks/>
          </p:cNvSpPr>
          <p:nvPr/>
        </p:nvSpPr>
        <p:spPr>
          <a:xfrm>
            <a:off x="3515359" y="214490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Durkheim</a:t>
            </a:r>
            <a:r>
              <a:rPr lang="en-GB" sz="4400" dirty="0">
                <a:latin typeface="Scribble marker" pitchFamily="50" charset="0"/>
                <a:ea typeface="Aptos" panose="020B0004020202020204" pitchFamily="34" charset="0"/>
                <a:cs typeface="Times New Roman" panose="02020603050405020304" pitchFamily="18" charset="0"/>
              </a:rPr>
              <a:t>:</a:t>
            </a:r>
          </a:p>
          <a:p>
            <a:pPr algn="ctr"/>
            <a:r>
              <a:rPr lang="en-GB" sz="4400" dirty="0">
                <a:effectLst/>
                <a:latin typeface="Scribble marker" pitchFamily="50" charset="0"/>
                <a:ea typeface="Aptos" panose="020B0004020202020204" pitchFamily="34" charset="0"/>
                <a:cs typeface="Times New Roman" panose="02020603050405020304" pitchFamily="18" charset="0"/>
              </a:rPr>
              <a:t>Moral Education </a:t>
            </a:r>
          </a:p>
          <a:p>
            <a:pPr algn="ctr"/>
            <a:r>
              <a:rPr lang="en-GB" sz="4400" dirty="0">
                <a:effectLst/>
                <a:latin typeface="Scribble marker" pitchFamily="50" charset="0"/>
                <a:ea typeface="Aptos" panose="020B0004020202020204" pitchFamily="34" charset="0"/>
                <a:cs typeface="Times New Roman" panose="02020603050405020304" pitchFamily="18" charset="0"/>
              </a:rPr>
              <a:t>(1903)</a:t>
            </a:r>
          </a:p>
          <a:p>
            <a:pPr algn="ctr"/>
            <a:endParaRPr lang="en-GB" sz="2800" b="1" dirty="0"/>
          </a:p>
        </p:txBody>
      </p:sp>
      <p:sp>
        <p:nvSpPr>
          <p:cNvPr id="19" name="A_front">
            <a:extLst>
              <a:ext uri="{FF2B5EF4-FFF2-40B4-BE49-F238E27FC236}">
                <a16:creationId xmlns:a16="http://schemas.microsoft.com/office/drawing/2014/main" id="{CFD47945-4093-015D-B0B6-29E259666D5D}"/>
              </a:ext>
            </a:extLst>
          </p:cNvPr>
          <p:cNvSpPr>
            <a:spLocks noGrp="1" noRot="1" noMove="1" noResize="1" noEditPoints="1" noAdjustHandles="1" noChangeArrowheads="1" noChangeShapeType="1"/>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Education is vital for integrating individuals into society, through teaching discipline, cooperation and moral values. Morality can and should be taught in schools to foster social cohesion and individual autonomy. Subjects like history help students understand their place in society and help develop a sense of belonging to that society.</a:t>
            </a:r>
            <a:endParaRPr lang="en-GB" sz="1600" dirty="0">
              <a:solidFill>
                <a:schemeClr val="bg1"/>
              </a:solidFill>
              <a:cs typeface="Arial" panose="020B0604020202020204" pitchFamily="34" charset="0"/>
            </a:endParaRPr>
          </a:p>
          <a:p>
            <a:pPr lvl="0"/>
            <a:endParaRPr lang="en-GB" sz="2400" dirty="0">
              <a:solidFill>
                <a:schemeClr val="bg1"/>
              </a:solidFill>
            </a:endParaRPr>
          </a:p>
          <a:p>
            <a:pPr lvl="0"/>
            <a:endParaRPr lang="en-GB" sz="2400" dirty="0"/>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13" name="W_front">
            <a:extLst>
              <a:ext uri="{FF2B5EF4-FFF2-40B4-BE49-F238E27FC236}">
                <a16:creationId xmlns:a16="http://schemas.microsoft.com/office/drawing/2014/main" id="{5EF30A59-F058-0743-B0D7-F74B1377F591}"/>
              </a:ext>
            </a:extLst>
          </p:cNvPr>
          <p:cNvSpPr>
            <a:spLocks noGrp="1" noRot="1" noMove="1" noResize="1" noEditPoints="1" noAdjustHandles="1" noChangeArrowheads="1" noChangeShapeType="1"/>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understand how education contributed to the maintenance of social order through the promotion of social solidarity. To theorise how schools function as a key institution for transmitting society’s norms and values.</a:t>
            </a: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Theoretical rather than empirical analysis. </a:t>
            </a:r>
          </a:p>
          <a:p>
            <a:endParaRPr lang="en-GB" sz="1600" dirty="0">
              <a:solidFill>
                <a:schemeClr val="bg1"/>
              </a:solidFill>
            </a:endParaRPr>
          </a:p>
          <a:p>
            <a:r>
              <a:rPr lang="en-GB" sz="1600" dirty="0">
                <a:solidFill>
                  <a:schemeClr val="bg1"/>
                </a:solidFill>
              </a:rPr>
              <a:t>Demonstrating morality is a social fact that has to be internalized by the individual through a structured system of education.</a:t>
            </a:r>
          </a:p>
          <a:p>
            <a:endParaRPr lang="en-GB" sz="1600" dirty="0">
              <a:solidFill>
                <a:schemeClr val="bg1"/>
              </a:solidFill>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20" name="T_front">
            <a:extLst>
              <a:ext uri="{FF2B5EF4-FFF2-40B4-BE49-F238E27FC236}">
                <a16:creationId xmlns:a16="http://schemas.microsoft.com/office/drawing/2014/main" id="{83F038C5-BAB8-EFA6-5FBD-001F21A252DD}"/>
              </a:ext>
            </a:extLst>
          </p:cNvPr>
          <p:cNvSpPr>
            <a:spLocks noGrp="1" noRot="1" noMove="1" noResize="1" noEditPoints="1" noAdjustHandles="1" noChangeArrowheads="1" noChangeShapeType="1"/>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r>
              <a:rPr lang="en-GB" sz="1600" dirty="0">
                <a:solidFill>
                  <a:schemeClr val="bg1"/>
                </a:solidFill>
              </a:rPr>
              <a:t>Schools are “miniature societies” that mirror the wider social world. They are the main way a society transmits the moral values crucial for creating social solidarity,  maintaining social stability and preventing anomie (normlessness).</a:t>
            </a:r>
          </a:p>
          <a:p>
            <a:endParaRPr lang="en-GB" sz="24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noGrp="1" noUngrp="1" noRot="1" noMove="1" noResize="1"/>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noGrp="1" noRot="1" noMove="1" noResize="1" noEditPoints="1" noAdjustHandles="1" noChangeArrowheads="1" noChangeShapeType="1"/>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noGrp="1" noRot="1" noMove="1" noResize="1" noEditPoints="1" noAdjustHandles="1" noChangeArrowheads="1" noChangeShapeType="1"/>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noGrp="1" noUngrp="1" noRot="1" noMove="1" noResize="1"/>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noGrp="1" noRot="1" noMove="1" noResize="1" noEditPoints="1" noAdjustHandles="1" noChangeArrowheads="1" noChangeShapeType="1"/>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noGrp="1" noRot="1" noMove="1" noResize="1" noEditPoints="1" noAdjustHandles="1" noChangeArrowheads="1" noChangeShapeType="1"/>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noGrp="1" noUngrp="1" noRot="1" noMove="1" noResize="1"/>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noGrp="1" noRot="1" noMove="1" noResize="1" noEditPoints="1" noAdjustHandles="1" noChangeArrowheads="1" noChangeShapeType="1"/>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noGrp="1" noRot="1" noMove="1" noResize="1" noEditPoints="1" noAdjustHandles="1" noChangeArrowheads="1" noChangeShapeType="1"/>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noGrp="1" noUngrp="1" noRot="1" noMove="1" noResize="1"/>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noGrp="1" noRot="1" noMove="1" noResize="1" noEditPoints="1" noAdjustHandles="1" noChangeArrowheads="1" noChangeShapeType="1"/>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noGrp="1" noRot="1" noMove="1" noResize="1" noEditPoints="1" noAdjustHandles="1" noChangeArrowheads="1" noChangeShapeType="1"/>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2F3E5248-B2DF-2896-F253-1F5BD9DC26CF}"/>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99FA24FF-3631-5DDA-9648-20D2661C2612}"/>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5081CE21-A301-1FC9-8E8A-D75A9BF82C69}"/>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1216FA43-9E49-67B5-B51D-F5F67AD65AED}"/>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AE4E2231-854E-A33A-20CB-667A7BDDE3B7}"/>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8C8F0E71-BD1F-E0B2-FD24-10BF4217535D}"/>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E56EA956-022F-AD62-0DB3-9A65A16C6A86}"/>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3742F308-2451-4C38-47E2-72424B3E8291}"/>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7AFA9380-4F95-72C1-8038-040F75735D24}"/>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DF6BEDE2-BE32-4D69-C243-8E73D692E09C}"/>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8A727B34-DEE1-FF28-9068-0F717354D4B4}"/>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5DFECFFD-E7B8-0A6D-9BC8-23C21C43B51A}"/>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A3800650-FB61-758C-D142-B6F15B41A79A}"/>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E9CBFF56-B383-5579-B732-A14B8901CE90}"/>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73026F93-2D6C-D926-04A6-ED406C333BDD}"/>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61DC1641-B919-6782-2CFA-CB7A783CD286}"/>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D3FC8E24-6881-FD38-85B8-EEA5F7830904}"/>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AA83E56E-71C0-2F15-199A-6E4AE9A7B964}"/>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80AB8291-3CB6-2ADA-12F7-EE920B47D0F5}"/>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37DB2F6C-6E32-47ED-6FB1-CBBBE29F952C}"/>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269AF8BB-46BB-32A4-815F-DA4ABE2C9C29}"/>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C8B67663-355B-A93D-8D74-A482F10FAC24}"/>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26719E49-2F45-AD44-CECD-9ED5CD0FB9E6}"/>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51B57F75-5079-5DF4-98E7-F1681FF8D722}"/>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722C572A-C73D-62E1-1DFF-E9E9DC04BCB6}"/>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F96FD0A0-7ED5-D07F-3067-AA0541287E8D}"/>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C55436C7-CE4B-D65F-D0E6-F718B14C8580}"/>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99F6CEBC-F432-F743-FE81-5351C9E32272}"/>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5790B6DC-8497-3315-A83B-902B983610B0}"/>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4173922E-0E81-41D9-0660-469D082D3B5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689856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8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9" grpId="0" animBg="1"/>
      <p:bldP spid="19" grpId="1" animBg="1"/>
      <p:bldP spid="13" grpId="0" animBg="1"/>
      <p:bldP spid="13" grpId="1" animBg="1"/>
      <p:bldP spid="18" grpId="0" animBg="1"/>
      <p:bldP spid="18"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6A9EDF-C5EF-84AC-08BC-9CD90793DAF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BC50DA8A-6075-D6CB-764C-1D9C30B39DEF}"/>
              </a:ext>
            </a:extLst>
          </p:cNvPr>
          <p:cNvSpPr txBox="1"/>
          <p:nvPr/>
        </p:nvSpPr>
        <p:spPr>
          <a:xfrm>
            <a:off x="3525519" y="2124580"/>
            <a:ext cx="5400000" cy="2554545"/>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Douglas</a:t>
            </a:r>
            <a:r>
              <a:rPr lang="en-GB" sz="4400" dirty="0">
                <a:latin typeface="Scribble marker" pitchFamily="50" charset="0"/>
                <a:ea typeface="Aptos" panose="020B0004020202020204" pitchFamily="34" charset="0"/>
                <a:cs typeface="Times New Roman" panose="02020603050405020304" pitchFamily="18" charset="0"/>
              </a:rPr>
              <a:t>:</a:t>
            </a:r>
          </a:p>
          <a:p>
            <a:pPr algn="ctr"/>
            <a:r>
              <a:rPr lang="en-GB" sz="4400" dirty="0">
                <a:effectLst/>
                <a:latin typeface="Scribble marker" pitchFamily="50" charset="0"/>
                <a:ea typeface="Aptos" panose="020B0004020202020204" pitchFamily="34" charset="0"/>
                <a:cs typeface="Times New Roman" panose="02020603050405020304" pitchFamily="18" charset="0"/>
              </a:rPr>
              <a:t>The Home and the  School (1964)</a:t>
            </a:r>
            <a:endParaRPr lang="en-GB" sz="4400" dirty="0">
              <a:latin typeface="Scribble marker" pitchFamily="50" charset="0"/>
            </a:endParaRP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t>To investigate how factors within the home, particularly levels of parental interest, affect children's educational attainment. To explore the relationship between social class and academic success.</a:t>
            </a:r>
          </a:p>
          <a:p>
            <a:pPr algn="ctr"/>
            <a:endParaRPr lang="en-GB" sz="2800" dirty="0">
              <a:solidFill>
                <a:schemeClr val="bg1"/>
              </a:solidFill>
            </a:endParaRPr>
          </a:p>
          <a:p>
            <a:pPr algn="ctr"/>
            <a:endParaRPr lang="en-GB" dirty="0">
              <a:solidFill>
                <a:schemeClr val="bg1"/>
              </a:solidFill>
              <a:latin typeface="THE BOLD FONT (FREE VERSION)" panose="00000800000000000000" pitchFamily="2" charset="0"/>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pPr lvl="0"/>
            <a:r>
              <a:rPr lang="en-GB" dirty="0">
                <a:solidFill>
                  <a:schemeClr val="bg1"/>
                </a:solidFill>
              </a:rPr>
              <a:t>L</a:t>
            </a:r>
            <a:r>
              <a:rPr lang="en-GB" sz="1600" dirty="0"/>
              <a:t>ongitudinal study that tracked 5,362 British children, born in 1946,  through primary (5 – 10) and secondary (11-15) education. Data was collected through surveys, school records, and intelligence (IQ) tests. Pupils were grouped by social class  (father’s occupation) and measured ability and their respective  educational outcomes were compared.</a:t>
            </a:r>
          </a:p>
          <a:p>
            <a:pPr lvl="0"/>
            <a:endParaRPr lang="en-GB" sz="1600" dirty="0">
              <a:solidFill>
                <a:schemeClr val="bg1"/>
              </a:solidFill>
            </a:endParaRPr>
          </a:p>
          <a:p>
            <a:pPr lvl="0"/>
            <a:endParaRPr lang="en-GB" sz="1600" dirty="0">
              <a:solidFill>
                <a:schemeClr val="bg1"/>
              </a:solidFill>
              <a:latin typeface="THE BOLD FONT (FREE VERSION)" panose="00000800000000000000" pitchFamily="2" charset="0"/>
            </a:endParaRPr>
          </a:p>
          <a:p>
            <a:endParaRPr lang="en-GB" sz="800" dirty="0">
              <a:solidFill>
                <a:schemeClr val="bg1"/>
              </a:solidFill>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lvl="0" algn="ctr"/>
            <a:r>
              <a:rPr lang="en-GB" dirty="0">
                <a:latin typeface="THE BOLD FONT (FREE VERSION)" panose="00000800000000000000" pitchFamily="2" charset="0"/>
              </a:rPr>
              <a:t>ANSWERS</a:t>
            </a:r>
            <a:r>
              <a:rPr lang="en-GB" b="1" dirty="0">
                <a:latin typeface="THE BOLD FONT (FREE VERSION)" panose="00000800000000000000" pitchFamily="2" charset="0"/>
              </a:rPr>
              <a:t>?</a:t>
            </a:r>
          </a:p>
          <a:p>
            <a:pPr lvl="0"/>
            <a:r>
              <a:rPr lang="en-GB" sz="1600" dirty="0"/>
              <a:t>Level of parental interest was the most significant factor in child’s achievement. Among high-ability students, those from lower social classes were more likely to leave school early</a:t>
            </a:r>
            <a:r>
              <a:rPr lang="en-GB" dirty="0"/>
              <a:t>.</a:t>
            </a:r>
          </a:p>
          <a:p>
            <a:r>
              <a:rPr lang="en-GB" sz="1600" dirty="0"/>
              <a:t>Other influential factors, such as family size, health and school quality, were not as significant as parental engagement.</a:t>
            </a:r>
          </a:p>
          <a:p>
            <a:endParaRPr lang="en-GB" sz="1600" dirty="0"/>
          </a:p>
          <a:p>
            <a:endParaRPr lang="en-GB" sz="16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latin typeface="Aptos" panose="020B0004020202020204" pitchFamily="34" charset="0"/>
                <a:cs typeface="Arial" panose="020B0604020202020204" pitchFamily="34" charset="0"/>
              </a:rPr>
              <a:t>Educational success is deeply shaped by early socialization and home environment. Cultural deprivation, particularly a  lack of parental support, is main mechanism of class differences in achievement. Focus on outside school cultural factors laid the foundation for later theories around Cultural Capital.</a:t>
            </a:r>
          </a:p>
          <a:p>
            <a:endParaRPr lang="en-GB" sz="16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74C77D8C-F7B2-9E6A-2778-397276F5FA22}"/>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137F51F6-AC5B-4B54-E77A-BD177BDBA45F}"/>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4D835592-3D7E-2B07-7D13-FA67D0A02513}"/>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CAB0A841-2F17-A62C-DD5D-CA80497BCDA7}"/>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D4F6D9E0-F86F-C87F-F9FA-3BC3B46D7C27}"/>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2EBEE75E-5F4C-EB2B-0E22-8BE3493ADE76}"/>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860155B6-AAFD-D862-B6E6-A96C2428F6EE}"/>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BBBF1299-3636-3389-B4F4-9948CBD980B3}"/>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61DBD403-C63D-CF0A-4727-F3384CBA8E38}"/>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D83BF30C-BCA4-A3A0-72F3-03A2A20BB087}"/>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39A7CF83-560B-0914-EE50-493EF3759AB9}"/>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D59E456C-8720-1B4A-8ADB-294DF6AE55D4}"/>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A0F1D8AA-6C48-3DC3-F07E-1B588EDBE0EF}"/>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3BA956AC-0A6F-FE31-41C7-C974E1691777}"/>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C08A7D2A-AEB6-038D-D943-2D34139F1BE2}"/>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31DFEF49-6560-1034-74FD-24B883C38788}"/>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7A26F347-D4A8-9AD2-F76C-6E21D1F7DE12}"/>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5DD217BB-1802-8C89-D9C0-ACB8CAF5045B}"/>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A8EBDE80-6606-12C1-69DD-52C742CA7828}"/>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F2576118-373E-BD93-C48E-FC8B6CFC3CC7}"/>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732BC2A8-F2A3-D911-6048-6936231F5A15}"/>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7094660A-64DD-FAD8-E67C-131A5D4BAF10}"/>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36C5B18E-4421-CA56-B3C2-C9A2405F17FB}"/>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B1AAB2F5-DE21-9F74-760C-9B9539F617D9}"/>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9E5CC812-8E4A-AE9F-90BF-1D0A0D018042}"/>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473C8138-BCED-9D94-D7ED-77FD11E64384}"/>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FA48B4E6-FF46-7384-D694-097F8B7D9FE3}"/>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D3C0EF6D-CB06-5BEF-EAB4-70424E4D6D43}"/>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F1043306-B521-FC49-67B2-F279DBDB7D26}"/>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28E2D858-8C03-FD52-1244-89DB1CA2AA7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575754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6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3645B-3196-1361-ABF6-E2CCDFDEC9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2935C8BA-B16C-2B97-8374-29389CDF033D}"/>
              </a:ext>
            </a:extLst>
          </p:cNvPr>
          <p:cNvSpPr txBox="1">
            <a:spLocks/>
          </p:cNvSpPr>
          <p:nvPr/>
        </p:nvSpPr>
        <p:spPr>
          <a:xfrm>
            <a:off x="3535679" y="1992500"/>
            <a:ext cx="5400000" cy="2800767"/>
          </a:xfrm>
          <a:prstGeom prst="rect">
            <a:avLst/>
          </a:prstGeom>
          <a:noFill/>
        </p:spPr>
        <p:txBody>
          <a:bodyPr wrap="square" rtlCol="0">
            <a:spAutoFit/>
          </a:bodyPr>
          <a:lstStyle/>
          <a:p>
            <a:pPr algn="ctr"/>
            <a:r>
              <a:rPr lang="en-GB" sz="4400" dirty="0">
                <a:effectLst/>
                <a:latin typeface="Scribble marker" pitchFamily="50" charset="0"/>
                <a:ea typeface="Aptos" panose="020B0004020202020204" pitchFamily="34" charset="0"/>
                <a:cs typeface="Times New Roman" panose="02020603050405020304" pitchFamily="18" charset="0"/>
              </a:rPr>
              <a:t>Rosenthal and Jacobson:</a:t>
            </a:r>
            <a:endParaRPr lang="en-GB" sz="4400" dirty="0">
              <a:latin typeface="Scribble marker" pitchFamily="50" charset="0"/>
              <a:ea typeface="Aptos" panose="020B0004020202020204" pitchFamily="34" charset="0"/>
              <a:cs typeface="Times New Roman" panose="02020603050405020304" pitchFamily="18" charset="0"/>
            </a:endParaRPr>
          </a:p>
          <a:p>
            <a:pPr algn="ctr"/>
            <a:r>
              <a:rPr lang="en-GB" sz="4400" dirty="0">
                <a:effectLst/>
                <a:latin typeface="Scribble marker" pitchFamily="50" charset="0"/>
                <a:ea typeface="Aptos" panose="020B0004020202020204" pitchFamily="34" charset="0"/>
                <a:cs typeface="Times New Roman" panose="02020603050405020304" pitchFamily="18" charset="0"/>
              </a:rPr>
              <a:t>Pygmalion in the Classroom (1968</a:t>
            </a:r>
            <a:r>
              <a:rPr lang="en-GB" sz="4400" dirty="0">
                <a:latin typeface="Scribble marker" pitchFamily="50" charset="0"/>
                <a:ea typeface="Aptos" panose="020B0004020202020204" pitchFamily="34" charset="0"/>
                <a:cs typeface="Times New Roman" panose="02020603050405020304" pitchFamily="18" charset="0"/>
              </a:rPr>
              <a:t>)</a:t>
            </a:r>
            <a:endParaRPr lang="en-GB" sz="4400" dirty="0">
              <a:effectLst/>
              <a:latin typeface="Scribble marker" pitchFamily="50" charset="0"/>
              <a:ea typeface="Aptos" panose="020B0004020202020204" pitchFamily="34" charset="0"/>
              <a:cs typeface="Times New Roman" panose="02020603050405020304" pitchFamily="18" charset="0"/>
            </a:endParaRP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Can </a:t>
            </a:r>
            <a:r>
              <a:rPr lang="en-GB" sz="1600" dirty="0"/>
              <a:t> teacher expectations influence pupil educational performance?</a:t>
            </a:r>
            <a:endParaRPr lang="en-GB" sz="1600" dirty="0">
              <a:solidFill>
                <a:schemeClr val="bg1"/>
              </a:solidFill>
              <a:latin typeface="THE BOLD FONT (FREE VERSION)" panose="00000800000000000000" pitchFamily="2" charset="0"/>
            </a:endParaRPr>
          </a:p>
          <a:p>
            <a:pPr algn="ctr"/>
            <a:endParaRPr lang="en-GB" dirty="0">
              <a:solidFill>
                <a:schemeClr val="bg1"/>
              </a:solidFill>
            </a:endParaRPr>
          </a:p>
          <a:p>
            <a:pPr algn="ctr"/>
            <a:endParaRPr lang="en-GB" sz="2800" dirty="0">
              <a:solidFill>
                <a:schemeClr val="bg1"/>
              </a:solidFill>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a:t>
            </a:r>
          </a:p>
          <a:p>
            <a:r>
              <a:rPr lang="en-GB" sz="1600" dirty="0"/>
              <a:t>Pupils Grades 1 – 6 in a California elementary school given an IQ test (the “Harvard Test of Inflected Acquisition”) that predicted which pupils (“</a:t>
            </a:r>
            <a:r>
              <a:rPr lang="en-GB" sz="1600" dirty="0" err="1"/>
              <a:t>spurters</a:t>
            </a:r>
            <a:r>
              <a:rPr lang="en-GB" sz="1600" dirty="0"/>
              <a:t>”) would show the highest levels of future achievement. The test was fictitious and “potentially high achieving” pupils were selected randomly. Researchers returned 8 months later to remeasure actual IQ. </a:t>
            </a:r>
            <a:endParaRPr lang="en-GB" sz="2000" dirty="0">
              <a:solidFill>
                <a:schemeClr val="tx1"/>
              </a:solidFill>
              <a:latin typeface="Aptos" panose="020B00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 </a:t>
            </a: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t>The "</a:t>
            </a:r>
            <a:r>
              <a:rPr lang="en-GB" sz="1600" dirty="0" err="1"/>
              <a:t>spurters</a:t>
            </a:r>
            <a:r>
              <a:rPr lang="en-GB" sz="1600" dirty="0"/>
              <a:t>" had higher measured IQ gains than their peers, although the effect was strongest in younger children. Boys and girls showed different levels of higher / lower achievement in different subjects. The common  independent variable that explained these differences was the teachers’ beliefs that subtly shaped their behaviour towards their pupils.</a:t>
            </a:r>
          </a:p>
          <a:p>
            <a:pPr lvl="0"/>
            <a:endParaRPr lang="en-GB" sz="1600" dirty="0"/>
          </a:p>
          <a:p>
            <a:pPr lvl="0"/>
            <a:endParaRPr lang="en-GB" sz="1600" dirty="0"/>
          </a:p>
          <a:p>
            <a:pPr lvl="0"/>
            <a:endParaRPr lang="en-GB" sz="1600" dirty="0"/>
          </a:p>
          <a:p>
            <a:pPr lvl="0"/>
            <a:endParaRPr lang="en-GB" sz="2800" dirty="0"/>
          </a:p>
          <a:p>
            <a:endParaRPr lang="en-GB" sz="2800" dirty="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pPr lvl="0"/>
            <a:endParaRPr lang="en-GB" dirty="0">
              <a:solidFill>
                <a:schemeClr val="bg1"/>
              </a:solidFill>
            </a:endParaRPr>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t>Teacher expectations can create a </a:t>
            </a:r>
            <a:r>
              <a:rPr lang="en-GB" sz="1600" dirty="0">
                <a:solidFill>
                  <a:srgbClr val="FFFF00"/>
                </a:solidFill>
              </a:rPr>
              <a:t>self-fulfilling prophecy</a:t>
            </a:r>
            <a:r>
              <a:rPr lang="en-GB" sz="1600" dirty="0"/>
              <a:t>: when they believe a student will improve, they behave unconsciously in ways that help students succeed. This is evidence to support the importance of teacher-labelling in explaining student success / failure.</a:t>
            </a:r>
          </a:p>
          <a:p>
            <a:endParaRPr lang="en-GB" sz="1600" dirty="0"/>
          </a:p>
          <a:p>
            <a:endParaRPr lang="en-GB" sz="2800" dirty="0"/>
          </a:p>
          <a:p>
            <a:endParaRPr lang="en-GB" sz="1600" dirty="0"/>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D79F1B08-6FD2-A443-A44B-FB0694145725}"/>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CC182A5F-A217-5EDF-D6F9-7856E21F2242}"/>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006DD635-3BA2-D334-A25E-B82F6D55E41D}"/>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CC8B4C2B-ECBC-45A1-E6C5-EFB127D150A0}"/>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934E3323-0A66-2EB3-999B-4EE65D4D624B}"/>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12C7FE72-687C-40D4-5A50-A46A51EC8B91}"/>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4F64A2A4-B8D3-518E-ADBE-94025E00731D}"/>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FDED4676-BE46-E381-CAFE-F7B11D4A8036}"/>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D77EC697-2F7F-4572-4222-A24C3F64E02A}"/>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7C389A07-7E52-C561-C6B7-1BAB75B8C48D}"/>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4FAB2F1C-CCBA-777E-54A8-A07FF468FAA3}"/>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1318ED3D-545C-28A7-657A-7820C6F0A761}"/>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CCF5A9CE-C56D-87B1-20B0-11B7BA077993}"/>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88B5A32F-BEB3-4A58-CC2E-98BF7365650F}"/>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F04B8A89-836D-7A2C-77F8-3E1BB04624F9}"/>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A28AC248-5910-B068-1603-15045B8A83C7}"/>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87CC5122-69C1-D5EA-4F3E-8BF0E789BAC6}"/>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B57328DA-C6EF-B393-513F-002863934FEE}"/>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63375E0F-EDA0-C603-781A-9B3972ED70C8}"/>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59BB0516-4288-AD52-29B0-C05331CDBE25}"/>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74D83445-3355-305F-2FFD-A881B3388EA3}"/>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F995CBE0-986C-D6C0-5A42-AE20324B996C}"/>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8F95E66A-6022-1E5C-58C8-C2BA352332B4}"/>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BCD99224-5309-0338-4EE1-88D07B4A51FE}"/>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12A97D6F-175E-70A2-E032-466AC9D1F472}"/>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EB738B56-DEF5-FE4A-5D43-CE696D6CE098}"/>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A84CE90C-F1D6-336F-AB08-1FA3C1435AA5}"/>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F5869311-CC11-BC43-8EED-9005727DF7BA}"/>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9C609F49-21E3-D6CE-CDE2-8ADB5007C70B}"/>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73D3DCEE-2012-A76D-4C4B-ADA55156C7C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06222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49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2AA1F-F249-B2FB-2E8D-85B51129236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BA529A1B-109A-BFF1-9258-A4FB41B0116A}"/>
              </a:ext>
            </a:extLst>
          </p:cNvPr>
          <p:cNvSpPr txBox="1">
            <a:spLocks/>
          </p:cNvSpPr>
          <p:nvPr/>
        </p:nvSpPr>
        <p:spPr>
          <a:xfrm>
            <a:off x="3505200" y="2005305"/>
            <a:ext cx="5400000" cy="2554545"/>
          </a:xfrm>
          <a:prstGeom prst="rect">
            <a:avLst/>
          </a:prstGeom>
          <a:noFill/>
        </p:spPr>
        <p:txBody>
          <a:bodyPr wrap="square" rtlCol="0">
            <a:spAutoFit/>
          </a:bodyPr>
          <a:lstStyle/>
          <a:p>
            <a:pPr algn="ctr"/>
            <a:r>
              <a:rPr lang="en-GB" sz="4000" dirty="0">
                <a:effectLst/>
                <a:latin typeface="Scribble marker" pitchFamily="50" charset="0"/>
                <a:ea typeface="Aptos" panose="020B0004020202020204" pitchFamily="34" charset="0"/>
                <a:cs typeface="Times New Roman" panose="02020603050405020304" pitchFamily="18" charset="0"/>
              </a:rPr>
              <a:t>Rist:</a:t>
            </a:r>
          </a:p>
          <a:p>
            <a:pPr algn="ctr"/>
            <a:r>
              <a:rPr lang="en-GB" sz="4000" dirty="0">
                <a:effectLst/>
                <a:latin typeface="Scribble marker" pitchFamily="50" charset="0"/>
                <a:ea typeface="Aptos" panose="020B0004020202020204" pitchFamily="34" charset="0"/>
                <a:cs typeface="Times New Roman" panose="02020603050405020304" pitchFamily="18" charset="0"/>
              </a:rPr>
              <a:t>Student Social Class and Teacher Expectations </a:t>
            </a:r>
            <a:r>
              <a:rPr lang="en-GB" sz="4000" dirty="0">
                <a:latin typeface="Scribble marker" pitchFamily="50" charset="0"/>
                <a:ea typeface="Aptos" panose="020B0004020202020204" pitchFamily="34" charset="0"/>
                <a:cs typeface="Times New Roman" panose="02020603050405020304" pitchFamily="18" charset="0"/>
              </a:rPr>
              <a:t>(1970)</a:t>
            </a:r>
            <a:endParaRPr lang="en-GB" sz="4000" dirty="0">
              <a:effectLst/>
              <a:latin typeface="Scribble marker" pitchFamily="50" charset="0"/>
              <a:ea typeface="Aptos" panose="020B0004020202020204" pitchFamily="34" charset="0"/>
              <a:cs typeface="Times New Roman" panose="02020603050405020304" pitchFamily="18" charset="0"/>
            </a:endParaRPr>
          </a:p>
        </p:txBody>
      </p:sp>
      <p:sp>
        <p:nvSpPr>
          <p:cNvPr id="13" name="W_front">
            <a:extLst>
              <a:ext uri="{FF2B5EF4-FFF2-40B4-BE49-F238E27FC236}">
                <a16:creationId xmlns:a16="http://schemas.microsoft.com/office/drawing/2014/main" id="{5EF30A59-F058-0743-B0D7-F74B1377F591}"/>
              </a:ext>
            </a:extLst>
          </p:cNvPr>
          <p:cNvSpPr>
            <a:spLocks noGrp="1" noRot="1" noMove="1" noResize="1" noEditPoints="1" noAdjustHandles="1" noChangeArrowheads="1" noChangeShapeType="1"/>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cs typeface="Arial" panose="020B0604020202020204" pitchFamily="34" charset="0"/>
              </a:rPr>
              <a:t>How teacher expectations of their pupils, based on informal, subjective perceptions – rather than formal objective assessments - of social class, influence student performance and classroom interactions, even in early years of schooling.</a:t>
            </a:r>
          </a:p>
          <a:p>
            <a:endParaRPr lang="en-GB" sz="2000" dirty="0">
              <a:solidFill>
                <a:schemeClr val="tx1"/>
              </a:solidFill>
              <a:cs typeface="Arial" panose="020B0604020202020204" pitchFamily="34" charset="0"/>
            </a:endParaRPr>
          </a:p>
          <a:p>
            <a:endParaRPr lang="en-GB" sz="24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bg1"/>
              </a:solidFill>
              <a:cs typeface="Arial" panose="020B0604020202020204" pitchFamily="34" charset="0"/>
            </a:endParaRPr>
          </a:p>
          <a:p>
            <a:endParaRPr lang="en-GB" sz="1600" dirty="0">
              <a:solidFill>
                <a:schemeClr val="bg1"/>
              </a:solidFill>
              <a:cs typeface="Arial" panose="020B0604020202020204" pitchFamily="34" charset="0"/>
            </a:endParaRPr>
          </a:p>
          <a:p>
            <a:endParaRPr lang="en-GB" sz="1600" dirty="0">
              <a:solidFill>
                <a:schemeClr val="tx1"/>
              </a:solidFill>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41987"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pPr lvl="0"/>
            <a:r>
              <a:rPr lang="en-GB" sz="1600" dirty="0"/>
              <a:t>3-year, case study observing  single US kindergarten class  (5-6 year olds) twice-weekly. Observed how teacher grouped and interacted with the children. Pupils were informally grouped by teacher into three groups labelled: </a:t>
            </a:r>
          </a:p>
          <a:p>
            <a:pPr lvl="0"/>
            <a:r>
              <a:rPr lang="en-GB" sz="1600" dirty="0"/>
              <a:t>Table 1: fast learners</a:t>
            </a:r>
          </a:p>
          <a:p>
            <a:pPr lvl="0"/>
            <a:r>
              <a:rPr lang="en-GB" sz="1600" dirty="0"/>
              <a:t>Table 2: average learners</a:t>
            </a:r>
          </a:p>
          <a:p>
            <a:pPr lvl="0"/>
            <a:r>
              <a:rPr lang="en-GB" sz="1600" dirty="0"/>
              <a:t>Table 3: slow learners.</a:t>
            </a:r>
          </a:p>
          <a:p>
            <a:pPr lvl="0"/>
            <a:endParaRPr lang="en-GB" sz="2800" dirty="0"/>
          </a:p>
          <a:p>
            <a:pPr lvl="0"/>
            <a:endParaRPr lang="en-GB" sz="1600" dirty="0"/>
          </a:p>
          <a:p>
            <a:pPr lvl="0"/>
            <a:endParaRPr lang="en-GB" sz="1600" dirty="0"/>
          </a:p>
          <a:p>
            <a:pPr lvl="0"/>
            <a:endParaRPr lang="en-GB" sz="1600" dirty="0"/>
          </a:p>
          <a:p>
            <a:pPr lvl="0"/>
            <a:endParaRPr lang="en-GB" sz="1600" dirty="0"/>
          </a:p>
          <a:p>
            <a:pPr lvl="0"/>
            <a:endParaRPr lang="en-GB" sz="1600" dirty="0"/>
          </a:p>
          <a:p>
            <a:pPr lvl="0"/>
            <a:endParaRPr lang="en-GB" sz="1600" dirty="0"/>
          </a:p>
          <a:p>
            <a:pPr lvl="0"/>
            <a:endParaRPr lang="en-GB" sz="1600" dirty="0"/>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r>
              <a:rPr lang="en-GB" sz="1600" dirty="0">
                <a:solidFill>
                  <a:schemeClr val="bg1"/>
                </a:solidFill>
                <a:cs typeface="Arial" panose="020B0604020202020204" pitchFamily="34" charset="0"/>
              </a:rPr>
              <a:t>Middle-class pupils, placed at Table 1, got more attention, praise and challenging tasks. Working-class pupils (Table 3) got less  interaction and teacher had  lower expectations. S</a:t>
            </a:r>
            <a:r>
              <a:rPr lang="en-GB" sz="1600" dirty="0">
                <a:solidFill>
                  <a:srgbClr val="FFFF00"/>
                </a:solidFill>
                <a:cs typeface="Arial" panose="020B0604020202020204" pitchFamily="34" charset="0"/>
              </a:rPr>
              <a:t>elf-fulfilling prophecies:</a:t>
            </a:r>
            <a:r>
              <a:rPr lang="en-GB" sz="1600" dirty="0">
                <a:solidFill>
                  <a:schemeClr val="bg1"/>
                </a:solidFill>
                <a:cs typeface="Arial" panose="020B0604020202020204" pitchFamily="34" charset="0"/>
              </a:rPr>
              <a:t>  “fast learners” made rapid progress, </a:t>
            </a:r>
            <a:r>
              <a:rPr lang="en-GB" sz="1600" dirty="0"/>
              <a:t>“slow learners” fell behind </a:t>
            </a:r>
            <a:r>
              <a:rPr lang="en-GB" sz="1600" dirty="0">
                <a:solidFill>
                  <a:schemeClr val="bg1"/>
                </a:solidFill>
                <a:cs typeface="Arial" panose="020B0604020202020204" pitchFamily="34" charset="0"/>
              </a:rPr>
              <a:t>.</a:t>
            </a:r>
            <a:r>
              <a:rPr lang="en-GB" sz="1600" dirty="0"/>
              <a:t> Teacher expectations shaped by non-academic cues like language use, dress and parental interest.</a:t>
            </a:r>
          </a:p>
          <a:p>
            <a:endParaRPr lang="en-GB" sz="1600" dirty="0">
              <a:solidFill>
                <a:schemeClr val="bg1"/>
              </a:solidFill>
              <a:cs typeface="Arial" panose="020B0604020202020204" pitchFamily="34" charset="0"/>
            </a:endParaRPr>
          </a:p>
          <a:p>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r>
              <a:rPr lang="en-GB" sz="1600" dirty="0">
                <a:solidFill>
                  <a:schemeClr val="bg1"/>
                </a:solidFill>
                <a:cs typeface="Arial" panose="020B0604020202020204" pitchFamily="34" charset="0"/>
              </a:rPr>
              <a:t>Teacher bias and class-based assumptions about ability can lead to educational stratification from the very start of school. Study highlights how </a:t>
            </a:r>
            <a:r>
              <a:rPr lang="en-GB" sz="1600" dirty="0">
                <a:solidFill>
                  <a:srgbClr val="FFFF00"/>
                </a:solidFill>
                <a:cs typeface="Arial" panose="020B0604020202020204" pitchFamily="34" charset="0"/>
              </a:rPr>
              <a:t>labelling</a:t>
            </a:r>
            <a:r>
              <a:rPr lang="en-GB" sz="1600" dirty="0">
                <a:solidFill>
                  <a:schemeClr val="bg1"/>
                </a:solidFill>
                <a:cs typeface="Arial" panose="020B0604020202020204" pitchFamily="34" charset="0"/>
              </a:rPr>
              <a:t> and streaming, even informally, can reinforce social inequalities, enhance opportunities for middle–class children  and limit the academic chances of their working-class peers.</a:t>
            </a:r>
            <a:endParaRPr lang="en-GB" sz="800" dirty="0">
              <a:solidFill>
                <a:schemeClr val="bg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sp>
        <p:nvSpPr>
          <p:cNvPr id="21" name="TextBox 20">
            <a:extLst>
              <a:ext uri="{FF2B5EF4-FFF2-40B4-BE49-F238E27FC236}">
                <a16:creationId xmlns:a16="http://schemas.microsoft.com/office/drawing/2014/main" id="{C0B898B0-3C12-E316-6D04-55B1CB84DA5D}"/>
              </a:ext>
            </a:extLst>
          </p:cNvPr>
          <p:cNvSpPr txBox="1"/>
          <p:nvPr/>
        </p:nvSpPr>
        <p:spPr>
          <a:xfrm>
            <a:off x="1986661" y="64405"/>
            <a:ext cx="7040880" cy="369332"/>
          </a:xfrm>
          <a:prstGeom prst="rect">
            <a:avLst/>
          </a:prstGeom>
          <a:noFill/>
        </p:spPr>
        <p:txBody>
          <a:bodyPr wrap="square">
            <a:spAutoFit/>
          </a:bodyPr>
          <a:lstStyle/>
          <a:p>
            <a:r>
              <a:rPr lang="en-GB" sz="180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6888CC7F-14EF-3BD6-3066-36BA21DAF8DF}"/>
              </a:ext>
            </a:extLst>
          </p:cNvPr>
          <p:cNvGrpSpPr/>
          <p:nvPr/>
        </p:nvGrpSpPr>
        <p:grpSpPr>
          <a:xfrm>
            <a:off x="187901" y="475018"/>
            <a:ext cx="6442120" cy="6340197"/>
            <a:chOff x="35501" y="322618"/>
            <a:chExt cx="6442120" cy="6340197"/>
          </a:xfrm>
        </p:grpSpPr>
        <p:grpSp>
          <p:nvGrpSpPr>
            <p:cNvPr id="22" name="Main Menu">
              <a:extLst>
                <a:ext uri="{FF2B5EF4-FFF2-40B4-BE49-F238E27FC236}">
                  <a16:creationId xmlns:a16="http://schemas.microsoft.com/office/drawing/2014/main" id="{5CD06F1B-8A3C-F6DB-DDA6-50105A93EB10}"/>
                </a:ext>
              </a:extLst>
            </p:cNvPr>
            <p:cNvGrpSpPr/>
            <p:nvPr/>
          </p:nvGrpSpPr>
          <p:grpSpPr>
            <a:xfrm>
              <a:off x="35501" y="322618"/>
              <a:ext cx="6442120" cy="6340197"/>
              <a:chOff x="35501" y="322618"/>
              <a:chExt cx="6442120" cy="6340197"/>
            </a:xfrm>
          </p:grpSpPr>
          <p:sp>
            <p:nvSpPr>
              <p:cNvPr id="49" name="TextBox 48">
                <a:extLst>
                  <a:ext uri="{FF2B5EF4-FFF2-40B4-BE49-F238E27FC236}">
                    <a16:creationId xmlns:a16="http://schemas.microsoft.com/office/drawing/2014/main" id="{49FD6870-C7A5-3199-8FFF-7C256356D74F}"/>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50" name="Rectangle 49">
                <a:hlinkClick r:id="rId6" action="ppaction://hlinksldjump"/>
                <a:extLst>
                  <a:ext uri="{FF2B5EF4-FFF2-40B4-BE49-F238E27FC236}">
                    <a16:creationId xmlns:a16="http://schemas.microsoft.com/office/drawing/2014/main" id="{7BF4CD98-6091-46C8-1CC6-A44AAE057DE1}"/>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7" action="ppaction://hlinksldjump"/>
              <a:extLst>
                <a:ext uri="{FF2B5EF4-FFF2-40B4-BE49-F238E27FC236}">
                  <a16:creationId xmlns:a16="http://schemas.microsoft.com/office/drawing/2014/main" id="{9A753327-C355-A741-B1F4-FCA161E32795}"/>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hlinkClick r:id="rId8" action="ppaction://hlinksldjump"/>
              <a:extLst>
                <a:ext uri="{FF2B5EF4-FFF2-40B4-BE49-F238E27FC236}">
                  <a16:creationId xmlns:a16="http://schemas.microsoft.com/office/drawing/2014/main" id="{62C1D138-FA98-69EE-BFF9-9BE88A8C81F5}"/>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9" action="ppaction://hlinksldjump"/>
              <a:extLst>
                <a:ext uri="{FF2B5EF4-FFF2-40B4-BE49-F238E27FC236}">
                  <a16:creationId xmlns:a16="http://schemas.microsoft.com/office/drawing/2014/main" id="{79842F87-DF33-F710-50DD-89B6CFFC24A5}"/>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0" action="ppaction://hlinksldjump"/>
              <a:extLst>
                <a:ext uri="{FF2B5EF4-FFF2-40B4-BE49-F238E27FC236}">
                  <a16:creationId xmlns:a16="http://schemas.microsoft.com/office/drawing/2014/main" id="{76965BBE-8267-EE16-3C28-38AD8E390C81}"/>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1" action="ppaction://hlinksldjump"/>
              <a:extLst>
                <a:ext uri="{FF2B5EF4-FFF2-40B4-BE49-F238E27FC236}">
                  <a16:creationId xmlns:a16="http://schemas.microsoft.com/office/drawing/2014/main" id="{7FBFBE84-C44F-3AA0-F359-FB76AACC058F}"/>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2" action="ppaction://hlinksldjump"/>
              <a:extLst>
                <a:ext uri="{FF2B5EF4-FFF2-40B4-BE49-F238E27FC236}">
                  <a16:creationId xmlns:a16="http://schemas.microsoft.com/office/drawing/2014/main" id="{5A062A64-FF67-3DD2-7E83-B5D23FE3820A}"/>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3" action="ppaction://hlinksldjump"/>
              <a:extLst>
                <a:ext uri="{FF2B5EF4-FFF2-40B4-BE49-F238E27FC236}">
                  <a16:creationId xmlns:a16="http://schemas.microsoft.com/office/drawing/2014/main" id="{D7EDA9DD-00DB-FAA6-705D-639C2C58FFE0}"/>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4" action="ppaction://hlinksldjump"/>
              <a:extLst>
                <a:ext uri="{FF2B5EF4-FFF2-40B4-BE49-F238E27FC236}">
                  <a16:creationId xmlns:a16="http://schemas.microsoft.com/office/drawing/2014/main" id="{36E4FC63-1208-3A84-014D-3EE64D9F2E33}"/>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5" action="ppaction://hlinksldjump"/>
              <a:extLst>
                <a:ext uri="{FF2B5EF4-FFF2-40B4-BE49-F238E27FC236}">
                  <a16:creationId xmlns:a16="http://schemas.microsoft.com/office/drawing/2014/main" id="{7DF85F89-BE48-E311-A463-7499FBFCEC63}"/>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hlinkClick r:id="rId16" action="ppaction://hlinksldjump"/>
              <a:extLst>
                <a:ext uri="{FF2B5EF4-FFF2-40B4-BE49-F238E27FC236}">
                  <a16:creationId xmlns:a16="http://schemas.microsoft.com/office/drawing/2014/main" id="{72893DD4-A243-88C7-7C38-E878BCDA6A7C}"/>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17" action="ppaction://hlinksldjump"/>
              <a:extLst>
                <a:ext uri="{FF2B5EF4-FFF2-40B4-BE49-F238E27FC236}">
                  <a16:creationId xmlns:a16="http://schemas.microsoft.com/office/drawing/2014/main" id="{175699CD-3B27-1796-E371-1B79359935DD}"/>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8" action="ppaction://hlinksldjump"/>
              <a:extLst>
                <a:ext uri="{FF2B5EF4-FFF2-40B4-BE49-F238E27FC236}">
                  <a16:creationId xmlns:a16="http://schemas.microsoft.com/office/drawing/2014/main" id="{0B6F15A3-B7FD-99F9-23E4-6C39933AF3FA}"/>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hlinkClick r:id="rId19" action="ppaction://hlinksldjump"/>
              <a:extLst>
                <a:ext uri="{FF2B5EF4-FFF2-40B4-BE49-F238E27FC236}">
                  <a16:creationId xmlns:a16="http://schemas.microsoft.com/office/drawing/2014/main" id="{014B0ECA-7306-A0DB-5D1C-40D2FC49AC1F}"/>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0" action="ppaction://hlinksldjump"/>
              <a:extLst>
                <a:ext uri="{FF2B5EF4-FFF2-40B4-BE49-F238E27FC236}">
                  <a16:creationId xmlns:a16="http://schemas.microsoft.com/office/drawing/2014/main" id="{10DC224E-A5FB-0FC6-B0C5-4B4625466C78}"/>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1" action="ppaction://hlinksldjump"/>
              <a:extLst>
                <a:ext uri="{FF2B5EF4-FFF2-40B4-BE49-F238E27FC236}">
                  <a16:creationId xmlns:a16="http://schemas.microsoft.com/office/drawing/2014/main" id="{385F92D9-D217-9520-D20F-D5F3BEB7792A}"/>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2" action="ppaction://hlinksldjump"/>
              <a:extLst>
                <a:ext uri="{FF2B5EF4-FFF2-40B4-BE49-F238E27FC236}">
                  <a16:creationId xmlns:a16="http://schemas.microsoft.com/office/drawing/2014/main" id="{929D7B6E-9B0E-67DF-6C3B-F3C2211D72D0}"/>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3" action="ppaction://hlinksldjump"/>
              <a:extLst>
                <a:ext uri="{FF2B5EF4-FFF2-40B4-BE49-F238E27FC236}">
                  <a16:creationId xmlns:a16="http://schemas.microsoft.com/office/drawing/2014/main" id="{6D069CD9-51D1-9093-71E7-2CF48699E6DA}"/>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4" action="ppaction://hlinksldjump"/>
              <a:extLst>
                <a:ext uri="{FF2B5EF4-FFF2-40B4-BE49-F238E27FC236}">
                  <a16:creationId xmlns:a16="http://schemas.microsoft.com/office/drawing/2014/main" id="{8FC8D238-5E22-1727-2E0C-BE853A99230B}"/>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5" action="ppaction://hlinksldjump"/>
              <a:extLst>
                <a:ext uri="{FF2B5EF4-FFF2-40B4-BE49-F238E27FC236}">
                  <a16:creationId xmlns:a16="http://schemas.microsoft.com/office/drawing/2014/main" id="{3B1914BE-7CFD-2B9D-8E53-E9AF89DE15B6}"/>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26" action="ppaction://hlinksldjump"/>
              <a:extLst>
                <a:ext uri="{FF2B5EF4-FFF2-40B4-BE49-F238E27FC236}">
                  <a16:creationId xmlns:a16="http://schemas.microsoft.com/office/drawing/2014/main" id="{358AD11E-95A2-6F94-A75A-E2C3F9C6164F}"/>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7" action="ppaction://hlinksldjump"/>
              <a:extLst>
                <a:ext uri="{FF2B5EF4-FFF2-40B4-BE49-F238E27FC236}">
                  <a16:creationId xmlns:a16="http://schemas.microsoft.com/office/drawing/2014/main" id="{E97124CC-73DB-557C-6687-D7D051C6EB64}"/>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8" action="ppaction://hlinksldjump"/>
              <a:extLst>
                <a:ext uri="{FF2B5EF4-FFF2-40B4-BE49-F238E27FC236}">
                  <a16:creationId xmlns:a16="http://schemas.microsoft.com/office/drawing/2014/main" id="{B51469D8-B5D3-5418-800D-483E2FEF2D81}"/>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29" action="ppaction://hlinksldjump"/>
              <a:extLst>
                <a:ext uri="{FF2B5EF4-FFF2-40B4-BE49-F238E27FC236}">
                  <a16:creationId xmlns:a16="http://schemas.microsoft.com/office/drawing/2014/main" id="{BCE0D52C-2AAD-C9F1-04F7-6C74DDE4051D}"/>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0" action="ppaction://hlinksldjump"/>
              <a:extLst>
                <a:ext uri="{FF2B5EF4-FFF2-40B4-BE49-F238E27FC236}">
                  <a16:creationId xmlns:a16="http://schemas.microsoft.com/office/drawing/2014/main" id="{F2B92E69-49BF-2EE5-3AD9-C215E98FEEB6}"/>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hlinkClick r:id="rId31" action="ppaction://hlinksldjump"/>
              <a:extLst>
                <a:ext uri="{FF2B5EF4-FFF2-40B4-BE49-F238E27FC236}">
                  <a16:creationId xmlns:a16="http://schemas.microsoft.com/office/drawing/2014/main" id="{47AE2303-534D-7554-8F8A-478403D00AD5}"/>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1" name="Menu" descr="Warning with solid fill">
            <a:extLst>
              <a:ext uri="{FF2B5EF4-FFF2-40B4-BE49-F238E27FC236}">
                <a16:creationId xmlns:a16="http://schemas.microsoft.com/office/drawing/2014/main" id="{A1499518-4028-95A3-1367-5E0E4FC2B25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21316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1"/>
                            </p:stCondLst>
                            <p:childTnLst>
                              <p:par>
                                <p:cTn id="8" presetID="1" presetClass="entr" presetSubtype="0" fill="hold" nodeType="afterEffect">
                                  <p:stCondLst>
                                    <p:cond delay="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9B062D-9913-6691-6034-7B9D0BE5641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2" name="TextBox 1">
            <a:extLst>
              <a:ext uri="{FF2B5EF4-FFF2-40B4-BE49-F238E27FC236}">
                <a16:creationId xmlns:a16="http://schemas.microsoft.com/office/drawing/2014/main" id="{01F0B285-C1AE-89F9-2C22-FEE09998B99F}"/>
              </a:ext>
            </a:extLst>
          </p:cNvPr>
          <p:cNvSpPr txBox="1">
            <a:spLocks/>
          </p:cNvSpPr>
          <p:nvPr/>
        </p:nvSpPr>
        <p:spPr>
          <a:xfrm>
            <a:off x="3564020" y="2002660"/>
            <a:ext cx="5337861" cy="2554545"/>
          </a:xfrm>
          <a:prstGeom prst="rect">
            <a:avLst/>
          </a:prstGeom>
          <a:noFill/>
        </p:spPr>
        <p:txBody>
          <a:bodyPr wrap="square" rtlCol="0">
            <a:spAutoFit/>
          </a:bodyPr>
          <a:lstStyle/>
          <a:p>
            <a:pPr algn="ctr"/>
            <a:r>
              <a:rPr lang="en-GB" sz="4000" dirty="0">
                <a:effectLst/>
                <a:latin typeface="Scribble marker" pitchFamily="50" charset="0"/>
                <a:ea typeface="Aptos" panose="020B0004020202020204" pitchFamily="34" charset="0"/>
                <a:cs typeface="Times New Roman" panose="02020603050405020304" pitchFamily="18" charset="0"/>
              </a:rPr>
              <a:t>Hargreaves, Hester, and Mellor:</a:t>
            </a:r>
          </a:p>
          <a:p>
            <a:pPr algn="ctr"/>
            <a:r>
              <a:rPr lang="en-GB" sz="4000" dirty="0">
                <a:effectLst/>
                <a:latin typeface="Scribble marker" pitchFamily="50" charset="0"/>
                <a:ea typeface="Aptos" panose="020B0004020202020204" pitchFamily="34" charset="0"/>
                <a:cs typeface="Times New Roman" panose="02020603050405020304" pitchFamily="18" charset="0"/>
              </a:rPr>
              <a:t>Deviance in Classrooms (1975</a:t>
            </a:r>
            <a:r>
              <a:rPr lang="en-GB" sz="4000" dirty="0">
                <a:latin typeface="Scribble marker" pitchFamily="50" charset="0"/>
                <a:ea typeface="Aptos" panose="020B0004020202020204" pitchFamily="34" charset="0"/>
                <a:cs typeface="Times New Roman" panose="02020603050405020304" pitchFamily="18" charset="0"/>
              </a:rPr>
              <a:t>)</a:t>
            </a:r>
            <a:endParaRPr lang="en-GB" sz="4000" dirty="0">
              <a:effectLst/>
              <a:latin typeface="Scribble marker" pitchFamily="50" charset="0"/>
              <a:ea typeface="Aptos" panose="020B0004020202020204" pitchFamily="34" charset="0"/>
              <a:cs typeface="Times New Roman" panose="02020603050405020304" pitchFamily="18" charset="0"/>
            </a:endParaRPr>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80471"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To explore how teachers define and respond to deviance in classroom settings.</a:t>
            </a:r>
          </a:p>
          <a:p>
            <a:endParaRPr lang="en-GB" sz="1600" dirty="0">
              <a:solidFill>
                <a:schemeClr val="bg1"/>
              </a:solidFill>
            </a:endParaRPr>
          </a:p>
          <a:p>
            <a:r>
              <a:rPr lang="en-GB" sz="1600" dirty="0">
                <a:solidFill>
                  <a:schemeClr val="bg1"/>
                </a:solidFill>
              </a:rPr>
              <a:t>Applying labelling theory to understand the process by which particular students come to be seen as deviant or "troublemakers“.</a:t>
            </a: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85085"/>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a:t>
            </a:r>
          </a:p>
          <a:p>
            <a:r>
              <a:rPr lang="en-GB" sz="1600" dirty="0">
                <a:solidFill>
                  <a:schemeClr val="bg1"/>
                </a:solidFill>
              </a:rPr>
              <a:t>Q</a:t>
            </a:r>
            <a:r>
              <a:rPr lang="en-GB" sz="1600" dirty="0"/>
              <a:t>ualitative case studies of 2  English secondary modern schools.</a:t>
            </a:r>
          </a:p>
          <a:p>
            <a:pPr lvl="0"/>
            <a:r>
              <a:rPr lang="en-GB" sz="1600" dirty="0"/>
              <a:t>Observed classroom interactions and interviewed teachers.</a:t>
            </a:r>
          </a:p>
          <a:p>
            <a:pPr lvl="0"/>
            <a:r>
              <a:rPr lang="en-GB" sz="1600" dirty="0"/>
              <a:t>Focused on how classroom rules were interpreted and enforced and developed a theory of </a:t>
            </a:r>
            <a:r>
              <a:rPr lang="en-GB" sz="1600" i="1" dirty="0"/>
              <a:t>social typing</a:t>
            </a:r>
            <a:r>
              <a:rPr lang="en-GB" sz="1600" dirty="0"/>
              <a:t>: how teachers categorize students based on </a:t>
            </a:r>
            <a:r>
              <a:rPr lang="en-GB" sz="1600" dirty="0" err="1"/>
              <a:t>behavior</a:t>
            </a:r>
            <a:r>
              <a:rPr lang="en-GB" sz="1600" dirty="0"/>
              <a:t> and perceived conformity to rules.</a:t>
            </a:r>
          </a:p>
          <a:p>
            <a:pPr algn="ctr"/>
            <a:r>
              <a:rPr lang="en-GB" dirty="0">
                <a:solidFill>
                  <a:schemeClr val="bg1"/>
                </a:solidFill>
                <a:latin typeface="THE BOLD FONT (FREE VERSION)" panose="00000800000000000000" pitchFamily="2" charset="0"/>
              </a:rPr>
              <a:t> </a:t>
            </a:r>
            <a:endParaRPr lang="en-GB" sz="2400" dirty="0">
              <a:solidFill>
                <a:schemeClr val="bg1"/>
              </a:solidFill>
            </a:endParaRPr>
          </a:p>
          <a:p>
            <a:pPr algn="ctr"/>
            <a:endParaRPr lang="en-GB" sz="1400" dirty="0">
              <a:solidFill>
                <a:schemeClr val="bg1"/>
              </a:solidFill>
              <a:latin typeface="THE BOLD FONT (FREE VERSION)" panose="00000800000000000000" pitchFamily="2" charset="0"/>
            </a:endParaRPr>
          </a:p>
          <a:p>
            <a:endParaRPr lang="en-GB" sz="1600" dirty="0">
              <a:solidFill>
                <a:schemeClr val="bg1"/>
              </a:solidFill>
            </a:endParaRPr>
          </a:p>
          <a:p>
            <a:endParaRPr lang="en-GB" sz="1600" dirty="0">
              <a:solidFill>
                <a:schemeClr val="bg1"/>
              </a:solidFill>
            </a:endParaRPr>
          </a:p>
          <a:p>
            <a:endParaRPr lang="en-GB" sz="10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85085"/>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t>Teachers labelled students based on subjective interpretations of behaviour – a 3-part process of speculation, elaboration and stabilization. Negative labels limited pupil </a:t>
            </a:r>
          </a:p>
          <a:p>
            <a:pPr lvl="0"/>
            <a:r>
              <a:rPr lang="en-GB" sz="1600" dirty="0"/>
              <a:t>opportunities and influenced their self-concept. Deviance less about rule-breaking and more about how teachers saw and </a:t>
            </a:r>
            <a:r>
              <a:rPr lang="en-GB" sz="1600" i="1" dirty="0"/>
              <a:t>responded to it.</a:t>
            </a:r>
            <a:endParaRPr lang="en-GB" sz="1600" dirty="0"/>
          </a:p>
          <a:p>
            <a:pPr algn="ctr"/>
            <a:endParaRPr lang="en-GB" sz="1600" dirty="0">
              <a:solidFill>
                <a:schemeClr val="bg1"/>
              </a:solidFill>
            </a:endParaRPr>
          </a:p>
          <a:p>
            <a:pPr lvl="0"/>
            <a:endParaRPr lang="en-GB" sz="2400" dirty="0">
              <a:solidFill>
                <a:schemeClr val="bg1"/>
              </a:solidFill>
            </a:endParaRPr>
          </a:p>
          <a:p>
            <a:pPr lvl="0"/>
            <a:endParaRPr lang="en-GB" sz="2400" dirty="0"/>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latin typeface="THE BOLD FONT (FREE VERSION)" panose="00000800000000000000" pitchFamily="2" charset="0"/>
              </a:rPr>
              <a:t>Takeaways?</a:t>
            </a:r>
          </a:p>
          <a:p>
            <a:pPr lvl="0"/>
            <a:r>
              <a:rPr lang="en-GB" dirty="0"/>
              <a:t>Classroom deviance is socially </a:t>
            </a:r>
            <a:r>
              <a:rPr lang="en-GB" sz="1600" dirty="0"/>
              <a:t>constructed through teacher perceptions and institutional norms.</a:t>
            </a:r>
          </a:p>
          <a:p>
            <a:pPr lvl="0"/>
            <a:r>
              <a:rPr lang="en-GB" sz="1600" dirty="0"/>
              <a:t>Labelling can lead to </a:t>
            </a:r>
            <a:r>
              <a:rPr lang="en-GB" sz="1600" i="1" dirty="0"/>
              <a:t>self-fulfilling prophecies</a:t>
            </a:r>
            <a:r>
              <a:rPr lang="en-GB" sz="1600" dirty="0"/>
              <a:t> - pupils internalize the labels assigned to them  and act accordingly. </a:t>
            </a:r>
          </a:p>
          <a:p>
            <a:r>
              <a:rPr lang="en-GB" sz="1600" dirty="0"/>
              <a:t>The study shows the significance of symbolic classroom interaction  in student identity formation.</a:t>
            </a: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8CE974BF-6B8C-3659-8B2C-038B2FD67824}"/>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C25C94E1-FC91-9D4F-7C8B-8577B671914D}"/>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1C8CFE8C-0CD3-FC12-42AE-FE7129A2640D}"/>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F911510E-8FF2-A331-B25E-B6D365BEFDEB}"/>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F19DC2D2-8418-3F31-FF3A-FC7999AF3812}"/>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5455F505-B4C8-9861-753D-C1380EEB4136}"/>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8C506B2D-F144-0240-2070-89C098419D2E}"/>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0F767B99-7922-7633-BD60-19BC5E5F2E94}"/>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077938DA-519B-7802-30F4-FA6252F6E166}"/>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67B87FCF-2F42-37E5-2415-1CC96E8C62C4}"/>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908D965D-9FA8-1F50-3830-380A5C595066}"/>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A9D03B8D-3814-FE61-4122-89F81E81A1C3}"/>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374CBA52-E62C-EDFF-00DB-949EEED3603C}"/>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8472C32B-AC11-35F8-CA3B-200CFADADC88}"/>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CED728DD-5DF3-62A0-4BA5-2497FC607F20}"/>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3E9C86FF-1155-C893-4912-E8228DBFC324}"/>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F6DC4EB3-15DF-617C-4E8C-C9F5EB8FB077}"/>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43E7DF81-2416-55E3-05F8-AF23E05683AE}"/>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9EF8D30C-F3A1-887F-2514-D88FFF6018F9}"/>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BDA73736-DEF9-7966-789F-2EBA4B0EDE78}"/>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2EC4704A-1D3F-0761-1E5F-2B9CB0DFF9EC}"/>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E7F4E7E7-C533-BC3A-262B-5F023220B69C}"/>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495787F8-0AE3-CBB9-E327-44ECF584D70C}"/>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0CCA40F1-F83E-8004-C025-25F0A1421950}"/>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52E2A77D-6FB6-4A32-AEF9-60F564607036}"/>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7AD5EFCB-24C8-5484-BC30-637284BAEFCF}"/>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8BAEE14E-71CF-B6E6-3D6B-A662EC6BBD17}"/>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DC3197C1-ACC5-B013-BF47-CCC05958D1F9}"/>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5373C34F-37E0-212C-F808-69AD3090A50E}"/>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62B2C965-59DE-B9B9-B4F5-BC4CC8551B7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935679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3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13" grpId="0" animBg="1"/>
      <p:bldP spid="13" grpId="1" animBg="1"/>
      <p:bldP spid="18" grpId="0" animBg="1"/>
      <p:bldP spid="18" grpId="1"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D25BA5-BDF2-A449-A730-ABF7FC54BCB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99121" l="2637" r="46094">
                        <a14:foregroundMark x1="22949" y1="3027" x2="23535" y2="25098"/>
                        <a14:foregroundMark x1="23535" y1="25098" x2="17871" y2="34082"/>
                        <a14:foregroundMark x1="17871" y1="34082" x2="10742" y2="38184"/>
                        <a14:foregroundMark x1="10742" y1="38184" x2="8496" y2="47168"/>
                        <a14:foregroundMark x1="8496" y1="47168" x2="12500" y2="91504"/>
                        <a14:foregroundMark x1="12500" y1="91504" x2="31641" y2="95996"/>
                        <a14:foregroundMark x1="31641" y1="95996" x2="39355" y2="87305"/>
                        <a14:foregroundMark x1="39355" y1="87305" x2="44336" y2="70898"/>
                        <a14:foregroundMark x1="44336" y1="70898" x2="44238" y2="60840"/>
                        <a14:foregroundMark x1="32031" y1="8691" x2="25293" y2="3320"/>
                        <a14:foregroundMark x1="25293" y1="3320" x2="23242" y2="3125"/>
                        <a14:foregroundMark x1="7129" y1="50684" x2="6445" y2="92090"/>
                        <a14:foregroundMark x1="6934" y1="35059" x2="977" y2="47656"/>
                        <a14:foregroundMark x1="977" y1="47656" x2="4883" y2="63086"/>
                        <a14:foregroundMark x1="4883" y1="63086" x2="2637" y2="99121"/>
                        <a14:foregroundMark x1="2637" y1="99121" x2="3906" y2="96973"/>
                        <a14:foregroundMark x1="31152" y1="82715" x2="38965" y2="78320"/>
                        <a14:foregroundMark x1="38965" y1="78320" x2="39844" y2="77051"/>
                        <a14:backgroundMark x1="6641" y1="29395" x2="391" y2="32617"/>
                        <a14:backgroundMark x1="391" y1="32617" x2="391" y2="32617"/>
                        <a14:backgroundMark x1="8594" y1="29492" x2="488" y2="32617"/>
                      </a14:backgroundRemoval>
                    </a14:imgEffect>
                  </a14:imgLayer>
                </a14:imgProps>
              </a:ext>
            </a:extLst>
          </a:blip>
          <a:srcRect r="48652"/>
          <a:stretch/>
        </p:blipFill>
        <p:spPr>
          <a:xfrm>
            <a:off x="-24366" y="2141743"/>
            <a:ext cx="2415976" cy="4705133"/>
          </a:xfrm>
          <a:prstGeom prst="rect">
            <a:avLst/>
          </a:prstGeom>
        </p:spPr>
      </p:pic>
      <p:sp>
        <p:nvSpPr>
          <p:cNvPr id="8" name="TextBox 7">
            <a:extLst>
              <a:ext uri="{FF2B5EF4-FFF2-40B4-BE49-F238E27FC236}">
                <a16:creationId xmlns:a16="http://schemas.microsoft.com/office/drawing/2014/main" id="{00CD45A5-9C26-B982-6BD3-5DB673F54E2B}"/>
              </a:ext>
            </a:extLst>
          </p:cNvPr>
          <p:cNvSpPr txBox="1">
            <a:spLocks/>
          </p:cNvSpPr>
          <p:nvPr/>
        </p:nvSpPr>
        <p:spPr>
          <a:xfrm>
            <a:off x="3515359" y="2144900"/>
            <a:ext cx="5400000" cy="2554545"/>
          </a:xfrm>
          <a:prstGeom prst="rect">
            <a:avLst/>
          </a:prstGeom>
          <a:noFill/>
        </p:spPr>
        <p:txBody>
          <a:bodyPr wrap="square" rtlCol="0">
            <a:spAutoFit/>
          </a:bodyPr>
          <a:lstStyle/>
          <a:p>
            <a:pPr algn="ctr"/>
            <a:r>
              <a:rPr lang="en-GB" sz="4400" dirty="0">
                <a:latin typeface="Scribble marker" pitchFamily="50" charset="0"/>
                <a:ea typeface="Aptos" panose="020B0004020202020204" pitchFamily="34" charset="0"/>
                <a:cs typeface="Times New Roman" panose="02020603050405020304" pitchFamily="18" charset="0"/>
              </a:rPr>
              <a:t>Bernstein:</a:t>
            </a:r>
          </a:p>
          <a:p>
            <a:pPr algn="ctr"/>
            <a:r>
              <a:rPr lang="en-GB" sz="4400" dirty="0">
                <a:latin typeface="Scribble marker" pitchFamily="50" charset="0"/>
                <a:ea typeface="Aptos" panose="020B0004020202020204" pitchFamily="34" charset="0"/>
                <a:cs typeface="Times New Roman" panose="02020603050405020304" pitchFamily="18" charset="0"/>
              </a:rPr>
              <a:t>Class, Codes and Control (1975)</a:t>
            </a:r>
          </a:p>
          <a:p>
            <a:pPr algn="ctr"/>
            <a:endParaRPr lang="en-GB" sz="2800" b="1" dirty="0"/>
          </a:p>
        </p:txBody>
      </p:sp>
      <p:sp>
        <p:nvSpPr>
          <p:cNvPr id="13" name="W_front">
            <a:extLst>
              <a:ext uri="{FF2B5EF4-FFF2-40B4-BE49-F238E27FC236}">
                <a16:creationId xmlns:a16="http://schemas.microsoft.com/office/drawing/2014/main" id="{5EF30A59-F058-0743-B0D7-F74B1377F591}"/>
              </a:ext>
            </a:extLst>
          </p:cNvPr>
          <p:cNvSpPr>
            <a:spLocks/>
          </p:cNvSpPr>
          <p:nvPr/>
        </p:nvSpPr>
        <p:spPr>
          <a:xfrm>
            <a:off x="272082" y="1485085"/>
            <a:ext cx="2708106" cy="5001440"/>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What?</a:t>
            </a:r>
          </a:p>
          <a:p>
            <a:r>
              <a:rPr lang="en-GB" sz="1600" dirty="0">
                <a:solidFill>
                  <a:schemeClr val="bg1"/>
                </a:solidFill>
              </a:rPr>
              <a:t>How language use in schools reflects and reinforces social class divisions. How different “communication codes” shaped by social class, shape access to knowledge and influence educational outcomes. To understand how knowledge is </a:t>
            </a:r>
            <a:r>
              <a:rPr lang="en-GB" sz="1600" i="1" dirty="0">
                <a:solidFill>
                  <a:schemeClr val="bg1"/>
                </a:solidFill>
              </a:rPr>
              <a:t>classified</a:t>
            </a:r>
            <a:r>
              <a:rPr lang="en-GB" sz="1600" dirty="0">
                <a:solidFill>
                  <a:schemeClr val="bg1"/>
                </a:solidFill>
              </a:rPr>
              <a:t> (what counts as valid knowledge) and </a:t>
            </a:r>
            <a:r>
              <a:rPr lang="en-GB" sz="1600" i="1" dirty="0">
                <a:solidFill>
                  <a:schemeClr val="bg1"/>
                </a:solidFill>
              </a:rPr>
              <a:t>framed</a:t>
            </a:r>
            <a:r>
              <a:rPr lang="en-GB" sz="1600" dirty="0">
                <a:solidFill>
                  <a:schemeClr val="bg1"/>
                </a:solidFill>
              </a:rPr>
              <a:t> (how knowledge is validly expressed).</a:t>
            </a:r>
          </a:p>
          <a:p>
            <a:endParaRPr lang="en-GB" sz="2000" dirty="0">
              <a:solidFill>
                <a:schemeClr val="bg1"/>
              </a:solidFill>
              <a:cs typeface="Arial" panose="020B0604020202020204" pitchFamily="34" charset="0"/>
            </a:endParaRPr>
          </a:p>
          <a:p>
            <a:endParaRPr lang="en-GB" sz="1600" dirty="0">
              <a:solidFill>
                <a:schemeClr val="bg1"/>
              </a:solidFill>
              <a:cs typeface="Arial" panose="020B0604020202020204" pitchFamily="34" charset="0"/>
            </a:endParaRPr>
          </a:p>
          <a:p>
            <a:endParaRPr lang="en-GB" sz="1600" dirty="0">
              <a:solidFill>
                <a:schemeClr val="bg1"/>
              </a:solidFill>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8AA413-8A3D-30C0-1E72-034097F515E6}"/>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98730" l="9961" r="89844">
                        <a14:foregroundMark x1="54688" y1="5176" x2="67676" y2="6836"/>
                        <a14:foregroundMark x1="67480" y1="3027" x2="54004" y2="0"/>
                        <a14:foregroundMark x1="23340" y1="86230" x2="19922" y2="93750"/>
                        <a14:foregroundMark x1="41016" y1="96484" x2="61426" y2="98730"/>
                        <a14:foregroundMark x1="24609" y1="67188" x2="21875" y2="75098"/>
                        <a14:foregroundMark x1="24902" y1="68164" x2="22266" y2="75293"/>
                        <a14:foregroundMark x1="67383" y1="1172" x2="67383" y2="1172"/>
                        <a14:foregroundMark x1="75488" y1="26465" x2="76758" y2="28027"/>
                        <a14:backgroundMark x1="65039" y1="31250" x2="66504" y2="39844"/>
                        <a14:backgroundMark x1="68457" y1="23926" x2="66504" y2="27539"/>
                        <a14:backgroundMark x1="67773" y1="23242" x2="67871" y2="22949"/>
                        <a14:backgroundMark x1="39160" y1="64648" x2="36328" y2="71191"/>
                        <a14:backgroundMark x1="36328" y1="71191" x2="34668" y2="72949"/>
                        <a14:backgroundMark x1="44824" y1="9766" x2="39551" y2="9473"/>
                        <a14:backgroundMark x1="79297" y1="31250" x2="77441" y2="33398"/>
                        <a14:backgroundMark x1="78906" y1="33398" x2="77246" y2="30371"/>
                        <a14:backgroundMark x1="68750" y1="16504" x2="68750" y2="16504"/>
                        <a14:backgroundMark x1="45215" y1="10059" x2="45215" y2="10059"/>
                        <a14:backgroundMark x1="71191" y1="25195" x2="71191" y2="25195"/>
                        <a14:backgroundMark x1="77598" y1="27454" x2="77832" y2="27734"/>
                        <a14:backgroundMark x1="43359" y1="71582" x2="43359" y2="71582"/>
                        <a14:backgroundMark x1="42090" y1="71875" x2="42090" y2="71875"/>
                        <a14:backgroundMark x1="42090" y1="71875" x2="42090" y2="71875"/>
                        <a14:backgroundMark x1="42578" y1="71094" x2="42578" y2="71094"/>
                        <a14:backgroundMark x1="42383" y1="70703" x2="42871" y2="65723"/>
                        <a14:backgroundMark x1="42090" y1="70020" x2="41699" y2="72070"/>
                        <a14:backgroundMark x1="42969" y1="68066" x2="42383" y2="70410"/>
                      </a14:backgroundRemoval>
                    </a14:imgEffect>
                  </a14:imgLayer>
                </a14:imgProps>
              </a:ext>
            </a:extLst>
          </a:blip>
          <a:stretch>
            <a:fillRect/>
          </a:stretch>
        </p:blipFill>
        <p:spPr>
          <a:xfrm flipH="1">
            <a:off x="8800279" y="2230842"/>
            <a:ext cx="5042903" cy="4643068"/>
          </a:xfrm>
          <a:prstGeom prst="rect">
            <a:avLst/>
          </a:prstGeom>
          <a:effectLst>
            <a:glow rad="228600">
              <a:schemeClr val="tx1">
                <a:alpha val="40000"/>
              </a:schemeClr>
            </a:glow>
          </a:effectLst>
        </p:spPr>
      </p:pic>
      <p:sp>
        <p:nvSpPr>
          <p:cNvPr id="18" name="H_front">
            <a:extLst>
              <a:ext uri="{FF2B5EF4-FFF2-40B4-BE49-F238E27FC236}">
                <a16:creationId xmlns:a16="http://schemas.microsoft.com/office/drawing/2014/main" id="{58275F72-B86F-048C-9E45-A3A94E58F8CB}"/>
              </a:ext>
            </a:extLst>
          </p:cNvPr>
          <p:cNvSpPr>
            <a:spLocks/>
          </p:cNvSpPr>
          <p:nvPr/>
        </p:nvSpPr>
        <p:spPr>
          <a:xfrm>
            <a:off x="3261443" y="1494610"/>
            <a:ext cx="2708106" cy="5001440"/>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How? </a:t>
            </a:r>
          </a:p>
          <a:p>
            <a:r>
              <a:rPr lang="en-GB" sz="1600" dirty="0">
                <a:solidFill>
                  <a:schemeClr val="bg1"/>
                </a:solidFill>
              </a:rPr>
              <a:t>Ethnographic observation in classrooms and working-class communities. </a:t>
            </a:r>
          </a:p>
          <a:p>
            <a:r>
              <a:rPr lang="en-GB" sz="1600" dirty="0">
                <a:solidFill>
                  <a:schemeClr val="bg1"/>
                </a:solidFill>
              </a:rPr>
              <a:t>Sociolinguistic analysis of classroom interactions plus observations of how teachers and students communicate through restricted and elaborated modes of speech.</a:t>
            </a:r>
          </a:p>
          <a:p>
            <a:endParaRPr lang="en-GB" sz="2800" dirty="0">
              <a:solidFill>
                <a:schemeClr val="bg1"/>
              </a:solidFill>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19" name="A_front">
            <a:extLst>
              <a:ext uri="{FF2B5EF4-FFF2-40B4-BE49-F238E27FC236}">
                <a16:creationId xmlns:a16="http://schemas.microsoft.com/office/drawing/2014/main" id="{CFD47945-4093-015D-B0B6-29E259666D5D}"/>
              </a:ext>
            </a:extLst>
          </p:cNvPr>
          <p:cNvSpPr>
            <a:spLocks/>
          </p:cNvSpPr>
          <p:nvPr/>
        </p:nvSpPr>
        <p:spPr>
          <a:xfrm>
            <a:off x="6193775" y="1494610"/>
            <a:ext cx="2708106" cy="5001440"/>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scene3d>
            <a:camera prst="orthographicFront"/>
            <a:lightRig rig="threePt" dir="t"/>
          </a:scene3d>
          <a:sp3d>
            <a:bevelT w="152400" h="50800" prst="softRound"/>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Answers?</a:t>
            </a:r>
          </a:p>
          <a:p>
            <a:pPr lvl="0"/>
            <a:r>
              <a:rPr lang="en-GB" sz="1600" dirty="0">
                <a:solidFill>
                  <a:schemeClr val="bg1"/>
                </a:solidFill>
              </a:rPr>
              <a:t>Middle-class children use an elaborated speech code that aligns with (middle-class) teacher expectations. Lower-class children more often use a restricted code, which teachers interpret as signifying lower ability. The strong classification and framing of knowledge (rigid subject boundaries, teacher-led learning…) favour middle-class pupils familiar with elaborated codes. </a:t>
            </a:r>
          </a:p>
          <a:p>
            <a:pPr lvl="0"/>
            <a:endParaRPr lang="en-GB" sz="2800" dirty="0">
              <a:solidFill>
                <a:schemeClr val="bg1"/>
              </a:solidFill>
            </a:endParaRPr>
          </a:p>
          <a:p>
            <a:pPr lvl="0"/>
            <a:endParaRPr lang="en-GB" sz="1600" dirty="0">
              <a:solidFill>
                <a:schemeClr val="bg1"/>
              </a:solidFill>
            </a:endParaRPr>
          </a:p>
          <a:p>
            <a:pPr lvl="0"/>
            <a:endParaRPr lang="en-GB" sz="1600" dirty="0">
              <a:solidFill>
                <a:schemeClr val="bg1"/>
              </a:solidFill>
            </a:endParaRPr>
          </a:p>
          <a:p>
            <a:pPr lvl="0"/>
            <a:endParaRPr lang="en-GB" sz="1000" dirty="0">
              <a:solidFill>
                <a:schemeClr val="bg1"/>
              </a:solidFill>
            </a:endParaRPr>
          </a:p>
          <a:p>
            <a:pPr lvl="0"/>
            <a:endParaRPr lang="en-GB" sz="1000" dirty="0"/>
          </a:p>
          <a:p>
            <a:pPr lvl="0"/>
            <a:endParaRPr lang="en-GB" sz="1000" dirty="0"/>
          </a:p>
          <a:p>
            <a:pPr lvl="0"/>
            <a:endParaRPr lang="en-GB" sz="1000" dirty="0"/>
          </a:p>
          <a:p>
            <a:pPr lvl="0"/>
            <a:endParaRPr lang="en-GB" sz="1000" dirty="0"/>
          </a:p>
          <a:p>
            <a:pPr lvl="0"/>
            <a:endParaRPr lang="en-GB" sz="1000" dirty="0"/>
          </a:p>
        </p:txBody>
      </p:sp>
      <p:sp>
        <p:nvSpPr>
          <p:cNvPr id="20" name="T_front">
            <a:extLst>
              <a:ext uri="{FF2B5EF4-FFF2-40B4-BE49-F238E27FC236}">
                <a16:creationId xmlns:a16="http://schemas.microsoft.com/office/drawing/2014/main" id="{83F038C5-BAB8-EFA6-5FBD-001F21A252DD}"/>
              </a:ext>
            </a:extLst>
          </p:cNvPr>
          <p:cNvSpPr>
            <a:spLocks/>
          </p:cNvSpPr>
          <p:nvPr/>
        </p:nvSpPr>
        <p:spPr>
          <a:xfrm>
            <a:off x="9165018" y="1485085"/>
            <a:ext cx="2708106" cy="500144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solidFill>
              <a:schemeClr val="tx1"/>
            </a:solidFill>
          </a:ln>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endParaRPr lang="en-GB" dirty="0">
              <a:solidFill>
                <a:schemeClr val="bg1"/>
              </a:solidFill>
              <a:latin typeface="THE BOLD FONT (FREE VERSION)" panose="00000800000000000000" pitchFamily="2" charset="0"/>
            </a:endParaRPr>
          </a:p>
          <a:p>
            <a:pPr algn="ctr"/>
            <a:r>
              <a:rPr lang="en-GB" dirty="0">
                <a:solidFill>
                  <a:schemeClr val="bg1"/>
                </a:solidFill>
                <a:latin typeface="THE BOLD FONT (FREE VERSION)" panose="00000800000000000000" pitchFamily="2" charset="0"/>
              </a:rPr>
              <a:t>Takeaways?</a:t>
            </a:r>
          </a:p>
          <a:p>
            <a:r>
              <a:rPr lang="en-GB" sz="1600" dirty="0">
                <a:solidFill>
                  <a:schemeClr val="bg1"/>
                </a:solidFill>
              </a:rPr>
              <a:t>Language is a key mechanism of social reproduction. How knowledge is framed and classified reflects broader power differences in society that favour middle-class pupils. Knowledge that’s important and useful to middle class pupils and teachers is seen to have greater value than knowledge working-class pupils find useful.</a:t>
            </a:r>
          </a:p>
          <a:p>
            <a:endParaRPr lang="en-GB" sz="2400" dirty="0">
              <a:solidFill>
                <a:schemeClr val="bg1"/>
              </a:solidFill>
            </a:endParaRPr>
          </a:p>
          <a:p>
            <a:endParaRPr lang="en-GB" sz="1600" dirty="0">
              <a:solidFill>
                <a:schemeClr val="bg1"/>
              </a:solidFill>
            </a:endParaRPr>
          </a:p>
          <a:p>
            <a:endParaRPr lang="en-GB" sz="10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grpSp>
        <p:nvGrpSpPr>
          <p:cNvPr id="17" name="W">
            <a:extLst>
              <a:ext uri="{FF2B5EF4-FFF2-40B4-BE49-F238E27FC236}">
                <a16:creationId xmlns:a16="http://schemas.microsoft.com/office/drawing/2014/main" id="{47A1BC2A-D192-FBD8-A2E5-5BC51B8A6D62}"/>
              </a:ext>
            </a:extLst>
          </p:cNvPr>
          <p:cNvGrpSpPr>
            <a:grpSpLocks/>
          </p:cNvGrpSpPr>
          <p:nvPr/>
        </p:nvGrpSpPr>
        <p:grpSpPr>
          <a:xfrm>
            <a:off x="280471" y="342901"/>
            <a:ext cx="2708106" cy="1599050"/>
            <a:chOff x="1207449" y="1082711"/>
            <a:chExt cx="1938031" cy="1583140"/>
          </a:xfrm>
          <a:effectLst/>
        </p:grpSpPr>
        <p:sp>
          <p:nvSpPr>
            <p:cNvPr id="9" name="Rectangle: Rounded Corners 8">
              <a:extLst>
                <a:ext uri="{FF2B5EF4-FFF2-40B4-BE49-F238E27FC236}">
                  <a16:creationId xmlns:a16="http://schemas.microsoft.com/office/drawing/2014/main" id="{26E636D8-950B-541C-D606-DE2970908793}"/>
                </a:ext>
              </a:extLst>
            </p:cNvPr>
            <p:cNvSpPr>
              <a:spLocks/>
            </p:cNvSpPr>
            <p:nvPr/>
          </p:nvSpPr>
          <p:spPr>
            <a:xfrm>
              <a:off x="1207449" y="1082711"/>
              <a:ext cx="1938031" cy="1583140"/>
            </a:xfrm>
            <a:prstGeom prst="roundRect">
              <a:avLst/>
            </a:prstGeom>
            <a:solidFill>
              <a:schemeClr val="accent6"/>
            </a:solidFill>
            <a:ln w="15875">
              <a:solidFill>
                <a:schemeClr val="tx1"/>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511A9C0F-00F9-D7BD-5370-E9FB25490917}"/>
                </a:ext>
              </a:extLst>
            </p:cNvPr>
            <p:cNvSpPr>
              <a:spLocks/>
            </p:cNvSpPr>
            <p:nvPr/>
          </p:nvSpPr>
          <p:spPr>
            <a:xfrm>
              <a:off x="1673689" y="1372936"/>
              <a:ext cx="1028700" cy="1057275"/>
            </a:xfrm>
            <a:prstGeom prst="ellipse">
              <a:avLst/>
            </a:prstGeom>
            <a:ln w="15875">
              <a:solidFill>
                <a:schemeClr val="tx1"/>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400" dirty="0">
                  <a:latin typeface="THE BOLD FONT (FREE VERSION)" panose="00000800000000000000" pitchFamily="2" charset="0"/>
                </a:rPr>
                <a:t>W</a:t>
              </a:r>
            </a:p>
          </p:txBody>
        </p:sp>
      </p:grpSp>
      <p:grpSp>
        <p:nvGrpSpPr>
          <p:cNvPr id="23" name="T">
            <a:extLst>
              <a:ext uri="{FF2B5EF4-FFF2-40B4-BE49-F238E27FC236}">
                <a16:creationId xmlns:a16="http://schemas.microsoft.com/office/drawing/2014/main" id="{FF86D7C8-0807-1A62-BFC4-1526CBBCA335}"/>
              </a:ext>
            </a:extLst>
          </p:cNvPr>
          <p:cNvGrpSpPr>
            <a:grpSpLocks/>
          </p:cNvGrpSpPr>
          <p:nvPr/>
        </p:nvGrpSpPr>
        <p:grpSpPr>
          <a:xfrm>
            <a:off x="9153201" y="342901"/>
            <a:ext cx="2719923" cy="1599050"/>
            <a:chOff x="8942742" y="1082711"/>
            <a:chExt cx="1927178" cy="1583140"/>
          </a:xfrm>
          <a:solidFill>
            <a:schemeClr val="accent5"/>
          </a:solidFill>
          <a:effectLst/>
        </p:grpSpPr>
        <p:sp>
          <p:nvSpPr>
            <p:cNvPr id="12" name="Rectangle: Rounded Corners 11">
              <a:extLst>
                <a:ext uri="{FF2B5EF4-FFF2-40B4-BE49-F238E27FC236}">
                  <a16:creationId xmlns:a16="http://schemas.microsoft.com/office/drawing/2014/main" id="{8F2E07F0-7540-4C64-ACF5-E27404D17276}"/>
                </a:ext>
              </a:extLst>
            </p:cNvPr>
            <p:cNvSpPr>
              <a:spLocks/>
            </p:cNvSpPr>
            <p:nvPr/>
          </p:nvSpPr>
          <p:spPr>
            <a:xfrm>
              <a:off x="8942742" y="1082711"/>
              <a:ext cx="1927178" cy="1583140"/>
            </a:xfrm>
            <a:prstGeom prst="roundRect">
              <a:avLst/>
            </a:prstGeom>
            <a:grp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96DCF2-2226-762F-4295-863402FBD97C}"/>
                </a:ext>
              </a:extLst>
            </p:cNvPr>
            <p:cNvSpPr>
              <a:spLocks/>
            </p:cNvSpPr>
            <p:nvPr/>
          </p:nvSpPr>
          <p:spPr>
            <a:xfrm>
              <a:off x="9379668" y="1372936"/>
              <a:ext cx="1028700" cy="1057275"/>
            </a:xfrm>
            <a:prstGeom prst="ellipse">
              <a:avLst/>
            </a:prstGeom>
            <a:gradFill>
              <a:gsLst>
                <a:gs pos="0">
                  <a:schemeClr val="accent5"/>
                </a:gs>
                <a:gs pos="50000">
                  <a:schemeClr val="accent5"/>
                </a:gs>
                <a:gs pos="100000">
                  <a:schemeClr val="accent5"/>
                </a:gs>
              </a:gsLst>
              <a:lin ang="5400000" scaled="0"/>
            </a:gradFill>
            <a:ln w="15875">
              <a:solidFill>
                <a:schemeClr val="tx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400" dirty="0">
                  <a:latin typeface="THE BOLD FONT (FREE VERSION)" panose="00000800000000000000" pitchFamily="2" charset="0"/>
                </a:rPr>
                <a:t>T</a:t>
              </a:r>
            </a:p>
          </p:txBody>
        </p:sp>
      </p:grpSp>
      <p:grpSp>
        <p:nvGrpSpPr>
          <p:cNvPr id="14" name="A">
            <a:extLst>
              <a:ext uri="{FF2B5EF4-FFF2-40B4-BE49-F238E27FC236}">
                <a16:creationId xmlns:a16="http://schemas.microsoft.com/office/drawing/2014/main" id="{03FE8E5D-7E8B-B44B-8F8C-F4962EF4B63F}"/>
              </a:ext>
            </a:extLst>
          </p:cNvPr>
          <p:cNvGrpSpPr>
            <a:grpSpLocks/>
          </p:cNvGrpSpPr>
          <p:nvPr/>
        </p:nvGrpSpPr>
        <p:grpSpPr>
          <a:xfrm>
            <a:off x="6184047" y="342901"/>
            <a:ext cx="2717834" cy="1583141"/>
            <a:chOff x="6101901" y="663611"/>
            <a:chExt cx="2541038" cy="1583140"/>
          </a:xfrm>
        </p:grpSpPr>
        <p:sp>
          <p:nvSpPr>
            <p:cNvPr id="11" name="Rectangle: Rounded Corners 10">
              <a:extLst>
                <a:ext uri="{FF2B5EF4-FFF2-40B4-BE49-F238E27FC236}">
                  <a16:creationId xmlns:a16="http://schemas.microsoft.com/office/drawing/2014/main" id="{92E56D3A-83A7-3111-2C68-EF87D1D31DF9}"/>
                </a:ext>
              </a:extLst>
            </p:cNvPr>
            <p:cNvSpPr>
              <a:spLocks/>
            </p:cNvSpPr>
            <p:nvPr/>
          </p:nvSpPr>
          <p:spPr>
            <a:xfrm>
              <a:off x="6101901" y="663611"/>
              <a:ext cx="2541038" cy="1583140"/>
            </a:xfrm>
            <a:prstGeom prst="roundRect">
              <a:avLst/>
            </a:prstGeom>
            <a:solidFill>
              <a:srgbClr val="0F9ED5"/>
            </a:solidFill>
            <a:ln w="15875">
              <a:solidFill>
                <a:schemeClr val="tx1"/>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7FC60B-EEAE-C336-318E-B0850ADAAA41}"/>
                </a:ext>
              </a:extLst>
            </p:cNvPr>
            <p:cNvSpPr>
              <a:spLocks/>
            </p:cNvSpPr>
            <p:nvPr/>
          </p:nvSpPr>
          <p:spPr>
            <a:xfrm>
              <a:off x="6698918" y="953836"/>
              <a:ext cx="1445548" cy="1057275"/>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5875">
              <a:solidFill>
                <a:schemeClr val="tx1"/>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400" dirty="0">
                  <a:latin typeface="THE BOLD FONT (FREE VERSION)" panose="00000800000000000000" pitchFamily="2" charset="0"/>
                </a:rPr>
                <a:t>A</a:t>
              </a:r>
            </a:p>
          </p:txBody>
        </p:sp>
      </p:grpSp>
      <p:grpSp>
        <p:nvGrpSpPr>
          <p:cNvPr id="15" name="H">
            <a:extLst>
              <a:ext uri="{FF2B5EF4-FFF2-40B4-BE49-F238E27FC236}">
                <a16:creationId xmlns:a16="http://schemas.microsoft.com/office/drawing/2014/main" id="{30FDA7E3-D2E2-2193-163E-56516ED0A20B}"/>
              </a:ext>
            </a:extLst>
          </p:cNvPr>
          <p:cNvGrpSpPr>
            <a:grpSpLocks/>
          </p:cNvGrpSpPr>
          <p:nvPr/>
        </p:nvGrpSpPr>
        <p:grpSpPr>
          <a:xfrm>
            <a:off x="3241987" y="342901"/>
            <a:ext cx="2727562" cy="1583141"/>
            <a:chOff x="3140387" y="663611"/>
            <a:chExt cx="2708106" cy="1583140"/>
          </a:xfrm>
        </p:grpSpPr>
        <p:sp>
          <p:nvSpPr>
            <p:cNvPr id="10" name="Rectangle: Rounded Corners 9">
              <a:extLst>
                <a:ext uri="{FF2B5EF4-FFF2-40B4-BE49-F238E27FC236}">
                  <a16:creationId xmlns:a16="http://schemas.microsoft.com/office/drawing/2014/main" id="{AE6B4548-6967-AB99-4B99-55B6157EDBFC}"/>
                </a:ext>
              </a:extLst>
            </p:cNvPr>
            <p:cNvSpPr>
              <a:spLocks/>
            </p:cNvSpPr>
            <p:nvPr/>
          </p:nvSpPr>
          <p:spPr>
            <a:xfrm>
              <a:off x="3140387" y="663611"/>
              <a:ext cx="2708106" cy="1583140"/>
            </a:xfrm>
            <a:prstGeom prst="roundRect">
              <a:avLst/>
            </a:prstGeom>
            <a:solidFill>
              <a:schemeClr val="accent2"/>
            </a:solidFill>
            <a:ln w="15875">
              <a:solidFill>
                <a:schemeClr val="tx1"/>
              </a:solidFill>
            </a:ln>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letter">
              <a:extLst>
                <a:ext uri="{FF2B5EF4-FFF2-40B4-BE49-F238E27FC236}">
                  <a16:creationId xmlns:a16="http://schemas.microsoft.com/office/drawing/2014/main" id="{F158ECB1-AD27-463E-D43E-4A23B068725C}"/>
                </a:ext>
              </a:extLst>
            </p:cNvPr>
            <p:cNvSpPr>
              <a:spLocks/>
            </p:cNvSpPr>
            <p:nvPr/>
          </p:nvSpPr>
          <p:spPr>
            <a:xfrm>
              <a:off x="3778900" y="953836"/>
              <a:ext cx="1445548" cy="1057275"/>
            </a:xfrm>
            <a:prstGeom prst="ellipse">
              <a:avLst/>
            </a:prstGeom>
            <a:ln w="15875">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400" dirty="0">
                  <a:latin typeface="THE BOLD FONT (FREE VERSION)" panose="00000800000000000000" pitchFamily="2" charset="0"/>
                </a:rPr>
                <a:t>H</a:t>
              </a:r>
            </a:p>
          </p:txBody>
        </p:sp>
      </p:grpSp>
      <p:grpSp>
        <p:nvGrpSpPr>
          <p:cNvPr id="16" name="Group 15">
            <a:extLst>
              <a:ext uri="{FF2B5EF4-FFF2-40B4-BE49-F238E27FC236}">
                <a16:creationId xmlns:a16="http://schemas.microsoft.com/office/drawing/2014/main" id="{92DBAAB4-79F5-98EC-7C6C-E9AB9D1658AF}"/>
              </a:ext>
            </a:extLst>
          </p:cNvPr>
          <p:cNvGrpSpPr/>
          <p:nvPr/>
        </p:nvGrpSpPr>
        <p:grpSpPr>
          <a:xfrm>
            <a:off x="187901" y="475018"/>
            <a:ext cx="6442120" cy="6340197"/>
            <a:chOff x="35501" y="322618"/>
            <a:chExt cx="6442120" cy="6340197"/>
          </a:xfrm>
        </p:grpSpPr>
        <p:grpSp>
          <p:nvGrpSpPr>
            <p:cNvPr id="21" name="Main Menu">
              <a:extLst>
                <a:ext uri="{FF2B5EF4-FFF2-40B4-BE49-F238E27FC236}">
                  <a16:creationId xmlns:a16="http://schemas.microsoft.com/office/drawing/2014/main" id="{0FF16D36-B7DA-C02A-F410-973599B511FE}"/>
                </a:ext>
              </a:extLst>
            </p:cNvPr>
            <p:cNvGrpSpPr/>
            <p:nvPr/>
          </p:nvGrpSpPr>
          <p:grpSpPr>
            <a:xfrm>
              <a:off x="35501" y="322618"/>
              <a:ext cx="6442120" cy="6340197"/>
              <a:chOff x="35501" y="322618"/>
              <a:chExt cx="6442120" cy="6340197"/>
            </a:xfrm>
          </p:grpSpPr>
          <p:sp>
            <p:nvSpPr>
              <p:cNvPr id="48" name="TextBox 47">
                <a:extLst>
                  <a:ext uri="{FF2B5EF4-FFF2-40B4-BE49-F238E27FC236}">
                    <a16:creationId xmlns:a16="http://schemas.microsoft.com/office/drawing/2014/main" id="{535C3E67-45BA-0815-7EE7-FD95732F1FC3}"/>
                  </a:ext>
                </a:extLst>
              </p:cNvPr>
              <p:cNvSpPr txBox="1"/>
              <p:nvPr/>
            </p:nvSpPr>
            <p:spPr>
              <a:xfrm>
                <a:off x="35501" y="322618"/>
                <a:ext cx="6442120" cy="6340197"/>
              </a:xfrm>
              <a:prstGeom prst="rect">
                <a:avLst/>
              </a:prstGeom>
              <a:solidFill>
                <a:schemeClr val="tx1">
                  <a:alpha val="50000"/>
                </a:schemeClr>
              </a:solidFill>
              <a:effectLst>
                <a:outerShdw blurRad="50800" dist="88900" sx="102000" sy="102000" algn="t" rotWithShape="0">
                  <a:prstClr val="black">
                    <a:alpha val="40000"/>
                  </a:prstClr>
                </a:outerShdw>
              </a:effectLst>
            </p:spPr>
            <p:txBody>
              <a:bodyPr wrap="square" rtlCol="0">
                <a:spAutoFit/>
              </a:bodyPr>
              <a:lstStyle/>
              <a:p>
                <a:endParaRPr lang="en-GB" sz="1600" dirty="0">
                  <a:solidFill>
                    <a:schemeClr val="bg1"/>
                  </a:solidFill>
                  <a:latin typeface="Aptos" panose="020B0004020202020204" pitchFamily="34" charset="0"/>
                  <a:cs typeface="Arial" panose="020B0604020202020204" pitchFamily="34" charset="0"/>
                </a:endParaRPr>
              </a:p>
              <a:p>
                <a:r>
                  <a:rPr lang="en-GB" sz="1500" dirty="0">
                    <a:solidFill>
                      <a:schemeClr val="bg1"/>
                    </a:solidFill>
                    <a:latin typeface="Aptos" panose="020B0004020202020204" pitchFamily="34" charset="0"/>
                    <a:cs typeface="Arial" panose="020B0604020202020204" pitchFamily="34" charset="0"/>
                  </a:rPr>
                  <a:t>WHAT. About Social Research</a:t>
                </a:r>
              </a:p>
              <a:p>
                <a:r>
                  <a:rPr lang="en-GB" sz="1500" dirty="0">
                    <a:solidFill>
                      <a:schemeClr val="bg1"/>
                    </a:solidFill>
                    <a:latin typeface="Aptos" panose="020B0004020202020204" pitchFamily="34" charset="0"/>
                    <a:cs typeface="Arial" panose="020B0604020202020204" pitchFamily="34" charset="0"/>
                  </a:rPr>
                  <a:t>1. Durkheim: Moral Education  (1903)</a:t>
                </a:r>
              </a:p>
              <a:p>
                <a:r>
                  <a:rPr lang="en-GB" sz="1500" dirty="0">
                    <a:solidFill>
                      <a:schemeClr val="bg1"/>
                    </a:solidFill>
                    <a:latin typeface="Aptos" panose="020B0004020202020204" pitchFamily="34" charset="0"/>
                    <a:cs typeface="Arial" panose="020B0604020202020204" pitchFamily="34" charset="0"/>
                  </a:rPr>
                  <a:t>2. Douglas: The Home and the School (1964)</a:t>
                </a:r>
              </a:p>
              <a:p>
                <a:r>
                  <a:rPr lang="en-GB" sz="1500" dirty="0">
                    <a:solidFill>
                      <a:schemeClr val="bg1"/>
                    </a:solidFill>
                    <a:latin typeface="Aptos" panose="020B0004020202020204" pitchFamily="34" charset="0"/>
                    <a:cs typeface="Arial" panose="020B0604020202020204" pitchFamily="34" charset="0"/>
                  </a:rPr>
                  <a:t>3. Rosenthal and Jacobson: Pygmalion in the Classroom (1968))</a:t>
                </a:r>
              </a:p>
              <a:p>
                <a:r>
                  <a:rPr lang="en-GB" sz="1500" dirty="0">
                    <a:solidFill>
                      <a:schemeClr val="bg1"/>
                    </a:solidFill>
                    <a:latin typeface="Aptos" panose="020B0004020202020204" pitchFamily="34" charset="0"/>
                    <a:cs typeface="Arial" panose="020B0604020202020204" pitchFamily="34" charset="0"/>
                  </a:rPr>
                  <a:t>4. Rist: Student Social Class and Teacher Expectations (1970)</a:t>
                </a:r>
              </a:p>
              <a:p>
                <a:r>
                  <a:rPr lang="en-GB" sz="1500" dirty="0">
                    <a:solidFill>
                      <a:schemeClr val="bg1"/>
                    </a:solidFill>
                    <a:latin typeface="Aptos" panose="020B0004020202020204" pitchFamily="34" charset="0"/>
                    <a:cs typeface="Arial" panose="020B0604020202020204" pitchFamily="34" charset="0"/>
                  </a:rPr>
                  <a:t>5. Hargreaves, Hester, and Mellor: Deviance in Classrooms (1975)</a:t>
                </a:r>
              </a:p>
              <a:p>
                <a:r>
                  <a:rPr lang="en-GB" sz="1500" dirty="0">
                    <a:solidFill>
                      <a:schemeClr val="bg1"/>
                    </a:solidFill>
                    <a:latin typeface="Aptos" panose="020B0004020202020204" pitchFamily="34" charset="0"/>
                    <a:cs typeface="Arial" panose="020B0604020202020204" pitchFamily="34" charset="0"/>
                  </a:rPr>
                  <a:t>6. Bernstein: Class, Codes and Control (1975)</a:t>
                </a:r>
              </a:p>
              <a:p>
                <a:r>
                  <a:rPr lang="en-GB" sz="1500" dirty="0">
                    <a:solidFill>
                      <a:schemeClr val="bg1"/>
                    </a:solidFill>
                    <a:latin typeface="Aptos" panose="020B0004020202020204" pitchFamily="34" charset="0"/>
                    <a:cs typeface="Arial" panose="020B0604020202020204" pitchFamily="34" charset="0"/>
                  </a:rPr>
                  <a:t>7. Willis: Learning to Labour (1975)</a:t>
                </a:r>
              </a:p>
              <a:p>
                <a:r>
                  <a:rPr lang="en-GB" sz="1500" dirty="0">
                    <a:solidFill>
                      <a:schemeClr val="bg1"/>
                    </a:solidFill>
                    <a:latin typeface="Aptos" panose="020B0004020202020204" pitchFamily="34" charset="0"/>
                    <a:cs typeface="Arial" panose="020B0604020202020204" pitchFamily="34" charset="0"/>
                  </a:rPr>
                  <a:t>8. Bowles and Gintis: Schooling in Capitalist America (1976)</a:t>
                </a:r>
              </a:p>
              <a:p>
                <a:r>
                  <a:rPr lang="en-GB" sz="1500" dirty="0">
                    <a:solidFill>
                      <a:schemeClr val="bg1"/>
                    </a:solidFill>
                    <a:latin typeface="Aptos" panose="020B0004020202020204" pitchFamily="34" charset="0"/>
                    <a:cs typeface="Arial" panose="020B0604020202020204" pitchFamily="34" charset="0"/>
                  </a:rPr>
                  <a:t>9. Sharpe: Just Like a Girl (1976, 1994)</a:t>
                </a:r>
              </a:p>
              <a:p>
                <a:r>
                  <a:rPr lang="en-GB" sz="1500" dirty="0">
                    <a:solidFill>
                      <a:schemeClr val="bg1"/>
                    </a:solidFill>
                    <a:latin typeface="Aptos" panose="020B0004020202020204" pitchFamily="34" charset="0"/>
                    <a:cs typeface="Arial" panose="020B0604020202020204" pitchFamily="34" charset="0"/>
                  </a:rPr>
                  <a:t>10. Bourdieu: Cultural Capital (1977)</a:t>
                </a:r>
              </a:p>
              <a:p>
                <a:r>
                  <a:rPr lang="en-GB" sz="1500" dirty="0">
                    <a:solidFill>
                      <a:schemeClr val="bg1"/>
                    </a:solidFill>
                    <a:latin typeface="Aptos" panose="020B0004020202020204" pitchFamily="34" charset="0"/>
                    <a:cs typeface="Arial" panose="020B0604020202020204" pitchFamily="34" charset="0"/>
                  </a:rPr>
                  <a:t>11. Ball: Beachside Comprehensive (1981)</a:t>
                </a:r>
              </a:p>
              <a:p>
                <a:r>
                  <a:rPr lang="en-GB" sz="1500" dirty="0">
                    <a:solidFill>
                      <a:schemeClr val="bg1"/>
                    </a:solidFill>
                    <a:latin typeface="Aptos" panose="020B0004020202020204" pitchFamily="34" charset="0"/>
                    <a:cs typeface="Arial" panose="020B0604020202020204" pitchFamily="34" charset="0"/>
                  </a:rPr>
                  <a:t>12. Fuller: Black Girls in a London Comprehensive School (1984)</a:t>
                </a:r>
              </a:p>
              <a:p>
                <a:r>
                  <a:rPr lang="en-GB" sz="1500" dirty="0">
                    <a:solidFill>
                      <a:schemeClr val="bg1"/>
                    </a:solidFill>
                    <a:latin typeface="Aptos" panose="020B0004020202020204" pitchFamily="34" charset="0"/>
                    <a:cs typeface="Arial" panose="020B0604020202020204" pitchFamily="34" charset="0"/>
                  </a:rPr>
                  <a:t>13. Chubb and Moe: Politics, Markets and America's Schools (1990)</a:t>
                </a:r>
              </a:p>
              <a:p>
                <a:r>
                  <a:rPr lang="en-GB" sz="1500" dirty="0">
                    <a:solidFill>
                      <a:schemeClr val="bg1"/>
                    </a:solidFill>
                    <a:latin typeface="Aptos" panose="020B0004020202020204" pitchFamily="34" charset="0"/>
                    <a:cs typeface="Arial" panose="020B0604020202020204" pitchFamily="34" charset="0"/>
                  </a:rPr>
                  <a:t>14. Mirza: Young, Female and Black (1992)</a:t>
                </a:r>
              </a:p>
              <a:p>
                <a:r>
                  <a:rPr lang="en-GB" sz="1500" dirty="0">
                    <a:solidFill>
                      <a:schemeClr val="bg1"/>
                    </a:solidFill>
                    <a:latin typeface="Aptos" panose="020B0004020202020204" pitchFamily="34" charset="0"/>
                    <a:cs typeface="Arial" panose="020B0604020202020204" pitchFamily="34" charset="0"/>
                  </a:rPr>
                  <a:t>15. Mac an </a:t>
                </a:r>
                <a:r>
                  <a:rPr lang="en-GB" sz="1500" dirty="0" err="1">
                    <a:solidFill>
                      <a:schemeClr val="bg1"/>
                    </a:solidFill>
                    <a:latin typeface="Aptos" panose="020B0004020202020204" pitchFamily="34" charset="0"/>
                    <a:cs typeface="Arial" panose="020B0604020202020204" pitchFamily="34" charset="0"/>
                  </a:rPr>
                  <a:t>Ghaill</a:t>
                </a:r>
                <a:r>
                  <a:rPr lang="en-GB" sz="1500" dirty="0">
                    <a:solidFill>
                      <a:schemeClr val="bg1"/>
                    </a:solidFill>
                    <a:latin typeface="Aptos" panose="020B0004020202020204" pitchFamily="34" charset="0"/>
                    <a:cs typeface="Arial" panose="020B0604020202020204" pitchFamily="34" charset="0"/>
                  </a:rPr>
                  <a:t>: The Making of Men (1994)</a:t>
                </a:r>
              </a:p>
              <a:p>
                <a:r>
                  <a:rPr lang="en-GB" sz="1500" dirty="0">
                    <a:solidFill>
                      <a:schemeClr val="bg1"/>
                    </a:solidFill>
                    <a:latin typeface="Aptos" panose="020B0004020202020204" pitchFamily="34" charset="0"/>
                    <a:cs typeface="Arial" panose="020B0604020202020204" pitchFamily="34" charset="0"/>
                  </a:rPr>
                  <a:t>16. Ball, Bowe and Gewirtz: Market Forces and Parental Choice (1994)</a:t>
                </a:r>
              </a:p>
              <a:p>
                <a:r>
                  <a:rPr lang="en-GB" sz="1500" dirty="0">
                    <a:solidFill>
                      <a:schemeClr val="bg1"/>
                    </a:solidFill>
                    <a:latin typeface="Aptos" panose="020B0004020202020204" pitchFamily="34" charset="0"/>
                    <a:cs typeface="Arial" panose="020B0604020202020204" pitchFamily="34" charset="0"/>
                  </a:rPr>
                  <a:t>17. Sewell: Black Masculinities and Schooling (1997)</a:t>
                </a:r>
              </a:p>
              <a:p>
                <a:r>
                  <a:rPr lang="en-GB" sz="1500" dirty="0">
                    <a:solidFill>
                      <a:schemeClr val="bg1"/>
                    </a:solidFill>
                    <a:latin typeface="Aptos" panose="020B0004020202020204" pitchFamily="34" charset="0"/>
                    <a:cs typeface="Arial" panose="020B0604020202020204" pitchFamily="34" charset="0"/>
                  </a:rPr>
                  <a:t>18. Gillborn &amp; </a:t>
                </a:r>
                <a:r>
                  <a:rPr lang="en-GB" sz="1500" dirty="0" err="1">
                    <a:solidFill>
                      <a:schemeClr val="bg1"/>
                    </a:solidFill>
                    <a:latin typeface="Aptos" panose="020B0004020202020204" pitchFamily="34" charset="0"/>
                    <a:cs typeface="Arial" panose="020B0604020202020204" pitchFamily="34" charset="0"/>
                  </a:rPr>
                  <a:t>Youdell</a:t>
                </a:r>
                <a:r>
                  <a:rPr lang="en-GB" sz="1500" dirty="0">
                    <a:solidFill>
                      <a:schemeClr val="bg1"/>
                    </a:solidFill>
                    <a:latin typeface="Aptos" panose="020B0004020202020204" pitchFamily="34" charset="0"/>
                    <a:cs typeface="Arial" panose="020B0604020202020204" pitchFamily="34" charset="0"/>
                  </a:rPr>
                  <a:t>: Rationing Education (2000)</a:t>
                </a:r>
              </a:p>
              <a:p>
                <a:r>
                  <a:rPr lang="en-GB" sz="1500" dirty="0">
                    <a:solidFill>
                      <a:schemeClr val="bg1"/>
                    </a:solidFill>
                    <a:latin typeface="Aptos" panose="020B0004020202020204" pitchFamily="34" charset="0"/>
                    <a:cs typeface="Arial" panose="020B0604020202020204" pitchFamily="34" charset="0"/>
                  </a:rPr>
                  <a:t>19. Ball: The Terrifying World of Performativity (2003)</a:t>
                </a:r>
              </a:p>
              <a:p>
                <a:r>
                  <a:rPr lang="en-GB" sz="1500" dirty="0">
                    <a:solidFill>
                      <a:schemeClr val="bg1"/>
                    </a:solidFill>
                    <a:latin typeface="Aptos" panose="020B0004020202020204" pitchFamily="34" charset="0"/>
                    <a:cs typeface="Arial" panose="020B0604020202020204" pitchFamily="34" charset="0"/>
                  </a:rPr>
                  <a:t>20. Jackson:  Lads and Ladettes in Schools (2006)</a:t>
                </a:r>
              </a:p>
              <a:p>
                <a:r>
                  <a:rPr lang="en-GB" sz="1500" dirty="0">
                    <a:solidFill>
                      <a:schemeClr val="bg1"/>
                    </a:solidFill>
                    <a:latin typeface="Aptos" panose="020B0004020202020204" pitchFamily="34" charset="0"/>
                    <a:cs typeface="Arial" panose="020B0604020202020204" pitchFamily="34" charset="0"/>
                  </a:rPr>
                  <a:t>21. Reay: The Zombie Stalking English Schools (2006)</a:t>
                </a:r>
              </a:p>
              <a:p>
                <a:r>
                  <a:rPr lang="en-GB" sz="1500" dirty="0">
                    <a:solidFill>
                      <a:schemeClr val="bg1"/>
                    </a:solidFill>
                    <a:latin typeface="Aptos" panose="020B0004020202020204" pitchFamily="34" charset="0"/>
                    <a:cs typeface="Arial" panose="020B0604020202020204" pitchFamily="34" charset="0"/>
                  </a:rPr>
                  <a:t>22. Gillborn:  Racism and Education (2008)</a:t>
                </a:r>
              </a:p>
              <a:p>
                <a:r>
                  <a:rPr lang="en-GB" sz="1500" dirty="0">
                    <a:solidFill>
                      <a:schemeClr val="bg1"/>
                    </a:solidFill>
                    <a:latin typeface="Aptos" panose="020B0004020202020204" pitchFamily="34" charset="0"/>
                    <a:cs typeface="Arial" panose="020B0604020202020204" pitchFamily="34" charset="0"/>
                  </a:rPr>
                  <a:t>23. Archer, Hollingworth and </a:t>
                </a:r>
                <a:r>
                  <a:rPr lang="en-GB" sz="1500" dirty="0" err="1">
                    <a:solidFill>
                      <a:schemeClr val="bg1"/>
                    </a:solidFill>
                    <a:latin typeface="Aptos" panose="020B0004020202020204" pitchFamily="34" charset="0"/>
                    <a:cs typeface="Arial" panose="020B0604020202020204" pitchFamily="34" charset="0"/>
                  </a:rPr>
                  <a:t>Mendick</a:t>
                </a:r>
                <a:r>
                  <a:rPr lang="en-GB" sz="1500" dirty="0">
                    <a:solidFill>
                      <a:schemeClr val="bg1"/>
                    </a:solidFill>
                    <a:latin typeface="Aptos" panose="020B0004020202020204" pitchFamily="34" charset="0"/>
                    <a:cs typeface="Arial" panose="020B0604020202020204" pitchFamily="34" charset="0"/>
                  </a:rPr>
                  <a:t>: Urban Youth and Schooling (2010)</a:t>
                </a:r>
              </a:p>
              <a:p>
                <a:r>
                  <a:rPr lang="en-GB" sz="1500" dirty="0">
                    <a:solidFill>
                      <a:schemeClr val="bg1"/>
                    </a:solidFill>
                    <a:latin typeface="Aptos" panose="020B0004020202020204" pitchFamily="34" charset="0"/>
                    <a:cs typeface="Arial" panose="020B0604020202020204" pitchFamily="34" charset="0"/>
                  </a:rPr>
                  <a:t>24. Francis, Taylor and Tereshchenko: Reassessing 'Ability' Grouping (2019)</a:t>
                </a:r>
              </a:p>
              <a:p>
                <a:r>
                  <a:rPr lang="en-GB" sz="1500" dirty="0">
                    <a:solidFill>
                      <a:schemeClr val="bg1"/>
                    </a:solidFill>
                    <a:latin typeface="Aptos" panose="020B0004020202020204" pitchFamily="34" charset="0"/>
                    <a:cs typeface="Arial" panose="020B0604020202020204" pitchFamily="34" charset="0"/>
                  </a:rPr>
                  <a:t>Exit</a:t>
                </a:r>
              </a:p>
            </p:txBody>
          </p:sp>
          <p:sp>
            <p:nvSpPr>
              <p:cNvPr id="49" name="Rectangle 48">
                <a:hlinkClick r:id="rId6" action="ppaction://hlinksldjump"/>
                <a:extLst>
                  <a:ext uri="{FF2B5EF4-FFF2-40B4-BE49-F238E27FC236}">
                    <a16:creationId xmlns:a16="http://schemas.microsoft.com/office/drawing/2014/main" id="{0D5AD8D1-3AC0-9CB9-FE36-455E7E69C9EA}"/>
                  </a:ext>
                </a:extLst>
              </p:cNvPr>
              <p:cNvSpPr/>
              <p:nvPr/>
            </p:nvSpPr>
            <p:spPr>
              <a:xfrm>
                <a:off x="120940" y="647701"/>
                <a:ext cx="2492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Rectangle 21">
              <a:hlinkClick r:id="rId7" action="ppaction://hlinksldjump"/>
              <a:extLst>
                <a:ext uri="{FF2B5EF4-FFF2-40B4-BE49-F238E27FC236}">
                  <a16:creationId xmlns:a16="http://schemas.microsoft.com/office/drawing/2014/main" id="{A2D3CFEC-8632-FD58-5521-90D909555FA5}"/>
                </a:ext>
              </a:extLst>
            </p:cNvPr>
            <p:cNvSpPr/>
            <p:nvPr/>
          </p:nvSpPr>
          <p:spPr>
            <a:xfrm>
              <a:off x="120940" y="873377"/>
              <a:ext cx="30245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8" action="ppaction://hlinksldjump"/>
              <a:extLst>
                <a:ext uri="{FF2B5EF4-FFF2-40B4-BE49-F238E27FC236}">
                  <a16:creationId xmlns:a16="http://schemas.microsoft.com/office/drawing/2014/main" id="{B5C0FB8F-DE6A-37ED-8E02-E31B0C0E66EC}"/>
                </a:ext>
              </a:extLst>
            </p:cNvPr>
            <p:cNvSpPr/>
            <p:nvPr/>
          </p:nvSpPr>
          <p:spPr>
            <a:xfrm>
              <a:off x="120940" y="1099053"/>
              <a:ext cx="363971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9" action="ppaction://hlinksldjump"/>
              <a:extLst>
                <a:ext uri="{FF2B5EF4-FFF2-40B4-BE49-F238E27FC236}">
                  <a16:creationId xmlns:a16="http://schemas.microsoft.com/office/drawing/2014/main" id="{30279CFA-940E-3551-F93D-C877E4B4D329}"/>
                </a:ext>
              </a:extLst>
            </p:cNvPr>
            <p:cNvSpPr/>
            <p:nvPr/>
          </p:nvSpPr>
          <p:spPr>
            <a:xfrm>
              <a:off x="120940" y="1324729"/>
              <a:ext cx="5282909"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10" action="ppaction://hlinksldjump"/>
              <a:extLst>
                <a:ext uri="{FF2B5EF4-FFF2-40B4-BE49-F238E27FC236}">
                  <a16:creationId xmlns:a16="http://schemas.microsoft.com/office/drawing/2014/main" id="{49387C7E-7724-18B5-F438-13FD016C10D3}"/>
                </a:ext>
              </a:extLst>
            </p:cNvPr>
            <p:cNvSpPr/>
            <p:nvPr/>
          </p:nvSpPr>
          <p:spPr>
            <a:xfrm>
              <a:off x="120940" y="155040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1" action="ppaction://hlinksldjump"/>
              <a:extLst>
                <a:ext uri="{FF2B5EF4-FFF2-40B4-BE49-F238E27FC236}">
                  <a16:creationId xmlns:a16="http://schemas.microsoft.com/office/drawing/2014/main" id="{4407A9A8-82CA-8D33-8EC1-F7BAB89D8654}"/>
                </a:ext>
              </a:extLst>
            </p:cNvPr>
            <p:cNvSpPr/>
            <p:nvPr/>
          </p:nvSpPr>
          <p:spPr>
            <a:xfrm>
              <a:off x="120940" y="1776081"/>
              <a:ext cx="5543961"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2" action="ppaction://hlinksldjump"/>
              <a:extLst>
                <a:ext uri="{FF2B5EF4-FFF2-40B4-BE49-F238E27FC236}">
                  <a16:creationId xmlns:a16="http://schemas.microsoft.com/office/drawing/2014/main" id="{10E9E6FE-F9E7-D266-8E52-B38AEAE04B12}"/>
                </a:ext>
              </a:extLst>
            </p:cNvPr>
            <p:cNvSpPr/>
            <p:nvPr/>
          </p:nvSpPr>
          <p:spPr>
            <a:xfrm>
              <a:off x="120940" y="2001757"/>
              <a:ext cx="38013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3" action="ppaction://hlinksldjump"/>
              <a:extLst>
                <a:ext uri="{FF2B5EF4-FFF2-40B4-BE49-F238E27FC236}">
                  <a16:creationId xmlns:a16="http://schemas.microsoft.com/office/drawing/2014/main" id="{856BEC2E-E758-9467-ABBF-4C49DEB9D98D}"/>
                </a:ext>
              </a:extLst>
            </p:cNvPr>
            <p:cNvSpPr/>
            <p:nvPr/>
          </p:nvSpPr>
          <p:spPr>
            <a:xfrm>
              <a:off x="120940" y="2227433"/>
              <a:ext cx="2930485"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4" action="ppaction://hlinksldjump"/>
              <a:extLst>
                <a:ext uri="{FF2B5EF4-FFF2-40B4-BE49-F238E27FC236}">
                  <a16:creationId xmlns:a16="http://schemas.microsoft.com/office/drawing/2014/main" id="{068AFF12-DCD4-F33A-6FB4-F0CE4A43B7A0}"/>
                </a:ext>
              </a:extLst>
            </p:cNvPr>
            <p:cNvSpPr/>
            <p:nvPr/>
          </p:nvSpPr>
          <p:spPr>
            <a:xfrm>
              <a:off x="120940" y="2453109"/>
              <a:ext cx="4920998"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5" action="ppaction://hlinksldjump"/>
              <a:extLst>
                <a:ext uri="{FF2B5EF4-FFF2-40B4-BE49-F238E27FC236}">
                  <a16:creationId xmlns:a16="http://schemas.microsoft.com/office/drawing/2014/main" id="{AA4B3BEF-9570-81DC-2BD1-D04E0B3A0B4F}"/>
                </a:ext>
              </a:extLst>
            </p:cNvPr>
            <p:cNvSpPr/>
            <p:nvPr/>
          </p:nvSpPr>
          <p:spPr>
            <a:xfrm>
              <a:off x="120940" y="2678785"/>
              <a:ext cx="313606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hlinkClick r:id="rId16" action="ppaction://hlinksldjump"/>
              <a:extLst>
                <a:ext uri="{FF2B5EF4-FFF2-40B4-BE49-F238E27FC236}">
                  <a16:creationId xmlns:a16="http://schemas.microsoft.com/office/drawing/2014/main" id="{5F35EAB0-9C96-A95D-657D-86017D477BD5}"/>
                </a:ext>
              </a:extLst>
            </p:cNvPr>
            <p:cNvSpPr/>
            <p:nvPr/>
          </p:nvSpPr>
          <p:spPr>
            <a:xfrm>
              <a:off x="120940" y="6333140"/>
              <a:ext cx="487648" cy="189476"/>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7" action="ppaction://hlinksldjump"/>
              <a:extLst>
                <a:ext uri="{FF2B5EF4-FFF2-40B4-BE49-F238E27FC236}">
                  <a16:creationId xmlns:a16="http://schemas.microsoft.com/office/drawing/2014/main" id="{ACB88A94-B384-0BCE-589C-7C2426510CCE}"/>
                </a:ext>
              </a:extLst>
            </p:cNvPr>
            <p:cNvSpPr/>
            <p:nvPr/>
          </p:nvSpPr>
          <p:spPr>
            <a:xfrm>
              <a:off x="120940" y="2904461"/>
              <a:ext cx="2990716"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18" action="ppaction://hlinksldjump"/>
              <a:extLst>
                <a:ext uri="{FF2B5EF4-FFF2-40B4-BE49-F238E27FC236}">
                  <a16:creationId xmlns:a16="http://schemas.microsoft.com/office/drawing/2014/main" id="{3DA9C682-6B39-D01D-3D74-60D25A617447}"/>
                </a:ext>
              </a:extLst>
            </p:cNvPr>
            <p:cNvSpPr/>
            <p:nvPr/>
          </p:nvSpPr>
          <p:spPr>
            <a:xfrm>
              <a:off x="120940" y="3130137"/>
              <a:ext cx="36198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hlinkClick r:id="rId19" action="ppaction://hlinksldjump"/>
              <a:extLst>
                <a:ext uri="{FF2B5EF4-FFF2-40B4-BE49-F238E27FC236}">
                  <a16:creationId xmlns:a16="http://schemas.microsoft.com/office/drawing/2014/main" id="{9FF87267-5C20-C68C-6AD1-19861B4FEEB0}"/>
                </a:ext>
              </a:extLst>
            </p:cNvPr>
            <p:cNvSpPr/>
            <p:nvPr/>
          </p:nvSpPr>
          <p:spPr>
            <a:xfrm>
              <a:off x="120940" y="3355813"/>
              <a:ext cx="527674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20" action="ppaction://hlinksldjump"/>
              <a:extLst>
                <a:ext uri="{FF2B5EF4-FFF2-40B4-BE49-F238E27FC236}">
                  <a16:creationId xmlns:a16="http://schemas.microsoft.com/office/drawing/2014/main" id="{89F903DD-4C45-CE5E-B4D4-1D3F5C0839C1}"/>
                </a:ext>
              </a:extLst>
            </p:cNvPr>
            <p:cNvSpPr/>
            <p:nvPr/>
          </p:nvSpPr>
          <p:spPr>
            <a:xfrm>
              <a:off x="120940" y="3581489"/>
              <a:ext cx="553779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21" action="ppaction://hlinksldjump"/>
              <a:extLst>
                <a:ext uri="{FF2B5EF4-FFF2-40B4-BE49-F238E27FC236}">
                  <a16:creationId xmlns:a16="http://schemas.microsoft.com/office/drawing/2014/main" id="{3762D754-0F6E-5163-2331-806FC39A30A1}"/>
                </a:ext>
              </a:extLst>
            </p:cNvPr>
            <p:cNvSpPr/>
            <p:nvPr/>
          </p:nvSpPr>
          <p:spPr>
            <a:xfrm>
              <a:off x="120940" y="3807165"/>
              <a:ext cx="501711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22" action="ppaction://hlinksldjump"/>
              <a:extLst>
                <a:ext uri="{FF2B5EF4-FFF2-40B4-BE49-F238E27FC236}">
                  <a16:creationId xmlns:a16="http://schemas.microsoft.com/office/drawing/2014/main" id="{B44A2AA6-239D-1BE1-8DEF-9626682D51FB}"/>
                </a:ext>
              </a:extLst>
            </p:cNvPr>
            <p:cNvSpPr/>
            <p:nvPr/>
          </p:nvSpPr>
          <p:spPr>
            <a:xfrm>
              <a:off x="120940" y="4032841"/>
              <a:ext cx="3633547" cy="186485"/>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23" action="ppaction://hlinksldjump"/>
              <a:extLst>
                <a:ext uri="{FF2B5EF4-FFF2-40B4-BE49-F238E27FC236}">
                  <a16:creationId xmlns:a16="http://schemas.microsoft.com/office/drawing/2014/main" id="{43198060-BEA2-E6DC-3B23-8C59AEC3D03B}"/>
                </a:ext>
              </a:extLst>
            </p:cNvPr>
            <p:cNvSpPr/>
            <p:nvPr/>
          </p:nvSpPr>
          <p:spPr>
            <a:xfrm>
              <a:off x="120940" y="4265002"/>
              <a:ext cx="5679367"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24" action="ppaction://hlinksldjump"/>
              <a:extLst>
                <a:ext uri="{FF2B5EF4-FFF2-40B4-BE49-F238E27FC236}">
                  <a16:creationId xmlns:a16="http://schemas.microsoft.com/office/drawing/2014/main" id="{17381247-8495-464F-420F-4F3D53FB99D4}"/>
                </a:ext>
              </a:extLst>
            </p:cNvPr>
            <p:cNvSpPr/>
            <p:nvPr/>
          </p:nvSpPr>
          <p:spPr>
            <a:xfrm>
              <a:off x="120940" y="4490678"/>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25" action="ppaction://hlinksldjump"/>
              <a:extLst>
                <a:ext uri="{FF2B5EF4-FFF2-40B4-BE49-F238E27FC236}">
                  <a16:creationId xmlns:a16="http://schemas.microsoft.com/office/drawing/2014/main" id="{41942A69-E98A-43CC-3FF8-4DA8078C7E7A}"/>
                </a:ext>
              </a:extLst>
            </p:cNvPr>
            <p:cNvSpPr/>
            <p:nvPr/>
          </p:nvSpPr>
          <p:spPr>
            <a:xfrm>
              <a:off x="120940" y="4716354"/>
              <a:ext cx="431600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26" action="ppaction://hlinksldjump"/>
              <a:extLst>
                <a:ext uri="{FF2B5EF4-FFF2-40B4-BE49-F238E27FC236}">
                  <a16:creationId xmlns:a16="http://schemas.microsoft.com/office/drawing/2014/main" id="{5E879D3F-8EF1-21B2-F5C8-21B041B02454}"/>
                </a:ext>
              </a:extLst>
            </p:cNvPr>
            <p:cNvSpPr/>
            <p:nvPr/>
          </p:nvSpPr>
          <p:spPr>
            <a:xfrm>
              <a:off x="120940" y="4942030"/>
              <a:ext cx="431600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hlinkClick r:id="rId27" action="ppaction://hlinksldjump"/>
              <a:extLst>
                <a:ext uri="{FF2B5EF4-FFF2-40B4-BE49-F238E27FC236}">
                  <a16:creationId xmlns:a16="http://schemas.microsoft.com/office/drawing/2014/main" id="{8C34505C-799F-F7DE-2101-DDC299489C70}"/>
                </a:ext>
              </a:extLst>
            </p:cNvPr>
            <p:cNvSpPr/>
            <p:nvPr/>
          </p:nvSpPr>
          <p:spPr>
            <a:xfrm>
              <a:off x="120940" y="5186233"/>
              <a:ext cx="4018293" cy="198527"/>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hlinkClick r:id="rId28" action="ppaction://hlinksldjump"/>
              <a:extLst>
                <a:ext uri="{FF2B5EF4-FFF2-40B4-BE49-F238E27FC236}">
                  <a16:creationId xmlns:a16="http://schemas.microsoft.com/office/drawing/2014/main" id="{572AA83D-E29E-7381-2ABF-7F53D5BC2467}"/>
                </a:ext>
              </a:extLst>
            </p:cNvPr>
            <p:cNvSpPr/>
            <p:nvPr/>
          </p:nvSpPr>
          <p:spPr>
            <a:xfrm>
              <a:off x="120940" y="5430436"/>
              <a:ext cx="4417982"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hlinkClick r:id="rId29" action="ppaction://hlinksldjump"/>
              <a:extLst>
                <a:ext uri="{FF2B5EF4-FFF2-40B4-BE49-F238E27FC236}">
                  <a16:creationId xmlns:a16="http://schemas.microsoft.com/office/drawing/2014/main" id="{08C111ED-3984-3ED5-D5D0-59B697A92F51}"/>
                </a:ext>
              </a:extLst>
            </p:cNvPr>
            <p:cNvSpPr/>
            <p:nvPr/>
          </p:nvSpPr>
          <p:spPr>
            <a:xfrm>
              <a:off x="120940" y="5656112"/>
              <a:ext cx="3490544"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hlinkClick r:id="rId30" action="ppaction://hlinksldjump"/>
              <a:extLst>
                <a:ext uri="{FF2B5EF4-FFF2-40B4-BE49-F238E27FC236}">
                  <a16:creationId xmlns:a16="http://schemas.microsoft.com/office/drawing/2014/main" id="{6FE48F5C-5734-717C-B746-A2EA9A69721C}"/>
                </a:ext>
              </a:extLst>
            </p:cNvPr>
            <p:cNvSpPr/>
            <p:nvPr/>
          </p:nvSpPr>
          <p:spPr>
            <a:xfrm>
              <a:off x="120940" y="5881788"/>
              <a:ext cx="5948790"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hlinkClick r:id="rId31" action="ppaction://hlinksldjump"/>
              <a:extLst>
                <a:ext uri="{FF2B5EF4-FFF2-40B4-BE49-F238E27FC236}">
                  <a16:creationId xmlns:a16="http://schemas.microsoft.com/office/drawing/2014/main" id="{9628D63E-3929-E467-8FCB-60E71BDCB462}"/>
                </a:ext>
              </a:extLst>
            </p:cNvPr>
            <p:cNvSpPr/>
            <p:nvPr/>
          </p:nvSpPr>
          <p:spPr>
            <a:xfrm>
              <a:off x="120940" y="6107464"/>
              <a:ext cx="6213543" cy="180000"/>
            </a:xfrm>
            <a:prstGeom prst="rect">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0" name="Menu" descr="Warning with solid fill">
            <a:extLst>
              <a:ext uri="{FF2B5EF4-FFF2-40B4-BE49-F238E27FC236}">
                <a16:creationId xmlns:a16="http://schemas.microsoft.com/office/drawing/2014/main" id="{006F11B1-F03F-4A06-71B6-C8B7213CC13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V="1">
            <a:off x="5811134" y="-9726"/>
            <a:ext cx="548165" cy="54816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463766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601"/>
                            </p:stCondLst>
                            <p:childTnLst>
                              <p:par>
                                <p:cTn id="8" presetID="1"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nodeType="clickEffect">
                                  <p:stCondLst>
                                    <p:cond delay="0"/>
                                  </p:stCondLst>
                                  <p:childTnLst>
                                    <p:animEffect transition="out" filter="wipe(right)">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8" grpId="0"/>
      <p:bldP spid="13" grpId="0" animBg="1"/>
      <p:bldP spid="13" grpId="1" animBg="1"/>
      <p:bldP spid="18" grpId="0" animBg="1"/>
      <p:bldP spid="18" grpId="1" animBg="1"/>
      <p:bldP spid="19" grpId="0" animBg="1"/>
      <p:bldP spid="19" grpId="1" animBg="1"/>
      <p:bldP spid="20" grpId="0" animBg="1"/>
      <p:bldP spid="20" grpId="1"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2943</TotalTime>
  <Words>12773</Words>
  <Application>Microsoft Office PowerPoint</Application>
  <PresentationFormat>Widescreen</PresentationFormat>
  <Paragraphs>1888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THE BOLD FONT (FREE VERSION)</vt:lpstr>
      <vt:lpstr>Times New Roman</vt:lpstr>
      <vt:lpstr>Scribble marker</vt:lpstr>
      <vt:lpstr>Arial</vt:lpstr>
      <vt:lpstr>Aptos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livesey</dc:creator>
  <cp:lastModifiedBy>chris livesey</cp:lastModifiedBy>
  <cp:revision>456</cp:revision>
  <dcterms:created xsi:type="dcterms:W3CDTF">2025-05-17T10:51:18Z</dcterms:created>
  <dcterms:modified xsi:type="dcterms:W3CDTF">2025-09-24T10:48:40Z</dcterms:modified>
</cp:coreProperties>
</file>