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80000"/>
    <a:srgbClr val="A8884E"/>
    <a:srgbClr val="BB9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75" d="100"/>
          <a:sy n="75" d="100"/>
        </p:scale>
        <p:origin x="72"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BDED2-B358-4DBB-BBB2-5D44D4893CB8}"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F870F-699F-4E86-81D8-EFE27C57FC5D}" type="slidenum">
              <a:rPr lang="en-GB" smtClean="0"/>
              <a:t>‹#›</a:t>
            </a:fld>
            <a:endParaRPr lang="en-GB"/>
          </a:p>
        </p:txBody>
      </p:sp>
    </p:spTree>
    <p:extLst>
      <p:ext uri="{BB962C8B-B14F-4D97-AF65-F5344CB8AC3E}">
        <p14:creationId xmlns:p14="http://schemas.microsoft.com/office/powerpoint/2010/main" val="250569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BE66-217F-9913-EBEB-6178B74F5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ED78D7-5FC9-F474-3C9A-2BF468117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FA06A2-2002-4510-6C69-69C4281D245B}"/>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5" name="Footer Placeholder 4">
            <a:extLst>
              <a:ext uri="{FF2B5EF4-FFF2-40B4-BE49-F238E27FC236}">
                <a16:creationId xmlns:a16="http://schemas.microsoft.com/office/drawing/2014/main" id="{22762845-2320-5FE0-B344-A982661C2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AC5DA8-30A1-DD0E-9D47-6A7DE32EC3D1}"/>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186307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5D0B-9AA9-0A88-D0D0-0549ABC6D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AA9712-C8C8-C144-074A-5CD79D5D5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971D4-D5CC-6F05-C330-2949D596DAE0}"/>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5" name="Footer Placeholder 4">
            <a:extLst>
              <a:ext uri="{FF2B5EF4-FFF2-40B4-BE49-F238E27FC236}">
                <a16:creationId xmlns:a16="http://schemas.microsoft.com/office/drawing/2014/main" id="{53A0336E-1707-0802-4C0A-DDEDA3476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B1FE5-9D24-5971-C76A-3FD2560C68F3}"/>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39859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3DEC1-8D85-36CA-55F9-18EA645F1F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D1BCD3-D0BD-7E21-3B32-F126A7F36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DE9D3-ED3E-B0E3-AE96-5F61FD06626D}"/>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5" name="Footer Placeholder 4">
            <a:extLst>
              <a:ext uri="{FF2B5EF4-FFF2-40B4-BE49-F238E27FC236}">
                <a16:creationId xmlns:a16="http://schemas.microsoft.com/office/drawing/2014/main" id="{2389D3AC-F8A8-1EA0-59B5-3E272CC63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125C86-D791-6EDA-3886-E4A2905EAFFC}"/>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188407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4F4B-40D4-70E1-B4BA-BDF3397607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EF171E-4DEA-BC29-97D4-1D264DBEF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63D380-5DB6-8C9D-6BF2-2BD7FBB6764F}"/>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5" name="Footer Placeholder 4">
            <a:extLst>
              <a:ext uri="{FF2B5EF4-FFF2-40B4-BE49-F238E27FC236}">
                <a16:creationId xmlns:a16="http://schemas.microsoft.com/office/drawing/2014/main" id="{331C8FA9-C8EE-5070-9586-458BBA13A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37F0D-D59B-7EEC-0E8A-C23908410605}"/>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119823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5FD2-73CB-918D-4538-687AA3C3DC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889182-B2FA-10E5-C51D-59356CEE6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397601-EE61-A52B-4D55-1CDC7173F9EE}"/>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5" name="Footer Placeholder 4">
            <a:extLst>
              <a:ext uri="{FF2B5EF4-FFF2-40B4-BE49-F238E27FC236}">
                <a16:creationId xmlns:a16="http://schemas.microsoft.com/office/drawing/2014/main" id="{ED13CE4E-3BDC-7227-5AAD-AA503A309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5BDFE4-49AA-313F-DC47-B32B3B889113}"/>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131322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0C92-EA1A-C65A-FDFA-A4E101FFD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52E2AC-E79C-563F-0066-3D5389D3E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D62879-0874-6E98-9840-8987593F6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B65E1E-BA1B-937D-7C64-FE87FF47A2C0}"/>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6" name="Footer Placeholder 5">
            <a:extLst>
              <a:ext uri="{FF2B5EF4-FFF2-40B4-BE49-F238E27FC236}">
                <a16:creationId xmlns:a16="http://schemas.microsoft.com/office/drawing/2014/main" id="{D3142E7F-9342-6967-6BB2-1BA253A2F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039CD-72CD-2A36-FEB3-B227753B2126}"/>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216023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2BF7-9F94-4066-9C99-8065C39222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FE41E-92B9-68CB-CEB1-E8DB580A4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AAE15-6492-5F7A-C456-CC86DA424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D12310-D09A-5FDE-199C-42E5C23D9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DB170-E57F-F974-9FCF-C5D3EAF977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D53A3A-30B2-569A-6FD6-B6610FAC102F}"/>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8" name="Footer Placeholder 7">
            <a:extLst>
              <a:ext uri="{FF2B5EF4-FFF2-40B4-BE49-F238E27FC236}">
                <a16:creationId xmlns:a16="http://schemas.microsoft.com/office/drawing/2014/main" id="{CAB9C8C1-CC6A-DDF5-2EDE-0ECCEFA03F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068974-549D-CFD4-3250-82A7F78260C0}"/>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242891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0C6E-C309-BB72-0154-2F149A0491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CA719F-7F6E-FA78-E98B-3C9397D835EE}"/>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4" name="Footer Placeholder 3">
            <a:extLst>
              <a:ext uri="{FF2B5EF4-FFF2-40B4-BE49-F238E27FC236}">
                <a16:creationId xmlns:a16="http://schemas.microsoft.com/office/drawing/2014/main" id="{BBB8D93E-4CE5-67C0-7D44-B7D3377657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8BB1B2-7596-789E-39FE-9939784877F3}"/>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426165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8CBFF-3631-D5D2-9ACE-B00A53466D48}"/>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3" name="Footer Placeholder 2">
            <a:extLst>
              <a:ext uri="{FF2B5EF4-FFF2-40B4-BE49-F238E27FC236}">
                <a16:creationId xmlns:a16="http://schemas.microsoft.com/office/drawing/2014/main" id="{B0CBEA14-3166-C57D-C810-FD5835A975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3507D7-8531-1F47-6742-6BE58C016548}"/>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308391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8B8C-9F80-151A-73E9-BB10999CD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E6B4FE-773C-17AA-B32F-D258471FF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6D3F83-C211-A5D0-B588-2241EF33A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D1121-C58C-29B8-0D5B-5D368A1E7934}"/>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6" name="Footer Placeholder 5">
            <a:extLst>
              <a:ext uri="{FF2B5EF4-FFF2-40B4-BE49-F238E27FC236}">
                <a16:creationId xmlns:a16="http://schemas.microsoft.com/office/drawing/2014/main" id="{66F8C687-AB12-AA93-8C2C-FE002C5672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81A45F-9156-65E6-848F-C0A87B0BDE59}"/>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28751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1D74-7110-C4FB-2397-835B57B18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5CF1C3-D3DF-97A8-0BC4-9F6285D2A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1EA32B-8BE9-C967-5ECD-2A8B9DDAE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B9DE9-5F4D-0C72-08FF-5CF66F2D5CDD}"/>
              </a:ext>
            </a:extLst>
          </p:cNvPr>
          <p:cNvSpPr>
            <a:spLocks noGrp="1"/>
          </p:cNvSpPr>
          <p:nvPr>
            <p:ph type="dt" sz="half" idx="10"/>
          </p:nvPr>
        </p:nvSpPr>
        <p:spPr/>
        <p:txBody>
          <a:bodyPr/>
          <a:lstStyle/>
          <a:p>
            <a:fld id="{AA73B195-19E8-4CA1-8AAC-E920BEFF9EBF}" type="datetimeFigureOut">
              <a:rPr lang="en-GB" smtClean="0"/>
              <a:t>19/03/2024</a:t>
            </a:fld>
            <a:endParaRPr lang="en-GB"/>
          </a:p>
        </p:txBody>
      </p:sp>
      <p:sp>
        <p:nvSpPr>
          <p:cNvPr id="6" name="Footer Placeholder 5">
            <a:extLst>
              <a:ext uri="{FF2B5EF4-FFF2-40B4-BE49-F238E27FC236}">
                <a16:creationId xmlns:a16="http://schemas.microsoft.com/office/drawing/2014/main" id="{B7883C0E-CD57-E413-8125-993C4E19E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37F5FB-7731-04A9-3D71-5DDB9F42908D}"/>
              </a:ext>
            </a:extLst>
          </p:cNvPr>
          <p:cNvSpPr>
            <a:spLocks noGrp="1"/>
          </p:cNvSpPr>
          <p:nvPr>
            <p:ph type="sldNum" sz="quarter" idx="12"/>
          </p:nvPr>
        </p:nvSpPr>
        <p:spPr/>
        <p:txBody>
          <a:bodyPr/>
          <a:lstStyle/>
          <a:p>
            <a:fld id="{9A8DC0CB-D824-4A6F-932D-675D59CBCC61}" type="slidenum">
              <a:rPr lang="en-GB" smtClean="0"/>
              <a:t>‹#›</a:t>
            </a:fld>
            <a:endParaRPr lang="en-GB"/>
          </a:p>
        </p:txBody>
      </p:sp>
    </p:spTree>
    <p:extLst>
      <p:ext uri="{BB962C8B-B14F-4D97-AF65-F5344CB8AC3E}">
        <p14:creationId xmlns:p14="http://schemas.microsoft.com/office/powerpoint/2010/main" val="96234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19349-1138-D7C2-7625-8EB6A5203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D23461-B3B3-ACEE-877E-D3830516E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65666-DCE1-C705-BF10-1AAAB078C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3B195-19E8-4CA1-8AAC-E920BEFF9EBF}" type="datetimeFigureOut">
              <a:rPr lang="en-GB" smtClean="0"/>
              <a:t>19/03/2024</a:t>
            </a:fld>
            <a:endParaRPr lang="en-GB"/>
          </a:p>
        </p:txBody>
      </p:sp>
      <p:sp>
        <p:nvSpPr>
          <p:cNvPr id="5" name="Footer Placeholder 4">
            <a:extLst>
              <a:ext uri="{FF2B5EF4-FFF2-40B4-BE49-F238E27FC236}">
                <a16:creationId xmlns:a16="http://schemas.microsoft.com/office/drawing/2014/main" id="{17FF4331-6592-374E-7789-332259F38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FACF57-1341-4501-6432-58A703B7B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DC0CB-D824-4A6F-932D-675D59CBCC61}" type="slidenum">
              <a:rPr lang="en-GB" smtClean="0"/>
              <a:t>‹#›</a:t>
            </a:fld>
            <a:endParaRPr lang="en-GB"/>
          </a:p>
        </p:txBody>
      </p:sp>
    </p:spTree>
    <p:extLst>
      <p:ext uri="{BB962C8B-B14F-4D97-AF65-F5344CB8AC3E}">
        <p14:creationId xmlns:p14="http://schemas.microsoft.com/office/powerpoint/2010/main" val="36019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shortcutstv.com/" TargetMode="External"/><Relationship Id="rId2" Type="http://schemas.openxmlformats.org/officeDocument/2006/relationships/image" Target="../media/image10.jf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www.shortcutstv.com/" TargetMode="Externa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bg2">
                <a:lumMod val="50000"/>
              </a:schemeClr>
            </a:gs>
            <a:gs pos="66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0F5AD13-9E43-2D83-71AF-D593319DDF4B}"/>
              </a:ext>
            </a:extLst>
          </p:cNvPr>
          <p:cNvSpPr/>
          <p:nvPr/>
        </p:nvSpPr>
        <p:spPr>
          <a:xfrm>
            <a:off x="1209367" y="722671"/>
            <a:ext cx="9458632" cy="5412658"/>
          </a:xfrm>
          <a:custGeom>
            <a:avLst/>
            <a:gdLst>
              <a:gd name="connsiteX0" fmla="*/ 192310 w 9458632"/>
              <a:gd name="connsiteY0" fmla="*/ 0 h 5412658"/>
              <a:gd name="connsiteX1" fmla="*/ 2206761 w 9458632"/>
              <a:gd name="connsiteY1" fmla="*/ 0 h 5412658"/>
              <a:gd name="connsiteX2" fmla="*/ 2399071 w 9458632"/>
              <a:gd name="connsiteY2" fmla="*/ 192310 h 5412658"/>
              <a:gd name="connsiteX3" fmla="*/ 2399071 w 9458632"/>
              <a:gd name="connsiteY3" fmla="*/ 398206 h 5412658"/>
              <a:gd name="connsiteX4" fmla="*/ 9242309 w 9458632"/>
              <a:gd name="connsiteY4" fmla="*/ 398206 h 5412658"/>
              <a:gd name="connsiteX5" fmla="*/ 9458632 w 9458632"/>
              <a:gd name="connsiteY5" fmla="*/ 614529 h 5412658"/>
              <a:gd name="connsiteX6" fmla="*/ 9458632 w 9458632"/>
              <a:gd name="connsiteY6" fmla="*/ 5196335 h 5412658"/>
              <a:gd name="connsiteX7" fmla="*/ 9242309 w 9458632"/>
              <a:gd name="connsiteY7" fmla="*/ 5412658 h 5412658"/>
              <a:gd name="connsiteX8" fmla="*/ 216323 w 9458632"/>
              <a:gd name="connsiteY8" fmla="*/ 5412658 h 5412658"/>
              <a:gd name="connsiteX9" fmla="*/ 0 w 9458632"/>
              <a:gd name="connsiteY9" fmla="*/ 5196335 h 5412658"/>
              <a:gd name="connsiteX10" fmla="*/ 0 w 9458632"/>
              <a:gd name="connsiteY10" fmla="*/ 618851 h 5412658"/>
              <a:gd name="connsiteX11" fmla="*/ 0 w 9458632"/>
              <a:gd name="connsiteY11" fmla="*/ 614529 h 5412658"/>
              <a:gd name="connsiteX12" fmla="*/ 0 w 9458632"/>
              <a:gd name="connsiteY12" fmla="*/ 192310 h 5412658"/>
              <a:gd name="connsiteX13" fmla="*/ 192310 w 9458632"/>
              <a:gd name="connsiteY13" fmla="*/ 0 h 54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8632" h="5412658">
                <a:moveTo>
                  <a:pt x="192310" y="0"/>
                </a:moveTo>
                <a:lnTo>
                  <a:pt x="2206761" y="0"/>
                </a:lnTo>
                <a:cubicBezTo>
                  <a:pt x="2312971" y="0"/>
                  <a:pt x="2399071" y="86100"/>
                  <a:pt x="2399071" y="192310"/>
                </a:cubicBezTo>
                <a:lnTo>
                  <a:pt x="2399071" y="398206"/>
                </a:lnTo>
                <a:lnTo>
                  <a:pt x="9242309" y="398206"/>
                </a:lnTo>
                <a:cubicBezTo>
                  <a:pt x="9361781" y="398206"/>
                  <a:pt x="9458632" y="495057"/>
                  <a:pt x="9458632" y="614529"/>
                </a:cubicBezTo>
                <a:lnTo>
                  <a:pt x="9458632" y="5196335"/>
                </a:lnTo>
                <a:cubicBezTo>
                  <a:pt x="9458632" y="5315807"/>
                  <a:pt x="9361781" y="5412658"/>
                  <a:pt x="9242309" y="5412658"/>
                </a:cubicBezTo>
                <a:lnTo>
                  <a:pt x="216323" y="5412658"/>
                </a:lnTo>
                <a:cubicBezTo>
                  <a:pt x="96851" y="5412658"/>
                  <a:pt x="0" y="5315807"/>
                  <a:pt x="0" y="5196335"/>
                </a:cubicBezTo>
                <a:lnTo>
                  <a:pt x="0" y="618851"/>
                </a:lnTo>
                <a:lnTo>
                  <a:pt x="0" y="614529"/>
                </a:lnTo>
                <a:lnTo>
                  <a:pt x="0" y="192310"/>
                </a:lnTo>
                <a:cubicBezTo>
                  <a:pt x="0" y="86100"/>
                  <a:pt x="86100" y="0"/>
                  <a:pt x="192310" y="0"/>
                </a:cubicBezTo>
                <a:close/>
              </a:path>
            </a:pathLst>
          </a:custGeom>
          <a:solidFill>
            <a:srgbClr val="A888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6">
            <a:extLst>
              <a:ext uri="{FF2B5EF4-FFF2-40B4-BE49-F238E27FC236}">
                <a16:creationId xmlns:a16="http://schemas.microsoft.com/office/drawing/2014/main" id="{A23CAD8C-1F40-329E-2B86-CD1DB11DF701}"/>
              </a:ext>
            </a:extLst>
          </p:cNvPr>
          <p:cNvSpPr/>
          <p:nvPr/>
        </p:nvSpPr>
        <p:spPr>
          <a:xfrm rot="21424973">
            <a:off x="1524001" y="1474840"/>
            <a:ext cx="8829367" cy="4404850"/>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5518264-1666-5E5E-BF57-3F5479F91182}"/>
              </a:ext>
            </a:extLst>
          </p:cNvPr>
          <p:cNvSpPr txBox="1"/>
          <p:nvPr/>
        </p:nvSpPr>
        <p:spPr>
          <a:xfrm>
            <a:off x="1523999" y="740168"/>
            <a:ext cx="1830857"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Click to Open</a:t>
            </a:r>
          </a:p>
        </p:txBody>
      </p:sp>
      <p:sp>
        <p:nvSpPr>
          <p:cNvPr id="8" name="Rectangle 7">
            <a:extLst>
              <a:ext uri="{FF2B5EF4-FFF2-40B4-BE49-F238E27FC236}">
                <a16:creationId xmlns:a16="http://schemas.microsoft.com/office/drawing/2014/main" id="{EA09647E-F8F7-3809-458B-F24C4B97A35E}"/>
              </a:ext>
            </a:extLst>
          </p:cNvPr>
          <p:cNvSpPr/>
          <p:nvPr/>
        </p:nvSpPr>
        <p:spPr>
          <a:xfrm>
            <a:off x="1523999" y="1597743"/>
            <a:ext cx="8829367" cy="4404850"/>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71CD535-6954-603A-E52F-F5ADE6EAD51B}"/>
              </a:ext>
            </a:extLst>
          </p:cNvPr>
          <p:cNvSpPr/>
          <p:nvPr/>
        </p:nvSpPr>
        <p:spPr>
          <a:xfrm>
            <a:off x="1209367" y="1809135"/>
            <a:ext cx="9458632" cy="4326194"/>
          </a:xfrm>
          <a:prstGeom prst="roundRect">
            <a:avLst>
              <a:gd name="adj" fmla="val 1805"/>
            </a:avLst>
          </a:prstGeom>
          <a:solidFill>
            <a:srgbClr val="BB9F6D"/>
          </a:solidFill>
          <a:ln>
            <a:solidFill>
              <a:srgbClr val="A8884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latin typeface="Cascadia Code" panose="020B0509020204030204" pitchFamily="49" charset="0"/>
            </a:endParaRPr>
          </a:p>
        </p:txBody>
      </p:sp>
      <p:sp>
        <p:nvSpPr>
          <p:cNvPr id="5" name="Rectangle 4">
            <a:extLst>
              <a:ext uri="{FF2B5EF4-FFF2-40B4-BE49-F238E27FC236}">
                <a16:creationId xmlns:a16="http://schemas.microsoft.com/office/drawing/2014/main" id="{94336ECD-748C-8436-8ECF-C025F1F6A9A4}"/>
              </a:ext>
            </a:extLst>
          </p:cNvPr>
          <p:cNvSpPr/>
          <p:nvPr/>
        </p:nvSpPr>
        <p:spPr>
          <a:xfrm rot="21149215">
            <a:off x="3282088" y="4816425"/>
            <a:ext cx="3669291" cy="754756"/>
          </a:xfrm>
          <a:prstGeom prst="rect">
            <a:avLst/>
          </a:prstGeom>
          <a:noFill/>
          <a:ln w="76200">
            <a:solidFill>
              <a:srgbClr val="B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B80000"/>
                </a:solidFill>
                <a:effectLst>
                  <a:outerShdw blurRad="38100" dist="38100" dir="2700000" algn="tl">
                    <a:srgbClr val="000000">
                      <a:alpha val="43137"/>
                    </a:srgbClr>
                  </a:outerShdw>
                </a:effectLst>
                <a:latin typeface="Cascadia Code" panose="020B0509020204030204" pitchFamily="49" charset="0"/>
              </a:rPr>
              <a:t>Your Eyes Only</a:t>
            </a:r>
          </a:p>
        </p:txBody>
      </p:sp>
      <p:pic>
        <p:nvPicPr>
          <p:cNvPr id="12" name="Picture 11">
            <a:extLst>
              <a:ext uri="{FF2B5EF4-FFF2-40B4-BE49-F238E27FC236}">
                <a16:creationId xmlns:a16="http://schemas.microsoft.com/office/drawing/2014/main" id="{5C3980FB-EC51-8E70-08B6-61F27F0CAFAB}"/>
              </a:ext>
            </a:extLst>
          </p:cNvPr>
          <p:cNvPicPr>
            <a:picLocks noChangeAspect="1"/>
          </p:cNvPicPr>
          <p:nvPr/>
        </p:nvPicPr>
        <p:blipFill rotWithShape="1">
          <a:blip r:embed="rId2">
            <a:extLst>
              <a:ext uri="{28A0092B-C50C-407E-A947-70E740481C1C}">
                <a14:useLocalDpi xmlns:a14="http://schemas.microsoft.com/office/drawing/2010/main" val="0"/>
              </a:ext>
            </a:extLst>
          </a:blip>
          <a:srcRect l="5468" t="6170" r="7253" b="5116"/>
          <a:stretch/>
        </p:blipFill>
        <p:spPr>
          <a:xfrm rot="606945">
            <a:off x="2030624" y="1902489"/>
            <a:ext cx="2435741" cy="240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phic 13" descr="Paperclip with solid fill">
            <a:extLst>
              <a:ext uri="{FF2B5EF4-FFF2-40B4-BE49-F238E27FC236}">
                <a16:creationId xmlns:a16="http://schemas.microsoft.com/office/drawing/2014/main" id="{CA393368-8D61-879B-A613-BA70E91EB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79505">
            <a:off x="3601693" y="1553222"/>
            <a:ext cx="914400" cy="914400"/>
          </a:xfrm>
          <a:prstGeom prst="rect">
            <a:avLst/>
          </a:prstGeom>
          <a:effectLst>
            <a:outerShdw blurRad="50800" dist="38100" dir="8100000" algn="tr" rotWithShape="0">
              <a:prstClr val="black">
                <a:alpha val="40000"/>
              </a:prstClr>
            </a:outerShdw>
          </a:effectLst>
        </p:spPr>
      </p:pic>
      <p:sp>
        <p:nvSpPr>
          <p:cNvPr id="11" name="Rectangle 10">
            <a:hlinkClick r:id="" action="ppaction://hlinkshowjump?jump=nextslide"/>
            <a:extLst>
              <a:ext uri="{FF2B5EF4-FFF2-40B4-BE49-F238E27FC236}">
                <a16:creationId xmlns:a16="http://schemas.microsoft.com/office/drawing/2014/main" id="{BB762BD3-B263-4736-CFB1-0CEF405C9A0F}"/>
              </a:ext>
            </a:extLst>
          </p:cNvPr>
          <p:cNvSpPr/>
          <p:nvPr/>
        </p:nvSpPr>
        <p:spPr>
          <a:xfrm>
            <a:off x="1448827" y="722939"/>
            <a:ext cx="1937219" cy="415996"/>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3E2DB5C8-442E-3AC8-4099-228EA4398407}"/>
              </a:ext>
            </a:extLst>
          </p:cNvPr>
          <p:cNvSpPr txBox="1"/>
          <p:nvPr/>
        </p:nvSpPr>
        <p:spPr>
          <a:xfrm>
            <a:off x="5938682" y="2452947"/>
            <a:ext cx="4219578" cy="1200329"/>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Cascadia Code" panose="020B0509020204030204" pitchFamily="49" charset="0"/>
              </a:rPr>
              <a:t>Information</a:t>
            </a:r>
          </a:p>
          <a:p>
            <a:r>
              <a:rPr lang="en-GB" sz="3600" b="1" dirty="0">
                <a:effectLst>
                  <a:outerShdw blurRad="38100" dist="38100" dir="2700000" algn="tl">
                    <a:srgbClr val="000000">
                      <a:alpha val="43137"/>
                    </a:srgbClr>
                  </a:outerShdw>
                </a:effectLst>
                <a:latin typeface="Cascadia Code" panose="020B0509020204030204" pitchFamily="49" charset="0"/>
              </a:rPr>
              <a:t>Analysts</a:t>
            </a:r>
          </a:p>
        </p:txBody>
      </p:sp>
      <p:sp>
        <p:nvSpPr>
          <p:cNvPr id="13" name="TextBox 12">
            <a:extLst>
              <a:ext uri="{FF2B5EF4-FFF2-40B4-BE49-F238E27FC236}">
                <a16:creationId xmlns:a16="http://schemas.microsoft.com/office/drawing/2014/main" id="{8637ED22-99E8-2CC5-BFC0-573EBD42819C}"/>
              </a:ext>
            </a:extLst>
          </p:cNvPr>
          <p:cNvSpPr txBox="1"/>
          <p:nvPr/>
        </p:nvSpPr>
        <p:spPr>
          <a:xfrm>
            <a:off x="5912208" y="3931332"/>
            <a:ext cx="4046482" cy="461665"/>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ABC of Investigating</a:t>
            </a:r>
          </a:p>
        </p:txBody>
      </p:sp>
    </p:spTree>
    <p:extLst>
      <p:ext uri="{BB962C8B-B14F-4D97-AF65-F5344CB8AC3E}">
        <p14:creationId xmlns:p14="http://schemas.microsoft.com/office/powerpoint/2010/main" val="3557712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bg2">
                <a:lumMod val="50000"/>
              </a:schemeClr>
            </a:gs>
            <a:gs pos="66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0F5AD13-9E43-2D83-71AF-D593319DDF4B}"/>
              </a:ext>
            </a:extLst>
          </p:cNvPr>
          <p:cNvSpPr/>
          <p:nvPr/>
        </p:nvSpPr>
        <p:spPr>
          <a:xfrm>
            <a:off x="1209367" y="722671"/>
            <a:ext cx="9458632" cy="5412658"/>
          </a:xfrm>
          <a:custGeom>
            <a:avLst/>
            <a:gdLst>
              <a:gd name="connsiteX0" fmla="*/ 192310 w 9458632"/>
              <a:gd name="connsiteY0" fmla="*/ 0 h 5412658"/>
              <a:gd name="connsiteX1" fmla="*/ 2206761 w 9458632"/>
              <a:gd name="connsiteY1" fmla="*/ 0 h 5412658"/>
              <a:gd name="connsiteX2" fmla="*/ 2399071 w 9458632"/>
              <a:gd name="connsiteY2" fmla="*/ 192310 h 5412658"/>
              <a:gd name="connsiteX3" fmla="*/ 2399071 w 9458632"/>
              <a:gd name="connsiteY3" fmla="*/ 398206 h 5412658"/>
              <a:gd name="connsiteX4" fmla="*/ 9242309 w 9458632"/>
              <a:gd name="connsiteY4" fmla="*/ 398206 h 5412658"/>
              <a:gd name="connsiteX5" fmla="*/ 9458632 w 9458632"/>
              <a:gd name="connsiteY5" fmla="*/ 614529 h 5412658"/>
              <a:gd name="connsiteX6" fmla="*/ 9458632 w 9458632"/>
              <a:gd name="connsiteY6" fmla="*/ 5196335 h 5412658"/>
              <a:gd name="connsiteX7" fmla="*/ 9242309 w 9458632"/>
              <a:gd name="connsiteY7" fmla="*/ 5412658 h 5412658"/>
              <a:gd name="connsiteX8" fmla="*/ 216323 w 9458632"/>
              <a:gd name="connsiteY8" fmla="*/ 5412658 h 5412658"/>
              <a:gd name="connsiteX9" fmla="*/ 0 w 9458632"/>
              <a:gd name="connsiteY9" fmla="*/ 5196335 h 5412658"/>
              <a:gd name="connsiteX10" fmla="*/ 0 w 9458632"/>
              <a:gd name="connsiteY10" fmla="*/ 618851 h 5412658"/>
              <a:gd name="connsiteX11" fmla="*/ 0 w 9458632"/>
              <a:gd name="connsiteY11" fmla="*/ 614529 h 5412658"/>
              <a:gd name="connsiteX12" fmla="*/ 0 w 9458632"/>
              <a:gd name="connsiteY12" fmla="*/ 192310 h 5412658"/>
              <a:gd name="connsiteX13" fmla="*/ 192310 w 9458632"/>
              <a:gd name="connsiteY13" fmla="*/ 0 h 54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8632" h="5412658">
                <a:moveTo>
                  <a:pt x="192310" y="0"/>
                </a:moveTo>
                <a:lnTo>
                  <a:pt x="2206761" y="0"/>
                </a:lnTo>
                <a:cubicBezTo>
                  <a:pt x="2312971" y="0"/>
                  <a:pt x="2399071" y="86100"/>
                  <a:pt x="2399071" y="192310"/>
                </a:cubicBezTo>
                <a:lnTo>
                  <a:pt x="2399071" y="398206"/>
                </a:lnTo>
                <a:lnTo>
                  <a:pt x="9242309" y="398206"/>
                </a:lnTo>
                <a:cubicBezTo>
                  <a:pt x="9361781" y="398206"/>
                  <a:pt x="9458632" y="495057"/>
                  <a:pt x="9458632" y="614529"/>
                </a:cubicBezTo>
                <a:lnTo>
                  <a:pt x="9458632" y="5196335"/>
                </a:lnTo>
                <a:cubicBezTo>
                  <a:pt x="9458632" y="5315807"/>
                  <a:pt x="9361781" y="5412658"/>
                  <a:pt x="9242309" y="5412658"/>
                </a:cubicBezTo>
                <a:lnTo>
                  <a:pt x="216323" y="5412658"/>
                </a:lnTo>
                <a:cubicBezTo>
                  <a:pt x="96851" y="5412658"/>
                  <a:pt x="0" y="5315807"/>
                  <a:pt x="0" y="5196335"/>
                </a:cubicBezTo>
                <a:lnTo>
                  <a:pt x="0" y="618851"/>
                </a:lnTo>
                <a:lnTo>
                  <a:pt x="0" y="614529"/>
                </a:lnTo>
                <a:lnTo>
                  <a:pt x="0" y="192310"/>
                </a:lnTo>
                <a:cubicBezTo>
                  <a:pt x="0" y="86100"/>
                  <a:pt x="86100" y="0"/>
                  <a:pt x="192310" y="0"/>
                </a:cubicBezTo>
                <a:close/>
              </a:path>
            </a:pathLst>
          </a:custGeom>
          <a:solidFill>
            <a:srgbClr val="A888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6">
            <a:extLst>
              <a:ext uri="{FF2B5EF4-FFF2-40B4-BE49-F238E27FC236}">
                <a16:creationId xmlns:a16="http://schemas.microsoft.com/office/drawing/2014/main" id="{A23CAD8C-1F40-329E-2B86-CD1DB11DF701}"/>
              </a:ext>
            </a:extLst>
          </p:cNvPr>
          <p:cNvSpPr/>
          <p:nvPr/>
        </p:nvSpPr>
        <p:spPr>
          <a:xfrm rot="21424973">
            <a:off x="1524001" y="1474840"/>
            <a:ext cx="8829367" cy="4404850"/>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5518264-1666-5E5E-BF57-3F5479F91182}"/>
              </a:ext>
            </a:extLst>
          </p:cNvPr>
          <p:cNvSpPr txBox="1"/>
          <p:nvPr/>
        </p:nvSpPr>
        <p:spPr>
          <a:xfrm>
            <a:off x="1523999" y="740168"/>
            <a:ext cx="1935431"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Click to Close</a:t>
            </a:r>
          </a:p>
        </p:txBody>
      </p:sp>
      <p:sp>
        <p:nvSpPr>
          <p:cNvPr id="8" name="Rectangle 7">
            <a:extLst>
              <a:ext uri="{FF2B5EF4-FFF2-40B4-BE49-F238E27FC236}">
                <a16:creationId xmlns:a16="http://schemas.microsoft.com/office/drawing/2014/main" id="{EA09647E-F8F7-3809-458B-F24C4B97A35E}"/>
              </a:ext>
            </a:extLst>
          </p:cNvPr>
          <p:cNvSpPr/>
          <p:nvPr/>
        </p:nvSpPr>
        <p:spPr>
          <a:xfrm>
            <a:off x="1523999" y="1597743"/>
            <a:ext cx="8829367" cy="4404850"/>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71CD535-6954-603A-E52F-F5ADE6EAD51B}"/>
              </a:ext>
            </a:extLst>
          </p:cNvPr>
          <p:cNvSpPr/>
          <p:nvPr/>
        </p:nvSpPr>
        <p:spPr>
          <a:xfrm>
            <a:off x="1209367" y="1809135"/>
            <a:ext cx="9458632" cy="4326194"/>
          </a:xfrm>
          <a:prstGeom prst="roundRect">
            <a:avLst>
              <a:gd name="adj" fmla="val 1805"/>
            </a:avLst>
          </a:prstGeom>
          <a:solidFill>
            <a:srgbClr val="BB9F6D"/>
          </a:solidFill>
          <a:ln>
            <a:solidFill>
              <a:srgbClr val="A8884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latin typeface="Cascadia Code" panose="020B0509020204030204" pitchFamily="49" charset="0"/>
            </a:endParaRPr>
          </a:p>
        </p:txBody>
      </p:sp>
      <p:sp>
        <p:nvSpPr>
          <p:cNvPr id="5" name="Rectangle 4">
            <a:extLst>
              <a:ext uri="{FF2B5EF4-FFF2-40B4-BE49-F238E27FC236}">
                <a16:creationId xmlns:a16="http://schemas.microsoft.com/office/drawing/2014/main" id="{94336ECD-748C-8436-8ECF-C025F1F6A9A4}"/>
              </a:ext>
            </a:extLst>
          </p:cNvPr>
          <p:cNvSpPr/>
          <p:nvPr/>
        </p:nvSpPr>
        <p:spPr>
          <a:xfrm rot="21149215">
            <a:off x="3282088" y="4816425"/>
            <a:ext cx="3669291" cy="754756"/>
          </a:xfrm>
          <a:prstGeom prst="rect">
            <a:avLst/>
          </a:prstGeom>
          <a:noFill/>
          <a:ln w="76200">
            <a:solidFill>
              <a:srgbClr val="B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B80000"/>
                </a:solidFill>
                <a:effectLst>
                  <a:outerShdw blurRad="38100" dist="38100" dir="2700000" algn="tl">
                    <a:srgbClr val="000000">
                      <a:alpha val="43137"/>
                    </a:srgbClr>
                  </a:outerShdw>
                </a:effectLst>
                <a:latin typeface="Cascadia Code" panose="020B0509020204030204" pitchFamily="49" charset="0"/>
              </a:rPr>
              <a:t>Your Eyes Only</a:t>
            </a:r>
          </a:p>
        </p:txBody>
      </p:sp>
      <p:pic>
        <p:nvPicPr>
          <p:cNvPr id="12" name="Picture 11">
            <a:extLst>
              <a:ext uri="{FF2B5EF4-FFF2-40B4-BE49-F238E27FC236}">
                <a16:creationId xmlns:a16="http://schemas.microsoft.com/office/drawing/2014/main" id="{5C3980FB-EC51-8E70-08B6-61F27F0CAFAB}"/>
              </a:ext>
            </a:extLst>
          </p:cNvPr>
          <p:cNvPicPr>
            <a:picLocks noChangeAspect="1"/>
          </p:cNvPicPr>
          <p:nvPr/>
        </p:nvPicPr>
        <p:blipFill rotWithShape="1">
          <a:blip r:embed="rId2">
            <a:extLst>
              <a:ext uri="{28A0092B-C50C-407E-A947-70E740481C1C}">
                <a14:useLocalDpi xmlns:a14="http://schemas.microsoft.com/office/drawing/2010/main" val="0"/>
              </a:ext>
            </a:extLst>
          </a:blip>
          <a:srcRect l="5468" t="6170" r="7253" b="5116"/>
          <a:stretch/>
        </p:blipFill>
        <p:spPr>
          <a:xfrm rot="606945">
            <a:off x="2030624" y="1902489"/>
            <a:ext cx="2435741" cy="240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phic 13" descr="Paperclip with solid fill">
            <a:extLst>
              <a:ext uri="{FF2B5EF4-FFF2-40B4-BE49-F238E27FC236}">
                <a16:creationId xmlns:a16="http://schemas.microsoft.com/office/drawing/2014/main" id="{CA393368-8D61-879B-A613-BA70E91EB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79505">
            <a:off x="3601693" y="1553222"/>
            <a:ext cx="914400" cy="914400"/>
          </a:xfrm>
          <a:prstGeom prst="rect">
            <a:avLst/>
          </a:prstGeom>
          <a:effectLst>
            <a:outerShdw blurRad="50800" dist="38100" dir="8100000" algn="tr" rotWithShape="0">
              <a:prstClr val="black">
                <a:alpha val="40000"/>
              </a:prstClr>
            </a:outerShdw>
          </a:effectLst>
        </p:spPr>
      </p:pic>
      <p:sp>
        <p:nvSpPr>
          <p:cNvPr id="11" name="Rectangle 10">
            <a:hlinkClick r:id="" action="ppaction://hlinkshowjump?jump=endshow"/>
            <a:extLst>
              <a:ext uri="{FF2B5EF4-FFF2-40B4-BE49-F238E27FC236}">
                <a16:creationId xmlns:a16="http://schemas.microsoft.com/office/drawing/2014/main" id="{BB762BD3-B263-4736-CFB1-0CEF405C9A0F}"/>
              </a:ext>
            </a:extLst>
          </p:cNvPr>
          <p:cNvSpPr/>
          <p:nvPr/>
        </p:nvSpPr>
        <p:spPr>
          <a:xfrm>
            <a:off x="1491377" y="751134"/>
            <a:ext cx="1937219" cy="415996"/>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3E2DB5C8-442E-3AC8-4099-228EA4398407}"/>
              </a:ext>
            </a:extLst>
          </p:cNvPr>
          <p:cNvSpPr txBox="1"/>
          <p:nvPr/>
        </p:nvSpPr>
        <p:spPr>
          <a:xfrm>
            <a:off x="5938682" y="2452947"/>
            <a:ext cx="4219578" cy="1200329"/>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Cascadia Code" panose="020B0509020204030204" pitchFamily="49" charset="0"/>
              </a:rPr>
              <a:t>Information</a:t>
            </a:r>
          </a:p>
          <a:p>
            <a:r>
              <a:rPr lang="en-GB" sz="3600" b="1" dirty="0">
                <a:effectLst>
                  <a:outerShdw blurRad="38100" dist="38100" dir="2700000" algn="tl">
                    <a:srgbClr val="000000">
                      <a:alpha val="43137"/>
                    </a:srgbClr>
                  </a:outerShdw>
                </a:effectLst>
                <a:latin typeface="Cascadia Code" panose="020B0509020204030204" pitchFamily="49" charset="0"/>
              </a:rPr>
              <a:t>Analysts</a:t>
            </a:r>
          </a:p>
        </p:txBody>
      </p:sp>
      <p:sp>
        <p:nvSpPr>
          <p:cNvPr id="13" name="TextBox 12">
            <a:extLst>
              <a:ext uri="{FF2B5EF4-FFF2-40B4-BE49-F238E27FC236}">
                <a16:creationId xmlns:a16="http://schemas.microsoft.com/office/drawing/2014/main" id="{8637ED22-99E8-2CC5-BFC0-573EBD42819C}"/>
              </a:ext>
            </a:extLst>
          </p:cNvPr>
          <p:cNvSpPr txBox="1"/>
          <p:nvPr/>
        </p:nvSpPr>
        <p:spPr>
          <a:xfrm>
            <a:off x="5912208" y="3931332"/>
            <a:ext cx="4046482" cy="461665"/>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ABC of Investigating</a:t>
            </a:r>
          </a:p>
        </p:txBody>
      </p:sp>
    </p:spTree>
    <p:extLst>
      <p:ext uri="{BB962C8B-B14F-4D97-AF65-F5344CB8AC3E}">
        <p14:creationId xmlns:p14="http://schemas.microsoft.com/office/powerpoint/2010/main" val="1969415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bg2">
                <a:lumMod val="50000"/>
              </a:schemeClr>
            </a:gs>
            <a:gs pos="66000">
              <a:schemeClr val="tx1"/>
            </a:gs>
          </a:gsLst>
          <a:path path="circle">
            <a:fillToRect l="50000" t="50000" r="50000" b="50000"/>
          </a:path>
          <a:tileRect/>
        </a:gradFill>
        <a:effectLst/>
      </p:bgPr>
    </p:bg>
    <p:spTree>
      <p:nvGrpSpPr>
        <p:cNvPr id="1" name="">
          <a:extLst>
            <a:ext uri="{FF2B5EF4-FFF2-40B4-BE49-F238E27FC236}">
              <a16:creationId xmlns:a16="http://schemas.microsoft.com/office/drawing/2014/main" id="{03957A95-E899-7CD4-98AE-DCD1132999CD}"/>
            </a:ext>
          </a:extLst>
        </p:cNvPr>
        <p:cNvGrpSpPr/>
        <p:nvPr/>
      </p:nvGrpSpPr>
      <p:grpSpPr>
        <a:xfrm>
          <a:off x="0" y="0"/>
          <a:ext cx="0" cy="0"/>
          <a:chOff x="0" y="0"/>
          <a:chExt cx="0" cy="0"/>
        </a:xfrm>
      </p:grpSpPr>
      <p:sp>
        <p:nvSpPr>
          <p:cNvPr id="6" name="Freeform: Shape 5">
            <a:extLst>
              <a:ext uri="{FF2B5EF4-FFF2-40B4-BE49-F238E27FC236}">
                <a16:creationId xmlns:a16="http://schemas.microsoft.com/office/drawing/2014/main" id="{1173702F-32DB-B40B-BC81-73B52BE95BF1}"/>
              </a:ext>
            </a:extLst>
          </p:cNvPr>
          <p:cNvSpPr/>
          <p:nvPr/>
        </p:nvSpPr>
        <p:spPr>
          <a:xfrm>
            <a:off x="-1181100" y="-645263"/>
            <a:ext cx="14239566" cy="8148526"/>
          </a:xfrm>
          <a:custGeom>
            <a:avLst/>
            <a:gdLst>
              <a:gd name="connsiteX0" fmla="*/ 192310 w 9458632"/>
              <a:gd name="connsiteY0" fmla="*/ 0 h 5412658"/>
              <a:gd name="connsiteX1" fmla="*/ 2206761 w 9458632"/>
              <a:gd name="connsiteY1" fmla="*/ 0 h 5412658"/>
              <a:gd name="connsiteX2" fmla="*/ 2399071 w 9458632"/>
              <a:gd name="connsiteY2" fmla="*/ 192310 h 5412658"/>
              <a:gd name="connsiteX3" fmla="*/ 2399071 w 9458632"/>
              <a:gd name="connsiteY3" fmla="*/ 398206 h 5412658"/>
              <a:gd name="connsiteX4" fmla="*/ 9242309 w 9458632"/>
              <a:gd name="connsiteY4" fmla="*/ 398206 h 5412658"/>
              <a:gd name="connsiteX5" fmla="*/ 9458632 w 9458632"/>
              <a:gd name="connsiteY5" fmla="*/ 614529 h 5412658"/>
              <a:gd name="connsiteX6" fmla="*/ 9458632 w 9458632"/>
              <a:gd name="connsiteY6" fmla="*/ 5196335 h 5412658"/>
              <a:gd name="connsiteX7" fmla="*/ 9242309 w 9458632"/>
              <a:gd name="connsiteY7" fmla="*/ 5412658 h 5412658"/>
              <a:gd name="connsiteX8" fmla="*/ 216323 w 9458632"/>
              <a:gd name="connsiteY8" fmla="*/ 5412658 h 5412658"/>
              <a:gd name="connsiteX9" fmla="*/ 0 w 9458632"/>
              <a:gd name="connsiteY9" fmla="*/ 5196335 h 5412658"/>
              <a:gd name="connsiteX10" fmla="*/ 0 w 9458632"/>
              <a:gd name="connsiteY10" fmla="*/ 618851 h 5412658"/>
              <a:gd name="connsiteX11" fmla="*/ 0 w 9458632"/>
              <a:gd name="connsiteY11" fmla="*/ 614529 h 5412658"/>
              <a:gd name="connsiteX12" fmla="*/ 0 w 9458632"/>
              <a:gd name="connsiteY12" fmla="*/ 192310 h 5412658"/>
              <a:gd name="connsiteX13" fmla="*/ 192310 w 9458632"/>
              <a:gd name="connsiteY13" fmla="*/ 0 h 54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8632" h="5412658">
                <a:moveTo>
                  <a:pt x="192310" y="0"/>
                </a:moveTo>
                <a:lnTo>
                  <a:pt x="2206761" y="0"/>
                </a:lnTo>
                <a:cubicBezTo>
                  <a:pt x="2312971" y="0"/>
                  <a:pt x="2399071" y="86100"/>
                  <a:pt x="2399071" y="192310"/>
                </a:cubicBezTo>
                <a:lnTo>
                  <a:pt x="2399071" y="398206"/>
                </a:lnTo>
                <a:lnTo>
                  <a:pt x="9242309" y="398206"/>
                </a:lnTo>
                <a:cubicBezTo>
                  <a:pt x="9361781" y="398206"/>
                  <a:pt x="9458632" y="495057"/>
                  <a:pt x="9458632" y="614529"/>
                </a:cubicBezTo>
                <a:lnTo>
                  <a:pt x="9458632" y="5196335"/>
                </a:lnTo>
                <a:cubicBezTo>
                  <a:pt x="9458632" y="5315807"/>
                  <a:pt x="9361781" y="5412658"/>
                  <a:pt x="9242309" y="5412658"/>
                </a:cubicBezTo>
                <a:lnTo>
                  <a:pt x="216323" y="5412658"/>
                </a:lnTo>
                <a:cubicBezTo>
                  <a:pt x="96851" y="5412658"/>
                  <a:pt x="0" y="5315807"/>
                  <a:pt x="0" y="5196335"/>
                </a:cubicBezTo>
                <a:lnTo>
                  <a:pt x="0" y="618851"/>
                </a:lnTo>
                <a:lnTo>
                  <a:pt x="0" y="614529"/>
                </a:lnTo>
                <a:lnTo>
                  <a:pt x="0" y="192310"/>
                </a:lnTo>
                <a:cubicBezTo>
                  <a:pt x="0" y="86100"/>
                  <a:pt x="86100" y="0"/>
                  <a:pt x="192310" y="0"/>
                </a:cubicBezTo>
                <a:close/>
              </a:path>
            </a:pathLst>
          </a:custGeom>
          <a:solidFill>
            <a:srgbClr val="A888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6">
            <a:extLst>
              <a:ext uri="{FF2B5EF4-FFF2-40B4-BE49-F238E27FC236}">
                <a16:creationId xmlns:a16="http://schemas.microsoft.com/office/drawing/2014/main" id="{461243F8-18B0-F40A-1E6B-18DAF2B8EB43}"/>
              </a:ext>
            </a:extLst>
          </p:cNvPr>
          <p:cNvSpPr/>
          <p:nvPr/>
        </p:nvSpPr>
        <p:spPr>
          <a:xfrm rot="21424973">
            <a:off x="252045" y="1107665"/>
            <a:ext cx="11373280" cy="5390174"/>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10D8C0C-01F4-58E7-E40A-28F38B14C5C9}"/>
              </a:ext>
            </a:extLst>
          </p:cNvPr>
          <p:cNvSpPr/>
          <p:nvPr/>
        </p:nvSpPr>
        <p:spPr>
          <a:xfrm>
            <a:off x="252041" y="1304589"/>
            <a:ext cx="11373280" cy="5390174"/>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27E2DBF-2019-44AA-7117-0C60A566E326}"/>
              </a:ext>
            </a:extLst>
          </p:cNvPr>
          <p:cNvSpPr/>
          <p:nvPr/>
        </p:nvSpPr>
        <p:spPr>
          <a:xfrm>
            <a:off x="-1181100" y="8000762"/>
            <a:ext cx="14239566" cy="6512901"/>
          </a:xfrm>
          <a:prstGeom prst="roundRect">
            <a:avLst>
              <a:gd name="adj" fmla="val 1805"/>
            </a:avLst>
          </a:prstGeom>
          <a:solidFill>
            <a:srgbClr val="BB9F6D"/>
          </a:solidFill>
          <a:ln>
            <a:solidFill>
              <a:srgbClr val="A8884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latin typeface="Cascadia Code" panose="020B0509020204030204" pitchFamily="49" charset="0"/>
            </a:endParaRPr>
          </a:p>
        </p:txBody>
      </p:sp>
      <p:cxnSp>
        <p:nvCxnSpPr>
          <p:cNvPr id="17" name="Straight Connector 16">
            <a:extLst>
              <a:ext uri="{FF2B5EF4-FFF2-40B4-BE49-F238E27FC236}">
                <a16:creationId xmlns:a16="http://schemas.microsoft.com/office/drawing/2014/main" id="{DA4F087F-EB80-828F-BA47-B59AE772F139}"/>
              </a:ext>
            </a:extLst>
          </p:cNvPr>
          <p:cNvCxnSpPr>
            <a:cxnSpLocks/>
          </p:cNvCxnSpPr>
          <p:nvPr/>
        </p:nvCxnSpPr>
        <p:spPr>
          <a:xfrm>
            <a:off x="9009971" y="4616528"/>
            <a:ext cx="4499570" cy="9356"/>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2316A-B921-13A2-407B-A9EC35F3D33E}"/>
              </a:ext>
            </a:extLst>
          </p:cNvPr>
          <p:cNvCxnSpPr>
            <a:cxnSpLocks/>
          </p:cNvCxnSpPr>
          <p:nvPr/>
        </p:nvCxnSpPr>
        <p:spPr>
          <a:xfrm>
            <a:off x="788610" y="1690561"/>
            <a:ext cx="8245157" cy="2925967"/>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803D622-E7ED-C1FB-8D17-A9999A780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6887" y="1359721"/>
            <a:ext cx="703447" cy="661680"/>
          </a:xfrm>
          <a:prstGeom prst="rect">
            <a:avLst/>
          </a:prstGeom>
        </p:spPr>
      </p:pic>
      <p:pic>
        <p:nvPicPr>
          <p:cNvPr id="21" name="Picture 20">
            <a:extLst>
              <a:ext uri="{FF2B5EF4-FFF2-40B4-BE49-F238E27FC236}">
                <a16:creationId xmlns:a16="http://schemas.microsoft.com/office/drawing/2014/main" id="{C7242E2B-DB78-AFE6-9F73-CD4580623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20402" y="4339279"/>
            <a:ext cx="703447" cy="661680"/>
          </a:xfrm>
          <a:prstGeom prst="rect">
            <a:avLst/>
          </a:prstGeom>
        </p:spPr>
      </p:pic>
      <p:sp>
        <p:nvSpPr>
          <p:cNvPr id="3" name="TextBox 2">
            <a:extLst>
              <a:ext uri="{FF2B5EF4-FFF2-40B4-BE49-F238E27FC236}">
                <a16:creationId xmlns:a16="http://schemas.microsoft.com/office/drawing/2014/main" id="{3465A198-58FB-7E80-575D-178287572993}"/>
              </a:ext>
            </a:extLst>
          </p:cNvPr>
          <p:cNvSpPr txBox="1"/>
          <p:nvPr/>
        </p:nvSpPr>
        <p:spPr>
          <a:xfrm>
            <a:off x="436887" y="1485401"/>
            <a:ext cx="10966503" cy="369332"/>
          </a:xfrm>
          <a:prstGeom prst="rect">
            <a:avLst/>
          </a:prstGeom>
          <a:noFill/>
        </p:spPr>
        <p:txBody>
          <a:bodyPr wrap="square" rtlCol="0">
            <a:spAutoFit/>
          </a:bodyPr>
          <a:lstStyle/>
          <a:p>
            <a:pPr marL="0" marR="0" algn="r">
              <a:spcBef>
                <a:spcPts val="0"/>
              </a:spcBef>
              <a:spcAft>
                <a:spcPts val="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AD187755-3402-DE2B-D1AE-3282BACF0B4F}"/>
              </a:ext>
            </a:extLst>
          </p:cNvPr>
          <p:cNvSpPr/>
          <p:nvPr/>
        </p:nvSpPr>
        <p:spPr>
          <a:xfrm rot="21149215">
            <a:off x="3493023" y="13185291"/>
            <a:ext cx="3669291" cy="754756"/>
          </a:xfrm>
          <a:prstGeom prst="rect">
            <a:avLst/>
          </a:prstGeom>
          <a:noFill/>
          <a:ln w="76200">
            <a:solidFill>
              <a:srgbClr val="B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B80000"/>
                </a:solidFill>
                <a:effectLst>
                  <a:outerShdw blurRad="38100" dist="38100" dir="2700000" algn="tl">
                    <a:srgbClr val="000000">
                      <a:alpha val="43137"/>
                    </a:srgbClr>
                  </a:outerShdw>
                </a:effectLst>
                <a:latin typeface="Cascadia Code" panose="020B0509020204030204" pitchFamily="49" charset="0"/>
              </a:rPr>
              <a:t>Your Eyes Only</a:t>
            </a:r>
          </a:p>
        </p:txBody>
      </p:sp>
      <p:pic>
        <p:nvPicPr>
          <p:cNvPr id="4" name="Picture 3">
            <a:extLst>
              <a:ext uri="{FF2B5EF4-FFF2-40B4-BE49-F238E27FC236}">
                <a16:creationId xmlns:a16="http://schemas.microsoft.com/office/drawing/2014/main" id="{BCEB971B-51F4-42DB-F57B-34DF1650040F}"/>
              </a:ext>
            </a:extLst>
          </p:cNvPr>
          <p:cNvPicPr>
            <a:picLocks noChangeAspect="1"/>
          </p:cNvPicPr>
          <p:nvPr/>
        </p:nvPicPr>
        <p:blipFill rotWithShape="1">
          <a:blip r:embed="rId3">
            <a:extLst>
              <a:ext uri="{28A0092B-C50C-407E-A947-70E740481C1C}">
                <a14:useLocalDpi xmlns:a14="http://schemas.microsoft.com/office/drawing/2010/main" val="0"/>
              </a:ext>
            </a:extLst>
          </a:blip>
          <a:srcRect l="5468" t="6170" r="7253" b="5116"/>
          <a:stretch/>
        </p:blipFill>
        <p:spPr>
          <a:xfrm rot="606945">
            <a:off x="2030624" y="9979689"/>
            <a:ext cx="2435741" cy="240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phic 4" descr="Paperclip with solid fill">
            <a:extLst>
              <a:ext uri="{FF2B5EF4-FFF2-40B4-BE49-F238E27FC236}">
                <a16:creationId xmlns:a16="http://schemas.microsoft.com/office/drawing/2014/main" id="{B6E51699-5DFF-0DDE-6AE5-D4E1419FC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79505">
            <a:off x="3601693" y="9630422"/>
            <a:ext cx="914400" cy="914400"/>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2E421C11-B7D6-DBDE-BB60-4A4593382DE9}"/>
              </a:ext>
            </a:extLst>
          </p:cNvPr>
          <p:cNvSpPr txBox="1"/>
          <p:nvPr/>
        </p:nvSpPr>
        <p:spPr>
          <a:xfrm>
            <a:off x="5938682" y="10511097"/>
            <a:ext cx="4219578" cy="1200329"/>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Cascadia Code" panose="020B0509020204030204" pitchFamily="49" charset="0"/>
              </a:rPr>
              <a:t>Information</a:t>
            </a:r>
          </a:p>
          <a:p>
            <a:r>
              <a:rPr lang="en-GB" sz="3600" b="1" dirty="0">
                <a:effectLst>
                  <a:outerShdw blurRad="38100" dist="38100" dir="2700000" algn="tl">
                    <a:srgbClr val="000000">
                      <a:alpha val="43137"/>
                    </a:srgbClr>
                  </a:outerShdw>
                </a:effectLst>
                <a:latin typeface="Cascadia Code" panose="020B0509020204030204" pitchFamily="49" charset="0"/>
              </a:rPr>
              <a:t>Analysts</a:t>
            </a:r>
          </a:p>
        </p:txBody>
      </p:sp>
      <p:sp>
        <p:nvSpPr>
          <p:cNvPr id="16" name="TextBox 15">
            <a:extLst>
              <a:ext uri="{FF2B5EF4-FFF2-40B4-BE49-F238E27FC236}">
                <a16:creationId xmlns:a16="http://schemas.microsoft.com/office/drawing/2014/main" id="{1A912CB1-F13E-7A99-8E4E-B57B545A0E72}"/>
              </a:ext>
            </a:extLst>
          </p:cNvPr>
          <p:cNvSpPr txBox="1"/>
          <p:nvPr/>
        </p:nvSpPr>
        <p:spPr>
          <a:xfrm>
            <a:off x="5912208" y="11989482"/>
            <a:ext cx="4046482" cy="461665"/>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ABC of Investigating</a:t>
            </a:r>
          </a:p>
        </p:txBody>
      </p:sp>
      <p:sp>
        <p:nvSpPr>
          <p:cNvPr id="19" name="TextBox 18">
            <a:extLst>
              <a:ext uri="{FF2B5EF4-FFF2-40B4-BE49-F238E27FC236}">
                <a16:creationId xmlns:a16="http://schemas.microsoft.com/office/drawing/2014/main" id="{3A999216-CBFB-7847-37F0-DA1C5B33EFBA}"/>
              </a:ext>
            </a:extLst>
          </p:cNvPr>
          <p:cNvSpPr txBox="1"/>
          <p:nvPr/>
        </p:nvSpPr>
        <p:spPr>
          <a:xfrm>
            <a:off x="521409" y="1554963"/>
            <a:ext cx="10758546" cy="3600986"/>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Training Day</a:t>
            </a:r>
          </a:p>
          <a:p>
            <a:pPr algn="ctr"/>
            <a:endParaRPr lang="en-GB" sz="2400" b="1" dirty="0">
              <a:latin typeface="Arial" panose="020B0604020202020204" pitchFamily="34" charset="0"/>
              <a:cs typeface="Arial" panose="020B0604020202020204" pitchFamily="34" charset="0"/>
            </a:endParaRPr>
          </a:p>
          <a:p>
            <a:r>
              <a:rPr lang="en-GB" dirty="0">
                <a:cs typeface="Arial" panose="020B0604020202020204" pitchFamily="34" charset="0"/>
              </a:rPr>
              <a:t>Good investigators are, as somebody probably once said, made not born. </a:t>
            </a:r>
          </a:p>
          <a:p>
            <a:endParaRPr lang="en-GB" dirty="0">
              <a:cs typeface="Arial" panose="020B0604020202020204" pitchFamily="34" charset="0"/>
            </a:endParaRPr>
          </a:p>
          <a:p>
            <a:r>
              <a:rPr lang="en-GB" dirty="0">
                <a:cs typeface="Arial" panose="020B0604020202020204" pitchFamily="34" charset="0"/>
              </a:rPr>
              <a:t>And if they didn’t they should have. </a:t>
            </a:r>
          </a:p>
          <a:p>
            <a:endParaRPr lang="en-GB" dirty="0">
              <a:cs typeface="Arial" panose="020B0604020202020204" pitchFamily="34" charset="0"/>
            </a:endParaRPr>
          </a:p>
          <a:p>
            <a:r>
              <a:rPr lang="en-GB" dirty="0">
                <a:cs typeface="Arial" panose="020B0604020202020204" pitchFamily="34" charset="0"/>
              </a:rPr>
              <a:t>So, with this in mind, your Instructors have decided you need, as students, to get into the habit of analysing and assessing critical texts. </a:t>
            </a:r>
          </a:p>
          <a:p>
            <a:endParaRPr lang="en-GB" dirty="0">
              <a:cs typeface="Arial" panose="020B0604020202020204" pitchFamily="34" charset="0"/>
            </a:endParaRPr>
          </a:p>
          <a:p>
            <a:r>
              <a:rPr lang="en-GB" dirty="0">
                <a:cs typeface="Arial" panose="020B0604020202020204" pitchFamily="34" charset="0"/>
              </a:rPr>
              <a:t>Like the one your Instructor has just provided.</a:t>
            </a:r>
          </a:p>
          <a:p>
            <a:endParaRPr lang="en-GB" dirty="0">
              <a:cs typeface="Arial" panose="020B0604020202020204" pitchFamily="34" charset="0"/>
            </a:endParaRPr>
          </a:p>
          <a:p>
            <a:r>
              <a:rPr lang="en-GB" dirty="0">
                <a:cs typeface="Arial" panose="020B0604020202020204" pitchFamily="34" charset="0"/>
              </a:rPr>
              <a:t>Once you’ve analysed and understood the information it contains, </a:t>
            </a:r>
            <a:r>
              <a:rPr lang="en-GB" dirty="0">
                <a:solidFill>
                  <a:srgbClr val="0000FF"/>
                </a:solidFill>
                <a:cs typeface="Arial" panose="020B0604020202020204" pitchFamily="34" charset="0"/>
              </a:rPr>
              <a:t>start the next stage of your training</a:t>
            </a:r>
            <a:r>
              <a:rPr lang="en-GB" dirty="0">
                <a:cs typeface="Arial" panose="020B0604020202020204" pitchFamily="34" charset="0"/>
              </a:rPr>
              <a:t>.</a:t>
            </a:r>
          </a:p>
        </p:txBody>
      </p:sp>
      <p:sp>
        <p:nvSpPr>
          <p:cNvPr id="22" name="Rectangle 21">
            <a:hlinkClick r:id="" action="ppaction://hlinkshowjump?jump=nextslide"/>
            <a:extLst>
              <a:ext uri="{FF2B5EF4-FFF2-40B4-BE49-F238E27FC236}">
                <a16:creationId xmlns:a16="http://schemas.microsoft.com/office/drawing/2014/main" id="{FEF69E3C-83F7-A23D-9E9D-7E0ECB2F092D}"/>
              </a:ext>
            </a:extLst>
          </p:cNvPr>
          <p:cNvSpPr/>
          <p:nvPr/>
        </p:nvSpPr>
        <p:spPr>
          <a:xfrm>
            <a:off x="6740696" y="4815367"/>
            <a:ext cx="3461636" cy="291082"/>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FDC5D99-4957-5566-28B7-A5CE5F235B6A}"/>
              </a:ext>
            </a:extLst>
          </p:cNvPr>
          <p:cNvSpPr txBox="1"/>
          <p:nvPr/>
        </p:nvSpPr>
        <p:spPr>
          <a:xfrm>
            <a:off x="-761999" y="-465939"/>
            <a:ext cx="2806700"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Click to Open</a:t>
            </a:r>
          </a:p>
        </p:txBody>
      </p:sp>
    </p:spTree>
    <p:extLst>
      <p:ext uri="{BB962C8B-B14F-4D97-AF65-F5344CB8AC3E}">
        <p14:creationId xmlns:p14="http://schemas.microsoft.com/office/powerpoint/2010/main" val="2106610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884E"/>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09B77-86FF-E039-DE81-DC22A5724AB2}"/>
              </a:ext>
            </a:extLst>
          </p:cNvPr>
          <p:cNvSpPr/>
          <p:nvPr/>
        </p:nvSpPr>
        <p:spPr>
          <a:xfrm rot="21424973">
            <a:off x="780271" y="1472330"/>
            <a:ext cx="7280079"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78B492-32EF-1032-2617-A2BE25A8BF9D}"/>
              </a:ext>
            </a:extLst>
          </p:cNvPr>
          <p:cNvSpPr/>
          <p:nvPr/>
        </p:nvSpPr>
        <p:spPr>
          <a:xfrm>
            <a:off x="709242" y="1590138"/>
            <a:ext cx="7296622"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D8F7650-0AC0-F1A2-F8A3-385F70CEC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83683">
            <a:off x="6640181" y="-95396"/>
            <a:ext cx="6440454" cy="6989156"/>
          </a:xfrm>
          <a:prstGeom prst="rect">
            <a:avLst/>
          </a:prstGeom>
        </p:spPr>
      </p:pic>
      <p:cxnSp>
        <p:nvCxnSpPr>
          <p:cNvPr id="5" name="Straight Connector 4">
            <a:extLst>
              <a:ext uri="{FF2B5EF4-FFF2-40B4-BE49-F238E27FC236}">
                <a16:creationId xmlns:a16="http://schemas.microsoft.com/office/drawing/2014/main" id="{9AE4BA33-FFA7-1167-90D3-768A7BF6B179}"/>
              </a:ext>
            </a:extLst>
          </p:cNvPr>
          <p:cNvCxnSpPr>
            <a:cxnSpLocks/>
          </p:cNvCxnSpPr>
          <p:nvPr/>
        </p:nvCxnSpPr>
        <p:spPr>
          <a:xfrm flipV="1">
            <a:off x="-3257550" y="4606834"/>
            <a:ext cx="12763500" cy="36076"/>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A85B4-AB57-BDFD-C316-75F4A7017D1B}"/>
              </a:ext>
            </a:extLst>
          </p:cNvPr>
          <p:cNvCxnSpPr>
            <a:cxnSpLocks/>
          </p:cNvCxnSpPr>
          <p:nvPr/>
        </p:nvCxnSpPr>
        <p:spPr>
          <a:xfrm flipV="1">
            <a:off x="9505950" y="4429294"/>
            <a:ext cx="0" cy="4249886"/>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C54B32D-C1EF-906F-397B-CBA396865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59928" y="4365171"/>
            <a:ext cx="703447" cy="661680"/>
          </a:xfrm>
          <a:prstGeom prst="rect">
            <a:avLst/>
          </a:prstGeom>
        </p:spPr>
      </p:pic>
      <p:sp>
        <p:nvSpPr>
          <p:cNvPr id="3" name="TextBox 2">
            <a:extLst>
              <a:ext uri="{FF2B5EF4-FFF2-40B4-BE49-F238E27FC236}">
                <a16:creationId xmlns:a16="http://schemas.microsoft.com/office/drawing/2014/main" id="{DEA8FD15-F542-EFE1-CFB2-A2B4D5DE4691}"/>
              </a:ext>
            </a:extLst>
          </p:cNvPr>
          <p:cNvSpPr txBox="1"/>
          <p:nvPr/>
        </p:nvSpPr>
        <p:spPr>
          <a:xfrm>
            <a:off x="880532" y="1699820"/>
            <a:ext cx="7125331" cy="2862322"/>
          </a:xfrm>
          <a:prstGeom prst="rect">
            <a:avLst/>
          </a:prstGeom>
          <a:noFill/>
        </p:spPr>
        <p:txBody>
          <a:bodyPr wrap="square" rtlCol="0">
            <a:spAutoFit/>
          </a:bodyPr>
          <a:lstStyle/>
          <a:p>
            <a:r>
              <a:rPr lang="en-GB" dirty="0"/>
              <a:t>You have previously been given a document to analyse by your Instructor.</a:t>
            </a:r>
          </a:p>
          <a:p>
            <a:endParaRPr lang="en-GB" dirty="0"/>
          </a:p>
          <a:p>
            <a:r>
              <a:rPr lang="en-GB" dirty="0"/>
              <a:t>This document will now be the basis for further training in the ABC investigation method designed to enhance your ability to remember and review information efficiently and effectively. This involves practicing  </a:t>
            </a:r>
          </a:p>
          <a:p>
            <a:r>
              <a:rPr lang="en-GB" dirty="0">
                <a:solidFill>
                  <a:srgbClr val="0000FF"/>
                </a:solidFill>
              </a:rPr>
              <a:t>three simple techniques:</a:t>
            </a:r>
          </a:p>
          <a:p>
            <a:endParaRPr lang="en-GB" dirty="0">
              <a:solidFill>
                <a:srgbClr val="0000FF"/>
              </a:solidFill>
            </a:endParaRPr>
          </a:p>
          <a:p>
            <a:pPr marL="285750" indent="-285750">
              <a:buFont typeface="Arial" panose="020B0604020202020204" pitchFamily="34" charset="0"/>
              <a:buChar char="•"/>
            </a:pPr>
            <a:r>
              <a:rPr lang="en-GB" i="1" dirty="0"/>
              <a:t>Attaching</a:t>
            </a:r>
            <a:r>
              <a:rPr lang="en-GB" dirty="0"/>
              <a:t> new information to what you already know.</a:t>
            </a:r>
          </a:p>
          <a:p>
            <a:pPr marL="285750" indent="-285750">
              <a:buFont typeface="Arial" panose="020B0604020202020204" pitchFamily="34" charset="0"/>
              <a:buChar char="•"/>
            </a:pPr>
            <a:r>
              <a:rPr lang="en-GB" i="1" dirty="0"/>
              <a:t>Broadening</a:t>
            </a:r>
            <a:r>
              <a:rPr lang="en-GB" dirty="0"/>
              <a:t> your understanding by expanding your knowledge.</a:t>
            </a:r>
          </a:p>
          <a:p>
            <a:pPr marL="285750" indent="-285750">
              <a:buFont typeface="Arial" panose="020B0604020202020204" pitchFamily="34" charset="0"/>
              <a:buChar char="•"/>
            </a:pPr>
            <a:r>
              <a:rPr lang="en-GB" i="1" dirty="0"/>
              <a:t>Challenging</a:t>
            </a:r>
            <a:r>
              <a:rPr lang="en-GB" dirty="0"/>
              <a:t> your understanding. </a:t>
            </a:r>
          </a:p>
        </p:txBody>
      </p:sp>
      <p:sp>
        <p:nvSpPr>
          <p:cNvPr id="2" name="Rectangle 1">
            <a:hlinkClick r:id="" action="ppaction://hlinkshowjump?jump=nextslide"/>
            <a:extLst>
              <a:ext uri="{FF2B5EF4-FFF2-40B4-BE49-F238E27FC236}">
                <a16:creationId xmlns:a16="http://schemas.microsoft.com/office/drawing/2014/main" id="{C9E70C40-40B6-9663-A4CB-23E723331AB6}"/>
              </a:ext>
            </a:extLst>
          </p:cNvPr>
          <p:cNvSpPr/>
          <p:nvPr/>
        </p:nvSpPr>
        <p:spPr>
          <a:xfrm>
            <a:off x="880530" y="3113444"/>
            <a:ext cx="2446329" cy="315445"/>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3971922"/>
      </p:ext>
    </p:extLst>
  </p:cSld>
  <p:clrMapOvr>
    <a:masterClrMapping/>
  </p:clrMapOvr>
  <p:transition spd="slow" advClick="0">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884E"/>
        </a:solidFill>
        <a:effectLst/>
      </p:bgPr>
    </p:bg>
    <p:spTree>
      <p:nvGrpSpPr>
        <p:cNvPr id="1" name="">
          <a:extLst>
            <a:ext uri="{FF2B5EF4-FFF2-40B4-BE49-F238E27FC236}">
              <a16:creationId xmlns:a16="http://schemas.microsoft.com/office/drawing/2014/main" id="{F2CD7CEC-237E-A6F1-BA4C-44FFB3F2EE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EC5AAD-3849-759B-A88B-97188F90D68F}"/>
              </a:ext>
            </a:extLst>
          </p:cNvPr>
          <p:cNvSpPr/>
          <p:nvPr/>
        </p:nvSpPr>
        <p:spPr>
          <a:xfrm rot="21424973">
            <a:off x="780823" y="1503796"/>
            <a:ext cx="6425817"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A6820E-F987-74FE-9EFB-2EDE99BCE25D}"/>
              </a:ext>
            </a:extLst>
          </p:cNvPr>
          <p:cNvSpPr/>
          <p:nvPr/>
        </p:nvSpPr>
        <p:spPr>
          <a:xfrm>
            <a:off x="709241" y="1599866"/>
            <a:ext cx="6482134"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E4F87E8-FCBA-E1A4-DE60-AD7C59F44C5C}"/>
              </a:ext>
            </a:extLst>
          </p:cNvPr>
          <p:cNvSpPr txBox="1"/>
          <p:nvPr/>
        </p:nvSpPr>
        <p:spPr>
          <a:xfrm>
            <a:off x="867265" y="1599866"/>
            <a:ext cx="6117997" cy="3570208"/>
          </a:xfrm>
          <a:prstGeom prst="rect">
            <a:avLst/>
          </a:prstGeom>
          <a:noFill/>
        </p:spPr>
        <p:txBody>
          <a:bodyPr wrap="square">
            <a:spAutoFit/>
          </a:bodyPr>
          <a:lstStyle/>
          <a:p>
            <a:pPr algn="ctr"/>
            <a:r>
              <a:rPr lang="en-GB" sz="2800" dirty="0">
                <a:cs typeface="Arial" panose="020B0604020202020204" pitchFamily="34" charset="0"/>
              </a:rPr>
              <a:t>Attach</a:t>
            </a:r>
          </a:p>
          <a:p>
            <a:pPr algn="ctr"/>
            <a:endParaRPr lang="en-GB" b="1" dirty="0">
              <a:cs typeface="Arial" panose="020B0604020202020204" pitchFamily="34" charset="0"/>
            </a:endParaRPr>
          </a:p>
          <a:p>
            <a:r>
              <a:rPr lang="en-GB" i="1" dirty="0">
                <a:cs typeface="Arial" panose="020B0604020202020204" pitchFamily="34" charset="0"/>
              </a:rPr>
              <a:t>Link what you’ve just learned to what you already know</a:t>
            </a:r>
            <a:r>
              <a:rPr lang="en-GB" dirty="0">
                <a:cs typeface="Arial" panose="020B0604020202020204" pitchFamily="34" charset="0"/>
              </a:rPr>
              <a:t>.</a:t>
            </a:r>
          </a:p>
          <a:p>
            <a:endParaRPr lang="en-GB" dirty="0">
              <a:cs typeface="Arial" panose="020B0604020202020204" pitchFamily="34" charset="0"/>
            </a:endParaRPr>
          </a:p>
          <a:p>
            <a:r>
              <a:rPr lang="en-GB" dirty="0">
                <a:cs typeface="Arial" panose="020B0604020202020204" pitchFamily="34" charset="0"/>
              </a:rPr>
              <a:t>Building on what you already know is a good way to develop  knowledge and understanding.</a:t>
            </a:r>
          </a:p>
          <a:p>
            <a:endParaRPr lang="en-GB" dirty="0">
              <a:cs typeface="Arial" panose="020B0604020202020204" pitchFamily="34" charset="0"/>
            </a:endParaRPr>
          </a:p>
          <a:p>
            <a:r>
              <a:rPr lang="en-GB" i="1" dirty="0">
                <a:solidFill>
                  <a:srgbClr val="FF0000"/>
                </a:solidFill>
                <a:cs typeface="Arial" panose="020B0604020202020204" pitchFamily="34" charset="0"/>
              </a:rPr>
              <a:t>Identify and briefly explain at least one way the information you’ve just learned connects to previous information you’ve learned.</a:t>
            </a:r>
          </a:p>
          <a:p>
            <a:endParaRPr lang="en-GB" dirty="0">
              <a:cs typeface="Arial" panose="020B0604020202020204" pitchFamily="34" charset="0"/>
            </a:endParaRPr>
          </a:p>
          <a:p>
            <a:r>
              <a:rPr lang="en-GB" dirty="0">
                <a:cs typeface="Arial" panose="020B0604020202020204" pitchFamily="34" charset="0"/>
              </a:rPr>
              <a:t>Once you’ve done this, </a:t>
            </a:r>
            <a:r>
              <a:rPr lang="en-GB" dirty="0">
                <a:solidFill>
                  <a:srgbClr val="0000FF"/>
                </a:solidFill>
                <a:cs typeface="Arial" panose="020B0604020202020204" pitchFamily="34" charset="0"/>
              </a:rPr>
              <a:t>move on to the next task.</a:t>
            </a:r>
            <a:endParaRPr lang="en-GB" dirty="0">
              <a:cs typeface="Arial" panose="020B0604020202020204" pitchFamily="34" charset="0"/>
            </a:endParaRPr>
          </a:p>
        </p:txBody>
      </p:sp>
      <p:cxnSp>
        <p:nvCxnSpPr>
          <p:cNvPr id="8" name="Straight Connector 7">
            <a:extLst>
              <a:ext uri="{FF2B5EF4-FFF2-40B4-BE49-F238E27FC236}">
                <a16:creationId xmlns:a16="http://schemas.microsoft.com/office/drawing/2014/main" id="{48D9A21C-479F-42D5-93B5-DE72C176607E}"/>
              </a:ext>
            </a:extLst>
          </p:cNvPr>
          <p:cNvCxnSpPr>
            <a:cxnSpLocks/>
          </p:cNvCxnSpPr>
          <p:nvPr/>
        </p:nvCxnSpPr>
        <p:spPr>
          <a:xfrm flipV="1">
            <a:off x="9505950" y="-624840"/>
            <a:ext cx="0" cy="4975910"/>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6CCBBF4-E39D-7D87-929C-AFD1F8D2B0F4}"/>
              </a:ext>
            </a:extLst>
          </p:cNvPr>
          <p:cNvCxnSpPr>
            <a:cxnSpLocks/>
          </p:cNvCxnSpPr>
          <p:nvPr/>
        </p:nvCxnSpPr>
        <p:spPr>
          <a:xfrm flipV="1">
            <a:off x="5547360" y="4314994"/>
            <a:ext cx="3958590" cy="3167846"/>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5E042F9-B06D-2C71-430D-1EBCE5BF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56731">
            <a:off x="5948349" y="1920083"/>
            <a:ext cx="7115202" cy="3875618"/>
          </a:xfrm>
          <a:prstGeom prst="rect">
            <a:avLst/>
          </a:prstGeom>
        </p:spPr>
      </p:pic>
      <p:sp>
        <p:nvSpPr>
          <p:cNvPr id="9" name="Rectangle 8">
            <a:hlinkClick r:id="" action="ppaction://hlinkshowjump?jump=nextslide"/>
            <a:extLst>
              <a:ext uri="{FF2B5EF4-FFF2-40B4-BE49-F238E27FC236}">
                <a16:creationId xmlns:a16="http://schemas.microsoft.com/office/drawing/2014/main" id="{78F1D4D1-C85B-2F86-3002-1B32505B49EC}"/>
              </a:ext>
            </a:extLst>
          </p:cNvPr>
          <p:cNvSpPr/>
          <p:nvPr/>
        </p:nvSpPr>
        <p:spPr>
          <a:xfrm>
            <a:off x="3101233" y="4826968"/>
            <a:ext cx="2426669" cy="307341"/>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ttach note">
            <a:extLst>
              <a:ext uri="{FF2B5EF4-FFF2-40B4-BE49-F238E27FC236}">
                <a16:creationId xmlns:a16="http://schemas.microsoft.com/office/drawing/2014/main" id="{44BD292D-5C8B-4B82-DFBD-36A622076049}"/>
              </a:ext>
            </a:extLst>
          </p:cNvPr>
          <p:cNvSpPr/>
          <p:nvPr/>
        </p:nvSpPr>
        <p:spPr>
          <a:xfrm flipH="1">
            <a:off x="5116748" y="3317132"/>
            <a:ext cx="4532766" cy="3694046"/>
          </a:xfrm>
          <a:prstGeom prst="foldedCorner">
            <a:avLst>
              <a:gd name="adj" fmla="val 10263"/>
            </a:avLst>
          </a:prstGeom>
          <a:solidFill>
            <a:srgbClr val="FFFF00"/>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Attachment is used to help generate deeper levels of knowledge about what you’re studying by linking new information to the things you already know.</a:t>
            </a:r>
          </a:p>
          <a:p>
            <a:endParaRPr lang="en-GB" sz="1600" dirty="0">
              <a:solidFill>
                <a:schemeClr val="tx1"/>
              </a:solidFill>
            </a:endParaRPr>
          </a:p>
          <a:p>
            <a:r>
              <a:rPr lang="en-GB" sz="1600" dirty="0">
                <a:solidFill>
                  <a:schemeClr val="tx1"/>
                </a:solidFill>
              </a:rPr>
              <a:t>Attaching new information to old information in this way creates a stronger bond between the two, making it more likely you can successfully recall information when you need it in an exam.</a:t>
            </a:r>
          </a:p>
          <a:p>
            <a:endParaRPr lang="en-GB" sz="1600" dirty="0">
              <a:solidFill>
                <a:schemeClr val="tx1"/>
              </a:solidFill>
            </a:endParaRPr>
          </a:p>
          <a:p>
            <a:r>
              <a:rPr lang="en-GB" sz="1600" dirty="0">
                <a:solidFill>
                  <a:schemeClr val="tx1"/>
                </a:solidFill>
              </a:rPr>
              <a:t>Attachment can also help you generate new levels of understanding by comparing what you know to the new information you receive and evaluating it accordingly.</a:t>
            </a:r>
          </a:p>
        </p:txBody>
      </p:sp>
      <p:pic>
        <p:nvPicPr>
          <p:cNvPr id="2" name="attach trigger">
            <a:extLst>
              <a:ext uri="{FF2B5EF4-FFF2-40B4-BE49-F238E27FC236}">
                <a16:creationId xmlns:a16="http://schemas.microsoft.com/office/drawing/2014/main" id="{869803B1-DEE3-94AE-6312-A3174D15828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9248053" y="4020230"/>
            <a:ext cx="703447" cy="661680"/>
          </a:xfrm>
          <a:prstGeom prst="rect">
            <a:avLst/>
          </a:prstGeom>
        </p:spPr>
      </p:pic>
    </p:spTree>
    <p:extLst>
      <p:ext uri="{BB962C8B-B14F-4D97-AF65-F5344CB8AC3E}">
        <p14:creationId xmlns:p14="http://schemas.microsoft.com/office/powerpoint/2010/main" val="2286164431"/>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884E"/>
        </a:solidFill>
        <a:effectLst/>
      </p:bgPr>
    </p:bg>
    <p:spTree>
      <p:nvGrpSpPr>
        <p:cNvPr id="1" name="">
          <a:extLst>
            <a:ext uri="{FF2B5EF4-FFF2-40B4-BE49-F238E27FC236}">
              <a16:creationId xmlns:a16="http://schemas.microsoft.com/office/drawing/2014/main" id="{F2CD7CEC-237E-A6F1-BA4C-44FFB3F2EE5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9015883-2210-D5CB-4A89-38979C1B73FA}"/>
              </a:ext>
            </a:extLst>
          </p:cNvPr>
          <p:cNvCxnSpPr>
            <a:cxnSpLocks/>
          </p:cNvCxnSpPr>
          <p:nvPr/>
        </p:nvCxnSpPr>
        <p:spPr>
          <a:xfrm flipH="1" flipV="1">
            <a:off x="7541443" y="975241"/>
            <a:ext cx="2841003" cy="2320662"/>
          </a:xfrm>
          <a:prstGeom prst="line">
            <a:avLst/>
          </a:prstGeom>
          <a:ln w="180975">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5EC5AAD-3849-759B-A88B-97188F90D68F}"/>
              </a:ext>
            </a:extLst>
          </p:cNvPr>
          <p:cNvSpPr/>
          <p:nvPr/>
        </p:nvSpPr>
        <p:spPr>
          <a:xfrm rot="21424973">
            <a:off x="780770" y="1501705"/>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A6820E-F987-74FE-9EFB-2EDE99BCE25D}"/>
              </a:ext>
            </a:extLst>
          </p:cNvPr>
          <p:cNvSpPr/>
          <p:nvPr/>
        </p:nvSpPr>
        <p:spPr>
          <a:xfrm>
            <a:off x="709241" y="1599866"/>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AF269D87-D93C-78B4-A9DD-8CE86AD1C99D}"/>
              </a:ext>
            </a:extLst>
          </p:cNvPr>
          <p:cNvCxnSpPr>
            <a:cxnSpLocks/>
          </p:cNvCxnSpPr>
          <p:nvPr/>
        </p:nvCxnSpPr>
        <p:spPr>
          <a:xfrm flipH="1" flipV="1">
            <a:off x="5637229" y="-601695"/>
            <a:ext cx="1922292" cy="1594868"/>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9C3970-19B0-282A-CFE5-DE6A807695BB}"/>
              </a:ext>
            </a:extLst>
          </p:cNvPr>
          <p:cNvCxnSpPr>
            <a:cxnSpLocks/>
          </p:cNvCxnSpPr>
          <p:nvPr/>
        </p:nvCxnSpPr>
        <p:spPr>
          <a:xfrm flipV="1">
            <a:off x="255639" y="993173"/>
            <a:ext cx="7285804" cy="1135438"/>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E69FFC4-A325-CD86-00E0-3432C072C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13260" y="676907"/>
            <a:ext cx="703447" cy="661680"/>
          </a:xfrm>
          <a:prstGeom prst="rect">
            <a:avLst/>
          </a:prstGeom>
        </p:spPr>
      </p:pic>
      <p:pic>
        <p:nvPicPr>
          <p:cNvPr id="13" name="Picture 12">
            <a:extLst>
              <a:ext uri="{FF2B5EF4-FFF2-40B4-BE49-F238E27FC236}">
                <a16:creationId xmlns:a16="http://schemas.microsoft.com/office/drawing/2014/main" id="{BF5F3020-4810-2871-3A76-714C20A36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687" y="1847204"/>
            <a:ext cx="703447" cy="661680"/>
          </a:xfrm>
          <a:prstGeom prst="rect">
            <a:avLst/>
          </a:prstGeom>
        </p:spPr>
      </p:pic>
      <p:sp>
        <p:nvSpPr>
          <p:cNvPr id="3" name="TextBox 2">
            <a:extLst>
              <a:ext uri="{FF2B5EF4-FFF2-40B4-BE49-F238E27FC236}">
                <a16:creationId xmlns:a16="http://schemas.microsoft.com/office/drawing/2014/main" id="{F8C092BD-BF54-C8C8-712B-3E8F189F42F1}"/>
              </a:ext>
            </a:extLst>
          </p:cNvPr>
          <p:cNvSpPr txBox="1"/>
          <p:nvPr/>
        </p:nvSpPr>
        <p:spPr>
          <a:xfrm>
            <a:off x="886713" y="1649299"/>
            <a:ext cx="6065537" cy="3293209"/>
          </a:xfrm>
          <a:prstGeom prst="rect">
            <a:avLst/>
          </a:prstGeom>
          <a:noFill/>
        </p:spPr>
        <p:txBody>
          <a:bodyPr wrap="square" rtlCol="0">
            <a:spAutoFit/>
          </a:bodyPr>
          <a:lstStyle/>
          <a:p>
            <a:pPr algn="ctr"/>
            <a:r>
              <a:rPr lang="en-GB" sz="2800" dirty="0">
                <a:solidFill>
                  <a:srgbClr val="000000"/>
                </a:solidFill>
                <a:effectLst/>
                <a:ea typeface="Times New Roman" panose="02020603050405020304" pitchFamily="18" charset="0"/>
                <a:cs typeface="Arial" panose="020B0604020202020204" pitchFamily="34" charset="0"/>
              </a:rPr>
              <a:t>Broaden</a:t>
            </a:r>
          </a:p>
          <a:p>
            <a:endParaRPr lang="en-GB" dirty="0">
              <a:solidFill>
                <a:srgbClr val="000000"/>
              </a:solidFill>
              <a:ea typeface="Times New Roman" panose="02020603050405020304" pitchFamily="18" charset="0"/>
              <a:cs typeface="Arial" panose="020B0604020202020204" pitchFamily="34" charset="0"/>
            </a:endParaRPr>
          </a:p>
          <a:p>
            <a:r>
              <a:rPr lang="en-GB" i="1" dirty="0">
                <a:solidFill>
                  <a:srgbClr val="000000"/>
                </a:solidFill>
                <a:ea typeface="Times New Roman" panose="02020603050405020304" pitchFamily="18" charset="0"/>
                <a:cs typeface="Arial" panose="020B0604020202020204" pitchFamily="34" charset="0"/>
              </a:rPr>
              <a:t>Widen the scope of your understanding.</a:t>
            </a:r>
          </a:p>
          <a:p>
            <a:endParaRPr lang="en-GB" i="1" dirty="0">
              <a:solidFill>
                <a:srgbClr val="000000"/>
              </a:solidFill>
              <a:ea typeface="Times New Roman" panose="02020603050405020304" pitchFamily="18" charset="0"/>
              <a:cs typeface="Arial" panose="020B0604020202020204" pitchFamily="34" charset="0"/>
            </a:endParaRPr>
          </a:p>
          <a:p>
            <a:r>
              <a:rPr lang="en-GB" dirty="0">
                <a:solidFill>
                  <a:srgbClr val="000000"/>
                </a:solidFill>
                <a:ea typeface="Times New Roman" panose="02020603050405020304" pitchFamily="18" charset="0"/>
                <a:cs typeface="Arial" panose="020B0604020202020204" pitchFamily="34" charset="0"/>
              </a:rPr>
              <a:t>You should always be looking to dig deeper and extend your knowledge and understanding of whatever you’re studying.</a:t>
            </a:r>
          </a:p>
          <a:p>
            <a:endParaRPr lang="en-GB" dirty="0">
              <a:solidFill>
                <a:srgbClr val="000000"/>
              </a:solidFill>
              <a:ea typeface="Times New Roman" panose="02020603050405020304" pitchFamily="18" charset="0"/>
              <a:cs typeface="Arial" panose="020B0604020202020204" pitchFamily="34" charset="0"/>
            </a:endParaRPr>
          </a:p>
          <a:p>
            <a:r>
              <a:rPr lang="en-GB" i="1" dirty="0">
                <a:solidFill>
                  <a:srgbClr val="FF0000"/>
                </a:solidFill>
                <a:cs typeface="Arial" panose="020B0604020202020204" pitchFamily="34" charset="0"/>
              </a:rPr>
              <a:t>Identify and briefly explain at least one thing you would like to know more about from the information you’ve just analysed.</a:t>
            </a:r>
          </a:p>
          <a:p>
            <a:endParaRPr lang="en-GB" i="1" dirty="0">
              <a:solidFill>
                <a:srgbClr val="FF0000"/>
              </a:solidFill>
              <a:cs typeface="Arial" panose="020B0604020202020204" pitchFamily="34" charset="0"/>
            </a:endParaRPr>
          </a:p>
          <a:p>
            <a:r>
              <a:rPr lang="en-GB" dirty="0">
                <a:cs typeface="Arial" panose="020B0604020202020204" pitchFamily="34" charset="0"/>
              </a:rPr>
              <a:t>Once you’ve done this, </a:t>
            </a:r>
            <a:r>
              <a:rPr lang="en-GB" dirty="0">
                <a:solidFill>
                  <a:srgbClr val="0000FF"/>
                </a:solidFill>
                <a:cs typeface="Arial" panose="020B0604020202020204" pitchFamily="34" charset="0"/>
              </a:rPr>
              <a:t>move on to the final task</a:t>
            </a:r>
            <a:r>
              <a:rPr lang="en-GB" dirty="0">
                <a:cs typeface="Arial" panose="020B0604020202020204" pitchFamily="34" charset="0"/>
              </a:rPr>
              <a:t>.</a:t>
            </a:r>
          </a:p>
        </p:txBody>
      </p:sp>
      <p:sp>
        <p:nvSpPr>
          <p:cNvPr id="5" name="Rectangle 4">
            <a:hlinkClick r:id="" action="ppaction://hlinkshowjump?jump=nextslide"/>
            <a:extLst>
              <a:ext uri="{FF2B5EF4-FFF2-40B4-BE49-F238E27FC236}">
                <a16:creationId xmlns:a16="http://schemas.microsoft.com/office/drawing/2014/main" id="{C12C6A1A-6812-13CE-57C7-40B74A88BFBD}"/>
              </a:ext>
            </a:extLst>
          </p:cNvPr>
          <p:cNvSpPr/>
          <p:nvPr/>
        </p:nvSpPr>
        <p:spPr>
          <a:xfrm>
            <a:off x="3112214" y="4622953"/>
            <a:ext cx="2427735" cy="245806"/>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08EAD880-2D5D-4292-8D86-056BD941B787}"/>
              </a:ext>
            </a:extLst>
          </p:cNvPr>
          <p:cNvCxnSpPr>
            <a:cxnSpLocks/>
          </p:cNvCxnSpPr>
          <p:nvPr/>
        </p:nvCxnSpPr>
        <p:spPr>
          <a:xfrm flipV="1">
            <a:off x="10727703" y="3707312"/>
            <a:ext cx="58151" cy="5464559"/>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D59C59D-33DE-88E5-786F-404A88994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0" y="-292642"/>
            <a:ext cx="703447" cy="661680"/>
          </a:xfrm>
          <a:prstGeom prst="rect">
            <a:avLst/>
          </a:prstGeom>
        </p:spPr>
      </p:pic>
      <p:cxnSp>
        <p:nvCxnSpPr>
          <p:cNvPr id="19" name="Straight Connector 18">
            <a:extLst>
              <a:ext uri="{FF2B5EF4-FFF2-40B4-BE49-F238E27FC236}">
                <a16:creationId xmlns:a16="http://schemas.microsoft.com/office/drawing/2014/main" id="{FAC0C477-0F54-0678-93FA-703FA6A70970}"/>
              </a:ext>
            </a:extLst>
          </p:cNvPr>
          <p:cNvCxnSpPr>
            <a:cxnSpLocks/>
          </p:cNvCxnSpPr>
          <p:nvPr/>
        </p:nvCxnSpPr>
        <p:spPr>
          <a:xfrm flipH="1" flipV="1">
            <a:off x="10382446" y="3295903"/>
            <a:ext cx="345257" cy="259343"/>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0C325A-53BB-8F23-DAAF-125CC9BA10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760927">
            <a:off x="6357390" y="82688"/>
            <a:ext cx="7568597" cy="7409656"/>
          </a:xfrm>
          <a:prstGeom prst="rect">
            <a:avLst/>
          </a:prstGeom>
        </p:spPr>
      </p:pic>
      <p:sp>
        <p:nvSpPr>
          <p:cNvPr id="8" name="attach note">
            <a:extLst>
              <a:ext uri="{FF2B5EF4-FFF2-40B4-BE49-F238E27FC236}">
                <a16:creationId xmlns:a16="http://schemas.microsoft.com/office/drawing/2014/main" id="{F6999908-3DDC-E50B-C7F9-3BEC88814D44}"/>
              </a:ext>
            </a:extLst>
          </p:cNvPr>
          <p:cNvSpPr/>
          <p:nvPr/>
        </p:nvSpPr>
        <p:spPr>
          <a:xfrm flipH="1">
            <a:off x="6597601" y="2838636"/>
            <a:ext cx="4569294" cy="3684653"/>
          </a:xfrm>
          <a:prstGeom prst="foldedCorner">
            <a:avLst>
              <a:gd name="adj" fmla="val 18426"/>
            </a:avLst>
          </a:prstGeom>
          <a:solidFill>
            <a:srgbClr val="FFFF00"/>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This task is designed to stimulate your curiosity by encouraging you to ask further questions about the information you’ve just received. </a:t>
            </a:r>
          </a:p>
          <a:p>
            <a:endParaRPr lang="en-GB" sz="1600" dirty="0">
              <a:solidFill>
                <a:schemeClr val="tx1"/>
              </a:solidFill>
            </a:endParaRPr>
          </a:p>
          <a:p>
            <a:r>
              <a:rPr lang="en-GB" sz="1600" dirty="0">
                <a:solidFill>
                  <a:schemeClr val="tx1"/>
                </a:solidFill>
              </a:rPr>
              <a:t>This is useful because neurological studies have shown curiosity makes us more open and receptive to learning. It makes learning easier and more enjoyable, so it actually makes us better at it. </a:t>
            </a:r>
          </a:p>
          <a:p>
            <a:endParaRPr lang="en-GB" dirty="0">
              <a:solidFill>
                <a:schemeClr val="tx1"/>
              </a:solidFill>
            </a:endParaRPr>
          </a:p>
          <a:p>
            <a:r>
              <a:rPr lang="en-GB" sz="1600" dirty="0">
                <a:solidFill>
                  <a:schemeClr val="tx1"/>
                </a:solidFill>
              </a:rPr>
              <a:t>The more curious you are about what you’re studying, the more-likely you are to be successful at studying it.</a:t>
            </a:r>
          </a:p>
        </p:txBody>
      </p:sp>
      <p:pic>
        <p:nvPicPr>
          <p:cNvPr id="10" name="attach trigger">
            <a:extLst>
              <a:ext uri="{FF2B5EF4-FFF2-40B4-BE49-F238E27FC236}">
                <a16:creationId xmlns:a16="http://schemas.microsoft.com/office/drawing/2014/main" id="{15585B9E-BDC2-F399-3CB0-E63867D6B3A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47269" y="3375172"/>
            <a:ext cx="703447" cy="661680"/>
          </a:xfrm>
          <a:prstGeom prst="rect">
            <a:avLst/>
          </a:prstGeom>
        </p:spPr>
      </p:pic>
    </p:spTree>
    <p:extLst>
      <p:ext uri="{BB962C8B-B14F-4D97-AF65-F5344CB8AC3E}">
        <p14:creationId xmlns:p14="http://schemas.microsoft.com/office/powerpoint/2010/main" val="2376595529"/>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884E"/>
        </a:solidFill>
        <a:effectLst/>
      </p:bgPr>
    </p:bg>
    <p:spTree>
      <p:nvGrpSpPr>
        <p:cNvPr id="1" name="">
          <a:extLst>
            <a:ext uri="{FF2B5EF4-FFF2-40B4-BE49-F238E27FC236}">
              <a16:creationId xmlns:a16="http://schemas.microsoft.com/office/drawing/2014/main" id="{F2CD7CEC-237E-A6F1-BA4C-44FFB3F2EE5C}"/>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35DE44BD-D39D-E00A-63F7-151263A3AD51}"/>
              </a:ext>
            </a:extLst>
          </p:cNvPr>
          <p:cNvPicPr>
            <a:picLocks noChangeAspect="1"/>
          </p:cNvPicPr>
          <p:nvPr/>
        </p:nvPicPr>
        <p:blipFill>
          <a:blip r:embed="rId2"/>
          <a:stretch>
            <a:fillRect/>
          </a:stretch>
        </p:blipFill>
        <p:spPr>
          <a:xfrm>
            <a:off x="6612341" y="-2149716"/>
            <a:ext cx="7131902" cy="9007716"/>
          </a:xfrm>
          <a:prstGeom prst="rect">
            <a:avLst/>
          </a:prstGeom>
        </p:spPr>
      </p:pic>
      <p:pic>
        <p:nvPicPr>
          <p:cNvPr id="15" name="Picture 14">
            <a:extLst>
              <a:ext uri="{FF2B5EF4-FFF2-40B4-BE49-F238E27FC236}">
                <a16:creationId xmlns:a16="http://schemas.microsoft.com/office/drawing/2014/main" id="{E60009B0-D738-A61E-EA9C-26E049172DA7}"/>
              </a:ext>
            </a:extLst>
          </p:cNvPr>
          <p:cNvPicPr>
            <a:picLocks noChangeAspect="1"/>
          </p:cNvPicPr>
          <p:nvPr/>
        </p:nvPicPr>
        <p:blipFill>
          <a:blip r:embed="rId3"/>
          <a:stretch>
            <a:fillRect/>
          </a:stretch>
        </p:blipFill>
        <p:spPr>
          <a:xfrm>
            <a:off x="6264582" y="509862"/>
            <a:ext cx="4568698" cy="5767763"/>
          </a:xfrm>
          <a:prstGeom prst="rect">
            <a:avLst/>
          </a:prstGeom>
        </p:spPr>
      </p:pic>
      <p:sp>
        <p:nvSpPr>
          <p:cNvPr id="4" name="Rectangle 3">
            <a:extLst>
              <a:ext uri="{FF2B5EF4-FFF2-40B4-BE49-F238E27FC236}">
                <a16:creationId xmlns:a16="http://schemas.microsoft.com/office/drawing/2014/main" id="{35EC5AAD-3849-759B-A88B-97188F90D68F}"/>
              </a:ext>
            </a:extLst>
          </p:cNvPr>
          <p:cNvSpPr/>
          <p:nvPr/>
        </p:nvSpPr>
        <p:spPr>
          <a:xfrm rot="21424973">
            <a:off x="780770" y="1501705"/>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A6820E-F987-74FE-9EFB-2EDE99BCE25D}"/>
              </a:ext>
            </a:extLst>
          </p:cNvPr>
          <p:cNvSpPr/>
          <p:nvPr/>
        </p:nvSpPr>
        <p:spPr>
          <a:xfrm>
            <a:off x="709241" y="1599866"/>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AF269D87-D93C-78B4-A9DD-8CE86AD1C99D}"/>
              </a:ext>
            </a:extLst>
          </p:cNvPr>
          <p:cNvCxnSpPr>
            <a:cxnSpLocks/>
          </p:cNvCxnSpPr>
          <p:nvPr/>
        </p:nvCxnSpPr>
        <p:spPr>
          <a:xfrm flipV="1">
            <a:off x="375110" y="5211983"/>
            <a:ext cx="0" cy="3486393"/>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C092BD-BF54-C8C8-712B-3E8F189F42F1}"/>
              </a:ext>
            </a:extLst>
          </p:cNvPr>
          <p:cNvSpPr txBox="1"/>
          <p:nvPr/>
        </p:nvSpPr>
        <p:spPr>
          <a:xfrm>
            <a:off x="865239" y="1649299"/>
            <a:ext cx="6010652" cy="2708434"/>
          </a:xfrm>
          <a:prstGeom prst="rect">
            <a:avLst/>
          </a:prstGeom>
          <a:noFill/>
        </p:spPr>
        <p:txBody>
          <a:bodyPr wrap="square" rtlCol="0">
            <a:spAutoFit/>
          </a:bodyPr>
          <a:lstStyle/>
          <a:p>
            <a:pPr algn="ctr"/>
            <a:r>
              <a:rPr lang="en-GB" sz="2800" dirty="0">
                <a:cs typeface="Arial" panose="020B0604020202020204" pitchFamily="34" charset="0"/>
              </a:rPr>
              <a:t>Challenge</a:t>
            </a:r>
          </a:p>
          <a:p>
            <a:pPr algn="ctr"/>
            <a:endParaRPr lang="en-GB" sz="1600" dirty="0">
              <a:cs typeface="Arial" panose="020B0604020202020204" pitchFamily="34" charset="0"/>
            </a:endParaRPr>
          </a:p>
          <a:p>
            <a:r>
              <a:rPr lang="en-GB" i="1" dirty="0">
                <a:cs typeface="Arial" panose="020B0604020202020204" pitchFamily="34" charset="0"/>
              </a:rPr>
              <a:t>Critically review the information you’ve just received.</a:t>
            </a:r>
          </a:p>
          <a:p>
            <a:endParaRPr lang="en-GB" dirty="0">
              <a:cs typeface="Arial" panose="020B0604020202020204" pitchFamily="34" charset="0"/>
            </a:endParaRPr>
          </a:p>
          <a:p>
            <a:r>
              <a:rPr lang="en-GB" dirty="0">
                <a:cs typeface="Arial" panose="020B0604020202020204" pitchFamily="34" charset="0"/>
              </a:rPr>
              <a:t>It’s important not to take ideas on trust and you should always assess the strengths and weaknesses of information.</a:t>
            </a:r>
          </a:p>
          <a:p>
            <a:endParaRPr lang="en-GB" dirty="0">
              <a:cs typeface="Arial" panose="020B0604020202020204" pitchFamily="34" charset="0"/>
            </a:endParaRPr>
          </a:p>
          <a:p>
            <a:r>
              <a:rPr lang="en-GB" i="1" dirty="0">
                <a:solidFill>
                  <a:srgbClr val="FF0000"/>
                </a:solidFill>
                <a:cs typeface="Arial" panose="020B0604020202020204" pitchFamily="34" charset="0"/>
              </a:rPr>
              <a:t>Identify and briefly explain at least one question you have about the information you’ve just been given.</a:t>
            </a:r>
          </a:p>
        </p:txBody>
      </p:sp>
      <p:cxnSp>
        <p:nvCxnSpPr>
          <p:cNvPr id="10" name="Straight Connector 9">
            <a:extLst>
              <a:ext uri="{FF2B5EF4-FFF2-40B4-BE49-F238E27FC236}">
                <a16:creationId xmlns:a16="http://schemas.microsoft.com/office/drawing/2014/main" id="{36F239D1-651F-4F7F-EFFF-44D428A1E5B7}"/>
              </a:ext>
            </a:extLst>
          </p:cNvPr>
          <p:cNvCxnSpPr>
            <a:cxnSpLocks/>
          </p:cNvCxnSpPr>
          <p:nvPr/>
        </p:nvCxnSpPr>
        <p:spPr>
          <a:xfrm flipV="1">
            <a:off x="10781039" y="-1690612"/>
            <a:ext cx="4815" cy="5318715"/>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47F752-E9B5-85D1-93DB-0C4A1106C310}"/>
              </a:ext>
            </a:extLst>
          </p:cNvPr>
          <p:cNvSpPr txBox="1"/>
          <p:nvPr/>
        </p:nvSpPr>
        <p:spPr>
          <a:xfrm>
            <a:off x="4902437" y="5587853"/>
            <a:ext cx="1453959" cy="707886"/>
          </a:xfrm>
          <a:prstGeom prst="rect">
            <a:avLst/>
          </a:prstGeom>
          <a:noFill/>
        </p:spPr>
        <p:txBody>
          <a:bodyPr wrap="square" rtlCol="0">
            <a:spAutoFit/>
          </a:bodyPr>
          <a:lstStyle/>
          <a:p>
            <a:r>
              <a:rPr lang="en-GB" sz="4000" b="1" dirty="0"/>
              <a:t>?</a:t>
            </a:r>
          </a:p>
        </p:txBody>
      </p:sp>
      <p:sp>
        <p:nvSpPr>
          <p:cNvPr id="8" name="TextBox 7">
            <a:extLst>
              <a:ext uri="{FF2B5EF4-FFF2-40B4-BE49-F238E27FC236}">
                <a16:creationId xmlns:a16="http://schemas.microsoft.com/office/drawing/2014/main" id="{E7C294F5-BDB1-1F04-4F2F-19B45D70B8AF}"/>
              </a:ext>
            </a:extLst>
          </p:cNvPr>
          <p:cNvSpPr txBox="1"/>
          <p:nvPr/>
        </p:nvSpPr>
        <p:spPr>
          <a:xfrm>
            <a:off x="5495565" y="4994925"/>
            <a:ext cx="1453959" cy="1015663"/>
          </a:xfrm>
          <a:prstGeom prst="rect">
            <a:avLst/>
          </a:prstGeom>
          <a:noFill/>
        </p:spPr>
        <p:txBody>
          <a:bodyPr wrap="square" rtlCol="0">
            <a:spAutoFit/>
          </a:bodyPr>
          <a:lstStyle/>
          <a:p>
            <a:r>
              <a:rPr lang="en-GB" sz="6000" b="1" dirty="0"/>
              <a:t>?</a:t>
            </a:r>
          </a:p>
        </p:txBody>
      </p:sp>
      <p:sp>
        <p:nvSpPr>
          <p:cNvPr id="12" name="TextBox 11">
            <a:extLst>
              <a:ext uri="{FF2B5EF4-FFF2-40B4-BE49-F238E27FC236}">
                <a16:creationId xmlns:a16="http://schemas.microsoft.com/office/drawing/2014/main" id="{52DD76DB-92AD-D6A4-1E73-88931FFF148B}"/>
              </a:ext>
            </a:extLst>
          </p:cNvPr>
          <p:cNvSpPr txBox="1"/>
          <p:nvPr/>
        </p:nvSpPr>
        <p:spPr>
          <a:xfrm>
            <a:off x="6195468" y="4131157"/>
            <a:ext cx="1453959" cy="1569660"/>
          </a:xfrm>
          <a:prstGeom prst="rect">
            <a:avLst/>
          </a:prstGeom>
          <a:noFill/>
        </p:spPr>
        <p:txBody>
          <a:bodyPr wrap="square" rtlCol="0">
            <a:spAutoFit/>
          </a:bodyPr>
          <a:lstStyle/>
          <a:p>
            <a:r>
              <a:rPr lang="en-GB" sz="9600" b="1" dirty="0"/>
              <a:t>?</a:t>
            </a:r>
          </a:p>
        </p:txBody>
      </p:sp>
      <p:sp>
        <p:nvSpPr>
          <p:cNvPr id="14" name="TextBox 13">
            <a:extLst>
              <a:ext uri="{FF2B5EF4-FFF2-40B4-BE49-F238E27FC236}">
                <a16:creationId xmlns:a16="http://schemas.microsoft.com/office/drawing/2014/main" id="{3521EEA0-D233-2094-AFDC-F6AD1084FF6B}"/>
              </a:ext>
            </a:extLst>
          </p:cNvPr>
          <p:cNvSpPr txBox="1"/>
          <p:nvPr/>
        </p:nvSpPr>
        <p:spPr>
          <a:xfrm>
            <a:off x="6926574" y="3063792"/>
            <a:ext cx="1453959" cy="2400657"/>
          </a:xfrm>
          <a:prstGeom prst="rect">
            <a:avLst/>
          </a:prstGeom>
          <a:noFill/>
        </p:spPr>
        <p:txBody>
          <a:bodyPr wrap="square" rtlCol="0">
            <a:spAutoFit/>
          </a:bodyPr>
          <a:lstStyle/>
          <a:p>
            <a:r>
              <a:rPr lang="en-GB" sz="15000" b="1" dirty="0"/>
              <a:t>?</a:t>
            </a:r>
          </a:p>
        </p:txBody>
      </p:sp>
      <p:pic>
        <p:nvPicPr>
          <p:cNvPr id="17" name="Picture 16">
            <a:extLst>
              <a:ext uri="{FF2B5EF4-FFF2-40B4-BE49-F238E27FC236}">
                <a16:creationId xmlns:a16="http://schemas.microsoft.com/office/drawing/2014/main" id="{2E450335-58CF-BD95-C24D-6F728F045856}"/>
              </a:ext>
            </a:extLst>
          </p:cNvPr>
          <p:cNvPicPr>
            <a:picLocks noChangeAspect="1"/>
          </p:cNvPicPr>
          <p:nvPr/>
        </p:nvPicPr>
        <p:blipFill rotWithShape="1">
          <a:blip r:embed="rId4">
            <a:extLst>
              <a:ext uri="{28A0092B-C50C-407E-A947-70E740481C1C}">
                <a14:useLocalDpi xmlns:a14="http://schemas.microsoft.com/office/drawing/2010/main" val="0"/>
              </a:ext>
            </a:extLst>
          </a:blip>
          <a:srcRect l="5468" t="6170" r="7253" b="5116"/>
          <a:stretch/>
        </p:blipFill>
        <p:spPr>
          <a:xfrm rot="606945">
            <a:off x="8538170" y="3851351"/>
            <a:ext cx="2791890" cy="2752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a:extLst>
              <a:ext uri="{FF2B5EF4-FFF2-40B4-BE49-F238E27FC236}">
                <a16:creationId xmlns:a16="http://schemas.microsoft.com/office/drawing/2014/main" id="{6C9C3970-19B0-282A-CFE5-DE6A807695BB}"/>
              </a:ext>
            </a:extLst>
          </p:cNvPr>
          <p:cNvCxnSpPr>
            <a:cxnSpLocks/>
          </p:cNvCxnSpPr>
          <p:nvPr/>
        </p:nvCxnSpPr>
        <p:spPr>
          <a:xfrm flipV="1">
            <a:off x="218258" y="3773947"/>
            <a:ext cx="10509445" cy="1279834"/>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F5F3020-4810-2871-3A76-714C20A36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583" y="4809547"/>
            <a:ext cx="703447" cy="661680"/>
          </a:xfrm>
          <a:prstGeom prst="rect">
            <a:avLst/>
          </a:prstGeom>
        </p:spPr>
      </p:pic>
      <p:sp>
        <p:nvSpPr>
          <p:cNvPr id="7" name="attach note">
            <a:extLst>
              <a:ext uri="{FF2B5EF4-FFF2-40B4-BE49-F238E27FC236}">
                <a16:creationId xmlns:a16="http://schemas.microsoft.com/office/drawing/2014/main" id="{37623044-B700-5D91-7832-95B14B18397D}"/>
              </a:ext>
            </a:extLst>
          </p:cNvPr>
          <p:cNvSpPr/>
          <p:nvPr/>
        </p:nvSpPr>
        <p:spPr>
          <a:xfrm flipH="1">
            <a:off x="5793862" y="3515918"/>
            <a:ext cx="5077516" cy="3016210"/>
          </a:xfrm>
          <a:prstGeom prst="foldedCorner">
            <a:avLst>
              <a:gd name="adj" fmla="val 18426"/>
            </a:avLst>
          </a:prstGeom>
          <a:solidFill>
            <a:srgbClr val="FFFF00"/>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r>
              <a:rPr lang="en-GB" sz="1600" dirty="0">
                <a:solidFill>
                  <a:schemeClr val="tx1"/>
                </a:solidFill>
              </a:rPr>
              <a:t>Thinking about ways to question or criticise information helps you develop the key skill of evaluation.</a:t>
            </a:r>
          </a:p>
          <a:p>
            <a:endParaRPr lang="en-GB" sz="1600" dirty="0">
              <a:solidFill>
                <a:schemeClr val="tx1"/>
              </a:solidFill>
            </a:endParaRPr>
          </a:p>
          <a:p>
            <a:r>
              <a:rPr lang="en-GB" sz="1600" dirty="0">
                <a:solidFill>
                  <a:schemeClr val="tx1"/>
                </a:solidFill>
              </a:rPr>
              <a:t>Taking a critical approach gives you a deeper understanding of what you’re studying and helps you actively engage with the information - something that increases your curiosity.</a:t>
            </a:r>
          </a:p>
          <a:p>
            <a:endParaRPr lang="en-GB" sz="1600" dirty="0">
              <a:solidFill>
                <a:schemeClr val="tx1"/>
              </a:solidFill>
            </a:endParaRPr>
          </a:p>
          <a:p>
            <a:r>
              <a:rPr lang="en-GB" sz="1600" dirty="0">
                <a:solidFill>
                  <a:schemeClr val="tx1"/>
                </a:solidFill>
              </a:rPr>
              <a:t>Actively looking for answers also enhances your ability to remember information because your brain processes and stores the information more effectively.</a:t>
            </a: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dirty="0">
              <a:solidFill>
                <a:schemeClr val="tx1"/>
              </a:solidFill>
            </a:endParaRPr>
          </a:p>
        </p:txBody>
      </p:sp>
      <p:pic>
        <p:nvPicPr>
          <p:cNvPr id="11" name="attach trigger">
            <a:extLst>
              <a:ext uri="{FF2B5EF4-FFF2-40B4-BE49-F238E27FC236}">
                <a16:creationId xmlns:a16="http://schemas.microsoft.com/office/drawing/2014/main" id="{03E9178B-C520-38AA-01D5-862F37BBECAE}"/>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493474" y="3443107"/>
            <a:ext cx="703447" cy="661680"/>
          </a:xfrm>
          <a:prstGeom prst="rect">
            <a:avLst/>
          </a:prstGeom>
        </p:spPr>
      </p:pic>
      <p:pic>
        <p:nvPicPr>
          <p:cNvPr id="18" name="attach trigger">
            <a:hlinkClick r:id="" action="ppaction://hlinkshowjump?jump=nextslide"/>
            <a:extLst>
              <a:ext uri="{FF2B5EF4-FFF2-40B4-BE49-F238E27FC236}">
                <a16:creationId xmlns:a16="http://schemas.microsoft.com/office/drawing/2014/main" id="{95A2AB49-97EC-8DFF-E178-7611B46464FC}"/>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9903712" y="2628175"/>
            <a:ext cx="703447" cy="661680"/>
          </a:xfrm>
          <a:prstGeom prst="rect">
            <a:avLst/>
          </a:prstGeom>
        </p:spPr>
      </p:pic>
    </p:spTree>
    <p:extLst>
      <p:ext uri="{BB962C8B-B14F-4D97-AF65-F5344CB8AC3E}">
        <p14:creationId xmlns:p14="http://schemas.microsoft.com/office/powerpoint/2010/main" val="1840739186"/>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884E"/>
        </a:solidFill>
        <a:effectLst/>
      </p:bgPr>
    </p:bg>
    <p:spTree>
      <p:nvGrpSpPr>
        <p:cNvPr id="1" name="">
          <a:extLst>
            <a:ext uri="{FF2B5EF4-FFF2-40B4-BE49-F238E27FC236}">
              <a16:creationId xmlns:a16="http://schemas.microsoft.com/office/drawing/2014/main" id="{F2CD7CEC-237E-A6F1-BA4C-44FFB3F2EE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EC5AAD-3849-759B-A88B-97188F90D68F}"/>
              </a:ext>
            </a:extLst>
          </p:cNvPr>
          <p:cNvSpPr/>
          <p:nvPr/>
        </p:nvSpPr>
        <p:spPr>
          <a:xfrm rot="21424973">
            <a:off x="780770" y="1501705"/>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A6820E-F987-74FE-9EFB-2EDE99BCE25D}"/>
              </a:ext>
            </a:extLst>
          </p:cNvPr>
          <p:cNvSpPr/>
          <p:nvPr/>
        </p:nvSpPr>
        <p:spPr>
          <a:xfrm>
            <a:off x="709241" y="1599866"/>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AF269D87-D93C-78B4-A9DD-8CE86AD1C99D}"/>
              </a:ext>
            </a:extLst>
          </p:cNvPr>
          <p:cNvCxnSpPr>
            <a:cxnSpLocks/>
          </p:cNvCxnSpPr>
          <p:nvPr/>
        </p:nvCxnSpPr>
        <p:spPr>
          <a:xfrm flipV="1">
            <a:off x="375110" y="-363794"/>
            <a:ext cx="0" cy="5345566"/>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C092BD-BF54-C8C8-712B-3E8F189F42F1}"/>
              </a:ext>
            </a:extLst>
          </p:cNvPr>
          <p:cNvSpPr txBox="1"/>
          <p:nvPr/>
        </p:nvSpPr>
        <p:spPr>
          <a:xfrm>
            <a:off x="865239" y="1954099"/>
            <a:ext cx="6010652" cy="2554545"/>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cs typeface="Arial" panose="020B0604020202020204" pitchFamily="34" charset="0"/>
              </a:rPr>
              <a:t>An</a:t>
            </a:r>
          </a:p>
          <a:p>
            <a:pPr algn="ctr"/>
            <a:r>
              <a:rPr lang="en-GB" sz="4000" b="1" dirty="0">
                <a:effectLst>
                  <a:outerShdw blurRad="38100" dist="38100" dir="2700000" algn="tl">
                    <a:srgbClr val="000000">
                      <a:alpha val="43137"/>
                    </a:srgbClr>
                  </a:outerShdw>
                </a:effectLst>
                <a:cs typeface="Arial" panose="020B0604020202020204" pitchFamily="34" charset="0"/>
              </a:rPr>
              <a:t>Invisible Ink</a:t>
            </a:r>
          </a:p>
          <a:p>
            <a:pPr algn="ctr"/>
            <a:r>
              <a:rPr lang="en-GB" sz="4000" b="1" dirty="0">
                <a:effectLst>
                  <a:outerShdw blurRad="38100" dist="38100" dir="2700000" algn="tl">
                    <a:srgbClr val="000000">
                      <a:alpha val="43137"/>
                    </a:srgbClr>
                  </a:outerShdw>
                </a:effectLst>
                <a:cs typeface="Arial" panose="020B0604020202020204" pitchFamily="34" charset="0"/>
              </a:rPr>
              <a:t>Production</a:t>
            </a:r>
          </a:p>
          <a:p>
            <a:pPr algn="ctr"/>
            <a:r>
              <a:rPr lang="en-GB" sz="4000" b="1" dirty="0">
                <a:effectLst>
                  <a:outerShdw blurRad="38100" dist="38100" dir="2700000" algn="tl">
                    <a:srgbClr val="000000">
                      <a:alpha val="43137"/>
                    </a:srgbClr>
                  </a:outerShdw>
                </a:effectLst>
                <a:cs typeface="Arial" panose="020B0604020202020204" pitchFamily="34" charset="0"/>
              </a:rPr>
              <a:t>for</a:t>
            </a:r>
          </a:p>
        </p:txBody>
      </p:sp>
      <p:pic>
        <p:nvPicPr>
          <p:cNvPr id="17" name="Picture 16">
            <a:extLst>
              <a:ext uri="{FF2B5EF4-FFF2-40B4-BE49-F238E27FC236}">
                <a16:creationId xmlns:a16="http://schemas.microsoft.com/office/drawing/2014/main" id="{E4B07DDB-8668-BF94-F149-A63070D97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2516" flipH="1">
            <a:off x="8081654" y="273441"/>
            <a:ext cx="3470520" cy="4791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377C86A8-5DC8-850D-65AA-B12CD0E04007}"/>
              </a:ext>
            </a:extLst>
          </p:cNvPr>
          <p:cNvGrpSpPr/>
          <p:nvPr/>
        </p:nvGrpSpPr>
        <p:grpSpPr>
          <a:xfrm>
            <a:off x="6548162" y="3759310"/>
            <a:ext cx="4860209" cy="3429000"/>
            <a:chOff x="6548162" y="3759310"/>
            <a:chExt cx="4860209" cy="3429000"/>
          </a:xfrm>
        </p:grpSpPr>
        <p:pic>
          <p:nvPicPr>
            <p:cNvPr id="8" name="Picture 7">
              <a:extLst>
                <a:ext uri="{FF2B5EF4-FFF2-40B4-BE49-F238E27FC236}">
                  <a16:creationId xmlns:a16="http://schemas.microsoft.com/office/drawing/2014/main" id="{743FE21E-90B6-80D5-2D87-2C6143027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8739">
              <a:off x="6548162" y="375931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91773BA1-F6DF-2F86-EE2C-F7F8B17A9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704924" y="4185698"/>
              <a:ext cx="703447" cy="661680"/>
            </a:xfrm>
            <a:prstGeom prst="rect">
              <a:avLst/>
            </a:prstGeom>
          </p:spPr>
        </p:pic>
      </p:grpSp>
      <p:cxnSp>
        <p:nvCxnSpPr>
          <p:cNvPr id="24" name="Straight Connector 23">
            <a:extLst>
              <a:ext uri="{FF2B5EF4-FFF2-40B4-BE49-F238E27FC236}">
                <a16:creationId xmlns:a16="http://schemas.microsoft.com/office/drawing/2014/main" id="{3712267B-6B5D-CC13-9335-0267A73E98F9}"/>
              </a:ext>
            </a:extLst>
          </p:cNvPr>
          <p:cNvCxnSpPr>
            <a:cxnSpLocks/>
          </p:cNvCxnSpPr>
          <p:nvPr/>
        </p:nvCxnSpPr>
        <p:spPr>
          <a:xfrm>
            <a:off x="375110" y="4996280"/>
            <a:ext cx="12578890" cy="34925"/>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F5F3020-4810-2871-3A76-714C20A36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2909" y="4770291"/>
            <a:ext cx="703447" cy="661680"/>
          </a:xfrm>
          <a:prstGeom prst="rect">
            <a:avLst/>
          </a:prstGeom>
        </p:spPr>
      </p:pic>
    </p:spTree>
    <p:extLst>
      <p:ext uri="{BB962C8B-B14F-4D97-AF65-F5344CB8AC3E}">
        <p14:creationId xmlns:p14="http://schemas.microsoft.com/office/powerpoint/2010/main" val="425338059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884E"/>
        </a:solidFill>
        <a:effectLst/>
      </p:bgPr>
    </p:bg>
    <p:spTree>
      <p:nvGrpSpPr>
        <p:cNvPr id="1" name="">
          <a:extLst>
            <a:ext uri="{FF2B5EF4-FFF2-40B4-BE49-F238E27FC236}">
              <a16:creationId xmlns:a16="http://schemas.microsoft.com/office/drawing/2014/main" id="{F2CD7CEC-237E-A6F1-BA4C-44FFB3F2EE5C}"/>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0F1ADC11-DF8C-87F6-D852-E1890758C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2516" flipH="1">
            <a:off x="8081654" y="273441"/>
            <a:ext cx="3470520" cy="4791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35EC5AAD-3849-759B-A88B-97188F90D68F}"/>
              </a:ext>
            </a:extLst>
          </p:cNvPr>
          <p:cNvSpPr/>
          <p:nvPr/>
        </p:nvSpPr>
        <p:spPr>
          <a:xfrm rot="21424973">
            <a:off x="780770" y="1501705"/>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A6820E-F987-74FE-9EFB-2EDE99BCE25D}"/>
              </a:ext>
            </a:extLst>
          </p:cNvPr>
          <p:cNvSpPr/>
          <p:nvPr/>
        </p:nvSpPr>
        <p:spPr>
          <a:xfrm>
            <a:off x="709241" y="1599866"/>
            <a:ext cx="6507985" cy="3832105"/>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B590DDC0-3843-366F-E688-CF090A932DA4}"/>
              </a:ext>
            </a:extLst>
          </p:cNvPr>
          <p:cNvGrpSpPr/>
          <p:nvPr/>
        </p:nvGrpSpPr>
        <p:grpSpPr>
          <a:xfrm>
            <a:off x="2353209" y="4324782"/>
            <a:ext cx="3180191" cy="707886"/>
            <a:chOff x="2669833" y="3603680"/>
            <a:chExt cx="2333340" cy="707886"/>
          </a:xfrm>
        </p:grpSpPr>
        <p:sp>
          <p:nvSpPr>
            <p:cNvPr id="10" name="TextBox 9">
              <a:extLst>
                <a:ext uri="{FF2B5EF4-FFF2-40B4-BE49-F238E27FC236}">
                  <a16:creationId xmlns:a16="http://schemas.microsoft.com/office/drawing/2014/main" id="{468D2219-0367-EF16-FEC3-E9E4E43B19E9}"/>
                </a:ext>
              </a:extLst>
            </p:cNvPr>
            <p:cNvSpPr txBox="1"/>
            <p:nvPr/>
          </p:nvSpPr>
          <p:spPr>
            <a:xfrm>
              <a:off x="2669833" y="3603680"/>
              <a:ext cx="2290715" cy="707886"/>
            </a:xfrm>
            <a:prstGeom prst="rect">
              <a:avLst/>
            </a:prstGeom>
            <a:noFill/>
          </p:spPr>
          <p:txBody>
            <a:bodyPr wrap="square">
              <a:spAutoFit/>
            </a:bodyPr>
            <a:lstStyle/>
            <a:p>
              <a:pPr algn="ctr"/>
              <a:r>
                <a:rPr lang="en-GB" sz="4000" b="1" dirty="0">
                  <a:solidFill>
                    <a:srgbClr val="0000FF"/>
                  </a:solidFill>
                  <a:effectLst>
                    <a:outerShdw blurRad="38100" dist="38100" dir="2700000" algn="tl">
                      <a:srgbClr val="000000">
                        <a:alpha val="43137"/>
                      </a:srgbClr>
                    </a:outerShdw>
                  </a:effectLst>
                  <a:cs typeface="Arial" panose="020B0604020202020204" pitchFamily="34" charset="0"/>
                </a:rPr>
                <a:t>ShortCutstv</a:t>
              </a:r>
            </a:p>
          </p:txBody>
        </p:sp>
        <p:sp>
          <p:nvSpPr>
            <p:cNvPr id="11" name="Rectangle 10">
              <a:hlinkClick r:id="rId3"/>
              <a:extLst>
                <a:ext uri="{FF2B5EF4-FFF2-40B4-BE49-F238E27FC236}">
                  <a16:creationId xmlns:a16="http://schemas.microsoft.com/office/drawing/2014/main" id="{EFC13550-2799-DA11-894B-F37B6900D635}"/>
                </a:ext>
              </a:extLst>
            </p:cNvPr>
            <p:cNvSpPr/>
            <p:nvPr/>
          </p:nvSpPr>
          <p:spPr>
            <a:xfrm>
              <a:off x="2712459" y="3669669"/>
              <a:ext cx="2290714" cy="516029"/>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000">
                <a:effectLst>
                  <a:outerShdw blurRad="38100" dist="38100" dir="2700000" algn="tl">
                    <a:srgbClr val="000000">
                      <a:alpha val="43137"/>
                    </a:srgbClr>
                  </a:outerShdw>
                </a:effectLst>
              </a:endParaRPr>
            </a:p>
          </p:txBody>
        </p:sp>
      </p:grpSp>
      <p:pic>
        <p:nvPicPr>
          <p:cNvPr id="8" name="Picture 7">
            <a:extLst>
              <a:ext uri="{FF2B5EF4-FFF2-40B4-BE49-F238E27FC236}">
                <a16:creationId xmlns:a16="http://schemas.microsoft.com/office/drawing/2014/main" id="{743FE21E-90B6-80D5-2D87-2C6143027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8739">
            <a:off x="6548162" y="375931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17">
            <a:extLst>
              <a:ext uri="{FF2B5EF4-FFF2-40B4-BE49-F238E27FC236}">
                <a16:creationId xmlns:a16="http://schemas.microsoft.com/office/drawing/2014/main" id="{BB0591EF-D793-EAE6-531F-50827CB033D2}"/>
              </a:ext>
            </a:extLst>
          </p:cNvPr>
          <p:cNvCxnSpPr>
            <a:cxnSpLocks/>
          </p:cNvCxnSpPr>
          <p:nvPr/>
        </p:nvCxnSpPr>
        <p:spPr>
          <a:xfrm flipV="1">
            <a:off x="-1016000" y="5011176"/>
            <a:ext cx="10058400" cy="12700"/>
          </a:xfrm>
          <a:prstGeom prst="line">
            <a:avLst/>
          </a:prstGeom>
          <a:ln w="57150">
            <a:solidFill>
              <a:srgbClr val="B8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F5F3020-4810-2871-3A76-714C20A36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834162" y="4770291"/>
            <a:ext cx="703447" cy="661680"/>
          </a:xfrm>
          <a:prstGeom prst="rect">
            <a:avLst/>
          </a:prstGeom>
        </p:spPr>
      </p:pic>
      <p:sp>
        <p:nvSpPr>
          <p:cNvPr id="22" name="TextBox 21">
            <a:extLst>
              <a:ext uri="{FF2B5EF4-FFF2-40B4-BE49-F238E27FC236}">
                <a16:creationId xmlns:a16="http://schemas.microsoft.com/office/drawing/2014/main" id="{348910EA-0918-AFC1-C2A5-F39FCCCF2577}"/>
              </a:ext>
            </a:extLst>
          </p:cNvPr>
          <p:cNvSpPr txBox="1"/>
          <p:nvPr/>
        </p:nvSpPr>
        <p:spPr>
          <a:xfrm>
            <a:off x="865239" y="1954099"/>
            <a:ext cx="6010652" cy="2554545"/>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cs typeface="Arial" panose="020B0604020202020204" pitchFamily="34" charset="0"/>
              </a:rPr>
              <a:t>An</a:t>
            </a:r>
          </a:p>
          <a:p>
            <a:pPr algn="ctr"/>
            <a:r>
              <a:rPr lang="en-GB" sz="4000" b="1" dirty="0">
                <a:effectLst>
                  <a:outerShdw blurRad="38100" dist="38100" dir="2700000" algn="tl">
                    <a:srgbClr val="000000">
                      <a:alpha val="43137"/>
                    </a:srgbClr>
                  </a:outerShdw>
                </a:effectLst>
                <a:cs typeface="Arial" panose="020B0604020202020204" pitchFamily="34" charset="0"/>
              </a:rPr>
              <a:t>Invisible Ink</a:t>
            </a:r>
          </a:p>
          <a:p>
            <a:pPr algn="ctr"/>
            <a:r>
              <a:rPr lang="en-GB" sz="4000" b="1" dirty="0">
                <a:effectLst>
                  <a:outerShdw blurRad="38100" dist="38100" dir="2700000" algn="tl">
                    <a:srgbClr val="000000">
                      <a:alpha val="43137"/>
                    </a:srgbClr>
                  </a:outerShdw>
                </a:effectLst>
                <a:cs typeface="Arial" panose="020B0604020202020204" pitchFamily="34" charset="0"/>
              </a:rPr>
              <a:t>Production</a:t>
            </a:r>
          </a:p>
          <a:p>
            <a:pPr algn="ctr"/>
            <a:r>
              <a:rPr lang="en-GB" sz="4000" b="1" dirty="0">
                <a:effectLst>
                  <a:outerShdw blurRad="38100" dist="38100" dir="2700000" algn="tl">
                    <a:srgbClr val="000000">
                      <a:alpha val="43137"/>
                    </a:srgbClr>
                  </a:outerShdw>
                </a:effectLst>
                <a:cs typeface="Arial" panose="020B0604020202020204" pitchFamily="34" charset="0"/>
              </a:rPr>
              <a:t>for</a:t>
            </a:r>
          </a:p>
        </p:txBody>
      </p:sp>
    </p:spTree>
    <p:extLst>
      <p:ext uri="{BB962C8B-B14F-4D97-AF65-F5344CB8AC3E}">
        <p14:creationId xmlns:p14="http://schemas.microsoft.com/office/powerpoint/2010/main" val="4154633338"/>
      </p:ext>
    </p:extLst>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bg2">
                <a:lumMod val="50000"/>
              </a:schemeClr>
            </a:gs>
            <a:gs pos="66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0F5AD13-9E43-2D83-71AF-D593319DDF4B}"/>
              </a:ext>
            </a:extLst>
          </p:cNvPr>
          <p:cNvSpPr/>
          <p:nvPr/>
        </p:nvSpPr>
        <p:spPr>
          <a:xfrm>
            <a:off x="1209367" y="722671"/>
            <a:ext cx="9458632" cy="5412658"/>
          </a:xfrm>
          <a:custGeom>
            <a:avLst/>
            <a:gdLst>
              <a:gd name="connsiteX0" fmla="*/ 192310 w 9458632"/>
              <a:gd name="connsiteY0" fmla="*/ 0 h 5412658"/>
              <a:gd name="connsiteX1" fmla="*/ 2206761 w 9458632"/>
              <a:gd name="connsiteY1" fmla="*/ 0 h 5412658"/>
              <a:gd name="connsiteX2" fmla="*/ 2399071 w 9458632"/>
              <a:gd name="connsiteY2" fmla="*/ 192310 h 5412658"/>
              <a:gd name="connsiteX3" fmla="*/ 2399071 w 9458632"/>
              <a:gd name="connsiteY3" fmla="*/ 398206 h 5412658"/>
              <a:gd name="connsiteX4" fmla="*/ 9242309 w 9458632"/>
              <a:gd name="connsiteY4" fmla="*/ 398206 h 5412658"/>
              <a:gd name="connsiteX5" fmla="*/ 9458632 w 9458632"/>
              <a:gd name="connsiteY5" fmla="*/ 614529 h 5412658"/>
              <a:gd name="connsiteX6" fmla="*/ 9458632 w 9458632"/>
              <a:gd name="connsiteY6" fmla="*/ 5196335 h 5412658"/>
              <a:gd name="connsiteX7" fmla="*/ 9242309 w 9458632"/>
              <a:gd name="connsiteY7" fmla="*/ 5412658 h 5412658"/>
              <a:gd name="connsiteX8" fmla="*/ 216323 w 9458632"/>
              <a:gd name="connsiteY8" fmla="*/ 5412658 h 5412658"/>
              <a:gd name="connsiteX9" fmla="*/ 0 w 9458632"/>
              <a:gd name="connsiteY9" fmla="*/ 5196335 h 5412658"/>
              <a:gd name="connsiteX10" fmla="*/ 0 w 9458632"/>
              <a:gd name="connsiteY10" fmla="*/ 618851 h 5412658"/>
              <a:gd name="connsiteX11" fmla="*/ 0 w 9458632"/>
              <a:gd name="connsiteY11" fmla="*/ 614529 h 5412658"/>
              <a:gd name="connsiteX12" fmla="*/ 0 w 9458632"/>
              <a:gd name="connsiteY12" fmla="*/ 192310 h 5412658"/>
              <a:gd name="connsiteX13" fmla="*/ 192310 w 9458632"/>
              <a:gd name="connsiteY13" fmla="*/ 0 h 54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8632" h="5412658">
                <a:moveTo>
                  <a:pt x="192310" y="0"/>
                </a:moveTo>
                <a:lnTo>
                  <a:pt x="2206761" y="0"/>
                </a:lnTo>
                <a:cubicBezTo>
                  <a:pt x="2312971" y="0"/>
                  <a:pt x="2399071" y="86100"/>
                  <a:pt x="2399071" y="192310"/>
                </a:cubicBezTo>
                <a:lnTo>
                  <a:pt x="2399071" y="398206"/>
                </a:lnTo>
                <a:lnTo>
                  <a:pt x="9242309" y="398206"/>
                </a:lnTo>
                <a:cubicBezTo>
                  <a:pt x="9361781" y="398206"/>
                  <a:pt x="9458632" y="495057"/>
                  <a:pt x="9458632" y="614529"/>
                </a:cubicBezTo>
                <a:lnTo>
                  <a:pt x="9458632" y="5196335"/>
                </a:lnTo>
                <a:cubicBezTo>
                  <a:pt x="9458632" y="5315807"/>
                  <a:pt x="9361781" y="5412658"/>
                  <a:pt x="9242309" y="5412658"/>
                </a:cubicBezTo>
                <a:lnTo>
                  <a:pt x="216323" y="5412658"/>
                </a:lnTo>
                <a:cubicBezTo>
                  <a:pt x="96851" y="5412658"/>
                  <a:pt x="0" y="5315807"/>
                  <a:pt x="0" y="5196335"/>
                </a:cubicBezTo>
                <a:lnTo>
                  <a:pt x="0" y="618851"/>
                </a:lnTo>
                <a:lnTo>
                  <a:pt x="0" y="614529"/>
                </a:lnTo>
                <a:lnTo>
                  <a:pt x="0" y="192310"/>
                </a:lnTo>
                <a:cubicBezTo>
                  <a:pt x="0" y="86100"/>
                  <a:pt x="86100" y="0"/>
                  <a:pt x="192310" y="0"/>
                </a:cubicBezTo>
                <a:close/>
              </a:path>
            </a:pathLst>
          </a:custGeom>
          <a:solidFill>
            <a:srgbClr val="A888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6">
            <a:extLst>
              <a:ext uri="{FF2B5EF4-FFF2-40B4-BE49-F238E27FC236}">
                <a16:creationId xmlns:a16="http://schemas.microsoft.com/office/drawing/2014/main" id="{A23CAD8C-1F40-329E-2B86-CD1DB11DF701}"/>
              </a:ext>
            </a:extLst>
          </p:cNvPr>
          <p:cNvSpPr/>
          <p:nvPr/>
        </p:nvSpPr>
        <p:spPr>
          <a:xfrm rot="21424973">
            <a:off x="1524001" y="1474840"/>
            <a:ext cx="8829367" cy="4404850"/>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5518264-1666-5E5E-BF57-3F5479F91182}"/>
              </a:ext>
            </a:extLst>
          </p:cNvPr>
          <p:cNvSpPr txBox="1"/>
          <p:nvPr/>
        </p:nvSpPr>
        <p:spPr>
          <a:xfrm>
            <a:off x="1523999" y="740168"/>
            <a:ext cx="2064328"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Click to Close</a:t>
            </a:r>
          </a:p>
        </p:txBody>
      </p:sp>
      <p:sp>
        <p:nvSpPr>
          <p:cNvPr id="8" name="Rectangle 7">
            <a:extLst>
              <a:ext uri="{FF2B5EF4-FFF2-40B4-BE49-F238E27FC236}">
                <a16:creationId xmlns:a16="http://schemas.microsoft.com/office/drawing/2014/main" id="{EA09647E-F8F7-3809-458B-F24C4B97A35E}"/>
              </a:ext>
            </a:extLst>
          </p:cNvPr>
          <p:cNvSpPr/>
          <p:nvPr/>
        </p:nvSpPr>
        <p:spPr>
          <a:xfrm>
            <a:off x="1523999" y="1597743"/>
            <a:ext cx="8829367" cy="4404850"/>
          </a:xfrm>
          <a:prstGeom prst="rect">
            <a:avLst/>
          </a:prstGeom>
          <a:solidFill>
            <a:schemeClr val="bg1"/>
          </a:solidFill>
          <a:effectLst>
            <a:outerShdw blurRad="63500" sx="102000" sy="102000" algn="ct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17D75E22-5B83-757E-9ED0-CA211F68E437}"/>
              </a:ext>
            </a:extLst>
          </p:cNvPr>
          <p:cNvSpPr/>
          <p:nvPr/>
        </p:nvSpPr>
        <p:spPr>
          <a:xfrm>
            <a:off x="1209367" y="8400435"/>
            <a:ext cx="9458632" cy="4326194"/>
          </a:xfrm>
          <a:prstGeom prst="roundRect">
            <a:avLst>
              <a:gd name="adj" fmla="val 1805"/>
            </a:avLst>
          </a:prstGeom>
          <a:solidFill>
            <a:srgbClr val="BB9F6D"/>
          </a:solidFill>
          <a:ln>
            <a:solidFill>
              <a:srgbClr val="A8884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latin typeface="Cascadia Code" panose="020B0509020204030204" pitchFamily="49" charset="0"/>
            </a:endParaRPr>
          </a:p>
        </p:txBody>
      </p:sp>
      <p:sp>
        <p:nvSpPr>
          <p:cNvPr id="4" name="Rectangle 3">
            <a:extLst>
              <a:ext uri="{FF2B5EF4-FFF2-40B4-BE49-F238E27FC236}">
                <a16:creationId xmlns:a16="http://schemas.microsoft.com/office/drawing/2014/main" id="{FD1814C2-F00A-48F7-30B0-41FE27078CCE}"/>
              </a:ext>
            </a:extLst>
          </p:cNvPr>
          <p:cNvSpPr/>
          <p:nvPr/>
        </p:nvSpPr>
        <p:spPr>
          <a:xfrm rot="21149215">
            <a:off x="3282088" y="11407725"/>
            <a:ext cx="3669291" cy="754756"/>
          </a:xfrm>
          <a:prstGeom prst="rect">
            <a:avLst/>
          </a:prstGeom>
          <a:noFill/>
          <a:ln w="76200">
            <a:solidFill>
              <a:srgbClr val="B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B80000"/>
                </a:solidFill>
                <a:effectLst>
                  <a:outerShdw blurRad="38100" dist="38100" dir="2700000" algn="tl">
                    <a:srgbClr val="000000">
                      <a:alpha val="43137"/>
                    </a:srgbClr>
                  </a:outerShdw>
                </a:effectLst>
                <a:latin typeface="Cascadia Code" panose="020B0509020204030204" pitchFamily="49" charset="0"/>
              </a:rPr>
              <a:t>Your Eyes Only</a:t>
            </a:r>
          </a:p>
        </p:txBody>
      </p:sp>
      <p:pic>
        <p:nvPicPr>
          <p:cNvPr id="15" name="Picture 14">
            <a:extLst>
              <a:ext uri="{FF2B5EF4-FFF2-40B4-BE49-F238E27FC236}">
                <a16:creationId xmlns:a16="http://schemas.microsoft.com/office/drawing/2014/main" id="{2A072AD0-2B27-FDAE-7926-6196805AE019}"/>
              </a:ext>
            </a:extLst>
          </p:cNvPr>
          <p:cNvPicPr>
            <a:picLocks noChangeAspect="1"/>
          </p:cNvPicPr>
          <p:nvPr/>
        </p:nvPicPr>
        <p:blipFill rotWithShape="1">
          <a:blip r:embed="rId2">
            <a:extLst>
              <a:ext uri="{28A0092B-C50C-407E-A947-70E740481C1C}">
                <a14:useLocalDpi xmlns:a14="http://schemas.microsoft.com/office/drawing/2010/main" val="0"/>
              </a:ext>
            </a:extLst>
          </a:blip>
          <a:srcRect l="5468" t="6170" r="7253" b="5116"/>
          <a:stretch/>
        </p:blipFill>
        <p:spPr>
          <a:xfrm rot="606945">
            <a:off x="2030624" y="8493789"/>
            <a:ext cx="2435741" cy="240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Graphic 15" descr="Paperclip with solid fill">
            <a:extLst>
              <a:ext uri="{FF2B5EF4-FFF2-40B4-BE49-F238E27FC236}">
                <a16:creationId xmlns:a16="http://schemas.microsoft.com/office/drawing/2014/main" id="{1E33A2F8-322D-9E98-13BF-D635B7DB69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79505">
            <a:off x="3601693" y="8144522"/>
            <a:ext cx="914400" cy="914400"/>
          </a:xfrm>
          <a:prstGeom prst="rect">
            <a:avLst/>
          </a:prstGeom>
          <a:effectLst>
            <a:outerShdw blurRad="50800" dist="38100" dir="8100000" algn="tr" rotWithShape="0">
              <a:prstClr val="black">
                <a:alpha val="40000"/>
              </a:prstClr>
            </a:outerShdw>
          </a:effectLst>
        </p:spPr>
      </p:pic>
      <p:sp>
        <p:nvSpPr>
          <p:cNvPr id="17" name="TextBox 16">
            <a:extLst>
              <a:ext uri="{FF2B5EF4-FFF2-40B4-BE49-F238E27FC236}">
                <a16:creationId xmlns:a16="http://schemas.microsoft.com/office/drawing/2014/main" id="{9059FC49-9361-B734-3974-289957606E56}"/>
              </a:ext>
            </a:extLst>
          </p:cNvPr>
          <p:cNvSpPr txBox="1"/>
          <p:nvPr/>
        </p:nvSpPr>
        <p:spPr>
          <a:xfrm>
            <a:off x="5938682" y="9044247"/>
            <a:ext cx="4219578" cy="1200329"/>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Cascadia Code" panose="020B0509020204030204" pitchFamily="49" charset="0"/>
              </a:rPr>
              <a:t>Information</a:t>
            </a:r>
          </a:p>
          <a:p>
            <a:r>
              <a:rPr lang="en-GB" sz="3600" b="1" dirty="0">
                <a:effectLst>
                  <a:outerShdw blurRad="38100" dist="38100" dir="2700000" algn="tl">
                    <a:srgbClr val="000000">
                      <a:alpha val="43137"/>
                    </a:srgbClr>
                  </a:outerShdw>
                </a:effectLst>
                <a:latin typeface="Cascadia Code" panose="020B0509020204030204" pitchFamily="49" charset="0"/>
              </a:rPr>
              <a:t>Analysts</a:t>
            </a:r>
          </a:p>
        </p:txBody>
      </p:sp>
      <p:sp>
        <p:nvSpPr>
          <p:cNvPr id="18" name="TextBox 17">
            <a:extLst>
              <a:ext uri="{FF2B5EF4-FFF2-40B4-BE49-F238E27FC236}">
                <a16:creationId xmlns:a16="http://schemas.microsoft.com/office/drawing/2014/main" id="{43C4DDD7-9032-FDBC-83F0-AB4AFC0987B7}"/>
              </a:ext>
            </a:extLst>
          </p:cNvPr>
          <p:cNvSpPr txBox="1"/>
          <p:nvPr/>
        </p:nvSpPr>
        <p:spPr>
          <a:xfrm>
            <a:off x="5912208" y="10522632"/>
            <a:ext cx="4046482" cy="461665"/>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ABC of Investigating</a:t>
            </a:r>
          </a:p>
        </p:txBody>
      </p:sp>
      <p:sp>
        <p:nvSpPr>
          <p:cNvPr id="3" name="Rectangle 2">
            <a:hlinkClick r:id="" action="ppaction://hlinkshowjump?jump=nextslide"/>
            <a:extLst>
              <a:ext uri="{FF2B5EF4-FFF2-40B4-BE49-F238E27FC236}">
                <a16:creationId xmlns:a16="http://schemas.microsoft.com/office/drawing/2014/main" id="{AEF524EB-F84A-F9CA-69FC-14F27A2B3E97}"/>
              </a:ext>
            </a:extLst>
          </p:cNvPr>
          <p:cNvSpPr/>
          <p:nvPr/>
        </p:nvSpPr>
        <p:spPr>
          <a:xfrm>
            <a:off x="1417637" y="641023"/>
            <a:ext cx="2041793" cy="578178"/>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AB9CF87-C3D5-740D-967F-1FC6990D53B1}"/>
              </a:ext>
            </a:extLst>
          </p:cNvPr>
          <p:cNvGrpSpPr/>
          <p:nvPr/>
        </p:nvGrpSpPr>
        <p:grpSpPr>
          <a:xfrm>
            <a:off x="2070405" y="4475614"/>
            <a:ext cx="3180191" cy="707886"/>
            <a:chOff x="2669833" y="3603680"/>
            <a:chExt cx="2333340" cy="707886"/>
          </a:xfrm>
        </p:grpSpPr>
        <p:sp>
          <p:nvSpPr>
            <p:cNvPr id="9" name="TextBox 8">
              <a:extLst>
                <a:ext uri="{FF2B5EF4-FFF2-40B4-BE49-F238E27FC236}">
                  <a16:creationId xmlns:a16="http://schemas.microsoft.com/office/drawing/2014/main" id="{F5FA9051-B3BE-B82F-13EB-A55F0810D6F4}"/>
                </a:ext>
              </a:extLst>
            </p:cNvPr>
            <p:cNvSpPr txBox="1"/>
            <p:nvPr/>
          </p:nvSpPr>
          <p:spPr>
            <a:xfrm>
              <a:off x="2669833" y="3603680"/>
              <a:ext cx="2290715" cy="707886"/>
            </a:xfrm>
            <a:prstGeom prst="rect">
              <a:avLst/>
            </a:prstGeom>
            <a:noFill/>
          </p:spPr>
          <p:txBody>
            <a:bodyPr wrap="square">
              <a:spAutoFit/>
            </a:bodyPr>
            <a:lstStyle/>
            <a:p>
              <a:pPr algn="ctr"/>
              <a:r>
                <a:rPr lang="en-GB" sz="4000" b="1" dirty="0">
                  <a:solidFill>
                    <a:srgbClr val="0000FF"/>
                  </a:solidFill>
                  <a:effectLst>
                    <a:outerShdw blurRad="38100" dist="38100" dir="2700000" algn="tl">
                      <a:srgbClr val="000000">
                        <a:alpha val="43137"/>
                      </a:srgbClr>
                    </a:outerShdw>
                  </a:effectLst>
                  <a:cs typeface="Arial" panose="020B0604020202020204" pitchFamily="34" charset="0"/>
                </a:rPr>
                <a:t>ShortCutstv</a:t>
              </a:r>
            </a:p>
          </p:txBody>
        </p:sp>
        <p:sp>
          <p:nvSpPr>
            <p:cNvPr id="11" name="Rectangle 10">
              <a:hlinkClick r:id="rId5"/>
              <a:extLst>
                <a:ext uri="{FF2B5EF4-FFF2-40B4-BE49-F238E27FC236}">
                  <a16:creationId xmlns:a16="http://schemas.microsoft.com/office/drawing/2014/main" id="{005F5636-EFAB-ECCF-C7C3-0B4B446B26E1}"/>
                </a:ext>
              </a:extLst>
            </p:cNvPr>
            <p:cNvSpPr/>
            <p:nvPr/>
          </p:nvSpPr>
          <p:spPr>
            <a:xfrm>
              <a:off x="2712459" y="3669669"/>
              <a:ext cx="2290714" cy="516029"/>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000">
                <a:effectLst>
                  <a:outerShdw blurRad="38100" dist="38100" dir="2700000" algn="tl">
                    <a:srgbClr val="000000">
                      <a:alpha val="43137"/>
                    </a:srgbClr>
                  </a:outerShdw>
                </a:effectLst>
              </a:endParaRPr>
            </a:p>
          </p:txBody>
        </p:sp>
      </p:grpSp>
      <p:sp>
        <p:nvSpPr>
          <p:cNvPr id="12" name="TextBox 11">
            <a:extLst>
              <a:ext uri="{FF2B5EF4-FFF2-40B4-BE49-F238E27FC236}">
                <a16:creationId xmlns:a16="http://schemas.microsoft.com/office/drawing/2014/main" id="{3E44A53D-A7C6-6EDE-C65B-A80B1099E6A3}"/>
              </a:ext>
            </a:extLst>
          </p:cNvPr>
          <p:cNvSpPr txBox="1"/>
          <p:nvPr/>
        </p:nvSpPr>
        <p:spPr>
          <a:xfrm>
            <a:off x="582435" y="2104931"/>
            <a:ext cx="6010652" cy="2554545"/>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cs typeface="Arial" panose="020B0604020202020204" pitchFamily="34" charset="0"/>
              </a:rPr>
              <a:t>An</a:t>
            </a:r>
          </a:p>
          <a:p>
            <a:pPr algn="ctr"/>
            <a:r>
              <a:rPr lang="en-GB" sz="4000" b="1" dirty="0">
                <a:effectLst>
                  <a:outerShdw blurRad="38100" dist="38100" dir="2700000" algn="tl">
                    <a:srgbClr val="000000">
                      <a:alpha val="43137"/>
                    </a:srgbClr>
                  </a:outerShdw>
                </a:effectLst>
                <a:cs typeface="Arial" panose="020B0604020202020204" pitchFamily="34" charset="0"/>
              </a:rPr>
              <a:t>Invisible Ink</a:t>
            </a:r>
          </a:p>
          <a:p>
            <a:pPr algn="ctr"/>
            <a:r>
              <a:rPr lang="en-GB" sz="4000" b="1" dirty="0">
                <a:effectLst>
                  <a:outerShdw blurRad="38100" dist="38100" dir="2700000" algn="tl">
                    <a:srgbClr val="000000">
                      <a:alpha val="43137"/>
                    </a:srgbClr>
                  </a:outerShdw>
                </a:effectLst>
                <a:cs typeface="Arial" panose="020B0604020202020204" pitchFamily="34" charset="0"/>
              </a:rPr>
              <a:t>Production</a:t>
            </a:r>
          </a:p>
          <a:p>
            <a:pPr algn="ctr"/>
            <a:r>
              <a:rPr lang="en-GB" sz="4000" b="1" dirty="0">
                <a:effectLst>
                  <a:outerShdw blurRad="38100" dist="38100" dir="2700000" algn="tl">
                    <a:srgbClr val="000000">
                      <a:alpha val="43137"/>
                    </a:srgbClr>
                  </a:outerShdw>
                </a:effectLst>
                <a:cs typeface="Arial" panose="020B0604020202020204" pitchFamily="34" charset="0"/>
              </a:rPr>
              <a:t>for</a:t>
            </a:r>
          </a:p>
        </p:txBody>
      </p:sp>
      <p:pic>
        <p:nvPicPr>
          <p:cNvPr id="13" name="Picture 12">
            <a:extLst>
              <a:ext uri="{FF2B5EF4-FFF2-40B4-BE49-F238E27FC236}">
                <a16:creationId xmlns:a16="http://schemas.microsoft.com/office/drawing/2014/main" id="{D27AD977-4115-ACBB-5617-FADA25EFF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5951" y="2085668"/>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8447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618</Words>
  <Application>Microsoft Office PowerPoint</Application>
  <PresentationFormat>Widescreen</PresentationFormat>
  <Paragraphs>121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Cascadia 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 Livesey</cp:lastModifiedBy>
  <cp:revision>142</cp:revision>
  <dcterms:created xsi:type="dcterms:W3CDTF">2024-03-08T12:11:53Z</dcterms:created>
  <dcterms:modified xsi:type="dcterms:W3CDTF">2024-03-19T16:16:57Z</dcterms:modified>
</cp:coreProperties>
</file>