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5" r:id="rId4"/>
    <p:sldId id="264" r:id="rId5"/>
    <p:sldId id="263" r:id="rId6"/>
    <p:sldId id="258" r:id="rId7"/>
    <p:sldId id="260" r:id="rId8"/>
    <p:sldId id="262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989" autoAdjust="0"/>
  </p:normalViewPr>
  <p:slideViewPr>
    <p:cSldViewPr snapToGrid="0">
      <p:cViewPr>
        <p:scale>
          <a:sx n="50" d="100"/>
          <a:sy n="50" d="100"/>
        </p:scale>
        <p:origin x="1862" y="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5216-76CD-4F78-901F-C1F6CC48D274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E703A-4E60-4F2B-B75C-E99EE682F3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64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Notes:</a:t>
            </a:r>
          </a:p>
          <a:p>
            <a:r>
              <a:rPr lang="en-GB" dirty="0"/>
              <a:t>Reduction: causes overall decrease in offending</a:t>
            </a:r>
          </a:p>
          <a:p>
            <a:r>
              <a:rPr lang="en-GB" dirty="0"/>
              <a:t>Mixed Impact: Reduces offending for some types of crime but may increase offending for other types</a:t>
            </a:r>
          </a:p>
          <a:p>
            <a:r>
              <a:rPr lang="en-GB" dirty="0"/>
              <a:t>No impact: Neither reduces nor increases offending</a:t>
            </a:r>
          </a:p>
          <a:p>
            <a:r>
              <a:rPr lang="en-GB" dirty="0"/>
              <a:t>Increase: causes overall increase in offending.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E703A-4E60-4F2B-B75C-E99EE682F3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383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Notes:</a:t>
            </a:r>
          </a:p>
          <a:p>
            <a:r>
              <a:rPr lang="en-GB" dirty="0"/>
              <a:t>Reduction: causes overall decrease in offending</a:t>
            </a:r>
          </a:p>
          <a:p>
            <a:r>
              <a:rPr lang="en-GB" dirty="0"/>
              <a:t>Mixed Impact: Reduces offending for some types of crime but may increase offending for other types</a:t>
            </a:r>
          </a:p>
          <a:p>
            <a:r>
              <a:rPr lang="en-GB" dirty="0"/>
              <a:t>No impact: Neither reduces nor increases offending</a:t>
            </a:r>
          </a:p>
          <a:p>
            <a:r>
              <a:rPr lang="en-GB" dirty="0"/>
              <a:t>Increase: causes overall increase in offending.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E703A-4E60-4F2B-B75C-E99EE682F31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383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Notes:</a:t>
            </a:r>
          </a:p>
          <a:p>
            <a:r>
              <a:rPr lang="en-GB" dirty="0"/>
              <a:t>Reduction: causes overall decrease in offending</a:t>
            </a:r>
          </a:p>
          <a:p>
            <a:r>
              <a:rPr lang="en-GB" dirty="0"/>
              <a:t>Mixed Impact: Reduces offending for some types of crime but may increase offending for other types</a:t>
            </a:r>
          </a:p>
          <a:p>
            <a:r>
              <a:rPr lang="en-GB" dirty="0"/>
              <a:t>No impact: Neither reduces nor increases offending</a:t>
            </a:r>
          </a:p>
          <a:p>
            <a:r>
              <a:rPr lang="en-GB" dirty="0"/>
              <a:t>Increase: causes overall increase in offending.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E703A-4E60-4F2B-B75C-E99EE682F3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504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Notes:</a:t>
            </a:r>
          </a:p>
          <a:p>
            <a:r>
              <a:rPr lang="en-GB" dirty="0"/>
              <a:t>Reduction: causes overall decrease in offending</a:t>
            </a:r>
          </a:p>
          <a:p>
            <a:r>
              <a:rPr lang="en-GB" dirty="0"/>
              <a:t>Mixed Impact: Reduces offending for some types of crime but may increase offending for other types</a:t>
            </a:r>
          </a:p>
          <a:p>
            <a:r>
              <a:rPr lang="en-GB" dirty="0"/>
              <a:t>No impact: Neither reduces nor increases offending</a:t>
            </a:r>
          </a:p>
          <a:p>
            <a:r>
              <a:rPr lang="en-GB" dirty="0"/>
              <a:t>Increase: causes overall increase in offending.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E703A-4E60-4F2B-B75C-E99EE682F3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21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400B-E2B2-4A72-DEF3-4C799E532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484312-7D17-33E2-6725-773B3665E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DF0A8-DB13-375D-BC24-91F8BEF66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B00A-1B9A-45A7-8249-AE869A0001E5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B3669-1A9A-7E8F-7CB8-4EE316251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D8D45-E6C7-7822-D4C0-B4C73826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7F9D-871A-4345-8CD3-CF662D514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08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73CB-62FB-2958-DC57-C78A344B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71A34-485D-C4FC-89E2-F1AF02ADA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B4062-383F-E75A-9497-EFD46F52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B00A-1B9A-45A7-8249-AE869A0001E5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8A7CB-543A-75FC-90B5-5D813176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BB175-61E1-55D7-7010-BF02A9039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7F9D-871A-4345-8CD3-CF662D514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849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4CB8AA-030E-FFC4-4318-F60D6146D8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464E84-43C2-7192-28D3-FE1BD9F03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1DD62-174A-02AC-65A8-7A76C330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B00A-1B9A-45A7-8249-AE869A0001E5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E3A00-F4F7-BFC6-C435-C7420C29D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872EB-1B0D-5810-E7A6-FFD37E27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7F9D-871A-4345-8CD3-CF662D514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12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C7BF-ED6F-1524-07F4-FAE72C06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FE919-337C-4B8A-7F3F-CA365DBD0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B7458-2240-F7DC-5B17-4722B105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B00A-1B9A-45A7-8249-AE869A0001E5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352B8-3EF8-093D-682A-50A792DF7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5F98F-0068-B5A5-6F51-38222F9E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7F9D-871A-4345-8CD3-CF662D514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63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71B8E-4BF6-074E-E828-0B5DB905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78A47-A8AB-BF8B-4EC7-13F5454A3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E647C-68A5-3DCE-B63F-B687F45C4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B00A-1B9A-45A7-8249-AE869A0001E5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314B5-192F-9260-D9F1-98FACDD5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A1C01-CC67-5BE5-0D78-535F99134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7F9D-871A-4345-8CD3-CF662D514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97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D516B-9F56-4494-F0F9-CCC3D500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6FF38-032B-67CA-1A49-FC2E498B0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AE328-F755-98B7-79DD-E24F5EAB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5FE30-AC63-7187-799C-EAF4A767C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B00A-1B9A-45A7-8249-AE869A0001E5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72F2B-03D7-32A7-1AE4-C27B4F7E4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07EAA-F176-3E40-8BA5-6E68B35B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7F9D-871A-4345-8CD3-CF662D514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3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02E5-F550-CCD6-A096-33274F606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21D2B-942F-F2A2-9E52-3824587D4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FFAD7F-C495-209B-4131-C53120A3B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B8F233-14C8-A937-3BF9-03A34258A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D25AC-BD1B-F3B4-34A0-A5157AB325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2FDD82-0429-9EA8-4BAD-F85E61AC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B00A-1B9A-45A7-8249-AE869A0001E5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E3183B-39ED-B267-C6F0-4C12F650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8DDF14-2258-212D-08F1-6DFE2BF3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7F9D-871A-4345-8CD3-CF662D514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2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D1FBB-0662-6893-683E-704EDE75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889E3-F89C-EAFB-23CE-6B74AF6AF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B00A-1B9A-45A7-8249-AE869A0001E5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B89EC-D124-DE74-14DA-04E467955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B3E9A-BFFA-6A49-A4D8-62A24A10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7F9D-871A-4345-8CD3-CF662D514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472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6E623C-5E5E-27FB-25B8-2770FFE05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B00A-1B9A-45A7-8249-AE869A0001E5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B5E7E-2CC4-873D-4BCF-674C3FEB7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4D9B4-F322-EBE3-D7F8-88C88B5E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7F9D-871A-4345-8CD3-CF662D514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9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1E02-3F24-562B-8A8B-C85809A8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828FA-0F10-1C16-24B4-DAA2B96CD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39D83-C70B-CA64-07B0-B820940EB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2094C-8A9A-45F2-299F-42EB901B4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B00A-1B9A-45A7-8249-AE869A0001E5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8804F-ACB1-8348-C652-88D13568E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AA1F-FF3A-6271-DE25-65135165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7F9D-871A-4345-8CD3-CF662D514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24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F58E-169B-CCC0-4617-1717BD2D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0CC73-77F3-1A9E-1092-D4A180DB1F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63C676-59FE-A5FB-21C8-3DBA65D23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1B7EF-2CFE-2A00-53FB-A6E0FACF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B00A-1B9A-45A7-8249-AE869A0001E5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7796F-75E2-F839-02CB-8B08C1C1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C31BF-50C0-6237-5C82-F16C9BE0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7F9D-871A-4345-8CD3-CF662D514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02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A675DD-4B93-0A81-7D25-E073679F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97BA2-5B6A-68B5-0A07-6A5442303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1E1EF-033A-EF51-49D8-623119613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AB00A-1B9A-45A7-8249-AE869A0001E5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28F98-534B-261A-5F33-FE32AE059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AB3B8-B465-8CFC-6BEB-6F9099D02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67F9D-871A-4345-8CD3-CF662D514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10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6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rtcutstv.com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5B742C-803C-452D-4D71-7340829BED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2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DF69C3-949C-2EFD-B305-5882BB16BAC7}"/>
              </a:ext>
            </a:extLst>
          </p:cNvPr>
          <p:cNvSpPr txBox="1"/>
          <p:nvPr/>
        </p:nvSpPr>
        <p:spPr>
          <a:xfrm>
            <a:off x="4520" y="1419540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FFFF00"/>
                </a:solidFill>
                <a:latin typeface="VAGRounded BT" panose="020F0702020204020204" pitchFamily="34" charset="0"/>
              </a:rPr>
              <a:t>Evaluating Crime </a:t>
            </a:r>
          </a:p>
          <a:p>
            <a:pPr algn="ctr"/>
            <a:r>
              <a:rPr lang="en-GB" sz="7200" dirty="0">
                <a:solidFill>
                  <a:srgbClr val="FFFF00"/>
                </a:solidFill>
                <a:latin typeface="VAGRounded BT" panose="020F0702020204020204" pitchFamily="34" charset="0"/>
              </a:rPr>
              <a:t>Reduction Strategies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32637-0411-DFFE-29B9-09D9D25DE07F}"/>
              </a:ext>
            </a:extLst>
          </p:cNvPr>
          <p:cNvSpPr txBox="1"/>
          <p:nvPr/>
        </p:nvSpPr>
        <p:spPr>
          <a:xfrm>
            <a:off x="-4520" y="369063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VAGRounded BT" panose="020F0702020204020204" pitchFamily="34" charset="0"/>
              </a:rPr>
              <a:t>2</a:t>
            </a:r>
            <a:r>
              <a:rPr lang="en-GB" sz="4000">
                <a:solidFill>
                  <a:schemeClr val="bg1"/>
                </a:solidFill>
                <a:latin typeface="VAGRounded BT" panose="020F0702020204020204" pitchFamily="34" charset="0"/>
              </a:rPr>
              <a:t>. </a:t>
            </a:r>
            <a:r>
              <a:rPr lang="en-GB" sz="4000" dirty="0">
                <a:solidFill>
                  <a:schemeClr val="bg1"/>
                </a:solidFill>
                <a:latin typeface="VAGRounded BT" panose="020F0702020204020204" pitchFamily="34" charset="0"/>
              </a:rPr>
              <a:t>Scared Straight?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A849C-9D5A-93FA-B170-E2C13F406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6" y="-166003"/>
            <a:ext cx="1340882" cy="13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154767-0397-512C-1565-6909835B22B1}"/>
              </a:ext>
            </a:extLst>
          </p:cNvPr>
          <p:cNvSpPr txBox="1"/>
          <p:nvPr/>
        </p:nvSpPr>
        <p:spPr>
          <a:xfrm>
            <a:off x="1" y="189372"/>
            <a:ext cx="8500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Petrosino et al (2013)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“'Scared Straight’ and other juvenile awareness programs 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preventing juvenile delinquency”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99B8D7-E47A-3C40-1FDD-E78ABD142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" b="99722" l="4219" r="98516">
                        <a14:foregroundMark x1="26250" y1="5139" x2="34766" y2="5139"/>
                        <a14:foregroundMark x1="21094" y1="86250" x2="19766" y2="98611"/>
                        <a14:foregroundMark x1="4219" y1="97778" x2="9766" y2="97778"/>
                        <a14:foregroundMark x1="5547" y1="99583" x2="10234" y2="96389"/>
                        <a14:foregroundMark x1="37422" y1="96111" x2="41250" y2="97778"/>
                        <a14:foregroundMark x1="71953" y1="7500" x2="79844" y2="72778"/>
                        <a14:foregroundMark x1="90000" y1="5139" x2="83516" y2="25694"/>
                        <a14:foregroundMark x1="98516" y1="139" x2="95156" y2="75972"/>
                        <a14:foregroundMark x1="90625" y1="41528" x2="90156" y2="77778"/>
                        <a14:foregroundMark x1="90156" y1="77778" x2="91328" y2="79444"/>
                        <a14:foregroundMark x1="85313" y1="48750" x2="80000" y2="87361"/>
                        <a14:foregroundMark x1="73984" y1="63750" x2="77344" y2="96806"/>
                        <a14:foregroundMark x1="71484" y1="84583" x2="66953" y2="99583"/>
                        <a14:foregroundMark x1="66953" y1="99583" x2="66953" y2="99722"/>
                        <a14:foregroundMark x1="97813" y1="64444" x2="96328" y2="99306"/>
                        <a14:foregroundMark x1="96328" y1="99306" x2="96328" y2="99306"/>
                        <a14:foregroundMark x1="86016" y1="85972" x2="86328" y2="99583"/>
                        <a14:foregroundMark x1="81641" y1="90000" x2="93672" y2="82778"/>
                        <a14:foregroundMark x1="90625" y1="97083" x2="80000" y2="99028"/>
                        <a14:foregroundMark x1="80000" y1="99028" x2="80000" y2="99028"/>
                        <a14:backgroundMark x1="52422" y1="71250" x2="51953" y2="88194"/>
                        <a14:backgroundMark x1="52656" y1="69444" x2="60313" y2="67639"/>
                        <a14:backgroundMark x1="13281" y1="78194" x2="13281" y2="78194"/>
                        <a14:backgroundMark x1="14922" y1="67639" x2="14922" y2="67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1667" y="2658534"/>
            <a:ext cx="5630333" cy="417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E10583-6C32-D4BE-ECE1-232B660D1415}"/>
              </a:ext>
            </a:extLst>
          </p:cNvPr>
          <p:cNvSpPr txBox="1"/>
          <p:nvPr/>
        </p:nvSpPr>
        <p:spPr>
          <a:xfrm>
            <a:off x="493699" y="1856642"/>
            <a:ext cx="8097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Scared Straight programmes 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underpinned by </a:t>
            </a:r>
            <a:r>
              <a:rPr lang="en-GB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deterrence theory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the claim that if punishment is swift, severe and certain it will deter criminal behaviour.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36808-5DEB-1C2C-67B7-2FEBBEC9BFB2}"/>
              </a:ext>
            </a:extLst>
          </p:cNvPr>
          <p:cNvSpPr txBox="1"/>
          <p:nvPr/>
        </p:nvSpPr>
        <p:spPr>
          <a:xfrm>
            <a:off x="634996" y="4619755"/>
            <a:ext cx="6985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on Re-offending Rates?</a:t>
            </a:r>
          </a:p>
        </p:txBody>
      </p:sp>
      <p:sp>
        <p:nvSpPr>
          <p:cNvPr id="6" name="Rectangle: Rounded Corners 5">
            <a:hlinkClick r:id="rId5" action="ppaction://hlinksldjump"/>
            <a:extLst>
              <a:ext uri="{FF2B5EF4-FFF2-40B4-BE49-F238E27FC236}">
                <a16:creationId xmlns:a16="http://schemas.microsoft.com/office/drawing/2014/main" id="{96F92AB2-5DCB-7E96-2D95-5C3F2D74776E}"/>
              </a:ext>
            </a:extLst>
          </p:cNvPr>
          <p:cNvSpPr/>
          <p:nvPr/>
        </p:nvSpPr>
        <p:spPr>
          <a:xfrm>
            <a:off x="634996" y="5480937"/>
            <a:ext cx="1512000" cy="540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</a:p>
        </p:txBody>
      </p:sp>
      <p:sp>
        <p:nvSpPr>
          <p:cNvPr id="7" name="Rectangle: Rounded Corners 6">
            <a:hlinkClick r:id="rId6" action="ppaction://hlinksldjump"/>
            <a:extLst>
              <a:ext uri="{FF2B5EF4-FFF2-40B4-BE49-F238E27FC236}">
                <a16:creationId xmlns:a16="http://schemas.microsoft.com/office/drawing/2014/main" id="{EAC82B03-335D-54C5-128B-186F416F9D8B}"/>
              </a:ext>
            </a:extLst>
          </p:cNvPr>
          <p:cNvSpPr/>
          <p:nvPr/>
        </p:nvSpPr>
        <p:spPr>
          <a:xfrm>
            <a:off x="2459563" y="5480937"/>
            <a:ext cx="1512000" cy="540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</a:p>
        </p:txBody>
      </p:sp>
      <p:sp>
        <p:nvSpPr>
          <p:cNvPr id="9" name="Rectangle: Rounded Corners 8">
            <a:hlinkClick r:id="rId7" action="ppaction://hlinksldjump"/>
            <a:extLst>
              <a:ext uri="{FF2B5EF4-FFF2-40B4-BE49-F238E27FC236}">
                <a16:creationId xmlns:a16="http://schemas.microsoft.com/office/drawing/2014/main" id="{4367DD13-5ADA-35A6-0266-AF159AC8BB69}"/>
              </a:ext>
            </a:extLst>
          </p:cNvPr>
          <p:cNvSpPr/>
          <p:nvPr/>
        </p:nvSpPr>
        <p:spPr>
          <a:xfrm>
            <a:off x="6108697" y="5480937"/>
            <a:ext cx="1512000" cy="5400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3EB60D-A3C1-B917-5949-CF8CAFB20D77}"/>
              </a:ext>
            </a:extLst>
          </p:cNvPr>
          <p:cNvCxnSpPr>
            <a:cxnSpLocks/>
          </p:cNvCxnSpPr>
          <p:nvPr/>
        </p:nvCxnSpPr>
        <p:spPr>
          <a:xfrm>
            <a:off x="11726" y="1633388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27167B-9CF9-AA68-C240-0BBAF30A2C54}"/>
              </a:ext>
            </a:extLst>
          </p:cNvPr>
          <p:cNvCxnSpPr>
            <a:cxnSpLocks/>
          </p:cNvCxnSpPr>
          <p:nvPr/>
        </p:nvCxnSpPr>
        <p:spPr>
          <a:xfrm>
            <a:off x="11726" y="97663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hlinkClick r:id="rId8" action="ppaction://hlinksldjump"/>
            <a:extLst>
              <a:ext uri="{FF2B5EF4-FFF2-40B4-BE49-F238E27FC236}">
                <a16:creationId xmlns:a16="http://schemas.microsoft.com/office/drawing/2014/main" id="{CB8D182D-DC3B-71DF-C4D8-0477D0B2F7EB}"/>
              </a:ext>
            </a:extLst>
          </p:cNvPr>
          <p:cNvSpPr/>
          <p:nvPr/>
        </p:nvSpPr>
        <p:spPr>
          <a:xfrm>
            <a:off x="4284130" y="5480937"/>
            <a:ext cx="1512000" cy="540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 Impact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229A1-4F20-E25D-8C23-C4E5FED6F9E3}"/>
              </a:ext>
            </a:extLst>
          </p:cNvPr>
          <p:cNvSpPr txBox="1"/>
          <p:nvPr/>
        </p:nvSpPr>
        <p:spPr>
          <a:xfrm>
            <a:off x="493699" y="2946412"/>
            <a:ext cx="6448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aim is to reduce crime by exposing young people to realistic depictions of prison life. By demonstrating its harshness this will deter potential juvenile defenders before they start on a life of crime. They will be “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scared straight</a:t>
            </a: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878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9" grpId="0" animBg="1"/>
      <p:bldP spid="10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4F5DE9-44CC-B71C-FE07-3A779214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99667" l="750" r="97751">
                        <a14:foregroundMark x1="37769" y1="4833" x2="20993" y2="11167"/>
                        <a14:foregroundMark x1="20993" y1="11167" x2="16307" y2="35667"/>
                        <a14:foregroundMark x1="16307" y1="35667" x2="17807" y2="49833"/>
                        <a14:foregroundMark x1="13308" y1="83167" x2="5061" y2="98000"/>
                        <a14:foregroundMark x1="9653" y1="81833" x2="20431" y2="95000"/>
                        <a14:foregroundMark x1="20431" y1="95000" x2="21837" y2="95333"/>
                        <a14:foregroundMark x1="80319" y1="12667" x2="88847" y2="34667"/>
                        <a14:foregroundMark x1="88847" y1="34667" x2="93252" y2="35000"/>
                        <a14:foregroundMark x1="72165" y1="10333" x2="90347" y2="11667"/>
                        <a14:foregroundMark x1="81256" y1="4833" x2="75258" y2="7167"/>
                        <a14:foregroundMark x1="69822" y1="11000" x2="78351" y2="4833"/>
                        <a14:foregroundMark x1="92502" y1="21333" x2="97282" y2="47000"/>
                        <a14:foregroundMark x1="96532" y1="62833" x2="91284" y2="93167"/>
                        <a14:foregroundMark x1="91284" y1="93167" x2="91284" y2="93167"/>
                        <a14:foregroundMark x1="84911" y1="69833" x2="72727" y2="95333"/>
                        <a14:foregroundMark x1="87629" y1="78333" x2="79756" y2="99667"/>
                        <a14:foregroundMark x1="79756" y1="99667" x2="79756" y2="99667"/>
                        <a14:foregroundMark x1="97095" y1="83167" x2="97751" y2="93833"/>
                        <a14:foregroundMark x1="87629" y1="93500" x2="84911" y2="97333"/>
                        <a14:foregroundMark x1="92127" y1="95667" x2="89222" y2="98667"/>
                        <a14:foregroundMark x1="22024" y1="5167" x2="12679" y2="25280"/>
                        <a14:foregroundMark x1="19963" y1="6167" x2="13590" y2="16833"/>
                        <a14:foregroundMark x1="17807" y1="4833" x2="14527" y2="12667"/>
                        <a14:backgroundMark x1="41987" y1="86667" x2="39082" y2="99000"/>
                        <a14:backgroundMark x1="42362" y1="82833" x2="44892" y2="90500"/>
                        <a14:backgroundMark x1="55764" y1="67000" x2="53421" y2="85333"/>
                        <a14:backgroundMark x1="53421" y1="85333" x2="52671" y2="87333"/>
                        <a14:backgroundMark x1="55576" y1="68333" x2="56326" y2="72167"/>
                        <a14:backgroundMark x1="11903" y1="29333" x2="11903" y2="29333"/>
                        <a14:backgroundMark x1="11903" y1="28167" x2="11903" y2="28167"/>
                        <a14:backgroundMark x1="11059" y1="28167" x2="11340" y2="30167"/>
                        <a14:backgroundMark x1="11809" y1="25333" x2="11903" y2="30167"/>
                        <a14:backgroundMark x1="35333" y1="85500" x2="31303" y2="99167"/>
                        <a14:backgroundMark x1="17713" y1="2833" x2="19213" y2="167"/>
                        <a14:backgroundMark x1="656" y1="90667" x2="656" y2="90667"/>
                        <a14:backgroundMark x1="1406" y1="90000" x2="1406" y2="90000"/>
                        <a14:backgroundMark x1="1218" y1="90000" x2="1218" y2="90000"/>
                        <a14:backgroundMark x1="937" y1="90667" x2="937" y2="90667"/>
                        <a14:backgroundMark x1="750" y1="90500" x2="750" y2="90500"/>
                        <a14:backgroundMark x1="843" y1="89500" x2="750" y2="90500"/>
                        <a14:backgroundMark x1="1406" y1="90833" x2="469" y2="86500"/>
                        <a14:backgroundMark x1="2343" y1="83000" x2="1312" y2="96000"/>
                        <a14:backgroundMark x1="40300" y1="78833" x2="36364" y2="84667"/>
                        <a14:backgroundMark x1="41237" y1="75500" x2="37113" y2="80167"/>
                        <a14:backgroundMark x1="59700" y1="78500" x2="59888" y2="8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31" y="2971801"/>
            <a:ext cx="6328669" cy="3886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154767-0397-512C-1565-6909835B22B1}"/>
              </a:ext>
            </a:extLst>
          </p:cNvPr>
          <p:cNvSpPr txBox="1"/>
          <p:nvPr/>
        </p:nvSpPr>
        <p:spPr>
          <a:xfrm>
            <a:off x="482801" y="1891318"/>
            <a:ext cx="8018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GB" sz="20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GB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ixed </a:t>
            </a:r>
            <a:r>
              <a:rPr lang="en-GB" sz="20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mpact </a:t>
            </a: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outcome means Scared Straight programmes have either increased or reduced crime / reoffending in some small way that has not had a statistically-significant effect on reoffending.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C4510B-4C5E-16D6-863F-267BA6615D35}"/>
              </a:ext>
            </a:extLst>
          </p:cNvPr>
          <p:cNvCxnSpPr>
            <a:cxnSpLocks/>
          </p:cNvCxnSpPr>
          <p:nvPr/>
        </p:nvCxnSpPr>
        <p:spPr>
          <a:xfrm>
            <a:off x="0" y="1633388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E8547C-5E2E-806C-132A-01372B538097}"/>
              </a:ext>
            </a:extLst>
          </p:cNvPr>
          <p:cNvCxnSpPr>
            <a:cxnSpLocks/>
          </p:cNvCxnSpPr>
          <p:nvPr/>
        </p:nvCxnSpPr>
        <p:spPr>
          <a:xfrm>
            <a:off x="0" y="97663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48D5ACD-A101-8236-6538-5BCC6D97B480}"/>
              </a:ext>
            </a:extLst>
          </p:cNvPr>
          <p:cNvSpPr txBox="1"/>
          <p:nvPr/>
        </p:nvSpPr>
        <p:spPr>
          <a:xfrm>
            <a:off x="482801" y="3167464"/>
            <a:ext cx="7137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2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is not the case here…</a:t>
            </a:r>
            <a:endParaRPr lang="en-GB" sz="2000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0EAC83-5163-D619-E419-1662265EE84A}"/>
              </a:ext>
            </a:extLst>
          </p:cNvPr>
          <p:cNvSpPr txBox="1"/>
          <p:nvPr/>
        </p:nvSpPr>
        <p:spPr>
          <a:xfrm>
            <a:off x="634996" y="4619755"/>
            <a:ext cx="6985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on Re-offending Rates?</a:t>
            </a:r>
          </a:p>
        </p:txBody>
      </p:sp>
      <p:sp>
        <p:nvSpPr>
          <p:cNvPr id="5" name="Rectangle: Rounded Corners 4">
            <a:hlinkClick r:id="rId5" action="ppaction://hlinksldjump"/>
            <a:extLst>
              <a:ext uri="{FF2B5EF4-FFF2-40B4-BE49-F238E27FC236}">
                <a16:creationId xmlns:a16="http://schemas.microsoft.com/office/drawing/2014/main" id="{091523D2-3088-100F-8BD7-B0F8D5D09C6E}"/>
              </a:ext>
            </a:extLst>
          </p:cNvPr>
          <p:cNvSpPr/>
          <p:nvPr/>
        </p:nvSpPr>
        <p:spPr>
          <a:xfrm>
            <a:off x="634996" y="5480937"/>
            <a:ext cx="1512000" cy="540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</a:p>
        </p:txBody>
      </p:sp>
      <p:sp>
        <p:nvSpPr>
          <p:cNvPr id="13" name="Rectangle: Rounded Corners 12">
            <a:hlinkClick r:id="rId6" action="ppaction://hlinksldjump"/>
            <a:extLst>
              <a:ext uri="{FF2B5EF4-FFF2-40B4-BE49-F238E27FC236}">
                <a16:creationId xmlns:a16="http://schemas.microsoft.com/office/drawing/2014/main" id="{D482D359-9C87-C14E-12F9-D7FFB92E6C6D}"/>
              </a:ext>
            </a:extLst>
          </p:cNvPr>
          <p:cNvSpPr/>
          <p:nvPr/>
        </p:nvSpPr>
        <p:spPr>
          <a:xfrm>
            <a:off x="3371846" y="5480937"/>
            <a:ext cx="1512000" cy="540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 Impact</a:t>
            </a:r>
          </a:p>
        </p:txBody>
      </p: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0BFD97FF-33F4-69FD-44B4-F3B8051832A2}"/>
              </a:ext>
            </a:extLst>
          </p:cNvPr>
          <p:cNvSpPr/>
          <p:nvPr/>
        </p:nvSpPr>
        <p:spPr>
          <a:xfrm>
            <a:off x="6108697" y="5480937"/>
            <a:ext cx="1512000" cy="5400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55D4BD-B77D-B155-E111-4D7577087F81}"/>
              </a:ext>
            </a:extLst>
          </p:cNvPr>
          <p:cNvSpPr txBox="1"/>
          <p:nvPr/>
        </p:nvSpPr>
        <p:spPr>
          <a:xfrm>
            <a:off x="1" y="189372"/>
            <a:ext cx="8500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Petrosino et al (2013)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“'Scared Straight’ and other juvenile awareness programs 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preventing juvenile delinquency”</a:t>
            </a:r>
          </a:p>
        </p:txBody>
      </p:sp>
    </p:spTree>
    <p:extLst>
      <p:ext uri="{BB962C8B-B14F-4D97-AF65-F5344CB8AC3E}">
        <p14:creationId xmlns:p14="http://schemas.microsoft.com/office/powerpoint/2010/main" val="3753042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4BC3B0-24FC-4EE0-B572-EBED90525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4" b="99815" l="0" r="99115">
                        <a14:foregroundMark x1="18854" y1="12037" x2="12969" y2="26852"/>
                        <a14:foregroundMark x1="12969" y1="26852" x2="4531" y2="75556"/>
                        <a14:foregroundMark x1="3802" y1="46667" x2="5521" y2="94630"/>
                        <a14:foregroundMark x1="5521" y1="94630" x2="4844" y2="97593"/>
                        <a14:foregroundMark x1="26771" y1="32130" x2="9323" y2="70833"/>
                        <a14:foregroundMark x1="9323" y1="70833" x2="6615" y2="87315"/>
                        <a14:foregroundMark x1="208" y1="46481" x2="365" y2="99907"/>
                        <a14:foregroundMark x1="90000" y1="26759" x2="95000" y2="39444"/>
                        <a14:foregroundMark x1="95000" y1="39444" x2="90729" y2="41944"/>
                        <a14:foregroundMark x1="90469" y1="76759" x2="92083" y2="99907"/>
                        <a14:foregroundMark x1="89688" y1="80833" x2="81510" y2="98611"/>
                        <a14:foregroundMark x1="93906" y1="78056" x2="93177" y2="94630"/>
                        <a14:foregroundMark x1="93177" y1="94630" x2="93438" y2="95648"/>
                        <a14:foregroundMark x1="98646" y1="82963" x2="99115" y2="96019"/>
                        <a14:foregroundMark x1="99115" y1="96019" x2="99115" y2="96019"/>
                        <a14:foregroundMark x1="26771" y1="52593" x2="28854" y2="69352"/>
                        <a14:foregroundMark x1="28854" y1="69352" x2="28854" y2="69352"/>
                        <a14:foregroundMark x1="22448" y1="2593" x2="15729" y2="1944"/>
                        <a14:foregroundMark x1="39167" y1="68889" x2="38073" y2="87315"/>
                        <a14:foregroundMark x1="41667" y1="66944" x2="44219" y2="86204"/>
                        <a14:foregroundMark x1="44219" y1="86204" x2="44219" y2="86204"/>
                        <a14:foregroundMark x1="57500" y1="73148" x2="53750" y2="97963"/>
                        <a14:foregroundMark x1="33490" y1="88611" x2="34219" y2="95648"/>
                        <a14:foregroundMark x1="37188" y1="68704" x2="35573" y2="77870"/>
                        <a14:foregroundMark x1="31250" y1="67778" x2="30208" y2="70833"/>
                        <a14:foregroundMark x1="31667" y1="72778" x2="29010" y2="75278"/>
                        <a14:foregroundMark x1="60156" y1="73148" x2="60625" y2="79352"/>
                        <a14:foregroundMark x1="60938" y1="89815" x2="61823" y2="93704"/>
                        <a14:backgroundMark x1="6927" y1="1296" x2="677" y2="17778"/>
                        <a14:backgroundMark x1="64479" y1="38056" x2="65677" y2="55185"/>
                        <a14:backgroundMark x1="58698" y1="35278" x2="58698" y2="53519"/>
                        <a14:backgroundMark x1="58698" y1="53519" x2="58698" y2="53519"/>
                        <a14:backgroundMark x1="67917" y1="72130" x2="70781" y2="91944"/>
                        <a14:backgroundMark x1="35417" y1="57778" x2="33490" y2="7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6067" y="2580007"/>
            <a:ext cx="5985933" cy="427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27B0EB-BFA9-89DB-5B68-048B7D221317}"/>
              </a:ext>
            </a:extLst>
          </p:cNvPr>
          <p:cNvCxnSpPr>
            <a:cxnSpLocks/>
          </p:cNvCxnSpPr>
          <p:nvPr/>
        </p:nvCxnSpPr>
        <p:spPr>
          <a:xfrm>
            <a:off x="0" y="1633388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FDE4BA-A8EB-4283-2AA5-244991E5A790}"/>
              </a:ext>
            </a:extLst>
          </p:cNvPr>
          <p:cNvCxnSpPr>
            <a:cxnSpLocks/>
          </p:cNvCxnSpPr>
          <p:nvPr/>
        </p:nvCxnSpPr>
        <p:spPr>
          <a:xfrm>
            <a:off x="0" y="97663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DC2E91E-6311-9E6F-D699-BA44FC58073A}"/>
              </a:ext>
            </a:extLst>
          </p:cNvPr>
          <p:cNvSpPr txBox="1"/>
          <p:nvPr/>
        </p:nvSpPr>
        <p:spPr>
          <a:xfrm>
            <a:off x="482801" y="1882852"/>
            <a:ext cx="83902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000" i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GB" sz="20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Impact </a:t>
            </a:r>
            <a:r>
              <a:rPr lang="en-GB" sz="20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outcome </a:t>
            </a: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means 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Scared Straight programmes have</a:t>
            </a: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had no statistically-significant effect on reoffending in terms of either an increase or decrease in crime.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F42467-1CA2-035F-D14F-92305A13CCA6}"/>
              </a:ext>
            </a:extLst>
          </p:cNvPr>
          <p:cNvSpPr txBox="1"/>
          <p:nvPr/>
        </p:nvSpPr>
        <p:spPr>
          <a:xfrm>
            <a:off x="482801" y="3167464"/>
            <a:ext cx="7137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2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is not the case here…</a:t>
            </a:r>
            <a:endParaRPr lang="en-GB" sz="2000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3C14A-E655-2579-E770-6E656B48CA9B}"/>
              </a:ext>
            </a:extLst>
          </p:cNvPr>
          <p:cNvSpPr txBox="1"/>
          <p:nvPr/>
        </p:nvSpPr>
        <p:spPr>
          <a:xfrm>
            <a:off x="634996" y="4619755"/>
            <a:ext cx="6985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on Re-offending Rates?</a:t>
            </a: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384D6698-F9F9-7A64-8F34-3873DFA89251}"/>
              </a:ext>
            </a:extLst>
          </p:cNvPr>
          <p:cNvSpPr/>
          <p:nvPr/>
        </p:nvSpPr>
        <p:spPr>
          <a:xfrm>
            <a:off x="634996" y="5480937"/>
            <a:ext cx="1512000" cy="540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</a:p>
        </p:txBody>
      </p:sp>
      <p:sp>
        <p:nvSpPr>
          <p:cNvPr id="14" name="Rectangle: Rounded Corners 13">
            <a:hlinkClick r:id="rId6" action="ppaction://hlinksldjump"/>
            <a:extLst>
              <a:ext uri="{FF2B5EF4-FFF2-40B4-BE49-F238E27FC236}">
                <a16:creationId xmlns:a16="http://schemas.microsoft.com/office/drawing/2014/main" id="{7F52B26B-9CDB-E985-3EF1-E041B8C53098}"/>
              </a:ext>
            </a:extLst>
          </p:cNvPr>
          <p:cNvSpPr/>
          <p:nvPr/>
        </p:nvSpPr>
        <p:spPr>
          <a:xfrm>
            <a:off x="3371847" y="5480937"/>
            <a:ext cx="1512000" cy="540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</a:p>
        </p:txBody>
      </p:sp>
      <p:sp>
        <p:nvSpPr>
          <p:cNvPr id="16" name="Rectangle: Rounded Corners 15">
            <a:hlinkClick r:id="rId5" action="ppaction://hlinksldjump"/>
            <a:extLst>
              <a:ext uri="{FF2B5EF4-FFF2-40B4-BE49-F238E27FC236}">
                <a16:creationId xmlns:a16="http://schemas.microsoft.com/office/drawing/2014/main" id="{9D4BEAC0-93C4-FC31-A958-41057CCEFDDF}"/>
              </a:ext>
            </a:extLst>
          </p:cNvPr>
          <p:cNvSpPr/>
          <p:nvPr/>
        </p:nvSpPr>
        <p:spPr>
          <a:xfrm>
            <a:off x="6108697" y="5480937"/>
            <a:ext cx="1512000" cy="5400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D9D007-89E3-CF86-9914-507C5598B3A2}"/>
              </a:ext>
            </a:extLst>
          </p:cNvPr>
          <p:cNvSpPr txBox="1"/>
          <p:nvPr/>
        </p:nvSpPr>
        <p:spPr>
          <a:xfrm>
            <a:off x="1" y="189372"/>
            <a:ext cx="8500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Petrosino et al (2013)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“'Scared Straight’ and other juvenile awareness programs 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preventing juvenile delinquency”</a:t>
            </a:r>
          </a:p>
        </p:txBody>
      </p:sp>
    </p:spTree>
    <p:extLst>
      <p:ext uri="{BB962C8B-B14F-4D97-AF65-F5344CB8AC3E}">
        <p14:creationId xmlns:p14="http://schemas.microsoft.com/office/powerpoint/2010/main" val="1698339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08EDF9E-34BC-3ABD-5039-9EDEC2918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8056" l="10000" r="98047">
                        <a14:foregroundMark x1="56172" y1="3750" x2="88359" y2="9722"/>
                        <a14:foregroundMark x1="91328" y1="11528" x2="92578" y2="30139"/>
                        <a14:foregroundMark x1="92578" y1="30139" x2="92813" y2="30556"/>
                        <a14:foregroundMark x1="86719" y1="75278" x2="89141" y2="97083"/>
                        <a14:foregroundMark x1="90391" y1="78194" x2="94141" y2="98194"/>
                        <a14:foregroundMark x1="96953" y1="94028" x2="98047" y2="94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3036" y="2035257"/>
            <a:ext cx="7600950" cy="482274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F39F91-4F80-EB5A-E66D-BA6565215254}"/>
              </a:ext>
            </a:extLst>
          </p:cNvPr>
          <p:cNvCxnSpPr>
            <a:cxnSpLocks/>
          </p:cNvCxnSpPr>
          <p:nvPr/>
        </p:nvCxnSpPr>
        <p:spPr>
          <a:xfrm>
            <a:off x="0" y="1633388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A80CF0-582B-5EAA-007F-C9028332E692}"/>
              </a:ext>
            </a:extLst>
          </p:cNvPr>
          <p:cNvCxnSpPr>
            <a:cxnSpLocks/>
          </p:cNvCxnSpPr>
          <p:nvPr/>
        </p:nvCxnSpPr>
        <p:spPr>
          <a:xfrm>
            <a:off x="0" y="97663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8C29AF-31E4-6A68-9B54-6AA46A1281CB}"/>
              </a:ext>
            </a:extLst>
          </p:cNvPr>
          <p:cNvSpPr txBox="1"/>
          <p:nvPr/>
        </p:nvSpPr>
        <p:spPr>
          <a:xfrm>
            <a:off x="482801" y="1891323"/>
            <a:ext cx="67832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000" i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GB" sz="20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Reduced Offending </a:t>
            </a:r>
            <a:r>
              <a:rPr lang="en-GB" sz="20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outcome </a:t>
            </a: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means 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Scared Straight programmes have </a:t>
            </a: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caused a statistically-significant </a:t>
            </a:r>
            <a:r>
              <a:rPr lang="en-GB" sz="20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en-GB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crease</a:t>
            </a: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reoffending.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4D4A8A-971C-30DF-FBAF-E259E6EEF82E}"/>
              </a:ext>
            </a:extLst>
          </p:cNvPr>
          <p:cNvSpPr txBox="1"/>
          <p:nvPr/>
        </p:nvSpPr>
        <p:spPr>
          <a:xfrm>
            <a:off x="482801" y="3167464"/>
            <a:ext cx="7137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2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is not the case here…</a:t>
            </a:r>
            <a:endParaRPr lang="en-GB" sz="2000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095F90-ECB1-85F4-E6C7-376A36142B21}"/>
              </a:ext>
            </a:extLst>
          </p:cNvPr>
          <p:cNvSpPr txBox="1"/>
          <p:nvPr/>
        </p:nvSpPr>
        <p:spPr>
          <a:xfrm>
            <a:off x="634996" y="4619755"/>
            <a:ext cx="6985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on Re-offending Rates?</a:t>
            </a:r>
          </a:p>
        </p:txBody>
      </p:sp>
      <p:sp>
        <p:nvSpPr>
          <p:cNvPr id="11" name="Rectangle: Rounded Corners 10">
            <a:hlinkClick r:id="rId5" action="ppaction://hlinksldjump"/>
            <a:extLst>
              <a:ext uri="{FF2B5EF4-FFF2-40B4-BE49-F238E27FC236}">
                <a16:creationId xmlns:a16="http://schemas.microsoft.com/office/drawing/2014/main" id="{5E305833-1CAB-8992-3BC1-4CA1ADDDA792}"/>
              </a:ext>
            </a:extLst>
          </p:cNvPr>
          <p:cNvSpPr/>
          <p:nvPr/>
        </p:nvSpPr>
        <p:spPr>
          <a:xfrm>
            <a:off x="689755" y="5480937"/>
            <a:ext cx="1512000" cy="540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</a:p>
        </p:txBody>
      </p:sp>
      <p:sp>
        <p:nvSpPr>
          <p:cNvPr id="13" name="Rectangle: Rounded Corners 12">
            <a:hlinkClick r:id="rId6" action="ppaction://hlinksldjump"/>
            <a:extLst>
              <a:ext uri="{FF2B5EF4-FFF2-40B4-BE49-F238E27FC236}">
                <a16:creationId xmlns:a16="http://schemas.microsoft.com/office/drawing/2014/main" id="{9AE3C5DE-A8E1-5AF5-5030-C4D7405324FC}"/>
              </a:ext>
            </a:extLst>
          </p:cNvPr>
          <p:cNvSpPr/>
          <p:nvPr/>
        </p:nvSpPr>
        <p:spPr>
          <a:xfrm>
            <a:off x="3399226" y="5480937"/>
            <a:ext cx="1512000" cy="540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 Impact</a:t>
            </a:r>
          </a:p>
        </p:txBody>
      </p:sp>
      <p:sp>
        <p:nvSpPr>
          <p:cNvPr id="14" name="Rectangle: Rounded Corners 13">
            <a:hlinkClick r:id="rId7" action="ppaction://hlinksldjump"/>
            <a:extLst>
              <a:ext uri="{FF2B5EF4-FFF2-40B4-BE49-F238E27FC236}">
                <a16:creationId xmlns:a16="http://schemas.microsoft.com/office/drawing/2014/main" id="{9661BEA2-4B1F-B6BB-5C3F-3732774F104C}"/>
              </a:ext>
            </a:extLst>
          </p:cNvPr>
          <p:cNvSpPr/>
          <p:nvPr/>
        </p:nvSpPr>
        <p:spPr>
          <a:xfrm>
            <a:off x="6108697" y="5480937"/>
            <a:ext cx="1512000" cy="5400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8780A-0F38-3E73-3936-AC86C05B740A}"/>
              </a:ext>
            </a:extLst>
          </p:cNvPr>
          <p:cNvSpPr txBox="1"/>
          <p:nvPr/>
        </p:nvSpPr>
        <p:spPr>
          <a:xfrm>
            <a:off x="1" y="189372"/>
            <a:ext cx="8500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Petrosino et al (2013)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“'Scared Straight’ and other juvenile awareness programs 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preventing juvenile delinquency”</a:t>
            </a:r>
          </a:p>
        </p:txBody>
      </p:sp>
    </p:spTree>
    <p:extLst>
      <p:ext uri="{BB962C8B-B14F-4D97-AF65-F5344CB8AC3E}">
        <p14:creationId xmlns:p14="http://schemas.microsoft.com/office/powerpoint/2010/main" val="3605112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148694-C745-51D4-CA5B-003A6636F7F6}"/>
              </a:ext>
            </a:extLst>
          </p:cNvPr>
          <p:cNvSpPr txBox="1"/>
          <p:nvPr/>
        </p:nvSpPr>
        <p:spPr>
          <a:xfrm>
            <a:off x="482800" y="3099195"/>
            <a:ext cx="75012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Reoffending 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nearly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70% higher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juveniles who participated in the programme compared with those who did not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B668A8-4B42-BB21-1FA1-F388C1581D65}"/>
              </a:ext>
            </a:extLst>
          </p:cNvPr>
          <p:cNvCxnSpPr>
            <a:cxnSpLocks/>
          </p:cNvCxnSpPr>
          <p:nvPr/>
        </p:nvCxnSpPr>
        <p:spPr>
          <a:xfrm>
            <a:off x="0" y="1633388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227D31-C57B-CBE7-83BF-AC6BC6EDEC74}"/>
              </a:ext>
            </a:extLst>
          </p:cNvPr>
          <p:cNvCxnSpPr>
            <a:cxnSpLocks/>
          </p:cNvCxnSpPr>
          <p:nvPr/>
        </p:nvCxnSpPr>
        <p:spPr>
          <a:xfrm>
            <a:off x="0" y="97663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711B304-AD9B-D12C-1DFA-DE3EF4BD4449}"/>
              </a:ext>
            </a:extLst>
          </p:cNvPr>
          <p:cNvSpPr txBox="1"/>
          <p:nvPr/>
        </p:nvSpPr>
        <p:spPr>
          <a:xfrm>
            <a:off x="482802" y="2035257"/>
            <a:ext cx="81638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Petrosino et al’s meta-analysis concluded Scared Straight programmes led to an </a:t>
            </a:r>
            <a:r>
              <a:rPr lang="en-GB" sz="20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both reoffending and reconvictions when compared with those who had </a:t>
            </a:r>
            <a:r>
              <a:rPr lang="en-GB" sz="20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participated in the Programs:</a:t>
            </a:r>
            <a:endParaRPr lang="en-GB" sz="2000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94819AE-D184-DA35-73E0-D985F2D40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8056" l="702" r="89942">
                        <a14:foregroundMark x1="27135" y1="5000" x2="55322" y2="10417"/>
                        <a14:foregroundMark x1="20000" y1="31528" x2="702" y2="58889"/>
                        <a14:foregroundMark x1="702" y1="58889" x2="702" y2="58889"/>
                        <a14:foregroundMark x1="23860" y1="34167" x2="21871" y2="73472"/>
                        <a14:foregroundMark x1="21871" y1="73472" x2="21287" y2="74028"/>
                        <a14:foregroundMark x1="30760" y1="39167" x2="25965" y2="84306"/>
                        <a14:foregroundMark x1="25965" y1="84306" x2="26784" y2="86250"/>
                        <a14:foregroundMark x1="32047" y1="69167" x2="36725" y2="87222"/>
                        <a14:foregroundMark x1="10058" y1="58056" x2="8538" y2="88333"/>
                        <a14:foregroundMark x1="8538" y1="88333" x2="8538" y2="88333"/>
                        <a14:foregroundMark x1="19883" y1="71806" x2="13684" y2="90972"/>
                        <a14:foregroundMark x1="36725" y1="70833" x2="41287" y2="95556"/>
                        <a14:foregroundMark x1="4561" y1="92361" x2="34737" y2="89167"/>
                        <a14:foregroundMark x1="34737" y1="89167" x2="35205" y2="89167"/>
                        <a14:foregroundMark x1="2339" y1="95556" x2="33216" y2="93889"/>
                        <a14:foregroundMark x1="33216" y1="93889" x2="39064" y2="94028"/>
                        <a14:foregroundMark x1="44561" y1="96250" x2="7485" y2="98056"/>
                        <a14:foregroundMark x1="7485" y1="98056" x2="1637" y2="95417"/>
                        <a14:foregroundMark x1="15673" y1="25694" x2="3041" y2="38194"/>
                        <a14:foregroundMark x1="29240" y1="1389" x2="24370" y2="618"/>
                        <a14:foregroundMark x1="62339" y1="89722" x2="61287" y2="93056"/>
                        <a14:backgroundMark x1="22339" y1="1389" x2="22924" y2="9444"/>
                        <a14:backgroundMark x1="22105" y1="8056" x2="21287" y2="11944"/>
                        <a14:backgroundMark x1="22456" y1="11528" x2="16725" y2="18611"/>
                        <a14:backgroundMark x1="16725" y1="18611" x2="18713" y2="17778"/>
                        <a14:backgroundMark x1="42573" y1="48056" x2="46550" y2="69444"/>
                        <a14:backgroundMark x1="55205" y1="84167" x2="48538" y2="90556"/>
                        <a14:backgroundMark x1="48538" y1="90556" x2="47485" y2="93333"/>
                        <a14:backgroundMark x1="62456" y1="10139" x2="64678" y2="19028"/>
                        <a14:backgroundMark x1="59298" y1="29167" x2="58129" y2="32639"/>
                        <a14:backgroundMark x1="57895" y1="26250" x2="57895" y2="31667"/>
                        <a14:backgroundMark x1="83275" y1="70833" x2="90292" y2="70000"/>
                        <a14:backgroundMark x1="86316" y1="76250" x2="90292" y2="85139"/>
                        <a14:backgroundMark x1="86550" y1="80278" x2="87485" y2="85556"/>
                        <a14:backgroundMark x1="24561" y1="1667" x2="24327" y2="3472"/>
                        <a14:backgroundMark x1="23743" y1="1111" x2="24444" y2="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130146" y="2595386"/>
            <a:ext cx="5061854" cy="426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hlinkClick r:id="rId4" action="ppaction://hlinksldjump"/>
            <a:extLst>
              <a:ext uri="{FF2B5EF4-FFF2-40B4-BE49-F238E27FC236}">
                <a16:creationId xmlns:a16="http://schemas.microsoft.com/office/drawing/2014/main" id="{B10C6273-DF9C-5CDD-DF7C-35FE3BAC1117}"/>
              </a:ext>
            </a:extLst>
          </p:cNvPr>
          <p:cNvSpPr/>
          <p:nvPr/>
        </p:nvSpPr>
        <p:spPr>
          <a:xfrm>
            <a:off x="2413121" y="5002887"/>
            <a:ext cx="2343935" cy="540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Possible Reasons?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91536C-5D41-977C-AB38-7723E7FC5E45}"/>
              </a:ext>
            </a:extLst>
          </p:cNvPr>
          <p:cNvSpPr txBox="1"/>
          <p:nvPr/>
        </p:nvSpPr>
        <p:spPr>
          <a:xfrm>
            <a:off x="1" y="189372"/>
            <a:ext cx="8500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Petrosino et al (2013)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“'Scared Straight’ and other juvenile awareness programs 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preventing juvenile delinquency”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35BC5-73E8-9458-9A72-27998CB6E965}"/>
              </a:ext>
            </a:extLst>
          </p:cNvPr>
          <p:cNvSpPr txBox="1"/>
          <p:nvPr/>
        </p:nvSpPr>
        <p:spPr>
          <a:xfrm>
            <a:off x="419700" y="3923560"/>
            <a:ext cx="74119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researchers concluded Scared Straight interventions were actually “</a:t>
            </a:r>
            <a:r>
              <a:rPr lang="en-GB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 harmful than doing nothing</a:t>
            </a:r>
            <a:r>
              <a:rPr lang="en-GB" sz="20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GB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7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715E2-1A3B-A93A-29B4-12082B6B81DE}"/>
              </a:ext>
            </a:extLst>
          </p:cNvPr>
          <p:cNvSpPr txBox="1"/>
          <p:nvPr/>
        </p:nvSpPr>
        <p:spPr>
          <a:xfrm>
            <a:off x="511280" y="1879337"/>
            <a:ext cx="85638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Possible reasons </a:t>
            </a: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the </a:t>
            </a:r>
            <a:r>
              <a:rPr lang="en-GB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ineffectiveness</a:t>
            </a: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Scared Straight programmes: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8016CD-5020-ED89-4885-2492A1EBCAAE}"/>
              </a:ext>
            </a:extLst>
          </p:cNvPr>
          <p:cNvCxnSpPr>
            <a:cxnSpLocks/>
          </p:cNvCxnSpPr>
          <p:nvPr/>
        </p:nvCxnSpPr>
        <p:spPr>
          <a:xfrm>
            <a:off x="0" y="1633388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5FEF18-235F-C352-BF10-20B3CA435276}"/>
              </a:ext>
            </a:extLst>
          </p:cNvPr>
          <p:cNvCxnSpPr>
            <a:cxnSpLocks/>
          </p:cNvCxnSpPr>
          <p:nvPr/>
        </p:nvCxnSpPr>
        <p:spPr>
          <a:xfrm>
            <a:off x="0" y="97663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3A4C4BF2-F4EA-F4B2-7858-63DEA58E8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0000" y="2255976"/>
            <a:ext cx="3302000" cy="46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B52E46-BBB6-9E67-E7CC-2D054D1954D8}"/>
              </a:ext>
            </a:extLst>
          </p:cNvPr>
          <p:cNvSpPr txBox="1"/>
          <p:nvPr/>
        </p:nvSpPr>
        <p:spPr>
          <a:xfrm>
            <a:off x="429800" y="5261412"/>
            <a:ext cx="82017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 fear as a deterrent is counterproductive. Extreme fear leads to the risk of denial, particularly among those, such as juveniles, most susceptible to threats.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865229-5B3C-9CB6-2256-764B57EE5A84}"/>
              </a:ext>
            </a:extLst>
          </p:cNvPr>
          <p:cNvSpPr txBox="1"/>
          <p:nvPr/>
        </p:nvSpPr>
        <p:spPr>
          <a:xfrm>
            <a:off x="429801" y="2471622"/>
            <a:ext cx="8071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juveniles rarely think “long-term” so they fail to make the connection between their behaviour and its future consequences</a:t>
            </a:r>
            <a:endParaRPr lang="en-GB" sz="20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0DEB34-A9CC-5036-A636-7139E5553040}"/>
              </a:ext>
            </a:extLst>
          </p:cNvPr>
          <p:cNvSpPr txBox="1"/>
          <p:nvPr/>
        </p:nvSpPr>
        <p:spPr>
          <a:xfrm>
            <a:off x="429801" y="3298960"/>
            <a:ext cx="8071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assumes the severity and brutality of prison deters offending. But countries like Norway that focus on respect and rehabilitation have lower rates of crime</a:t>
            </a:r>
            <a:endParaRPr lang="en-GB" sz="2000" dirty="0"/>
          </a:p>
        </p:txBody>
      </p:sp>
      <p:sp>
        <p:nvSpPr>
          <p:cNvPr id="17" name="Rectangle: Rounded Corners 16">
            <a:hlinkClick r:id="rId3" action="ppaction://hlinksldjump"/>
            <a:extLst>
              <a:ext uri="{FF2B5EF4-FFF2-40B4-BE49-F238E27FC236}">
                <a16:creationId xmlns:a16="http://schemas.microsoft.com/office/drawing/2014/main" id="{C5BDB328-BFAF-4060-9138-9C2FD095607B}"/>
              </a:ext>
            </a:extLst>
          </p:cNvPr>
          <p:cNvSpPr/>
          <p:nvPr/>
        </p:nvSpPr>
        <p:spPr>
          <a:xfrm>
            <a:off x="9075173" y="581091"/>
            <a:ext cx="2626969" cy="540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Possible Weaknesses?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012E2-4914-FD00-8A66-AC8269DC756F}"/>
              </a:ext>
            </a:extLst>
          </p:cNvPr>
          <p:cNvSpPr txBox="1"/>
          <p:nvPr/>
        </p:nvSpPr>
        <p:spPr>
          <a:xfrm>
            <a:off x="1" y="189372"/>
            <a:ext cx="8500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Petrosino et al (2013)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“'Scared Straight’ and other juvenile awareness programs 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preventing juvenile delinquency”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64AD11-CFB1-8AAF-92E5-877ADAB28EE0}"/>
              </a:ext>
            </a:extLst>
          </p:cNvPr>
          <p:cNvSpPr txBox="1"/>
          <p:nvPr/>
        </p:nvSpPr>
        <p:spPr>
          <a:xfrm>
            <a:off x="429801" y="4434075"/>
            <a:ext cx="73446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no-one </a:t>
            </a: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commits crimes expecting to be caught, prison is not a deterrent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350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4" grpId="0"/>
      <p:bldP spid="17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527F60A-3FFE-3F00-1AD2-579F1240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" b="99837" l="0" r="98646">
                        <a14:foregroundMark x1="10313" y1="40325" x2="5208" y2="60163"/>
                        <a14:foregroundMark x1="16042" y1="69431" x2="14896" y2="91220"/>
                        <a14:foregroundMark x1="31146" y1="64390" x2="27708" y2="95610"/>
                        <a14:foregroundMark x1="18125" y1="64878" x2="16563" y2="88943"/>
                        <a14:foregroundMark x1="14375" y1="61626" x2="13438" y2="75772"/>
                        <a14:foregroundMark x1="21979" y1="60163" x2="20313" y2="79837"/>
                        <a14:foregroundMark x1="20313" y1="79837" x2="21771" y2="89919"/>
                        <a14:foregroundMark x1="35833" y1="67154" x2="38438" y2="73496"/>
                        <a14:foregroundMark x1="46146" y1="83577" x2="63229" y2="84715"/>
                        <a14:foregroundMark x1="39375" y1="97561" x2="70000" y2="94959"/>
                        <a14:foregroundMark x1="32500" y1="63740" x2="35729" y2="69919"/>
                        <a14:foregroundMark x1="53438" y1="67805" x2="42708" y2="77724"/>
                        <a14:foregroundMark x1="42708" y1="77724" x2="42708" y2="77724"/>
                        <a14:foregroundMark x1="44792" y1="82114" x2="41563" y2="91220"/>
                        <a14:foregroundMark x1="23021" y1="65691" x2="21667" y2="76423"/>
                        <a14:foregroundMark x1="8438" y1="82764" x2="9063" y2="97073"/>
                        <a14:foregroundMark x1="42188" y1="78374" x2="39792" y2="78699"/>
                        <a14:foregroundMark x1="27187" y1="58537" x2="28021" y2="58049"/>
                        <a14:foregroundMark x1="57083" y1="41463" x2="67188" y2="62602"/>
                        <a14:foregroundMark x1="55833" y1="56260" x2="56563" y2="66341"/>
                        <a14:foregroundMark x1="60938" y1="69756" x2="62500" y2="75122"/>
                        <a14:foregroundMark x1="67604" y1="77886" x2="65104" y2="73659"/>
                        <a14:foregroundMark x1="70313" y1="13496" x2="75938" y2="22764"/>
                        <a14:foregroundMark x1="89896" y1="38699" x2="98021" y2="62602"/>
                        <a14:foregroundMark x1="96250" y1="86992" x2="96875" y2="97073"/>
                        <a14:foregroundMark x1="73958" y1="64878" x2="71250" y2="80488"/>
                        <a14:foregroundMark x1="71250" y1="80488" x2="71250" y2="80488"/>
                        <a14:foregroundMark x1="76743" y1="86048" x2="76903" y2="88171"/>
                        <a14:foregroundMark x1="75833" y1="73984" x2="76028" y2="76564"/>
                        <a14:foregroundMark x1="91250" y1="55122" x2="95833" y2="79187"/>
                        <a14:foregroundMark x1="88125" y1="61626" x2="92083" y2="84390"/>
                        <a14:foregroundMark x1="69583" y1="49919" x2="71146" y2="56423"/>
                        <a14:foregroundMark x1="625" y1="53496" x2="104" y2="59837"/>
                        <a14:foregroundMark x1="92292" y1="35772" x2="98646" y2="39187"/>
                        <a14:foregroundMark x1="89688" y1="31545" x2="90313" y2="32683"/>
                        <a14:foregroundMark x1="84688" y1="70244" x2="84688" y2="87642"/>
                        <a14:foregroundMark x1="73542" y1="96423" x2="73542" y2="96423"/>
                        <a14:foregroundMark x1="79479" y1="68780" x2="80521" y2="86179"/>
                        <a14:foregroundMark x1="81771" y1="88618" x2="81458" y2="99837"/>
                        <a14:foregroundMark x1="78021" y1="73821" x2="79063" y2="99350"/>
                        <a14:foregroundMark x1="32604" y1="76423" x2="31979" y2="78211"/>
                        <a14:foregroundMark x1="19479" y1="98862" x2="19479" y2="98862"/>
                        <a14:backgroundMark x1="9896" y1="8293" x2="7396" y2="19512"/>
                        <a14:backgroundMark x1="21667" y1="4715" x2="34271" y2="0"/>
                        <a14:backgroundMark x1="34271" y1="0" x2="34271" y2="0"/>
                        <a14:backgroundMark x1="21250" y1="29593" x2="18021" y2="42439"/>
                        <a14:backgroundMark x1="93125" y1="7967" x2="96667" y2="7967"/>
                        <a14:backgroundMark x1="2500" y1="40650" x2="1563" y2="43740"/>
                        <a14:backgroundMark x1="75417" y1="75935" x2="74792" y2="77398"/>
                        <a14:backgroundMark x1="313" y1="70407" x2="417" y2="97073"/>
                        <a14:backgroundMark x1="20729" y1="43902" x2="14792" y2="50407"/>
                        <a14:backgroundMark x1="39479" y1="7480" x2="43021" y2="2602"/>
                        <a14:backgroundMark x1="88333" y1="6504" x2="94688" y2="9431"/>
                        <a14:backgroundMark x1="64375" y1="2927" x2="68229" y2="1138"/>
                        <a14:backgroundMark x1="78750" y1="813" x2="69063" y2="813"/>
                        <a14:backgroundMark x1="69063" y1="813" x2="66875" y2="1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3079" y="2390328"/>
            <a:ext cx="6268921" cy="449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96748-929E-511C-1ACA-BA5D5D7EEE0D}"/>
              </a:ext>
            </a:extLst>
          </p:cNvPr>
          <p:cNvSpPr txBox="1"/>
          <p:nvPr/>
        </p:nvSpPr>
        <p:spPr>
          <a:xfrm>
            <a:off x="353103" y="2510903"/>
            <a:ext cx="6360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studies in the meta-analysis were conducted in the United States.</a:t>
            </a:r>
            <a:endParaRPr lang="en-GB" sz="20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DFDD5F-3A81-F654-1DF2-D001C895FB71}"/>
              </a:ext>
            </a:extLst>
          </p:cNvPr>
          <p:cNvCxnSpPr>
            <a:cxnSpLocks/>
          </p:cNvCxnSpPr>
          <p:nvPr/>
        </p:nvCxnSpPr>
        <p:spPr>
          <a:xfrm>
            <a:off x="0" y="1633388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31EECD-B05C-9EE9-91F2-0756C53657B0}"/>
              </a:ext>
            </a:extLst>
          </p:cNvPr>
          <p:cNvCxnSpPr>
            <a:cxnSpLocks/>
          </p:cNvCxnSpPr>
          <p:nvPr/>
        </p:nvCxnSpPr>
        <p:spPr>
          <a:xfrm>
            <a:off x="0" y="97663"/>
            <a:ext cx="8500905" cy="0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B076FF4-A804-43BB-35B2-53C14B3B6DD4}"/>
              </a:ext>
            </a:extLst>
          </p:cNvPr>
          <p:cNvSpPr txBox="1"/>
          <p:nvPr/>
        </p:nvSpPr>
        <p:spPr>
          <a:xfrm>
            <a:off x="511280" y="1879337"/>
            <a:ext cx="73151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Possible weaknesses </a:t>
            </a: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studies include: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17FB8-0FB9-BF42-A008-E66384F63439}"/>
              </a:ext>
            </a:extLst>
          </p:cNvPr>
          <p:cNvSpPr txBox="1"/>
          <p:nvPr/>
        </p:nvSpPr>
        <p:spPr>
          <a:xfrm>
            <a:off x="353103" y="3338725"/>
            <a:ext cx="68432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None of the studies were conducted after 1992</a:t>
            </a:r>
            <a:endParaRPr lang="en-GB" sz="20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hlinkClick r:id="rId4" action="ppaction://hlinksldjump"/>
            <a:extLst>
              <a:ext uri="{FF2B5EF4-FFF2-40B4-BE49-F238E27FC236}">
                <a16:creationId xmlns:a16="http://schemas.microsoft.com/office/drawing/2014/main" id="{F56720BD-62DF-D2BD-0DBD-493C5FAC6007}"/>
              </a:ext>
            </a:extLst>
          </p:cNvPr>
          <p:cNvSpPr/>
          <p:nvPr/>
        </p:nvSpPr>
        <p:spPr>
          <a:xfrm>
            <a:off x="2275934" y="4519808"/>
            <a:ext cx="1148969" cy="540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9CE9F-93CB-3513-7CD0-324F8A7F45A3}"/>
              </a:ext>
            </a:extLst>
          </p:cNvPr>
          <p:cNvSpPr txBox="1"/>
          <p:nvPr/>
        </p:nvSpPr>
        <p:spPr>
          <a:xfrm>
            <a:off x="1" y="189372"/>
            <a:ext cx="8500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Petrosino et al (2013)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“'Scared Straight’ and other juvenile awareness programs 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preventing juvenile delinquency”</a:t>
            </a:r>
          </a:p>
        </p:txBody>
      </p:sp>
    </p:spTree>
    <p:extLst>
      <p:ext uri="{BB962C8B-B14F-4D97-AF65-F5344CB8AC3E}">
        <p14:creationId xmlns:p14="http://schemas.microsoft.com/office/powerpoint/2010/main" val="32430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E29357-A547-9B63-0060-2D62E98A5E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2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DF69C3-949C-2EFD-B305-5882BB16BAC7}"/>
              </a:ext>
            </a:extLst>
          </p:cNvPr>
          <p:cNvSpPr txBox="1"/>
          <p:nvPr/>
        </p:nvSpPr>
        <p:spPr>
          <a:xfrm>
            <a:off x="-99817" y="2490310"/>
            <a:ext cx="123234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500" dirty="0">
                <a:solidFill>
                  <a:srgbClr val="FFFF00"/>
                </a:solidFill>
                <a:latin typeface="VAGRounded BT" panose="020F0702020204020204" pitchFamily="34" charset="0"/>
              </a:rPr>
              <a:t>ShortCutstv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32637-0411-DFFE-29B9-09D9D25DE07F}"/>
              </a:ext>
            </a:extLst>
          </p:cNvPr>
          <p:cNvSpPr txBox="1"/>
          <p:nvPr/>
        </p:nvSpPr>
        <p:spPr>
          <a:xfrm>
            <a:off x="-117897" y="3451147"/>
            <a:ext cx="12305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VAGRounded BT" panose="020F0702020204020204" pitchFamily="34" charset="0"/>
              </a:rPr>
              <a:t>www.shortcutstv.com</a:t>
            </a: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D2461A13-A262-AA1B-97A8-DC678230C7A7}"/>
              </a:ext>
            </a:extLst>
          </p:cNvPr>
          <p:cNvSpPr/>
          <p:nvPr/>
        </p:nvSpPr>
        <p:spPr>
          <a:xfrm>
            <a:off x="3536427" y="3600377"/>
            <a:ext cx="4942114" cy="468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4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721</Words>
  <Application>Microsoft Office PowerPoint</Application>
  <PresentationFormat>Widescreen</PresentationFormat>
  <Paragraphs>89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VAGRounded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Livesey</dc:creator>
  <cp:lastModifiedBy>Chris Livesey</cp:lastModifiedBy>
  <cp:revision>132</cp:revision>
  <dcterms:created xsi:type="dcterms:W3CDTF">2023-02-15T09:39:59Z</dcterms:created>
  <dcterms:modified xsi:type="dcterms:W3CDTF">2023-02-22T11:59:12Z</dcterms:modified>
</cp:coreProperties>
</file>