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4" r:id="rId5"/>
    <p:sldId id="263" r:id="rId6"/>
    <p:sldId id="258" r:id="rId7"/>
    <p:sldId id="260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89" autoAdjust="0"/>
  </p:normalViewPr>
  <p:slideViewPr>
    <p:cSldViewPr snapToGrid="0">
      <p:cViewPr varScale="1">
        <p:scale>
          <a:sx n="76" d="100"/>
          <a:sy n="76" d="100"/>
        </p:scale>
        <p:origin x="1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5216-76CD-4F78-901F-C1F6CC48D274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E703A-4E60-4F2B-B75C-E99EE682F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</a:t>
            </a:r>
          </a:p>
          <a:p>
            <a:r>
              <a:rPr lang="en-GB" dirty="0"/>
              <a:t>Reduction: causes overall decrease in offending</a:t>
            </a:r>
          </a:p>
          <a:p>
            <a:r>
              <a:rPr lang="en-GB" dirty="0"/>
              <a:t>Mixed Impact: Reduces offending for some types of crime but may increase offending for other types</a:t>
            </a:r>
          </a:p>
          <a:p>
            <a:r>
              <a:rPr lang="en-GB" dirty="0"/>
              <a:t>No impact: Neither reduces nor increases offending</a:t>
            </a:r>
          </a:p>
          <a:p>
            <a:r>
              <a:rPr lang="en-GB" dirty="0"/>
              <a:t>Increase: causes overall increase in offending.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703A-4E60-4F2B-B75C-E99EE682F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8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</a:t>
            </a:r>
          </a:p>
          <a:p>
            <a:r>
              <a:rPr lang="en-GB" dirty="0"/>
              <a:t>Reduction: causes overall decrease in offending</a:t>
            </a:r>
          </a:p>
          <a:p>
            <a:r>
              <a:rPr lang="en-GB" dirty="0"/>
              <a:t>Mixed Impact: Reduces offending for some types of crime but may increase offending for other types</a:t>
            </a:r>
          </a:p>
          <a:p>
            <a:r>
              <a:rPr lang="en-GB" dirty="0"/>
              <a:t>No impact: Neither reduces nor increases offending</a:t>
            </a:r>
          </a:p>
          <a:p>
            <a:r>
              <a:rPr lang="en-GB" dirty="0"/>
              <a:t>Increase: causes overall increase in offending.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703A-4E60-4F2B-B75C-E99EE682F3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8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</a:t>
            </a:r>
          </a:p>
          <a:p>
            <a:r>
              <a:rPr lang="en-GB" dirty="0"/>
              <a:t>Reduction: causes overall decrease in offending</a:t>
            </a:r>
          </a:p>
          <a:p>
            <a:r>
              <a:rPr lang="en-GB" dirty="0"/>
              <a:t>Mixed Impact: Reduces offending for some types of crime but may increase offending for other types</a:t>
            </a:r>
          </a:p>
          <a:p>
            <a:r>
              <a:rPr lang="en-GB" dirty="0"/>
              <a:t>No impact: Neither reduces nor increases offending</a:t>
            </a:r>
          </a:p>
          <a:p>
            <a:r>
              <a:rPr lang="en-GB" dirty="0"/>
              <a:t>Increase: causes overall increase in offending.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703A-4E60-4F2B-B75C-E99EE682F3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0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Notes:</a:t>
            </a:r>
          </a:p>
          <a:p>
            <a:r>
              <a:rPr lang="en-GB" dirty="0"/>
              <a:t>Reduction: causes overall decrease in offending</a:t>
            </a:r>
          </a:p>
          <a:p>
            <a:r>
              <a:rPr lang="en-GB" dirty="0"/>
              <a:t>Mixed Impact: Reduces offending for some types of crime but may increase offending for other types</a:t>
            </a:r>
          </a:p>
          <a:p>
            <a:r>
              <a:rPr lang="en-GB" dirty="0"/>
              <a:t>No impact: Neither reduces nor increases offending</a:t>
            </a:r>
          </a:p>
          <a:p>
            <a:r>
              <a:rPr lang="en-GB" dirty="0"/>
              <a:t>Increase: causes overall increase in offending.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E703A-4E60-4F2B-B75C-E99EE682F3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1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400B-E2B2-4A72-DEF3-4C799E532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84312-7D17-33E2-6725-773B3665E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F0A8-DB13-375D-BC24-91F8BEF6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B3669-1A9A-7E8F-7CB8-4EE31625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8D45-E6C7-7822-D4C0-B4C73826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73CB-62FB-2958-DC57-C78A344B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71A34-485D-C4FC-89E2-F1AF02ADA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B4062-383F-E75A-9497-EFD46F52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8A7CB-543A-75FC-90B5-5D813176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B175-61E1-55D7-7010-BF02A903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4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CB8AA-030E-FFC4-4318-F60D6146D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64E84-43C2-7192-28D3-FE1BD9F03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DD62-174A-02AC-65A8-7A76C330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3A00-F4F7-BFC6-C435-C7420C29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872EB-1B0D-5810-E7A6-FFD37E27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C7BF-ED6F-1524-07F4-FAE72C06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E919-337C-4B8A-7F3F-CA365DBD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7458-2240-F7DC-5B17-4722B105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52B8-3EF8-093D-682A-50A792DF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5F98F-0068-B5A5-6F51-38222F9E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3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1B8E-4BF6-074E-E828-0B5DB905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78A47-A8AB-BF8B-4EC7-13F5454A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647C-68A5-3DCE-B63F-B687F45C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14B5-192F-9260-D9F1-98FACDD5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1C01-CC67-5BE5-0D78-535F9913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7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516B-9F56-4494-F0F9-CCC3D500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FF38-032B-67CA-1A49-FC2E498B0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AE328-F755-98B7-79DD-E24F5EAB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5FE30-AC63-7187-799C-EAF4A767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72F2B-03D7-32A7-1AE4-C27B4F7E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07EAA-F176-3E40-8BA5-6E68B35B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3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02E5-F550-CCD6-A096-33274F60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21D2B-942F-F2A2-9E52-3824587D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FAD7F-C495-209B-4131-C53120A3B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8F233-14C8-A937-3BF9-03A34258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D25AC-BD1B-F3B4-34A0-A5157AB32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FDD82-0429-9EA8-4BAD-F85E61AC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3183B-39ED-B267-C6F0-4C12F650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DDF14-2258-212D-08F1-6DFE2BF3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2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1FBB-0662-6893-683E-704EDE75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889E3-F89C-EAFB-23CE-6B74AF6A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B89EC-D124-DE74-14DA-04E4679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B3E9A-BFFA-6A49-A4D8-62A24A1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7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E623C-5E5E-27FB-25B8-2770FFE0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B5E7E-2CC4-873D-4BCF-674C3FEB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D9B4-F322-EBE3-D7F8-88C88B5E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1E02-3F24-562B-8A8B-C85809A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28FA-0F10-1C16-24B4-DAA2B96CD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9D83-C70B-CA64-07B0-B82094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2094C-8A9A-45F2-299F-42EB901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8804F-ACB1-8348-C652-88D13568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AA1F-FF3A-6271-DE25-65135165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4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F58E-169B-CCC0-4617-1717BD2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0CC73-77F3-1A9E-1092-D4A180DB1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3C676-59FE-A5FB-21C8-3DBA65D23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1B7EF-2CFE-2A00-53FB-A6E0FACF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7796F-75E2-F839-02CB-8B08C1C1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C31BF-50C0-6237-5C82-F16C9BE0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2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675DD-4B93-0A81-7D25-E073679F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97BA2-5B6A-68B5-0A07-6A5442303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1E1EF-033A-EF51-49D8-623119613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B00A-1B9A-45A7-8249-AE869A0001E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8F98-534B-261A-5F33-FE32AE059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AB3B8-B465-8CFC-6BEB-6F9099D02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7F9D-871A-4345-8CD3-CF662D514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B742C-803C-452D-4D71-7340829B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60" y="0"/>
            <a:ext cx="122100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F69C3-949C-2EFD-B305-5882BB16BAC7}"/>
              </a:ext>
            </a:extLst>
          </p:cNvPr>
          <p:cNvSpPr txBox="1"/>
          <p:nvPr/>
        </p:nvSpPr>
        <p:spPr>
          <a:xfrm>
            <a:off x="4520" y="141954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FF00"/>
                </a:solidFill>
                <a:latin typeface="VAGRounded BT" panose="020F0702020204020204" pitchFamily="34" charset="0"/>
              </a:rPr>
              <a:t>Evaluating Crime </a:t>
            </a:r>
          </a:p>
          <a:p>
            <a:pPr algn="ctr"/>
            <a:r>
              <a:rPr lang="en-GB" sz="7200" dirty="0">
                <a:solidFill>
                  <a:srgbClr val="FFFF00"/>
                </a:solidFill>
                <a:latin typeface="VAGRounded BT" panose="020F0702020204020204" pitchFamily="34" charset="0"/>
              </a:rPr>
              <a:t>Reduction Strategies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32637-0411-DFFE-29B9-09D9D25DE07F}"/>
              </a:ext>
            </a:extLst>
          </p:cNvPr>
          <p:cNvSpPr txBox="1"/>
          <p:nvPr/>
        </p:nvSpPr>
        <p:spPr>
          <a:xfrm>
            <a:off x="-4520" y="36906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VAGRounded BT" panose="020F0702020204020204" pitchFamily="34" charset="0"/>
              </a:rPr>
              <a:t>1. Dog-Training Programmes in Prisons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A849C-9D5A-93FA-B170-E2C13F406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6" y="-166003"/>
            <a:ext cx="1340882" cy="13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54767-0397-512C-1565-6909835B22B1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99B8D7-E47A-3C40-1FDD-E78ABD14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3" b="96284" l="9709" r="89968">
                        <a14:foregroundMark x1="38619" y1="36995" x2="35707" y2="47334"/>
                        <a14:foregroundMark x1="44337" y1="37803" x2="38296" y2="35057"/>
                        <a14:foregroundMark x1="58360" y1="12763" x2="64509" y2="5493"/>
                        <a14:foregroundMark x1="71197" y1="14701" x2="70766" y2="20355"/>
                        <a14:foregroundMark x1="73247" y1="22132" x2="71737" y2="27948"/>
                        <a14:foregroundMark x1="11003" y1="79806" x2="9709" y2="94830"/>
                        <a14:foregroundMark x1="10032" y1="89015" x2="31392" y2="89015"/>
                        <a14:foregroundMark x1="31392" y1="89015" x2="73463" y2="85945"/>
                        <a14:foregroundMark x1="79072" y1="92407" x2="13700" y2="96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9468" y="1782535"/>
            <a:ext cx="5927556" cy="50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571894-A81B-FAB7-24F3-88DF13825F2E}"/>
              </a:ext>
            </a:extLst>
          </p:cNvPr>
          <p:cNvSpPr txBox="1"/>
          <p:nvPr/>
        </p:nvSpPr>
        <p:spPr>
          <a:xfrm>
            <a:off x="616626" y="3394239"/>
            <a:ext cx="715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DTPs involve offenders training service dogs (such as guide and therapy dogs) to increase their chances of adoption.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10583-6C32-D4BE-ECE1-232B660D1415}"/>
              </a:ext>
            </a:extLst>
          </p:cNvPr>
          <p:cNvSpPr txBox="1"/>
          <p:nvPr/>
        </p:nvSpPr>
        <p:spPr>
          <a:xfrm>
            <a:off x="616625" y="2134533"/>
            <a:ext cx="9572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7 studies investigating the effectiveness of prison-based </a:t>
            </a: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Dog-Training Programmes (DTPs) as a means of reducing </a:t>
            </a:r>
          </a:p>
          <a:p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reoffending (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recidivism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36808-5DEB-1C2C-67B7-2FEBBEC9BFB2}"/>
              </a:ext>
            </a:extLst>
          </p:cNvPr>
          <p:cNvSpPr txBox="1"/>
          <p:nvPr/>
        </p:nvSpPr>
        <p:spPr>
          <a:xfrm>
            <a:off x="634996" y="4354284"/>
            <a:ext cx="698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Re-offending Rates?</a:t>
            </a: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96F92AB2-5DCB-7E96-2D95-5C3F2D74776E}"/>
              </a:ext>
            </a:extLst>
          </p:cNvPr>
          <p:cNvSpPr/>
          <p:nvPr/>
        </p:nvSpPr>
        <p:spPr>
          <a:xfrm>
            <a:off x="634996" y="5215466"/>
            <a:ext cx="1512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EAC82B03-335D-54C5-128B-186F416F9D8B}"/>
              </a:ext>
            </a:extLst>
          </p:cNvPr>
          <p:cNvSpPr/>
          <p:nvPr/>
        </p:nvSpPr>
        <p:spPr>
          <a:xfrm>
            <a:off x="2459563" y="5215466"/>
            <a:ext cx="1512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</p:txBody>
      </p:sp>
      <p:sp>
        <p:nvSpPr>
          <p:cNvPr id="8" name="Rectangle: Rounded Corners 7">
            <a:hlinkClick r:id="rId7" action="ppaction://hlinksldjump"/>
            <a:extLst>
              <a:ext uri="{FF2B5EF4-FFF2-40B4-BE49-F238E27FC236}">
                <a16:creationId xmlns:a16="http://schemas.microsoft.com/office/drawing/2014/main" id="{CE0B1CE7-2F28-BAF6-90C1-E95F6F754DC3}"/>
              </a:ext>
            </a:extLst>
          </p:cNvPr>
          <p:cNvSpPr/>
          <p:nvPr/>
        </p:nvSpPr>
        <p:spPr>
          <a:xfrm>
            <a:off x="4284130" y="5215466"/>
            <a:ext cx="1512000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Impact</a:t>
            </a:r>
          </a:p>
        </p:txBody>
      </p:sp>
      <p:sp>
        <p:nvSpPr>
          <p:cNvPr id="9" name="Rectangle: Rounded Corners 8">
            <a:hlinkClick r:id="rId8" action="ppaction://hlinksldjump"/>
            <a:extLst>
              <a:ext uri="{FF2B5EF4-FFF2-40B4-BE49-F238E27FC236}">
                <a16:creationId xmlns:a16="http://schemas.microsoft.com/office/drawing/2014/main" id="{4367DD13-5ADA-35A6-0266-AF159AC8BB69}"/>
              </a:ext>
            </a:extLst>
          </p:cNvPr>
          <p:cNvSpPr/>
          <p:nvPr/>
        </p:nvSpPr>
        <p:spPr>
          <a:xfrm>
            <a:off x="6108697" y="5215466"/>
            <a:ext cx="1512000" cy="540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3EB60D-A3C1-B917-5949-CF8CAFB20D77}"/>
              </a:ext>
            </a:extLst>
          </p:cNvPr>
          <p:cNvCxnSpPr>
            <a:cxnSpLocks/>
          </p:cNvCxnSpPr>
          <p:nvPr/>
        </p:nvCxnSpPr>
        <p:spPr>
          <a:xfrm>
            <a:off x="11726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27167B-9CF9-AA68-C240-0BBAF30A2C54}"/>
              </a:ext>
            </a:extLst>
          </p:cNvPr>
          <p:cNvCxnSpPr>
            <a:cxnSpLocks/>
          </p:cNvCxnSpPr>
          <p:nvPr/>
        </p:nvCxnSpPr>
        <p:spPr>
          <a:xfrm>
            <a:off x="11726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6862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22747BC-F403-08E1-4F44-D5C662283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6919" l="10000" r="90000">
                        <a14:foregroundMark x1="47600" y1="72512" x2="45733" y2="86730"/>
                        <a14:foregroundMark x1="37333" y1="91943" x2="23200" y2="96919"/>
                        <a14:foregroundMark x1="63333" y1="20379" x2="58667" y2="20853"/>
                        <a14:foregroundMark x1="61067" y1="22986" x2="59200" y2="24645"/>
                        <a14:foregroundMark x1="60000" y1="25592" x2="59600" y2="28199"/>
                        <a14:backgroundMark x1="61333" y1="67536" x2="60400" y2="77014"/>
                        <a14:backgroundMark x1="54533" y1="74408" x2="55733" y2="77962"/>
                        <a14:backgroundMark x1="54800" y1="73934" x2="53733" y2="69194"/>
                        <a14:backgroundMark x1="60400" y1="54502" x2="60267" y2="56398"/>
                        <a14:backgroundMark x1="60933" y1="53081" x2="60400" y2="53318"/>
                        <a14:backgroundMark x1="60933" y1="47393" x2="62133" y2="62796"/>
                        <a14:backgroundMark x1="31200" y1="98815" x2="29733" y2="99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3846" y="-199297"/>
            <a:ext cx="10506601" cy="6959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54767-0397-512C-1565-6909835B22B1}"/>
              </a:ext>
            </a:extLst>
          </p:cNvPr>
          <p:cNvSpPr txBox="1"/>
          <p:nvPr/>
        </p:nvSpPr>
        <p:spPr>
          <a:xfrm>
            <a:off x="482801" y="2035257"/>
            <a:ext cx="7344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ixed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mpact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means that DTP has either increased or reduced crime / reoffending in some small way that has not had a statistically-significant effect on reoffending.</a:t>
            </a: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96F92AB2-5DCB-7E96-2D95-5C3F2D74776E}"/>
              </a:ext>
            </a:extLst>
          </p:cNvPr>
          <p:cNvSpPr/>
          <p:nvPr/>
        </p:nvSpPr>
        <p:spPr>
          <a:xfrm>
            <a:off x="634996" y="5215466"/>
            <a:ext cx="1512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:a16="http://schemas.microsoft.com/office/drawing/2014/main" id="{CE0B1CE7-2F28-BAF6-90C1-E95F6F754DC3}"/>
              </a:ext>
            </a:extLst>
          </p:cNvPr>
          <p:cNvSpPr/>
          <p:nvPr/>
        </p:nvSpPr>
        <p:spPr>
          <a:xfrm>
            <a:off x="3371846" y="5215466"/>
            <a:ext cx="1512000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Impact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4367DD13-5ADA-35A6-0266-AF159AC8BB69}"/>
              </a:ext>
            </a:extLst>
          </p:cNvPr>
          <p:cNvSpPr/>
          <p:nvPr/>
        </p:nvSpPr>
        <p:spPr>
          <a:xfrm>
            <a:off x="6108697" y="5215466"/>
            <a:ext cx="1512000" cy="540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D532A-15A6-D5CA-1FF4-9C036D7A6E7F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C4510B-4C5E-16D6-863F-267BA6615D35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E8547C-5E2E-806C-132A-01372B538097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A7D5F9-C1A8-03E9-8AA9-CBE918987A1F}"/>
              </a:ext>
            </a:extLst>
          </p:cNvPr>
          <p:cNvSpPr txBox="1"/>
          <p:nvPr/>
        </p:nvSpPr>
        <p:spPr>
          <a:xfrm>
            <a:off x="634996" y="4354284"/>
            <a:ext cx="698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Re-offending Rates?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D5ACD-A101-8236-6538-5BCC6D97B480}"/>
              </a:ext>
            </a:extLst>
          </p:cNvPr>
          <p:cNvSpPr txBox="1"/>
          <p:nvPr/>
        </p:nvSpPr>
        <p:spPr>
          <a:xfrm>
            <a:off x="482801" y="3167464"/>
            <a:ext cx="713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not the case here…</a:t>
            </a:r>
            <a:endParaRPr lang="en-GB" sz="20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4BC3B0-24FC-4EE0-B572-EBED9052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667" l="10000" r="90000">
                        <a14:foregroundMark x1="25000" y1="79333" x2="25750" y2="86000"/>
                        <a14:foregroundMark x1="78125" y1="71333" x2="77875" y2="79000"/>
                        <a14:foregroundMark x1="73875" y1="71000" x2="75250" y2="78000"/>
                        <a14:foregroundMark x1="77250" y1="63333" x2="76500" y2="59333"/>
                        <a14:foregroundMark x1="18875" y1="76833" x2="16500" y2="85667"/>
                        <a14:foregroundMark x1="16000" y1="87667" x2="15875" y2="90167"/>
                        <a14:foregroundMark x1="34625" y1="86500" x2="34525" y2="89167"/>
                        <a14:foregroundMark x1="41978" y1="87833" x2="41625" y2="89833"/>
                        <a14:foregroundMark x1="42066" y1="87333" x2="41978" y2="87833"/>
                        <a14:foregroundMark x1="42125" y1="87000" x2="42066" y2="87333"/>
                        <a14:foregroundMark x1="56500" y1="85667" x2="55875" y2="87500"/>
                        <a14:foregroundMark x1="40250" y1="89667" x2="40375" y2="90667"/>
                        <a14:foregroundMark x1="42500" y1="90667" x2="42500" y2="90667"/>
                        <a14:foregroundMark x1="44125" y1="89833" x2="44125" y2="89833"/>
                        <a14:foregroundMark x1="43625" y1="88000" x2="43625" y2="88000"/>
                        <a14:foregroundMark x1="33250" y1="90667" x2="33250" y2="90667"/>
                        <a14:foregroundMark x1="32875" y1="89333" x2="32875" y2="89333"/>
                        <a14:foregroundMark x1="26125" y1="85333" x2="25625" y2="89167"/>
                        <a14:foregroundMark x1="74750" y1="65500" x2="74625" y2="67000"/>
                        <a14:foregroundMark x1="74250" y1="78000" x2="74250" y2="80333"/>
                        <a14:foregroundMark x1="73750" y1="73333" x2="73750" y2="75667"/>
                        <a14:foregroundMark x1="73375" y1="71500" x2="73875" y2="75667"/>
                        <a14:foregroundMark x1="73625" y1="75333" x2="73500" y2="79167"/>
                        <a14:backgroundMark x1="86875" y1="77500" x2="88375" y2="87000"/>
                        <a14:backgroundMark x1="71625" y1="82500" x2="71715" y2="80333"/>
                        <a14:backgroundMark x1="49875" y1="78500" x2="48750" y2="91833"/>
                        <a14:backgroundMark x1="48750" y1="91833" x2="48750" y2="91833"/>
                        <a14:backgroundMark x1="62625" y1="83167" x2="60875" y2="91667"/>
                        <a14:backgroundMark x1="58375" y1="89833" x2="52750" y2="91167"/>
                        <a14:backgroundMark x1="53250" y1="90167" x2="57750" y2="89167"/>
                        <a14:backgroundMark x1="37641" y1="91269" x2="37625" y2="91500"/>
                        <a14:backgroundMark x1="38125" y1="84333" x2="37714" y2="90225"/>
                        <a14:backgroundMark x1="30691" y1="90667" x2="30750" y2="91667"/>
                        <a14:backgroundMark x1="30612" y1="89333" x2="30691" y2="90667"/>
                        <a14:backgroundMark x1="30375" y1="85333" x2="30612" y2="89333"/>
                        <a14:backgroundMark x1="50500" y1="55167" x2="49750" y2="51333"/>
                        <a14:backgroundMark x1="47250" y1="39667" x2="48750" y2="43167"/>
                        <a14:backgroundMark x1="47875" y1="86500" x2="47000" y2="87000"/>
                        <a14:backgroundMark x1="46625" y1="86500" x2="46625" y2="87333"/>
                        <a14:backgroundMark x1="45875" y1="86167" x2="45250" y2="87333"/>
                        <a14:backgroundMark x1="51250" y1="85500" x2="51125" y2="86167"/>
                        <a14:backgroundMark x1="51875" y1="85333" x2="52000" y2="85500"/>
                        <a14:backgroundMark x1="31625" y1="89333" x2="31625" y2="89333"/>
                        <a14:backgroundMark x1="33000" y1="89167" x2="33000" y2="89167"/>
                        <a14:backgroundMark x1="36125" y1="89500" x2="36125" y2="89500"/>
                        <a14:backgroundMark x1="34375" y1="89500" x2="34500" y2="89833"/>
                        <a14:backgroundMark x1="45375" y1="90667" x2="45375" y2="90667"/>
                        <a14:backgroundMark x1="45125" y1="90500" x2="45125" y2="90500"/>
                        <a14:backgroundMark x1="44500" y1="91333" x2="44500" y2="91333"/>
                        <a14:backgroundMark x1="44750" y1="87833" x2="44750" y2="87833"/>
                        <a14:backgroundMark x1="44250" y1="87833" x2="44250" y2="87833"/>
                        <a14:backgroundMark x1="44250" y1="87333" x2="44250" y2="87333"/>
                        <a14:backgroundMark x1="33250" y1="91000" x2="33250" y2="91000"/>
                        <a14:backgroundMark x1="34250" y1="89333" x2="34250" y2="89333"/>
                        <a14:backgroundMark x1="33500" y1="90667" x2="33500" y2="90667"/>
                        <a14:backgroundMark x1="33250" y1="90667" x2="33250" y2="90667"/>
                        <a14:backgroundMark x1="22625" y1="90167" x2="22125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5800" y="2035257"/>
            <a:ext cx="5676200" cy="47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96F92AB2-5DCB-7E96-2D95-5C3F2D74776E}"/>
              </a:ext>
            </a:extLst>
          </p:cNvPr>
          <p:cNvSpPr/>
          <p:nvPr/>
        </p:nvSpPr>
        <p:spPr>
          <a:xfrm>
            <a:off x="616627" y="5215466"/>
            <a:ext cx="1512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EAC82B03-335D-54C5-128B-186F416F9D8B}"/>
              </a:ext>
            </a:extLst>
          </p:cNvPr>
          <p:cNvSpPr/>
          <p:nvPr/>
        </p:nvSpPr>
        <p:spPr>
          <a:xfrm>
            <a:off x="3362662" y="5215466"/>
            <a:ext cx="1512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:a16="http://schemas.microsoft.com/office/drawing/2014/main" id="{4367DD13-5ADA-35A6-0266-AF159AC8BB69}"/>
              </a:ext>
            </a:extLst>
          </p:cNvPr>
          <p:cNvSpPr/>
          <p:nvPr/>
        </p:nvSpPr>
        <p:spPr>
          <a:xfrm>
            <a:off x="6108697" y="5215466"/>
            <a:ext cx="1512000" cy="540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1D0F1-9BBC-5BB4-B767-54A1D2FB6BE0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27B0EB-BFA9-89DB-5B68-048B7D221317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FDE4BA-A8EB-4283-2AA5-244991E5A790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C2E91E-6311-9E6F-D699-BA44FC58073A}"/>
              </a:ext>
            </a:extLst>
          </p:cNvPr>
          <p:cNvSpPr txBox="1"/>
          <p:nvPr/>
        </p:nvSpPr>
        <p:spPr>
          <a:xfrm>
            <a:off x="482801" y="2035257"/>
            <a:ext cx="6783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Impact </a:t>
            </a:r>
            <a:r>
              <a:rPr lang="en-GB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 DTP has had no statistically-significant effect on reoffending in terms of either an increase or decrease in crime.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8FC5A-5F35-3650-63E2-55261E8F0699}"/>
              </a:ext>
            </a:extLst>
          </p:cNvPr>
          <p:cNvSpPr txBox="1"/>
          <p:nvPr/>
        </p:nvSpPr>
        <p:spPr>
          <a:xfrm>
            <a:off x="634996" y="4354284"/>
            <a:ext cx="698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Re-offending Rates?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42467-1CA2-035F-D14F-92305A13CCA6}"/>
              </a:ext>
            </a:extLst>
          </p:cNvPr>
          <p:cNvSpPr txBox="1"/>
          <p:nvPr/>
        </p:nvSpPr>
        <p:spPr>
          <a:xfrm>
            <a:off x="482801" y="3167464"/>
            <a:ext cx="713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not the case here…</a:t>
            </a:r>
            <a:endParaRPr lang="en-GB" sz="20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3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08EDF9E-34BC-3ABD-5039-9EDEC291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97243" l="2000" r="90000">
                        <a14:foregroundMark x1="9750" y1="61028" x2="2167" y2="77945"/>
                        <a14:foregroundMark x1="2167" y1="77945" x2="2083" y2="78446"/>
                        <a14:foregroundMark x1="10750" y1="81328" x2="19417" y2="60025"/>
                        <a14:foregroundMark x1="19417" y1="60025" x2="29500" y2="48120"/>
                        <a14:foregroundMark x1="55417" y1="36967" x2="56917" y2="49499"/>
                        <a14:foregroundMark x1="69417" y1="88847" x2="69250" y2="97243"/>
                        <a14:backgroundMark x1="64750" y1="21805" x2="69417" y2="50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5654" y="1633389"/>
            <a:ext cx="7600950" cy="5224612"/>
          </a:xfrm>
          <a:prstGeom prst="rect">
            <a:avLst/>
          </a:prstGeom>
        </p:spPr>
      </p:pic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96F92AB2-5DCB-7E96-2D95-5C3F2D74776E}"/>
              </a:ext>
            </a:extLst>
          </p:cNvPr>
          <p:cNvSpPr/>
          <p:nvPr/>
        </p:nvSpPr>
        <p:spPr>
          <a:xfrm>
            <a:off x="634996" y="5215466"/>
            <a:ext cx="1512000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EAC82B03-335D-54C5-128B-186F416F9D8B}"/>
              </a:ext>
            </a:extLst>
          </p:cNvPr>
          <p:cNvSpPr/>
          <p:nvPr/>
        </p:nvSpPr>
        <p:spPr>
          <a:xfrm>
            <a:off x="2459563" y="5215466"/>
            <a:ext cx="1512000" cy="5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</a:p>
        </p:txBody>
      </p:sp>
      <p:sp>
        <p:nvSpPr>
          <p:cNvPr id="8" name="Rectangle: Rounded Corners 7">
            <a:hlinkClick r:id="rId7" action="ppaction://hlinksldjump"/>
            <a:extLst>
              <a:ext uri="{FF2B5EF4-FFF2-40B4-BE49-F238E27FC236}">
                <a16:creationId xmlns:a16="http://schemas.microsoft.com/office/drawing/2014/main" id="{CE0B1CE7-2F28-BAF6-90C1-E95F6F754DC3}"/>
              </a:ext>
            </a:extLst>
          </p:cNvPr>
          <p:cNvSpPr/>
          <p:nvPr/>
        </p:nvSpPr>
        <p:spPr>
          <a:xfrm>
            <a:off x="4284130" y="5215466"/>
            <a:ext cx="1512000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FA090-3CA0-4633-A0FB-451A5961F1A0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F39F91-4F80-EB5A-E66D-BA6565215254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A80CF0-582B-5EAA-007F-C9028332E692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8C29AF-31E4-6A68-9B54-6AA46A1281CB}"/>
              </a:ext>
            </a:extLst>
          </p:cNvPr>
          <p:cNvSpPr txBox="1"/>
          <p:nvPr/>
        </p:nvSpPr>
        <p:spPr>
          <a:xfrm>
            <a:off x="482801" y="2035257"/>
            <a:ext cx="6783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Offending </a:t>
            </a:r>
            <a:r>
              <a:rPr lang="en-GB" sz="20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 DTP has caused a statistically-significant increase in reoffending.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FE3C49-F25A-319A-2EA4-D483E72225B6}"/>
              </a:ext>
            </a:extLst>
          </p:cNvPr>
          <p:cNvSpPr txBox="1"/>
          <p:nvPr/>
        </p:nvSpPr>
        <p:spPr>
          <a:xfrm>
            <a:off x="634996" y="4354284"/>
            <a:ext cx="698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Re-offending Rates?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D4A8A-971C-30DF-FBAF-E259E6EEF82E}"/>
              </a:ext>
            </a:extLst>
          </p:cNvPr>
          <p:cNvSpPr txBox="1"/>
          <p:nvPr/>
        </p:nvSpPr>
        <p:spPr>
          <a:xfrm>
            <a:off x="482801" y="3167464"/>
            <a:ext cx="7137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not the case here…</a:t>
            </a:r>
            <a:endParaRPr lang="en-GB" sz="2000" i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12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148694-C745-51D4-CA5B-003A6636F7F6}"/>
              </a:ext>
            </a:extLst>
          </p:cNvPr>
          <p:cNvSpPr txBox="1"/>
          <p:nvPr/>
        </p:nvSpPr>
        <p:spPr>
          <a:xfrm>
            <a:off x="482800" y="3099195"/>
            <a:ext cx="7196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36% difference in reoffending rates between the DTP (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 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of offenders.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DB07E-4721-DFAD-07A2-3F9C18AAA872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668A8-4B42-BB21-1FA1-F388C1581D65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227D31-C57B-CBE7-83BF-AC6BC6EDEC74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11B304-AD9B-D12C-1DFA-DE3EF4BD4449}"/>
              </a:ext>
            </a:extLst>
          </p:cNvPr>
          <p:cNvSpPr txBox="1"/>
          <p:nvPr/>
        </p:nvSpPr>
        <p:spPr>
          <a:xfrm>
            <a:off x="482801" y="2035257"/>
            <a:ext cx="744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Farrington’s meta-analysis concluded that DTPs led to a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decline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both reoffending and reconvictions when compared with those who had </a:t>
            </a:r>
            <a:r>
              <a:rPr lang="en-GB" sz="20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participated in the Programs.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Service Dog Training - LEDR Dog Training">
            <a:extLst>
              <a:ext uri="{FF2B5EF4-FFF2-40B4-BE49-F238E27FC236}">
                <a16:creationId xmlns:a16="http://schemas.microsoft.com/office/drawing/2014/main" id="{E94819AE-D184-DA35-73E0-D985F2D4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93750" l="9916" r="89241">
                        <a14:foregroundMark x1="26793" y1="19907" x2="46835" y2="10417"/>
                        <a14:foregroundMark x1="69409" y1="36574" x2="74895" y2="46759"/>
                        <a14:foregroundMark x1="25527" y1="62037" x2="20675" y2="88889"/>
                        <a14:foregroundMark x1="20675" y1="88889" x2="22785" y2="87500"/>
                        <a14:foregroundMark x1="18565" y1="84722" x2="15401" y2="92130"/>
                        <a14:foregroundMark x1="17300" y1="91898" x2="21519" y2="93056"/>
                        <a14:foregroundMark x1="36709" y1="88194" x2="39241" y2="91204"/>
                        <a14:foregroundMark x1="35443" y1="87269" x2="41139" y2="82870"/>
                        <a14:foregroundMark x1="34599" y1="91435" x2="40717" y2="91667"/>
                        <a14:foregroundMark x1="39030" y1="91667" x2="41772" y2="92593"/>
                        <a14:foregroundMark x1="16245" y1="93981" x2="19831" y2="93750"/>
                        <a14:foregroundMark x1="66034" y1="78241" x2="60759" y2="81481"/>
                        <a14:foregroundMark x1="54008" y1="86343" x2="51266" y2="87500"/>
                        <a14:foregroundMark x1="40506" y1="7639" x2="46835" y2="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40" y="1412331"/>
            <a:ext cx="5927556" cy="5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E95E24-A729-7EC9-0A17-3FC4F8D4339D}"/>
              </a:ext>
            </a:extLst>
          </p:cNvPr>
          <p:cNvSpPr txBox="1"/>
          <p:nvPr/>
        </p:nvSpPr>
        <p:spPr>
          <a:xfrm>
            <a:off x="822717" y="3799745"/>
            <a:ext cx="6399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32% of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DTP (experimental) group 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reconvicted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B10C6273-DF9C-5CDD-DF7C-35FE3BAC1117}"/>
              </a:ext>
            </a:extLst>
          </p:cNvPr>
          <p:cNvSpPr/>
          <p:nvPr/>
        </p:nvSpPr>
        <p:spPr>
          <a:xfrm>
            <a:off x="2413121" y="5002887"/>
            <a:ext cx="2343935" cy="5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Possible Reasons?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E6AF2-3A41-CA2C-1C99-B86F136F8AC3}"/>
              </a:ext>
            </a:extLst>
          </p:cNvPr>
          <p:cNvSpPr txBox="1"/>
          <p:nvPr/>
        </p:nvSpPr>
        <p:spPr>
          <a:xfrm>
            <a:off x="822717" y="4199855"/>
            <a:ext cx="659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68% of </a:t>
            </a:r>
            <a:r>
              <a:rPr lang="en-GB" sz="1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group </a:t>
            </a: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reconvicted</a:t>
            </a:r>
          </a:p>
        </p:txBody>
      </p:sp>
    </p:spTree>
    <p:extLst>
      <p:ext uri="{BB962C8B-B14F-4D97-AF65-F5344CB8AC3E}">
        <p14:creationId xmlns:p14="http://schemas.microsoft.com/office/powerpoint/2010/main" val="10701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715E2-1A3B-A93A-29B4-12082B6B81DE}"/>
              </a:ext>
            </a:extLst>
          </p:cNvPr>
          <p:cNvSpPr txBox="1"/>
          <p:nvPr/>
        </p:nvSpPr>
        <p:spPr>
          <a:xfrm>
            <a:off x="511280" y="1879337"/>
            <a:ext cx="7315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suggested </a:t>
            </a:r>
            <a:r>
              <a:rPr lang="en-GB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possible reasons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effectiveness  of  DTPs on inmates: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CBD553-2938-9B97-30A0-F230A6BC377F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8016CD-5020-ED89-4885-2492A1EBCAAE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5FEF18-235F-C352-BF10-20B3CA435276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3A4C4BF2-F4EA-F4B2-7858-63DEA58E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8095" l="9783" r="98370">
                        <a14:foregroundMark x1="27989" y1="40476" x2="45245" y2="47500"/>
                        <a14:foregroundMark x1="68478" y1="61190" x2="76902" y2="87381"/>
                        <a14:foregroundMark x1="60462" y1="62619" x2="59239" y2="87738"/>
                        <a14:foregroundMark x1="25951" y1="35238" x2="25679" y2="54286"/>
                        <a14:foregroundMark x1="47826" y1="6310" x2="37908" y2="5119"/>
                        <a14:foregroundMark x1="64946" y1="51071" x2="74457" y2="52500"/>
                        <a14:foregroundMark x1="68886" y1="60119" x2="93750" y2="71667"/>
                        <a14:foregroundMark x1="94837" y1="72619" x2="98641" y2="73452"/>
                        <a14:foregroundMark x1="77174" y1="88929" x2="80435" y2="96786"/>
                        <a14:foregroundMark x1="84103" y1="95833" x2="80707" y2="98095"/>
                        <a14:foregroundMark x1="80435" y1="75238" x2="76495" y2="85119"/>
                        <a14:foregroundMark x1="76495" y1="85119" x2="76495" y2="86190"/>
                        <a14:foregroundMark x1="61141" y1="89762" x2="70109" y2="94643"/>
                        <a14:foregroundMark x1="32337" y1="81548" x2="36685" y2="93571"/>
                        <a14:foregroundMark x1="33288" y1="95476" x2="36277" y2="94881"/>
                        <a14:foregroundMark x1="36005" y1="97024" x2="33967" y2="95476"/>
                        <a14:foregroundMark x1="30163" y1="94524" x2="30263" y2="94852"/>
                        <a14:foregroundMark x1="40082" y1="95476" x2="37092" y2="95833"/>
                        <a14:foregroundMark x1="72690" y1="96429" x2="70380" y2="96548"/>
                        <a14:foregroundMark x1="14674" y1="65476" x2="13587" y2="66071"/>
                        <a14:foregroundMark x1="15217" y1="66071" x2="16712" y2="65714"/>
                        <a14:backgroundMark x1="17391" y1="27262" x2="16304" y2="28690"/>
                        <a14:backgroundMark x1="78125" y1="33214" x2="81793" y2="36429"/>
                        <a14:backgroundMark x1="74864" y1="34167" x2="79755" y2="34762"/>
                        <a14:backgroundMark x1="34783" y1="97976" x2="27582" y2="95952"/>
                        <a14:backgroundMark x1="58967" y1="94881" x2="53261" y2="94881"/>
                        <a14:backgroundMark x1="70245" y1="98810" x2="70245" y2="99762"/>
                        <a14:backgroundMark x1="17799" y1="28214" x2="16168" y2="28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6517" y="1200627"/>
            <a:ext cx="4956936" cy="56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B52E46-BBB6-9E67-E7CC-2D054D1954D8}"/>
              </a:ext>
            </a:extLst>
          </p:cNvPr>
          <p:cNvSpPr txBox="1"/>
          <p:nvPr/>
        </p:nvSpPr>
        <p:spPr>
          <a:xfrm>
            <a:off x="589937" y="5464619"/>
            <a:ext cx="7098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 to stay trouble free to be in the programme</a:t>
            </a:r>
            <a:endParaRPr lang="en-GB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65229-5B3C-9CB6-2256-764B57EE5A84}"/>
              </a:ext>
            </a:extLst>
          </p:cNvPr>
          <p:cNvSpPr txBox="1"/>
          <p:nvPr/>
        </p:nvSpPr>
        <p:spPr>
          <a:xfrm>
            <a:off x="589937" y="3140709"/>
            <a:ext cx="67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patience with the dog helps inmates cope and stay out of trouble on release</a:t>
            </a:r>
            <a:endParaRPr lang="en-GB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B5B4F-39CF-DC9F-BC85-5152D1F236D5}"/>
              </a:ext>
            </a:extLst>
          </p:cNvPr>
          <p:cNvSpPr txBox="1"/>
          <p:nvPr/>
        </p:nvSpPr>
        <p:spPr>
          <a:xfrm>
            <a:off x="589937" y="3915346"/>
            <a:ext cx="6597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uccessful training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dogs empowers inmates to achieve goals in wider society</a:t>
            </a:r>
            <a:endParaRPr lang="en-GB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DEB34-A9CC-5036-A636-7139E5553040}"/>
              </a:ext>
            </a:extLst>
          </p:cNvPr>
          <p:cNvSpPr txBox="1"/>
          <p:nvPr/>
        </p:nvSpPr>
        <p:spPr>
          <a:xfrm>
            <a:off x="589937" y="4689982"/>
            <a:ext cx="6890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emotional intelligence and coping skills    helps inmates bond with people outside prison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ED5F6-A6DE-D81A-B95C-8CD4016B5216}"/>
              </a:ext>
            </a:extLst>
          </p:cNvPr>
          <p:cNvSpPr txBox="1"/>
          <p:nvPr/>
        </p:nvSpPr>
        <p:spPr>
          <a:xfrm>
            <a:off x="589937" y="2673849"/>
            <a:ext cx="7344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empathy for dogs and subsequently people</a:t>
            </a:r>
            <a:endParaRPr lang="en-GB" sz="2000" dirty="0"/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C5BDB328-BFAF-4060-9138-9C2FD095607B}"/>
              </a:ext>
            </a:extLst>
          </p:cNvPr>
          <p:cNvSpPr/>
          <p:nvPr/>
        </p:nvSpPr>
        <p:spPr>
          <a:xfrm>
            <a:off x="9075173" y="581091"/>
            <a:ext cx="2626969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Possible Weaknesses?</a:t>
            </a:r>
          </a:p>
        </p:txBody>
      </p:sp>
    </p:spTree>
    <p:extLst>
      <p:ext uri="{BB962C8B-B14F-4D97-AF65-F5344CB8AC3E}">
        <p14:creationId xmlns:p14="http://schemas.microsoft.com/office/powerpoint/2010/main" val="8350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4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396748-929E-511C-1ACA-BA5D5D7EEE0D}"/>
              </a:ext>
            </a:extLst>
          </p:cNvPr>
          <p:cNvSpPr txBox="1"/>
          <p:nvPr/>
        </p:nvSpPr>
        <p:spPr>
          <a:xfrm>
            <a:off x="353103" y="2757418"/>
            <a:ext cx="5388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sample sizes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A2F2E-6FEC-6B1E-F8F5-6D42C65D6928}"/>
              </a:ext>
            </a:extLst>
          </p:cNvPr>
          <p:cNvSpPr txBox="1"/>
          <p:nvPr/>
        </p:nvSpPr>
        <p:spPr>
          <a:xfrm>
            <a:off x="1" y="189372"/>
            <a:ext cx="90033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(2016)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 Effectiveness of Dog-Training Programs in Prison: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 and Meta-Analysis of the Literature”.</a:t>
            </a:r>
            <a:endParaRPr lang="en-GB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DFDD5F-3A81-F654-1DF2-D001C895FB71}"/>
              </a:ext>
            </a:extLst>
          </p:cNvPr>
          <p:cNvCxnSpPr>
            <a:cxnSpLocks/>
          </p:cNvCxnSpPr>
          <p:nvPr/>
        </p:nvCxnSpPr>
        <p:spPr>
          <a:xfrm>
            <a:off x="0" y="1633388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31EECD-B05C-9EE9-91F2-0756C53657B0}"/>
              </a:ext>
            </a:extLst>
          </p:cNvPr>
          <p:cNvCxnSpPr>
            <a:cxnSpLocks/>
          </p:cNvCxnSpPr>
          <p:nvPr/>
        </p:nvCxnSpPr>
        <p:spPr>
          <a:xfrm>
            <a:off x="0" y="97663"/>
            <a:ext cx="8500905" cy="0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527F60A-3FFE-3F00-1AD2-579F1240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6" b="98790" l="9980" r="89919">
                        <a14:foregroundMark x1="40524" y1="58333" x2="42238" y2="74328"/>
                        <a14:foregroundMark x1="42238" y1="74328" x2="41835" y2="76075"/>
                        <a14:foregroundMark x1="50605" y1="73387" x2="53730" y2="89247"/>
                        <a14:foregroundMark x1="67540" y1="92473" x2="67238" y2="98790"/>
                        <a14:foregroundMark x1="77923" y1="61425" x2="76210" y2="60215"/>
                        <a14:foregroundMark x1="77319" y1="61962" x2="78254" y2="62504"/>
                        <a14:backgroundMark x1="78831" y1="56452" x2="88206" y2="60753"/>
                        <a14:backgroundMark x1="88206" y1="60753" x2="88206" y2="60753"/>
                        <a14:backgroundMark x1="81956" y1="58333" x2="81956" y2="58333"/>
                        <a14:backgroundMark x1="82157" y1="58737" x2="82157" y2="58737"/>
                        <a14:backgroundMark x1="81855" y1="58737" x2="81855" y2="58737"/>
                        <a14:backgroundMark x1="81250" y1="58468" x2="81250" y2="58468"/>
                        <a14:backgroundMark x1="80746" y1="58065" x2="80746" y2="58065"/>
                        <a14:backgroundMark x1="79234" y1="57796" x2="79234" y2="57796"/>
                        <a14:backgroundMark x1="76210" y1="57124" x2="76210" y2="57124"/>
                        <a14:backgroundMark x1="78226" y1="58333" x2="78226" y2="58333"/>
                        <a14:backgroundMark x1="81956" y1="59543" x2="81956" y2="59543"/>
                        <a14:backgroundMark x1="84476" y1="66263" x2="84476" y2="66263"/>
                        <a14:backgroundMark x1="84476" y1="66129" x2="84476" y2="66129"/>
                        <a14:backgroundMark x1="84173" y1="65995" x2="84173" y2="65995"/>
                        <a14:backgroundMark x1="79536" y1="60215" x2="81250" y2="60753"/>
                        <a14:backgroundMark x1="80544" y1="60081" x2="81250" y2="61156"/>
                        <a14:backgroundMark x1="80847" y1="60887" x2="78831" y2="60753"/>
                        <a14:backgroundMark x1="79536" y1="60887" x2="83065" y2="63038"/>
                        <a14:backgroundMark x1="81855" y1="63710" x2="85786" y2="66667"/>
                        <a14:backgroundMark x1="83669" y1="65591" x2="85786" y2="68145"/>
                        <a14:backgroundMark x1="84577" y1="66532" x2="83569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6418" y="894803"/>
            <a:ext cx="6268921" cy="59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076FF4-A804-43BB-35B2-53C14B3B6DD4}"/>
              </a:ext>
            </a:extLst>
          </p:cNvPr>
          <p:cNvSpPr txBox="1"/>
          <p:nvPr/>
        </p:nvSpPr>
        <p:spPr>
          <a:xfrm>
            <a:off x="511280" y="1879337"/>
            <a:ext cx="7315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Cooke and Farrington suggested </a:t>
            </a:r>
            <a:r>
              <a:rPr lang="en-GB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possible weaknesses 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studies they reviewed: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44C3E-C180-3326-EB3F-0286E3353DFA}"/>
              </a:ext>
            </a:extLst>
          </p:cNvPr>
          <p:cNvSpPr txBox="1"/>
          <p:nvPr/>
        </p:nvSpPr>
        <p:spPr>
          <a:xfrm>
            <a:off x="353103" y="3284098"/>
            <a:ext cx="7856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 in how DTPs were conducted in the primary studies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17FB8-0FB9-BF42-A008-E66384F63439}"/>
              </a:ext>
            </a:extLst>
          </p:cNvPr>
          <p:cNvSpPr txBox="1"/>
          <p:nvPr/>
        </p:nvSpPr>
        <p:spPr>
          <a:xfrm>
            <a:off x="353103" y="3810778"/>
            <a:ext cx="684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randomisation into treatment and control groups</a:t>
            </a:r>
            <a:endParaRPr lang="en-GB" sz="2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49A21-8906-A186-2AD2-F74DFFA7D5B8}"/>
              </a:ext>
            </a:extLst>
          </p:cNvPr>
          <p:cNvSpPr txBox="1"/>
          <p:nvPr/>
        </p:nvSpPr>
        <p:spPr>
          <a:xfrm>
            <a:off x="353103" y="4337459"/>
            <a:ext cx="710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majority of the evidence comes from US studies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BE62E-14A7-CCA5-24D5-EEE0E224B826}"/>
              </a:ext>
            </a:extLst>
          </p:cNvPr>
          <p:cNvSpPr txBox="1"/>
          <p:nvPr/>
        </p:nvSpPr>
        <p:spPr>
          <a:xfrm>
            <a:off x="353103" y="4989828"/>
            <a:ext cx="8492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weaknesses may mean the original studies are not all directly comparable - something that will impact on the reliability of the data.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US-centric nature of the studies may impact on their general validity.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F56720BD-62DF-D2BD-0DBD-493C5FAC6007}"/>
              </a:ext>
            </a:extLst>
          </p:cNvPr>
          <p:cNvSpPr/>
          <p:nvPr/>
        </p:nvSpPr>
        <p:spPr>
          <a:xfrm>
            <a:off x="10708734" y="581091"/>
            <a:ext cx="1148969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3243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B742C-803C-452D-4D71-7340829B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08857" y="0"/>
            <a:ext cx="123234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F69C3-949C-2EFD-B305-5882BB16BAC7}"/>
              </a:ext>
            </a:extLst>
          </p:cNvPr>
          <p:cNvSpPr txBox="1"/>
          <p:nvPr/>
        </p:nvSpPr>
        <p:spPr>
          <a:xfrm>
            <a:off x="-99817" y="2490310"/>
            <a:ext cx="123234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dirty="0">
                <a:solidFill>
                  <a:srgbClr val="FFFF00"/>
                </a:solidFill>
                <a:latin typeface="VAGRounded BT" panose="020F0702020204020204" pitchFamily="34" charset="0"/>
              </a:rPr>
              <a:t>ShortCutstv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32637-0411-DFFE-29B9-09D9D25DE07F}"/>
              </a:ext>
            </a:extLst>
          </p:cNvPr>
          <p:cNvSpPr txBox="1"/>
          <p:nvPr/>
        </p:nvSpPr>
        <p:spPr>
          <a:xfrm>
            <a:off x="-117897" y="3451147"/>
            <a:ext cx="1230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VAGRounded BT" panose="020F0702020204020204" pitchFamily="34" charset="0"/>
              </a:rPr>
              <a:t>www.shortcutstv.com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2461A13-A262-AA1B-97A8-DC678230C7A7}"/>
              </a:ext>
            </a:extLst>
          </p:cNvPr>
          <p:cNvSpPr/>
          <p:nvPr/>
        </p:nvSpPr>
        <p:spPr>
          <a:xfrm>
            <a:off x="3536427" y="3600377"/>
            <a:ext cx="4942114" cy="468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749</Words>
  <Application>Microsoft Office PowerPoint</Application>
  <PresentationFormat>Widescreen</PresentationFormat>
  <Paragraphs>98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VAGRounded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82</cp:revision>
  <dcterms:created xsi:type="dcterms:W3CDTF">2023-02-15T09:39:59Z</dcterms:created>
  <dcterms:modified xsi:type="dcterms:W3CDTF">2023-02-20T11:27:00Z</dcterms:modified>
</cp:coreProperties>
</file>