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FB41-3C2F-4C9B-959D-883F6EC4CB14}" type="datetimeFigureOut">
              <a:rPr lang="en-US" smtClean="0"/>
              <a:t>21-Dec-19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FC862-7F7F-4C26-99A5-6EDE2EBEC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6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9FC862-7F7F-4C26-99A5-6EDE2EBEC6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4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BCEA-BC44-42BA-B834-AD38BB56E3AD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7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0032-1A5C-46BE-91E0-90C5A0F12D22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9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9837-946F-4EB3-A1E5-799C578C84E2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2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6A1DE-49F4-4E8C-9EDE-0C477860024B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34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3ED7-228A-4214-85FF-C1CB21FB5877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C136E-EB8F-47AC-9721-C9233FF9736E}" type="datetime1">
              <a:rPr lang="en-US" smtClean="0"/>
              <a:t>21-Dec-19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1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31B4-7FBA-4C86-8CEE-3362C9FB030E}" type="datetime1">
              <a:rPr lang="en-US" smtClean="0"/>
              <a:t>21-Dec-19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8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55D03-0BF4-440D-9C17-7FA0E5E1F536}" type="datetime1">
              <a:rPr lang="en-US" smtClean="0"/>
              <a:t>21-Dec-19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44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BFD45-8681-4D83-82AA-6E8A011273E5}" type="datetime1">
              <a:rPr lang="en-US" smtClean="0"/>
              <a:t>21-Dec-19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156F-C334-48DC-93BF-4306BC1627A7}" type="datetime1">
              <a:rPr lang="en-US" smtClean="0"/>
              <a:t>21-Dec-19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CF059-F43E-4AC0-BB4B-657506CF7427}" type="datetime1">
              <a:rPr lang="en-US" smtClean="0"/>
              <a:t>21-Dec-19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42092-E57F-467B-96D3-72DDF6F528C8}" type="datetime1">
              <a:rPr lang="en-US" smtClean="0"/>
              <a:t>21-Dec-19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@template.net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9B65-511F-472C-A13C-E2997BDEA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0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ChangeArrowheads="1"/>
          </p:cNvSpPr>
          <p:nvPr/>
        </p:nvSpPr>
        <p:spPr bwMode="auto">
          <a:xfrm>
            <a:off x="3848133" y="717890"/>
            <a:ext cx="4495734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smtClean="0">
                <a:ln>
                  <a:noFill/>
                </a:ln>
                <a:solidFill>
                  <a:srgbClr val="11111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Communication Roadmap</a:t>
            </a: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0810" y="1747832"/>
            <a:ext cx="9390380" cy="4381500"/>
            <a:chOff x="0" y="0"/>
            <a:chExt cx="9390433" cy="4381500"/>
          </a:xfrm>
        </p:grpSpPr>
        <p:grpSp>
          <p:nvGrpSpPr>
            <p:cNvPr id="6" name="Group 5"/>
            <p:cNvGrpSpPr/>
            <p:nvPr/>
          </p:nvGrpSpPr>
          <p:grpSpPr>
            <a:xfrm rot="16200000">
              <a:off x="2905442" y="-2505075"/>
              <a:ext cx="3579549" cy="9390433"/>
              <a:chOff x="998220" y="0"/>
              <a:chExt cx="2357120" cy="6182995"/>
            </a:xfrm>
          </p:grpSpPr>
          <p:sp>
            <p:nvSpPr>
              <p:cNvPr id="22" name="Oval 21"/>
              <p:cNvSpPr>
                <a:spLocks noChangeArrowheads="1"/>
              </p:cNvSpPr>
              <p:nvPr/>
            </p:nvSpPr>
            <p:spPr bwMode="auto">
              <a:xfrm>
                <a:off x="2683510" y="667385"/>
                <a:ext cx="154305" cy="153670"/>
              </a:xfrm>
              <a:prstGeom prst="ellipse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807335" y="734695"/>
                <a:ext cx="525780" cy="19050"/>
              </a:xfrm>
              <a:prstGeom prst="rect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3272790" y="393700"/>
                <a:ext cx="635" cy="635"/>
              </a:xfrm>
              <a:prstGeom prst="rect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333115" y="292735"/>
                <a:ext cx="22225" cy="903605"/>
              </a:xfrm>
              <a:prstGeom prst="rect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auto">
              <a:xfrm>
                <a:off x="1516380" y="1840865"/>
                <a:ext cx="153670" cy="153670"/>
              </a:xfrm>
              <a:prstGeom prst="ellipse">
                <a:avLst/>
              </a:prstGeom>
              <a:solidFill>
                <a:srgbClr val="02CC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1021080" y="1908175"/>
                <a:ext cx="525145" cy="19050"/>
              </a:xfrm>
              <a:prstGeom prst="rect">
                <a:avLst/>
              </a:prstGeom>
              <a:solidFill>
                <a:srgbClr val="02CC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1080770" y="1567180"/>
                <a:ext cx="635" cy="635"/>
              </a:xfrm>
              <a:prstGeom prst="rect">
                <a:avLst/>
              </a:prstGeom>
              <a:solidFill>
                <a:srgbClr val="02CC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998220" y="1466215"/>
                <a:ext cx="22860" cy="903605"/>
              </a:xfrm>
              <a:prstGeom prst="rect">
                <a:avLst/>
              </a:prstGeom>
              <a:solidFill>
                <a:srgbClr val="02CC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" name="Oval 29"/>
              <p:cNvSpPr>
                <a:spLocks noChangeArrowheads="1"/>
              </p:cNvSpPr>
              <p:nvPr/>
            </p:nvSpPr>
            <p:spPr bwMode="auto">
              <a:xfrm>
                <a:off x="2683510" y="3014345"/>
                <a:ext cx="154305" cy="153670"/>
              </a:xfrm>
              <a:prstGeom prst="ellipse">
                <a:avLst/>
              </a:prstGeom>
              <a:solidFill>
                <a:srgbClr val="13A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2807335" y="3082290"/>
                <a:ext cx="525780" cy="14605"/>
              </a:xfrm>
              <a:prstGeom prst="rect">
                <a:avLst/>
              </a:prstGeom>
              <a:solidFill>
                <a:srgbClr val="13A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3272790" y="2740660"/>
                <a:ext cx="635" cy="635"/>
              </a:xfrm>
              <a:prstGeom prst="rect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3333115" y="2639695"/>
                <a:ext cx="22225" cy="903605"/>
              </a:xfrm>
              <a:prstGeom prst="rect">
                <a:avLst/>
              </a:prstGeom>
              <a:solidFill>
                <a:srgbClr val="13A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4" name="Oval 33"/>
              <p:cNvSpPr>
                <a:spLocks noChangeArrowheads="1"/>
              </p:cNvSpPr>
              <p:nvPr/>
            </p:nvSpPr>
            <p:spPr bwMode="auto">
              <a:xfrm>
                <a:off x="2683510" y="5358130"/>
                <a:ext cx="154305" cy="153670"/>
              </a:xfrm>
              <a:prstGeom prst="ellipse">
                <a:avLst/>
              </a:prstGeom>
              <a:solidFill>
                <a:srgbClr val="5058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5" name="Rectangle 34"/>
              <p:cNvSpPr>
                <a:spLocks noChangeArrowheads="1"/>
              </p:cNvSpPr>
              <p:nvPr/>
            </p:nvSpPr>
            <p:spPr bwMode="auto">
              <a:xfrm>
                <a:off x="2807335" y="5429250"/>
                <a:ext cx="525780" cy="15240"/>
              </a:xfrm>
              <a:prstGeom prst="rect">
                <a:avLst/>
              </a:prstGeom>
              <a:solidFill>
                <a:srgbClr val="5058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6" name="Rectangle 35"/>
              <p:cNvSpPr>
                <a:spLocks noChangeArrowheads="1"/>
              </p:cNvSpPr>
              <p:nvPr/>
            </p:nvSpPr>
            <p:spPr bwMode="auto">
              <a:xfrm>
                <a:off x="3272790" y="5084445"/>
                <a:ext cx="635" cy="635"/>
              </a:xfrm>
              <a:prstGeom prst="rect">
                <a:avLst/>
              </a:prstGeom>
              <a:solidFill>
                <a:srgbClr val="7CD3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3333115" y="4982845"/>
                <a:ext cx="22225" cy="903605"/>
              </a:xfrm>
              <a:prstGeom prst="rect">
                <a:avLst/>
              </a:prstGeom>
              <a:solidFill>
                <a:srgbClr val="5058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8" name="Oval 37"/>
              <p:cNvSpPr>
                <a:spLocks noChangeArrowheads="1"/>
              </p:cNvSpPr>
              <p:nvPr/>
            </p:nvSpPr>
            <p:spPr bwMode="auto">
              <a:xfrm>
                <a:off x="1516380" y="4188460"/>
                <a:ext cx="153670" cy="153670"/>
              </a:xfrm>
              <a:prstGeom prst="ellipse">
                <a:avLst/>
              </a:prstGeom>
              <a:solidFill>
                <a:srgbClr val="078F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1021080" y="4255770"/>
                <a:ext cx="525145" cy="14605"/>
              </a:xfrm>
              <a:prstGeom prst="rect">
                <a:avLst/>
              </a:prstGeom>
              <a:solidFill>
                <a:srgbClr val="078F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" name="Rectangle 39"/>
              <p:cNvSpPr>
                <a:spLocks noChangeArrowheads="1"/>
              </p:cNvSpPr>
              <p:nvPr/>
            </p:nvSpPr>
            <p:spPr bwMode="auto">
              <a:xfrm>
                <a:off x="1080770" y="3914140"/>
                <a:ext cx="635" cy="635"/>
              </a:xfrm>
              <a:prstGeom prst="rect">
                <a:avLst/>
              </a:prstGeom>
              <a:solidFill>
                <a:srgbClr val="078F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Rectangle 40"/>
              <p:cNvSpPr>
                <a:spLocks noChangeArrowheads="1"/>
              </p:cNvSpPr>
              <p:nvPr/>
            </p:nvSpPr>
            <p:spPr bwMode="auto">
              <a:xfrm>
                <a:off x="998220" y="3813175"/>
                <a:ext cx="22860" cy="903605"/>
              </a:xfrm>
              <a:prstGeom prst="rect">
                <a:avLst/>
              </a:prstGeom>
              <a:solidFill>
                <a:srgbClr val="078F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2176780" y="0"/>
                <a:ext cx="743585" cy="1488440"/>
              </a:xfrm>
              <a:custGeom>
                <a:avLst/>
                <a:gdLst>
                  <a:gd name="T0" fmla="*/ 182 w 198"/>
                  <a:gd name="T1" fmla="*/ 207 h 397"/>
                  <a:gd name="T2" fmla="*/ 156 w 198"/>
                  <a:gd name="T3" fmla="*/ 226 h 397"/>
                  <a:gd name="T4" fmla="*/ 128 w 198"/>
                  <a:gd name="T5" fmla="*/ 199 h 397"/>
                  <a:gd name="T6" fmla="*/ 156 w 198"/>
                  <a:gd name="T7" fmla="*/ 171 h 397"/>
                  <a:gd name="T8" fmla="*/ 182 w 198"/>
                  <a:gd name="T9" fmla="*/ 191 h 397"/>
                  <a:gd name="T10" fmla="*/ 198 w 198"/>
                  <a:gd name="T11" fmla="*/ 191 h 397"/>
                  <a:gd name="T12" fmla="*/ 0 w 198"/>
                  <a:gd name="T13" fmla="*/ 0 h 397"/>
                  <a:gd name="T14" fmla="*/ 0 w 198"/>
                  <a:gd name="T15" fmla="*/ 84 h 397"/>
                  <a:gd name="T16" fmla="*/ 114 w 198"/>
                  <a:gd name="T17" fmla="*/ 199 h 397"/>
                  <a:gd name="T18" fmla="*/ 0 w 198"/>
                  <a:gd name="T19" fmla="*/ 313 h 397"/>
                  <a:gd name="T20" fmla="*/ 0 w 198"/>
                  <a:gd name="T21" fmla="*/ 397 h 397"/>
                  <a:gd name="T22" fmla="*/ 198 w 198"/>
                  <a:gd name="T23" fmla="*/ 207 h 397"/>
                  <a:gd name="T24" fmla="*/ 182 w 198"/>
                  <a:gd name="T25" fmla="*/ 207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8" h="397">
                    <a:moveTo>
                      <a:pt x="182" y="207"/>
                    </a:moveTo>
                    <a:cubicBezTo>
                      <a:pt x="179" y="218"/>
                      <a:pt x="168" y="226"/>
                      <a:pt x="156" y="226"/>
                    </a:cubicBezTo>
                    <a:cubicBezTo>
                      <a:pt x="141" y="226"/>
                      <a:pt x="128" y="214"/>
                      <a:pt x="128" y="199"/>
                    </a:cubicBezTo>
                    <a:cubicBezTo>
                      <a:pt x="128" y="183"/>
                      <a:pt x="141" y="171"/>
                      <a:pt x="156" y="171"/>
                    </a:cubicBezTo>
                    <a:cubicBezTo>
                      <a:pt x="168" y="171"/>
                      <a:pt x="179" y="179"/>
                      <a:pt x="182" y="191"/>
                    </a:cubicBezTo>
                    <a:cubicBezTo>
                      <a:pt x="198" y="191"/>
                      <a:pt x="198" y="191"/>
                      <a:pt x="198" y="191"/>
                    </a:cubicBezTo>
                    <a:cubicBezTo>
                      <a:pt x="194" y="85"/>
                      <a:pt x="107" y="0"/>
                      <a:pt x="0" y="0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63" y="84"/>
                      <a:pt x="114" y="135"/>
                      <a:pt x="114" y="199"/>
                    </a:cubicBezTo>
                    <a:cubicBezTo>
                      <a:pt x="114" y="262"/>
                      <a:pt x="63" y="313"/>
                      <a:pt x="0" y="313"/>
                    </a:cubicBezTo>
                    <a:cubicBezTo>
                      <a:pt x="0" y="397"/>
                      <a:pt x="0" y="397"/>
                      <a:pt x="0" y="397"/>
                    </a:cubicBezTo>
                    <a:cubicBezTo>
                      <a:pt x="107" y="397"/>
                      <a:pt x="194" y="313"/>
                      <a:pt x="198" y="207"/>
                    </a:cubicBezTo>
                    <a:lnTo>
                      <a:pt x="182" y="207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" name="Freeform 42"/>
              <p:cNvSpPr>
                <a:spLocks/>
              </p:cNvSpPr>
              <p:nvPr/>
            </p:nvSpPr>
            <p:spPr bwMode="auto">
              <a:xfrm>
                <a:off x="1433830" y="1173480"/>
                <a:ext cx="742950" cy="1488440"/>
              </a:xfrm>
              <a:custGeom>
                <a:avLst/>
                <a:gdLst>
                  <a:gd name="T0" fmla="*/ 16 w 198"/>
                  <a:gd name="T1" fmla="*/ 206 h 397"/>
                  <a:gd name="T2" fmla="*/ 42 w 198"/>
                  <a:gd name="T3" fmla="*/ 226 h 397"/>
                  <a:gd name="T4" fmla="*/ 70 w 198"/>
                  <a:gd name="T5" fmla="*/ 198 h 397"/>
                  <a:gd name="T6" fmla="*/ 42 w 198"/>
                  <a:gd name="T7" fmla="*/ 171 h 397"/>
                  <a:gd name="T8" fmla="*/ 16 w 198"/>
                  <a:gd name="T9" fmla="*/ 190 h 397"/>
                  <a:gd name="T10" fmla="*/ 0 w 198"/>
                  <a:gd name="T11" fmla="*/ 190 h 397"/>
                  <a:gd name="T12" fmla="*/ 198 w 198"/>
                  <a:gd name="T13" fmla="*/ 0 h 397"/>
                  <a:gd name="T14" fmla="*/ 198 w 198"/>
                  <a:gd name="T15" fmla="*/ 84 h 397"/>
                  <a:gd name="T16" fmla="*/ 84 w 198"/>
                  <a:gd name="T17" fmla="*/ 198 h 397"/>
                  <a:gd name="T18" fmla="*/ 198 w 198"/>
                  <a:gd name="T19" fmla="*/ 313 h 397"/>
                  <a:gd name="T20" fmla="*/ 198 w 198"/>
                  <a:gd name="T21" fmla="*/ 397 h 397"/>
                  <a:gd name="T22" fmla="*/ 0 w 198"/>
                  <a:gd name="T23" fmla="*/ 206 h 397"/>
                  <a:gd name="T24" fmla="*/ 16 w 198"/>
                  <a:gd name="T25" fmla="*/ 206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8" h="397">
                    <a:moveTo>
                      <a:pt x="16" y="206"/>
                    </a:moveTo>
                    <a:cubicBezTo>
                      <a:pt x="19" y="218"/>
                      <a:pt x="30" y="226"/>
                      <a:pt x="42" y="226"/>
                    </a:cubicBezTo>
                    <a:cubicBezTo>
                      <a:pt x="57" y="226"/>
                      <a:pt x="70" y="214"/>
                      <a:pt x="70" y="198"/>
                    </a:cubicBezTo>
                    <a:cubicBezTo>
                      <a:pt x="70" y="183"/>
                      <a:pt x="57" y="171"/>
                      <a:pt x="42" y="171"/>
                    </a:cubicBezTo>
                    <a:cubicBezTo>
                      <a:pt x="30" y="171"/>
                      <a:pt x="19" y="179"/>
                      <a:pt x="16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4" y="84"/>
                      <a:pt x="91" y="0"/>
                      <a:pt x="198" y="0"/>
                    </a:cubicBezTo>
                    <a:cubicBezTo>
                      <a:pt x="198" y="84"/>
                      <a:pt x="198" y="84"/>
                      <a:pt x="198" y="84"/>
                    </a:cubicBezTo>
                    <a:cubicBezTo>
                      <a:pt x="135" y="84"/>
                      <a:pt x="84" y="135"/>
                      <a:pt x="84" y="198"/>
                    </a:cubicBezTo>
                    <a:cubicBezTo>
                      <a:pt x="84" y="261"/>
                      <a:pt x="135" y="313"/>
                      <a:pt x="198" y="313"/>
                    </a:cubicBezTo>
                    <a:cubicBezTo>
                      <a:pt x="198" y="397"/>
                      <a:pt x="198" y="397"/>
                      <a:pt x="198" y="397"/>
                    </a:cubicBezTo>
                    <a:cubicBezTo>
                      <a:pt x="91" y="397"/>
                      <a:pt x="4" y="312"/>
                      <a:pt x="0" y="206"/>
                    </a:cubicBezTo>
                    <a:lnTo>
                      <a:pt x="16" y="206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Freeform 43"/>
              <p:cNvSpPr>
                <a:spLocks/>
              </p:cNvSpPr>
              <p:nvPr/>
            </p:nvSpPr>
            <p:spPr bwMode="auto">
              <a:xfrm>
                <a:off x="2176780" y="2346960"/>
                <a:ext cx="743585" cy="1488440"/>
              </a:xfrm>
              <a:custGeom>
                <a:avLst/>
                <a:gdLst>
                  <a:gd name="T0" fmla="*/ 182 w 198"/>
                  <a:gd name="T1" fmla="*/ 206 h 397"/>
                  <a:gd name="T2" fmla="*/ 156 w 198"/>
                  <a:gd name="T3" fmla="*/ 226 h 397"/>
                  <a:gd name="T4" fmla="*/ 128 w 198"/>
                  <a:gd name="T5" fmla="*/ 198 h 397"/>
                  <a:gd name="T6" fmla="*/ 156 w 198"/>
                  <a:gd name="T7" fmla="*/ 171 h 397"/>
                  <a:gd name="T8" fmla="*/ 182 w 198"/>
                  <a:gd name="T9" fmla="*/ 190 h 397"/>
                  <a:gd name="T10" fmla="*/ 198 w 198"/>
                  <a:gd name="T11" fmla="*/ 190 h 397"/>
                  <a:gd name="T12" fmla="*/ 0 w 198"/>
                  <a:gd name="T13" fmla="*/ 0 h 397"/>
                  <a:gd name="T14" fmla="*/ 0 w 198"/>
                  <a:gd name="T15" fmla="*/ 84 h 397"/>
                  <a:gd name="T16" fmla="*/ 114 w 198"/>
                  <a:gd name="T17" fmla="*/ 198 h 397"/>
                  <a:gd name="T18" fmla="*/ 0 w 198"/>
                  <a:gd name="T19" fmla="*/ 312 h 397"/>
                  <a:gd name="T20" fmla="*/ 0 w 198"/>
                  <a:gd name="T21" fmla="*/ 397 h 397"/>
                  <a:gd name="T22" fmla="*/ 198 w 198"/>
                  <a:gd name="T23" fmla="*/ 206 h 397"/>
                  <a:gd name="T24" fmla="*/ 182 w 198"/>
                  <a:gd name="T25" fmla="*/ 206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8" h="397">
                    <a:moveTo>
                      <a:pt x="182" y="206"/>
                    </a:moveTo>
                    <a:cubicBezTo>
                      <a:pt x="179" y="218"/>
                      <a:pt x="168" y="226"/>
                      <a:pt x="156" y="226"/>
                    </a:cubicBezTo>
                    <a:cubicBezTo>
                      <a:pt x="141" y="226"/>
                      <a:pt x="128" y="213"/>
                      <a:pt x="128" y="198"/>
                    </a:cubicBezTo>
                    <a:cubicBezTo>
                      <a:pt x="128" y="183"/>
                      <a:pt x="141" y="171"/>
                      <a:pt x="156" y="171"/>
                    </a:cubicBezTo>
                    <a:cubicBezTo>
                      <a:pt x="168" y="171"/>
                      <a:pt x="179" y="179"/>
                      <a:pt x="182" y="190"/>
                    </a:cubicBezTo>
                    <a:cubicBezTo>
                      <a:pt x="198" y="190"/>
                      <a:pt x="198" y="190"/>
                      <a:pt x="198" y="190"/>
                    </a:cubicBezTo>
                    <a:cubicBezTo>
                      <a:pt x="194" y="84"/>
                      <a:pt x="107" y="0"/>
                      <a:pt x="0" y="0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63" y="84"/>
                      <a:pt x="114" y="135"/>
                      <a:pt x="114" y="198"/>
                    </a:cubicBezTo>
                    <a:cubicBezTo>
                      <a:pt x="114" y="261"/>
                      <a:pt x="63" y="312"/>
                      <a:pt x="0" y="312"/>
                    </a:cubicBezTo>
                    <a:cubicBezTo>
                      <a:pt x="0" y="397"/>
                      <a:pt x="0" y="397"/>
                      <a:pt x="0" y="397"/>
                    </a:cubicBezTo>
                    <a:cubicBezTo>
                      <a:pt x="107" y="397"/>
                      <a:pt x="194" y="312"/>
                      <a:pt x="198" y="206"/>
                    </a:cubicBezTo>
                    <a:lnTo>
                      <a:pt x="182" y="206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2176780" y="4690745"/>
                <a:ext cx="743585" cy="1492250"/>
              </a:xfrm>
              <a:custGeom>
                <a:avLst/>
                <a:gdLst>
                  <a:gd name="T0" fmla="*/ 182 w 198"/>
                  <a:gd name="T1" fmla="*/ 207 h 398"/>
                  <a:gd name="T2" fmla="*/ 156 w 198"/>
                  <a:gd name="T3" fmla="*/ 226 h 398"/>
                  <a:gd name="T4" fmla="*/ 128 w 198"/>
                  <a:gd name="T5" fmla="*/ 199 h 398"/>
                  <a:gd name="T6" fmla="*/ 156 w 198"/>
                  <a:gd name="T7" fmla="*/ 171 h 398"/>
                  <a:gd name="T8" fmla="*/ 182 w 198"/>
                  <a:gd name="T9" fmla="*/ 191 h 398"/>
                  <a:gd name="T10" fmla="*/ 198 w 198"/>
                  <a:gd name="T11" fmla="*/ 191 h 398"/>
                  <a:gd name="T12" fmla="*/ 0 w 198"/>
                  <a:gd name="T13" fmla="*/ 0 h 398"/>
                  <a:gd name="T14" fmla="*/ 0 w 198"/>
                  <a:gd name="T15" fmla="*/ 85 h 398"/>
                  <a:gd name="T16" fmla="*/ 114 w 198"/>
                  <a:gd name="T17" fmla="*/ 199 h 398"/>
                  <a:gd name="T18" fmla="*/ 0 w 198"/>
                  <a:gd name="T19" fmla="*/ 313 h 398"/>
                  <a:gd name="T20" fmla="*/ 0 w 198"/>
                  <a:gd name="T21" fmla="*/ 398 h 398"/>
                  <a:gd name="T22" fmla="*/ 198 w 198"/>
                  <a:gd name="T23" fmla="*/ 207 h 398"/>
                  <a:gd name="T24" fmla="*/ 182 w 198"/>
                  <a:gd name="T25" fmla="*/ 207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8" h="398">
                    <a:moveTo>
                      <a:pt x="182" y="207"/>
                    </a:moveTo>
                    <a:cubicBezTo>
                      <a:pt x="179" y="218"/>
                      <a:pt x="168" y="226"/>
                      <a:pt x="156" y="226"/>
                    </a:cubicBezTo>
                    <a:cubicBezTo>
                      <a:pt x="141" y="226"/>
                      <a:pt x="128" y="214"/>
                      <a:pt x="128" y="199"/>
                    </a:cubicBezTo>
                    <a:cubicBezTo>
                      <a:pt x="128" y="184"/>
                      <a:pt x="141" y="171"/>
                      <a:pt x="156" y="171"/>
                    </a:cubicBezTo>
                    <a:cubicBezTo>
                      <a:pt x="168" y="171"/>
                      <a:pt x="179" y="180"/>
                      <a:pt x="182" y="191"/>
                    </a:cubicBezTo>
                    <a:cubicBezTo>
                      <a:pt x="198" y="191"/>
                      <a:pt x="198" y="191"/>
                      <a:pt x="198" y="191"/>
                    </a:cubicBezTo>
                    <a:cubicBezTo>
                      <a:pt x="194" y="85"/>
                      <a:pt x="107" y="0"/>
                      <a:pt x="0" y="0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63" y="85"/>
                      <a:pt x="114" y="136"/>
                      <a:pt x="114" y="199"/>
                    </a:cubicBezTo>
                    <a:cubicBezTo>
                      <a:pt x="114" y="262"/>
                      <a:pt x="63" y="313"/>
                      <a:pt x="0" y="313"/>
                    </a:cubicBezTo>
                    <a:cubicBezTo>
                      <a:pt x="0" y="398"/>
                      <a:pt x="0" y="398"/>
                      <a:pt x="0" y="398"/>
                    </a:cubicBezTo>
                    <a:cubicBezTo>
                      <a:pt x="107" y="398"/>
                      <a:pt x="194" y="313"/>
                      <a:pt x="198" y="207"/>
                    </a:cubicBezTo>
                    <a:lnTo>
                      <a:pt x="182" y="207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Freeform 45"/>
              <p:cNvSpPr>
                <a:spLocks/>
              </p:cNvSpPr>
              <p:nvPr/>
            </p:nvSpPr>
            <p:spPr bwMode="auto">
              <a:xfrm>
                <a:off x="1433830" y="3517265"/>
                <a:ext cx="742950" cy="1492250"/>
              </a:xfrm>
              <a:custGeom>
                <a:avLst/>
                <a:gdLst>
                  <a:gd name="T0" fmla="*/ 16 w 198"/>
                  <a:gd name="T1" fmla="*/ 207 h 398"/>
                  <a:gd name="T2" fmla="*/ 42 w 198"/>
                  <a:gd name="T3" fmla="*/ 227 h 398"/>
                  <a:gd name="T4" fmla="*/ 70 w 198"/>
                  <a:gd name="T5" fmla="*/ 199 h 398"/>
                  <a:gd name="T6" fmla="*/ 42 w 198"/>
                  <a:gd name="T7" fmla="*/ 172 h 398"/>
                  <a:gd name="T8" fmla="*/ 16 w 198"/>
                  <a:gd name="T9" fmla="*/ 191 h 398"/>
                  <a:gd name="T10" fmla="*/ 0 w 198"/>
                  <a:gd name="T11" fmla="*/ 191 h 398"/>
                  <a:gd name="T12" fmla="*/ 198 w 198"/>
                  <a:gd name="T13" fmla="*/ 0 h 398"/>
                  <a:gd name="T14" fmla="*/ 198 w 198"/>
                  <a:gd name="T15" fmla="*/ 85 h 398"/>
                  <a:gd name="T16" fmla="*/ 84 w 198"/>
                  <a:gd name="T17" fmla="*/ 199 h 398"/>
                  <a:gd name="T18" fmla="*/ 198 w 198"/>
                  <a:gd name="T19" fmla="*/ 313 h 398"/>
                  <a:gd name="T20" fmla="*/ 198 w 198"/>
                  <a:gd name="T21" fmla="*/ 398 h 398"/>
                  <a:gd name="T22" fmla="*/ 0 w 198"/>
                  <a:gd name="T23" fmla="*/ 207 h 398"/>
                  <a:gd name="T24" fmla="*/ 16 w 198"/>
                  <a:gd name="T25" fmla="*/ 207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98" h="398">
                    <a:moveTo>
                      <a:pt x="16" y="207"/>
                    </a:moveTo>
                    <a:cubicBezTo>
                      <a:pt x="19" y="218"/>
                      <a:pt x="30" y="227"/>
                      <a:pt x="42" y="227"/>
                    </a:cubicBezTo>
                    <a:cubicBezTo>
                      <a:pt x="57" y="227"/>
                      <a:pt x="70" y="214"/>
                      <a:pt x="70" y="199"/>
                    </a:cubicBezTo>
                    <a:cubicBezTo>
                      <a:pt x="70" y="184"/>
                      <a:pt x="57" y="172"/>
                      <a:pt x="42" y="172"/>
                    </a:cubicBezTo>
                    <a:cubicBezTo>
                      <a:pt x="30" y="172"/>
                      <a:pt x="19" y="180"/>
                      <a:pt x="16" y="191"/>
                    </a:cubicBezTo>
                    <a:cubicBezTo>
                      <a:pt x="0" y="191"/>
                      <a:pt x="0" y="191"/>
                      <a:pt x="0" y="191"/>
                    </a:cubicBezTo>
                    <a:cubicBezTo>
                      <a:pt x="4" y="85"/>
                      <a:pt x="91" y="0"/>
                      <a:pt x="198" y="0"/>
                    </a:cubicBezTo>
                    <a:cubicBezTo>
                      <a:pt x="198" y="85"/>
                      <a:pt x="198" y="85"/>
                      <a:pt x="198" y="85"/>
                    </a:cubicBezTo>
                    <a:cubicBezTo>
                      <a:pt x="135" y="85"/>
                      <a:pt x="84" y="136"/>
                      <a:pt x="84" y="199"/>
                    </a:cubicBezTo>
                    <a:cubicBezTo>
                      <a:pt x="84" y="262"/>
                      <a:pt x="135" y="313"/>
                      <a:pt x="198" y="313"/>
                    </a:cubicBezTo>
                    <a:cubicBezTo>
                      <a:pt x="198" y="398"/>
                      <a:pt x="198" y="398"/>
                      <a:pt x="198" y="398"/>
                    </a:cubicBezTo>
                    <a:cubicBezTo>
                      <a:pt x="91" y="398"/>
                      <a:pt x="4" y="313"/>
                      <a:pt x="0" y="207"/>
                    </a:cubicBezTo>
                    <a:lnTo>
                      <a:pt x="16" y="207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33"/>
            <p:cNvSpPr txBox="1"/>
            <p:nvPr/>
          </p:nvSpPr>
          <p:spPr>
            <a:xfrm>
              <a:off x="114617" y="0"/>
              <a:ext cx="2114550" cy="4000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Content Strategy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35"/>
            <p:cNvSpPr txBox="1"/>
            <p:nvPr/>
          </p:nvSpPr>
          <p:spPr>
            <a:xfrm>
              <a:off x="1810067" y="3981450"/>
              <a:ext cx="2114550" cy="4000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Auditing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36"/>
            <p:cNvSpPr txBox="1"/>
            <p:nvPr/>
          </p:nvSpPr>
          <p:spPr>
            <a:xfrm>
              <a:off x="3610292" y="0"/>
              <a:ext cx="2114550" cy="4000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Measurement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37"/>
            <p:cNvSpPr txBox="1"/>
            <p:nvPr/>
          </p:nvSpPr>
          <p:spPr>
            <a:xfrm>
              <a:off x="5410517" y="3981450"/>
              <a:ext cx="2114550" cy="4000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Conversion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38"/>
            <p:cNvSpPr txBox="1"/>
            <p:nvPr/>
          </p:nvSpPr>
          <p:spPr>
            <a:xfrm>
              <a:off x="7191692" y="0"/>
              <a:ext cx="2114550" cy="4000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Distribution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39"/>
            <p:cNvSpPr txBox="1"/>
            <p:nvPr/>
          </p:nvSpPr>
          <p:spPr>
            <a:xfrm>
              <a:off x="66992" y="2590800"/>
              <a:ext cx="2009775" cy="16097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Discuss the various rules that need to be followed while Creating Content (Writing, Design, Etc.) for the company.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24267" y="1547173"/>
              <a:ext cx="0" cy="908685"/>
            </a:xfrm>
            <a:prstGeom prst="line">
              <a:avLst/>
            </a:prstGeom>
            <a:ln w="28575">
              <a:solidFill>
                <a:srgbClr val="7CD329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905442" y="1929452"/>
              <a:ext cx="0" cy="908685"/>
            </a:xfrm>
            <a:prstGeom prst="line">
              <a:avLst/>
            </a:prstGeom>
            <a:ln w="28575">
              <a:solidFill>
                <a:srgbClr val="02CC9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 Box 42"/>
            <p:cNvSpPr txBox="1"/>
            <p:nvPr/>
          </p:nvSpPr>
          <p:spPr>
            <a:xfrm>
              <a:off x="2124392" y="742950"/>
              <a:ext cx="1555750" cy="1016247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Gather Audit Data and Share the Audit Results.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43"/>
            <p:cNvSpPr txBox="1"/>
            <p:nvPr/>
          </p:nvSpPr>
          <p:spPr>
            <a:xfrm>
              <a:off x="3629342" y="2590800"/>
              <a:ext cx="2009775" cy="134938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Measure the Performance and Prepare KPIs to find out whether the right steps are being taken.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686617" y="1547173"/>
              <a:ext cx="0" cy="908685"/>
            </a:xfrm>
            <a:prstGeom prst="line">
              <a:avLst/>
            </a:prstGeom>
            <a:ln w="28575">
              <a:solidFill>
                <a:srgbClr val="13A0C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458267" y="1919927"/>
              <a:ext cx="0" cy="908685"/>
            </a:xfrm>
            <a:prstGeom prst="line">
              <a:avLst/>
            </a:prstGeom>
            <a:ln w="28575">
              <a:solidFill>
                <a:srgbClr val="078F9E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 Box 46"/>
            <p:cNvSpPr txBox="1"/>
            <p:nvPr/>
          </p:nvSpPr>
          <p:spPr>
            <a:xfrm>
              <a:off x="5677217" y="238125"/>
              <a:ext cx="1555750" cy="152111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Calculate the churn and discuss ways by which you can convert visitors to customers.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 Box 47"/>
            <p:cNvSpPr txBox="1"/>
            <p:nvPr/>
          </p:nvSpPr>
          <p:spPr>
            <a:xfrm>
              <a:off x="7363142" y="2590800"/>
              <a:ext cx="2025498" cy="138410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>
                  <a:solidFill>
                    <a:srgbClr val="111111"/>
                  </a:solidFill>
                  <a:effectLst/>
                  <a:latin typeface="Lato" panose="020F0502020204030203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Create a Distribution Network and Discuss Distribution Strategies including possible Distribution Partners.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8248967" y="1547173"/>
              <a:ext cx="0" cy="908685"/>
            </a:xfrm>
            <a:prstGeom prst="line">
              <a:avLst/>
            </a:prstGeom>
            <a:ln w="28575">
              <a:solidFill>
                <a:srgbClr val="5058A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5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9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Lato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Swapna</dc:creator>
  <cp:lastModifiedBy>Swapna</cp:lastModifiedBy>
  <cp:revision>2</cp:revision>
  <dcterms:created xsi:type="dcterms:W3CDTF">2019-11-29T04:47:16Z</dcterms:created>
  <dcterms:modified xsi:type="dcterms:W3CDTF">2019-12-21T10:47:15Z</dcterms:modified>
</cp:coreProperties>
</file>