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56"/>
  </p:notesMasterIdLst>
  <p:sldIdLst>
    <p:sldId id="257" r:id="rId2"/>
    <p:sldId id="258" r:id="rId3"/>
    <p:sldId id="260" r:id="rId4"/>
    <p:sldId id="261" r:id="rId5"/>
    <p:sldId id="262" r:id="rId6"/>
    <p:sldId id="264" r:id="rId7"/>
    <p:sldId id="263" r:id="rId8"/>
    <p:sldId id="265" r:id="rId9"/>
    <p:sldId id="266" r:id="rId10"/>
    <p:sldId id="320" r:id="rId11"/>
    <p:sldId id="267" r:id="rId12"/>
    <p:sldId id="321" r:id="rId13"/>
    <p:sldId id="268" r:id="rId14"/>
    <p:sldId id="269" r:id="rId15"/>
    <p:sldId id="270" r:id="rId16"/>
    <p:sldId id="271" r:id="rId17"/>
    <p:sldId id="345" r:id="rId18"/>
    <p:sldId id="272" r:id="rId19"/>
    <p:sldId id="273" r:id="rId20"/>
    <p:sldId id="274" r:id="rId21"/>
    <p:sldId id="275" r:id="rId22"/>
    <p:sldId id="322" r:id="rId23"/>
    <p:sldId id="324" r:id="rId24"/>
    <p:sldId id="344" r:id="rId25"/>
    <p:sldId id="348" r:id="rId26"/>
    <p:sldId id="277" r:id="rId27"/>
    <p:sldId id="278" r:id="rId28"/>
    <p:sldId id="351" r:id="rId29"/>
    <p:sldId id="335" r:id="rId30"/>
    <p:sldId id="350" r:id="rId31"/>
    <p:sldId id="279" r:id="rId32"/>
    <p:sldId id="330" r:id="rId33"/>
    <p:sldId id="331" r:id="rId34"/>
    <p:sldId id="349" r:id="rId35"/>
    <p:sldId id="282" r:id="rId36"/>
    <p:sldId id="283" r:id="rId37"/>
    <p:sldId id="284" r:id="rId38"/>
    <p:sldId id="285" r:id="rId39"/>
    <p:sldId id="287" r:id="rId40"/>
    <p:sldId id="288" r:id="rId41"/>
    <p:sldId id="302" r:id="rId42"/>
    <p:sldId id="303" r:id="rId43"/>
    <p:sldId id="352" r:id="rId44"/>
    <p:sldId id="289" r:id="rId45"/>
    <p:sldId id="290" r:id="rId46"/>
    <p:sldId id="291" r:id="rId47"/>
    <p:sldId id="292" r:id="rId48"/>
    <p:sldId id="332" r:id="rId49"/>
    <p:sldId id="294" r:id="rId50"/>
    <p:sldId id="296" r:id="rId51"/>
    <p:sldId id="306" r:id="rId52"/>
    <p:sldId id="307" r:id="rId53"/>
    <p:sldId id="346" r:id="rId54"/>
    <p:sldId id="259"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3005B"/>
    <a:srgbClr val="0000FF"/>
    <a:srgbClr val="2A7F49"/>
    <a:srgbClr val="5C9330"/>
    <a:srgbClr val="FF9BEA"/>
    <a:srgbClr val="B0008A"/>
    <a:srgbClr val="FF71E1"/>
    <a:srgbClr val="7EC246"/>
    <a:srgbClr val="3CB668"/>
    <a:srgbClr val="369D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85" autoAdjust="0"/>
    <p:restoredTop sz="94628" autoAdjust="0"/>
  </p:normalViewPr>
  <p:slideViewPr>
    <p:cSldViewPr>
      <p:cViewPr varScale="1">
        <p:scale>
          <a:sx n="83" d="100"/>
          <a:sy n="83" d="100"/>
        </p:scale>
        <p:origin x="1464" y="62"/>
      </p:cViewPr>
      <p:guideLst>
        <p:guide orient="horz" pos="2160"/>
        <p:guide pos="2880"/>
      </p:guideLst>
    </p:cSldViewPr>
  </p:slideViewPr>
  <p:outlineViewPr>
    <p:cViewPr>
      <p:scale>
        <a:sx n="33" d="100"/>
        <a:sy n="33" d="100"/>
      </p:scale>
      <p:origin x="48"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61"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D94421-E8DF-4D56-A635-F32A5B6071A0}" type="datetimeFigureOut">
              <a:rPr lang="en-GB" smtClean="0"/>
              <a:t>24/11/2017</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FA89E4-A8C4-44F5-BD65-36F9BDF985BA}" type="slidenum">
              <a:rPr lang="en-GB" smtClean="0"/>
              <a:t>‹#›</a:t>
            </a:fld>
            <a:endParaRPr lang="en-GB" dirty="0"/>
          </a:p>
        </p:txBody>
      </p:sp>
    </p:spTree>
    <p:extLst>
      <p:ext uri="{BB962C8B-B14F-4D97-AF65-F5344CB8AC3E}">
        <p14:creationId xmlns:p14="http://schemas.microsoft.com/office/powerpoint/2010/main" val="528232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2FA89E4-A8C4-44F5-BD65-36F9BDF985BA}" type="slidenum">
              <a:rPr lang="en-GB" smtClean="0"/>
              <a:t>2</a:t>
            </a:fld>
            <a:endParaRPr lang="en-GB" dirty="0"/>
          </a:p>
        </p:txBody>
      </p:sp>
    </p:spTree>
    <p:extLst>
      <p:ext uri="{BB962C8B-B14F-4D97-AF65-F5344CB8AC3E}">
        <p14:creationId xmlns:p14="http://schemas.microsoft.com/office/powerpoint/2010/main" val="3867904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24/11/2017</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1922639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24/11/2017</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3923492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24/11/2017</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727400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73005B"/>
                </a:solidFill>
              </a:defRPr>
            </a:lvl1p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24/11/2017</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844895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24/11/2017</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715221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24/11/2017</a:t>
            </a:fld>
            <a:endParaRPr lang="en-GB"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3392715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24/11/2017</a:t>
            </a:fld>
            <a:endParaRPr lang="en-GB"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3145087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24/11/2017</a:t>
            </a:fld>
            <a:endParaRPr lang="en-GB"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4227166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24/11/2017</a:t>
            </a:fld>
            <a:endParaRPr lang="en-GB"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2389701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24/11/2017</a:t>
            </a:fld>
            <a:endParaRPr lang="en-GB"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412212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448CA66-A653-4008-9682-A2418F4E62C6}" type="datetimeFigureOut">
              <a:rPr lang="en-GB" smtClean="0"/>
              <a:t>24/11/2017</a:t>
            </a:fld>
            <a:endParaRPr lang="en-GB"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9B000E6B-4536-45D2-8197-CAE0F8DEEDE8}" type="slidenum">
              <a:rPr lang="en-GB" smtClean="0"/>
              <a:t>‹#›</a:t>
            </a:fld>
            <a:endParaRPr lang="en-GB" dirty="0"/>
          </a:p>
        </p:txBody>
      </p:sp>
    </p:spTree>
    <p:extLst>
      <p:ext uri="{BB962C8B-B14F-4D97-AF65-F5344CB8AC3E}">
        <p14:creationId xmlns:p14="http://schemas.microsoft.com/office/powerpoint/2010/main" val="952277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600201"/>
            <a:ext cx="8229600" cy="427765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TextBox 6"/>
          <p:cNvSpPr txBox="1"/>
          <p:nvPr userDrawn="1"/>
        </p:nvSpPr>
        <p:spPr>
          <a:xfrm>
            <a:off x="179512" y="5805264"/>
            <a:ext cx="1728192" cy="215444"/>
          </a:xfrm>
          <a:prstGeom prst="rect">
            <a:avLst/>
          </a:prstGeom>
          <a:noFill/>
        </p:spPr>
        <p:txBody>
          <a:bodyPr wrap="square" rtlCol="0">
            <a:spAutoFit/>
          </a:bodyPr>
          <a:lstStyle/>
          <a:p>
            <a:r>
              <a:rPr lang="en-GB" sz="800" dirty="0">
                <a:latin typeface="Arial" panose="020B0604020202020204" pitchFamily="34" charset="0"/>
                <a:cs typeface="Arial" panose="020B0604020202020204" pitchFamily="34" charset="0"/>
              </a:rPr>
              <a:t>© OCR 2016</a:t>
            </a:r>
          </a:p>
        </p:txBody>
      </p:sp>
      <p:pic>
        <p:nvPicPr>
          <p:cNvPr id="4" name="Picture 3" descr="A Level Sociology Unit Presentation Power Point foote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6056122"/>
            <a:ext cx="9144000" cy="829262"/>
          </a:xfrm>
          <a:prstGeom prst="rect">
            <a:avLst/>
          </a:prstGeom>
        </p:spPr>
      </p:pic>
    </p:spTree>
    <p:extLst>
      <p:ext uri="{BB962C8B-B14F-4D97-AF65-F5344CB8AC3E}">
        <p14:creationId xmlns:p14="http://schemas.microsoft.com/office/powerpoint/2010/main" val="777633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defTabSz="914400" rtl="0" eaLnBrk="1" latinLnBrk="0" hangingPunct="1">
        <a:spcBef>
          <a:spcPct val="0"/>
        </a:spcBef>
        <a:buNone/>
        <a:defRPr sz="4400" kern="1200">
          <a:solidFill>
            <a:srgbClr val="73005B"/>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ocr.org.uk/Images/342389-defining-globalisation-podcast-script.doc" TargetMode="External"/><Relationship Id="rId2" Type="http://schemas.openxmlformats.org/officeDocument/2006/relationships/hyperlink" Target="http://www.ocr.org.uk/qualifications/as-a-level-gce-sociology-h180-h580-from-2015/delivery-guide/component-so03-03-debates-in-contemporary-society/delivery-guide-sodg007-globalisation-and-the-digital-world" TargetMode="External"/><Relationship Id="rId1" Type="http://schemas.openxmlformats.org/officeDocument/2006/relationships/slideLayout" Target="../slideLayouts/slideLayout2.xml"/><Relationship Id="rId5" Type="http://schemas.openxmlformats.org/officeDocument/2006/relationships/hyperlink" Target="https://audioboom.com/playlists/4585998-ocr-sociology" TargetMode="External"/><Relationship Id="rId4" Type="http://schemas.openxmlformats.org/officeDocument/2006/relationships/hyperlink" Target="http://www.ocr.org.uk/Images/342345-developments-in-digital-forms-of-communication-in-a-global-society-podcast-script.doc"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education.nationalgeographic.org/encyclopedia/globalization/"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britannica.com/topic/media-convergence" TargetMode="External"/><Relationship Id="rId2" Type="http://schemas.openxmlformats.org/officeDocument/2006/relationships/hyperlink" Target="http://www.ocr.org.uk/qualifications/as-a-level-gce-sociology-h180-h580-from-2015/delivery-guide/component-so03-03-debates-in-contemporary-society/delivery-guide-sodg007-globalisation-and-the-digital-world"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independent.co.uk/news/people/edward-snowden-facebook-fake-news-claims-fusion-president-donald-trump-a7422641.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youtube.com/user/whywepost/" TargetMode="External"/><Relationship Id="rId2" Type="http://schemas.openxmlformats.org/officeDocument/2006/relationships/hyperlink" Target="https://www.youtube.com/watch?v=WsJlTZJxFZo" TargetMode="External"/><Relationship Id="rId1" Type="http://schemas.openxmlformats.org/officeDocument/2006/relationships/slideLayout" Target="../slideLayouts/slideLayout2.xml"/><Relationship Id="rId4" Type="http://schemas.openxmlformats.org/officeDocument/2006/relationships/hyperlink" Target="https://www.ucl.ac.uk/ucl-press/why-we-post"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www.worldbank.org/en/publication/wdr2016" TargetMode="External"/><Relationship Id="rId2" Type="http://schemas.openxmlformats.org/officeDocument/2006/relationships/hyperlink" Target="http://discoversociety.org/2017/01/03/understanding-twitch-chat-new-forms-of-digital-community-and-play/" TargetMode="External"/><Relationship Id="rId1" Type="http://schemas.openxmlformats.org/officeDocument/2006/relationships/slideLayout" Target="../slideLayouts/slideLayout2.xml"/><Relationship Id="rId4" Type="http://schemas.openxmlformats.org/officeDocument/2006/relationships/hyperlink" Target="http://www.womenyoushouldknow.net/google-proposes-new-emoji-designs-empower-girls-everywhere"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egirlsproject.ca/" TargetMode="External"/><Relationship Id="rId2" Type="http://schemas.openxmlformats.org/officeDocument/2006/relationships/hyperlink" Target="http://webfoundation.org/docs/2015/10/womens-rights-online_Report.pdf" TargetMode="External"/><Relationship Id="rId1" Type="http://schemas.openxmlformats.org/officeDocument/2006/relationships/slideLayout" Target="../slideLayouts/slideLayout2.xml"/><Relationship Id="rId4" Type="http://schemas.openxmlformats.org/officeDocument/2006/relationships/hyperlink" Target="https://www.ruor.uottawa.ca/bitstream/10393/32376/1/9780776622590_WEB.pdf"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www.computing.co.uk/ctg/news/1823102/digital-divide-narrowing-uk" TargetMode="External"/><Relationship Id="rId2" Type="http://schemas.openxmlformats.org/officeDocument/2006/relationships/hyperlink" Target="https://21stcenturychallenges.org/digital-divide-in-the-uk/" TargetMode="External"/><Relationship Id="rId1" Type="http://schemas.openxmlformats.org/officeDocument/2006/relationships/slideLayout" Target="../slideLayouts/slideLayout2.xml"/><Relationship Id="rId4" Type="http://schemas.openxmlformats.org/officeDocument/2006/relationships/hyperlink" Target="http://www.bbc.co.uk/news/technology-29424313"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bbc.co.uk/news/technology-29424313" TargetMode="External"/><Relationship Id="rId2" Type="http://schemas.openxmlformats.org/officeDocument/2006/relationships/hyperlink" Target="https://21stcenturychallenges.org/Digital-divide-in-the-UK/" TargetMode="External"/><Relationship Id="rId1" Type="http://schemas.openxmlformats.org/officeDocument/2006/relationships/slideLayout" Target="../slideLayouts/slideLayout2.xml"/><Relationship Id="rId4" Type="http://schemas.openxmlformats.org/officeDocument/2006/relationships/hyperlink" Target="https://www.gov.uk/government/publications/future-of-ageing-effect-of-technology-on-support-networks"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www.ocr.org.uk/Images/179499&#8208;the&#8208;impact&#8208;of&#8208;digital&#8208;forms&#8208;of&#8208;communication&#8208;onsocial&#8208;inequality&#8208;activity&#8208;teacher&#8208;instructions&#8208;.pdf" TargetMode="External"/><Relationship Id="rId2" Type="http://schemas.openxmlformats.org/officeDocument/2006/relationships/hyperlink" Target="https://www.theguardian.com/technology/2016/jan/13/internet&#8208;not&#8208;conquered&#8208;digital&#8208;divide&#8208;rich&#8208;poor&#8208;world&#8208;bank&#8208;report" TargetMode="External"/><Relationship Id="rId1" Type="http://schemas.openxmlformats.org/officeDocument/2006/relationships/slideLayout" Target="../slideLayouts/slideLayout2.xml"/><Relationship Id="rId4" Type="http://schemas.openxmlformats.org/officeDocument/2006/relationships/hyperlink" Target="http://www.ocr.org.uk/qualifications/as&#8208;a&#8208;level&#8208;gce&#8208;sociology&#8208;h180&#8208;h580&#8208;from&#8208;2015/"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discovery.ucl.ac.uk/1474805/1/How&#8208;the&#8208;World&#8208;Changed&#8208;Social&#8208;Media.pdf" TargetMode="External"/><Relationship Id="rId2" Type="http://schemas.openxmlformats.org/officeDocument/2006/relationships/hyperlink" Target="http://www.pewinternet.org/2014/02/11/couples-the-internet-and-social-media/" TargetMode="External"/><Relationship Id="rId1" Type="http://schemas.openxmlformats.org/officeDocument/2006/relationships/slideLayout" Target="../slideLayouts/slideLayout2.xml"/><Relationship Id="rId6" Type="http://schemas.openxmlformats.org/officeDocument/2006/relationships/hyperlink" Target="http://www.nhs.uk/Livewell/women60-plus/Pages/Loneliness-in-older-people.aspx" TargetMode="External"/><Relationship Id="rId5" Type="http://schemas.openxmlformats.org/officeDocument/2006/relationships/hyperlink" Target="http://ebooks.cambridge.org/chapter.jsf?bid=CBO9780511635373&amp;cid=CBO9780511635373A011" TargetMode="External"/><Relationship Id="rId4" Type="http://schemas.openxmlformats.org/officeDocument/2006/relationships/hyperlink" Target="https://www.ucl.ac.uk/ucl&#8208;press/browse&#8208;books/how&#8208;world&#8208;changed&#8208;social&#8208;media" TargetMode="External"/></Relationships>
</file>

<file path=ppt/slides/_rels/slide33.xml.rels><?xml version="1.0" encoding="UTF-8" standalone="yes"?>
<Relationships xmlns="http://schemas.openxmlformats.org/package/2006/relationships"><Relationship Id="rId8" Type="http://schemas.openxmlformats.org/officeDocument/2006/relationships/hyperlink" Target="https://www.researchgate.net/publication/306316943_Digital_Interaction_Learning_and_Social_Communication_in_the_Information_Age" TargetMode="External"/><Relationship Id="rId3" Type="http://schemas.openxmlformats.org/officeDocument/2006/relationships/hyperlink" Target="https://www.ted.com/talks/sherry_turkle_alone_together?language=en" TargetMode="External"/><Relationship Id="rId7" Type="http://schemas.openxmlformats.org/officeDocument/2006/relationships/hyperlink" Target="http://digitalcommons.usu.edu/cgi/viewcontent.cgi?article=2335&amp;context=etd" TargetMode="External"/><Relationship Id="rId2" Type="http://schemas.openxmlformats.org/officeDocument/2006/relationships/hyperlink" Target="http://www.pewinternet.org/2014/02/11/couples-the-internet-and-social-media/" TargetMode="External"/><Relationship Id="rId1" Type="http://schemas.openxmlformats.org/officeDocument/2006/relationships/slideLayout" Target="../slideLayouts/slideLayout2.xml"/><Relationship Id="rId6" Type="http://schemas.openxmlformats.org/officeDocument/2006/relationships/hyperlink" Target="http://www.socresonline.org.uk/16/1/11.html" TargetMode="External"/><Relationship Id="rId5" Type="http://schemas.openxmlformats.org/officeDocument/2006/relationships/hyperlink" Target="http://www.bbc.co.uk/blogs/academy/entries/ca01f490-8c8c-45b9-b6e5-94a03c6ea271" TargetMode="External"/><Relationship Id="rId4" Type="http://schemas.openxmlformats.org/officeDocument/2006/relationships/hyperlink" Target="http://www.nspcc.org.uk/"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www.ocr.org.uk/Images/163793-social-relationships-and-social-media-activity-teacher-instructions.pdf" TargetMode="External"/><Relationship Id="rId2" Type="http://schemas.openxmlformats.org/officeDocument/2006/relationships/hyperlink" Target="http://www.ocr.org.uk/Images/163794-social-relationships-and-social-media-activity.docx"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ocr.org.uk/Images/163793-social-relationships-and-social-media-activity-teacher-instructions.pdf" TargetMode="External"/><Relationship Id="rId2" Type="http://schemas.openxmlformats.org/officeDocument/2006/relationships/hyperlink" Target="https://www.washingtonpost.com/blogs/monkey&#8208;cage/wp/2014/01/02/social&#8208;networks&#8208;and&#8208;social&#8208;media&#8208;in&#8208;ukrainianeuromaidan&#8208;protests&#8208;2" TargetMode="External"/><Relationship Id="rId1" Type="http://schemas.openxmlformats.org/officeDocument/2006/relationships/slideLayout" Target="../slideLayouts/slideLayout2.xml"/><Relationship Id="rId4" Type="http://schemas.openxmlformats.org/officeDocument/2006/relationships/hyperlink" Target="http://www.ocr.org.uk/Images/163794&#8208;social&#8208;relationships&#8208;and&#8208;social&#8208;mediaactivity.doc"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www.ucl.ac.uk/why-we-post/discoveries" TargetMode="External"/><Relationship Id="rId2" Type="http://schemas.openxmlformats.org/officeDocument/2006/relationships/hyperlink" Target="http://www.pewinternet.org/2001/10/31/online-communities/"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hyperlink" Target="http://kraut.hciresearch.org/sites/kraut.hciresearch.org/files/articles/kraut98-InternetParadox.pdf" TargetMode="External"/><Relationship Id="rId3" Type="http://schemas.openxmlformats.org/officeDocument/2006/relationships/hyperlink" Target="https://egirlsproject.ca/" TargetMode="External"/><Relationship Id="rId7" Type="http://schemas.openxmlformats.org/officeDocument/2006/relationships/hyperlink" Target="http://www.jstor.org/stable/2678624" TargetMode="External"/><Relationship Id="rId2" Type="http://schemas.openxmlformats.org/officeDocument/2006/relationships/hyperlink" Target="https://www.cambridge.org/core/books/technology-and-psychological-well-being/6E159275952CBAA6E75DB6F969D12E4D" TargetMode="External"/><Relationship Id="rId1" Type="http://schemas.openxmlformats.org/officeDocument/2006/relationships/slideLayout" Target="../slideLayouts/slideLayout2.xml"/><Relationship Id="rId6" Type="http://schemas.openxmlformats.org/officeDocument/2006/relationships/hyperlink" Target="http://www.gov.uk/" TargetMode="External"/><Relationship Id="rId5" Type="http://schemas.openxmlformats.org/officeDocument/2006/relationships/hyperlink" Target="http://www.researchgate.net/publication/306316943_Digital_Interaction_Learning_and_Social_Communication_in_the_Information_Age" TargetMode="External"/><Relationship Id="rId10" Type="http://schemas.openxmlformats.org/officeDocument/2006/relationships/hyperlink" Target="http://www.ucl.ac.uk/why-we-post/discoveries" TargetMode="External"/><Relationship Id="rId4" Type="http://schemas.openxmlformats.org/officeDocument/2006/relationships/hyperlink" Target="http://elpais.com/elpais/2016/01/19/inenglish/1453208692_424660.html" TargetMode="External"/><Relationship Id="rId9" Type="http://schemas.openxmlformats.org/officeDocument/2006/relationships/hyperlink" Target="http://www.pewinternet.org/2000/05/10/tracking-online-life-how-women-use-the-internet-to-cultivate-relationships-with-family-and-friend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s://interchange.ocr.org.uk/" TargetMode="External"/><Relationship Id="rId2" Type="http://schemas.openxmlformats.org/officeDocument/2006/relationships/hyperlink" Target="http://www.ocr.org.uk/qualifications/as&#8208;alevel&#8208;gce&#8208;sociology&#8208;h180&#8208;h580&#8208;from&#8208;2015"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hyperlink" Target="http://www.ocr.org.uk/qualifications/as-a-level-gce-sociology-h180-h580-from-2015/"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ocr.org.uk/Images/315455-globalisation-and-the-digital-world-poster.pdf"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hyperlink" Target="mailto:resources.feedback@ocr.org.uk"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earesocial.com/uk/special-reports/digital-in-2016"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GB" dirty="0"/>
          </a:p>
        </p:txBody>
      </p:sp>
      <p:sp>
        <p:nvSpPr>
          <p:cNvPr id="8" name="TextBox 7"/>
          <p:cNvSpPr txBox="1"/>
          <p:nvPr/>
        </p:nvSpPr>
        <p:spPr>
          <a:xfrm>
            <a:off x="323528" y="3501008"/>
            <a:ext cx="3600400" cy="492443"/>
          </a:xfrm>
          <a:prstGeom prst="rect">
            <a:avLst/>
          </a:prstGeom>
          <a:noFill/>
        </p:spPr>
        <p:txBody>
          <a:bodyPr wrap="square" rtlCol="0">
            <a:spAutoFit/>
          </a:bodyPr>
          <a:lstStyle/>
          <a:p>
            <a:r>
              <a:rPr lang="en-GB" sz="2600" b="1" dirty="0">
                <a:solidFill>
                  <a:schemeClr val="bg1"/>
                </a:solidFill>
                <a:latin typeface="Arial" panose="020B0604020202020204" pitchFamily="34" charset="0"/>
                <a:cs typeface="Arial" panose="020B0604020202020204" pitchFamily="34" charset="0"/>
              </a:rPr>
              <a:t>H070 Topic Title</a:t>
            </a:r>
          </a:p>
        </p:txBody>
      </p:sp>
      <p:sp>
        <p:nvSpPr>
          <p:cNvPr id="6" name="TextBox 5"/>
          <p:cNvSpPr txBox="1"/>
          <p:nvPr/>
        </p:nvSpPr>
        <p:spPr>
          <a:xfrm>
            <a:off x="475928" y="3653408"/>
            <a:ext cx="3600400" cy="492443"/>
          </a:xfrm>
          <a:prstGeom prst="rect">
            <a:avLst/>
          </a:prstGeom>
          <a:noFill/>
        </p:spPr>
        <p:txBody>
          <a:bodyPr wrap="square" rtlCol="0">
            <a:spAutoFit/>
          </a:bodyPr>
          <a:lstStyle/>
          <a:p>
            <a:r>
              <a:rPr lang="en-GB" sz="2600" b="1" dirty="0">
                <a:solidFill>
                  <a:schemeClr val="bg1"/>
                </a:solidFill>
                <a:latin typeface="Arial" panose="020B0604020202020204" pitchFamily="34" charset="0"/>
                <a:cs typeface="Arial" panose="020B0604020202020204" pitchFamily="34" charset="0"/>
              </a:rPr>
              <a:t>H470 Topic Title</a:t>
            </a:r>
          </a:p>
        </p:txBody>
      </p:sp>
      <p:sp>
        <p:nvSpPr>
          <p:cNvPr id="2" name="Content Placeholder 1"/>
          <p:cNvSpPr>
            <a:spLocks noGrp="1"/>
          </p:cNvSpPr>
          <p:nvPr>
            <p:ph idx="1"/>
          </p:nvPr>
        </p:nvSpPr>
        <p:spPr/>
        <p:txBody>
          <a:bodyPr/>
          <a:lstStyle/>
          <a:p>
            <a:endParaRPr lang="en-GB" dirty="0"/>
          </a:p>
        </p:txBody>
      </p:sp>
      <p:pic>
        <p:nvPicPr>
          <p:cNvPr id="9"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sp>
        <p:nvSpPr>
          <p:cNvPr id="3" name="TextBox 2"/>
          <p:cNvSpPr txBox="1"/>
          <p:nvPr/>
        </p:nvSpPr>
        <p:spPr>
          <a:xfrm>
            <a:off x="469752" y="2683912"/>
            <a:ext cx="3880048" cy="1938992"/>
          </a:xfrm>
          <a:prstGeom prst="rect">
            <a:avLst/>
          </a:prstGeom>
          <a:noFill/>
        </p:spPr>
        <p:txBody>
          <a:bodyPr wrap="square" rtlCol="0">
            <a:spAutoFit/>
          </a:bodyPr>
          <a:lstStyle/>
          <a:p>
            <a:r>
              <a:rPr lang="en-US" sz="3000" dirty="0">
                <a:solidFill>
                  <a:schemeClr val="bg1"/>
                </a:solidFill>
                <a:latin typeface="Arial" panose="020B0604020202020204" pitchFamily="34" charset="0"/>
                <a:cs typeface="Arial" panose="020B0604020202020204" pitchFamily="34" charset="0"/>
              </a:rPr>
              <a:t>Component 3 Globalisation and </a:t>
            </a:r>
          </a:p>
          <a:p>
            <a:r>
              <a:rPr lang="en-US" sz="3000" dirty="0">
                <a:solidFill>
                  <a:schemeClr val="bg1"/>
                </a:solidFill>
                <a:latin typeface="Arial" panose="020B0604020202020204" pitchFamily="34" charset="0"/>
                <a:cs typeface="Arial" panose="020B0604020202020204" pitchFamily="34" charset="0"/>
              </a:rPr>
              <a:t>the digital social world</a:t>
            </a:r>
          </a:p>
        </p:txBody>
      </p:sp>
      <p:sp>
        <p:nvSpPr>
          <p:cNvPr id="10" name="TextBox 9"/>
          <p:cNvSpPr txBox="1"/>
          <p:nvPr/>
        </p:nvSpPr>
        <p:spPr>
          <a:xfrm>
            <a:off x="475928" y="4509120"/>
            <a:ext cx="4672136" cy="553998"/>
          </a:xfrm>
          <a:prstGeom prst="rect">
            <a:avLst/>
          </a:prstGeom>
          <a:noFill/>
        </p:spPr>
        <p:txBody>
          <a:bodyPr wrap="square" rtlCol="0">
            <a:spAutoFit/>
          </a:bodyPr>
          <a:lstStyle/>
          <a:p>
            <a:r>
              <a:rPr lang="en-GB" sz="3000" dirty="0">
                <a:solidFill>
                  <a:schemeClr val="bg1"/>
                </a:solidFill>
                <a:latin typeface="Arial" panose="020B0604020202020204" pitchFamily="34" charset="0"/>
                <a:cs typeface="Arial" panose="020B0604020202020204" pitchFamily="34" charset="0"/>
              </a:rPr>
              <a:t>A self–study presentation</a:t>
            </a:r>
          </a:p>
        </p:txBody>
      </p:sp>
    </p:spTree>
    <p:extLst>
      <p:ext uri="{BB962C8B-B14F-4D97-AF65-F5344CB8AC3E}">
        <p14:creationId xmlns:p14="http://schemas.microsoft.com/office/powerpoint/2010/main" val="3417870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 starting point ‐ set the context:</a:t>
            </a:r>
            <a:br>
              <a:rPr lang="en-US" dirty="0"/>
            </a:br>
            <a:r>
              <a:rPr lang="en-GB" dirty="0"/>
              <a:t>Our world has changed!</a:t>
            </a:r>
          </a:p>
        </p:txBody>
      </p:sp>
      <p:sp>
        <p:nvSpPr>
          <p:cNvPr id="3" name="Content Placeholder 2"/>
          <p:cNvSpPr>
            <a:spLocks noGrp="1"/>
          </p:cNvSpPr>
          <p:nvPr>
            <p:ph idx="1"/>
          </p:nvPr>
        </p:nvSpPr>
        <p:spPr>
          <a:xfrm>
            <a:off x="457200" y="2032248"/>
            <a:ext cx="8363272" cy="3268960"/>
          </a:xfrm>
        </p:spPr>
        <p:txBody>
          <a:bodyPr>
            <a:normAutofit/>
          </a:bodyPr>
          <a:lstStyle/>
          <a:p>
            <a:pPr marL="0" indent="0" algn="ctr">
              <a:buNone/>
            </a:pPr>
            <a:r>
              <a:rPr lang="en-US" sz="2400" dirty="0"/>
              <a:t>Your students are likely to use and know lots</a:t>
            </a:r>
          </a:p>
          <a:p>
            <a:pPr marL="0" indent="0" algn="ctr">
              <a:buNone/>
            </a:pPr>
            <a:r>
              <a:rPr lang="en-US" sz="2400" dirty="0"/>
              <a:t>about digital communications</a:t>
            </a:r>
          </a:p>
          <a:p>
            <a:pPr marL="0" indent="0" algn="ctr">
              <a:buNone/>
            </a:pPr>
            <a:endParaRPr lang="en-US" sz="2400" dirty="0"/>
          </a:p>
          <a:p>
            <a:pPr marL="0" indent="0" algn="ctr">
              <a:buNone/>
            </a:pPr>
            <a:r>
              <a:rPr lang="en-GB" sz="2800" dirty="0"/>
              <a:t>BUT</a:t>
            </a:r>
          </a:p>
          <a:p>
            <a:pPr marL="0" indent="0" algn="ctr">
              <a:buNone/>
            </a:pPr>
            <a:endParaRPr lang="en-GB" sz="2400" b="1" dirty="0"/>
          </a:p>
          <a:p>
            <a:pPr marL="0" indent="0" algn="ctr">
              <a:buNone/>
            </a:pPr>
            <a:r>
              <a:rPr lang="en-US" sz="2400" dirty="0"/>
              <a:t>Have they thought about it from a </a:t>
            </a:r>
            <a:r>
              <a:rPr lang="en-US" sz="2400" b="1" dirty="0"/>
              <a:t>sociological perspective</a:t>
            </a:r>
            <a:r>
              <a:rPr lang="en-US" sz="2400" dirty="0"/>
              <a:t>? As their teacher that’s where you come </a:t>
            </a:r>
            <a:r>
              <a:rPr lang="en-GB" sz="2400" dirty="0"/>
              <a:t>in!</a:t>
            </a:r>
          </a:p>
        </p:txBody>
      </p:sp>
    </p:spTree>
    <p:extLst>
      <p:ext uri="{BB962C8B-B14F-4D97-AF65-F5344CB8AC3E}">
        <p14:creationId xmlns:p14="http://schemas.microsoft.com/office/powerpoint/2010/main" val="3622407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712968" cy="1143000"/>
          </a:xfrm>
        </p:spPr>
        <p:txBody>
          <a:bodyPr>
            <a:normAutofit fontScale="90000"/>
          </a:bodyPr>
          <a:lstStyle/>
          <a:p>
            <a:r>
              <a:rPr lang="en-US" dirty="0"/>
              <a:t>The digital social world and sociology</a:t>
            </a:r>
            <a:endParaRPr lang="en-GB" dirty="0"/>
          </a:p>
        </p:txBody>
      </p:sp>
      <p:sp>
        <p:nvSpPr>
          <p:cNvPr id="3" name="Content Placeholder 2"/>
          <p:cNvSpPr>
            <a:spLocks noGrp="1"/>
          </p:cNvSpPr>
          <p:nvPr>
            <p:ph idx="1"/>
          </p:nvPr>
        </p:nvSpPr>
        <p:spPr>
          <a:xfrm>
            <a:off x="457200" y="1600200"/>
            <a:ext cx="8229600" cy="4205064"/>
          </a:xfrm>
        </p:spPr>
        <p:txBody>
          <a:bodyPr>
            <a:noAutofit/>
          </a:bodyPr>
          <a:lstStyle/>
          <a:p>
            <a:pPr marL="0" indent="0">
              <a:buNone/>
            </a:pPr>
            <a:r>
              <a:rPr lang="en-US" sz="2000" dirty="0"/>
              <a:t>The specification asks students to consider digital communications in relation to sociological theory:</a:t>
            </a:r>
          </a:p>
          <a:p>
            <a:pPr lvl="1">
              <a:spcBef>
                <a:spcPts val="200"/>
              </a:spcBef>
              <a:buFont typeface="Arial" panose="020B0604020202020204" pitchFamily="34" charset="0"/>
              <a:buChar char="•"/>
            </a:pPr>
            <a:r>
              <a:rPr lang="en-GB" sz="2000" dirty="0"/>
              <a:t>Marxism</a:t>
            </a:r>
          </a:p>
          <a:p>
            <a:pPr lvl="1">
              <a:spcBef>
                <a:spcPts val="200"/>
              </a:spcBef>
              <a:buFont typeface="Arial" panose="020B0604020202020204" pitchFamily="34" charset="0"/>
              <a:buChar char="•"/>
            </a:pPr>
            <a:r>
              <a:rPr lang="en-GB" sz="2000" dirty="0"/>
              <a:t>Feminism</a:t>
            </a:r>
          </a:p>
          <a:p>
            <a:pPr lvl="1">
              <a:spcBef>
                <a:spcPts val="200"/>
              </a:spcBef>
              <a:buFont typeface="Arial" panose="020B0604020202020204" pitchFamily="34" charset="0"/>
              <a:buChar char="•"/>
            </a:pPr>
            <a:r>
              <a:rPr lang="en-GB" sz="2000" dirty="0"/>
              <a:t>Postmodernism</a:t>
            </a:r>
          </a:p>
          <a:p>
            <a:pPr marL="0" indent="0">
              <a:spcBef>
                <a:spcPts val="1200"/>
              </a:spcBef>
              <a:buNone/>
            </a:pPr>
            <a:r>
              <a:rPr lang="en-US" sz="2000" dirty="0"/>
              <a:t>Also what impact digital communications have had on people (e.g. our relationships, inequalities, our identity) and society.</a:t>
            </a:r>
          </a:p>
          <a:p>
            <a:pPr marL="0" indent="0">
              <a:spcBef>
                <a:spcPts val="1200"/>
              </a:spcBef>
              <a:buNone/>
            </a:pPr>
            <a:endParaRPr lang="en-US" sz="2000" b="1" dirty="0"/>
          </a:p>
          <a:p>
            <a:pPr marL="0" indent="0">
              <a:spcBef>
                <a:spcPts val="1200"/>
              </a:spcBef>
              <a:buNone/>
            </a:pPr>
            <a:r>
              <a:rPr lang="en-US" sz="2000" b="1" dirty="0"/>
              <a:t>It is not necessary for students to remember lots of statistics – rather the focus should be on considering the issues involved.</a:t>
            </a:r>
            <a:endParaRPr lang="en-GB" sz="2000" dirty="0"/>
          </a:p>
        </p:txBody>
      </p:sp>
    </p:spTree>
    <p:extLst>
      <p:ext uri="{BB962C8B-B14F-4D97-AF65-F5344CB8AC3E}">
        <p14:creationId xmlns:p14="http://schemas.microsoft.com/office/powerpoint/2010/main" val="1588294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473189"/>
          </a:xfrm>
          <a:gradFill flip="none" rotWithShape="1">
            <a:gsLst>
              <a:gs pos="0">
                <a:srgbClr val="B0008A">
                  <a:alpha val="49804"/>
                </a:srgbClr>
              </a:gs>
              <a:gs pos="35000">
                <a:srgbClr val="FF9BEA">
                  <a:alpha val="46000"/>
                </a:srgbClr>
              </a:gs>
              <a:gs pos="72000">
                <a:schemeClr val="bg1"/>
              </a:gs>
              <a:gs pos="100000">
                <a:schemeClr val="bg1">
                  <a:alpha val="0"/>
                </a:schemeClr>
              </a:gs>
            </a:gsLst>
            <a:lin ang="16200000" scaled="1"/>
            <a:tileRect/>
          </a:gradFill>
        </p:spPr>
        <p:txBody>
          <a:bodyPr>
            <a:normAutofit/>
          </a:bodyPr>
          <a:lstStyle/>
          <a:p>
            <a:pPr marL="0" indent="0" algn="ctr">
              <a:buNone/>
            </a:pPr>
            <a:endParaRPr lang="en-GB" sz="4400" b="1" dirty="0">
              <a:solidFill>
                <a:srgbClr val="73005B"/>
              </a:solidFill>
            </a:endParaRPr>
          </a:p>
          <a:p>
            <a:pPr marL="0" indent="0" algn="ctr">
              <a:buNone/>
            </a:pPr>
            <a:endParaRPr lang="en-GB" sz="4400" b="1" dirty="0">
              <a:solidFill>
                <a:srgbClr val="73005B"/>
              </a:solidFill>
            </a:endParaRPr>
          </a:p>
          <a:p>
            <a:pPr marL="0" indent="0" algn="ctr">
              <a:buNone/>
            </a:pPr>
            <a:r>
              <a:rPr lang="en-GB" sz="4400" b="1" dirty="0">
                <a:solidFill>
                  <a:srgbClr val="73005B"/>
                </a:solidFill>
              </a:rPr>
              <a:t>Key Question 1:</a:t>
            </a:r>
          </a:p>
          <a:p>
            <a:pPr marL="0" indent="0" algn="ctr">
              <a:buNone/>
            </a:pPr>
            <a:endParaRPr lang="en-GB" sz="4400" dirty="0">
              <a:solidFill>
                <a:srgbClr val="73005B"/>
              </a:solidFill>
            </a:endParaRPr>
          </a:p>
          <a:p>
            <a:pPr marL="0" indent="0" algn="ctr">
              <a:spcBef>
                <a:spcPts val="0"/>
              </a:spcBef>
              <a:buNone/>
            </a:pPr>
            <a:r>
              <a:rPr lang="en-US" b="1" dirty="0"/>
              <a:t>	What is the relationship between globalisation and digital forms of</a:t>
            </a:r>
          </a:p>
          <a:p>
            <a:pPr marL="0" indent="0" algn="ctr">
              <a:spcBef>
                <a:spcPts val="0"/>
              </a:spcBef>
              <a:buNone/>
            </a:pPr>
            <a:r>
              <a:rPr lang="en-GB" b="1" dirty="0"/>
              <a:t>communication?</a:t>
            </a:r>
          </a:p>
        </p:txBody>
      </p:sp>
    </p:spTree>
    <p:extLst>
      <p:ext uri="{BB962C8B-B14F-4D97-AF65-F5344CB8AC3E}">
        <p14:creationId xmlns:p14="http://schemas.microsoft.com/office/powerpoint/2010/main" val="41841970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dirty="0"/>
              <a:t>Key Question 1</a:t>
            </a:r>
          </a:p>
        </p:txBody>
      </p:sp>
      <p:sp>
        <p:nvSpPr>
          <p:cNvPr id="3" name="Content Placeholder 2"/>
          <p:cNvSpPr>
            <a:spLocks noGrp="1"/>
          </p:cNvSpPr>
          <p:nvPr>
            <p:ph idx="1"/>
          </p:nvPr>
        </p:nvSpPr>
        <p:spPr>
          <a:xfrm>
            <a:off x="457200" y="1196752"/>
            <a:ext cx="8229600" cy="4824536"/>
          </a:xfrm>
        </p:spPr>
        <p:txBody>
          <a:bodyPr>
            <a:noAutofit/>
          </a:bodyPr>
          <a:lstStyle/>
          <a:p>
            <a:pPr marL="0" indent="0">
              <a:spcBef>
                <a:spcPts val="0"/>
              </a:spcBef>
              <a:buNone/>
            </a:pPr>
            <a:endParaRPr lang="en-GB" sz="500" b="1" dirty="0"/>
          </a:p>
          <a:p>
            <a:pPr marL="0" indent="0">
              <a:spcBef>
                <a:spcPts val="0"/>
              </a:spcBef>
              <a:buNone/>
            </a:pPr>
            <a:r>
              <a:rPr lang="en-GB" sz="1600" b="1" dirty="0"/>
              <a:t>Definitions of globalisation</a:t>
            </a:r>
          </a:p>
          <a:p>
            <a:pPr marL="0" indent="0">
              <a:spcBef>
                <a:spcPts val="1000"/>
              </a:spcBef>
              <a:buNone/>
            </a:pPr>
            <a:endParaRPr lang="en-GB" sz="500" b="1" dirty="0"/>
          </a:p>
          <a:p>
            <a:pPr marL="0" indent="0">
              <a:spcBef>
                <a:spcPts val="0"/>
              </a:spcBef>
              <a:buNone/>
            </a:pPr>
            <a:r>
              <a:rPr lang="en-US" sz="1600" b="1" dirty="0"/>
              <a:t>Developments in digital forms of communication in a global society:</a:t>
            </a:r>
          </a:p>
          <a:p>
            <a:pPr marL="400050" lvl="1" indent="0">
              <a:buNone/>
            </a:pPr>
            <a:r>
              <a:rPr lang="en-GB" sz="1600" dirty="0"/>
              <a:t>• digital revolution</a:t>
            </a:r>
          </a:p>
          <a:p>
            <a:pPr marL="400050" lvl="1" indent="0">
              <a:buNone/>
            </a:pPr>
            <a:r>
              <a:rPr lang="en-GB" sz="1600" dirty="0"/>
              <a:t>• global village</a:t>
            </a:r>
          </a:p>
          <a:p>
            <a:pPr marL="400050" lvl="1" indent="0">
              <a:buNone/>
            </a:pPr>
            <a:r>
              <a:rPr lang="en-GB" sz="1600" dirty="0"/>
              <a:t>• networked global society</a:t>
            </a:r>
          </a:p>
          <a:p>
            <a:pPr marL="400050" lvl="1" indent="0">
              <a:buNone/>
            </a:pPr>
            <a:r>
              <a:rPr lang="en-GB" sz="1600" dirty="0"/>
              <a:t>• media convergence</a:t>
            </a:r>
          </a:p>
          <a:p>
            <a:pPr marL="400050" lvl="1" indent="0">
              <a:buNone/>
            </a:pPr>
            <a:r>
              <a:rPr lang="en-GB" sz="1600" dirty="0"/>
              <a:t>• social media</a:t>
            </a:r>
          </a:p>
          <a:p>
            <a:pPr marL="400050" lvl="1" indent="0">
              <a:buNone/>
            </a:pPr>
            <a:r>
              <a:rPr lang="en-GB" sz="1600" dirty="0"/>
              <a:t>• virtual communities</a:t>
            </a:r>
          </a:p>
          <a:p>
            <a:pPr marL="400050" lvl="1" indent="0">
              <a:buNone/>
            </a:pPr>
            <a:r>
              <a:rPr lang="en-GB" sz="1600" dirty="0"/>
              <a:t>• digital social networks.</a:t>
            </a:r>
          </a:p>
          <a:p>
            <a:pPr marL="400050" lvl="1" indent="0">
              <a:buNone/>
            </a:pPr>
            <a:endParaRPr lang="en-GB" sz="500" dirty="0"/>
          </a:p>
          <a:p>
            <a:pPr marL="0" indent="0">
              <a:spcBef>
                <a:spcPts val="0"/>
              </a:spcBef>
              <a:buNone/>
            </a:pPr>
            <a:r>
              <a:rPr lang="en-US" sz="1600" b="1" dirty="0"/>
              <a:t>Applying sociological theories to digital forms of communication:</a:t>
            </a:r>
          </a:p>
          <a:p>
            <a:pPr marL="400050" lvl="1" indent="0">
              <a:buNone/>
            </a:pPr>
            <a:r>
              <a:rPr lang="en-GB" sz="1600" dirty="0"/>
              <a:t>• Marxism</a:t>
            </a:r>
          </a:p>
          <a:p>
            <a:pPr marL="400050" lvl="1" indent="0">
              <a:buNone/>
            </a:pPr>
            <a:r>
              <a:rPr lang="en-GB" sz="1600" dirty="0"/>
              <a:t>• feminism</a:t>
            </a:r>
          </a:p>
          <a:p>
            <a:pPr marL="400050" lvl="1" indent="0">
              <a:buNone/>
            </a:pPr>
            <a:r>
              <a:rPr lang="en-GB" sz="1600" dirty="0"/>
              <a:t>• postmodernism.</a:t>
            </a:r>
          </a:p>
        </p:txBody>
      </p:sp>
    </p:spTree>
    <p:extLst>
      <p:ext uri="{BB962C8B-B14F-4D97-AF65-F5344CB8AC3E}">
        <p14:creationId xmlns:p14="http://schemas.microsoft.com/office/powerpoint/2010/main" val="36772578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36104"/>
          </a:xfrm>
        </p:spPr>
        <p:txBody>
          <a:bodyPr/>
          <a:lstStyle/>
          <a:p>
            <a:r>
              <a:rPr lang="en-GB" dirty="0"/>
              <a:t>Globalisation</a:t>
            </a:r>
          </a:p>
        </p:txBody>
      </p:sp>
      <p:sp>
        <p:nvSpPr>
          <p:cNvPr id="3" name="Content Placeholder 2"/>
          <p:cNvSpPr>
            <a:spLocks noGrp="1"/>
          </p:cNvSpPr>
          <p:nvPr>
            <p:ph idx="1"/>
          </p:nvPr>
        </p:nvSpPr>
        <p:spPr>
          <a:xfrm>
            <a:off x="467544" y="1124744"/>
            <a:ext cx="8229600" cy="4680520"/>
          </a:xfrm>
        </p:spPr>
        <p:txBody>
          <a:bodyPr>
            <a:noAutofit/>
          </a:bodyPr>
          <a:lstStyle/>
          <a:p>
            <a:pPr marL="0" indent="0">
              <a:spcAft>
                <a:spcPts val="1200"/>
              </a:spcAft>
              <a:buNone/>
            </a:pPr>
            <a:r>
              <a:rPr lang="en-US" sz="1800" dirty="0"/>
              <a:t>As a starting point, globalisation needs some explaining and </a:t>
            </a:r>
            <a:r>
              <a:rPr lang="en-GB" sz="1800" dirty="0"/>
              <a:t>contextualising.</a:t>
            </a:r>
          </a:p>
          <a:p>
            <a:pPr>
              <a:spcAft>
                <a:spcPts val="1200"/>
              </a:spcAft>
            </a:pPr>
            <a:r>
              <a:rPr lang="en-US" sz="1800" dirty="0"/>
              <a:t>Begin by comparing definitions of globalisation and explain which one is best and why (see the </a:t>
            </a:r>
            <a:r>
              <a:rPr lang="en-US" sz="1800" dirty="0">
                <a:hlinkClick r:id="rId2"/>
              </a:rPr>
              <a:t>OCR Delivery Guide</a:t>
            </a:r>
            <a:r>
              <a:rPr lang="en-US" sz="1800" dirty="0"/>
              <a:t>).</a:t>
            </a:r>
          </a:p>
          <a:p>
            <a:r>
              <a:rPr lang="en-GB" sz="1800" dirty="0"/>
              <a:t>You may like to download our podcast scripts and ask students to read these out loud:</a:t>
            </a:r>
          </a:p>
          <a:p>
            <a:pPr lvl="1"/>
            <a:r>
              <a:rPr lang="en-GB" sz="1800" dirty="0"/>
              <a:t>Defining globalisation </a:t>
            </a:r>
            <a:r>
              <a:rPr lang="en-GB" sz="1800" dirty="0">
                <a:hlinkClick r:id="rId3"/>
              </a:rPr>
              <a:t>http://www.ocr.org.uk/Images/342389-defining-globalisation-podcast-script.doc</a:t>
            </a:r>
            <a:r>
              <a:rPr lang="en-GB" sz="1800" dirty="0"/>
              <a:t> </a:t>
            </a:r>
          </a:p>
          <a:p>
            <a:pPr lvl="1"/>
            <a:r>
              <a:rPr lang="en-GB" sz="1800" dirty="0"/>
              <a:t>Developments in digital forms of communication in a global society </a:t>
            </a:r>
            <a:r>
              <a:rPr lang="en-GB" sz="1800" dirty="0">
                <a:hlinkClick r:id="rId4"/>
              </a:rPr>
              <a:t>http://www.ocr.org.uk/Images/342345-developments-in-digital-forms-of-communication-in-a-global-society-podcast-script.doc</a:t>
            </a:r>
            <a:r>
              <a:rPr lang="en-GB" sz="1800" dirty="0"/>
              <a:t> </a:t>
            </a:r>
          </a:p>
          <a:p>
            <a:pPr lvl="1"/>
            <a:endParaRPr lang="en-GB" sz="1200" dirty="0"/>
          </a:p>
          <a:p>
            <a:r>
              <a:rPr lang="en-GB" sz="1800" dirty="0"/>
              <a:t>You can listen to A Level students from an OCR centre reading the ‘Defining globalisation’ podcast at </a:t>
            </a:r>
            <a:r>
              <a:rPr lang="en-GB" sz="1800" dirty="0">
                <a:hlinkClick r:id="rId5"/>
              </a:rPr>
              <a:t>https://audioboom.com/playlists/4585998-ocr-sociology</a:t>
            </a:r>
            <a:r>
              <a:rPr lang="en-GB" sz="1800" dirty="0"/>
              <a:t> </a:t>
            </a:r>
          </a:p>
        </p:txBody>
      </p:sp>
    </p:spTree>
    <p:extLst>
      <p:ext uri="{BB962C8B-B14F-4D97-AF65-F5344CB8AC3E}">
        <p14:creationId xmlns:p14="http://schemas.microsoft.com/office/powerpoint/2010/main" val="18570722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Globalisation</a:t>
            </a:r>
          </a:p>
        </p:txBody>
      </p:sp>
      <p:sp>
        <p:nvSpPr>
          <p:cNvPr id="3" name="Content Placeholder 2"/>
          <p:cNvSpPr>
            <a:spLocks noGrp="1"/>
          </p:cNvSpPr>
          <p:nvPr>
            <p:ph idx="1"/>
          </p:nvPr>
        </p:nvSpPr>
        <p:spPr>
          <a:xfrm>
            <a:off x="457200" y="1412776"/>
            <a:ext cx="8229600" cy="4709119"/>
          </a:xfrm>
        </p:spPr>
        <p:txBody>
          <a:bodyPr>
            <a:normAutofit fontScale="62500" lnSpcReduction="20000"/>
          </a:bodyPr>
          <a:lstStyle/>
          <a:p>
            <a:pPr>
              <a:spcAft>
                <a:spcPts val="1200"/>
              </a:spcAft>
            </a:pPr>
            <a:r>
              <a:rPr lang="en-US" dirty="0"/>
              <a:t>The compression of time and distance.</a:t>
            </a:r>
          </a:p>
          <a:p>
            <a:pPr>
              <a:spcAft>
                <a:spcPts val="1200"/>
              </a:spcAft>
            </a:pPr>
            <a:r>
              <a:rPr lang="en-GB" dirty="0"/>
              <a:t>It isn’t new!</a:t>
            </a:r>
          </a:p>
          <a:p>
            <a:pPr>
              <a:spcAft>
                <a:spcPts val="1200"/>
              </a:spcAft>
            </a:pPr>
            <a:r>
              <a:rPr lang="en-US" dirty="0"/>
              <a:t>A range of complex positive and negative effects, examples including:</a:t>
            </a:r>
          </a:p>
          <a:p>
            <a:pPr marL="400050" lvl="1" indent="0">
              <a:spcAft>
                <a:spcPts val="600"/>
              </a:spcAft>
              <a:buNone/>
            </a:pPr>
            <a:r>
              <a:rPr lang="en-GB" dirty="0"/>
              <a:t>– Greater geographical mobility (migration)</a:t>
            </a:r>
          </a:p>
          <a:p>
            <a:pPr marL="400050" lvl="1" indent="0">
              <a:spcAft>
                <a:spcPts val="600"/>
              </a:spcAft>
              <a:buNone/>
            </a:pPr>
            <a:r>
              <a:rPr lang="en-GB" dirty="0"/>
              <a:t>– Increasing multiculturalism</a:t>
            </a:r>
          </a:p>
          <a:p>
            <a:pPr marL="400050" lvl="1" indent="0">
              <a:spcAft>
                <a:spcPts val="600"/>
              </a:spcAft>
              <a:buNone/>
            </a:pPr>
            <a:r>
              <a:rPr lang="en-US" dirty="0"/>
              <a:t>– The increasing and decreasing importance of national boundaries</a:t>
            </a:r>
          </a:p>
          <a:p>
            <a:pPr marL="400050" lvl="1" indent="0">
              <a:spcAft>
                <a:spcPts val="600"/>
              </a:spcAft>
              <a:buNone/>
            </a:pPr>
            <a:r>
              <a:rPr lang="en-US" dirty="0"/>
              <a:t>– The spread of different values and ideas leading to increased conflict or </a:t>
            </a:r>
            <a:r>
              <a:rPr lang="en-GB" dirty="0"/>
              <a:t>decreased conflict</a:t>
            </a:r>
          </a:p>
          <a:p>
            <a:pPr marL="400050" lvl="1" indent="0">
              <a:spcAft>
                <a:spcPts val="600"/>
              </a:spcAft>
              <a:buNone/>
            </a:pPr>
            <a:r>
              <a:rPr lang="en-GB" dirty="0"/>
              <a:t>– Economic and power inequalities</a:t>
            </a:r>
          </a:p>
          <a:p>
            <a:pPr marL="400050" lvl="1" indent="0">
              <a:spcAft>
                <a:spcPts val="600"/>
              </a:spcAft>
              <a:buNone/>
            </a:pPr>
            <a:r>
              <a:rPr lang="en-US" dirty="0"/>
              <a:t>– The increasing role of technology in our lives</a:t>
            </a:r>
          </a:p>
          <a:p>
            <a:pPr marL="400050" lvl="1" indent="0">
              <a:spcAft>
                <a:spcPts val="600"/>
              </a:spcAft>
              <a:buNone/>
            </a:pPr>
            <a:r>
              <a:rPr lang="en-GB" dirty="0"/>
              <a:t>– The link to postmodernism.</a:t>
            </a:r>
          </a:p>
          <a:p>
            <a:pPr marL="400050" lvl="1" indent="0">
              <a:spcAft>
                <a:spcPts val="600"/>
              </a:spcAft>
              <a:buNone/>
            </a:pPr>
            <a:r>
              <a:rPr lang="en-GB" dirty="0"/>
              <a:t>– ….</a:t>
            </a:r>
          </a:p>
        </p:txBody>
      </p:sp>
    </p:spTree>
    <p:extLst>
      <p:ext uri="{BB962C8B-B14F-4D97-AF65-F5344CB8AC3E}">
        <p14:creationId xmlns:p14="http://schemas.microsoft.com/office/powerpoint/2010/main" val="2758463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928992" cy="1570186"/>
          </a:xfrm>
        </p:spPr>
        <p:txBody>
          <a:bodyPr>
            <a:normAutofit/>
          </a:bodyPr>
          <a:lstStyle/>
          <a:p>
            <a:r>
              <a:rPr lang="en-US" dirty="0"/>
              <a:t>The link between globalisation </a:t>
            </a:r>
            <a:br>
              <a:rPr lang="en-US" dirty="0"/>
            </a:br>
            <a:r>
              <a:rPr lang="en-US" dirty="0"/>
              <a:t>and the </a:t>
            </a:r>
            <a:r>
              <a:rPr lang="en-GB" dirty="0"/>
              <a:t>digital social world</a:t>
            </a:r>
          </a:p>
        </p:txBody>
      </p:sp>
      <p:sp>
        <p:nvSpPr>
          <p:cNvPr id="3" name="Content Placeholder 2"/>
          <p:cNvSpPr>
            <a:spLocks noGrp="1"/>
          </p:cNvSpPr>
          <p:nvPr>
            <p:ph idx="1"/>
          </p:nvPr>
        </p:nvSpPr>
        <p:spPr>
          <a:xfrm>
            <a:off x="457200" y="2060848"/>
            <a:ext cx="8507288" cy="4320480"/>
          </a:xfrm>
        </p:spPr>
        <p:txBody>
          <a:bodyPr>
            <a:normAutofit/>
          </a:bodyPr>
          <a:lstStyle/>
          <a:p>
            <a:pPr marL="0" indent="0">
              <a:spcAft>
                <a:spcPts val="600"/>
              </a:spcAft>
              <a:buNone/>
            </a:pPr>
            <a:r>
              <a:rPr lang="en-US" sz="1800" dirty="0"/>
              <a:t>• Whilst definitions of globalisation need to be considered (and the problems of defining it), remember the focus is on </a:t>
            </a:r>
            <a:r>
              <a:rPr lang="en-US" sz="1800" u="sng" dirty="0"/>
              <a:t>globalisation and the digital social world </a:t>
            </a:r>
            <a:r>
              <a:rPr lang="en-US" sz="1800" dirty="0"/>
              <a:t>– recognition that digital communications have </a:t>
            </a:r>
            <a:r>
              <a:rPr lang="en-GB" sz="1800" dirty="0"/>
              <a:t>contributed to globalisation.</a:t>
            </a:r>
          </a:p>
          <a:p>
            <a:pPr marL="0" indent="0">
              <a:spcAft>
                <a:spcPts val="600"/>
              </a:spcAft>
              <a:buNone/>
            </a:pPr>
            <a:endParaRPr lang="en-GB" sz="1800" dirty="0"/>
          </a:p>
          <a:p>
            <a:pPr marL="0" indent="0">
              <a:spcAft>
                <a:spcPts val="600"/>
              </a:spcAft>
              <a:buNone/>
            </a:pPr>
            <a:r>
              <a:rPr lang="en-US" sz="1800" dirty="0"/>
              <a:t>•  The emergence of the Internet and digital communications was an important contributing factor in speeding up the process of globalisation.</a:t>
            </a:r>
          </a:p>
          <a:p>
            <a:pPr marL="0" indent="0">
              <a:spcAft>
                <a:spcPts val="600"/>
              </a:spcAft>
              <a:buNone/>
            </a:pPr>
            <a:endParaRPr lang="en-US" sz="1800" dirty="0"/>
          </a:p>
          <a:p>
            <a:pPr marL="0" indent="0">
              <a:spcBef>
                <a:spcPts val="600"/>
              </a:spcBef>
              <a:spcAft>
                <a:spcPts val="600"/>
              </a:spcAft>
              <a:buNone/>
            </a:pPr>
            <a:r>
              <a:rPr lang="en-US" sz="1800" dirty="0"/>
              <a:t>• </a:t>
            </a:r>
            <a:r>
              <a:rPr lang="en-US" sz="1800" i="1" dirty="0"/>
              <a:t>“Miles of fiber‐optic cable now connect the continents, allowing people around the world to communicate instantly through the borderless World </a:t>
            </a:r>
            <a:r>
              <a:rPr lang="en-GB" sz="1800" i="1" dirty="0"/>
              <a:t>Wide Web” </a:t>
            </a:r>
            <a:r>
              <a:rPr lang="en-GB" sz="1800" dirty="0"/>
              <a:t>National Geographic </a:t>
            </a:r>
            <a:r>
              <a:rPr lang="en-GB" sz="1800" u="sng" dirty="0">
                <a:solidFill>
                  <a:srgbClr val="0000FF"/>
                </a:solidFill>
                <a:hlinkClick r:id="rId2"/>
              </a:rPr>
              <a:t>http://education.nationalgeographic.org/encyclopedia/globalization/</a:t>
            </a:r>
            <a:endParaRPr lang="en-GB" sz="1800" dirty="0"/>
          </a:p>
        </p:txBody>
      </p:sp>
    </p:spTree>
    <p:extLst>
      <p:ext uri="{BB962C8B-B14F-4D97-AF65-F5344CB8AC3E}">
        <p14:creationId xmlns:p14="http://schemas.microsoft.com/office/powerpoint/2010/main" val="30120156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928992" cy="1570186"/>
          </a:xfrm>
        </p:spPr>
        <p:txBody>
          <a:bodyPr>
            <a:normAutofit/>
          </a:bodyPr>
          <a:lstStyle/>
          <a:p>
            <a:r>
              <a:rPr lang="en-GB" dirty="0"/>
              <a:t>What are digital communications?</a:t>
            </a:r>
          </a:p>
        </p:txBody>
      </p:sp>
      <p:sp>
        <p:nvSpPr>
          <p:cNvPr id="3" name="Content Placeholder 2"/>
          <p:cNvSpPr>
            <a:spLocks noGrp="1"/>
          </p:cNvSpPr>
          <p:nvPr>
            <p:ph idx="1"/>
          </p:nvPr>
        </p:nvSpPr>
        <p:spPr>
          <a:xfrm>
            <a:off x="457200" y="1844823"/>
            <a:ext cx="8363272" cy="4033029"/>
          </a:xfrm>
        </p:spPr>
        <p:txBody>
          <a:bodyPr>
            <a:normAutofit/>
          </a:bodyPr>
          <a:lstStyle/>
          <a:p>
            <a:pPr>
              <a:spcAft>
                <a:spcPts val="600"/>
              </a:spcAft>
            </a:pPr>
            <a:r>
              <a:rPr lang="en-GB" sz="1800" dirty="0"/>
              <a:t>Communications that occurs via a digital device. </a:t>
            </a:r>
          </a:p>
          <a:p>
            <a:pPr marL="0" indent="0">
              <a:spcAft>
                <a:spcPts val="600"/>
              </a:spcAft>
              <a:buNone/>
            </a:pPr>
            <a:endParaRPr lang="en-GB" sz="1800" dirty="0"/>
          </a:p>
          <a:p>
            <a:pPr>
              <a:spcAft>
                <a:spcPts val="600"/>
              </a:spcAft>
            </a:pPr>
            <a:r>
              <a:rPr lang="en-GB" sz="1800" dirty="0"/>
              <a:t>The digital world is changing and evolving quickly so examples of digital communications are likely to change. </a:t>
            </a:r>
          </a:p>
          <a:p>
            <a:pPr marL="0" indent="0">
              <a:spcAft>
                <a:spcPts val="600"/>
              </a:spcAft>
              <a:buNone/>
            </a:pPr>
            <a:r>
              <a:rPr lang="en-GB" sz="1800" dirty="0"/>
              <a:t> </a:t>
            </a:r>
          </a:p>
          <a:p>
            <a:pPr>
              <a:spcAft>
                <a:spcPts val="600"/>
              </a:spcAft>
            </a:pPr>
            <a:r>
              <a:rPr lang="en-GB" sz="1800" dirty="0"/>
              <a:t>For now examples could include text messages, emails, Facebook, WhatsApp, Skype, Facetime, Instagram, Twitter, Linkedin etc.  </a:t>
            </a:r>
          </a:p>
        </p:txBody>
      </p:sp>
    </p:spTree>
    <p:extLst>
      <p:ext uri="{BB962C8B-B14F-4D97-AF65-F5344CB8AC3E}">
        <p14:creationId xmlns:p14="http://schemas.microsoft.com/office/powerpoint/2010/main" val="33596219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Familiarise yourself with key terms</a:t>
            </a:r>
            <a:endParaRPr lang="en-GB" dirty="0"/>
          </a:p>
        </p:txBody>
      </p:sp>
      <p:sp>
        <p:nvSpPr>
          <p:cNvPr id="3" name="Content Placeholder 2"/>
          <p:cNvSpPr>
            <a:spLocks noGrp="1"/>
          </p:cNvSpPr>
          <p:nvPr>
            <p:ph idx="1"/>
          </p:nvPr>
        </p:nvSpPr>
        <p:spPr>
          <a:xfrm>
            <a:off x="467544" y="1556792"/>
            <a:ext cx="8229600" cy="4277652"/>
          </a:xfrm>
        </p:spPr>
        <p:txBody>
          <a:bodyPr>
            <a:normAutofit/>
          </a:bodyPr>
          <a:lstStyle/>
          <a:p>
            <a:pPr>
              <a:spcAft>
                <a:spcPts val="1200"/>
              </a:spcAft>
            </a:pPr>
            <a:r>
              <a:rPr lang="en-US" sz="2000" dirty="0"/>
              <a:t>Definitions may vary slightly but OCR has provided some broad definitions within student resource 4 of the </a:t>
            </a:r>
            <a:r>
              <a:rPr lang="en-US" sz="2000" dirty="0">
                <a:hlinkClick r:id="rId2"/>
              </a:rPr>
              <a:t>OCR Delivery Guide</a:t>
            </a:r>
            <a:r>
              <a:rPr lang="en-US" sz="2000" dirty="0"/>
              <a:t>.</a:t>
            </a:r>
          </a:p>
          <a:p>
            <a:r>
              <a:rPr lang="en-US" sz="2000" dirty="0"/>
              <a:t>For example, media convergence the </a:t>
            </a:r>
            <a:r>
              <a:rPr lang="en-GB" sz="2000" dirty="0"/>
              <a:t>combination of three c’s:</a:t>
            </a:r>
          </a:p>
          <a:p>
            <a:pPr marL="361950" lvl="1" indent="0">
              <a:buNone/>
            </a:pPr>
            <a:r>
              <a:rPr lang="en-GB" sz="2000" dirty="0"/>
              <a:t>– computing</a:t>
            </a:r>
          </a:p>
          <a:p>
            <a:pPr marL="361950" lvl="1" indent="0">
              <a:buNone/>
            </a:pPr>
            <a:r>
              <a:rPr lang="en-GB" sz="2000" dirty="0"/>
              <a:t>– communication</a:t>
            </a:r>
          </a:p>
          <a:p>
            <a:pPr marL="361950" lvl="1" indent="0">
              <a:buNone/>
            </a:pPr>
            <a:r>
              <a:rPr lang="en-GB" sz="2000" dirty="0"/>
              <a:t>– (media) content</a:t>
            </a:r>
          </a:p>
          <a:p>
            <a:pPr marL="0" indent="0">
              <a:buNone/>
            </a:pPr>
            <a:r>
              <a:rPr lang="en-GB" sz="2000" u="sng" dirty="0">
                <a:solidFill>
                  <a:srgbClr val="0000FF"/>
                </a:solidFill>
                <a:hlinkClick r:id="rId3"/>
              </a:rPr>
              <a:t>www.britannica.com/topic/media-convergence</a:t>
            </a:r>
            <a:endParaRPr lang="en-GB" sz="2000" u="sng" dirty="0">
              <a:solidFill>
                <a:srgbClr val="0000FF"/>
              </a:solidFill>
            </a:endParaRPr>
          </a:p>
          <a:p>
            <a:pPr marL="0" indent="0">
              <a:buNone/>
            </a:pPr>
            <a:endParaRPr lang="en-GB" sz="2400" dirty="0"/>
          </a:p>
        </p:txBody>
      </p:sp>
    </p:spTree>
    <p:extLst>
      <p:ext uri="{BB962C8B-B14F-4D97-AF65-F5344CB8AC3E}">
        <p14:creationId xmlns:p14="http://schemas.microsoft.com/office/powerpoint/2010/main" val="18264380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Familiarise yourself with key terms</a:t>
            </a:r>
            <a:endParaRPr lang="en-GB" dirty="0"/>
          </a:p>
        </p:txBody>
      </p:sp>
      <p:sp>
        <p:nvSpPr>
          <p:cNvPr id="3" name="Content Placeholder 2"/>
          <p:cNvSpPr>
            <a:spLocks noGrp="1"/>
          </p:cNvSpPr>
          <p:nvPr>
            <p:ph idx="1"/>
          </p:nvPr>
        </p:nvSpPr>
        <p:spPr/>
        <p:txBody>
          <a:bodyPr>
            <a:noAutofit/>
          </a:bodyPr>
          <a:lstStyle/>
          <a:p>
            <a:pPr marL="0" indent="0">
              <a:spcAft>
                <a:spcPts val="600"/>
              </a:spcAft>
              <a:buNone/>
            </a:pPr>
            <a:r>
              <a:rPr lang="en-US" sz="1800" dirty="0"/>
              <a:t>Try to use examples to demonstrate concepts, for example </a:t>
            </a:r>
            <a:r>
              <a:rPr lang="en-US" sz="1800" u="sng" dirty="0"/>
              <a:t>virtual communities</a:t>
            </a:r>
            <a:r>
              <a:rPr lang="en-US" sz="1800" dirty="0"/>
              <a:t>:</a:t>
            </a:r>
          </a:p>
          <a:p>
            <a:pPr marL="0" indent="0">
              <a:spcAft>
                <a:spcPts val="600"/>
              </a:spcAft>
              <a:buNone/>
            </a:pPr>
            <a:endParaRPr lang="en-US" sz="1800" dirty="0"/>
          </a:p>
          <a:p>
            <a:pPr>
              <a:spcAft>
                <a:spcPts val="600"/>
              </a:spcAft>
            </a:pPr>
            <a:r>
              <a:rPr lang="en-US" sz="1800" dirty="0"/>
              <a:t>Denise Carter (2005) conducted fieldwork in one particular virtual community known as Cybercity. She spent three and a half years on her fieldwork from September 1999.</a:t>
            </a:r>
          </a:p>
          <a:p>
            <a:pPr>
              <a:spcAft>
                <a:spcPts val="600"/>
              </a:spcAft>
            </a:pPr>
            <a:r>
              <a:rPr lang="en-US" sz="1800" dirty="0"/>
              <a:t>Carter visited the community at least once every day. She used a predominantly Western sample and participant observation as a main research method. She also used questionnaires including open and closed questions.</a:t>
            </a:r>
            <a:endParaRPr lang="en-GB" sz="1800" dirty="0"/>
          </a:p>
        </p:txBody>
      </p:sp>
    </p:spTree>
    <p:extLst>
      <p:ext uri="{BB962C8B-B14F-4D97-AF65-F5344CB8AC3E}">
        <p14:creationId xmlns:p14="http://schemas.microsoft.com/office/powerpoint/2010/main" val="339246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GCE Overview</a:t>
            </a:r>
            <a:endParaRPr lang="en-GB" dirty="0"/>
          </a:p>
        </p:txBody>
      </p:sp>
      <p:sp>
        <p:nvSpPr>
          <p:cNvPr id="5" name="Content Placeholder 4"/>
          <p:cNvSpPr>
            <a:spLocks noGrp="1"/>
          </p:cNvSpPr>
          <p:nvPr>
            <p:ph idx="1"/>
          </p:nvPr>
        </p:nvSpPr>
        <p:spPr/>
        <p:txBody>
          <a:bodyPr>
            <a:normAutofit lnSpcReduction="10000"/>
          </a:bodyPr>
          <a:lstStyle/>
          <a:p>
            <a:r>
              <a:rPr lang="en-US" sz="2400" dirty="0"/>
              <a:t>Our practical and exciting AS and A Level courses have been developed after feedback from teachers, higher education and </a:t>
            </a:r>
            <a:r>
              <a:rPr lang="en-GB" sz="2400" dirty="0"/>
              <a:t>other key stakeholders.</a:t>
            </a:r>
          </a:p>
          <a:p>
            <a:endParaRPr lang="en-GB" sz="2400" dirty="0"/>
          </a:p>
          <a:p>
            <a:r>
              <a:rPr lang="en-US" sz="2400" dirty="0"/>
              <a:t>The content has been designed to inspire, nurture </a:t>
            </a:r>
            <a:r>
              <a:rPr lang="en-GB" sz="2400" dirty="0"/>
              <a:t>and develop students.</a:t>
            </a:r>
          </a:p>
          <a:p>
            <a:endParaRPr lang="en-GB" sz="2400" dirty="0"/>
          </a:p>
          <a:p>
            <a:r>
              <a:rPr lang="en-US" sz="2400" dirty="0"/>
              <a:t>The most popular aspects of our current AS and A Level courses have been retained or enhanced with a stronger global dimension to </a:t>
            </a:r>
            <a:r>
              <a:rPr lang="en-US" sz="2400" b="1" dirty="0"/>
              <a:t>reflect society today</a:t>
            </a:r>
            <a:r>
              <a:rPr lang="en-US" sz="2400" dirty="0"/>
              <a:t>, and a focus on key sociological themes.</a:t>
            </a:r>
          </a:p>
        </p:txBody>
      </p:sp>
    </p:spTree>
    <p:extLst>
      <p:ext uri="{BB962C8B-B14F-4D97-AF65-F5344CB8AC3E}">
        <p14:creationId xmlns:p14="http://schemas.microsoft.com/office/powerpoint/2010/main" val="10810072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Familiarise yourself with key terms</a:t>
            </a:r>
            <a:endParaRPr lang="en-GB" dirty="0"/>
          </a:p>
        </p:txBody>
      </p:sp>
      <p:sp>
        <p:nvSpPr>
          <p:cNvPr id="3" name="Content Placeholder 2"/>
          <p:cNvSpPr>
            <a:spLocks noGrp="1"/>
          </p:cNvSpPr>
          <p:nvPr>
            <p:ph idx="1"/>
          </p:nvPr>
        </p:nvSpPr>
        <p:spPr/>
        <p:txBody>
          <a:bodyPr>
            <a:noAutofit/>
          </a:bodyPr>
          <a:lstStyle/>
          <a:p>
            <a:pPr marL="0" indent="0">
              <a:spcBef>
                <a:spcPts val="600"/>
              </a:spcBef>
              <a:spcAft>
                <a:spcPts val="600"/>
              </a:spcAft>
              <a:buNone/>
            </a:pPr>
            <a:r>
              <a:rPr lang="en-US" sz="1800" dirty="0"/>
              <a:t>Virtual communities: student research task idea</a:t>
            </a:r>
          </a:p>
          <a:p>
            <a:pPr marL="857250" lvl="1" indent="-457200">
              <a:spcAft>
                <a:spcPts val="600"/>
              </a:spcAft>
              <a:buFont typeface="Arial" panose="020B0604020202020204" pitchFamily="34" charset="0"/>
              <a:buChar char="•"/>
            </a:pPr>
            <a:r>
              <a:rPr lang="en-US" sz="1800" dirty="0"/>
              <a:t>Ask students to sign up for an under 18 virtual community e.g. </a:t>
            </a:r>
            <a:r>
              <a:rPr lang="en-GB" sz="1800" dirty="0"/>
              <a:t>Second Life, Sims.</a:t>
            </a:r>
          </a:p>
          <a:p>
            <a:pPr marL="857250" lvl="1" indent="-457200">
              <a:spcAft>
                <a:spcPts val="600"/>
              </a:spcAft>
              <a:buFont typeface="Arial" panose="020B0604020202020204" pitchFamily="34" charset="0"/>
              <a:buChar char="•"/>
            </a:pPr>
            <a:r>
              <a:rPr lang="en-US" sz="1800" dirty="0"/>
              <a:t>Ask them to carry out research into what is and what is not possible within the virtual community.</a:t>
            </a:r>
          </a:p>
          <a:p>
            <a:pPr marL="857250" lvl="1" indent="-457200">
              <a:spcAft>
                <a:spcPts val="600"/>
              </a:spcAft>
              <a:buFont typeface="Arial" panose="020B0604020202020204" pitchFamily="34" charset="0"/>
              <a:buChar char="•"/>
            </a:pPr>
            <a:r>
              <a:rPr lang="en-US" sz="1800" dirty="0"/>
              <a:t>Ask them to consider the impact on the individuals’ real and </a:t>
            </a:r>
            <a:r>
              <a:rPr lang="en-GB" sz="1800" dirty="0"/>
              <a:t>virtual identity.</a:t>
            </a:r>
          </a:p>
          <a:p>
            <a:pPr marL="857250" lvl="1" indent="-457200">
              <a:spcAft>
                <a:spcPts val="600"/>
              </a:spcAft>
              <a:buFont typeface="Arial" panose="020B0604020202020204" pitchFamily="34" charset="0"/>
              <a:buChar char="•"/>
            </a:pPr>
            <a:r>
              <a:rPr lang="en-US" sz="1800" dirty="0"/>
              <a:t>Ask them to think about how different theoretical approaches might interpret these virtual communities.</a:t>
            </a:r>
            <a:endParaRPr lang="en-GB" sz="1800" dirty="0"/>
          </a:p>
        </p:txBody>
      </p:sp>
    </p:spTree>
    <p:extLst>
      <p:ext uri="{BB962C8B-B14F-4D97-AF65-F5344CB8AC3E}">
        <p14:creationId xmlns:p14="http://schemas.microsoft.com/office/powerpoint/2010/main" val="40215070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Theoretical perspectives</a:t>
            </a:r>
          </a:p>
        </p:txBody>
      </p:sp>
      <p:sp>
        <p:nvSpPr>
          <p:cNvPr id="3" name="Content Placeholder 2"/>
          <p:cNvSpPr>
            <a:spLocks noGrp="1"/>
          </p:cNvSpPr>
          <p:nvPr>
            <p:ph idx="1"/>
          </p:nvPr>
        </p:nvSpPr>
        <p:spPr>
          <a:xfrm>
            <a:off x="457200" y="1433860"/>
            <a:ext cx="8363272" cy="4752528"/>
          </a:xfrm>
        </p:spPr>
        <p:txBody>
          <a:bodyPr>
            <a:noAutofit/>
          </a:bodyPr>
          <a:lstStyle/>
          <a:p>
            <a:pPr marL="0" indent="0">
              <a:spcAft>
                <a:spcPts val="600"/>
              </a:spcAft>
              <a:buNone/>
            </a:pPr>
            <a:r>
              <a:rPr lang="en-US" sz="1600" dirty="0"/>
              <a:t>Broadly how  </a:t>
            </a:r>
            <a:r>
              <a:rPr lang="en-US" sz="1600" b="1" dirty="0"/>
              <a:t>Marxists   </a:t>
            </a:r>
            <a:r>
              <a:rPr lang="en-US" sz="1600" dirty="0"/>
              <a:t>perceive digital communication:</a:t>
            </a:r>
          </a:p>
          <a:p>
            <a:pPr marL="0" indent="0">
              <a:spcAft>
                <a:spcPts val="600"/>
              </a:spcAft>
              <a:buNone/>
            </a:pPr>
            <a:endParaRPr lang="en-US" sz="1600" dirty="0"/>
          </a:p>
          <a:p>
            <a:pPr>
              <a:spcAft>
                <a:spcPts val="1200"/>
              </a:spcAft>
            </a:pPr>
            <a:r>
              <a:rPr lang="en-US" sz="1600" dirty="0"/>
              <a:t>Technology is material culture, controlled by capitalist organisations and the ruling class. Those who produce it are therefore basing it on their ideas, values, interests, and knowledge.</a:t>
            </a:r>
          </a:p>
          <a:p>
            <a:r>
              <a:rPr lang="en-US" sz="1600" dirty="0"/>
              <a:t>The internet is dominated by business corporations who see members of virtual communities simply as commodities, gathering and selling their details for profits for anyone who wants it.</a:t>
            </a:r>
          </a:p>
          <a:p>
            <a:endParaRPr lang="en-US" sz="1600" dirty="0"/>
          </a:p>
          <a:p>
            <a:r>
              <a:rPr lang="en-US" sz="1600" dirty="0"/>
              <a:t>Edward Snowden criticises massive companies dominating and monopolising the sphere of social media </a:t>
            </a:r>
            <a:r>
              <a:rPr lang="en-GB" sz="1600" dirty="0">
                <a:hlinkClick r:id="rId2"/>
              </a:rPr>
              <a:t>http://www.independent.co.uk/news/people/edward-snowden-facebook-fake-news-claims-fusion-president-donald-trump-a7422641.html</a:t>
            </a:r>
            <a:endParaRPr lang="en-GB" sz="1600" dirty="0"/>
          </a:p>
          <a:p>
            <a:endParaRPr lang="en-GB" sz="1600" dirty="0"/>
          </a:p>
          <a:p>
            <a:r>
              <a:rPr lang="en-US" sz="1600" dirty="0"/>
              <a:t>Ruling class have greater access (can afford the technology and the latest </a:t>
            </a:r>
            <a:r>
              <a:rPr lang="en-GB" sz="1600" dirty="0"/>
              <a:t>versions, fastest broadband contracts etc).</a:t>
            </a:r>
          </a:p>
          <a:p>
            <a:endParaRPr lang="en-GB" sz="1800" dirty="0"/>
          </a:p>
        </p:txBody>
      </p:sp>
      <p:sp>
        <p:nvSpPr>
          <p:cNvPr id="4" name="Rectangle 3"/>
          <p:cNvSpPr/>
          <p:nvPr/>
        </p:nvSpPr>
        <p:spPr>
          <a:xfrm>
            <a:off x="1733228" y="1416848"/>
            <a:ext cx="911448" cy="357025"/>
          </a:xfrm>
          <a:prstGeom prst="rect">
            <a:avLst/>
          </a:prstGeom>
          <a:noFill/>
          <a:ln>
            <a:solidFill>
              <a:srgbClr val="7300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9470538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Theoretical perspectives</a:t>
            </a:r>
          </a:p>
        </p:txBody>
      </p:sp>
      <p:sp>
        <p:nvSpPr>
          <p:cNvPr id="3" name="Content Placeholder 2"/>
          <p:cNvSpPr>
            <a:spLocks noGrp="1"/>
          </p:cNvSpPr>
          <p:nvPr>
            <p:ph idx="1"/>
          </p:nvPr>
        </p:nvSpPr>
        <p:spPr>
          <a:xfrm>
            <a:off x="457200" y="1600201"/>
            <a:ext cx="8363272" cy="4277652"/>
          </a:xfrm>
        </p:spPr>
        <p:txBody>
          <a:bodyPr>
            <a:noAutofit/>
          </a:bodyPr>
          <a:lstStyle/>
          <a:p>
            <a:pPr marL="0" indent="0">
              <a:buNone/>
            </a:pPr>
            <a:r>
              <a:rPr lang="en-US" sz="1600" dirty="0"/>
              <a:t>Broadly how  </a:t>
            </a:r>
            <a:r>
              <a:rPr lang="en-US" sz="1600" b="1" dirty="0"/>
              <a:t>feminists  </a:t>
            </a:r>
            <a:r>
              <a:rPr lang="en-US" sz="1600" dirty="0"/>
              <a:t>perceive digital communication:</a:t>
            </a:r>
          </a:p>
          <a:p>
            <a:pPr marL="0" indent="0">
              <a:buNone/>
            </a:pPr>
            <a:endParaRPr lang="en-US" sz="1600" dirty="0"/>
          </a:p>
          <a:p>
            <a:pPr>
              <a:spcAft>
                <a:spcPts val="1200"/>
              </a:spcAft>
            </a:pPr>
            <a:r>
              <a:rPr lang="en-US" sz="1600" dirty="0"/>
              <a:t>It can free women as they can be whoever they want to be online.</a:t>
            </a:r>
          </a:p>
          <a:p>
            <a:pPr>
              <a:spcAft>
                <a:spcPts val="1200"/>
              </a:spcAft>
            </a:pPr>
            <a:r>
              <a:rPr lang="en-US" sz="1600" dirty="0"/>
              <a:t>The internet has emerged as an increasingly important space for feminist activists – it has created a “call out” culture in which sexism and misogyny can be called out and challenged.</a:t>
            </a:r>
          </a:p>
          <a:p>
            <a:pPr>
              <a:spcAft>
                <a:spcPts val="1200"/>
              </a:spcAft>
            </a:pPr>
            <a:r>
              <a:rPr lang="en-US" sz="1600" dirty="0"/>
              <a:t>Digital media can be a masculine dominated area with men reinforcing </a:t>
            </a:r>
            <a:r>
              <a:rPr lang="en-GB" sz="1600" dirty="0"/>
              <a:t>gender identities.</a:t>
            </a:r>
          </a:p>
          <a:p>
            <a:pPr>
              <a:spcAft>
                <a:spcPts val="1200"/>
              </a:spcAft>
            </a:pPr>
            <a:r>
              <a:rPr lang="en-US" sz="1600" dirty="0"/>
              <a:t>Julia Schuster’s work on women’s feminist engagement in New Zealand notes that online activism is often primarily used by the young, and that due to the closed nature of some social networks, feminist discussion is often ‘hidden’ from those who are not sufficiently networked. For Schuster, this may create a divide between young feminists and older activists, as the new wave of feminists unwittingly hide their politics from their older </a:t>
            </a:r>
            <a:r>
              <a:rPr lang="en-GB" sz="1600" dirty="0"/>
              <a:t>peers.</a:t>
            </a:r>
          </a:p>
          <a:p>
            <a:pPr>
              <a:spcAft>
                <a:spcPts val="1200"/>
              </a:spcAft>
            </a:pPr>
            <a:endParaRPr lang="en-GB" sz="1600" dirty="0"/>
          </a:p>
        </p:txBody>
      </p:sp>
      <p:sp>
        <p:nvSpPr>
          <p:cNvPr id="4" name="Rectangle 3"/>
          <p:cNvSpPr/>
          <p:nvPr/>
        </p:nvSpPr>
        <p:spPr>
          <a:xfrm>
            <a:off x="1725712" y="1556792"/>
            <a:ext cx="974080" cy="432000"/>
          </a:xfrm>
          <a:prstGeom prst="rect">
            <a:avLst/>
          </a:prstGeom>
          <a:noFill/>
          <a:ln>
            <a:solidFill>
              <a:srgbClr val="7300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8853047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Theoretical perspectives</a:t>
            </a:r>
          </a:p>
        </p:txBody>
      </p:sp>
      <p:sp>
        <p:nvSpPr>
          <p:cNvPr id="3" name="Content Placeholder 2"/>
          <p:cNvSpPr>
            <a:spLocks noGrp="1"/>
          </p:cNvSpPr>
          <p:nvPr>
            <p:ph idx="1"/>
          </p:nvPr>
        </p:nvSpPr>
        <p:spPr>
          <a:xfrm>
            <a:off x="457200" y="1600200"/>
            <a:ext cx="8507288" cy="4493095"/>
          </a:xfrm>
        </p:spPr>
        <p:txBody>
          <a:bodyPr>
            <a:noAutofit/>
          </a:bodyPr>
          <a:lstStyle/>
          <a:p>
            <a:pPr marL="0" indent="0">
              <a:spcAft>
                <a:spcPts val="600"/>
              </a:spcAft>
              <a:buNone/>
            </a:pPr>
            <a:r>
              <a:rPr lang="en-US" sz="1600" dirty="0"/>
              <a:t>Broadly how  </a:t>
            </a:r>
            <a:r>
              <a:rPr lang="en-US" sz="1600" b="1" dirty="0"/>
              <a:t>postmodernists  </a:t>
            </a:r>
            <a:r>
              <a:rPr lang="en-US" sz="1600" dirty="0"/>
              <a:t>perceive digital </a:t>
            </a:r>
            <a:r>
              <a:rPr lang="en-GB" sz="1600" dirty="0"/>
              <a:t>communication:</a:t>
            </a:r>
          </a:p>
          <a:p>
            <a:pPr marL="0" indent="0">
              <a:spcAft>
                <a:spcPts val="600"/>
              </a:spcAft>
              <a:buNone/>
            </a:pPr>
            <a:endParaRPr lang="en-GB" sz="1600" dirty="0"/>
          </a:p>
          <a:p>
            <a:pPr marL="0" indent="0">
              <a:spcAft>
                <a:spcPts val="600"/>
              </a:spcAft>
              <a:buNone/>
            </a:pPr>
            <a:r>
              <a:rPr lang="en-GB" sz="1600" dirty="0"/>
              <a:t>• Offers freedom and choice.</a:t>
            </a:r>
          </a:p>
          <a:p>
            <a:pPr marL="0" indent="0">
              <a:spcAft>
                <a:spcPts val="600"/>
              </a:spcAft>
              <a:buNone/>
            </a:pPr>
            <a:r>
              <a:rPr lang="en-US" sz="1600" dirty="0"/>
              <a:t>• We live in a media‐saturated society where people respond to media images rather than to real persons or places. </a:t>
            </a:r>
          </a:p>
          <a:p>
            <a:pPr marL="0" indent="0">
              <a:spcAft>
                <a:spcPts val="600"/>
              </a:spcAft>
              <a:buNone/>
            </a:pPr>
            <a:r>
              <a:rPr lang="en-US" sz="1600" dirty="0"/>
              <a:t>• On social networking sites, we create profiles of ourselves which represent us in the virtual world. We are representing ourselves by making a copy of ourselves for other users to see. Baudrillard calls this a </a:t>
            </a:r>
            <a:r>
              <a:rPr lang="en-US" sz="1600" i="1" dirty="0"/>
              <a:t>simulacra</a:t>
            </a:r>
            <a:r>
              <a:rPr lang="en-US" sz="1600" dirty="0"/>
              <a:t>, a mediated version of our identity. (Durham and Kellner: 2009)</a:t>
            </a:r>
            <a:endParaRPr lang="en-GB" sz="1600" u="sng" dirty="0">
              <a:solidFill>
                <a:srgbClr val="0000FF"/>
              </a:solidFill>
            </a:endParaRPr>
          </a:p>
        </p:txBody>
      </p:sp>
      <p:sp>
        <p:nvSpPr>
          <p:cNvPr id="4" name="Rectangle 3"/>
          <p:cNvSpPr/>
          <p:nvPr/>
        </p:nvSpPr>
        <p:spPr>
          <a:xfrm>
            <a:off x="1713012" y="1628800"/>
            <a:ext cx="1634852" cy="360040"/>
          </a:xfrm>
          <a:prstGeom prst="rect">
            <a:avLst/>
          </a:prstGeom>
          <a:noFill/>
          <a:ln>
            <a:solidFill>
              <a:srgbClr val="73005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8907757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472000"/>
          </a:xfrm>
          <a:gradFill flip="none" rotWithShape="1">
            <a:gsLst>
              <a:gs pos="0">
                <a:srgbClr val="B0008A">
                  <a:alpha val="49804"/>
                </a:srgbClr>
              </a:gs>
              <a:gs pos="35000">
                <a:srgbClr val="FF9BEA">
                  <a:alpha val="50000"/>
                </a:srgbClr>
              </a:gs>
              <a:gs pos="100000">
                <a:schemeClr val="bg1">
                  <a:alpha val="0"/>
                </a:schemeClr>
              </a:gs>
            </a:gsLst>
            <a:lin ang="16200000" scaled="1"/>
            <a:tileRect/>
          </a:gradFill>
        </p:spPr>
        <p:txBody>
          <a:bodyPr>
            <a:normAutofit/>
          </a:bodyPr>
          <a:lstStyle/>
          <a:p>
            <a:pPr marL="0" indent="0" algn="ctr">
              <a:buNone/>
            </a:pPr>
            <a:endParaRPr lang="en-GB" sz="4400" b="1" dirty="0">
              <a:solidFill>
                <a:srgbClr val="73005B"/>
              </a:solidFill>
            </a:endParaRPr>
          </a:p>
          <a:p>
            <a:pPr marL="0" indent="0" algn="ctr">
              <a:buNone/>
            </a:pPr>
            <a:r>
              <a:rPr lang="en-GB" sz="4400" b="1" dirty="0">
                <a:solidFill>
                  <a:srgbClr val="73005B"/>
                </a:solidFill>
              </a:rPr>
              <a:t>Key Question 2</a:t>
            </a:r>
          </a:p>
          <a:p>
            <a:pPr marL="0" indent="0" algn="ctr">
              <a:buNone/>
            </a:pPr>
            <a:endParaRPr lang="en-GB" sz="4400" b="1" dirty="0">
              <a:solidFill>
                <a:srgbClr val="73005B"/>
              </a:solidFill>
            </a:endParaRPr>
          </a:p>
          <a:p>
            <a:pPr marL="0" indent="0" algn="ctr">
              <a:buNone/>
            </a:pPr>
            <a:r>
              <a:rPr lang="en-US" b="1" dirty="0"/>
              <a:t>What is the impact of digital forms of communication in a global </a:t>
            </a:r>
            <a:r>
              <a:rPr lang="en-GB" b="1" dirty="0"/>
              <a:t>context?</a:t>
            </a:r>
          </a:p>
          <a:p>
            <a:pPr marL="0" indent="0" algn="ctr">
              <a:buNone/>
            </a:pPr>
            <a:endParaRPr lang="en-GB" sz="4400" dirty="0">
              <a:solidFill>
                <a:srgbClr val="73005B"/>
              </a:solidFill>
            </a:endParaRPr>
          </a:p>
        </p:txBody>
      </p:sp>
    </p:spTree>
    <p:extLst>
      <p:ext uri="{BB962C8B-B14F-4D97-AF65-F5344CB8AC3E}">
        <p14:creationId xmlns:p14="http://schemas.microsoft.com/office/powerpoint/2010/main" val="24530449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30162"/>
            <a:ext cx="8640960" cy="1143000"/>
          </a:xfrm>
        </p:spPr>
        <p:txBody>
          <a:bodyPr>
            <a:normAutofit/>
          </a:bodyPr>
          <a:lstStyle/>
          <a:p>
            <a:r>
              <a:rPr lang="en-GB" sz="3200" b="1" dirty="0"/>
              <a:t>Globalisation and the digital social world</a:t>
            </a:r>
          </a:p>
        </p:txBody>
      </p:sp>
      <p:sp>
        <p:nvSpPr>
          <p:cNvPr id="3" name="Content Placeholder 2"/>
          <p:cNvSpPr>
            <a:spLocks noGrp="1"/>
          </p:cNvSpPr>
          <p:nvPr>
            <p:ph idx="1"/>
          </p:nvPr>
        </p:nvSpPr>
        <p:spPr>
          <a:xfrm>
            <a:off x="457200" y="1412776"/>
            <a:ext cx="8229600" cy="4752528"/>
          </a:xfrm>
        </p:spPr>
        <p:txBody>
          <a:bodyPr>
            <a:noAutofit/>
          </a:bodyPr>
          <a:lstStyle/>
          <a:p>
            <a:pPr marL="0" indent="0">
              <a:spcAft>
                <a:spcPts val="600"/>
              </a:spcAft>
              <a:buNone/>
            </a:pPr>
            <a:endParaRPr lang="en-GB" sz="800" dirty="0"/>
          </a:p>
          <a:p>
            <a:pPr marL="0" indent="0">
              <a:spcAft>
                <a:spcPts val="600"/>
              </a:spcAft>
              <a:buNone/>
            </a:pPr>
            <a:endParaRPr lang="en-GB" sz="800" dirty="0"/>
          </a:p>
          <a:p>
            <a:pPr marL="0" indent="0">
              <a:spcAft>
                <a:spcPts val="600"/>
              </a:spcAft>
              <a:buNone/>
            </a:pPr>
            <a:endParaRPr lang="en-GB" sz="800" dirty="0"/>
          </a:p>
          <a:p>
            <a:pPr marL="0" indent="0">
              <a:spcAft>
                <a:spcPts val="600"/>
              </a:spcAft>
              <a:buNone/>
            </a:pPr>
            <a:endParaRPr lang="en-GB" sz="800" dirty="0"/>
          </a:p>
          <a:p>
            <a:pPr marL="0" indent="0">
              <a:spcAft>
                <a:spcPts val="600"/>
              </a:spcAft>
              <a:buNone/>
            </a:pPr>
            <a:endParaRPr lang="en-GB" sz="800" dirty="0"/>
          </a:p>
          <a:p>
            <a:pPr marL="0" indent="0">
              <a:spcAft>
                <a:spcPts val="600"/>
              </a:spcAft>
              <a:buNone/>
            </a:pPr>
            <a:endParaRPr lang="en-GB" sz="800" dirty="0"/>
          </a:p>
          <a:p>
            <a:pPr marL="0" indent="0">
              <a:spcAft>
                <a:spcPts val="600"/>
              </a:spcAft>
              <a:buNone/>
            </a:pPr>
            <a:endParaRPr lang="en-GB" sz="800" dirty="0"/>
          </a:p>
          <a:p>
            <a:pPr marL="0" indent="0">
              <a:spcAft>
                <a:spcPts val="600"/>
              </a:spcAft>
              <a:buNone/>
            </a:pPr>
            <a:endParaRPr lang="en-GB" sz="800" dirty="0"/>
          </a:p>
          <a:p>
            <a:pPr marL="0" indent="0">
              <a:spcAft>
                <a:spcPts val="600"/>
              </a:spcAft>
              <a:buNone/>
            </a:pPr>
            <a:endParaRPr lang="en-GB" sz="800" dirty="0"/>
          </a:p>
          <a:p>
            <a:pPr marL="0" indent="0">
              <a:spcAft>
                <a:spcPts val="600"/>
              </a:spcAft>
              <a:buNone/>
            </a:pPr>
            <a:endParaRPr lang="en-GB" sz="800" dirty="0"/>
          </a:p>
          <a:p>
            <a:pPr marL="0" indent="0">
              <a:spcAft>
                <a:spcPts val="600"/>
              </a:spcAft>
              <a:buNone/>
            </a:pPr>
            <a:endParaRPr lang="en-GB" sz="800" dirty="0"/>
          </a:p>
          <a:p>
            <a:pPr marL="0" indent="0">
              <a:spcAft>
                <a:spcPts val="600"/>
              </a:spcAft>
              <a:buNone/>
            </a:pPr>
            <a:endParaRPr lang="en-GB" sz="800" dirty="0"/>
          </a:p>
          <a:p>
            <a:pPr marL="0" indent="0">
              <a:spcAft>
                <a:spcPts val="600"/>
              </a:spcAft>
              <a:buNone/>
            </a:pPr>
            <a:endParaRPr lang="en-GB" sz="800" dirty="0"/>
          </a:p>
          <a:p>
            <a:pPr marL="0" indent="0">
              <a:spcAft>
                <a:spcPts val="600"/>
              </a:spcAft>
              <a:buNone/>
            </a:pPr>
            <a:endParaRPr lang="en-GB" sz="800" dirty="0"/>
          </a:p>
          <a:p>
            <a:pPr marL="0" indent="0">
              <a:spcAft>
                <a:spcPts val="600"/>
              </a:spcAft>
              <a:buNone/>
            </a:pPr>
            <a:endParaRPr lang="en-GB" sz="800" dirty="0"/>
          </a:p>
          <a:p>
            <a:pPr marL="0" indent="0">
              <a:spcAft>
                <a:spcPts val="600"/>
              </a:spcAft>
              <a:buNone/>
            </a:pPr>
            <a:endParaRPr lang="en-GB" sz="800" dirty="0"/>
          </a:p>
          <a:p>
            <a:pPr marL="0" indent="0">
              <a:spcAft>
                <a:spcPts val="600"/>
              </a:spcAft>
              <a:buNone/>
            </a:pPr>
            <a:endParaRPr lang="en-GB" sz="800" dirty="0"/>
          </a:p>
          <a:p>
            <a:pPr marL="0" indent="0">
              <a:spcAft>
                <a:spcPts val="600"/>
              </a:spcAft>
              <a:buNone/>
            </a:pPr>
            <a:endParaRPr lang="en-US" sz="1400" b="1" dirty="0"/>
          </a:p>
          <a:p>
            <a:pPr marL="0" indent="0">
              <a:spcAft>
                <a:spcPts val="600"/>
              </a:spcAft>
              <a:buNone/>
            </a:pPr>
            <a:endParaRPr lang="en-US" sz="1400" b="1" dirty="0"/>
          </a:p>
        </p:txBody>
      </p:sp>
      <p:grpSp>
        <p:nvGrpSpPr>
          <p:cNvPr id="4" name="Group 3"/>
          <p:cNvGrpSpPr/>
          <p:nvPr/>
        </p:nvGrpSpPr>
        <p:grpSpPr>
          <a:xfrm>
            <a:off x="72670" y="1088972"/>
            <a:ext cx="8925118" cy="4119536"/>
            <a:chOff x="72670" y="1088972"/>
            <a:chExt cx="8925118" cy="4119536"/>
          </a:xfrm>
        </p:grpSpPr>
        <p:grpSp>
          <p:nvGrpSpPr>
            <p:cNvPr id="5" name="Group 4"/>
            <p:cNvGrpSpPr/>
            <p:nvPr/>
          </p:nvGrpSpPr>
          <p:grpSpPr>
            <a:xfrm>
              <a:off x="72670" y="1088972"/>
              <a:ext cx="8925118" cy="4119536"/>
              <a:chOff x="72670" y="1088972"/>
              <a:chExt cx="8925118" cy="4119536"/>
            </a:xfrm>
          </p:grpSpPr>
          <p:grpSp>
            <p:nvGrpSpPr>
              <p:cNvPr id="7" name="Group 6"/>
              <p:cNvGrpSpPr/>
              <p:nvPr/>
            </p:nvGrpSpPr>
            <p:grpSpPr>
              <a:xfrm>
                <a:off x="397235" y="1398772"/>
                <a:ext cx="2592288" cy="1296144"/>
                <a:chOff x="987946" y="2148834"/>
                <a:chExt cx="2592288" cy="1296144"/>
              </a:xfrm>
              <a:solidFill>
                <a:srgbClr val="FFFF00"/>
              </a:solidFill>
            </p:grpSpPr>
            <p:sp>
              <p:nvSpPr>
                <p:cNvPr id="37" name="Oval 36"/>
                <p:cNvSpPr/>
                <p:nvPr/>
              </p:nvSpPr>
              <p:spPr>
                <a:xfrm>
                  <a:off x="987946" y="2148834"/>
                  <a:ext cx="2592288" cy="1296144"/>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8" name="TextBox 37"/>
                <p:cNvSpPr txBox="1"/>
                <p:nvPr/>
              </p:nvSpPr>
              <p:spPr>
                <a:xfrm>
                  <a:off x="1331640" y="2564904"/>
                  <a:ext cx="2088232" cy="369332"/>
                </a:xfrm>
                <a:prstGeom prst="rect">
                  <a:avLst/>
                </a:prstGeom>
                <a:grpFill/>
              </p:spPr>
              <p:txBody>
                <a:bodyPr wrap="square" rtlCol="0">
                  <a:spAutoFit/>
                </a:bodyPr>
                <a:lstStyle/>
                <a:p>
                  <a:r>
                    <a:rPr lang="en-GB" b="1" dirty="0"/>
                    <a:t>Social</a:t>
                  </a:r>
                  <a:r>
                    <a:rPr lang="en-GB" dirty="0"/>
                    <a:t> </a:t>
                  </a:r>
                  <a:r>
                    <a:rPr lang="en-GB" b="1" dirty="0"/>
                    <a:t>inequalities</a:t>
                  </a:r>
                </a:p>
              </p:txBody>
            </p:sp>
          </p:grpSp>
          <p:grpSp>
            <p:nvGrpSpPr>
              <p:cNvPr id="8" name="Group 7"/>
              <p:cNvGrpSpPr/>
              <p:nvPr/>
            </p:nvGrpSpPr>
            <p:grpSpPr>
              <a:xfrm>
                <a:off x="5724128" y="1413466"/>
                <a:ext cx="2592288" cy="1296144"/>
                <a:chOff x="4860032" y="1405057"/>
                <a:chExt cx="2592288" cy="1296144"/>
              </a:xfrm>
              <a:solidFill>
                <a:srgbClr val="FF3300"/>
              </a:solidFill>
            </p:grpSpPr>
            <p:sp>
              <p:nvSpPr>
                <p:cNvPr id="35" name="Oval 34"/>
                <p:cNvSpPr/>
                <p:nvPr/>
              </p:nvSpPr>
              <p:spPr>
                <a:xfrm>
                  <a:off x="4860032" y="1405057"/>
                  <a:ext cx="2592288" cy="1296144"/>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6" name="TextBox 35"/>
                <p:cNvSpPr txBox="1"/>
                <p:nvPr/>
              </p:nvSpPr>
              <p:spPr>
                <a:xfrm>
                  <a:off x="5112060" y="1868463"/>
                  <a:ext cx="2088232" cy="369332"/>
                </a:xfrm>
                <a:prstGeom prst="rect">
                  <a:avLst/>
                </a:prstGeom>
                <a:grpFill/>
              </p:spPr>
              <p:txBody>
                <a:bodyPr wrap="square" rtlCol="0">
                  <a:spAutoFit/>
                </a:bodyPr>
                <a:lstStyle/>
                <a:p>
                  <a:pPr algn="ctr"/>
                  <a:r>
                    <a:rPr lang="en-GB" b="1" dirty="0"/>
                    <a:t>Identity</a:t>
                  </a:r>
                </a:p>
              </p:txBody>
            </p:sp>
          </p:grpSp>
          <p:grpSp>
            <p:nvGrpSpPr>
              <p:cNvPr id="9" name="Group 8"/>
              <p:cNvGrpSpPr/>
              <p:nvPr/>
            </p:nvGrpSpPr>
            <p:grpSpPr>
              <a:xfrm>
                <a:off x="5534905" y="3899788"/>
                <a:ext cx="2592288" cy="1296144"/>
                <a:chOff x="6012160" y="3212976"/>
                <a:chExt cx="2592288" cy="1296144"/>
              </a:xfrm>
            </p:grpSpPr>
            <p:sp>
              <p:nvSpPr>
                <p:cNvPr id="33" name="Oval 32"/>
                <p:cNvSpPr/>
                <p:nvPr/>
              </p:nvSpPr>
              <p:spPr>
                <a:xfrm>
                  <a:off x="6012160" y="3212976"/>
                  <a:ext cx="2592288" cy="1296144"/>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4" name="TextBox 33"/>
                <p:cNvSpPr txBox="1"/>
                <p:nvPr/>
              </p:nvSpPr>
              <p:spPr>
                <a:xfrm>
                  <a:off x="6264188" y="3676382"/>
                  <a:ext cx="2088232" cy="369332"/>
                </a:xfrm>
                <a:prstGeom prst="rect">
                  <a:avLst/>
                </a:prstGeom>
                <a:noFill/>
              </p:spPr>
              <p:txBody>
                <a:bodyPr wrap="square" rtlCol="0">
                  <a:spAutoFit/>
                </a:bodyPr>
                <a:lstStyle/>
                <a:p>
                  <a:pPr algn="ctr"/>
                  <a:r>
                    <a:rPr lang="en-GB" b="1" dirty="0"/>
                    <a:t>Relationships</a:t>
                  </a:r>
                </a:p>
              </p:txBody>
            </p:sp>
          </p:grpSp>
          <p:grpSp>
            <p:nvGrpSpPr>
              <p:cNvPr id="10" name="Group 9"/>
              <p:cNvGrpSpPr/>
              <p:nvPr/>
            </p:nvGrpSpPr>
            <p:grpSpPr>
              <a:xfrm>
                <a:off x="611560" y="3912364"/>
                <a:ext cx="2592288" cy="1296144"/>
                <a:chOff x="2699792" y="3846880"/>
                <a:chExt cx="2592288" cy="1296144"/>
              </a:xfrm>
              <a:solidFill>
                <a:srgbClr val="00B050"/>
              </a:solidFill>
            </p:grpSpPr>
            <p:sp>
              <p:nvSpPr>
                <p:cNvPr id="31" name="Oval 30"/>
                <p:cNvSpPr/>
                <p:nvPr/>
              </p:nvSpPr>
              <p:spPr>
                <a:xfrm>
                  <a:off x="2699792" y="3846880"/>
                  <a:ext cx="2592288" cy="1296144"/>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2" name="TextBox 31"/>
                <p:cNvSpPr txBox="1"/>
                <p:nvPr/>
              </p:nvSpPr>
              <p:spPr>
                <a:xfrm>
                  <a:off x="2951820" y="4324454"/>
                  <a:ext cx="2088232" cy="369332"/>
                </a:xfrm>
                <a:prstGeom prst="rect">
                  <a:avLst/>
                </a:prstGeom>
                <a:grpFill/>
              </p:spPr>
              <p:txBody>
                <a:bodyPr wrap="square" rtlCol="0">
                  <a:spAutoFit/>
                </a:bodyPr>
                <a:lstStyle/>
                <a:p>
                  <a:pPr algn="ctr"/>
                  <a:r>
                    <a:rPr lang="en-GB" b="1" dirty="0"/>
                    <a:t>Culture</a:t>
                  </a:r>
                </a:p>
              </p:txBody>
            </p:sp>
          </p:grpSp>
          <p:sp>
            <p:nvSpPr>
              <p:cNvPr id="11" name="Oval 10"/>
              <p:cNvSpPr/>
              <p:nvPr/>
            </p:nvSpPr>
            <p:spPr>
              <a:xfrm>
                <a:off x="2989523" y="2527043"/>
                <a:ext cx="2592288" cy="129614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TextBox 11"/>
              <p:cNvSpPr txBox="1"/>
              <p:nvPr/>
            </p:nvSpPr>
            <p:spPr>
              <a:xfrm>
                <a:off x="3347864" y="2990449"/>
                <a:ext cx="1900943" cy="461665"/>
              </a:xfrm>
              <a:prstGeom prst="rect">
                <a:avLst/>
              </a:prstGeom>
              <a:noFill/>
            </p:spPr>
            <p:txBody>
              <a:bodyPr wrap="square" rtlCol="0">
                <a:spAutoFit/>
              </a:bodyPr>
              <a:lstStyle/>
              <a:p>
                <a:pPr algn="ctr"/>
                <a:r>
                  <a:rPr lang="en-GB" sz="2400" b="1" dirty="0"/>
                  <a:t>IMPACTS ON</a:t>
                </a:r>
              </a:p>
            </p:txBody>
          </p:sp>
          <p:sp>
            <p:nvSpPr>
              <p:cNvPr id="13" name="Right Arrow 12"/>
              <p:cNvSpPr/>
              <p:nvPr/>
            </p:nvSpPr>
            <p:spPr>
              <a:xfrm rot="19631430">
                <a:off x="5403556" y="2538809"/>
                <a:ext cx="604643" cy="2538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ight Arrow 13"/>
              <p:cNvSpPr/>
              <p:nvPr/>
            </p:nvSpPr>
            <p:spPr>
              <a:xfrm rot="2933141">
                <a:off x="5250915" y="3736981"/>
                <a:ext cx="604643" cy="2538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ight Arrow 14"/>
              <p:cNvSpPr/>
              <p:nvPr/>
            </p:nvSpPr>
            <p:spPr>
              <a:xfrm rot="13239559">
                <a:off x="2830742" y="2369424"/>
                <a:ext cx="604643" cy="2538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Right Arrow 15"/>
              <p:cNvSpPr/>
              <p:nvPr/>
            </p:nvSpPr>
            <p:spPr>
              <a:xfrm rot="7791734">
                <a:off x="2670854" y="3696244"/>
                <a:ext cx="604643" cy="2538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17" name="Group 16"/>
              <p:cNvGrpSpPr/>
              <p:nvPr/>
            </p:nvGrpSpPr>
            <p:grpSpPr>
              <a:xfrm>
                <a:off x="4866772" y="1382794"/>
                <a:ext cx="1430077" cy="422906"/>
                <a:chOff x="5882348" y="2888487"/>
                <a:chExt cx="1430077" cy="422906"/>
              </a:xfrm>
              <a:solidFill>
                <a:srgbClr val="FF0000"/>
              </a:solidFill>
            </p:grpSpPr>
            <p:sp>
              <p:nvSpPr>
                <p:cNvPr id="29" name="Oval 28"/>
                <p:cNvSpPr/>
                <p:nvPr/>
              </p:nvSpPr>
              <p:spPr>
                <a:xfrm>
                  <a:off x="5882348" y="2888487"/>
                  <a:ext cx="1430077" cy="422906"/>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0" name="TextBox 29"/>
                <p:cNvSpPr txBox="1"/>
                <p:nvPr/>
              </p:nvSpPr>
              <p:spPr>
                <a:xfrm>
                  <a:off x="6039397" y="2984524"/>
                  <a:ext cx="1122623" cy="253916"/>
                </a:xfrm>
                <a:prstGeom prst="rect">
                  <a:avLst/>
                </a:prstGeom>
                <a:grpFill/>
              </p:spPr>
              <p:txBody>
                <a:bodyPr wrap="square" rtlCol="0">
                  <a:spAutoFit/>
                </a:bodyPr>
                <a:lstStyle/>
                <a:p>
                  <a:pPr algn="ctr"/>
                  <a:r>
                    <a:rPr lang="en-GB" sz="1050" b="1" dirty="0"/>
                    <a:t>Social class</a:t>
                  </a:r>
                </a:p>
              </p:txBody>
            </p:sp>
          </p:grpSp>
          <p:grpSp>
            <p:nvGrpSpPr>
              <p:cNvPr id="18" name="Group 17"/>
              <p:cNvGrpSpPr/>
              <p:nvPr/>
            </p:nvGrpSpPr>
            <p:grpSpPr>
              <a:xfrm>
                <a:off x="6395557" y="1088972"/>
                <a:ext cx="1430077" cy="422906"/>
                <a:chOff x="5882348" y="2888487"/>
                <a:chExt cx="1430077" cy="422906"/>
              </a:xfrm>
              <a:solidFill>
                <a:srgbClr val="FF0000"/>
              </a:solidFill>
            </p:grpSpPr>
            <p:sp>
              <p:nvSpPr>
                <p:cNvPr id="27" name="Oval 26"/>
                <p:cNvSpPr/>
                <p:nvPr/>
              </p:nvSpPr>
              <p:spPr>
                <a:xfrm>
                  <a:off x="5882348" y="2888487"/>
                  <a:ext cx="1430077" cy="422906"/>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8" name="TextBox 27"/>
                <p:cNvSpPr txBox="1"/>
                <p:nvPr/>
              </p:nvSpPr>
              <p:spPr>
                <a:xfrm>
                  <a:off x="6039397" y="2984524"/>
                  <a:ext cx="1122623" cy="253916"/>
                </a:xfrm>
                <a:prstGeom prst="rect">
                  <a:avLst/>
                </a:prstGeom>
                <a:grpFill/>
              </p:spPr>
              <p:txBody>
                <a:bodyPr wrap="square" rtlCol="0">
                  <a:spAutoFit/>
                </a:bodyPr>
                <a:lstStyle/>
                <a:p>
                  <a:pPr algn="ctr"/>
                  <a:r>
                    <a:rPr lang="en-GB" sz="1050" b="1" dirty="0"/>
                    <a:t>Gender</a:t>
                  </a:r>
                </a:p>
              </p:txBody>
            </p:sp>
          </p:grpSp>
          <p:sp>
            <p:nvSpPr>
              <p:cNvPr id="19" name="TextBox 18"/>
              <p:cNvSpPr txBox="1"/>
              <p:nvPr/>
            </p:nvSpPr>
            <p:spPr>
              <a:xfrm>
                <a:off x="7875165" y="1610948"/>
                <a:ext cx="1122623" cy="253916"/>
              </a:xfrm>
              <a:prstGeom prst="rect">
                <a:avLst/>
              </a:prstGeom>
              <a:noFill/>
            </p:spPr>
            <p:txBody>
              <a:bodyPr wrap="square" rtlCol="0">
                <a:spAutoFit/>
              </a:bodyPr>
              <a:lstStyle/>
              <a:p>
                <a:pPr algn="ctr"/>
                <a:r>
                  <a:rPr lang="en-GB" sz="1050" b="1" dirty="0"/>
                  <a:t>Age</a:t>
                </a:r>
              </a:p>
            </p:txBody>
          </p:sp>
          <p:grpSp>
            <p:nvGrpSpPr>
              <p:cNvPr id="20" name="Group 19"/>
              <p:cNvGrpSpPr/>
              <p:nvPr/>
            </p:nvGrpSpPr>
            <p:grpSpPr>
              <a:xfrm>
                <a:off x="72670" y="1267378"/>
                <a:ext cx="1430077" cy="422906"/>
                <a:chOff x="5882348" y="2888487"/>
                <a:chExt cx="1430077" cy="422906"/>
              </a:xfrm>
              <a:solidFill>
                <a:srgbClr val="FFFF00"/>
              </a:solidFill>
            </p:grpSpPr>
            <p:sp>
              <p:nvSpPr>
                <p:cNvPr id="25" name="Oval 24"/>
                <p:cNvSpPr/>
                <p:nvPr/>
              </p:nvSpPr>
              <p:spPr>
                <a:xfrm>
                  <a:off x="5882348" y="2888487"/>
                  <a:ext cx="1430077" cy="422906"/>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6" name="TextBox 25"/>
                <p:cNvSpPr txBox="1"/>
                <p:nvPr/>
              </p:nvSpPr>
              <p:spPr>
                <a:xfrm>
                  <a:off x="6142942" y="2984524"/>
                  <a:ext cx="971453" cy="253916"/>
                </a:xfrm>
                <a:prstGeom prst="rect">
                  <a:avLst/>
                </a:prstGeom>
                <a:grpFill/>
              </p:spPr>
              <p:txBody>
                <a:bodyPr wrap="square" rtlCol="0">
                  <a:spAutoFit/>
                </a:bodyPr>
                <a:lstStyle/>
                <a:p>
                  <a:pPr algn="ctr"/>
                  <a:r>
                    <a:rPr lang="en-GB" sz="1050" b="1" dirty="0"/>
                    <a:t>Social class</a:t>
                  </a:r>
                </a:p>
              </p:txBody>
            </p:sp>
          </p:grpSp>
          <p:grpSp>
            <p:nvGrpSpPr>
              <p:cNvPr id="21" name="Group 20"/>
              <p:cNvGrpSpPr/>
              <p:nvPr/>
            </p:nvGrpSpPr>
            <p:grpSpPr>
              <a:xfrm>
                <a:off x="1559446" y="1168419"/>
                <a:ext cx="1430077" cy="422906"/>
                <a:chOff x="5882348" y="2888487"/>
                <a:chExt cx="1430077" cy="422906"/>
              </a:xfrm>
              <a:solidFill>
                <a:srgbClr val="FFFF00"/>
              </a:solidFill>
            </p:grpSpPr>
            <p:sp>
              <p:nvSpPr>
                <p:cNvPr id="23" name="Oval 22"/>
                <p:cNvSpPr/>
                <p:nvPr/>
              </p:nvSpPr>
              <p:spPr>
                <a:xfrm>
                  <a:off x="5882348" y="2888487"/>
                  <a:ext cx="1430077" cy="422906"/>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4" name="TextBox 23"/>
                <p:cNvSpPr txBox="1"/>
                <p:nvPr/>
              </p:nvSpPr>
              <p:spPr>
                <a:xfrm>
                  <a:off x="6163931" y="2984524"/>
                  <a:ext cx="931414" cy="253916"/>
                </a:xfrm>
                <a:prstGeom prst="rect">
                  <a:avLst/>
                </a:prstGeom>
                <a:grpFill/>
              </p:spPr>
              <p:txBody>
                <a:bodyPr wrap="square" rtlCol="0">
                  <a:spAutoFit/>
                </a:bodyPr>
                <a:lstStyle/>
                <a:p>
                  <a:pPr algn="ctr"/>
                  <a:r>
                    <a:rPr lang="en-GB" sz="1050" b="1" dirty="0"/>
                    <a:t>Gender</a:t>
                  </a:r>
                </a:p>
              </p:txBody>
            </p:sp>
          </p:grpSp>
          <p:sp>
            <p:nvSpPr>
              <p:cNvPr id="22" name="TextBox 21"/>
              <p:cNvSpPr txBox="1"/>
              <p:nvPr/>
            </p:nvSpPr>
            <p:spPr>
              <a:xfrm>
                <a:off x="2918309" y="1690284"/>
                <a:ext cx="992543" cy="253916"/>
              </a:xfrm>
              <a:prstGeom prst="rect">
                <a:avLst/>
              </a:prstGeom>
              <a:solidFill>
                <a:srgbClr val="FFFF00"/>
              </a:solidFill>
            </p:spPr>
            <p:txBody>
              <a:bodyPr wrap="square" rtlCol="0">
                <a:spAutoFit/>
              </a:bodyPr>
              <a:lstStyle/>
              <a:p>
                <a:pPr algn="ctr"/>
                <a:r>
                  <a:rPr lang="en-GB" sz="1050" b="1" dirty="0"/>
                  <a:t>Age</a:t>
                </a:r>
              </a:p>
            </p:txBody>
          </p:sp>
        </p:grpSp>
        <p:sp>
          <p:nvSpPr>
            <p:cNvPr id="6" name="Oval 5"/>
            <p:cNvSpPr/>
            <p:nvPr/>
          </p:nvSpPr>
          <p:spPr>
            <a:xfrm>
              <a:off x="2681964" y="1603389"/>
              <a:ext cx="1430077" cy="42290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39" name="Oval 38"/>
          <p:cNvSpPr/>
          <p:nvPr/>
        </p:nvSpPr>
        <p:spPr>
          <a:xfrm>
            <a:off x="7597377" y="1521294"/>
            <a:ext cx="1430077" cy="42290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0" name="TextBox 39"/>
          <p:cNvSpPr txBox="1"/>
          <p:nvPr/>
        </p:nvSpPr>
        <p:spPr>
          <a:xfrm>
            <a:off x="2920955" y="1675593"/>
            <a:ext cx="952093" cy="253916"/>
          </a:xfrm>
          <a:prstGeom prst="rect">
            <a:avLst/>
          </a:prstGeom>
          <a:solidFill>
            <a:srgbClr val="FFFF00"/>
          </a:solidFill>
        </p:spPr>
        <p:txBody>
          <a:bodyPr wrap="square" rtlCol="0">
            <a:spAutoFit/>
          </a:bodyPr>
          <a:lstStyle/>
          <a:p>
            <a:pPr algn="ctr"/>
            <a:r>
              <a:rPr lang="en-GB" sz="1050" b="1" dirty="0"/>
              <a:t>Age</a:t>
            </a:r>
          </a:p>
        </p:txBody>
      </p:sp>
      <p:sp>
        <p:nvSpPr>
          <p:cNvPr id="41" name="TextBox 40"/>
          <p:cNvSpPr txBox="1"/>
          <p:nvPr/>
        </p:nvSpPr>
        <p:spPr>
          <a:xfrm>
            <a:off x="7840369" y="1601356"/>
            <a:ext cx="952093" cy="253916"/>
          </a:xfrm>
          <a:prstGeom prst="rect">
            <a:avLst/>
          </a:prstGeom>
          <a:solidFill>
            <a:srgbClr val="FF0000"/>
          </a:solidFill>
        </p:spPr>
        <p:txBody>
          <a:bodyPr wrap="square" rtlCol="0">
            <a:spAutoFit/>
          </a:bodyPr>
          <a:lstStyle/>
          <a:p>
            <a:pPr algn="ctr"/>
            <a:r>
              <a:rPr lang="en-GB" sz="1050" b="1" dirty="0"/>
              <a:t>Age</a:t>
            </a:r>
          </a:p>
        </p:txBody>
      </p:sp>
      <p:sp>
        <p:nvSpPr>
          <p:cNvPr id="42" name="Oval 41"/>
          <p:cNvSpPr/>
          <p:nvPr/>
        </p:nvSpPr>
        <p:spPr>
          <a:xfrm>
            <a:off x="103951" y="4869160"/>
            <a:ext cx="1430077" cy="648072"/>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3" name="TextBox 42"/>
          <p:cNvSpPr txBox="1"/>
          <p:nvPr/>
        </p:nvSpPr>
        <p:spPr>
          <a:xfrm>
            <a:off x="301981" y="4983167"/>
            <a:ext cx="971453" cy="415498"/>
          </a:xfrm>
          <a:prstGeom prst="rect">
            <a:avLst/>
          </a:prstGeom>
          <a:solidFill>
            <a:srgbClr val="00B050"/>
          </a:solidFill>
        </p:spPr>
        <p:txBody>
          <a:bodyPr wrap="square" rtlCol="0">
            <a:spAutoFit/>
          </a:bodyPr>
          <a:lstStyle/>
          <a:p>
            <a:pPr algn="ctr"/>
            <a:r>
              <a:rPr lang="en-GB" sz="1050" b="1" dirty="0"/>
              <a:t>Conflict and change</a:t>
            </a:r>
          </a:p>
        </p:txBody>
      </p:sp>
      <p:sp>
        <p:nvSpPr>
          <p:cNvPr id="44" name="Oval 43"/>
          <p:cNvSpPr/>
          <p:nvPr/>
        </p:nvSpPr>
        <p:spPr>
          <a:xfrm>
            <a:off x="1559446" y="5032384"/>
            <a:ext cx="1788418" cy="77288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5" name="Oval 44"/>
          <p:cNvSpPr/>
          <p:nvPr/>
        </p:nvSpPr>
        <p:spPr>
          <a:xfrm>
            <a:off x="2839118" y="4239301"/>
            <a:ext cx="1537984" cy="845143"/>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6" name="TextBox 45"/>
          <p:cNvSpPr txBox="1"/>
          <p:nvPr/>
        </p:nvSpPr>
        <p:spPr>
          <a:xfrm>
            <a:off x="1849064" y="5196296"/>
            <a:ext cx="1217324" cy="415498"/>
          </a:xfrm>
          <a:prstGeom prst="rect">
            <a:avLst/>
          </a:prstGeom>
          <a:solidFill>
            <a:srgbClr val="00B050"/>
          </a:solidFill>
        </p:spPr>
        <p:txBody>
          <a:bodyPr wrap="square" rtlCol="0">
            <a:spAutoFit/>
          </a:bodyPr>
          <a:lstStyle/>
          <a:p>
            <a:pPr algn="ctr"/>
            <a:r>
              <a:rPr lang="en-GB" sz="1050" b="1" dirty="0"/>
              <a:t>Cultural homogenisation</a:t>
            </a:r>
          </a:p>
        </p:txBody>
      </p:sp>
      <p:sp>
        <p:nvSpPr>
          <p:cNvPr id="47" name="TextBox 46"/>
          <p:cNvSpPr txBox="1"/>
          <p:nvPr/>
        </p:nvSpPr>
        <p:spPr>
          <a:xfrm>
            <a:off x="3074697" y="4380226"/>
            <a:ext cx="1068598" cy="577081"/>
          </a:xfrm>
          <a:prstGeom prst="rect">
            <a:avLst/>
          </a:prstGeom>
          <a:solidFill>
            <a:srgbClr val="00B050"/>
          </a:solidFill>
        </p:spPr>
        <p:txBody>
          <a:bodyPr wrap="square" rtlCol="0">
            <a:spAutoFit/>
          </a:bodyPr>
          <a:lstStyle/>
          <a:p>
            <a:pPr algn="ctr"/>
            <a:r>
              <a:rPr lang="en-GB" sz="1050" b="1" dirty="0"/>
              <a:t>Cultural defence/ ‘</a:t>
            </a:r>
            <a:r>
              <a:rPr lang="en-GB" sz="1050" b="1" dirty="0" err="1"/>
              <a:t>glocalisation</a:t>
            </a:r>
            <a:r>
              <a:rPr lang="en-GB" sz="1050" b="1" dirty="0"/>
              <a:t>’</a:t>
            </a:r>
          </a:p>
        </p:txBody>
      </p:sp>
    </p:spTree>
    <p:extLst>
      <p:ext uri="{BB962C8B-B14F-4D97-AF65-F5344CB8AC3E}">
        <p14:creationId xmlns:p14="http://schemas.microsoft.com/office/powerpoint/2010/main" val="37220971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Impact of digital communications</a:t>
            </a:r>
          </a:p>
        </p:txBody>
      </p:sp>
      <p:sp>
        <p:nvSpPr>
          <p:cNvPr id="3" name="Content Placeholder 2"/>
          <p:cNvSpPr>
            <a:spLocks noGrp="1"/>
          </p:cNvSpPr>
          <p:nvPr>
            <p:ph idx="1"/>
          </p:nvPr>
        </p:nvSpPr>
        <p:spPr/>
        <p:txBody>
          <a:bodyPr>
            <a:normAutofit/>
          </a:bodyPr>
          <a:lstStyle/>
          <a:p>
            <a:pPr>
              <a:spcAft>
                <a:spcPts val="1200"/>
              </a:spcAft>
            </a:pPr>
            <a:r>
              <a:rPr lang="en-US" sz="2400" dirty="0"/>
              <a:t>Flipped learning: there are lots of mini videos on YouTube that could perhaps be set as homework for students to watch and start </a:t>
            </a:r>
            <a:r>
              <a:rPr lang="en-GB" sz="2400" dirty="0"/>
              <a:t>them thinking.  </a:t>
            </a:r>
            <a:r>
              <a:rPr lang="en-US" sz="2400" dirty="0"/>
              <a:t>E.g. </a:t>
            </a:r>
          </a:p>
          <a:p>
            <a:r>
              <a:rPr lang="en-US" sz="2400" dirty="0"/>
              <a:t>Digital Families Across the Life course, CRFR Knowledge Exchange Programme </a:t>
            </a:r>
            <a:r>
              <a:rPr lang="en-US" sz="2400" dirty="0">
                <a:hlinkClick r:id="rId2"/>
              </a:rPr>
              <a:t>https://www.youtube.com/watch?v=WsJlTZJxFZo</a:t>
            </a:r>
            <a:r>
              <a:rPr lang="en-US" sz="2400" dirty="0"/>
              <a:t> </a:t>
            </a:r>
          </a:p>
          <a:p>
            <a:r>
              <a:rPr lang="en-US" sz="2400" dirty="0"/>
              <a:t>UCL Why We Post </a:t>
            </a:r>
            <a:r>
              <a:rPr lang="en-US" sz="2400" u="sng" dirty="0">
                <a:solidFill>
                  <a:srgbClr val="0000FF"/>
                </a:solidFill>
                <a:hlinkClick r:id="rId3"/>
              </a:rPr>
              <a:t>https://www.youtube.com/user/whywepost/</a:t>
            </a:r>
            <a:r>
              <a:rPr lang="en-US" sz="2400" dirty="0">
                <a:solidFill>
                  <a:srgbClr val="0000FF"/>
                </a:solidFill>
                <a:hlinkClick r:id="rId3"/>
              </a:rPr>
              <a:t> </a:t>
            </a:r>
            <a:r>
              <a:rPr lang="en-US" sz="2400" dirty="0"/>
              <a:t>and also free access </a:t>
            </a:r>
            <a:r>
              <a:rPr lang="en-GB" sz="2400" dirty="0"/>
              <a:t>books at </a:t>
            </a:r>
            <a:r>
              <a:rPr lang="en-GB" sz="2400" u="sng" dirty="0">
                <a:solidFill>
                  <a:srgbClr val="0000FF"/>
                </a:solidFill>
                <a:hlinkClick r:id="rId4"/>
              </a:rPr>
              <a:t>https://www.ucl.ac.uk/ucl-press/why-we-post</a:t>
            </a:r>
            <a:r>
              <a:rPr lang="en-GB" sz="2400" u="sng" dirty="0">
                <a:solidFill>
                  <a:srgbClr val="0000FF"/>
                </a:solidFill>
              </a:rPr>
              <a:t> </a:t>
            </a:r>
          </a:p>
        </p:txBody>
      </p:sp>
    </p:spTree>
    <p:extLst>
      <p:ext uri="{BB962C8B-B14F-4D97-AF65-F5344CB8AC3E}">
        <p14:creationId xmlns:p14="http://schemas.microsoft.com/office/powerpoint/2010/main" val="10364016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6840760" cy="1143000"/>
          </a:xfrm>
        </p:spPr>
        <p:txBody>
          <a:bodyPr/>
          <a:lstStyle/>
          <a:p>
            <a:pPr algn="l"/>
            <a:r>
              <a:rPr lang="en-GB" dirty="0"/>
              <a:t>Impact on people’s identity</a:t>
            </a:r>
          </a:p>
        </p:txBody>
      </p:sp>
      <p:sp>
        <p:nvSpPr>
          <p:cNvPr id="3" name="Content Placeholder 2"/>
          <p:cNvSpPr>
            <a:spLocks noGrp="1"/>
          </p:cNvSpPr>
          <p:nvPr>
            <p:ph idx="1"/>
          </p:nvPr>
        </p:nvSpPr>
        <p:spPr>
          <a:xfrm>
            <a:off x="457200" y="1268760"/>
            <a:ext cx="8507288" cy="4752528"/>
          </a:xfrm>
        </p:spPr>
        <p:txBody>
          <a:bodyPr>
            <a:noAutofit/>
          </a:bodyPr>
          <a:lstStyle/>
          <a:p>
            <a:pPr marL="0" indent="0">
              <a:spcAft>
                <a:spcPts val="600"/>
              </a:spcAft>
              <a:buNone/>
            </a:pPr>
            <a:r>
              <a:rPr lang="en-GB" sz="1400" b="1" u="sng" dirty="0">
                <a:solidFill>
                  <a:srgbClr val="2A7F49"/>
                </a:solidFill>
              </a:rPr>
              <a:t>Positive: some possible general examples below</a:t>
            </a:r>
          </a:p>
          <a:p>
            <a:pPr>
              <a:spcAft>
                <a:spcPts val="600"/>
              </a:spcAft>
            </a:pPr>
            <a:r>
              <a:rPr lang="en-US" sz="1300" dirty="0"/>
              <a:t>People are free from their physical bodies and the constraints these may place on people – they can choose their identity and appearance, (e.g. Rosenblatt and </a:t>
            </a:r>
            <a:r>
              <a:rPr lang="en-GB" sz="1300" dirty="0"/>
              <a:t>Tushnet: 2015).</a:t>
            </a:r>
          </a:p>
          <a:p>
            <a:pPr>
              <a:spcAft>
                <a:spcPts val="600"/>
              </a:spcAft>
            </a:pPr>
            <a:r>
              <a:rPr lang="en-US" sz="1300" dirty="0"/>
              <a:t>Can reinforce people’s identity – joining specific online groups with a shared </a:t>
            </a:r>
            <a:r>
              <a:rPr lang="en-GB" sz="1300" dirty="0"/>
              <a:t>interest. (e.g. </a:t>
            </a:r>
            <a:r>
              <a:rPr lang="en-GB" sz="1300" dirty="0">
                <a:hlinkClick r:id="rId2"/>
              </a:rPr>
              <a:t>http://discoversociety.org/2017/01/03/understanding-twitch-chat-new-forms-of-digital-community-and-play/</a:t>
            </a:r>
            <a:r>
              <a:rPr lang="en-GB" sz="1300" dirty="0"/>
              <a:t>)</a:t>
            </a:r>
          </a:p>
          <a:p>
            <a:pPr>
              <a:spcAft>
                <a:spcPts val="600"/>
              </a:spcAft>
            </a:pPr>
            <a:r>
              <a:rPr lang="en-US" sz="1300" dirty="0"/>
              <a:t>You can reinforce your identity through the writing of blogs.</a:t>
            </a:r>
          </a:p>
          <a:p>
            <a:pPr>
              <a:spcAft>
                <a:spcPts val="600"/>
              </a:spcAft>
            </a:pPr>
            <a:r>
              <a:rPr lang="en-US" sz="1300" dirty="0"/>
              <a:t>Opportunity to have a business that can be run from home e.g selling products – can benefit women caring for children at home, the disabled (see case study video </a:t>
            </a:r>
            <a:r>
              <a:rPr lang="en-GB" sz="1300" dirty="0"/>
              <a:t>on Digital Dividends ‐ </a:t>
            </a:r>
            <a:r>
              <a:rPr lang="en-GB" sz="1300" u="sng" dirty="0">
                <a:solidFill>
                  <a:srgbClr val="0000FF"/>
                </a:solidFill>
                <a:hlinkClick r:id="rId3"/>
              </a:rPr>
              <a:t>http://www.worldbank.org/en/publication/wdr2016</a:t>
            </a:r>
            <a:endParaRPr lang="en-GB" sz="1300" u="sng" dirty="0">
              <a:solidFill>
                <a:srgbClr val="0000FF"/>
              </a:solidFill>
            </a:endParaRPr>
          </a:p>
          <a:p>
            <a:pPr>
              <a:spcAft>
                <a:spcPts val="600"/>
              </a:spcAft>
            </a:pPr>
            <a:r>
              <a:rPr lang="en-US" sz="1300" dirty="0"/>
              <a:t>Haraway: 1995 it can free women – a “post </a:t>
            </a:r>
            <a:r>
              <a:rPr lang="en-GB" sz="1300" dirty="0"/>
              <a:t>gender world”.</a:t>
            </a:r>
          </a:p>
          <a:p>
            <a:pPr>
              <a:spcAft>
                <a:spcPts val="600"/>
              </a:spcAft>
            </a:pPr>
            <a:r>
              <a:rPr lang="en-US" sz="1300" dirty="0"/>
              <a:t>‘Google Proposes New Emoji Designs to “Empower Girls Everywhere”(WYSK, May 12 2016) </a:t>
            </a:r>
            <a:r>
              <a:rPr lang="en-US" sz="1300" u="sng" dirty="0">
                <a:solidFill>
                  <a:srgbClr val="0000FF"/>
                </a:solidFill>
                <a:hlinkClick r:id="rId4"/>
              </a:rPr>
              <a:t>www.womenyoushouldknow.net/google-proposes-new-emoji-designs-empower-girls-everywhere</a:t>
            </a:r>
            <a:r>
              <a:rPr lang="en-US" sz="1300" u="sng" dirty="0">
                <a:solidFill>
                  <a:srgbClr val="0000FF"/>
                </a:solidFill>
              </a:rPr>
              <a:t>  </a:t>
            </a:r>
            <a:endParaRPr lang="en-GB" sz="1300" u="sng" dirty="0">
              <a:solidFill>
                <a:srgbClr val="0000FF"/>
              </a:solidFill>
            </a:endParaRPr>
          </a:p>
          <a:p>
            <a:pPr>
              <a:spcAft>
                <a:spcPts val="600"/>
              </a:spcAft>
            </a:pPr>
            <a:endParaRPr lang="en-GB" sz="1300" dirty="0"/>
          </a:p>
          <a:p>
            <a:pPr>
              <a:spcAft>
                <a:spcPts val="600"/>
              </a:spcAft>
            </a:pPr>
            <a:endParaRPr lang="en-GB" sz="1300" dirty="0"/>
          </a:p>
          <a:p>
            <a:pPr>
              <a:spcAft>
                <a:spcPts val="600"/>
              </a:spcAft>
            </a:pPr>
            <a:endParaRPr lang="en-US" sz="1300" dirty="0"/>
          </a:p>
        </p:txBody>
      </p:sp>
      <p:grpSp>
        <p:nvGrpSpPr>
          <p:cNvPr id="8" name="Group 7"/>
          <p:cNvGrpSpPr/>
          <p:nvPr/>
        </p:nvGrpSpPr>
        <p:grpSpPr>
          <a:xfrm>
            <a:off x="7354912" y="6118696"/>
            <a:ext cx="1620180" cy="648072"/>
            <a:chOff x="4860032" y="1405057"/>
            <a:chExt cx="2592288" cy="1296144"/>
          </a:xfrm>
          <a:solidFill>
            <a:srgbClr val="FF3300"/>
          </a:solidFill>
        </p:grpSpPr>
        <p:sp>
          <p:nvSpPr>
            <p:cNvPr id="9" name="Oval 8"/>
            <p:cNvSpPr/>
            <p:nvPr/>
          </p:nvSpPr>
          <p:spPr>
            <a:xfrm>
              <a:off x="4860032" y="1405057"/>
              <a:ext cx="2592288" cy="1296144"/>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extBox 9"/>
            <p:cNvSpPr txBox="1"/>
            <p:nvPr/>
          </p:nvSpPr>
          <p:spPr>
            <a:xfrm>
              <a:off x="5112061" y="1702253"/>
              <a:ext cx="2088232" cy="369332"/>
            </a:xfrm>
            <a:prstGeom prst="rect">
              <a:avLst/>
            </a:prstGeom>
            <a:grpFill/>
          </p:spPr>
          <p:txBody>
            <a:bodyPr wrap="square" rtlCol="0">
              <a:spAutoFit/>
            </a:bodyPr>
            <a:lstStyle/>
            <a:p>
              <a:pPr algn="ctr"/>
              <a:r>
                <a:rPr lang="en-GB" b="1" dirty="0"/>
                <a:t>Identity</a:t>
              </a:r>
            </a:p>
          </p:txBody>
        </p:sp>
      </p:grpSp>
    </p:spTree>
    <p:extLst>
      <p:ext uri="{BB962C8B-B14F-4D97-AF65-F5344CB8AC3E}">
        <p14:creationId xmlns:p14="http://schemas.microsoft.com/office/powerpoint/2010/main" val="10008257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6840760" cy="1143000"/>
          </a:xfrm>
        </p:spPr>
        <p:txBody>
          <a:bodyPr/>
          <a:lstStyle/>
          <a:p>
            <a:pPr algn="l"/>
            <a:r>
              <a:rPr lang="en-GB" dirty="0"/>
              <a:t>Impact on people’s identity</a:t>
            </a:r>
          </a:p>
        </p:txBody>
      </p:sp>
      <p:sp>
        <p:nvSpPr>
          <p:cNvPr id="3" name="Content Placeholder 2"/>
          <p:cNvSpPr>
            <a:spLocks noGrp="1"/>
          </p:cNvSpPr>
          <p:nvPr>
            <p:ph idx="1"/>
          </p:nvPr>
        </p:nvSpPr>
        <p:spPr>
          <a:xfrm>
            <a:off x="457200" y="1031134"/>
            <a:ext cx="8507288" cy="5227781"/>
          </a:xfrm>
        </p:spPr>
        <p:txBody>
          <a:bodyPr>
            <a:noAutofit/>
          </a:bodyPr>
          <a:lstStyle/>
          <a:p>
            <a:pPr marL="0" indent="0">
              <a:spcAft>
                <a:spcPts val="600"/>
              </a:spcAft>
              <a:buNone/>
            </a:pPr>
            <a:r>
              <a:rPr lang="en-GB" sz="1400" b="1" u="sng" dirty="0">
                <a:solidFill>
                  <a:srgbClr val="FF0000"/>
                </a:solidFill>
              </a:rPr>
              <a:t>Negative: some possible general examples below</a:t>
            </a:r>
          </a:p>
          <a:p>
            <a:pPr>
              <a:spcAft>
                <a:spcPts val="1200"/>
              </a:spcAft>
            </a:pPr>
            <a:r>
              <a:rPr lang="en-US" sz="1300" dirty="0"/>
              <a:t>What we post/share may be wrongly interpreted and affect how people perceive us.</a:t>
            </a:r>
          </a:p>
          <a:p>
            <a:pPr>
              <a:spcAft>
                <a:spcPts val="1200"/>
              </a:spcAft>
            </a:pPr>
            <a:r>
              <a:rPr lang="en-US" sz="1300" dirty="0"/>
              <a:t>We know less about people’s identity if we aren’t able to see facial expressions, </a:t>
            </a:r>
            <a:r>
              <a:rPr lang="en-GB" sz="1300" dirty="0"/>
              <a:t>intonation of voice etc. (Justice T and Jamieson D: 2012).</a:t>
            </a:r>
          </a:p>
          <a:p>
            <a:pPr>
              <a:spcAft>
                <a:spcPts val="1200"/>
              </a:spcAft>
            </a:pPr>
            <a:r>
              <a:rPr lang="en-US" sz="1300" dirty="0"/>
              <a:t>We can narrow our thinking by only interacting with people who have existing shared </a:t>
            </a:r>
            <a:r>
              <a:rPr lang="en-GB" sz="1300" dirty="0"/>
              <a:t>views (Bauman: 2016).</a:t>
            </a:r>
          </a:p>
          <a:p>
            <a:pPr>
              <a:spcAft>
                <a:spcPts val="1200"/>
              </a:spcAft>
            </a:pPr>
            <a:r>
              <a:rPr lang="en-US" sz="1300" dirty="0"/>
              <a:t>Being shaped by capitalist products e.g. phones as a status symbol, targeted advertising.</a:t>
            </a:r>
          </a:p>
          <a:p>
            <a:pPr>
              <a:spcAft>
                <a:spcPts val="1200"/>
              </a:spcAft>
            </a:pPr>
            <a:r>
              <a:rPr lang="en-US" sz="1300" dirty="0"/>
              <a:t>Your online identity can impact you even when offline (e.g. prospective employers being able to view photos or posts you have made that influence their decision to hire).</a:t>
            </a:r>
          </a:p>
          <a:p>
            <a:pPr>
              <a:spcAft>
                <a:spcPts val="1200"/>
              </a:spcAft>
            </a:pPr>
            <a:r>
              <a:rPr lang="en-US" sz="1300" dirty="0"/>
              <a:t>Marxists would argue it enables subtle surveillance from which to regulate people.  We’re largely unaware of what happens to the information we provide online (e.g. Cornford and Robins: 1999)</a:t>
            </a:r>
          </a:p>
          <a:p>
            <a:pPr>
              <a:spcAft>
                <a:spcPts val="300"/>
              </a:spcAft>
            </a:pPr>
            <a:r>
              <a:rPr lang="en-US" sz="1300" dirty="0"/>
              <a:t>Gender differences exist in the use of the internet (Li and Kirkup 2007)</a:t>
            </a:r>
          </a:p>
          <a:p>
            <a:pPr>
              <a:spcAft>
                <a:spcPts val="300"/>
              </a:spcAft>
            </a:pPr>
            <a:r>
              <a:rPr lang="en-US" sz="1300" dirty="0"/>
              <a:t>Feminists also argue patriarchal control with increased opportunities for the exploitation of women </a:t>
            </a:r>
          </a:p>
          <a:p>
            <a:pPr>
              <a:spcAft>
                <a:spcPts val="300"/>
              </a:spcAft>
            </a:pPr>
            <a:r>
              <a:rPr lang="en-US" sz="1300" dirty="0"/>
              <a:t>Women’s Rights Online Translating Access into Empowerment, World Wide Web Foundation </a:t>
            </a:r>
            <a:r>
              <a:rPr lang="en-US" sz="1300" dirty="0">
                <a:hlinkClick r:id="rId2"/>
              </a:rPr>
              <a:t>http://webfoundation.org/docs/2015/10/womens-rights-online_Report.pdf</a:t>
            </a:r>
            <a:r>
              <a:rPr lang="en-US" sz="1300" dirty="0"/>
              <a:t> </a:t>
            </a:r>
          </a:p>
          <a:p>
            <a:r>
              <a:rPr lang="en-US" sz="1300" dirty="0"/>
              <a:t>eGirls, eCitizens project </a:t>
            </a:r>
            <a:r>
              <a:rPr lang="en-US" sz="1300" dirty="0">
                <a:hlinkClick r:id="rId3"/>
              </a:rPr>
              <a:t>https://egirlsproject.ca/</a:t>
            </a:r>
            <a:r>
              <a:rPr lang="en-US" sz="1300" dirty="0"/>
              <a:t> </a:t>
            </a:r>
            <a:r>
              <a:rPr lang="en-GB" sz="1300" u="sng" dirty="0">
                <a:solidFill>
                  <a:srgbClr val="0000FF"/>
                </a:solidFill>
                <a:hlinkClick r:id="rId4"/>
              </a:rPr>
              <a:t>https://www.ruor.uottawa.ca/bitstream/10393/32376/1/9780776622590_WEB.pdf</a:t>
            </a:r>
            <a:r>
              <a:rPr lang="en-GB" sz="1300" u="sng" dirty="0">
                <a:solidFill>
                  <a:srgbClr val="0000FF"/>
                </a:solidFill>
              </a:rPr>
              <a:t> </a:t>
            </a:r>
          </a:p>
          <a:p>
            <a:pPr>
              <a:spcAft>
                <a:spcPts val="1200"/>
              </a:spcAft>
            </a:pPr>
            <a:endParaRPr lang="en-GB" sz="1300" dirty="0"/>
          </a:p>
        </p:txBody>
      </p:sp>
      <p:grpSp>
        <p:nvGrpSpPr>
          <p:cNvPr id="8" name="Group 7"/>
          <p:cNvGrpSpPr/>
          <p:nvPr/>
        </p:nvGrpSpPr>
        <p:grpSpPr>
          <a:xfrm>
            <a:off x="7354912" y="6118696"/>
            <a:ext cx="1620180" cy="648072"/>
            <a:chOff x="4860032" y="1405057"/>
            <a:chExt cx="2592288" cy="1296144"/>
          </a:xfrm>
          <a:solidFill>
            <a:srgbClr val="FF3300"/>
          </a:solidFill>
        </p:grpSpPr>
        <p:sp>
          <p:nvSpPr>
            <p:cNvPr id="9" name="Oval 8"/>
            <p:cNvSpPr/>
            <p:nvPr/>
          </p:nvSpPr>
          <p:spPr>
            <a:xfrm>
              <a:off x="4860032" y="1405057"/>
              <a:ext cx="2592288" cy="1296144"/>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extBox 9"/>
            <p:cNvSpPr txBox="1"/>
            <p:nvPr/>
          </p:nvSpPr>
          <p:spPr>
            <a:xfrm>
              <a:off x="5112061" y="1702253"/>
              <a:ext cx="2088232" cy="369332"/>
            </a:xfrm>
            <a:prstGeom prst="rect">
              <a:avLst/>
            </a:prstGeom>
            <a:grpFill/>
          </p:spPr>
          <p:txBody>
            <a:bodyPr wrap="square" rtlCol="0">
              <a:spAutoFit/>
            </a:bodyPr>
            <a:lstStyle/>
            <a:p>
              <a:pPr algn="ctr"/>
              <a:r>
                <a:rPr lang="en-GB" b="1" dirty="0"/>
                <a:t>Identity</a:t>
              </a:r>
            </a:p>
          </p:txBody>
        </p:sp>
      </p:grpSp>
    </p:spTree>
    <p:extLst>
      <p:ext uri="{BB962C8B-B14F-4D97-AF65-F5344CB8AC3E}">
        <p14:creationId xmlns:p14="http://schemas.microsoft.com/office/powerpoint/2010/main" val="23717254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7200800" cy="1143000"/>
          </a:xfrm>
        </p:spPr>
        <p:txBody>
          <a:bodyPr/>
          <a:lstStyle/>
          <a:p>
            <a:pPr algn="l"/>
            <a:r>
              <a:rPr lang="en-GB" dirty="0"/>
              <a:t>Impact on social inequalities</a:t>
            </a:r>
          </a:p>
        </p:txBody>
      </p:sp>
      <p:sp>
        <p:nvSpPr>
          <p:cNvPr id="3" name="Content Placeholder 2"/>
          <p:cNvSpPr>
            <a:spLocks noGrp="1"/>
          </p:cNvSpPr>
          <p:nvPr>
            <p:ph idx="1"/>
          </p:nvPr>
        </p:nvSpPr>
        <p:spPr>
          <a:xfrm>
            <a:off x="395536" y="1460084"/>
            <a:ext cx="8229600" cy="4753109"/>
          </a:xfrm>
        </p:spPr>
        <p:txBody>
          <a:bodyPr>
            <a:noAutofit/>
          </a:bodyPr>
          <a:lstStyle/>
          <a:p>
            <a:pPr marL="0" indent="0">
              <a:buNone/>
            </a:pPr>
            <a:r>
              <a:rPr lang="en-US" sz="1400" b="1" u="sng" dirty="0">
                <a:solidFill>
                  <a:srgbClr val="2A7F49"/>
                </a:solidFill>
              </a:rPr>
              <a:t>Reducing inequalities: some possible general examples below</a:t>
            </a:r>
          </a:p>
          <a:p>
            <a:pPr marL="0" indent="0">
              <a:buNone/>
            </a:pPr>
            <a:endParaRPr lang="en-US" sz="1300" b="1" u="sng" dirty="0">
              <a:solidFill>
                <a:srgbClr val="2A7F49"/>
              </a:solidFill>
            </a:endParaRPr>
          </a:p>
          <a:p>
            <a:pPr>
              <a:spcAft>
                <a:spcPts val="600"/>
              </a:spcAft>
            </a:pPr>
            <a:r>
              <a:rPr lang="en-US" sz="1300" dirty="0"/>
              <a:t>Users can present themselves as whoever they want – removes influence of gender, class, ethnicity, age. Haraway: 1995 says this can free women – a “post </a:t>
            </a:r>
            <a:r>
              <a:rPr lang="en-GB" sz="1300" dirty="0"/>
              <a:t>gender world”.</a:t>
            </a:r>
          </a:p>
          <a:p>
            <a:pPr>
              <a:spcAft>
                <a:spcPts val="600"/>
              </a:spcAft>
            </a:pPr>
            <a:r>
              <a:rPr lang="en-US" sz="1300" dirty="0"/>
              <a:t>Digital Inclusion Task Force </a:t>
            </a:r>
            <a:r>
              <a:rPr lang="en-GB" sz="1300" dirty="0">
                <a:hlinkClick r:id="rId2"/>
              </a:rPr>
              <a:t>https://21stcenturychallenges.org/digital-divide-in-the-uk/</a:t>
            </a:r>
            <a:r>
              <a:rPr lang="en-GB" sz="1300" dirty="0"/>
              <a:t> </a:t>
            </a:r>
          </a:p>
          <a:p>
            <a:pPr>
              <a:spcAft>
                <a:spcPts val="600"/>
              </a:spcAft>
            </a:pPr>
            <a:r>
              <a:rPr lang="en-US" sz="1300" dirty="0"/>
              <a:t>Greater access to education with e‐learning courses that can be accessed on </a:t>
            </a:r>
            <a:r>
              <a:rPr lang="en-GB" sz="1300" dirty="0"/>
              <a:t>demand.</a:t>
            </a:r>
          </a:p>
          <a:p>
            <a:pPr>
              <a:spcAft>
                <a:spcPts val="600"/>
              </a:spcAft>
            </a:pPr>
            <a:r>
              <a:rPr lang="en-US" sz="1300" dirty="0"/>
              <a:t>Ofcom report says the gap between rural and built up areas having fast broadband </a:t>
            </a:r>
            <a:r>
              <a:rPr lang="en-GB" sz="1300" dirty="0"/>
              <a:t>is narrowing </a:t>
            </a:r>
            <a:r>
              <a:rPr lang="en-GB" sz="1300" u="sng" dirty="0">
                <a:solidFill>
                  <a:srgbClr val="0000FF"/>
                </a:solidFill>
                <a:hlinkClick r:id="rId3"/>
              </a:rPr>
              <a:t>http://www.computing.co.uk/ctg/news/1823102/digital-divide-narrowing-uk</a:t>
            </a:r>
            <a:r>
              <a:rPr lang="en-GB" sz="1300" u="sng" dirty="0">
                <a:solidFill>
                  <a:srgbClr val="0000FF"/>
                </a:solidFill>
              </a:rPr>
              <a:t> </a:t>
            </a:r>
          </a:p>
          <a:p>
            <a:pPr>
              <a:spcAft>
                <a:spcPts val="600"/>
              </a:spcAft>
            </a:pPr>
            <a:r>
              <a:rPr lang="en-US" sz="1300" dirty="0"/>
              <a:t>Ofcom report says the gap between the young and elderly using digital communications is narrowing </a:t>
            </a:r>
            <a:r>
              <a:rPr lang="en-US" sz="1300" u="sng" dirty="0">
                <a:solidFill>
                  <a:srgbClr val="0000FF"/>
                </a:solidFill>
                <a:hlinkClick r:id="rId3"/>
              </a:rPr>
              <a:t>http://www.computing.co.uk/ctg/news/1823102/digital-divide-narrowing-uk</a:t>
            </a:r>
            <a:endParaRPr lang="en-US" sz="1300" u="sng" dirty="0">
              <a:solidFill>
                <a:srgbClr val="0000FF"/>
              </a:solidFill>
            </a:endParaRPr>
          </a:p>
          <a:p>
            <a:pPr>
              <a:spcAft>
                <a:spcPts val="300"/>
              </a:spcAft>
            </a:pPr>
            <a:r>
              <a:rPr lang="en-US" sz="1300" dirty="0"/>
              <a:t>Cost of technologies coming down means greater access – e.g. schools are able to buy cheaper tablets for use in the classroom so more pupils are able to use them </a:t>
            </a:r>
            <a:r>
              <a:rPr lang="en-GB" sz="1300" u="sng" dirty="0">
                <a:solidFill>
                  <a:srgbClr val="0000FF"/>
                </a:solidFill>
                <a:hlinkClick r:id="rId4"/>
              </a:rPr>
              <a:t>http://www.bbc.co.uk/news/technology-29424313</a:t>
            </a:r>
            <a:endParaRPr lang="en-GB" sz="1300" u="sng" dirty="0">
              <a:solidFill>
                <a:srgbClr val="0000FF"/>
              </a:solidFill>
            </a:endParaRPr>
          </a:p>
          <a:p>
            <a:pPr>
              <a:spcAft>
                <a:spcPts val="300"/>
              </a:spcAft>
            </a:pPr>
            <a:r>
              <a:rPr lang="en-GB" sz="1300" dirty="0"/>
              <a:t>Those on a low income have greater access to information – they can find and compete for good jobs which enhances their life chances (DiMaggio et al: 2001)</a:t>
            </a:r>
          </a:p>
          <a:p>
            <a:pPr>
              <a:spcAft>
                <a:spcPts val="300"/>
              </a:spcAft>
            </a:pPr>
            <a:endParaRPr lang="en-GB" sz="1300" dirty="0"/>
          </a:p>
          <a:p>
            <a:pPr>
              <a:spcAft>
                <a:spcPts val="600"/>
              </a:spcAft>
            </a:pPr>
            <a:endParaRPr lang="en-GB" sz="1300" u="sng" dirty="0">
              <a:solidFill>
                <a:srgbClr val="0000FF"/>
              </a:solidFill>
            </a:endParaRPr>
          </a:p>
          <a:p>
            <a:pPr marL="0" indent="0">
              <a:spcAft>
                <a:spcPts val="600"/>
              </a:spcAft>
              <a:buNone/>
            </a:pPr>
            <a:endParaRPr lang="en-GB" sz="2000" dirty="0"/>
          </a:p>
          <a:p>
            <a:pPr>
              <a:spcAft>
                <a:spcPts val="600"/>
              </a:spcAft>
            </a:pPr>
            <a:endParaRPr lang="en-GB" sz="2000" dirty="0"/>
          </a:p>
        </p:txBody>
      </p:sp>
      <p:grpSp>
        <p:nvGrpSpPr>
          <p:cNvPr id="7" name="Group 6"/>
          <p:cNvGrpSpPr/>
          <p:nvPr/>
        </p:nvGrpSpPr>
        <p:grpSpPr>
          <a:xfrm>
            <a:off x="5724128" y="6165304"/>
            <a:ext cx="3193607" cy="661654"/>
            <a:chOff x="971600" y="2132856"/>
            <a:chExt cx="2592288" cy="1296144"/>
          </a:xfrm>
          <a:solidFill>
            <a:srgbClr val="FFFF00"/>
          </a:solidFill>
        </p:grpSpPr>
        <p:sp>
          <p:nvSpPr>
            <p:cNvPr id="8" name="Oval 7"/>
            <p:cNvSpPr/>
            <p:nvPr/>
          </p:nvSpPr>
          <p:spPr>
            <a:xfrm>
              <a:off x="971600" y="2132856"/>
              <a:ext cx="2592288" cy="1296144"/>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p:cNvSpPr txBox="1"/>
            <p:nvPr/>
          </p:nvSpPr>
          <p:spPr>
            <a:xfrm>
              <a:off x="1236325" y="2414940"/>
              <a:ext cx="1987291" cy="723501"/>
            </a:xfrm>
            <a:prstGeom prst="rect">
              <a:avLst/>
            </a:prstGeom>
            <a:grpFill/>
          </p:spPr>
          <p:txBody>
            <a:bodyPr wrap="square" rtlCol="0">
              <a:spAutoFit/>
            </a:bodyPr>
            <a:lstStyle/>
            <a:p>
              <a:pPr algn="ctr"/>
              <a:r>
                <a:rPr lang="en-GB" b="1" dirty="0"/>
                <a:t>Social inequalities</a:t>
              </a:r>
            </a:p>
          </p:txBody>
        </p:sp>
      </p:grpSp>
    </p:spTree>
    <p:extLst>
      <p:ext uri="{BB962C8B-B14F-4D97-AF65-F5344CB8AC3E}">
        <p14:creationId xmlns:p14="http://schemas.microsoft.com/office/powerpoint/2010/main" val="1525790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Purpose of this resource</a:t>
            </a:r>
          </a:p>
        </p:txBody>
      </p:sp>
      <p:sp>
        <p:nvSpPr>
          <p:cNvPr id="3" name="Content Placeholder 2"/>
          <p:cNvSpPr>
            <a:spLocks noGrp="1"/>
          </p:cNvSpPr>
          <p:nvPr>
            <p:ph idx="1"/>
          </p:nvPr>
        </p:nvSpPr>
        <p:spPr/>
        <p:txBody>
          <a:bodyPr>
            <a:normAutofit/>
          </a:bodyPr>
          <a:lstStyle/>
          <a:p>
            <a:r>
              <a:rPr lang="en-US" sz="2400" dirty="0"/>
              <a:t>We’ve put these slides together for you to digest in your own time as you plan to deliver this section of the A Level specification.</a:t>
            </a:r>
          </a:p>
          <a:p>
            <a:endParaRPr lang="en-US" sz="2400" dirty="0"/>
          </a:p>
          <a:p>
            <a:r>
              <a:rPr lang="en-US" sz="2400" dirty="0"/>
              <a:t>There are a number of possible examples/studies given in this resource which you may, or may not, wish to use. The studies we’ve included are in no way ‘required’ nor have we provided an exhaustive list.  With increasing amounts of new research and evidence being published, this is merely designed to be a helpful starting </a:t>
            </a:r>
            <a:r>
              <a:rPr lang="en-GB" sz="2400" dirty="0"/>
              <a:t>point!</a:t>
            </a:r>
          </a:p>
        </p:txBody>
      </p:sp>
    </p:spTree>
    <p:extLst>
      <p:ext uri="{BB962C8B-B14F-4D97-AF65-F5344CB8AC3E}">
        <p14:creationId xmlns:p14="http://schemas.microsoft.com/office/powerpoint/2010/main" val="39448203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3244" y="89464"/>
            <a:ext cx="7200800" cy="858753"/>
          </a:xfrm>
        </p:spPr>
        <p:txBody>
          <a:bodyPr/>
          <a:lstStyle/>
          <a:p>
            <a:pPr algn="l"/>
            <a:r>
              <a:rPr lang="en-GB" dirty="0"/>
              <a:t>Impact on social inequalities</a:t>
            </a:r>
          </a:p>
        </p:txBody>
      </p:sp>
      <p:sp>
        <p:nvSpPr>
          <p:cNvPr id="3" name="Content Placeholder 2"/>
          <p:cNvSpPr>
            <a:spLocks noGrp="1"/>
          </p:cNvSpPr>
          <p:nvPr>
            <p:ph idx="1"/>
          </p:nvPr>
        </p:nvSpPr>
        <p:spPr>
          <a:xfrm>
            <a:off x="395536" y="935607"/>
            <a:ext cx="8229600" cy="5751262"/>
          </a:xfrm>
        </p:spPr>
        <p:txBody>
          <a:bodyPr>
            <a:noAutofit/>
          </a:bodyPr>
          <a:lstStyle/>
          <a:p>
            <a:pPr marL="0" indent="0">
              <a:buNone/>
            </a:pPr>
            <a:r>
              <a:rPr lang="en-US" sz="1400" b="1" u="sng" dirty="0">
                <a:solidFill>
                  <a:srgbClr val="FF0000"/>
                </a:solidFill>
              </a:rPr>
              <a:t>Negative: some possible general examples below</a:t>
            </a:r>
          </a:p>
          <a:p>
            <a:pPr marL="0" indent="0">
              <a:buNone/>
            </a:pPr>
            <a:endParaRPr lang="en-US" sz="1300" b="1" u="sng" dirty="0">
              <a:solidFill>
                <a:srgbClr val="FF0000"/>
              </a:solidFill>
            </a:endParaRPr>
          </a:p>
          <a:p>
            <a:pPr>
              <a:spcAft>
                <a:spcPts val="600"/>
              </a:spcAft>
            </a:pPr>
            <a:r>
              <a:rPr lang="en-GB" sz="1300" dirty="0"/>
              <a:t>Reinforces existing inequalities – e.g. rich can take advantage of faster Internet connections, have the knowledge and skills to navigate and use the Internet (DiMaggio et al: 2001)</a:t>
            </a:r>
          </a:p>
          <a:p>
            <a:pPr>
              <a:spcAft>
                <a:spcPts val="600"/>
              </a:spcAft>
            </a:pPr>
            <a:r>
              <a:rPr lang="en-GB" sz="1300" dirty="0"/>
              <a:t>Marxists argue the ruling class still has control</a:t>
            </a:r>
          </a:p>
          <a:p>
            <a:pPr>
              <a:spcAft>
                <a:spcPts val="600"/>
              </a:spcAft>
            </a:pPr>
            <a:r>
              <a:rPr lang="en-GB" sz="1300" dirty="0"/>
              <a:t>Media convergence has provided companies with new opportunities to shape people’s ideas and accept capitalism.  (E.g. Cornford and Robins 1999)</a:t>
            </a:r>
          </a:p>
          <a:p>
            <a:pPr>
              <a:spcAft>
                <a:spcPts val="600"/>
              </a:spcAft>
            </a:pPr>
            <a:r>
              <a:rPr lang="en-US" sz="1300" dirty="0"/>
              <a:t>Digital divide – the well off have greater access to technologies and can afford to pay for the latest models ‐ challenges for the Digital Inclusion Task Force </a:t>
            </a:r>
            <a:r>
              <a:rPr lang="en-GB" sz="1300" u="sng" dirty="0">
                <a:solidFill>
                  <a:srgbClr val="0000FF"/>
                </a:solidFill>
                <a:hlinkClick r:id="rId2"/>
              </a:rPr>
              <a:t>https://21stcenturychallenges.org/Digital-divide-in-the-UK/</a:t>
            </a:r>
            <a:r>
              <a:rPr lang="en-GB" sz="1300" u="sng" dirty="0">
                <a:solidFill>
                  <a:srgbClr val="0000FF"/>
                </a:solidFill>
              </a:rPr>
              <a:t> </a:t>
            </a:r>
          </a:p>
          <a:p>
            <a:pPr>
              <a:spcAft>
                <a:spcPts val="600"/>
              </a:spcAft>
            </a:pPr>
            <a:r>
              <a:rPr lang="en-US" sz="1300" dirty="0"/>
              <a:t>Reinforces inequality </a:t>
            </a:r>
            <a:r>
              <a:rPr lang="en-US" sz="1300" i="1" dirty="0"/>
              <a:t>“Offline households are missing out on estimated savings of £560 per year from shopping and paying bills online.” </a:t>
            </a:r>
            <a:r>
              <a:rPr lang="en-US" sz="1300" u="sng" dirty="0">
                <a:solidFill>
                  <a:srgbClr val="0000FF"/>
                </a:solidFill>
                <a:hlinkClick r:id="rId2"/>
              </a:rPr>
              <a:t>https://21stcenturychallenges.org/Digital-divide-in-the-UK/</a:t>
            </a:r>
            <a:r>
              <a:rPr lang="en-US" sz="1300" u="sng" dirty="0">
                <a:solidFill>
                  <a:srgbClr val="0000FF"/>
                </a:solidFill>
              </a:rPr>
              <a:t> </a:t>
            </a:r>
          </a:p>
          <a:p>
            <a:pPr>
              <a:spcAft>
                <a:spcPts val="300"/>
              </a:spcAft>
            </a:pPr>
            <a:r>
              <a:rPr lang="en-US" sz="1300" dirty="0"/>
              <a:t>Budget constraints mean state schools are less likely to afford technologies compared to independent schools them </a:t>
            </a:r>
            <a:r>
              <a:rPr lang="en-GB" sz="1300" u="sng" dirty="0">
                <a:solidFill>
                  <a:srgbClr val="0000FF"/>
                </a:solidFill>
                <a:hlinkClick r:id="rId3"/>
              </a:rPr>
              <a:t>http://www.bbc.co.uk/news/technology-29424313</a:t>
            </a:r>
            <a:endParaRPr lang="en-GB" sz="1300" u="sng" dirty="0">
              <a:solidFill>
                <a:srgbClr val="0000FF"/>
              </a:solidFill>
            </a:endParaRPr>
          </a:p>
          <a:p>
            <a:pPr>
              <a:spcAft>
                <a:spcPts val="600"/>
              </a:spcAft>
            </a:pPr>
            <a:r>
              <a:rPr lang="en-US" sz="1300" dirty="0"/>
              <a:t>Enhancement of social capital with a knowledge gap occurring as children from less advantaged backgrounds may not have access to digital communications at home to be able to assist them with their homework (Attewell and Battle, 1999)</a:t>
            </a:r>
          </a:p>
          <a:p>
            <a:pPr>
              <a:spcAft>
                <a:spcPts val="300"/>
              </a:spcAft>
            </a:pPr>
            <a:r>
              <a:rPr lang="en-US" sz="1300" dirty="0"/>
              <a:t>‘Digital generational divide’ – elderly less likely to access the internet </a:t>
            </a:r>
            <a:r>
              <a:rPr lang="en-GB" sz="1300" u="sng" dirty="0">
                <a:solidFill>
                  <a:srgbClr val="0000FF"/>
                </a:solidFill>
                <a:hlinkClick r:id="rId4"/>
              </a:rPr>
              <a:t>https://www.gov.uk/government/publications/future-of-ageing-effect-of-technology-on-support-networks</a:t>
            </a:r>
            <a:endParaRPr lang="en-GB" sz="1300" u="sng" dirty="0">
              <a:solidFill>
                <a:srgbClr val="0000FF"/>
              </a:solidFill>
            </a:endParaRPr>
          </a:p>
          <a:p>
            <a:pPr>
              <a:spcAft>
                <a:spcPts val="300"/>
              </a:spcAft>
            </a:pPr>
            <a:r>
              <a:rPr lang="en-GB" sz="1300" dirty="0"/>
              <a:t>Elderly can be excluded from routine activities e.g. online banking, online shopping, access to information. </a:t>
            </a:r>
            <a:r>
              <a:rPr lang="en-US" sz="1300" dirty="0"/>
              <a:t>This can lead to feelings of loneliness (Damant and Knapp: 2015) </a:t>
            </a:r>
            <a:endParaRPr lang="en-GB" sz="1300" dirty="0"/>
          </a:p>
          <a:p>
            <a:pPr>
              <a:spcAft>
                <a:spcPts val="600"/>
              </a:spcAft>
            </a:pPr>
            <a:endParaRPr lang="en-GB" sz="1300" u="sng" dirty="0">
              <a:solidFill>
                <a:srgbClr val="0000FF"/>
              </a:solidFill>
            </a:endParaRPr>
          </a:p>
          <a:p>
            <a:pPr>
              <a:spcAft>
                <a:spcPts val="600"/>
              </a:spcAft>
            </a:pPr>
            <a:endParaRPr lang="en-GB" sz="1300" dirty="0"/>
          </a:p>
          <a:p>
            <a:pPr>
              <a:spcAft>
                <a:spcPts val="600"/>
              </a:spcAft>
            </a:pPr>
            <a:endParaRPr lang="en-GB" sz="2000" u="sng" dirty="0">
              <a:solidFill>
                <a:srgbClr val="0000FF"/>
              </a:solidFill>
            </a:endParaRPr>
          </a:p>
          <a:p>
            <a:pPr>
              <a:spcAft>
                <a:spcPts val="600"/>
              </a:spcAft>
            </a:pPr>
            <a:endParaRPr lang="en-GB" sz="2000" dirty="0"/>
          </a:p>
          <a:p>
            <a:pPr>
              <a:spcAft>
                <a:spcPts val="600"/>
              </a:spcAft>
            </a:pPr>
            <a:endParaRPr lang="en-GB" sz="2000" dirty="0"/>
          </a:p>
        </p:txBody>
      </p:sp>
      <p:grpSp>
        <p:nvGrpSpPr>
          <p:cNvPr id="7" name="Group 6"/>
          <p:cNvGrpSpPr/>
          <p:nvPr/>
        </p:nvGrpSpPr>
        <p:grpSpPr>
          <a:xfrm>
            <a:off x="5724128" y="6165304"/>
            <a:ext cx="3193607" cy="661654"/>
            <a:chOff x="971600" y="2132856"/>
            <a:chExt cx="2592288" cy="1296144"/>
          </a:xfrm>
          <a:solidFill>
            <a:srgbClr val="FFFF00"/>
          </a:solidFill>
        </p:grpSpPr>
        <p:sp>
          <p:nvSpPr>
            <p:cNvPr id="8" name="Oval 7"/>
            <p:cNvSpPr/>
            <p:nvPr/>
          </p:nvSpPr>
          <p:spPr>
            <a:xfrm>
              <a:off x="971600" y="2132856"/>
              <a:ext cx="2592288" cy="1296144"/>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p:cNvSpPr txBox="1"/>
            <p:nvPr/>
          </p:nvSpPr>
          <p:spPr>
            <a:xfrm>
              <a:off x="1236325" y="2414940"/>
              <a:ext cx="1987291" cy="723501"/>
            </a:xfrm>
            <a:prstGeom prst="rect">
              <a:avLst/>
            </a:prstGeom>
            <a:grpFill/>
          </p:spPr>
          <p:txBody>
            <a:bodyPr wrap="square" rtlCol="0">
              <a:spAutoFit/>
            </a:bodyPr>
            <a:lstStyle/>
            <a:p>
              <a:pPr algn="ctr"/>
              <a:r>
                <a:rPr lang="en-GB" b="1" dirty="0"/>
                <a:t>Social inequalities</a:t>
              </a:r>
            </a:p>
          </p:txBody>
        </p:sp>
      </p:grpSp>
    </p:spTree>
    <p:extLst>
      <p:ext uri="{BB962C8B-B14F-4D97-AF65-F5344CB8AC3E}">
        <p14:creationId xmlns:p14="http://schemas.microsoft.com/office/powerpoint/2010/main" val="42494001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Impact on social inequalities</a:t>
            </a:r>
          </a:p>
        </p:txBody>
      </p:sp>
      <p:sp>
        <p:nvSpPr>
          <p:cNvPr id="3" name="Content Placeholder 2"/>
          <p:cNvSpPr>
            <a:spLocks noGrp="1"/>
          </p:cNvSpPr>
          <p:nvPr>
            <p:ph idx="1"/>
          </p:nvPr>
        </p:nvSpPr>
        <p:spPr/>
        <p:txBody>
          <a:bodyPr>
            <a:noAutofit/>
          </a:bodyPr>
          <a:lstStyle/>
          <a:p>
            <a:pPr marL="361950" indent="-361950"/>
            <a:r>
              <a:rPr lang="en-US" sz="1800" dirty="0"/>
              <a:t>Flipped learning idea – ask students to read the article from the Guardian before beginning a lesson looking at whether digital communications have an impact of social inequalities</a:t>
            </a:r>
          </a:p>
          <a:p>
            <a:pPr marL="400050" lvl="1" indent="0">
              <a:buNone/>
            </a:pPr>
            <a:r>
              <a:rPr lang="en-GB" sz="1800" u="sng" dirty="0">
                <a:solidFill>
                  <a:srgbClr val="0000FF"/>
                </a:solidFill>
                <a:hlinkClick r:id="rId2"/>
              </a:rPr>
              <a:t>https://www.theguardian.com/technology/2016/jan/13/internet‐not‐conquered‐digital‐divide‐rich‐poor‐world‐bank‐report</a:t>
            </a:r>
            <a:endParaRPr lang="en-GB" sz="1800" u="sng" dirty="0">
              <a:solidFill>
                <a:srgbClr val="0000FF"/>
              </a:solidFill>
            </a:endParaRPr>
          </a:p>
          <a:p>
            <a:pPr marL="400050" lvl="1" indent="0">
              <a:buNone/>
            </a:pPr>
            <a:endParaRPr lang="en-GB" sz="1800" u="sng" dirty="0">
              <a:solidFill>
                <a:srgbClr val="0000FF"/>
              </a:solidFill>
            </a:endParaRPr>
          </a:p>
          <a:p>
            <a:pPr marL="361950" indent="-361950"/>
            <a:r>
              <a:rPr lang="fr-FR" sz="1800" dirty="0"/>
              <a:t>OCR Lesson Element </a:t>
            </a:r>
            <a:r>
              <a:rPr lang="fr-FR" sz="1800" u="sng" dirty="0">
                <a:solidFill>
                  <a:srgbClr val="0000FF"/>
                </a:solidFill>
                <a:hlinkClick r:id="rId3"/>
              </a:rPr>
              <a:t>http://www.ocr.org.uk/Images/179499‐the‐impact‐of‐digital‐forms‐of‐communication‐onsocial‐</a:t>
            </a:r>
            <a:r>
              <a:rPr lang="en-US" sz="1800" u="sng" dirty="0">
                <a:solidFill>
                  <a:srgbClr val="0000FF"/>
                </a:solidFill>
                <a:hlinkClick r:id="rId3"/>
              </a:rPr>
              <a:t>inequality‐activity‐teacher‐instructions‐.pdf</a:t>
            </a:r>
            <a:r>
              <a:rPr lang="en-US" sz="1800" dirty="0">
                <a:solidFill>
                  <a:srgbClr val="0000FF"/>
                </a:solidFill>
                <a:hlinkClick r:id="rId3"/>
              </a:rPr>
              <a:t> </a:t>
            </a:r>
            <a:r>
              <a:rPr lang="en-US" sz="1800" dirty="0"/>
              <a:t>and </a:t>
            </a:r>
            <a:r>
              <a:rPr lang="en-US" sz="1800" u="sng" dirty="0">
                <a:solidFill>
                  <a:srgbClr val="0000FF"/>
                </a:solidFill>
                <a:hlinkClick r:id="rId4"/>
              </a:rPr>
              <a:t>http://www.ocr.org.uk/qualifications/as‐a‐level‐gce‐sociology‐h180‐h580‐from‐</a:t>
            </a:r>
            <a:r>
              <a:rPr lang="en-GB" sz="1800" u="sng" dirty="0">
                <a:solidFill>
                  <a:srgbClr val="0000FF"/>
                </a:solidFill>
                <a:hlinkClick r:id="rId4"/>
              </a:rPr>
              <a:t>2015/</a:t>
            </a:r>
            <a:endParaRPr lang="en-GB" sz="1800" u="sng" dirty="0">
              <a:solidFill>
                <a:srgbClr val="0000FF"/>
              </a:solidFill>
            </a:endParaRPr>
          </a:p>
        </p:txBody>
      </p:sp>
      <p:sp>
        <p:nvSpPr>
          <p:cNvPr id="4" name="Oval 3"/>
          <p:cNvSpPr/>
          <p:nvPr/>
        </p:nvSpPr>
        <p:spPr>
          <a:xfrm>
            <a:off x="5724128" y="6165304"/>
            <a:ext cx="3193607" cy="661654"/>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p:cNvSpPr txBox="1"/>
          <p:nvPr/>
        </p:nvSpPr>
        <p:spPr>
          <a:xfrm>
            <a:off x="6050260" y="6309302"/>
            <a:ext cx="2448272" cy="369332"/>
          </a:xfrm>
          <a:prstGeom prst="rect">
            <a:avLst/>
          </a:prstGeom>
          <a:solidFill>
            <a:srgbClr val="FFFF00"/>
          </a:solidFill>
        </p:spPr>
        <p:txBody>
          <a:bodyPr wrap="square" rtlCol="0">
            <a:spAutoFit/>
          </a:bodyPr>
          <a:lstStyle/>
          <a:p>
            <a:pPr algn="ctr"/>
            <a:r>
              <a:rPr lang="en-GB" b="1" dirty="0"/>
              <a:t>Social inequalities</a:t>
            </a:r>
          </a:p>
        </p:txBody>
      </p:sp>
    </p:spTree>
    <p:extLst>
      <p:ext uri="{BB962C8B-B14F-4D97-AF65-F5344CB8AC3E}">
        <p14:creationId xmlns:p14="http://schemas.microsoft.com/office/powerpoint/2010/main" val="20180926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Impact on social relationships</a:t>
            </a:r>
          </a:p>
        </p:txBody>
      </p:sp>
      <p:sp>
        <p:nvSpPr>
          <p:cNvPr id="3" name="Content Placeholder 2"/>
          <p:cNvSpPr>
            <a:spLocks noGrp="1"/>
          </p:cNvSpPr>
          <p:nvPr>
            <p:ph idx="1"/>
          </p:nvPr>
        </p:nvSpPr>
        <p:spPr>
          <a:xfrm>
            <a:off x="251520" y="1340768"/>
            <a:ext cx="8784976" cy="4277652"/>
          </a:xfrm>
        </p:spPr>
        <p:txBody>
          <a:bodyPr>
            <a:noAutofit/>
          </a:bodyPr>
          <a:lstStyle/>
          <a:p>
            <a:pPr marL="0" indent="0">
              <a:spcAft>
                <a:spcPts val="600"/>
              </a:spcAft>
              <a:buNone/>
            </a:pPr>
            <a:r>
              <a:rPr lang="en-US" sz="1400" b="1" u="sng" dirty="0">
                <a:solidFill>
                  <a:srgbClr val="2A7F49"/>
                </a:solidFill>
              </a:rPr>
              <a:t>Positive impacts: some possible examples below</a:t>
            </a:r>
          </a:p>
          <a:p>
            <a:pPr>
              <a:spcAft>
                <a:spcPts val="600"/>
              </a:spcAft>
            </a:pPr>
            <a:r>
              <a:rPr lang="en-US" sz="1200" dirty="0"/>
              <a:t>Online or text conversations can help you feel closer </a:t>
            </a:r>
            <a:r>
              <a:rPr lang="en-US" sz="1200" u="sng" dirty="0">
                <a:solidFill>
                  <a:srgbClr val="0000FF"/>
                </a:solidFill>
                <a:hlinkClick r:id="rId2"/>
              </a:rPr>
              <a:t>www.pewinternet.org/2014/02/11/couples-the-internet-and-social-media/</a:t>
            </a:r>
            <a:r>
              <a:rPr lang="en-US" sz="1200" u="sng" dirty="0">
                <a:solidFill>
                  <a:srgbClr val="0000FF"/>
                </a:solidFill>
              </a:rPr>
              <a:t> </a:t>
            </a:r>
          </a:p>
          <a:p>
            <a:pPr>
              <a:spcAft>
                <a:spcPts val="600"/>
              </a:spcAft>
            </a:pPr>
            <a:r>
              <a:rPr lang="en-US" sz="1200" dirty="0"/>
              <a:t>Can keep in contact with people across the globe e.g. UCL Why we post in Southeast Turkey </a:t>
            </a:r>
          </a:p>
          <a:p>
            <a:pPr>
              <a:spcAft>
                <a:spcPts val="600"/>
              </a:spcAft>
            </a:pPr>
            <a:r>
              <a:rPr lang="en-GB" sz="1200" dirty="0"/>
              <a:t>A tool for staying in contact, a way to avoid conflict, time efficient contact (PEW Internet and American life project: 2000)</a:t>
            </a:r>
          </a:p>
          <a:p>
            <a:pPr>
              <a:spcAft>
                <a:spcPts val="600"/>
              </a:spcAft>
            </a:pPr>
            <a:r>
              <a:rPr lang="en-US" sz="1200" dirty="0"/>
              <a:t>Removal of barriers ‐ there is the opportunity to connect with people you perhaps wouldn’t have the opportunity to do so otherwise (e.g. UCL Why We Post – in the Muslim Turkish research site, it enabled greater cross‐gender contact. </a:t>
            </a:r>
            <a:r>
              <a:rPr lang="en-US" sz="1200" u="sng" dirty="0">
                <a:solidFill>
                  <a:srgbClr val="0000FF"/>
                </a:solidFill>
                <a:hlinkClick r:id="rId3"/>
              </a:rPr>
              <a:t>http://discovery.ucl.ac.uk/1474805/1/How‐the‐World‐Changed‐Social‐Media.pdf</a:t>
            </a:r>
            <a:r>
              <a:rPr lang="en-US" sz="1200" dirty="0"/>
              <a:t>)</a:t>
            </a:r>
          </a:p>
          <a:p>
            <a:pPr>
              <a:spcAft>
                <a:spcPts val="600"/>
              </a:spcAft>
            </a:pPr>
            <a:r>
              <a:rPr lang="en-US" sz="1200" dirty="0"/>
              <a:t>Opportunity to form new relationships (e.g. UCL Why We Post – this was found at the research site in </a:t>
            </a:r>
            <a:r>
              <a:rPr lang="en-GB" sz="1200" dirty="0"/>
              <a:t>China: </a:t>
            </a:r>
            <a:r>
              <a:rPr lang="en-GB" sz="1200" u="sng" dirty="0">
                <a:solidFill>
                  <a:srgbClr val="0000FF"/>
                </a:solidFill>
                <a:hlinkClick r:id="rId4"/>
              </a:rPr>
              <a:t>https://www.ucl.ac.uk/ucl‐press/browse‐books/how‐world‐changed‐social‐media</a:t>
            </a:r>
            <a:r>
              <a:rPr lang="en-GB" sz="1200" dirty="0"/>
              <a:t>)</a:t>
            </a:r>
          </a:p>
          <a:p>
            <a:pPr>
              <a:spcAft>
                <a:spcPts val="600"/>
              </a:spcAft>
            </a:pPr>
            <a:r>
              <a:rPr lang="en-US" sz="1200" dirty="0"/>
              <a:t>With many people working long hours, there is the opportunity to meet people at times of the day that are convenient or use specific sites where you have shared interest e.g. dating websites.  </a:t>
            </a:r>
          </a:p>
          <a:p>
            <a:pPr>
              <a:spcAft>
                <a:spcPts val="600"/>
              </a:spcAft>
            </a:pPr>
            <a:r>
              <a:rPr lang="en-US" sz="1200" dirty="0"/>
              <a:t>For some, digital communications allows them to make connections that they otherwise would find too difficult to make and is therefore good for their wellbeing (Yair Amichai‐Hamburger and Azy Barak: 2009) </a:t>
            </a:r>
            <a:r>
              <a:rPr lang="en-GB" sz="1200" u="sng" dirty="0">
                <a:solidFill>
                  <a:srgbClr val="0000FF"/>
                </a:solidFill>
                <a:hlinkClick r:id="rId5"/>
              </a:rPr>
              <a:t>http://ebooks.cambridge.org/chapter.jsf?bid=CBO9780511635373&amp;cid=CBO9780511635373A011</a:t>
            </a:r>
            <a:endParaRPr lang="en-GB" sz="1200" u="sng" dirty="0">
              <a:solidFill>
                <a:srgbClr val="0000FF"/>
              </a:solidFill>
            </a:endParaRPr>
          </a:p>
          <a:p>
            <a:pPr>
              <a:spcAft>
                <a:spcPts val="600"/>
              </a:spcAft>
            </a:pPr>
            <a:r>
              <a:rPr lang="en-US" sz="1200" dirty="0"/>
              <a:t>Isolation is a serious cause of concern amongst the elderly but by using digital forms of communication, older people can stay in contact with friends and family – the NHS Live well website advocates using the Internet for this reason. </a:t>
            </a:r>
            <a:r>
              <a:rPr lang="en-US" sz="1200" dirty="0">
                <a:hlinkClick r:id="rId6"/>
              </a:rPr>
              <a:t>http://www.nhs.uk/Livewell/women60-plus/Pages/Loneliness-in-older-people.aspx</a:t>
            </a:r>
            <a:r>
              <a:rPr lang="en-US" sz="1200" dirty="0"/>
              <a:t> </a:t>
            </a:r>
          </a:p>
          <a:p>
            <a:pPr>
              <a:spcAft>
                <a:spcPts val="600"/>
              </a:spcAft>
            </a:pPr>
            <a:endParaRPr lang="en-GB" sz="1300" u="sng" dirty="0">
              <a:solidFill>
                <a:srgbClr val="0000FF"/>
              </a:solidFill>
            </a:endParaRPr>
          </a:p>
        </p:txBody>
      </p:sp>
      <p:grpSp>
        <p:nvGrpSpPr>
          <p:cNvPr id="7" name="Group 6"/>
          <p:cNvGrpSpPr/>
          <p:nvPr/>
        </p:nvGrpSpPr>
        <p:grpSpPr>
          <a:xfrm>
            <a:off x="6187591" y="6137920"/>
            <a:ext cx="2592288" cy="720080"/>
            <a:chOff x="6012160" y="3212976"/>
            <a:chExt cx="2592288" cy="1296144"/>
          </a:xfrm>
        </p:grpSpPr>
        <p:sp>
          <p:nvSpPr>
            <p:cNvPr id="8" name="Oval 7"/>
            <p:cNvSpPr/>
            <p:nvPr/>
          </p:nvSpPr>
          <p:spPr>
            <a:xfrm>
              <a:off x="6012160" y="3212976"/>
              <a:ext cx="2592288" cy="1296144"/>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p:cNvSpPr txBox="1"/>
            <p:nvPr/>
          </p:nvSpPr>
          <p:spPr>
            <a:xfrm>
              <a:off x="6264188" y="3491717"/>
              <a:ext cx="2088232" cy="369331"/>
            </a:xfrm>
            <a:prstGeom prst="rect">
              <a:avLst/>
            </a:prstGeom>
            <a:noFill/>
          </p:spPr>
          <p:txBody>
            <a:bodyPr wrap="square" rtlCol="0">
              <a:spAutoFit/>
            </a:bodyPr>
            <a:lstStyle/>
            <a:p>
              <a:pPr algn="ctr"/>
              <a:r>
                <a:rPr lang="en-GB" b="1" dirty="0"/>
                <a:t>Relationships</a:t>
              </a:r>
            </a:p>
          </p:txBody>
        </p:sp>
      </p:grpSp>
    </p:spTree>
    <p:extLst>
      <p:ext uri="{BB962C8B-B14F-4D97-AF65-F5344CB8AC3E}">
        <p14:creationId xmlns:p14="http://schemas.microsoft.com/office/powerpoint/2010/main" val="15954380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Impact on social relationships</a:t>
            </a:r>
          </a:p>
        </p:txBody>
      </p:sp>
      <p:sp>
        <p:nvSpPr>
          <p:cNvPr id="3" name="Content Placeholder 2"/>
          <p:cNvSpPr>
            <a:spLocks noGrp="1"/>
          </p:cNvSpPr>
          <p:nvPr>
            <p:ph idx="1"/>
          </p:nvPr>
        </p:nvSpPr>
        <p:spPr>
          <a:xfrm>
            <a:off x="457200" y="1340768"/>
            <a:ext cx="8291264" cy="4608512"/>
          </a:xfrm>
        </p:spPr>
        <p:txBody>
          <a:bodyPr>
            <a:noAutofit/>
          </a:bodyPr>
          <a:lstStyle/>
          <a:p>
            <a:pPr marL="0" indent="0">
              <a:spcAft>
                <a:spcPts val="600"/>
              </a:spcAft>
              <a:buNone/>
            </a:pPr>
            <a:r>
              <a:rPr lang="en-US" sz="1400" b="1" u="sng" dirty="0">
                <a:solidFill>
                  <a:srgbClr val="FF0000"/>
                </a:solidFill>
              </a:rPr>
              <a:t>Negative impacts: some possible examples below</a:t>
            </a:r>
          </a:p>
          <a:p>
            <a:pPr>
              <a:spcAft>
                <a:spcPts val="600"/>
              </a:spcAft>
            </a:pPr>
            <a:r>
              <a:rPr lang="en-US" sz="1300" dirty="0"/>
              <a:t>A distraction </a:t>
            </a:r>
            <a:r>
              <a:rPr lang="en-US" sz="1300" b="1" dirty="0"/>
              <a:t>-</a:t>
            </a:r>
            <a:r>
              <a:rPr lang="en-US" sz="1300" dirty="0"/>
              <a:t> </a:t>
            </a:r>
            <a:r>
              <a:rPr lang="en-US" sz="1300" u="sng" dirty="0">
                <a:solidFill>
                  <a:srgbClr val="0000FF"/>
                </a:solidFill>
                <a:hlinkClick r:id="rId2"/>
              </a:rPr>
              <a:t>www.pewinternet.org/2014/02/11/couples-the-internet-and-social-media/</a:t>
            </a:r>
            <a:r>
              <a:rPr lang="en-US" sz="1300" u="sng" dirty="0">
                <a:solidFill>
                  <a:srgbClr val="0000FF"/>
                </a:solidFill>
              </a:rPr>
              <a:t> </a:t>
            </a:r>
          </a:p>
          <a:p>
            <a:pPr>
              <a:spcAft>
                <a:spcPts val="600"/>
              </a:spcAft>
            </a:pPr>
            <a:r>
              <a:rPr lang="en-US" sz="1300" dirty="0"/>
              <a:t>Illusion of companionship – but without the demands of friendship. ‘Alone Together’ (Turkle: 2012) </a:t>
            </a:r>
            <a:r>
              <a:rPr lang="en-US" sz="1300" u="sng" dirty="0">
                <a:solidFill>
                  <a:srgbClr val="0000FF"/>
                </a:solidFill>
                <a:hlinkClick r:id="rId3"/>
              </a:rPr>
              <a:t>https://www.ted.com/talks/sherry_turkle_alone_together?language=en</a:t>
            </a:r>
            <a:endParaRPr lang="en-US" sz="1300" u="sng" dirty="0">
              <a:solidFill>
                <a:srgbClr val="0000FF"/>
              </a:solidFill>
            </a:endParaRPr>
          </a:p>
          <a:p>
            <a:pPr>
              <a:spcAft>
                <a:spcPts val="600"/>
              </a:spcAft>
            </a:pPr>
            <a:r>
              <a:rPr lang="en-US" sz="1300" dirty="0"/>
              <a:t>We are becoming uncomfortable being alone (Turkle: 2012).</a:t>
            </a:r>
          </a:p>
          <a:p>
            <a:pPr>
              <a:spcAft>
                <a:spcPts val="600"/>
              </a:spcAft>
            </a:pPr>
            <a:r>
              <a:rPr lang="en-US" sz="1300" dirty="0"/>
              <a:t>Occurrence of cyber‐bullying, especially amongst young people. </a:t>
            </a:r>
            <a:r>
              <a:rPr lang="en-US" sz="1300" dirty="0">
                <a:hlinkClick r:id="rId4"/>
              </a:rPr>
              <a:t>www.nspcc.org.uk</a:t>
            </a:r>
            <a:r>
              <a:rPr lang="en-US" sz="1300" dirty="0"/>
              <a:t> </a:t>
            </a:r>
          </a:p>
          <a:p>
            <a:pPr>
              <a:spcAft>
                <a:spcPts val="600"/>
              </a:spcAft>
            </a:pPr>
            <a:r>
              <a:rPr lang="en-US" sz="1300" dirty="0"/>
              <a:t>Online ‘shaming’ </a:t>
            </a:r>
            <a:r>
              <a:rPr lang="en-US" sz="1300" dirty="0">
                <a:hlinkClick r:id="rId5"/>
              </a:rPr>
              <a:t>http://www.bbc.co.uk/blogs/academy/entries/ca01f490-8c8c-45b9-b6e5-94a03c6ea271</a:t>
            </a:r>
            <a:r>
              <a:rPr lang="en-US" sz="1300" dirty="0"/>
              <a:t>  </a:t>
            </a:r>
          </a:p>
          <a:p>
            <a:pPr>
              <a:spcAft>
                <a:spcPts val="600"/>
              </a:spcAft>
            </a:pPr>
            <a:r>
              <a:rPr lang="en-US" sz="1300" dirty="0"/>
              <a:t>Erosion of social capital and cause of anomie (Kraut et al:1998, Nie and Erbring: 2000)</a:t>
            </a:r>
          </a:p>
          <a:p>
            <a:pPr>
              <a:spcAft>
                <a:spcPts val="600"/>
              </a:spcAft>
            </a:pPr>
            <a:r>
              <a:rPr lang="en-US" sz="1300" dirty="0"/>
              <a:t>It can be difficult to know how close to get to people online – Holmes (2010) Facebook etiquette </a:t>
            </a:r>
            <a:r>
              <a:rPr lang="en-US" sz="1300" u="sng" dirty="0">
                <a:solidFill>
                  <a:srgbClr val="0000FF"/>
                </a:solidFill>
                <a:hlinkClick r:id="rId6"/>
              </a:rPr>
              <a:t>www.socresonline.org.uk/16/1/11.html</a:t>
            </a:r>
            <a:endParaRPr lang="en-US" sz="1300" u="sng" dirty="0">
              <a:solidFill>
                <a:srgbClr val="0000FF"/>
              </a:solidFill>
            </a:endParaRPr>
          </a:p>
          <a:p>
            <a:pPr>
              <a:spcAft>
                <a:spcPts val="600"/>
              </a:spcAft>
            </a:pPr>
            <a:r>
              <a:rPr lang="en-US" sz="1300" dirty="0"/>
              <a:t>Parents and child connectedness can be affected and they become less engaged (Vaterlaus: 2012) ‐ </a:t>
            </a:r>
            <a:r>
              <a:rPr lang="en-US" sz="1300" u="sng" dirty="0">
                <a:solidFill>
                  <a:srgbClr val="0000FF"/>
                </a:solidFill>
                <a:hlinkClick r:id="rId7"/>
              </a:rPr>
              <a:t>http://digitalcommons.usu.edu/cgi/viewcontent.cgi?article=2335&amp;context=etd</a:t>
            </a:r>
            <a:r>
              <a:rPr lang="en-US" sz="1300" dirty="0"/>
              <a:t> and Boyle and Wurf: </a:t>
            </a:r>
            <a:r>
              <a:rPr lang="en-US" sz="1300" u="sng" dirty="0">
                <a:solidFill>
                  <a:srgbClr val="0000FF"/>
                </a:solidFill>
                <a:hlinkClick r:id="rId8"/>
              </a:rPr>
              <a:t>https://www.researchgate.net/publication/306316943_Digital_Interaction_Learning_and_Social_Communication_in_the_Information_Age</a:t>
            </a:r>
            <a:r>
              <a:rPr lang="en-US" sz="1300" u="sng" dirty="0">
                <a:solidFill>
                  <a:srgbClr val="0000FF"/>
                </a:solidFill>
              </a:rPr>
              <a:t> </a:t>
            </a:r>
            <a:endParaRPr lang="en-GB" sz="1300" u="sng" dirty="0">
              <a:solidFill>
                <a:srgbClr val="0000FF"/>
              </a:solidFill>
            </a:endParaRPr>
          </a:p>
        </p:txBody>
      </p:sp>
      <p:grpSp>
        <p:nvGrpSpPr>
          <p:cNvPr id="4" name="Group 3"/>
          <p:cNvGrpSpPr/>
          <p:nvPr/>
        </p:nvGrpSpPr>
        <p:grpSpPr>
          <a:xfrm>
            <a:off x="6187591" y="6137920"/>
            <a:ext cx="2592288" cy="720080"/>
            <a:chOff x="6012160" y="3212976"/>
            <a:chExt cx="2592288" cy="1296144"/>
          </a:xfrm>
        </p:grpSpPr>
        <p:sp>
          <p:nvSpPr>
            <p:cNvPr id="5" name="Oval 4"/>
            <p:cNvSpPr/>
            <p:nvPr/>
          </p:nvSpPr>
          <p:spPr>
            <a:xfrm>
              <a:off x="6012160" y="3212976"/>
              <a:ext cx="2592288" cy="1296144"/>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extBox 5"/>
            <p:cNvSpPr txBox="1"/>
            <p:nvPr/>
          </p:nvSpPr>
          <p:spPr>
            <a:xfrm>
              <a:off x="6264188" y="3491717"/>
              <a:ext cx="2088232" cy="369331"/>
            </a:xfrm>
            <a:prstGeom prst="rect">
              <a:avLst/>
            </a:prstGeom>
            <a:noFill/>
          </p:spPr>
          <p:txBody>
            <a:bodyPr wrap="square" rtlCol="0">
              <a:spAutoFit/>
            </a:bodyPr>
            <a:lstStyle/>
            <a:p>
              <a:pPr algn="ctr"/>
              <a:r>
                <a:rPr lang="en-GB" b="1" dirty="0"/>
                <a:t>Relationships</a:t>
              </a:r>
            </a:p>
          </p:txBody>
        </p:sp>
      </p:grpSp>
    </p:spTree>
    <p:extLst>
      <p:ext uri="{BB962C8B-B14F-4D97-AF65-F5344CB8AC3E}">
        <p14:creationId xmlns:p14="http://schemas.microsoft.com/office/powerpoint/2010/main" val="21175551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Impact on social relationships</a:t>
            </a:r>
          </a:p>
        </p:txBody>
      </p:sp>
      <p:sp>
        <p:nvSpPr>
          <p:cNvPr id="3" name="Content Placeholder 2"/>
          <p:cNvSpPr>
            <a:spLocks noGrp="1"/>
          </p:cNvSpPr>
          <p:nvPr>
            <p:ph idx="1"/>
          </p:nvPr>
        </p:nvSpPr>
        <p:spPr>
          <a:xfrm>
            <a:off x="457200" y="1600201"/>
            <a:ext cx="8147248" cy="4277652"/>
          </a:xfrm>
        </p:spPr>
        <p:txBody>
          <a:bodyPr>
            <a:normAutofit/>
          </a:bodyPr>
          <a:lstStyle/>
          <a:p>
            <a:r>
              <a:rPr lang="en-US" sz="2000" dirty="0"/>
              <a:t>OCR Lesson Element on social relationships and social media</a:t>
            </a:r>
          </a:p>
          <a:p>
            <a:pPr marL="361950" lvl="1" indent="0">
              <a:buNone/>
            </a:pPr>
            <a:r>
              <a:rPr lang="en-GB" sz="2000" u="sng" dirty="0">
                <a:solidFill>
                  <a:srgbClr val="0000FF"/>
                </a:solidFill>
                <a:hlinkClick r:id="rId2"/>
              </a:rPr>
              <a:t>http://www.ocr.org.uk/Images/163794-social-relationships-and-social-media-activity.docx</a:t>
            </a:r>
            <a:endParaRPr lang="en-GB" sz="2000" u="sng" dirty="0">
              <a:solidFill>
                <a:srgbClr val="0000FF"/>
              </a:solidFill>
            </a:endParaRPr>
          </a:p>
          <a:p>
            <a:pPr marL="361950" lvl="1" indent="0">
              <a:buNone/>
            </a:pPr>
            <a:r>
              <a:rPr lang="en-GB" sz="2000" dirty="0"/>
              <a:t>and </a:t>
            </a:r>
          </a:p>
          <a:p>
            <a:pPr marL="361950" lvl="1" indent="0">
              <a:buNone/>
            </a:pPr>
            <a:r>
              <a:rPr lang="en-GB" sz="2000" u="sng" dirty="0">
                <a:solidFill>
                  <a:srgbClr val="0000FF"/>
                </a:solidFill>
                <a:hlinkClick r:id="rId3"/>
              </a:rPr>
              <a:t>http://www.ocr.org.uk/Images/163793-social-relationships-and-social-media-activity-teacher-instructions.pdf</a:t>
            </a:r>
            <a:r>
              <a:rPr lang="en-GB" sz="2000" u="sng" dirty="0">
                <a:solidFill>
                  <a:srgbClr val="0000FF"/>
                </a:solidFill>
              </a:rPr>
              <a:t> </a:t>
            </a:r>
          </a:p>
        </p:txBody>
      </p:sp>
      <p:grpSp>
        <p:nvGrpSpPr>
          <p:cNvPr id="4" name="Group 3"/>
          <p:cNvGrpSpPr/>
          <p:nvPr/>
        </p:nvGrpSpPr>
        <p:grpSpPr>
          <a:xfrm>
            <a:off x="6187591" y="6099820"/>
            <a:ext cx="2592288" cy="720080"/>
            <a:chOff x="6012160" y="3212976"/>
            <a:chExt cx="2592288" cy="1296144"/>
          </a:xfrm>
        </p:grpSpPr>
        <p:sp>
          <p:nvSpPr>
            <p:cNvPr id="5" name="Oval 4"/>
            <p:cNvSpPr/>
            <p:nvPr/>
          </p:nvSpPr>
          <p:spPr>
            <a:xfrm>
              <a:off x="6012160" y="3212976"/>
              <a:ext cx="2592288" cy="1296144"/>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extBox 5"/>
            <p:cNvSpPr txBox="1"/>
            <p:nvPr/>
          </p:nvSpPr>
          <p:spPr>
            <a:xfrm>
              <a:off x="6264188" y="3491717"/>
              <a:ext cx="2088232" cy="369331"/>
            </a:xfrm>
            <a:prstGeom prst="rect">
              <a:avLst/>
            </a:prstGeom>
            <a:noFill/>
          </p:spPr>
          <p:txBody>
            <a:bodyPr wrap="square" rtlCol="0">
              <a:spAutoFit/>
            </a:bodyPr>
            <a:lstStyle/>
            <a:p>
              <a:pPr algn="ctr"/>
              <a:r>
                <a:rPr lang="en-GB" b="1" dirty="0"/>
                <a:t>Relationships</a:t>
              </a:r>
            </a:p>
          </p:txBody>
        </p:sp>
      </p:grpSp>
    </p:spTree>
    <p:extLst>
      <p:ext uri="{BB962C8B-B14F-4D97-AF65-F5344CB8AC3E}">
        <p14:creationId xmlns:p14="http://schemas.microsoft.com/office/powerpoint/2010/main" val="29841035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Impact on culture</a:t>
            </a:r>
          </a:p>
        </p:txBody>
      </p:sp>
      <p:sp>
        <p:nvSpPr>
          <p:cNvPr id="3" name="Content Placeholder 2"/>
          <p:cNvSpPr>
            <a:spLocks noGrp="1"/>
          </p:cNvSpPr>
          <p:nvPr>
            <p:ph idx="1"/>
          </p:nvPr>
        </p:nvSpPr>
        <p:spPr/>
        <p:txBody>
          <a:bodyPr>
            <a:normAutofit/>
          </a:bodyPr>
          <a:lstStyle/>
          <a:p>
            <a:pPr marL="0" indent="0">
              <a:spcAft>
                <a:spcPts val="1200"/>
              </a:spcAft>
              <a:buNone/>
            </a:pPr>
            <a:r>
              <a:rPr lang="en-US" sz="2400" dirty="0"/>
              <a:t>This is a chance to consolidate component 1 </a:t>
            </a:r>
            <a:r>
              <a:rPr lang="fr-FR" sz="2400" dirty="0"/>
              <a:t>content on socialisation, culture and identity:</a:t>
            </a:r>
          </a:p>
          <a:p>
            <a:pPr marL="0" indent="0">
              <a:spcAft>
                <a:spcPts val="1200"/>
              </a:spcAft>
              <a:buNone/>
            </a:pPr>
            <a:r>
              <a:rPr lang="en-GB" sz="2400" dirty="0"/>
              <a:t>E.g. Global culture, cultural hybridity.</a:t>
            </a:r>
          </a:p>
        </p:txBody>
      </p:sp>
      <p:grpSp>
        <p:nvGrpSpPr>
          <p:cNvPr id="4" name="Group 3"/>
          <p:cNvGrpSpPr/>
          <p:nvPr/>
        </p:nvGrpSpPr>
        <p:grpSpPr>
          <a:xfrm>
            <a:off x="6660232" y="6131396"/>
            <a:ext cx="2232248" cy="633904"/>
            <a:chOff x="2699792" y="3846880"/>
            <a:chExt cx="2592288" cy="1296144"/>
          </a:xfrm>
          <a:solidFill>
            <a:srgbClr val="00B050"/>
          </a:solidFill>
        </p:grpSpPr>
        <p:sp>
          <p:nvSpPr>
            <p:cNvPr id="5" name="Oval 4"/>
            <p:cNvSpPr/>
            <p:nvPr/>
          </p:nvSpPr>
          <p:spPr>
            <a:xfrm>
              <a:off x="2699792" y="3846880"/>
              <a:ext cx="2592288" cy="1296144"/>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extBox 5"/>
            <p:cNvSpPr txBox="1"/>
            <p:nvPr/>
          </p:nvSpPr>
          <p:spPr>
            <a:xfrm>
              <a:off x="2957376" y="4125620"/>
              <a:ext cx="2088232" cy="369332"/>
            </a:xfrm>
            <a:prstGeom prst="rect">
              <a:avLst/>
            </a:prstGeom>
            <a:grpFill/>
          </p:spPr>
          <p:txBody>
            <a:bodyPr wrap="square" rtlCol="0">
              <a:spAutoFit/>
            </a:bodyPr>
            <a:lstStyle/>
            <a:p>
              <a:pPr algn="ctr"/>
              <a:r>
                <a:rPr lang="en-GB" b="1" dirty="0"/>
                <a:t>Culture</a:t>
              </a:r>
            </a:p>
          </p:txBody>
        </p:sp>
      </p:grpSp>
    </p:spTree>
    <p:extLst>
      <p:ext uri="{BB962C8B-B14F-4D97-AF65-F5344CB8AC3E}">
        <p14:creationId xmlns:p14="http://schemas.microsoft.com/office/powerpoint/2010/main" val="38112639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Impact on culture: </a:t>
            </a:r>
            <a:br>
              <a:rPr lang="en-GB" dirty="0"/>
            </a:br>
            <a:r>
              <a:rPr lang="en-GB" dirty="0"/>
              <a:t>Conflict and change</a:t>
            </a:r>
          </a:p>
        </p:txBody>
      </p:sp>
      <p:sp>
        <p:nvSpPr>
          <p:cNvPr id="4" name="Content Placeholder 3"/>
          <p:cNvSpPr>
            <a:spLocks noGrp="1"/>
          </p:cNvSpPr>
          <p:nvPr>
            <p:ph idx="1"/>
          </p:nvPr>
        </p:nvSpPr>
        <p:spPr/>
        <p:txBody>
          <a:bodyPr>
            <a:noAutofit/>
          </a:bodyPr>
          <a:lstStyle/>
          <a:p>
            <a:pPr marL="0" indent="0">
              <a:buNone/>
            </a:pPr>
            <a:r>
              <a:rPr lang="en-GB" sz="1300" b="1" u="sng" dirty="0"/>
              <a:t>Some possible examples</a:t>
            </a:r>
          </a:p>
          <a:p>
            <a:pPr marL="0" indent="0">
              <a:buNone/>
            </a:pPr>
            <a:endParaRPr lang="en-US" sz="1300" b="1" u="sng" dirty="0"/>
          </a:p>
          <a:p>
            <a:pPr marL="361950" indent="-361950"/>
            <a:r>
              <a:rPr lang="en-US" sz="1300" dirty="0"/>
              <a:t>Religious fundamentalist groups rely on technology to spread their message yet seek to return to ‘traditional’ ways of life.</a:t>
            </a:r>
          </a:p>
          <a:p>
            <a:pPr marL="361950" indent="-361950"/>
            <a:endParaRPr lang="en-US" sz="1300" dirty="0"/>
          </a:p>
          <a:p>
            <a:pPr marL="361950" indent="-361950"/>
            <a:r>
              <a:rPr lang="en-US" sz="1300" dirty="0"/>
              <a:t>Political parties now using social media for their campaigns, for example ‘Welcome to the social media election that never was’ written by David Fletcher in the Guardian Newspaper on 27 April 2015</a:t>
            </a:r>
          </a:p>
          <a:p>
            <a:pPr marL="361950" lvl="1" indent="0">
              <a:buNone/>
            </a:pPr>
            <a:endParaRPr lang="en-GB" sz="1300" u="sng" dirty="0">
              <a:solidFill>
                <a:srgbClr val="0000FF"/>
              </a:solidFill>
            </a:endParaRPr>
          </a:p>
          <a:p>
            <a:pPr marL="361950" indent="-361950"/>
            <a:r>
              <a:rPr lang="en-GB" sz="1300" dirty="0"/>
              <a:t>Ability to start revolutions:</a:t>
            </a:r>
          </a:p>
          <a:p>
            <a:pPr marL="534988" lvl="1" indent="-173038">
              <a:buFont typeface="Arial" panose="020B0604020202020204" pitchFamily="34" charset="0"/>
              <a:buChar char="‒"/>
            </a:pPr>
            <a:r>
              <a:rPr lang="en-GB" sz="1300" dirty="0"/>
              <a:t>Protests in Ukraine </a:t>
            </a:r>
            <a:r>
              <a:rPr lang="en-GB" sz="1300" u="sng" dirty="0">
                <a:solidFill>
                  <a:srgbClr val="0000FF"/>
                </a:solidFill>
                <a:hlinkClick r:id="rId2"/>
              </a:rPr>
              <a:t>https://www.washingtonpost.com/blogs/monkey‐cage/wp/2014/01/02/social‐networks‐and‐social‐media‐in‐ukrainianeuromaidan‐protests‐2</a:t>
            </a:r>
            <a:endParaRPr lang="en-GB" sz="1300" dirty="0"/>
          </a:p>
          <a:p>
            <a:pPr marL="534988" lvl="1" indent="-173038">
              <a:buFont typeface="Arial" panose="020B0604020202020204" pitchFamily="34" charset="0"/>
              <a:buChar char="‒"/>
            </a:pPr>
            <a:r>
              <a:rPr lang="en-US" sz="1300" dirty="0"/>
              <a:t> Arab uprising: see the OCR Lesson Element on social relationships and </a:t>
            </a:r>
            <a:r>
              <a:rPr lang="en-GB" sz="1300" dirty="0"/>
              <a:t>social media </a:t>
            </a:r>
            <a:r>
              <a:rPr lang="en-GB" sz="1300" u="sng" dirty="0">
                <a:solidFill>
                  <a:srgbClr val="0000FF"/>
                </a:solidFill>
                <a:hlinkClick r:id="rId3"/>
              </a:rPr>
              <a:t>http://www.ocr.org.uk/Images/163793-social-relationships-and-social-media-activity-teacher-instructions.pdf</a:t>
            </a:r>
            <a:r>
              <a:rPr lang="en-GB" sz="1300" u="sng" dirty="0">
                <a:solidFill>
                  <a:srgbClr val="0000FF"/>
                </a:solidFill>
              </a:rPr>
              <a:t> </a:t>
            </a:r>
            <a:r>
              <a:rPr lang="en-GB" sz="1300" dirty="0"/>
              <a:t>and </a:t>
            </a:r>
            <a:r>
              <a:rPr lang="en-GB" sz="1300" u="sng" dirty="0">
                <a:solidFill>
                  <a:srgbClr val="0000FF"/>
                </a:solidFill>
                <a:hlinkClick r:id="rId4"/>
              </a:rPr>
              <a:t>http://www.ocr.org.uk/Images/163794‐social‐relationships‐and‐social‐mediaactivity.doc</a:t>
            </a:r>
            <a:endParaRPr lang="en-GB" sz="1300" u="sng" dirty="0">
              <a:solidFill>
                <a:srgbClr val="0000FF"/>
              </a:solidFill>
            </a:endParaRPr>
          </a:p>
        </p:txBody>
      </p:sp>
      <p:grpSp>
        <p:nvGrpSpPr>
          <p:cNvPr id="5" name="Group 4"/>
          <p:cNvGrpSpPr/>
          <p:nvPr/>
        </p:nvGrpSpPr>
        <p:grpSpPr>
          <a:xfrm>
            <a:off x="6660232" y="6131396"/>
            <a:ext cx="2232248" cy="633904"/>
            <a:chOff x="2699792" y="3846880"/>
            <a:chExt cx="2592288" cy="1296144"/>
          </a:xfrm>
          <a:solidFill>
            <a:srgbClr val="00B050"/>
          </a:solidFill>
        </p:grpSpPr>
        <p:sp>
          <p:nvSpPr>
            <p:cNvPr id="6" name="Oval 5"/>
            <p:cNvSpPr/>
            <p:nvPr/>
          </p:nvSpPr>
          <p:spPr>
            <a:xfrm>
              <a:off x="2699792" y="3846880"/>
              <a:ext cx="2592288" cy="1296144"/>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p:cNvSpPr txBox="1"/>
            <p:nvPr/>
          </p:nvSpPr>
          <p:spPr>
            <a:xfrm>
              <a:off x="2957376" y="4125620"/>
              <a:ext cx="2088232" cy="369332"/>
            </a:xfrm>
            <a:prstGeom prst="rect">
              <a:avLst/>
            </a:prstGeom>
            <a:grpFill/>
          </p:spPr>
          <p:txBody>
            <a:bodyPr wrap="square" rtlCol="0">
              <a:spAutoFit/>
            </a:bodyPr>
            <a:lstStyle/>
            <a:p>
              <a:pPr algn="ctr"/>
              <a:r>
                <a:rPr lang="en-GB" b="1" dirty="0"/>
                <a:t>Culture</a:t>
              </a:r>
            </a:p>
          </p:txBody>
        </p:sp>
      </p:grpSp>
    </p:spTree>
    <p:extLst>
      <p:ext uri="{BB962C8B-B14F-4D97-AF65-F5344CB8AC3E}">
        <p14:creationId xmlns:p14="http://schemas.microsoft.com/office/powerpoint/2010/main" val="34899709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Impact on culture:</a:t>
            </a:r>
            <a:br>
              <a:rPr lang="en-GB" dirty="0"/>
            </a:br>
            <a:r>
              <a:rPr lang="en-GB" dirty="0"/>
              <a:t>Cultural homogenisation</a:t>
            </a:r>
          </a:p>
        </p:txBody>
      </p:sp>
      <p:sp>
        <p:nvSpPr>
          <p:cNvPr id="3" name="Content Placeholder 2"/>
          <p:cNvSpPr>
            <a:spLocks noGrp="1"/>
          </p:cNvSpPr>
          <p:nvPr>
            <p:ph idx="1"/>
          </p:nvPr>
        </p:nvSpPr>
        <p:spPr>
          <a:xfrm>
            <a:off x="457200" y="1772815"/>
            <a:ext cx="8229600" cy="4105037"/>
          </a:xfrm>
        </p:spPr>
        <p:txBody>
          <a:bodyPr>
            <a:normAutofit/>
          </a:bodyPr>
          <a:lstStyle/>
          <a:p>
            <a:pPr>
              <a:spcAft>
                <a:spcPts val="600"/>
              </a:spcAft>
            </a:pPr>
            <a:r>
              <a:rPr lang="en-US" sz="1300" dirty="0"/>
              <a:t>Developed world dominates the generation and use of digital communications, spreading their ideas and influencing non‐western culture. E.g. English is the main language used for internet content.</a:t>
            </a:r>
          </a:p>
          <a:p>
            <a:pPr>
              <a:spcAft>
                <a:spcPts val="600"/>
              </a:spcAft>
            </a:pPr>
            <a:r>
              <a:rPr lang="en-US" sz="1300" dirty="0"/>
              <a:t>Western ideas might include: capitalism, patriarchy, consumerism and secularisation (useful links to </a:t>
            </a:r>
            <a:r>
              <a:rPr lang="en-GB" sz="1300" dirty="0"/>
              <a:t>Marxism and feminism).</a:t>
            </a:r>
          </a:p>
          <a:p>
            <a:pPr>
              <a:spcAft>
                <a:spcPts val="600"/>
              </a:spcAft>
            </a:pPr>
            <a:r>
              <a:rPr lang="en-US" sz="1300" dirty="0"/>
              <a:t>Leads to a lack of cultural diversity.</a:t>
            </a:r>
            <a:endParaRPr lang="en-GB" sz="1300" dirty="0"/>
          </a:p>
        </p:txBody>
      </p:sp>
      <p:grpSp>
        <p:nvGrpSpPr>
          <p:cNvPr id="4" name="Group 3"/>
          <p:cNvGrpSpPr/>
          <p:nvPr/>
        </p:nvGrpSpPr>
        <p:grpSpPr>
          <a:xfrm>
            <a:off x="6660232" y="6131396"/>
            <a:ext cx="2232248" cy="633904"/>
            <a:chOff x="2699792" y="3846880"/>
            <a:chExt cx="2592288" cy="1296144"/>
          </a:xfrm>
          <a:solidFill>
            <a:srgbClr val="00B050"/>
          </a:solidFill>
        </p:grpSpPr>
        <p:sp>
          <p:nvSpPr>
            <p:cNvPr id="5" name="Oval 4"/>
            <p:cNvSpPr/>
            <p:nvPr/>
          </p:nvSpPr>
          <p:spPr>
            <a:xfrm>
              <a:off x="2699792" y="3846880"/>
              <a:ext cx="2592288" cy="1296144"/>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extBox 5"/>
            <p:cNvSpPr txBox="1"/>
            <p:nvPr/>
          </p:nvSpPr>
          <p:spPr>
            <a:xfrm>
              <a:off x="2957376" y="4125620"/>
              <a:ext cx="2088232" cy="369332"/>
            </a:xfrm>
            <a:prstGeom prst="rect">
              <a:avLst/>
            </a:prstGeom>
            <a:grpFill/>
          </p:spPr>
          <p:txBody>
            <a:bodyPr wrap="square" rtlCol="0">
              <a:spAutoFit/>
            </a:bodyPr>
            <a:lstStyle/>
            <a:p>
              <a:pPr algn="ctr"/>
              <a:r>
                <a:rPr lang="en-GB" b="1" dirty="0"/>
                <a:t>Culture</a:t>
              </a:r>
            </a:p>
          </p:txBody>
        </p:sp>
      </p:grpSp>
    </p:spTree>
    <p:extLst>
      <p:ext uri="{BB962C8B-B14F-4D97-AF65-F5344CB8AC3E}">
        <p14:creationId xmlns:p14="http://schemas.microsoft.com/office/powerpoint/2010/main" val="32521011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Impact on culture:</a:t>
            </a:r>
            <a:br>
              <a:rPr lang="en-GB" dirty="0"/>
            </a:br>
            <a:r>
              <a:rPr lang="en-GB" dirty="0"/>
              <a:t>Cultural defence/’glocalisation’</a:t>
            </a:r>
          </a:p>
        </p:txBody>
      </p:sp>
      <p:sp>
        <p:nvSpPr>
          <p:cNvPr id="3" name="Content Placeholder 2"/>
          <p:cNvSpPr>
            <a:spLocks noGrp="1"/>
          </p:cNvSpPr>
          <p:nvPr>
            <p:ph idx="1"/>
          </p:nvPr>
        </p:nvSpPr>
        <p:spPr>
          <a:xfrm>
            <a:off x="457200" y="1701801"/>
            <a:ext cx="8229600" cy="4277652"/>
          </a:xfrm>
        </p:spPr>
        <p:txBody>
          <a:bodyPr>
            <a:noAutofit/>
          </a:bodyPr>
          <a:lstStyle/>
          <a:p>
            <a:pPr>
              <a:spcAft>
                <a:spcPts val="600"/>
              </a:spcAft>
            </a:pPr>
            <a:r>
              <a:rPr lang="en-US" sz="1300" dirty="0"/>
              <a:t>In response to the spread of Western ideas, a separate process of culture defence is taking place. This is when local cultures are promoted/resist the take over of ideas.</a:t>
            </a:r>
          </a:p>
          <a:p>
            <a:pPr>
              <a:spcAft>
                <a:spcPts val="600"/>
              </a:spcAft>
            </a:pPr>
            <a:r>
              <a:rPr lang="en-US" sz="1300" dirty="0"/>
              <a:t>Interesting ways in which new forms of social media are being used to highlight issues of social injustice. E.g. Tribal network, lobby groups on Facebook.</a:t>
            </a:r>
          </a:p>
          <a:p>
            <a:pPr>
              <a:spcAft>
                <a:spcPts val="600"/>
              </a:spcAft>
            </a:pPr>
            <a:r>
              <a:rPr lang="en-US" sz="1300" dirty="0"/>
              <a:t>Examples of how new forms of communication are being used to protect and promote </a:t>
            </a:r>
            <a:r>
              <a:rPr lang="en-GB" sz="1300" dirty="0"/>
              <a:t>local practices.</a:t>
            </a:r>
          </a:p>
          <a:p>
            <a:pPr>
              <a:spcAft>
                <a:spcPts val="600"/>
              </a:spcAft>
            </a:pPr>
            <a:r>
              <a:rPr lang="en-GB" sz="1300" dirty="0"/>
              <a:t>Web used to find out about local events/community news/organisations etc. </a:t>
            </a:r>
            <a:r>
              <a:rPr lang="en-GB" sz="1300" dirty="0">
                <a:hlinkClick r:id="rId2"/>
              </a:rPr>
              <a:t>http://www.pewinternet.org/2001/10/31/online-communities/</a:t>
            </a:r>
            <a:r>
              <a:rPr lang="en-GB" sz="1300" dirty="0"/>
              <a:t> </a:t>
            </a:r>
          </a:p>
          <a:p>
            <a:pPr>
              <a:spcAft>
                <a:spcPts val="600"/>
              </a:spcAft>
            </a:pPr>
            <a:r>
              <a:rPr lang="en-US" sz="1300" dirty="0"/>
              <a:t>Local events and meetings organised via social networks and community blogs e.g. Bournvillevillage.com in Birmingham.   </a:t>
            </a:r>
          </a:p>
          <a:p>
            <a:pPr>
              <a:spcAft>
                <a:spcPts val="600"/>
              </a:spcAft>
            </a:pPr>
            <a:r>
              <a:rPr lang="en-US" sz="1300" dirty="0"/>
              <a:t>UCL Why We Post examples from Italy, Turkey and Brazil: </a:t>
            </a:r>
            <a:r>
              <a:rPr lang="en-GB" sz="1300" u="sng" dirty="0">
                <a:solidFill>
                  <a:srgbClr val="0000FF"/>
                </a:solidFill>
                <a:hlinkClick r:id="rId3"/>
              </a:rPr>
              <a:t>https://www.ucl.ac.uk/why-we-post/discoveries</a:t>
            </a:r>
            <a:endParaRPr lang="en-GB" sz="1300" u="sng" dirty="0">
              <a:solidFill>
                <a:srgbClr val="0000FF"/>
              </a:solidFill>
            </a:endParaRPr>
          </a:p>
          <a:p>
            <a:pPr marL="0" indent="0">
              <a:spcAft>
                <a:spcPts val="600"/>
              </a:spcAft>
              <a:buNone/>
            </a:pPr>
            <a:endParaRPr lang="en-GB" sz="1200" dirty="0"/>
          </a:p>
          <a:p>
            <a:pPr>
              <a:spcAft>
                <a:spcPts val="600"/>
              </a:spcAft>
            </a:pPr>
            <a:endParaRPr lang="en-GB" sz="1200" u="sng" dirty="0">
              <a:solidFill>
                <a:srgbClr val="0000FF"/>
              </a:solidFill>
            </a:endParaRPr>
          </a:p>
          <a:p>
            <a:pPr>
              <a:spcAft>
                <a:spcPts val="600"/>
              </a:spcAft>
            </a:pPr>
            <a:endParaRPr lang="en-GB" sz="1200" u="sng" dirty="0">
              <a:solidFill>
                <a:srgbClr val="0000FF"/>
              </a:solidFill>
            </a:endParaRPr>
          </a:p>
        </p:txBody>
      </p:sp>
      <p:grpSp>
        <p:nvGrpSpPr>
          <p:cNvPr id="4" name="Group 3"/>
          <p:cNvGrpSpPr/>
          <p:nvPr/>
        </p:nvGrpSpPr>
        <p:grpSpPr>
          <a:xfrm>
            <a:off x="6660232" y="6131396"/>
            <a:ext cx="2232248" cy="633904"/>
            <a:chOff x="2699792" y="3846880"/>
            <a:chExt cx="2592288" cy="1296144"/>
          </a:xfrm>
          <a:solidFill>
            <a:srgbClr val="00B050"/>
          </a:solidFill>
        </p:grpSpPr>
        <p:sp>
          <p:nvSpPr>
            <p:cNvPr id="5" name="Oval 4"/>
            <p:cNvSpPr/>
            <p:nvPr/>
          </p:nvSpPr>
          <p:spPr>
            <a:xfrm>
              <a:off x="2699792" y="3846880"/>
              <a:ext cx="2592288" cy="1296144"/>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extBox 5"/>
            <p:cNvSpPr txBox="1"/>
            <p:nvPr/>
          </p:nvSpPr>
          <p:spPr>
            <a:xfrm>
              <a:off x="2957376" y="4125620"/>
              <a:ext cx="2088232" cy="369332"/>
            </a:xfrm>
            <a:prstGeom prst="rect">
              <a:avLst/>
            </a:prstGeom>
            <a:grpFill/>
          </p:spPr>
          <p:txBody>
            <a:bodyPr wrap="square" rtlCol="0">
              <a:spAutoFit/>
            </a:bodyPr>
            <a:lstStyle/>
            <a:p>
              <a:pPr algn="ctr"/>
              <a:r>
                <a:rPr lang="en-GB" b="1" dirty="0"/>
                <a:t>Culture</a:t>
              </a:r>
            </a:p>
          </p:txBody>
        </p:sp>
      </p:grpSp>
    </p:spTree>
    <p:extLst>
      <p:ext uri="{BB962C8B-B14F-4D97-AF65-F5344CB8AC3E}">
        <p14:creationId xmlns:p14="http://schemas.microsoft.com/office/powerpoint/2010/main" val="17604685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lstStyle/>
          <a:p>
            <a:r>
              <a:rPr lang="en-GB" dirty="0"/>
              <a:t>References</a:t>
            </a:r>
          </a:p>
        </p:txBody>
      </p:sp>
      <p:sp>
        <p:nvSpPr>
          <p:cNvPr id="3" name="Content Placeholder 2"/>
          <p:cNvSpPr>
            <a:spLocks noGrp="1"/>
          </p:cNvSpPr>
          <p:nvPr>
            <p:ph idx="1"/>
          </p:nvPr>
        </p:nvSpPr>
        <p:spPr>
          <a:xfrm>
            <a:off x="611560" y="836712"/>
            <a:ext cx="8363272" cy="4277652"/>
          </a:xfrm>
        </p:spPr>
        <p:txBody>
          <a:bodyPr>
            <a:noAutofit/>
          </a:bodyPr>
          <a:lstStyle/>
          <a:p>
            <a:pPr marL="180975" indent="-180975"/>
            <a:r>
              <a:rPr lang="en-US" sz="900" dirty="0"/>
              <a:t>Amichai‐Hamburger, A (2009) Technology and Psychological Well‐being, Cambridge: Cambridge University Press </a:t>
            </a:r>
            <a:r>
              <a:rPr lang="en-GB" sz="900" u="sng" dirty="0">
                <a:solidFill>
                  <a:srgbClr val="0000FF"/>
                </a:solidFill>
                <a:hlinkClick r:id="rId2"/>
              </a:rPr>
              <a:t>https://www.cambridge.org/core/books/technology-and-psychological-well-being/6E159275952CBAA6E75DB6F969D12E4D</a:t>
            </a:r>
            <a:r>
              <a:rPr lang="en-GB" sz="900" u="sng" dirty="0">
                <a:solidFill>
                  <a:srgbClr val="0000FF"/>
                </a:solidFill>
              </a:rPr>
              <a:t> </a:t>
            </a:r>
          </a:p>
          <a:p>
            <a:pPr marL="180975" indent="-180975"/>
            <a:r>
              <a:rPr lang="en-US" sz="900" dirty="0"/>
              <a:t>Attewell P. Battle J. 1999 Home computers and school performance. Info. Soc. 15:1-10</a:t>
            </a:r>
          </a:p>
          <a:p>
            <a:pPr marL="180975" indent="-180975"/>
            <a:r>
              <a:rPr lang="en-US" sz="900" dirty="0"/>
              <a:t>Bailey J and Steeves V (2015) eGirls, eCitizens: Putting Technology, Theory and Policy into Dialogue with Girls’ and Young Women’s Voices, Canada: University of Ottawa Press </a:t>
            </a:r>
            <a:r>
              <a:rPr lang="en-US" sz="900" u="sng" dirty="0">
                <a:solidFill>
                  <a:srgbClr val="0000FF"/>
                </a:solidFill>
                <a:hlinkClick r:id="rId3"/>
              </a:rPr>
              <a:t>https://egirlsproject.ca</a:t>
            </a:r>
            <a:r>
              <a:rPr lang="en-US" sz="900" u="sng" dirty="0">
                <a:solidFill>
                  <a:srgbClr val="0000FF"/>
                </a:solidFill>
              </a:rPr>
              <a:t>/</a:t>
            </a:r>
          </a:p>
          <a:p>
            <a:pPr marL="180975" indent="-180975"/>
            <a:r>
              <a:rPr lang="en-GB" sz="900" dirty="0"/>
              <a:t>Baudrillard J. (1991) The Gulf Ward did not take place, Indiana University Press, USA</a:t>
            </a:r>
          </a:p>
          <a:p>
            <a:pPr marL="180975" indent="-180975"/>
            <a:r>
              <a:rPr lang="en-GB" sz="900" dirty="0"/>
              <a:t>Bauman, Z (2016), “Social media are a trap”, El Pais in English </a:t>
            </a:r>
            <a:r>
              <a:rPr lang="en-GB" sz="900" u="sng" dirty="0">
                <a:solidFill>
                  <a:srgbClr val="0000FF"/>
                </a:solidFill>
                <a:hlinkClick r:id="rId4"/>
              </a:rPr>
              <a:t>http://elpais.com/elpais/2016/01/19/inenglish/1453208692_424660.html</a:t>
            </a:r>
            <a:endParaRPr lang="en-GB" sz="900" u="sng" dirty="0">
              <a:solidFill>
                <a:srgbClr val="0000FF"/>
              </a:solidFill>
            </a:endParaRPr>
          </a:p>
          <a:p>
            <a:pPr marL="180975" indent="-180975"/>
            <a:r>
              <a:rPr lang="en-US" sz="900" dirty="0"/>
              <a:t>Boyle, C and Wurf G: Digital Interaction: Learning and social communication in the information age  </a:t>
            </a:r>
            <a:r>
              <a:rPr lang="en-US" sz="900" u="sng" dirty="0">
                <a:solidFill>
                  <a:srgbClr val="0000FF"/>
                </a:solidFill>
                <a:hlinkClick r:id="rId5"/>
              </a:rPr>
              <a:t>www.researchgate.net/publication/306316943_Digital_Interaction_Learning_and_Social_Communication_in_the_Information_Age</a:t>
            </a:r>
            <a:r>
              <a:rPr lang="en-US" sz="900" u="sng" dirty="0">
                <a:solidFill>
                  <a:srgbClr val="0000FF"/>
                </a:solidFill>
              </a:rPr>
              <a:t> </a:t>
            </a:r>
            <a:endParaRPr lang="en-GB" sz="900" u="sng" dirty="0">
              <a:solidFill>
                <a:srgbClr val="0000FF"/>
              </a:solidFill>
            </a:endParaRPr>
          </a:p>
          <a:p>
            <a:pPr marL="180975" indent="-180975"/>
            <a:r>
              <a:rPr lang="en-US" sz="900" dirty="0"/>
              <a:t>Cornford, J and Robins, ‘New Media’ in The Media in Britain, eds Jane Stokes and Anna Reading, London: Palgrave, 1999</a:t>
            </a:r>
          </a:p>
          <a:p>
            <a:pPr marL="180975" indent="-180975"/>
            <a:r>
              <a:rPr lang="en-US" sz="900" dirty="0"/>
              <a:t>Damant J and Knapp M (2015) What are the likely changes in society and technology which will impact upon the ability of older adults to maintain social (extra‐familial) networks of support now, in 2025 and 2040 via </a:t>
            </a:r>
            <a:r>
              <a:rPr lang="en-US" sz="900" dirty="0">
                <a:hlinkClick r:id="rId6"/>
              </a:rPr>
              <a:t>www.gov.uk</a:t>
            </a:r>
            <a:r>
              <a:rPr lang="en-US" sz="900" dirty="0"/>
              <a:t> published 7 August 2015</a:t>
            </a:r>
            <a:endParaRPr lang="en-GB" sz="900" u="sng" dirty="0">
              <a:solidFill>
                <a:srgbClr val="0000FF"/>
              </a:solidFill>
            </a:endParaRPr>
          </a:p>
          <a:p>
            <a:pPr marL="180975" indent="-180975"/>
            <a:r>
              <a:rPr lang="en-GB" sz="900" dirty="0"/>
              <a:t>DiMaggio P, Hargittai E, Neuman WR, Robinson P, (2001) Social Implications of the Internet, Annual Review of Sociology, Vol. 27 pp307-336 </a:t>
            </a:r>
            <a:r>
              <a:rPr lang="en-GB" sz="900" dirty="0">
                <a:hlinkClick r:id="rId7"/>
              </a:rPr>
              <a:t>www.jstor.org/stable/2678624</a:t>
            </a:r>
            <a:r>
              <a:rPr lang="en-GB" sz="900" dirty="0"/>
              <a:t> </a:t>
            </a:r>
            <a:endParaRPr lang="en-GB" sz="900" u="sng" dirty="0">
              <a:solidFill>
                <a:srgbClr val="0000FF"/>
              </a:solidFill>
            </a:endParaRPr>
          </a:p>
          <a:p>
            <a:pPr marL="180975" indent="-180975"/>
            <a:r>
              <a:rPr lang="en-US" sz="900" dirty="0"/>
              <a:t>Durham G and Kellner D (2006) Media and Cultural Studies, Oxford:Blackwell Publishing</a:t>
            </a:r>
          </a:p>
          <a:p>
            <a:pPr marL="180975" indent="-180975"/>
            <a:r>
              <a:rPr lang="en-US" sz="900" dirty="0"/>
              <a:t>Haraway D (1985) A Cyborg Manifesto: Science, Technology, and Socialist‐Feminism in the Late Twentieth Century published in :‐</a:t>
            </a:r>
          </a:p>
          <a:p>
            <a:pPr marL="180975" indent="-180975"/>
            <a:r>
              <a:rPr lang="en-US" sz="900" dirty="0"/>
              <a:t>Haraway D (1991) Simians, Cyborgs and Women: The Reinvention of Nature Part V: The Postmodern Turn and New Media, Oxon: </a:t>
            </a:r>
            <a:r>
              <a:rPr lang="en-GB" sz="900" dirty="0"/>
              <a:t>Routledge</a:t>
            </a:r>
          </a:p>
          <a:p>
            <a:pPr marL="180975" indent="-180975"/>
            <a:r>
              <a:rPr lang="en-US" sz="900" dirty="0"/>
              <a:t>Holmes, M (2011) Emotional Reflexivity in Contemporary Friendships: Understanding It Using Elias and Facebook Etiquette, Sociological Research Online, 16 (1) 11 </a:t>
            </a:r>
            <a:r>
              <a:rPr lang="en-US" sz="900" u="sng" dirty="0">
                <a:solidFill>
                  <a:srgbClr val="0000FF"/>
                </a:solidFill>
              </a:rPr>
              <a:t>www.socresonline.org.uk/16/1/11.html</a:t>
            </a:r>
          </a:p>
          <a:p>
            <a:pPr marL="180975" indent="-180975"/>
            <a:r>
              <a:rPr lang="en-US" sz="900" dirty="0"/>
              <a:t>Justice T and Jamieson D (2012) The Facilitator’s Fieldbook – Section V Facilitating in a Virtual World: page 387 AMACOM</a:t>
            </a:r>
          </a:p>
          <a:p>
            <a:pPr marL="180975" indent="-180975"/>
            <a:r>
              <a:rPr lang="en-US" sz="900" dirty="0"/>
              <a:t>Kraut R, Patterson M, Lundmark V, Kiesler S, Mukhophadhyay T, Scherlis W, 1999 Internet paradox: A social technology that  reduces social involvement and psychological well-being?  Am. Psychol. 53:1011031 </a:t>
            </a:r>
            <a:r>
              <a:rPr lang="en-US" sz="900" dirty="0">
                <a:hlinkClick r:id="rId8"/>
              </a:rPr>
              <a:t>http://kraut.hciresearch.org/sites/kraut.hciresearch.org/files/articles/kraut98-InternetParadox.pdf</a:t>
            </a:r>
            <a:r>
              <a:rPr lang="en-US" sz="900" dirty="0"/>
              <a:t> </a:t>
            </a:r>
          </a:p>
          <a:p>
            <a:pPr marL="180975" indent="-180975"/>
            <a:r>
              <a:rPr lang="en-US" sz="900" dirty="0"/>
              <a:t>Nie NH, Ebring L, 2000, Internet and society: A Preliminary Report. Stanford, CA; Institute for the Quantitative Study of Society</a:t>
            </a:r>
          </a:p>
          <a:p>
            <a:pPr marL="180975" indent="-180975"/>
            <a:r>
              <a:rPr lang="en-US" sz="900" dirty="0"/>
              <a:t>PEW Internet and American Life Project (2000, May 10) Tracking online life: How women use the Internet to cultivate relationships with family and friends. </a:t>
            </a:r>
            <a:r>
              <a:rPr lang="en-US" sz="900" i="1" dirty="0"/>
              <a:t>Online Internet Life Report </a:t>
            </a:r>
            <a:r>
              <a:rPr lang="en-US" sz="900" dirty="0">
                <a:hlinkClick r:id="rId9"/>
              </a:rPr>
              <a:t>www.pewinternet.org/2000/05/10/tracking-online-life-how-women-use-the-internet-to-cultivate-relationships-with-family-and-friends/</a:t>
            </a:r>
            <a:r>
              <a:rPr lang="en-US" sz="900" dirty="0"/>
              <a:t> </a:t>
            </a:r>
          </a:p>
          <a:p>
            <a:pPr marL="180975" indent="-180975"/>
            <a:r>
              <a:rPr lang="en-US" sz="900" dirty="0"/>
              <a:t>Rosenblatt E and Tushnet R (2015) Transformative Works: Young Women’s Voice on Fandom and Fair Use, in Bailey J and Steeves V(2015) eGirls, eCitizens: Putting Technology, Theory and Policy into Dialogue with Girls’ and Young Women’s Voices, Canada: University </a:t>
            </a:r>
            <a:r>
              <a:rPr lang="en-GB" sz="900" dirty="0"/>
              <a:t>of Ottawa Press</a:t>
            </a:r>
          </a:p>
          <a:p>
            <a:pPr marL="180975" indent="-180975"/>
            <a:r>
              <a:rPr lang="en-US" sz="900" dirty="0"/>
              <a:t>Schuster J (2013) Invisible feminists? Social media and young women’s political participation, Political Science vol. 65 no. 1 8‐24 </a:t>
            </a:r>
            <a:r>
              <a:rPr lang="en-GB" sz="900" u="sng" dirty="0">
                <a:solidFill>
                  <a:srgbClr val="0000FF"/>
                </a:solidFill>
              </a:rPr>
              <a:t>http://pnz.sagepub.com/content/65/1/8.short?rss=1&amp;ssource=mfr</a:t>
            </a:r>
          </a:p>
          <a:p>
            <a:pPr marL="180975" indent="-180975"/>
            <a:r>
              <a:rPr lang="en-US" sz="900" dirty="0"/>
              <a:t>Turkle, S (2012) Alone Together: </a:t>
            </a:r>
            <a:r>
              <a:rPr lang="en-US" sz="900" u="sng" dirty="0">
                <a:solidFill>
                  <a:srgbClr val="0000FF"/>
                </a:solidFill>
              </a:rPr>
              <a:t>www.alonetogetherbook.com/ </a:t>
            </a:r>
            <a:r>
              <a:rPr lang="en-US" sz="900" dirty="0"/>
              <a:t>or </a:t>
            </a:r>
            <a:r>
              <a:rPr lang="en-GB" sz="900" u="sng" dirty="0">
                <a:solidFill>
                  <a:srgbClr val="0000FF"/>
                </a:solidFill>
              </a:rPr>
              <a:t>www.ted.com/talks/sherry_turkle_alone_together?language=en</a:t>
            </a:r>
          </a:p>
          <a:p>
            <a:pPr marL="180975" indent="-180975"/>
            <a:r>
              <a:rPr lang="en-US" sz="900" dirty="0"/>
              <a:t>UCL Why we Post: </a:t>
            </a:r>
            <a:r>
              <a:rPr lang="en-US" sz="900" dirty="0">
                <a:hlinkClick r:id="rId10"/>
              </a:rPr>
              <a:t>www.</a:t>
            </a:r>
            <a:r>
              <a:rPr lang="en-US" sz="900" u="sng" dirty="0">
                <a:solidFill>
                  <a:srgbClr val="0000FF"/>
                </a:solidFill>
                <a:hlinkClick r:id="rId10"/>
              </a:rPr>
              <a:t>ucl.ac.uk/why-we-post/discoveries</a:t>
            </a:r>
            <a:endParaRPr lang="en-US" sz="900" u="sng" dirty="0">
              <a:solidFill>
                <a:srgbClr val="0000FF"/>
              </a:solidFill>
            </a:endParaRPr>
          </a:p>
          <a:p>
            <a:pPr marL="180975" indent="-180975"/>
            <a:r>
              <a:rPr lang="en-US" sz="900" dirty="0"/>
              <a:t>Vaterlaus, J (2012) Late Adolescents’ Perceptions of a Digital Generation Gap and Perceived Parent Child Relations, Utah State University </a:t>
            </a:r>
            <a:r>
              <a:rPr lang="en-GB" sz="900" u="sng" dirty="0">
                <a:solidFill>
                  <a:srgbClr val="0000FF"/>
                </a:solidFill>
              </a:rPr>
              <a:t>http://digitalcommons.usu.edu/cgi/viewcontent.cgi?article=2335&amp;context=etd</a:t>
            </a:r>
          </a:p>
        </p:txBody>
      </p:sp>
    </p:spTree>
    <p:extLst>
      <p:ext uri="{BB962C8B-B14F-4D97-AF65-F5344CB8AC3E}">
        <p14:creationId xmlns:p14="http://schemas.microsoft.com/office/powerpoint/2010/main" val="533450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Component 3</a:t>
            </a:r>
            <a:br>
              <a:rPr lang="en-GB" b="1" dirty="0"/>
            </a:br>
            <a:r>
              <a:rPr lang="en-GB" b="1" dirty="0"/>
              <a:t>Debates in contemporary society</a:t>
            </a:r>
          </a:p>
        </p:txBody>
      </p:sp>
      <p:sp>
        <p:nvSpPr>
          <p:cNvPr id="3" name="Content Placeholder 2"/>
          <p:cNvSpPr>
            <a:spLocks noGrp="1"/>
          </p:cNvSpPr>
          <p:nvPr>
            <p:ph idx="1"/>
          </p:nvPr>
        </p:nvSpPr>
        <p:spPr>
          <a:gradFill flip="none" rotWithShape="1">
            <a:gsLst>
              <a:gs pos="0">
                <a:srgbClr val="B0008A">
                  <a:alpha val="49804"/>
                </a:srgbClr>
              </a:gs>
              <a:gs pos="35000">
                <a:srgbClr val="FF9BEA">
                  <a:alpha val="46000"/>
                </a:srgbClr>
              </a:gs>
              <a:gs pos="72000">
                <a:schemeClr val="bg1"/>
              </a:gs>
              <a:gs pos="100000">
                <a:schemeClr val="bg1">
                  <a:alpha val="0"/>
                </a:schemeClr>
              </a:gs>
            </a:gsLst>
            <a:lin ang="16200000" scaled="1"/>
            <a:tileRect/>
          </a:gradFill>
        </p:spPr>
        <p:txBody>
          <a:bodyPr>
            <a:normAutofit fontScale="92500" lnSpcReduction="20000"/>
          </a:bodyPr>
          <a:lstStyle/>
          <a:p>
            <a:pPr marL="0" indent="0" algn="ctr">
              <a:buNone/>
            </a:pPr>
            <a:endParaRPr lang="en-GB" dirty="0"/>
          </a:p>
          <a:p>
            <a:pPr marL="0" indent="0" algn="ctr">
              <a:lnSpc>
                <a:spcPct val="200000"/>
              </a:lnSpc>
              <a:buNone/>
            </a:pPr>
            <a:r>
              <a:rPr lang="en-GB" dirty="0"/>
              <a:t>105 Marks</a:t>
            </a:r>
          </a:p>
          <a:p>
            <a:pPr marL="0" indent="0" algn="ctr">
              <a:lnSpc>
                <a:spcPct val="200000"/>
              </a:lnSpc>
              <a:buNone/>
            </a:pPr>
            <a:r>
              <a:rPr lang="en-GB" dirty="0"/>
              <a:t>2 hours 15 minutes</a:t>
            </a:r>
          </a:p>
          <a:p>
            <a:pPr marL="0" indent="0" algn="ctr">
              <a:lnSpc>
                <a:spcPct val="200000"/>
              </a:lnSpc>
              <a:buNone/>
            </a:pPr>
            <a:r>
              <a:rPr lang="en-US" b="1" dirty="0"/>
              <a:t>35% </a:t>
            </a:r>
            <a:r>
              <a:rPr lang="en-US" dirty="0"/>
              <a:t>of total A level</a:t>
            </a:r>
          </a:p>
          <a:p>
            <a:pPr marL="0" indent="0" algn="ctr">
              <a:lnSpc>
                <a:spcPct val="200000"/>
              </a:lnSpc>
              <a:buNone/>
            </a:pPr>
            <a:r>
              <a:rPr lang="en-GB" b="1" dirty="0"/>
              <a:t>Synoptic</a:t>
            </a:r>
            <a:endParaRPr lang="en-GB" dirty="0"/>
          </a:p>
        </p:txBody>
      </p:sp>
    </p:spTree>
    <p:extLst>
      <p:ext uri="{BB962C8B-B14F-4D97-AF65-F5344CB8AC3E}">
        <p14:creationId xmlns:p14="http://schemas.microsoft.com/office/powerpoint/2010/main" val="30113384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260648"/>
            <a:ext cx="8229600" cy="5472000"/>
          </a:xfrm>
          <a:gradFill flip="none" rotWithShape="1">
            <a:gsLst>
              <a:gs pos="0">
                <a:srgbClr val="B0008A">
                  <a:alpha val="49804"/>
                </a:srgbClr>
              </a:gs>
              <a:gs pos="35000">
                <a:srgbClr val="FF9BEA">
                  <a:alpha val="50000"/>
                </a:srgbClr>
              </a:gs>
              <a:gs pos="100000">
                <a:schemeClr val="bg1">
                  <a:alpha val="0"/>
                </a:schemeClr>
              </a:gs>
            </a:gsLst>
            <a:lin ang="16200000" scaled="1"/>
            <a:tileRect/>
          </a:gradFill>
        </p:spPr>
        <p:txBody>
          <a:bodyPr>
            <a:normAutofit/>
          </a:bodyPr>
          <a:lstStyle/>
          <a:p>
            <a:pPr marL="0" indent="0" algn="ctr">
              <a:buNone/>
            </a:pPr>
            <a:endParaRPr lang="en-GB" b="1" dirty="0"/>
          </a:p>
          <a:p>
            <a:pPr marL="0" indent="0" algn="ctr">
              <a:buNone/>
            </a:pPr>
            <a:endParaRPr lang="en-GB" b="1" dirty="0"/>
          </a:p>
          <a:p>
            <a:pPr marL="0" indent="0" algn="ctr">
              <a:buNone/>
            </a:pPr>
            <a:r>
              <a:rPr lang="en-GB" sz="4400" b="1" dirty="0">
                <a:solidFill>
                  <a:srgbClr val="73005B"/>
                </a:solidFill>
              </a:rPr>
              <a:t>Assessment of Section A</a:t>
            </a:r>
          </a:p>
          <a:p>
            <a:pPr marL="0" indent="0" algn="ctr">
              <a:buNone/>
            </a:pPr>
            <a:endParaRPr lang="en-GB" b="1" dirty="0"/>
          </a:p>
        </p:txBody>
      </p:sp>
    </p:spTree>
    <p:extLst>
      <p:ext uri="{BB962C8B-B14F-4D97-AF65-F5344CB8AC3E}">
        <p14:creationId xmlns:p14="http://schemas.microsoft.com/office/powerpoint/2010/main" val="40224117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Assessment objectives</a:t>
            </a:r>
          </a:p>
        </p:txBody>
      </p:sp>
      <p:sp>
        <p:nvSpPr>
          <p:cNvPr id="3" name="Content Placeholder 2"/>
          <p:cNvSpPr>
            <a:spLocks noGrp="1"/>
          </p:cNvSpPr>
          <p:nvPr>
            <p:ph idx="1"/>
          </p:nvPr>
        </p:nvSpPr>
        <p:spPr/>
        <p:txBody>
          <a:bodyPr>
            <a:noAutofit/>
          </a:bodyPr>
          <a:lstStyle/>
          <a:p>
            <a:r>
              <a:rPr lang="en-US" sz="2400" b="1" dirty="0"/>
              <a:t>AO1: Knowledge and Understanding </a:t>
            </a:r>
            <a:r>
              <a:rPr lang="en-US" sz="2400" dirty="0"/>
              <a:t>of theories, </a:t>
            </a:r>
            <a:r>
              <a:rPr lang="en-GB" sz="2400" dirty="0"/>
              <a:t>concepts, evidence and methods.</a:t>
            </a:r>
          </a:p>
          <a:p>
            <a:endParaRPr lang="en-GB" sz="2400" dirty="0"/>
          </a:p>
          <a:p>
            <a:r>
              <a:rPr lang="en-US" sz="2400" b="1" dirty="0"/>
              <a:t>AO2: Application </a:t>
            </a:r>
            <a:r>
              <a:rPr lang="en-US" sz="2400" dirty="0"/>
              <a:t>of sociological theories, concepts, evidence and research methods to a range of issues.</a:t>
            </a:r>
          </a:p>
          <a:p>
            <a:endParaRPr lang="en-US" sz="2400" dirty="0"/>
          </a:p>
          <a:p>
            <a:r>
              <a:rPr lang="en-US" sz="2400" b="1" dirty="0"/>
              <a:t>AO3: Analysis and Evaluation </a:t>
            </a:r>
            <a:r>
              <a:rPr lang="en-US" sz="2400" dirty="0"/>
              <a:t>of sociological theories, concepts, evidence and research methods in order to: present arguments, make judgements, draw </a:t>
            </a:r>
            <a:r>
              <a:rPr lang="en-GB" sz="2400" dirty="0"/>
              <a:t>conclusions.</a:t>
            </a:r>
          </a:p>
        </p:txBody>
      </p:sp>
    </p:spTree>
    <p:extLst>
      <p:ext uri="{BB962C8B-B14F-4D97-AF65-F5344CB8AC3E}">
        <p14:creationId xmlns:p14="http://schemas.microsoft.com/office/powerpoint/2010/main" val="420783863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Question Stems</a:t>
            </a:r>
          </a:p>
        </p:txBody>
      </p:sp>
      <p:sp>
        <p:nvSpPr>
          <p:cNvPr id="3" name="Content Placeholder 2"/>
          <p:cNvSpPr>
            <a:spLocks noGrp="1"/>
          </p:cNvSpPr>
          <p:nvPr>
            <p:ph idx="1"/>
          </p:nvPr>
        </p:nvSpPr>
        <p:spPr/>
        <p:txBody>
          <a:bodyPr>
            <a:normAutofit/>
          </a:bodyPr>
          <a:lstStyle/>
          <a:p>
            <a:pPr>
              <a:spcAft>
                <a:spcPts val="600"/>
              </a:spcAft>
            </a:pPr>
            <a:r>
              <a:rPr lang="en-US" sz="2400" dirty="0"/>
              <a:t>As with all parts of the A Level assessment, the command words may vary from series to series and not necessarily be the same as used on the SAMs ‐ OCR will ensure the command words are of a comparable </a:t>
            </a:r>
            <a:r>
              <a:rPr lang="en-GB" sz="2400" dirty="0"/>
              <a:t>level of demand.</a:t>
            </a:r>
          </a:p>
          <a:p>
            <a:pPr marL="0" indent="0">
              <a:spcAft>
                <a:spcPts val="600"/>
              </a:spcAft>
              <a:buNone/>
            </a:pPr>
            <a:endParaRPr lang="en-GB" sz="2400" dirty="0"/>
          </a:p>
          <a:p>
            <a:pPr>
              <a:spcAft>
                <a:spcPts val="600"/>
              </a:spcAft>
            </a:pPr>
            <a:r>
              <a:rPr lang="en-US" sz="2400" dirty="0"/>
              <a:t>The Assessment Objectives and the number of marks allocated to the questions will remain the same.</a:t>
            </a:r>
            <a:endParaRPr lang="en-GB" sz="2400" dirty="0"/>
          </a:p>
        </p:txBody>
      </p:sp>
    </p:spTree>
    <p:extLst>
      <p:ext uri="{BB962C8B-B14F-4D97-AF65-F5344CB8AC3E}">
        <p14:creationId xmlns:p14="http://schemas.microsoft.com/office/powerpoint/2010/main" val="28930844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Question 1 and Question 2</a:t>
            </a:r>
          </a:p>
        </p:txBody>
      </p:sp>
      <p:sp>
        <p:nvSpPr>
          <p:cNvPr id="3" name="Content Placeholder 2"/>
          <p:cNvSpPr>
            <a:spLocks noGrp="1"/>
          </p:cNvSpPr>
          <p:nvPr>
            <p:ph idx="1"/>
          </p:nvPr>
        </p:nvSpPr>
        <p:spPr/>
        <p:txBody>
          <a:bodyPr>
            <a:normAutofit/>
          </a:bodyPr>
          <a:lstStyle/>
          <a:p>
            <a:pPr marL="0" indent="0">
              <a:buNone/>
            </a:pPr>
            <a:r>
              <a:rPr lang="pt-BR" sz="2400" dirty="0"/>
              <a:t>(Q1) 	9 mark</a:t>
            </a:r>
          </a:p>
          <a:p>
            <a:pPr marL="0" indent="0">
              <a:buNone/>
            </a:pPr>
            <a:r>
              <a:rPr lang="pt-BR" sz="2400" dirty="0"/>
              <a:t>	AO1 ‐ 5 / AO2 ‐ 4</a:t>
            </a:r>
          </a:p>
          <a:p>
            <a:pPr marL="0" indent="0">
              <a:buNone/>
            </a:pPr>
            <a:endParaRPr lang="pt-BR" sz="2400" dirty="0"/>
          </a:p>
          <a:p>
            <a:pPr marL="0" indent="0">
              <a:buNone/>
            </a:pPr>
            <a:r>
              <a:rPr lang="pt-BR" sz="2400" dirty="0"/>
              <a:t>(Q2) 	10 mark</a:t>
            </a:r>
          </a:p>
          <a:p>
            <a:pPr marL="0" indent="0">
              <a:buNone/>
            </a:pPr>
            <a:r>
              <a:rPr lang="pt-BR" sz="2400" dirty="0"/>
              <a:t>	 AO1 ‐ 4 / AO2 - 2 / AO3 ‐ 4</a:t>
            </a:r>
          </a:p>
          <a:p>
            <a:endParaRPr lang="en-GB" sz="2400" dirty="0"/>
          </a:p>
        </p:txBody>
      </p:sp>
    </p:spTree>
    <p:extLst>
      <p:ext uri="{BB962C8B-B14F-4D97-AF65-F5344CB8AC3E}">
        <p14:creationId xmlns:p14="http://schemas.microsoft.com/office/powerpoint/2010/main" val="16777252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Question 1 and Question 2</a:t>
            </a:r>
          </a:p>
        </p:txBody>
      </p:sp>
      <p:sp>
        <p:nvSpPr>
          <p:cNvPr id="3" name="Content Placeholder 2"/>
          <p:cNvSpPr>
            <a:spLocks noGrp="1"/>
          </p:cNvSpPr>
          <p:nvPr>
            <p:ph idx="1"/>
          </p:nvPr>
        </p:nvSpPr>
        <p:spPr/>
        <p:txBody>
          <a:bodyPr>
            <a:normAutofit lnSpcReduction="10000"/>
          </a:bodyPr>
          <a:lstStyle/>
          <a:p>
            <a:r>
              <a:rPr lang="en-US" sz="2400" dirty="0"/>
              <a:t>When a question requires reference to the sources to be made, in order to achieve the higher level marks, students need to refer to the sources but also use their wider sociological knowledge.</a:t>
            </a:r>
          </a:p>
          <a:p>
            <a:r>
              <a:rPr lang="en-US" sz="2400" dirty="0"/>
              <a:t>If question 1 and 2 asked 'With reference to the sources...' it requires only one source to be referred to in order to access the full range of marks. Of course if appropriate to the question candidates may wish to refer to both sources.</a:t>
            </a:r>
          </a:p>
          <a:p>
            <a:r>
              <a:rPr lang="en-US" sz="2400" dirty="0"/>
              <a:t>If question 1 and 2 did require candidates to refer to both sources, the question stem would specifically read 'With reference to Source A and Source B...'</a:t>
            </a:r>
          </a:p>
          <a:p>
            <a:endParaRPr lang="en-GB" sz="2400" dirty="0"/>
          </a:p>
        </p:txBody>
      </p:sp>
    </p:spTree>
    <p:extLst>
      <p:ext uri="{BB962C8B-B14F-4D97-AF65-F5344CB8AC3E}">
        <p14:creationId xmlns:p14="http://schemas.microsoft.com/office/powerpoint/2010/main" val="245516926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Question 3</a:t>
            </a:r>
          </a:p>
        </p:txBody>
      </p:sp>
      <p:sp>
        <p:nvSpPr>
          <p:cNvPr id="3" name="Content Placeholder 2"/>
          <p:cNvSpPr>
            <a:spLocks noGrp="1"/>
          </p:cNvSpPr>
          <p:nvPr>
            <p:ph idx="1"/>
          </p:nvPr>
        </p:nvSpPr>
        <p:spPr/>
        <p:txBody>
          <a:bodyPr>
            <a:normAutofit/>
          </a:bodyPr>
          <a:lstStyle/>
          <a:p>
            <a:pPr marL="0" indent="0">
              <a:buNone/>
            </a:pPr>
            <a:r>
              <a:rPr lang="pt-BR" sz="2400" dirty="0"/>
              <a:t>(Q3) 	16 mark </a:t>
            </a:r>
          </a:p>
          <a:p>
            <a:pPr marL="0" indent="0">
              <a:buNone/>
            </a:pPr>
            <a:r>
              <a:rPr lang="pt-BR" sz="2400" dirty="0"/>
              <a:t>	AO1 ‐ 4 / AO2 ‐ 4 / AO3 ‐ 8</a:t>
            </a:r>
            <a:endParaRPr lang="en-GB" sz="2400" dirty="0"/>
          </a:p>
          <a:p>
            <a:endParaRPr lang="en-GB" sz="2400" dirty="0"/>
          </a:p>
          <a:p>
            <a:endParaRPr lang="en-GB" sz="2400" dirty="0"/>
          </a:p>
          <a:p>
            <a:pPr marL="0" indent="0">
              <a:buNone/>
            </a:pPr>
            <a:r>
              <a:rPr lang="en-US" sz="2400" dirty="0"/>
              <a:t>Question 3 does not require reference to the </a:t>
            </a:r>
            <a:r>
              <a:rPr lang="en-GB" sz="2400" dirty="0"/>
              <a:t>sources.</a:t>
            </a:r>
          </a:p>
          <a:p>
            <a:endParaRPr lang="en-GB" sz="2400" dirty="0"/>
          </a:p>
        </p:txBody>
      </p:sp>
    </p:spTree>
    <p:extLst>
      <p:ext uri="{BB962C8B-B14F-4D97-AF65-F5344CB8AC3E}">
        <p14:creationId xmlns:p14="http://schemas.microsoft.com/office/powerpoint/2010/main" val="166450620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General assessment points</a:t>
            </a:r>
          </a:p>
        </p:txBody>
      </p:sp>
      <p:sp>
        <p:nvSpPr>
          <p:cNvPr id="3" name="Content Placeholder 2"/>
          <p:cNvSpPr>
            <a:spLocks noGrp="1"/>
          </p:cNvSpPr>
          <p:nvPr>
            <p:ph idx="1"/>
          </p:nvPr>
        </p:nvSpPr>
        <p:spPr/>
        <p:txBody>
          <a:bodyPr>
            <a:normAutofit/>
          </a:bodyPr>
          <a:lstStyle/>
          <a:p>
            <a:pPr>
              <a:spcAft>
                <a:spcPts val="1200"/>
              </a:spcAft>
            </a:pPr>
            <a:r>
              <a:rPr lang="en-US" sz="2400" dirty="0"/>
              <a:t>To achieve the higher level marks, students need to back up their statements with </a:t>
            </a:r>
            <a:r>
              <a:rPr lang="en-GB" sz="2400" dirty="0"/>
              <a:t>sociological evidence (studies, statistics, concepts).</a:t>
            </a:r>
          </a:p>
          <a:p>
            <a:pPr>
              <a:spcAft>
                <a:spcPts val="1200"/>
              </a:spcAft>
            </a:pPr>
            <a:r>
              <a:rPr lang="en-US" sz="2400" dirty="0"/>
              <a:t>Refer to the mark scheme to see what is expected! </a:t>
            </a:r>
          </a:p>
          <a:p>
            <a:pPr>
              <a:spcAft>
                <a:spcPts val="1200"/>
              </a:spcAft>
            </a:pPr>
            <a:r>
              <a:rPr lang="en-US" sz="2400" dirty="0"/>
              <a:t>The mark scheme also has further ideas for studies you may wish to refer to (they are just indicative and others are also relevant.)  </a:t>
            </a:r>
            <a:endParaRPr lang="en-GB" sz="2400" dirty="0"/>
          </a:p>
        </p:txBody>
      </p:sp>
    </p:spTree>
    <p:extLst>
      <p:ext uri="{BB962C8B-B14F-4D97-AF65-F5344CB8AC3E}">
        <p14:creationId xmlns:p14="http://schemas.microsoft.com/office/powerpoint/2010/main" val="244133636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229600" cy="1143000"/>
          </a:xfrm>
        </p:spPr>
        <p:txBody>
          <a:bodyPr/>
          <a:lstStyle/>
          <a:p>
            <a:r>
              <a:rPr lang="en-GB" b="1" dirty="0"/>
              <a:t>General assessment points</a:t>
            </a:r>
          </a:p>
        </p:txBody>
      </p:sp>
      <p:sp>
        <p:nvSpPr>
          <p:cNvPr id="3" name="Content Placeholder 2"/>
          <p:cNvSpPr>
            <a:spLocks noGrp="1"/>
          </p:cNvSpPr>
          <p:nvPr>
            <p:ph idx="1"/>
          </p:nvPr>
        </p:nvSpPr>
        <p:spPr/>
        <p:txBody>
          <a:bodyPr>
            <a:normAutofit/>
          </a:bodyPr>
          <a:lstStyle/>
          <a:p>
            <a:pPr>
              <a:spcAft>
                <a:spcPts val="1200"/>
              </a:spcAft>
            </a:pPr>
            <a:r>
              <a:rPr lang="en-US" sz="2400" dirty="0"/>
              <a:t>Sample candidate answers are available on our website at </a:t>
            </a:r>
            <a:r>
              <a:rPr lang="en-GB" sz="2400" u="sng" dirty="0">
                <a:solidFill>
                  <a:srgbClr val="0000FF"/>
                </a:solidFill>
                <a:hlinkClick r:id="rId2"/>
              </a:rPr>
              <a:t>http://www.ocr.org.uk/qualifications/as‐alevel‐gce‐sociology‐h180‐h580‐from‐2015</a:t>
            </a:r>
            <a:r>
              <a:rPr lang="en-GB" sz="2400" u="sng" dirty="0">
                <a:solidFill>
                  <a:srgbClr val="0000FF"/>
                </a:solidFill>
              </a:rPr>
              <a:t>/</a:t>
            </a:r>
          </a:p>
          <a:p>
            <a:pPr marL="0" indent="0">
              <a:spcAft>
                <a:spcPts val="1200"/>
              </a:spcAft>
              <a:buNone/>
            </a:pPr>
            <a:endParaRPr lang="en-GB" sz="2400" u="sng" dirty="0">
              <a:solidFill>
                <a:srgbClr val="0000FF"/>
              </a:solidFill>
            </a:endParaRPr>
          </a:p>
          <a:p>
            <a:pPr>
              <a:spcAft>
                <a:spcPts val="1200"/>
              </a:spcAft>
            </a:pPr>
            <a:r>
              <a:rPr lang="en-US" sz="2400" dirty="0"/>
              <a:t>Practice Papers (Set 1 and Set 2) for A Level are available via </a:t>
            </a:r>
            <a:r>
              <a:rPr lang="en-GB" sz="2400" dirty="0"/>
              <a:t>Interchange </a:t>
            </a:r>
            <a:r>
              <a:rPr lang="en-GB" sz="2400" u="sng" dirty="0">
                <a:solidFill>
                  <a:srgbClr val="0000FF"/>
                </a:solidFill>
                <a:hlinkClick r:id="rId3"/>
              </a:rPr>
              <a:t>https://interchange.ocr.org.uk</a:t>
            </a:r>
            <a:endParaRPr lang="en-GB" sz="2400" u="sng" dirty="0">
              <a:solidFill>
                <a:srgbClr val="0000FF"/>
              </a:solidFill>
            </a:endParaRPr>
          </a:p>
        </p:txBody>
      </p:sp>
    </p:spTree>
    <p:extLst>
      <p:ext uri="{BB962C8B-B14F-4D97-AF65-F5344CB8AC3E}">
        <p14:creationId xmlns:p14="http://schemas.microsoft.com/office/powerpoint/2010/main" val="160633346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60648"/>
            <a:ext cx="8229600" cy="5472000"/>
          </a:xfrm>
          <a:gradFill flip="none" rotWithShape="1">
            <a:gsLst>
              <a:gs pos="0">
                <a:srgbClr val="B0008A">
                  <a:alpha val="49804"/>
                </a:srgbClr>
              </a:gs>
              <a:gs pos="35000">
                <a:srgbClr val="FF9BEA">
                  <a:alpha val="50000"/>
                </a:srgbClr>
              </a:gs>
              <a:gs pos="100000">
                <a:schemeClr val="bg1">
                  <a:alpha val="0"/>
                </a:schemeClr>
              </a:gs>
            </a:gsLst>
            <a:lin ang="16200000" scaled="1"/>
            <a:tileRect/>
          </a:gradFill>
        </p:spPr>
        <p:txBody>
          <a:bodyPr>
            <a:normAutofit/>
          </a:bodyPr>
          <a:lstStyle/>
          <a:p>
            <a:pPr marL="0" indent="0" algn="ctr">
              <a:buNone/>
            </a:pPr>
            <a:endParaRPr lang="en-GB" sz="4400" b="1" dirty="0">
              <a:solidFill>
                <a:srgbClr val="73005B"/>
              </a:solidFill>
            </a:endParaRPr>
          </a:p>
          <a:p>
            <a:pPr marL="0" indent="0" algn="ctr">
              <a:buNone/>
            </a:pPr>
            <a:endParaRPr lang="en-GB" sz="4400" b="1" dirty="0">
              <a:solidFill>
                <a:srgbClr val="73005B"/>
              </a:solidFill>
            </a:endParaRPr>
          </a:p>
          <a:p>
            <a:pPr marL="0" indent="0" algn="ctr">
              <a:buNone/>
            </a:pPr>
            <a:r>
              <a:rPr lang="en-GB" sz="4400" b="1" dirty="0">
                <a:solidFill>
                  <a:srgbClr val="73005B"/>
                </a:solidFill>
              </a:rPr>
              <a:t>Global perspective within Section B</a:t>
            </a:r>
            <a:endParaRPr lang="en-GB" sz="4400" dirty="0">
              <a:solidFill>
                <a:srgbClr val="73005B"/>
              </a:solidFill>
            </a:endParaRPr>
          </a:p>
        </p:txBody>
      </p:sp>
    </p:spTree>
    <p:extLst>
      <p:ext uri="{BB962C8B-B14F-4D97-AF65-F5344CB8AC3E}">
        <p14:creationId xmlns:p14="http://schemas.microsoft.com/office/powerpoint/2010/main" val="305568718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Section B: Options</a:t>
            </a:r>
          </a:p>
        </p:txBody>
      </p:sp>
      <p:sp>
        <p:nvSpPr>
          <p:cNvPr id="3" name="Content Placeholder 2"/>
          <p:cNvSpPr>
            <a:spLocks noGrp="1"/>
          </p:cNvSpPr>
          <p:nvPr>
            <p:ph idx="1"/>
          </p:nvPr>
        </p:nvSpPr>
        <p:spPr/>
        <p:txBody>
          <a:bodyPr>
            <a:normAutofit fontScale="92500" lnSpcReduction="20000"/>
          </a:bodyPr>
          <a:lstStyle/>
          <a:p>
            <a:r>
              <a:rPr lang="en-US" sz="2400" dirty="0"/>
              <a:t>There is a choice of one topic from three:</a:t>
            </a:r>
          </a:p>
          <a:p>
            <a:pPr marL="400050" lvl="1" indent="0">
              <a:buNone/>
            </a:pPr>
            <a:r>
              <a:rPr lang="en-GB" sz="2400" dirty="0"/>
              <a:t>– Crime and deviance</a:t>
            </a:r>
          </a:p>
          <a:p>
            <a:pPr marL="400050" lvl="1" indent="0">
              <a:buNone/>
            </a:pPr>
            <a:r>
              <a:rPr lang="en-GB" sz="2400" dirty="0"/>
              <a:t>– Education</a:t>
            </a:r>
          </a:p>
          <a:p>
            <a:pPr marL="400050" lvl="1" indent="0">
              <a:buNone/>
            </a:pPr>
            <a:r>
              <a:rPr lang="en-GB" sz="2400" dirty="0"/>
              <a:t>– Religion, belief and faith.</a:t>
            </a:r>
          </a:p>
          <a:p>
            <a:pPr marL="400050" lvl="1" indent="0">
              <a:buNone/>
            </a:pPr>
            <a:endParaRPr lang="en-GB" sz="2400" dirty="0"/>
          </a:p>
          <a:p>
            <a:r>
              <a:rPr lang="en-US" sz="2400" dirty="0"/>
              <a:t>Which one will you choose? Why?</a:t>
            </a:r>
          </a:p>
          <a:p>
            <a:endParaRPr lang="en-US" sz="2400" dirty="0"/>
          </a:p>
          <a:p>
            <a:r>
              <a:rPr lang="en-US" sz="2400" dirty="0"/>
              <a:t>The options have much of the same content, however they demand a more contemporary approach, so it is a good idea to include contemporary evidence, ideas and research.</a:t>
            </a:r>
          </a:p>
          <a:p>
            <a:pPr marL="0" indent="0">
              <a:buNone/>
            </a:pPr>
            <a:endParaRPr lang="en-US" sz="2400" dirty="0"/>
          </a:p>
          <a:p>
            <a:r>
              <a:rPr lang="en-US" sz="2400" dirty="0"/>
              <a:t>A global perspective is a new element within </a:t>
            </a:r>
            <a:r>
              <a:rPr lang="en-GB" sz="2400" dirty="0"/>
              <a:t>each option topic.</a:t>
            </a:r>
          </a:p>
        </p:txBody>
      </p:sp>
    </p:spTree>
    <p:extLst>
      <p:ext uri="{BB962C8B-B14F-4D97-AF65-F5344CB8AC3E}">
        <p14:creationId xmlns:p14="http://schemas.microsoft.com/office/powerpoint/2010/main" val="847078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Overview</a:t>
            </a:r>
          </a:p>
        </p:txBody>
      </p:sp>
      <p:sp>
        <p:nvSpPr>
          <p:cNvPr id="3" name="Content Placeholder 2"/>
          <p:cNvSpPr>
            <a:spLocks noGrp="1"/>
          </p:cNvSpPr>
          <p:nvPr>
            <p:ph idx="1"/>
          </p:nvPr>
        </p:nvSpPr>
        <p:spPr/>
        <p:txBody>
          <a:bodyPr>
            <a:noAutofit/>
          </a:bodyPr>
          <a:lstStyle/>
          <a:p>
            <a:pPr marL="0" indent="0">
              <a:buNone/>
            </a:pPr>
            <a:r>
              <a:rPr lang="en-GB" sz="2600" b="1" dirty="0"/>
              <a:t>Section A:</a:t>
            </a:r>
          </a:p>
          <a:p>
            <a:pPr marL="0" indent="0">
              <a:spcBef>
                <a:spcPts val="400"/>
              </a:spcBef>
              <a:buNone/>
            </a:pPr>
            <a:r>
              <a:rPr lang="en-US" sz="2400" dirty="0"/>
              <a:t>Globalisation and the digital social world</a:t>
            </a:r>
          </a:p>
          <a:p>
            <a:pPr marL="0" indent="0">
              <a:spcBef>
                <a:spcPts val="200"/>
              </a:spcBef>
              <a:buNone/>
            </a:pPr>
            <a:r>
              <a:rPr lang="en-GB" sz="2400" b="1" dirty="0"/>
              <a:t>							35 marks</a:t>
            </a:r>
          </a:p>
          <a:p>
            <a:pPr marL="0" indent="0">
              <a:buNone/>
            </a:pPr>
            <a:r>
              <a:rPr lang="en-GB" sz="2600" b="1" dirty="0"/>
              <a:t>Section B:</a:t>
            </a:r>
          </a:p>
          <a:p>
            <a:pPr marL="0" indent="0">
              <a:buNone/>
            </a:pPr>
            <a:r>
              <a:rPr lang="en-US" sz="2400" dirty="0"/>
              <a:t>Debates explored through a detailed study of </a:t>
            </a:r>
            <a:r>
              <a:rPr lang="en-US" sz="2400" b="1" dirty="0"/>
              <a:t>one </a:t>
            </a:r>
            <a:r>
              <a:rPr lang="en-US" sz="2400" dirty="0"/>
              <a:t>of</a:t>
            </a:r>
          </a:p>
          <a:p>
            <a:pPr marL="0" indent="0">
              <a:buNone/>
            </a:pPr>
            <a:r>
              <a:rPr lang="en-GB" sz="2400" b="1" dirty="0"/>
              <a:t>three </a:t>
            </a:r>
            <a:r>
              <a:rPr lang="en-GB" sz="2400" dirty="0"/>
              <a:t>options:</a:t>
            </a:r>
          </a:p>
          <a:p>
            <a:pPr marL="400050" lvl="1" indent="0">
              <a:buNone/>
            </a:pPr>
            <a:r>
              <a:rPr lang="en-GB" sz="2400" dirty="0"/>
              <a:t>• Crime and deviance</a:t>
            </a:r>
          </a:p>
          <a:p>
            <a:pPr marL="400050" lvl="1" indent="0">
              <a:buNone/>
            </a:pPr>
            <a:r>
              <a:rPr lang="en-GB" sz="2400" dirty="0"/>
              <a:t>• Education</a:t>
            </a:r>
          </a:p>
          <a:p>
            <a:pPr marL="400050" lvl="1" indent="0">
              <a:buNone/>
            </a:pPr>
            <a:r>
              <a:rPr lang="en-GB" sz="2400" dirty="0"/>
              <a:t>• Religion, belief and faith</a:t>
            </a:r>
          </a:p>
          <a:p>
            <a:pPr marL="0" indent="0">
              <a:buNone/>
              <a:tabLst>
                <a:tab pos="6276975" algn="l"/>
              </a:tabLst>
            </a:pPr>
            <a:r>
              <a:rPr lang="en-GB" sz="2400" b="1" dirty="0"/>
              <a:t>		70 marks</a:t>
            </a:r>
            <a:endParaRPr lang="en-GB" sz="2400" dirty="0"/>
          </a:p>
        </p:txBody>
      </p:sp>
    </p:spTree>
    <p:extLst>
      <p:ext uri="{BB962C8B-B14F-4D97-AF65-F5344CB8AC3E}">
        <p14:creationId xmlns:p14="http://schemas.microsoft.com/office/powerpoint/2010/main" val="327328651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Global perspective within Section B</a:t>
            </a:r>
          </a:p>
        </p:txBody>
      </p:sp>
      <p:sp>
        <p:nvSpPr>
          <p:cNvPr id="3" name="Content Placeholder 2"/>
          <p:cNvSpPr>
            <a:spLocks noGrp="1"/>
          </p:cNvSpPr>
          <p:nvPr>
            <p:ph idx="1"/>
          </p:nvPr>
        </p:nvSpPr>
        <p:spPr/>
        <p:txBody>
          <a:bodyPr>
            <a:normAutofit fontScale="92500" lnSpcReduction="20000"/>
          </a:bodyPr>
          <a:lstStyle/>
          <a:p>
            <a:pPr marL="0" indent="0">
              <a:buNone/>
            </a:pPr>
            <a:r>
              <a:rPr lang="en-GB" sz="2400" b="1" dirty="0"/>
              <a:t>Crime and Deviance</a:t>
            </a:r>
          </a:p>
          <a:p>
            <a:r>
              <a:rPr lang="en-US" sz="2400" dirty="0"/>
              <a:t>Global organised crime (e.g. people trafficking)</a:t>
            </a:r>
          </a:p>
          <a:p>
            <a:r>
              <a:rPr lang="en-GB" sz="2400" dirty="0"/>
              <a:t>Green crime (industrialised countries and pollution)</a:t>
            </a:r>
          </a:p>
          <a:p>
            <a:endParaRPr lang="en-GB" sz="2400" dirty="0"/>
          </a:p>
          <a:p>
            <a:pPr marL="0" indent="0">
              <a:spcAft>
                <a:spcPts val="600"/>
              </a:spcAft>
              <a:buNone/>
            </a:pPr>
            <a:r>
              <a:rPr lang="en-GB" sz="2400" b="1" dirty="0"/>
              <a:t>Education</a:t>
            </a:r>
          </a:p>
          <a:p>
            <a:pPr>
              <a:spcAft>
                <a:spcPts val="600"/>
              </a:spcAft>
            </a:pPr>
            <a:r>
              <a:rPr lang="en-GB" sz="2400" dirty="0"/>
              <a:t>The global ‘gender apartheid’ in education</a:t>
            </a:r>
          </a:p>
          <a:p>
            <a:pPr>
              <a:spcAft>
                <a:spcPts val="600"/>
              </a:spcAft>
            </a:pPr>
            <a:r>
              <a:rPr lang="en-GB" sz="2400" dirty="0"/>
              <a:t>The disparity in educational provision around the world</a:t>
            </a:r>
          </a:p>
          <a:p>
            <a:pPr>
              <a:spcAft>
                <a:spcPts val="600"/>
              </a:spcAft>
            </a:pPr>
            <a:endParaRPr lang="en-GB" sz="2400" dirty="0"/>
          </a:p>
          <a:p>
            <a:pPr marL="0" indent="0">
              <a:spcAft>
                <a:spcPts val="600"/>
              </a:spcAft>
              <a:buNone/>
            </a:pPr>
            <a:r>
              <a:rPr lang="en-GB" sz="2400" b="1" dirty="0"/>
              <a:t>Religion, belief and faith</a:t>
            </a:r>
          </a:p>
          <a:p>
            <a:pPr>
              <a:spcAft>
                <a:spcPts val="600"/>
              </a:spcAft>
            </a:pPr>
            <a:r>
              <a:rPr lang="en-GB" sz="2400" dirty="0"/>
              <a:t>Change in the significance of religion in societies</a:t>
            </a:r>
          </a:p>
          <a:p>
            <a:pPr>
              <a:spcAft>
                <a:spcPts val="600"/>
              </a:spcAft>
            </a:pPr>
            <a:r>
              <a:rPr lang="en-GB" sz="2400" dirty="0"/>
              <a:t>Differences in the significance of religion between societies</a:t>
            </a:r>
          </a:p>
          <a:p>
            <a:pPr>
              <a:spcAft>
                <a:spcPts val="600"/>
              </a:spcAft>
            </a:pPr>
            <a:endParaRPr lang="en-GB" sz="2400" dirty="0"/>
          </a:p>
          <a:p>
            <a:endParaRPr lang="en-GB" sz="2400" dirty="0"/>
          </a:p>
        </p:txBody>
      </p:sp>
    </p:spTree>
    <p:extLst>
      <p:ext uri="{BB962C8B-B14F-4D97-AF65-F5344CB8AC3E}">
        <p14:creationId xmlns:p14="http://schemas.microsoft.com/office/powerpoint/2010/main" val="389826601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67544" y="260648"/>
            <a:ext cx="8229600" cy="5472608"/>
          </a:xfrm>
          <a:prstGeom prst="rect">
            <a:avLst/>
          </a:prstGeom>
          <a:gradFill flip="none" rotWithShape="1">
            <a:gsLst>
              <a:gs pos="0">
                <a:srgbClr val="B0008A">
                  <a:alpha val="49804"/>
                </a:srgbClr>
              </a:gs>
              <a:gs pos="35000">
                <a:srgbClr val="FF9BEA">
                  <a:alpha val="50000"/>
                </a:srgbClr>
              </a:gs>
              <a:gs pos="100000">
                <a:schemeClr val="bg1">
                  <a:alpha val="0"/>
                </a:schemeClr>
              </a:gs>
            </a:gsLst>
            <a:lin ang="16200000" scaled="1"/>
            <a:tileRect/>
          </a:gra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endParaRPr lang="en-GB" dirty="0"/>
          </a:p>
          <a:p>
            <a:pPr marL="0" indent="0" algn="ctr">
              <a:lnSpc>
                <a:spcPct val="200000"/>
              </a:lnSpc>
              <a:buFont typeface="Arial" panose="020B0604020202020204" pitchFamily="34" charset="0"/>
              <a:buNone/>
            </a:pPr>
            <a:endParaRPr lang="en-GB" b="1" dirty="0"/>
          </a:p>
          <a:p>
            <a:pPr marL="0" indent="0" algn="ctr">
              <a:lnSpc>
                <a:spcPct val="200000"/>
              </a:lnSpc>
              <a:buFont typeface="Arial" panose="020B0604020202020204" pitchFamily="34" charset="0"/>
              <a:buNone/>
            </a:pPr>
            <a:r>
              <a:rPr lang="en-GB" sz="4400" b="1" dirty="0">
                <a:solidFill>
                  <a:srgbClr val="73005B"/>
                </a:solidFill>
              </a:rPr>
              <a:t>What next?</a:t>
            </a:r>
            <a:endParaRPr lang="en-GB" sz="4400" dirty="0">
              <a:solidFill>
                <a:srgbClr val="73005B"/>
              </a:solidFill>
            </a:endParaRPr>
          </a:p>
        </p:txBody>
      </p:sp>
    </p:spTree>
    <p:extLst>
      <p:ext uri="{BB962C8B-B14F-4D97-AF65-F5344CB8AC3E}">
        <p14:creationId xmlns:p14="http://schemas.microsoft.com/office/powerpoint/2010/main" val="367858641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0" indent="0">
              <a:buNone/>
            </a:pPr>
            <a:r>
              <a:rPr lang="en-US" sz="2400" dirty="0"/>
              <a:t>Hopefully you’ve found this resource useful and you are feeling excited about delivering this new </a:t>
            </a:r>
            <a:r>
              <a:rPr lang="en-GB" sz="2400" dirty="0"/>
              <a:t>content! </a:t>
            </a:r>
          </a:p>
          <a:p>
            <a:pPr marL="0" indent="0">
              <a:buNone/>
            </a:pPr>
            <a:endParaRPr lang="en-GB" sz="2400" dirty="0"/>
          </a:p>
          <a:p>
            <a:pPr marL="0" indent="0">
              <a:buNone/>
            </a:pPr>
            <a:r>
              <a:rPr lang="en-US" sz="2400" dirty="0"/>
              <a:t>Remember we also have the Delivery Guide to support your teaching </a:t>
            </a:r>
            <a:r>
              <a:rPr lang="en-US" sz="2400" dirty="0">
                <a:hlinkClick r:id="rId2"/>
              </a:rPr>
              <a:t>http://www.ocr.org.uk/qualifications/as-a-level-gce-sociology-h180-h580-from-2015/</a:t>
            </a:r>
            <a:r>
              <a:rPr lang="en-US" sz="2400" dirty="0"/>
              <a:t> </a:t>
            </a:r>
            <a:endParaRPr lang="en-GB" sz="2400" dirty="0"/>
          </a:p>
          <a:p>
            <a:pPr marL="0" indent="0">
              <a:buNone/>
            </a:pPr>
            <a:r>
              <a:rPr lang="en-US" sz="2400" dirty="0"/>
              <a:t> </a:t>
            </a:r>
          </a:p>
          <a:p>
            <a:pPr marL="0" indent="0">
              <a:buNone/>
            </a:pPr>
            <a:r>
              <a:rPr lang="en-US" sz="2400" dirty="0"/>
              <a:t>Join the discussion! Perhaps you might like to share your plans and ideas further with other OCR sociology teachers? Perhaps you have further questions? Why not post a message on the OCR </a:t>
            </a:r>
            <a:r>
              <a:rPr lang="en-GB" sz="2400" dirty="0"/>
              <a:t>Sociology eCommunity</a:t>
            </a:r>
          </a:p>
          <a:p>
            <a:pPr marL="0" indent="0">
              <a:buNone/>
            </a:pPr>
            <a:r>
              <a:rPr lang="en-GB" sz="2400" u="sng" dirty="0">
                <a:solidFill>
                  <a:srgbClr val="0000FF"/>
                </a:solidFill>
              </a:rPr>
              <a:t>http://social.ocr.org.uk/groups/sociology</a:t>
            </a:r>
          </a:p>
        </p:txBody>
      </p:sp>
      <p:sp>
        <p:nvSpPr>
          <p:cNvPr id="4" name="Title 1"/>
          <p:cNvSpPr>
            <a:spLocks noGrp="1"/>
          </p:cNvSpPr>
          <p:nvPr>
            <p:ph type="title"/>
          </p:nvPr>
        </p:nvSpPr>
        <p:spPr>
          <a:xfrm>
            <a:off x="457200" y="274638"/>
            <a:ext cx="8229600" cy="1143000"/>
          </a:xfrm>
        </p:spPr>
        <p:txBody>
          <a:bodyPr/>
          <a:lstStyle/>
          <a:p>
            <a:r>
              <a:rPr lang="en-GB" dirty="0"/>
              <a:t>What next?</a:t>
            </a:r>
          </a:p>
        </p:txBody>
      </p:sp>
    </p:spTree>
    <p:extLst>
      <p:ext uri="{BB962C8B-B14F-4D97-AF65-F5344CB8AC3E}">
        <p14:creationId xmlns:p14="http://schemas.microsoft.com/office/powerpoint/2010/main" val="16241496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Classroom poster</a:t>
            </a:r>
          </a:p>
        </p:txBody>
      </p:sp>
      <p:sp>
        <p:nvSpPr>
          <p:cNvPr id="3" name="Content Placeholder 2"/>
          <p:cNvSpPr>
            <a:spLocks noGrp="1"/>
          </p:cNvSpPr>
          <p:nvPr>
            <p:ph idx="1"/>
          </p:nvPr>
        </p:nvSpPr>
        <p:spPr>
          <a:xfrm>
            <a:off x="457200" y="1340768"/>
            <a:ext cx="8229600" cy="4537085"/>
          </a:xfrm>
        </p:spPr>
        <p:txBody>
          <a:bodyPr>
            <a:normAutofit/>
          </a:bodyPr>
          <a:lstStyle/>
          <a:p>
            <a:pPr marL="0" indent="0">
              <a:buNone/>
            </a:pPr>
            <a:r>
              <a:rPr lang="en-GB" sz="1600" dirty="0">
                <a:hlinkClick r:id="rId2"/>
              </a:rPr>
              <a:t>http://www.ocr.org.uk/Images/315455-globalisation-and-the-digital-world-poster.pdf</a:t>
            </a:r>
            <a:r>
              <a:rPr lang="en-GB" sz="1600" dirty="0"/>
              <a:t> </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5856" y="1943384"/>
            <a:ext cx="3221359" cy="45608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4993162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bwMode="auto">
          <a:xfrm>
            <a:off x="803523" y="4365104"/>
            <a:ext cx="7536954" cy="1440160"/>
          </a:xfrm>
          <a:prstGeom prst="roundRect">
            <a:avLst/>
          </a:prstGeom>
          <a:solidFill>
            <a:schemeClr val="tx1">
              <a:alpha val="20000"/>
            </a:schemeClr>
          </a:solidFill>
          <a:ln>
            <a:noFill/>
          </a:ln>
        </p:spPr>
        <p:style>
          <a:lnRef idx="2">
            <a:schemeClr val="accent5"/>
          </a:lnRef>
          <a:fillRef idx="1">
            <a:schemeClr val="lt1"/>
          </a:fillRef>
          <a:effectRef idx="0">
            <a:schemeClr val="accent5"/>
          </a:effectRef>
          <a:fontRef idx="minor">
            <a:schemeClr val="dk1"/>
          </a:fontRef>
        </p:style>
        <p:txBody>
          <a:bodyPr anchor="ctr"/>
          <a:lstStyle/>
          <a:p>
            <a:r>
              <a:rPr lang="en-GB" sz="800" b="1" dirty="0">
                <a:latin typeface="Arial" panose="020B0604020202020204" pitchFamily="34" charset="0"/>
                <a:cs typeface="Arial" panose="020B0604020202020204" pitchFamily="34" charset="0"/>
              </a:rPr>
              <a:t>OCR Resources</a:t>
            </a:r>
            <a:r>
              <a:rPr lang="en-GB" sz="800" dirty="0">
                <a:latin typeface="Arial" panose="020B0604020202020204" pitchFamily="34" charset="0"/>
                <a:cs typeface="Arial" panose="020B0604020202020204" pitchFamily="34" charset="0"/>
              </a:rPr>
              <a:t>: </a:t>
            </a:r>
            <a:r>
              <a:rPr lang="en-GB" sz="800" i="1" dirty="0">
                <a:latin typeface="Arial" panose="020B0604020202020204" pitchFamily="34" charset="0"/>
                <a:cs typeface="Arial" panose="020B0604020202020204" pitchFamily="34" charset="0"/>
              </a:rPr>
              <a:t>the small print</a:t>
            </a:r>
            <a:br>
              <a:rPr lang="en-GB" sz="800" i="1" dirty="0">
                <a:latin typeface="Arial" panose="020B0604020202020204" pitchFamily="34" charset="0"/>
                <a:cs typeface="Arial" panose="020B0604020202020204" pitchFamily="34" charset="0"/>
              </a:rPr>
            </a:br>
            <a:r>
              <a:rPr lang="en-GB" sz="800" dirty="0">
                <a:latin typeface="Arial" panose="020B0604020202020204" pitchFamily="34" charset="0"/>
                <a:cs typeface="Arial" panose="020B0604020202020204" pitchFamily="34" charset="0"/>
              </a:rPr>
              <a:t>OCR’s resources are provided to support the teaching of OCR specifications, but in no way constitute an endorsed teaching method that is required by the Board, and the decision to use them lies with the individual teacher.   Whilst every effort is made to ensure the accuracy of the content, OCR cannot be held responsible for any errors or omissions within these resources. </a:t>
            </a:r>
            <a:br>
              <a:rPr lang="en-GB" sz="800" dirty="0">
                <a:latin typeface="Arial" panose="020B0604020202020204" pitchFamily="34" charset="0"/>
                <a:cs typeface="Arial" panose="020B0604020202020204" pitchFamily="34" charset="0"/>
              </a:rPr>
            </a:br>
            <a:r>
              <a:rPr lang="en-GB" sz="800" dirty="0">
                <a:latin typeface="Arial" panose="020B0604020202020204" pitchFamily="34" charset="0"/>
                <a:cs typeface="Arial" panose="020B0604020202020204" pitchFamily="34" charset="0"/>
              </a:rPr>
              <a:t>© OCR 2016 - This resource may be freely copied and distributed, as long as the OCR logo and this message remain intact and OCR is acknowledged as the originator of this work.</a:t>
            </a:r>
          </a:p>
          <a:p>
            <a:r>
              <a:rPr lang="en-GB" sz="800" dirty="0">
                <a:latin typeface="Arial" panose="020B0604020202020204" pitchFamily="34" charset="0"/>
                <a:cs typeface="Arial" panose="020B0604020202020204" pitchFamily="34" charset="0"/>
              </a:rPr>
              <a:t>OCR acknowledges the use of the following content: Slide 3: Global digital snapshot - </a:t>
            </a:r>
            <a:r>
              <a:rPr lang="en-GB" sz="800" u="sng" dirty="0">
                <a:solidFill>
                  <a:srgbClr val="0000FF"/>
                </a:solidFill>
                <a:latin typeface="Arial" panose="020B0604020202020204" pitchFamily="34" charset="0"/>
                <a:cs typeface="Arial" panose="020B0604020202020204" pitchFamily="34" charset="0"/>
              </a:rPr>
              <a:t>http://wearesocial.com/uk/special‐reports/digital‐in‐2016</a:t>
            </a:r>
          </a:p>
          <a:p>
            <a:r>
              <a:rPr lang="en-GB" sz="800" dirty="0">
                <a:latin typeface="Arial" panose="020B0604020202020204" pitchFamily="34" charset="0"/>
                <a:cs typeface="Arial" panose="020B0604020202020204" pitchFamily="34" charset="0"/>
              </a:rPr>
              <a:t>Please get in touch if you want to discuss the accessibility of resources we offer to support delivery of our qualifications: </a:t>
            </a:r>
            <a:r>
              <a:rPr lang="en-GB" sz="800" u="sng" dirty="0">
                <a:latin typeface="Arial" panose="020B0604020202020204" pitchFamily="34" charset="0"/>
                <a:cs typeface="Arial" panose="020B0604020202020204" pitchFamily="34" charset="0"/>
                <a:hlinkClick r:id="rId2"/>
              </a:rPr>
              <a:t>resources.feedback@ocr.org.uk</a:t>
            </a:r>
            <a:endParaRPr lang="en-GB" sz="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9838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472000"/>
          </a:xfrm>
          <a:gradFill flip="none" rotWithShape="1">
            <a:gsLst>
              <a:gs pos="0">
                <a:srgbClr val="B0008A">
                  <a:alpha val="49804"/>
                </a:srgbClr>
              </a:gs>
              <a:gs pos="35000">
                <a:srgbClr val="FF9BEA">
                  <a:alpha val="50000"/>
                </a:srgbClr>
              </a:gs>
              <a:gs pos="100000">
                <a:schemeClr val="bg1">
                  <a:alpha val="0"/>
                </a:schemeClr>
              </a:gs>
            </a:gsLst>
            <a:lin ang="16200000" scaled="1"/>
            <a:tileRect/>
          </a:gradFill>
        </p:spPr>
        <p:txBody>
          <a:bodyPr>
            <a:normAutofit/>
          </a:bodyPr>
          <a:lstStyle/>
          <a:p>
            <a:pPr marL="0" indent="0" algn="ctr">
              <a:buNone/>
            </a:pPr>
            <a:endParaRPr lang="en-GB" sz="4400" b="1" dirty="0">
              <a:solidFill>
                <a:srgbClr val="73005B"/>
              </a:solidFill>
            </a:endParaRPr>
          </a:p>
          <a:p>
            <a:pPr marL="0" indent="0" algn="ctr">
              <a:buNone/>
            </a:pPr>
            <a:endParaRPr lang="en-GB" sz="4400" b="1" dirty="0">
              <a:solidFill>
                <a:srgbClr val="73005B"/>
              </a:solidFill>
            </a:endParaRPr>
          </a:p>
          <a:p>
            <a:pPr marL="0" indent="0" algn="ctr">
              <a:buNone/>
            </a:pPr>
            <a:r>
              <a:rPr lang="en-GB" sz="4400" b="1" dirty="0">
                <a:solidFill>
                  <a:srgbClr val="73005B"/>
                </a:solidFill>
              </a:rPr>
              <a:t>Section A: </a:t>
            </a:r>
          </a:p>
          <a:p>
            <a:pPr marL="0" indent="0" algn="ctr">
              <a:buNone/>
            </a:pPr>
            <a:r>
              <a:rPr lang="en-GB" sz="4400" b="1" dirty="0">
                <a:solidFill>
                  <a:srgbClr val="73005B"/>
                </a:solidFill>
              </a:rPr>
              <a:t>a starting point</a:t>
            </a:r>
            <a:endParaRPr lang="en-GB" sz="4400" dirty="0">
              <a:solidFill>
                <a:srgbClr val="73005B"/>
              </a:solidFill>
            </a:endParaRPr>
          </a:p>
        </p:txBody>
      </p:sp>
    </p:spTree>
    <p:extLst>
      <p:ext uri="{BB962C8B-B14F-4D97-AF65-F5344CB8AC3E}">
        <p14:creationId xmlns:p14="http://schemas.microsoft.com/office/powerpoint/2010/main" val="3083644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14202"/>
          </a:xfrm>
        </p:spPr>
        <p:txBody>
          <a:bodyPr>
            <a:normAutofit fontScale="90000"/>
          </a:bodyPr>
          <a:lstStyle/>
          <a:p>
            <a:r>
              <a:rPr lang="en-GB" b="1" dirty="0"/>
              <a:t>Section A:</a:t>
            </a:r>
            <a:br>
              <a:rPr lang="en-GB" b="1" dirty="0"/>
            </a:br>
            <a:r>
              <a:rPr lang="en-US" b="1" dirty="0"/>
              <a:t>Globalisation and the digital social world</a:t>
            </a:r>
            <a:endParaRPr lang="en-GB" b="1" dirty="0"/>
          </a:p>
        </p:txBody>
      </p:sp>
      <p:sp>
        <p:nvSpPr>
          <p:cNvPr id="3" name="Content Placeholder 2"/>
          <p:cNvSpPr>
            <a:spLocks noGrp="1"/>
          </p:cNvSpPr>
          <p:nvPr>
            <p:ph idx="1"/>
          </p:nvPr>
        </p:nvSpPr>
        <p:spPr>
          <a:xfrm>
            <a:off x="323528" y="2420888"/>
            <a:ext cx="8229600" cy="3384957"/>
          </a:xfrm>
        </p:spPr>
        <p:txBody>
          <a:bodyPr>
            <a:noAutofit/>
          </a:bodyPr>
          <a:lstStyle/>
          <a:p>
            <a:r>
              <a:rPr lang="en-US" sz="2000" dirty="0"/>
              <a:t>Rationale for this new section: OCR were keen to make the new specification contemporary and up to date.</a:t>
            </a:r>
          </a:p>
          <a:p>
            <a:endParaRPr lang="en-US" sz="2000" dirty="0"/>
          </a:p>
          <a:p>
            <a:r>
              <a:rPr lang="en-US" sz="2000" dirty="0"/>
              <a:t>The sociology of globalisation and technology are </a:t>
            </a:r>
            <a:r>
              <a:rPr lang="en-GB" sz="2000" dirty="0"/>
              <a:t>emerging sub fields.</a:t>
            </a:r>
          </a:p>
          <a:p>
            <a:endParaRPr lang="en-GB" sz="2000" dirty="0"/>
          </a:p>
          <a:p>
            <a:r>
              <a:rPr lang="en-GB" sz="2000" dirty="0"/>
              <a:t>Relevant and engaging content for students.</a:t>
            </a:r>
          </a:p>
        </p:txBody>
      </p:sp>
    </p:spTree>
    <p:extLst>
      <p:ext uri="{BB962C8B-B14F-4D97-AF65-F5344CB8AC3E}">
        <p14:creationId xmlns:p14="http://schemas.microsoft.com/office/powerpoint/2010/main" val="3164805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 starting point – set the context:</a:t>
            </a:r>
            <a:br>
              <a:rPr lang="en-US" dirty="0"/>
            </a:br>
            <a:r>
              <a:rPr lang="en-GB" dirty="0"/>
              <a:t>Our world has changed!</a:t>
            </a:r>
          </a:p>
        </p:txBody>
      </p:sp>
      <p:sp>
        <p:nvSpPr>
          <p:cNvPr id="3" name="Content Placeholder 2"/>
          <p:cNvSpPr>
            <a:spLocks noGrp="1"/>
          </p:cNvSpPr>
          <p:nvPr>
            <p:ph idx="1"/>
          </p:nvPr>
        </p:nvSpPr>
        <p:spPr>
          <a:xfrm>
            <a:off x="467544" y="1988840"/>
            <a:ext cx="8229600" cy="3989620"/>
          </a:xfrm>
        </p:spPr>
        <p:txBody>
          <a:bodyPr>
            <a:normAutofit/>
          </a:bodyPr>
          <a:lstStyle/>
          <a:p>
            <a:pPr>
              <a:spcBef>
                <a:spcPts val="1200"/>
              </a:spcBef>
            </a:pPr>
            <a:r>
              <a:rPr lang="en-US" sz="2000" dirty="0"/>
              <a:t>Your students are digital natives unlike the vast majority of us who are still digital immigrants.</a:t>
            </a:r>
          </a:p>
          <a:p>
            <a:pPr>
              <a:spcBef>
                <a:spcPts val="1200"/>
              </a:spcBef>
            </a:pPr>
            <a:r>
              <a:rPr lang="en-US" sz="2000" dirty="0"/>
              <a:t>This is new sociology ‐ the internet and digital </a:t>
            </a:r>
            <a:r>
              <a:rPr lang="en-GB" sz="2000" dirty="0"/>
              <a:t>communication is relatively new.</a:t>
            </a:r>
          </a:p>
          <a:p>
            <a:pPr>
              <a:spcBef>
                <a:spcPts val="1200"/>
              </a:spcBef>
            </a:pPr>
            <a:r>
              <a:rPr lang="en-US" sz="2000" dirty="0"/>
              <a:t>The growth in the internet has been fast – this BBC map just shows the change from 1998 – 2008.</a:t>
            </a:r>
          </a:p>
          <a:p>
            <a:pPr marL="361950" lvl="1" indent="0">
              <a:spcBef>
                <a:spcPts val="1200"/>
              </a:spcBef>
              <a:buNone/>
            </a:pPr>
            <a:r>
              <a:rPr lang="en-GB" sz="2000" u="sng" dirty="0">
                <a:solidFill>
                  <a:srgbClr val="0000FF"/>
                </a:solidFill>
              </a:rPr>
              <a:t>http://news.bbc.co.uk/1/hi/technology/8552410.stm </a:t>
            </a:r>
          </a:p>
          <a:p>
            <a:pPr marL="304800">
              <a:spcBef>
                <a:spcPts val="1200"/>
              </a:spcBef>
            </a:pPr>
            <a:r>
              <a:rPr lang="en-US" sz="2000" dirty="0"/>
              <a:t>This has moved on even further in the last 8 years!</a:t>
            </a:r>
            <a:endParaRPr lang="en-GB" sz="2000" dirty="0"/>
          </a:p>
        </p:txBody>
      </p:sp>
    </p:spTree>
    <p:extLst>
      <p:ext uri="{BB962C8B-B14F-4D97-AF65-F5344CB8AC3E}">
        <p14:creationId xmlns:p14="http://schemas.microsoft.com/office/powerpoint/2010/main" val="151013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 starting point ‐ set the context:</a:t>
            </a:r>
            <a:br>
              <a:rPr lang="en-US" dirty="0"/>
            </a:br>
            <a:r>
              <a:rPr lang="en-GB" dirty="0"/>
              <a:t>Our world has changed!</a:t>
            </a:r>
          </a:p>
        </p:txBody>
      </p:sp>
      <p:sp>
        <p:nvSpPr>
          <p:cNvPr id="3" name="Content Placeholder 2"/>
          <p:cNvSpPr>
            <a:spLocks noGrp="1"/>
          </p:cNvSpPr>
          <p:nvPr>
            <p:ph idx="1"/>
          </p:nvPr>
        </p:nvSpPr>
        <p:spPr>
          <a:xfrm>
            <a:off x="457200" y="1600200"/>
            <a:ext cx="8363272" cy="4565104"/>
          </a:xfrm>
        </p:spPr>
        <p:txBody>
          <a:bodyPr>
            <a:normAutofit/>
          </a:bodyPr>
          <a:lstStyle/>
          <a:p>
            <a:pPr marL="0" indent="0">
              <a:buNone/>
            </a:pPr>
            <a:endParaRPr lang="en-GB" dirty="0"/>
          </a:p>
          <a:p>
            <a:pPr marL="0" indent="0">
              <a:buNone/>
            </a:pPr>
            <a:endParaRPr lang="en-GB" dirty="0"/>
          </a:p>
          <a:p>
            <a:pPr marL="0" indent="0">
              <a:buNone/>
            </a:pPr>
            <a:endParaRPr lang="en-GB" dirty="0"/>
          </a:p>
          <a:p>
            <a:pPr marL="0" indent="0" algn="ctr">
              <a:buNone/>
            </a:pPr>
            <a:r>
              <a:rPr lang="en-GB" sz="2400" u="sng" dirty="0">
                <a:solidFill>
                  <a:srgbClr val="0000FF"/>
                </a:solidFill>
                <a:hlinkClick r:id="rId2"/>
              </a:rPr>
              <a:t>http://wearesocial.com/uk/special-reports/digital-in-2016</a:t>
            </a:r>
            <a:endParaRPr lang="en-GB" sz="2400" u="sng" dirty="0">
              <a:solidFill>
                <a:srgbClr val="0000FF"/>
              </a:solidFill>
            </a:endParaRPr>
          </a:p>
        </p:txBody>
      </p:sp>
    </p:spTree>
    <p:extLst>
      <p:ext uri="{BB962C8B-B14F-4D97-AF65-F5344CB8AC3E}">
        <p14:creationId xmlns:p14="http://schemas.microsoft.com/office/powerpoint/2010/main" val="1830575357"/>
      </p:ext>
    </p:extLst>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1546</TotalTime>
  <Words>5200</Words>
  <Application>Microsoft Office PowerPoint</Application>
  <PresentationFormat>On-screen Show (4:3)</PresentationFormat>
  <Paragraphs>422</Paragraphs>
  <Slides>54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54</vt:i4>
      </vt:variant>
    </vt:vector>
  </HeadingPairs>
  <TitlesOfParts>
    <vt:vector size="57" baseType="lpstr">
      <vt:lpstr>Arial</vt:lpstr>
      <vt:lpstr>Calibri</vt:lpstr>
      <vt:lpstr>1_Custom Design</vt:lpstr>
      <vt:lpstr>PowerPoint Presentation</vt:lpstr>
      <vt:lpstr>GCE Overview</vt:lpstr>
      <vt:lpstr>Purpose of this resource</vt:lpstr>
      <vt:lpstr>Component 3 Debates in contemporary society</vt:lpstr>
      <vt:lpstr>Overview</vt:lpstr>
      <vt:lpstr>PowerPoint Presentation</vt:lpstr>
      <vt:lpstr>Section A: Globalisation and the digital social world</vt:lpstr>
      <vt:lpstr>A starting point – set the context: Our world has changed!</vt:lpstr>
      <vt:lpstr>A starting point ‐ set the context: Our world has changed!</vt:lpstr>
      <vt:lpstr>A starting point ‐ set the context: Our world has changed!</vt:lpstr>
      <vt:lpstr>The digital social world and sociology</vt:lpstr>
      <vt:lpstr>PowerPoint Presentation</vt:lpstr>
      <vt:lpstr>Key Question 1</vt:lpstr>
      <vt:lpstr>Globalisation</vt:lpstr>
      <vt:lpstr>Globalisation</vt:lpstr>
      <vt:lpstr>The link between globalisation  and the digital social world</vt:lpstr>
      <vt:lpstr>What are digital communications?</vt:lpstr>
      <vt:lpstr>Familiarise yourself with key terms</vt:lpstr>
      <vt:lpstr>Familiarise yourself with key terms</vt:lpstr>
      <vt:lpstr>Familiarise yourself with key terms</vt:lpstr>
      <vt:lpstr>Theoretical perspectives</vt:lpstr>
      <vt:lpstr>Theoretical perspectives</vt:lpstr>
      <vt:lpstr>Theoretical perspectives</vt:lpstr>
      <vt:lpstr>PowerPoint Presentation</vt:lpstr>
      <vt:lpstr>Globalisation and the digital social world</vt:lpstr>
      <vt:lpstr>Impact of digital communications</vt:lpstr>
      <vt:lpstr>Impact on people’s identity</vt:lpstr>
      <vt:lpstr>Impact on people’s identity</vt:lpstr>
      <vt:lpstr>Impact on social inequalities</vt:lpstr>
      <vt:lpstr>Impact on social inequalities</vt:lpstr>
      <vt:lpstr>Impact on social inequalities</vt:lpstr>
      <vt:lpstr>Impact on social relationships</vt:lpstr>
      <vt:lpstr>Impact on social relationships</vt:lpstr>
      <vt:lpstr>Impact on social relationships</vt:lpstr>
      <vt:lpstr>Impact on culture</vt:lpstr>
      <vt:lpstr>Impact on culture:  Conflict and change</vt:lpstr>
      <vt:lpstr>Impact on culture: Cultural homogenisation</vt:lpstr>
      <vt:lpstr>Impact on culture: Cultural defence/’glocalisation’</vt:lpstr>
      <vt:lpstr>References</vt:lpstr>
      <vt:lpstr>PowerPoint Presentation</vt:lpstr>
      <vt:lpstr>Assessment objectives</vt:lpstr>
      <vt:lpstr>Question Stems</vt:lpstr>
      <vt:lpstr>Question 1 and Question 2</vt:lpstr>
      <vt:lpstr>Question 1 and Question 2</vt:lpstr>
      <vt:lpstr>Question 3</vt:lpstr>
      <vt:lpstr>General assessment points</vt:lpstr>
      <vt:lpstr>General assessment points</vt:lpstr>
      <vt:lpstr>PowerPoint Presentation</vt:lpstr>
      <vt:lpstr>Section B: Options</vt:lpstr>
      <vt:lpstr>Global perspective within Section B</vt:lpstr>
      <vt:lpstr>PowerPoint Presentation</vt:lpstr>
      <vt:lpstr>What next?</vt:lpstr>
      <vt:lpstr>Classroom poster</vt:lpstr>
      <vt:lpstr>PowerPoint Presentation</vt:lpstr>
    </vt:vector>
  </TitlesOfParts>
  <Company>Cambridge Assessment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OCR GCE Sociology (H580) Component 3 DEbates in contemporary society; A self study presentation</dc:title>
  <dc:creator>OCR</dc:creator>
  <cp:keywords>Sociology; component 3; debates; contemporary; society;</cp:keywords>
  <cp:lastModifiedBy>Chris</cp:lastModifiedBy>
  <cp:revision>158</cp:revision>
  <dcterms:created xsi:type="dcterms:W3CDTF">2015-10-07T12:54:48Z</dcterms:created>
  <dcterms:modified xsi:type="dcterms:W3CDTF">2017-11-24T11:11:39Z</dcterms:modified>
</cp:coreProperties>
</file>