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notesMasterIdLst>
    <p:notesMasterId r:id="rId22"/>
  </p:notesMasterIdLst>
  <p:handoutMasterIdLst>
    <p:handoutMasterId r:id="rId23"/>
  </p:handoutMasterIdLst>
  <p:sldIdLst>
    <p:sldId id="259" r:id="rId2"/>
    <p:sldId id="308" r:id="rId3"/>
    <p:sldId id="273" r:id="rId4"/>
    <p:sldId id="280" r:id="rId5"/>
    <p:sldId id="297" r:id="rId6"/>
    <p:sldId id="310" r:id="rId7"/>
    <p:sldId id="294" r:id="rId8"/>
    <p:sldId id="311" r:id="rId9"/>
    <p:sldId id="313" r:id="rId10"/>
    <p:sldId id="314" r:id="rId11"/>
    <p:sldId id="312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</p:sldIdLst>
  <p:sldSz cx="9144000" cy="6858000" type="screen4x3"/>
  <p:notesSz cx="6858000" cy="9144000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mp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  <a:srgbClr val="EAEAEA"/>
    <a:srgbClr val="FFFFCC"/>
    <a:srgbClr val="FF3300"/>
    <a:srgbClr val="FFFF99"/>
    <a:srgbClr val="CC6600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0" autoAdjust="0"/>
    <p:restoredTop sz="94707" autoAdjust="0"/>
  </p:normalViewPr>
  <p:slideViewPr>
    <p:cSldViewPr>
      <p:cViewPr varScale="1">
        <p:scale>
          <a:sx n="79" d="100"/>
          <a:sy n="79" d="100"/>
        </p:scale>
        <p:origin x="159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125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77AF9B0E-9062-7CF8-16FE-B66DCF7CA6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GB" altLang="en-US"/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CC97E8B5-1ACA-E364-5213-9AC5364EF6C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GB" altLang="en-US"/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25547C7E-077F-2186-C55F-CB1AB2B0922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GB" altLang="en-US"/>
          </a:p>
        </p:txBody>
      </p:sp>
      <p:sp>
        <p:nvSpPr>
          <p:cNvPr id="87045" name="Rectangle 5">
            <a:extLst>
              <a:ext uri="{FF2B5EF4-FFF2-40B4-BE49-F238E27FC236}">
                <a16:creationId xmlns:a16="http://schemas.microsoft.com/office/drawing/2014/main" id="{B11AD8D9-5CEA-6791-A319-22F3AFB188B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C4DEC347-F8AC-4C13-9148-005F8FA73BAC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620E2ABB-68FD-6A4E-C142-3D8483966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30000"/>
              </a:spcBef>
            </a:pPr>
            <a:r>
              <a:rPr lang="en-GB" altLang="en-US" sz="1200" b="0"/>
              <a:t>Click to edit Master text styles</a:t>
            </a:r>
          </a:p>
          <a:p>
            <a:pPr lvl="1" algn="l">
              <a:spcBef>
                <a:spcPct val="30000"/>
              </a:spcBef>
            </a:pPr>
            <a:r>
              <a:rPr lang="en-GB" altLang="en-US" sz="1200" b="0"/>
              <a:t>Second level</a:t>
            </a:r>
          </a:p>
          <a:p>
            <a:pPr lvl="2" algn="l">
              <a:spcBef>
                <a:spcPct val="30000"/>
              </a:spcBef>
            </a:pPr>
            <a:r>
              <a:rPr lang="en-GB" altLang="en-US" sz="1200" b="0"/>
              <a:t>Third level</a:t>
            </a:r>
          </a:p>
          <a:p>
            <a:pPr lvl="3" algn="l">
              <a:spcBef>
                <a:spcPct val="30000"/>
              </a:spcBef>
            </a:pPr>
            <a:r>
              <a:rPr lang="en-GB" altLang="en-US" sz="1200" b="0"/>
              <a:t>Fourth level</a:t>
            </a:r>
          </a:p>
          <a:p>
            <a:pPr lvl="4" algn="l">
              <a:spcBef>
                <a:spcPct val="30000"/>
              </a:spcBef>
            </a:pPr>
            <a:r>
              <a:rPr lang="en-GB" altLang="en-US" sz="1200" b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03719642-2D8F-8375-6C23-8B9DFA1EED8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GB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E41A1B38-FDCC-7CE9-29DC-0DF7E40AC75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GB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A780B20C-755D-903B-6E31-4C877E32803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549275" y="827088"/>
            <a:ext cx="1854200" cy="1390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00E1E1FA-6CE7-8CEF-8402-66C099CFEA1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716338" y="827088"/>
            <a:ext cx="289560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E83E5895-5313-FFE6-8D8D-18C578D023A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endParaRPr lang="en-GB" altLang="en-US"/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3C6CA86E-726D-8B0F-3312-9315DD1912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3E31D7E4-A136-4AA6-88DF-7923980E364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AutoShape 2">
            <a:extLst>
              <a:ext uri="{FF2B5EF4-FFF2-40B4-BE49-F238E27FC236}">
                <a16:creationId xmlns:a16="http://schemas.microsoft.com/office/drawing/2014/main" id="{440D1ABD-FDAB-416A-DA62-6B6A84BCE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381000"/>
            <a:ext cx="8686800" cy="6000750"/>
          </a:xfrm>
          <a:prstGeom prst="roundRect">
            <a:avLst>
              <a:gd name="adj" fmla="val 7912"/>
            </a:avLst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80899" name="AutoShape 3">
            <a:extLst>
              <a:ext uri="{FF2B5EF4-FFF2-40B4-BE49-F238E27FC236}">
                <a16:creationId xmlns:a16="http://schemas.microsoft.com/office/drawing/2014/main" id="{2DF338D6-AA22-536A-05D4-D589B3CE0AB1}"/>
              </a:ext>
            </a:extLst>
          </p:cNvPr>
          <p:cNvSpPr>
            <a:spLocks noChangeArrowheads="1"/>
          </p:cNvSpPr>
          <p:nvPr/>
        </p:nvSpPr>
        <p:spPr bwMode="white">
          <a:xfrm>
            <a:off x="327025" y="488950"/>
            <a:ext cx="8435975" cy="5075238"/>
          </a:xfrm>
          <a:prstGeom prst="roundRect">
            <a:avLst>
              <a:gd name="adj" fmla="val 731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CCCC99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80900" name="AutoShape 4">
            <a:extLst>
              <a:ext uri="{FF2B5EF4-FFF2-40B4-BE49-F238E27FC236}">
                <a16:creationId xmlns:a16="http://schemas.microsoft.com/office/drawing/2014/main" id="{75D21EB9-C0D3-EF7F-82AF-896817C7BE4D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71600" y="4221163"/>
            <a:ext cx="6400800" cy="19081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b="0"/>
          </a:p>
        </p:txBody>
      </p:sp>
      <p:sp>
        <p:nvSpPr>
          <p:cNvPr id="80902" name="Rectangle 6">
            <a:extLst>
              <a:ext uri="{FF2B5EF4-FFF2-40B4-BE49-F238E27FC236}">
                <a16:creationId xmlns:a16="http://schemas.microsoft.com/office/drawing/2014/main" id="{CB9C519F-796C-92C9-3183-29C1D013DA3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92275" y="4941888"/>
            <a:ext cx="5759450" cy="863600"/>
          </a:xfrm>
        </p:spPr>
        <p:txBody>
          <a:bodyPr anchor="ctr"/>
          <a:lstStyle>
            <a:lvl1pPr marL="365125" indent="-365125">
              <a:buClr>
                <a:schemeClr val="folHlink"/>
              </a:buClr>
              <a:buSzTx/>
              <a:buFontTx/>
              <a:buChar char="•"/>
              <a:defRPr sz="2000" i="1"/>
            </a:lvl1pPr>
          </a:lstStyle>
          <a:p>
            <a:pPr lvl="0"/>
            <a:r>
              <a:rPr lang="en-GB" altLang="en-US" noProof="0"/>
              <a:t>Sdkljf lksakjlfh sfhlsdh fhsdhfhj sadjhkfkjhds kjhf jhksd hfsdhjfsh jkf kjhsdfkjasd</a:t>
            </a:r>
          </a:p>
        </p:txBody>
      </p:sp>
      <p:sp>
        <p:nvSpPr>
          <p:cNvPr id="80904" name="Rectangle 8">
            <a:extLst>
              <a:ext uri="{FF2B5EF4-FFF2-40B4-BE49-F238E27FC236}">
                <a16:creationId xmlns:a16="http://schemas.microsoft.com/office/drawing/2014/main" id="{0A5FDFF4-0653-645F-5EB5-958F582FCD3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0910" name="Text Box 14">
            <a:extLst>
              <a:ext uri="{FF2B5EF4-FFF2-40B4-BE49-F238E27FC236}">
                <a16:creationId xmlns:a16="http://schemas.microsoft.com/office/drawing/2014/main" id="{913FAD47-E87C-5C58-D044-CA3FF93F1AB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692275" y="4411663"/>
            <a:ext cx="575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/>
              <a:t>Aims of the Session:</a:t>
            </a:r>
          </a:p>
        </p:txBody>
      </p:sp>
      <p:sp>
        <p:nvSpPr>
          <p:cNvPr id="80901" name="Rectangle 5">
            <a:extLst>
              <a:ext uri="{FF2B5EF4-FFF2-40B4-BE49-F238E27FC236}">
                <a16:creationId xmlns:a16="http://schemas.microsoft.com/office/drawing/2014/main" id="{7388C6DD-6A12-6106-7E2F-35240E9B9BF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323850" y="1989138"/>
            <a:ext cx="8424863" cy="627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>
              <a:defRPr sz="4800"/>
            </a:lvl1pPr>
          </a:lstStyle>
          <a:p>
            <a:pPr lvl="0"/>
            <a:r>
              <a:rPr lang="en-GB" altLang="en-US" noProof="0"/>
              <a:t>Introduction to the Module</a:t>
            </a:r>
          </a:p>
        </p:txBody>
      </p:sp>
      <p:sp>
        <p:nvSpPr>
          <p:cNvPr id="80907" name="Text Box 11">
            <a:extLst>
              <a:ext uri="{FF2B5EF4-FFF2-40B4-BE49-F238E27FC236}">
                <a16:creationId xmlns:a16="http://schemas.microsoft.com/office/drawing/2014/main" id="{8BBF2841-8F86-15F7-5BBF-279AE7A6E3A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95338"/>
            <a:ext cx="842486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0">
                <a:solidFill>
                  <a:schemeClr val="folHlink"/>
                </a:solidFill>
                <a:latin typeface="Arial Black" panose="020B0A04020102020204" pitchFamily="34" charset="0"/>
              </a:rPr>
              <a:t>- SOCIOLOGY MEDIA -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47C33-D3B0-9D20-C58D-F2559DB80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94955-2779-6BCE-FF13-459CDAD305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F00ACE-5488-66E8-70DB-CD18C46A55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374309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D06209-B4C0-8070-F22B-D2D76A443C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57847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E1793F-662E-3BA5-2DB8-A423C174F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578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72C0DC-5D97-444D-1B1B-BE4DF464F1D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1612912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21DAB-0C7C-4A25-F914-04F6AB84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58D02-0A1A-216B-3350-C808D0667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DC48D-2CC1-9FC4-D9F6-39F9D247051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419693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9C6E1-8605-5FD5-32CF-8C27A729C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EAABED-CFFD-76D3-657B-499EB004A0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0CAF28-11DB-CD73-00B3-AC1C80DE53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3623763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84F19-E03B-8569-82D4-BA156636A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F26DD-3729-9506-5833-CA73953B8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620713"/>
            <a:ext cx="3771900" cy="5322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C4B38D-6971-CC74-2908-15FC2B6B1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86300" y="620713"/>
            <a:ext cx="3771900" cy="5322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DC995-82CD-DB2D-CD24-044645D79EE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2272963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D774-DE41-9F85-F7AE-BD7B7C3B5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63CE0-60DB-2ECC-E135-852C231D2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941D8-36BF-3388-25D6-E15C9A37D2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9F011-D077-1466-0859-2F37C2C3CB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E6F10C-AB49-CD5F-F0C2-A6E6E699D7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45B70089-0892-2F2F-4F54-AF0761F5222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347261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2F3D4-A76E-352E-3CEA-F9D4026E1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9A8EB8-5215-C025-8950-F8FD3A8737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281041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C405DD9-12FF-308D-ADD5-F458353F7E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2977738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106CB-C411-5A8C-8AC1-927A04018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080BA4-5D4C-997B-5BEC-F950BA4E4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8EA0A7-F5A0-218E-6027-FE7AFFB86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A18D8A-E85B-7751-C30A-CDCDF1D7BF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1456308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0AD0A-F0EC-7A48-89FF-1323511B5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F3BEC5-FFDC-BF42-2EF1-3CDA9CBBE2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9E7734-F6D4-EF87-C98F-E87A8BFFB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14BDB-C8B9-0C8A-1527-6C054292A6C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  <p:extLst>
      <p:ext uri="{BB962C8B-B14F-4D97-AF65-F5344CB8AC3E}">
        <p14:creationId xmlns:p14="http://schemas.microsoft.com/office/powerpoint/2010/main" val="95109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82" name="Picture 10">
            <a:extLst>
              <a:ext uri="{FF2B5EF4-FFF2-40B4-BE49-F238E27FC236}">
                <a16:creationId xmlns:a16="http://schemas.microsoft.com/office/drawing/2014/main" id="{130BA7FD-0CF8-FFF5-7E34-077993E667E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lum bright="84000" contrast="12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692150"/>
            <a:ext cx="2870200" cy="295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9880" name="AutoShape 8">
            <a:extLst>
              <a:ext uri="{FF2B5EF4-FFF2-40B4-BE49-F238E27FC236}">
                <a16:creationId xmlns:a16="http://schemas.microsoft.com/office/drawing/2014/main" id="{94BE7066-62BF-82D1-66E3-F4984123B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275" y="212725"/>
            <a:ext cx="8823325" cy="6096000"/>
          </a:xfrm>
          <a:prstGeom prst="roundRect">
            <a:avLst>
              <a:gd name="adj" fmla="val 11046"/>
            </a:avLst>
          </a:prstGeom>
          <a:noFill/>
          <a:ln w="285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79875" name="Rectangle 3">
            <a:extLst>
              <a:ext uri="{FF2B5EF4-FFF2-40B4-BE49-F238E27FC236}">
                <a16:creationId xmlns:a16="http://schemas.microsoft.com/office/drawing/2014/main" id="{89C2EA07-F13D-D0D2-206B-31E0524663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620713"/>
            <a:ext cx="7696200" cy="5322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79884" name="Rectangle 12">
            <a:extLst>
              <a:ext uri="{FF2B5EF4-FFF2-40B4-BE49-F238E27FC236}">
                <a16:creationId xmlns:a16="http://schemas.microsoft.com/office/drawing/2014/main" id="{FDE73265-7F3F-FDBE-E7D8-18D8A078079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453188"/>
            <a:ext cx="4321175" cy="25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bg2"/>
                </a:solidFill>
                <a:latin typeface="Verdana" panose="020B0604030504040204" pitchFamily="34" charset="0"/>
              </a:defRPr>
            </a:lvl1pPr>
          </a:lstStyle>
          <a:p>
            <a:r>
              <a:rPr lang="en-GB" altLang="en-US"/>
              <a:t>Lesson 4: The Mass Media - Definition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3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 Black" panose="020B0A040201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20000"/>
        </a:spcAft>
        <a:buClr>
          <a:schemeClr val="bg2"/>
        </a:buClr>
        <a:buSzPct val="70000"/>
        <a:buFont typeface="Wingdings" panose="05000000000000000000" pitchFamily="2" charset="2"/>
        <a:buChar char="l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20000"/>
        </a:spcAft>
        <a:buClr>
          <a:schemeClr val="accent1"/>
        </a:buClr>
        <a:buSzPct val="15000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20000"/>
        </a:spcAft>
        <a:buClr>
          <a:schemeClr val="tx1"/>
        </a:buClr>
        <a:buSzPct val="15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20000"/>
        </a:spcAft>
        <a:buClr>
          <a:schemeClr val="tx2"/>
        </a:buClr>
        <a:buSzPct val="15000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20000"/>
        </a:spcAft>
        <a:buClr>
          <a:schemeClr val="folHlink"/>
        </a:buClr>
        <a:buSzPct val="15000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ociology.org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2" name="Rectangle 4">
            <a:extLst>
              <a:ext uri="{FF2B5EF4-FFF2-40B4-BE49-F238E27FC236}">
                <a16:creationId xmlns:a16="http://schemas.microsoft.com/office/drawing/2014/main" id="{7CFA768D-DB56-7120-0A0F-14386CB5161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850" y="2297113"/>
            <a:ext cx="8424863" cy="62706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GB" altLang="en-US" sz="2400"/>
              <a:t>REPRESENTATIONS IN THE MEDIA: CAGED</a:t>
            </a:r>
            <a:endParaRPr lang="en-US" altLang="en-US" sz="5000"/>
          </a:p>
        </p:txBody>
      </p:sp>
      <p:sp>
        <p:nvSpPr>
          <p:cNvPr id="206853" name="Rectangle 5">
            <a:extLst>
              <a:ext uri="{FF2B5EF4-FFF2-40B4-BE49-F238E27FC236}">
                <a16:creationId xmlns:a16="http://schemas.microsoft.com/office/drawing/2014/main" id="{42CFAD6D-1C85-FE2C-8587-C732CE3A9BC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/>
              <a:t>To examine the representation in the media of key markers</a:t>
            </a: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Text Box 2">
            <a:extLst>
              <a:ext uri="{FF2B5EF4-FFF2-40B4-BE49-F238E27FC236}">
                <a16:creationId xmlns:a16="http://schemas.microsoft.com/office/drawing/2014/main" id="{D423E60D-9179-A91A-AA12-37227DFB66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565275"/>
            <a:ext cx="619125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CRITICAL THINKING</a:t>
            </a:r>
            <a:endParaRPr lang="en-US" altLang="en-US" sz="2400"/>
          </a:p>
        </p:txBody>
      </p:sp>
      <p:grpSp>
        <p:nvGrpSpPr>
          <p:cNvPr id="316419" name="Group 3">
            <a:extLst>
              <a:ext uri="{FF2B5EF4-FFF2-40B4-BE49-F238E27FC236}">
                <a16:creationId xmlns:a16="http://schemas.microsoft.com/office/drawing/2014/main" id="{540F4CFA-C0EC-6F95-D764-9D5631191F93}"/>
              </a:ext>
            </a:extLst>
          </p:cNvPr>
          <p:cNvGrpSpPr>
            <a:grpSpLocks/>
          </p:cNvGrpSpPr>
          <p:nvPr/>
        </p:nvGrpSpPr>
        <p:grpSpPr bwMode="auto">
          <a:xfrm>
            <a:off x="1476375" y="2341563"/>
            <a:ext cx="6191250" cy="1154112"/>
            <a:chOff x="930" y="783"/>
            <a:chExt cx="3900" cy="727"/>
          </a:xfrm>
        </p:grpSpPr>
        <p:sp>
          <p:nvSpPr>
            <p:cNvPr id="316420" name="Text Box 4">
              <a:extLst>
                <a:ext uri="{FF2B5EF4-FFF2-40B4-BE49-F238E27FC236}">
                  <a16:creationId xmlns:a16="http://schemas.microsoft.com/office/drawing/2014/main" id="{37ABAC99-C27A-8523-29E8-A41F7EEFC1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968"/>
              <a:ext cx="3900" cy="542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2400" b="0"/>
                <a:t>Apply the Neo-Marxist views to some concrete examples as outlined above</a:t>
              </a:r>
              <a:endParaRPr lang="en-US" altLang="en-US" sz="2400" b="0"/>
            </a:p>
          </p:txBody>
        </p:sp>
        <p:sp>
          <p:nvSpPr>
            <p:cNvPr id="316421" name="Line 5">
              <a:extLst>
                <a:ext uri="{FF2B5EF4-FFF2-40B4-BE49-F238E27FC236}">
                  <a16:creationId xmlns:a16="http://schemas.microsoft.com/office/drawing/2014/main" id="{57D247D8-692F-1946-643C-0E74A36AE6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783"/>
              <a:ext cx="0" cy="11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16422" name="Text Box 6">
            <a:extLst>
              <a:ext uri="{FF2B5EF4-FFF2-40B4-BE49-F238E27FC236}">
                <a16:creationId xmlns:a16="http://schemas.microsoft.com/office/drawing/2014/main" id="{503C3325-FD02-41B6-38A7-D4CCDB5C0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-28575"/>
            <a:ext cx="5064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16423" name="Text Box 7">
            <a:extLst>
              <a:ext uri="{FF2B5EF4-FFF2-40B4-BE49-F238E27FC236}">
                <a16:creationId xmlns:a16="http://schemas.microsoft.com/office/drawing/2014/main" id="{52CFE7BB-9C51-D809-E232-1D9C9179B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76700"/>
            <a:ext cx="1154112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6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6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6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22" grpId="0"/>
      <p:bldP spid="3164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Text Box 2">
            <a:extLst>
              <a:ext uri="{FF2B5EF4-FFF2-40B4-BE49-F238E27FC236}">
                <a16:creationId xmlns:a16="http://schemas.microsoft.com/office/drawing/2014/main" id="{95D52C64-491C-9853-B7C8-F48CAA148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404813"/>
            <a:ext cx="720090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MIDDLE AND WORKING CLASS</a:t>
            </a:r>
          </a:p>
        </p:txBody>
      </p:sp>
      <p:sp>
        <p:nvSpPr>
          <p:cNvPr id="313347" name="Text Box 3">
            <a:extLst>
              <a:ext uri="{FF2B5EF4-FFF2-40B4-BE49-F238E27FC236}">
                <a16:creationId xmlns:a16="http://schemas.microsoft.com/office/drawing/2014/main" id="{5EDA99A3-DC1E-F6E8-0D5C-067FB3B1ED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2492375"/>
            <a:ext cx="3348038" cy="954088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Tx/>
              <a:buChar char="•"/>
            </a:pPr>
            <a:r>
              <a:rPr lang="en-GB" altLang="en-US" b="0"/>
              <a:t>Poor families portrayed as having themselves to blame or as `welfare scroungers’</a:t>
            </a:r>
          </a:p>
        </p:txBody>
      </p:sp>
      <p:sp>
        <p:nvSpPr>
          <p:cNvPr id="313349" name="Text Box 5">
            <a:extLst>
              <a:ext uri="{FF2B5EF4-FFF2-40B4-BE49-F238E27FC236}">
                <a16:creationId xmlns:a16="http://schemas.microsoft.com/office/drawing/2014/main" id="{BFD68B07-1CBA-63C4-B76F-FE628C2F28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25538"/>
            <a:ext cx="2952750" cy="1228725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Tx/>
              <a:buChar char="•"/>
            </a:pPr>
            <a:r>
              <a:rPr lang="en-GB" altLang="en-US" b="0"/>
              <a:t>In general middle class over-represented on TV and working class under-represented</a:t>
            </a:r>
          </a:p>
        </p:txBody>
      </p:sp>
      <p:sp>
        <p:nvSpPr>
          <p:cNvPr id="313354" name="Text Box 10">
            <a:extLst>
              <a:ext uri="{FF2B5EF4-FFF2-40B4-BE49-F238E27FC236}">
                <a16:creationId xmlns:a16="http://schemas.microsoft.com/office/drawing/2014/main" id="{333FD9AD-C1D3-E313-A34D-6F65B8D8E2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1125538"/>
            <a:ext cx="2952750" cy="954087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Tx/>
              <a:buChar char="•"/>
            </a:pPr>
            <a:r>
              <a:rPr lang="en-GB" altLang="en-US" b="0"/>
              <a:t>In TV dramas, apart from soaps, professional families predominate</a:t>
            </a:r>
          </a:p>
        </p:txBody>
      </p:sp>
      <p:sp>
        <p:nvSpPr>
          <p:cNvPr id="313356" name="Text Box 12">
            <a:extLst>
              <a:ext uri="{FF2B5EF4-FFF2-40B4-BE49-F238E27FC236}">
                <a16:creationId xmlns:a16="http://schemas.microsoft.com/office/drawing/2014/main" id="{A100286C-EDB2-8E7C-9646-DD71791E7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2565400"/>
            <a:ext cx="2952750" cy="1228725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Tx/>
              <a:buChar char="•"/>
            </a:pPr>
            <a:r>
              <a:rPr lang="en-GB" altLang="en-US" b="0"/>
              <a:t>Glamorous lifestyles are focused on rather than perceived impoverishment of working-class lives</a:t>
            </a:r>
          </a:p>
        </p:txBody>
      </p:sp>
      <p:sp>
        <p:nvSpPr>
          <p:cNvPr id="313357" name="Text Box 13">
            <a:extLst>
              <a:ext uri="{FF2B5EF4-FFF2-40B4-BE49-F238E27FC236}">
                <a16:creationId xmlns:a16="http://schemas.microsoft.com/office/drawing/2014/main" id="{C807EF43-944C-4858-0BCB-95B67C8EA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738" y="4076700"/>
            <a:ext cx="4608512" cy="1778000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  <a:buFontTx/>
              <a:buChar char="•"/>
            </a:pPr>
            <a:r>
              <a:rPr lang="en-GB" altLang="en-US" b="0"/>
              <a:t>Non-fictional representations see middle class as sources of authority – experts, scientists, politicians etc – whereas working class more often seen as troublesome especially where trade unionism is involved</a:t>
            </a:r>
          </a:p>
        </p:txBody>
      </p:sp>
    </p:spTree>
  </p:cSld>
  <p:clrMapOvr>
    <a:masterClrMapping/>
  </p:clrMapOvr>
  <p:transition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Text Box 2">
            <a:extLst>
              <a:ext uri="{FF2B5EF4-FFF2-40B4-BE49-F238E27FC236}">
                <a16:creationId xmlns:a16="http://schemas.microsoft.com/office/drawing/2014/main" id="{9D5572A7-CC9D-9938-2E20-B187F793B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836613"/>
            <a:ext cx="720090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REPRESENTATIONS OF AGE</a:t>
            </a:r>
          </a:p>
        </p:txBody>
      </p:sp>
      <p:sp>
        <p:nvSpPr>
          <p:cNvPr id="317443" name="Text Box 3">
            <a:extLst>
              <a:ext uri="{FF2B5EF4-FFF2-40B4-BE49-F238E27FC236}">
                <a16:creationId xmlns:a16="http://schemas.microsoft.com/office/drawing/2014/main" id="{314C9E19-E170-1EEA-5E98-B49BC178A1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2781300"/>
            <a:ext cx="2736850" cy="557213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800" b="0"/>
              <a:t>CHILDHOOD</a:t>
            </a:r>
          </a:p>
        </p:txBody>
      </p:sp>
      <p:sp>
        <p:nvSpPr>
          <p:cNvPr id="317444" name="Line 4">
            <a:extLst>
              <a:ext uri="{FF2B5EF4-FFF2-40B4-BE49-F238E27FC236}">
                <a16:creationId xmlns:a16="http://schemas.microsoft.com/office/drawing/2014/main" id="{D381B050-700D-2014-C2D6-E57DE168F14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412875"/>
            <a:ext cx="0" cy="93662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17445" name="Text Box 5">
            <a:extLst>
              <a:ext uri="{FF2B5EF4-FFF2-40B4-BE49-F238E27FC236}">
                <a16:creationId xmlns:a16="http://schemas.microsoft.com/office/drawing/2014/main" id="{B0FFD22E-C11C-4ABF-73D3-1A6FCBC206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1988" y="3752850"/>
            <a:ext cx="2736850" cy="557213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800" b="0"/>
              <a:t>YOUTH</a:t>
            </a:r>
          </a:p>
        </p:txBody>
      </p:sp>
      <p:sp>
        <p:nvSpPr>
          <p:cNvPr id="317446" name="Text Box 6">
            <a:extLst>
              <a:ext uri="{FF2B5EF4-FFF2-40B4-BE49-F238E27FC236}">
                <a16:creationId xmlns:a16="http://schemas.microsoft.com/office/drawing/2014/main" id="{BB171FB3-4B3C-CB30-647C-9E83822B0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575" y="4724400"/>
            <a:ext cx="2736850" cy="557213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800" b="0"/>
              <a:t>AGEING</a:t>
            </a:r>
          </a:p>
        </p:txBody>
      </p:sp>
      <p:sp>
        <p:nvSpPr>
          <p:cNvPr id="317447" name="AutoShape 7">
            <a:extLst>
              <a:ext uri="{FF2B5EF4-FFF2-40B4-BE49-F238E27FC236}">
                <a16:creationId xmlns:a16="http://schemas.microsoft.com/office/drawing/2014/main" id="{7BDEDD8D-B414-E828-E900-001ED64F9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2995613"/>
            <a:ext cx="287337" cy="865187"/>
          </a:xfrm>
          <a:prstGeom prst="curvedLeftArrow">
            <a:avLst>
              <a:gd name="adj1" fmla="val 60221"/>
              <a:gd name="adj2" fmla="val 120442"/>
              <a:gd name="adj3" fmla="val 33333"/>
            </a:avLst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49" name="AutoShape 9">
            <a:extLst>
              <a:ext uri="{FF2B5EF4-FFF2-40B4-BE49-F238E27FC236}">
                <a16:creationId xmlns:a16="http://schemas.microsoft.com/office/drawing/2014/main" id="{8CB12E42-CF28-E1C8-B08C-540F519A8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4292600"/>
            <a:ext cx="287337" cy="865188"/>
          </a:xfrm>
          <a:prstGeom prst="curvedLeftArrow">
            <a:avLst>
              <a:gd name="adj1" fmla="val 60221"/>
              <a:gd name="adj2" fmla="val 120442"/>
              <a:gd name="adj3" fmla="val 33333"/>
            </a:avLst>
          </a:prstGeom>
          <a:solidFill>
            <a:schemeClr val="accent1"/>
          </a:solidFill>
          <a:ln w="38100">
            <a:solidFill>
              <a:srgbClr val="FF33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Text Box 2">
            <a:extLst>
              <a:ext uri="{FF2B5EF4-FFF2-40B4-BE49-F238E27FC236}">
                <a16:creationId xmlns:a16="http://schemas.microsoft.com/office/drawing/2014/main" id="{B560CE7E-D326-9D3E-0749-A400FF347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04813"/>
            <a:ext cx="5832475" cy="860425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REPRESENTATION OF AGE - CHILDHOOD</a:t>
            </a:r>
            <a:endParaRPr lang="en-US" altLang="en-US" sz="2400"/>
          </a:p>
        </p:txBody>
      </p:sp>
      <p:sp>
        <p:nvSpPr>
          <p:cNvPr id="318467" name="Text Box 3">
            <a:extLst>
              <a:ext uri="{FF2B5EF4-FFF2-40B4-BE49-F238E27FC236}">
                <a16:creationId xmlns:a16="http://schemas.microsoft.com/office/drawing/2014/main" id="{6ED0CDB9-65AB-BDE2-4C47-15963E48E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773238"/>
            <a:ext cx="5976938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In past:</a:t>
            </a:r>
          </a:p>
        </p:txBody>
      </p:sp>
      <p:sp>
        <p:nvSpPr>
          <p:cNvPr id="318468" name="Text Box 4">
            <a:extLst>
              <a:ext uri="{FF2B5EF4-FFF2-40B4-BE49-F238E27FC236}">
                <a16:creationId xmlns:a16="http://schemas.microsoft.com/office/drawing/2014/main" id="{06D1DE0E-D534-F4D2-2496-225E3C474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2924175"/>
            <a:ext cx="5976938" cy="2503488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Children seen as underdeveloped adults who developed from: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sz="2400"/>
              <a:t> simplicity to complexity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sz="2400"/>
              <a:t>Irrationality to rationality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sz="2400"/>
              <a:t>Childhood to adulthood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8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8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8467" grpId="0" animBg="1"/>
      <p:bldP spid="31846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Text Box 2">
            <a:extLst>
              <a:ext uri="{FF2B5EF4-FFF2-40B4-BE49-F238E27FC236}">
                <a16:creationId xmlns:a16="http://schemas.microsoft.com/office/drawing/2014/main" id="{3CC75473-2AA8-2645-A36B-442634DAA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04813"/>
            <a:ext cx="5832475" cy="860425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REPRESENTATION OF AGE - CHILDHOOD</a:t>
            </a:r>
            <a:endParaRPr lang="en-US" altLang="en-US" sz="2400"/>
          </a:p>
        </p:txBody>
      </p:sp>
      <p:sp>
        <p:nvSpPr>
          <p:cNvPr id="319491" name="Text Box 3">
            <a:extLst>
              <a:ext uri="{FF2B5EF4-FFF2-40B4-BE49-F238E27FC236}">
                <a16:creationId xmlns:a16="http://schemas.microsoft.com/office/drawing/2014/main" id="{4AD8A008-631A-C854-9E1D-52BE184D0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484313"/>
            <a:ext cx="18002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Now:</a:t>
            </a:r>
          </a:p>
        </p:txBody>
      </p:sp>
      <p:sp>
        <p:nvSpPr>
          <p:cNvPr id="319492" name="Text Box 4">
            <a:extLst>
              <a:ext uri="{FF2B5EF4-FFF2-40B4-BE49-F238E27FC236}">
                <a16:creationId xmlns:a16="http://schemas.microsoft.com/office/drawing/2014/main" id="{11B8A01A-D938-7E5F-CEAC-70E9715028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1484313"/>
            <a:ext cx="5976937" cy="860425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Childhood seen as social construction – diversity of representation</a:t>
            </a:r>
          </a:p>
        </p:txBody>
      </p:sp>
      <p:sp>
        <p:nvSpPr>
          <p:cNvPr id="319493" name="Text Box 5">
            <a:extLst>
              <a:ext uri="{FF2B5EF4-FFF2-40B4-BE49-F238E27FC236}">
                <a16:creationId xmlns:a16="http://schemas.microsoft.com/office/drawing/2014/main" id="{E7033719-332C-C795-8EC1-B30B78ED9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2468563"/>
            <a:ext cx="5976937" cy="860425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Innumerable cultures of childhood – not all represented by media</a:t>
            </a:r>
          </a:p>
        </p:txBody>
      </p:sp>
      <p:sp>
        <p:nvSpPr>
          <p:cNvPr id="319494" name="Text Box 6">
            <a:extLst>
              <a:ext uri="{FF2B5EF4-FFF2-40B4-BE49-F238E27FC236}">
                <a16:creationId xmlns:a16="http://schemas.microsoft.com/office/drawing/2014/main" id="{CA1EBD39-2D7F-2D1C-B3F6-A8D18FF4E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3452813"/>
            <a:ext cx="5976937" cy="860425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Children use media in identity construction</a:t>
            </a:r>
          </a:p>
        </p:txBody>
      </p:sp>
      <p:sp>
        <p:nvSpPr>
          <p:cNvPr id="319495" name="Text Box 7">
            <a:extLst>
              <a:ext uri="{FF2B5EF4-FFF2-40B4-BE49-F238E27FC236}">
                <a16:creationId xmlns:a16="http://schemas.microsoft.com/office/drawing/2014/main" id="{D527A053-046C-64DB-DE1D-1F85947CF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4437063"/>
            <a:ext cx="5976937" cy="860425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Move from TV patronising children to reflecting children’s view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9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9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94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94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9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9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9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9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1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animBg="1"/>
      <p:bldP spid="319492" grpId="0" animBg="1"/>
      <p:bldP spid="319493" grpId="0" animBg="1"/>
      <p:bldP spid="319494" grpId="0" animBg="1"/>
      <p:bldP spid="31949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Text Box 2">
            <a:extLst>
              <a:ext uri="{FF2B5EF4-FFF2-40B4-BE49-F238E27FC236}">
                <a16:creationId xmlns:a16="http://schemas.microsoft.com/office/drawing/2014/main" id="{48681871-5264-77D8-EFC0-8C8D5866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04813"/>
            <a:ext cx="5832475" cy="860425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REPRESENTATION OF AGE - CHILDHOOD</a:t>
            </a:r>
            <a:endParaRPr lang="en-US" altLang="en-US" sz="2400"/>
          </a:p>
        </p:txBody>
      </p:sp>
      <p:sp>
        <p:nvSpPr>
          <p:cNvPr id="320515" name="Text Box 3">
            <a:extLst>
              <a:ext uri="{FF2B5EF4-FFF2-40B4-BE49-F238E27FC236}">
                <a16:creationId xmlns:a16="http://schemas.microsoft.com/office/drawing/2014/main" id="{661A1CCA-7B59-F068-3485-740575945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453707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Now continued:</a:t>
            </a:r>
          </a:p>
        </p:txBody>
      </p:sp>
      <p:sp>
        <p:nvSpPr>
          <p:cNvPr id="320517" name="Text Box 5">
            <a:extLst>
              <a:ext uri="{FF2B5EF4-FFF2-40B4-BE49-F238E27FC236}">
                <a16:creationId xmlns:a16="http://schemas.microsoft.com/office/drawing/2014/main" id="{B736F4C2-D711-5010-2BAF-EB4F1ABB36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468563"/>
            <a:ext cx="7418387" cy="35687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Hetrogeneity of children as media audiences: subjectivities based on: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Gender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Personal experience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Ethnicity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Education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Social clss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Nationality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region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0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0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0515" grpId="0" animBg="1"/>
      <p:bldP spid="3205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Text Box 2">
            <a:extLst>
              <a:ext uri="{FF2B5EF4-FFF2-40B4-BE49-F238E27FC236}">
                <a16:creationId xmlns:a16="http://schemas.microsoft.com/office/drawing/2014/main" id="{D27D69A2-461A-214B-3006-D86FADA89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04813"/>
            <a:ext cx="5832475" cy="860425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REPRESENTATION OF AGE - CHILDHOOD</a:t>
            </a:r>
            <a:endParaRPr lang="en-US" altLang="en-US" sz="2400"/>
          </a:p>
        </p:txBody>
      </p:sp>
      <p:sp>
        <p:nvSpPr>
          <p:cNvPr id="321539" name="Text Box 3">
            <a:extLst>
              <a:ext uri="{FF2B5EF4-FFF2-40B4-BE49-F238E27FC236}">
                <a16:creationId xmlns:a16="http://schemas.microsoft.com/office/drawing/2014/main" id="{C251C369-6BBC-B59C-10BF-3D242F0DA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453707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Now continued:</a:t>
            </a:r>
          </a:p>
        </p:txBody>
      </p:sp>
      <p:sp>
        <p:nvSpPr>
          <p:cNvPr id="321540" name="Text Box 4">
            <a:extLst>
              <a:ext uri="{FF2B5EF4-FFF2-40B4-BE49-F238E27FC236}">
                <a16:creationId xmlns:a16="http://schemas.microsoft.com/office/drawing/2014/main" id="{FC160DAD-52C0-5270-5901-D568C2F79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468563"/>
            <a:ext cx="7418387" cy="860425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Children as potential consumers – targets of advertisers and film merchandising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1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1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1539" grpId="0" animBg="1"/>
      <p:bldP spid="32154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Text Box 2">
            <a:extLst>
              <a:ext uri="{FF2B5EF4-FFF2-40B4-BE49-F238E27FC236}">
                <a16:creationId xmlns:a16="http://schemas.microsoft.com/office/drawing/2014/main" id="{BA73E982-252D-4790-4432-64F295B62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04813"/>
            <a:ext cx="5832475" cy="495300"/>
          </a:xfrm>
          <a:prstGeom prst="rect">
            <a:avLst/>
          </a:prstGeom>
          <a:solidFill>
            <a:srgbClr val="FF99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REPRESENTATION OF AGE - YOUTH</a:t>
            </a:r>
            <a:endParaRPr lang="en-US" altLang="en-US" sz="2400"/>
          </a:p>
        </p:txBody>
      </p:sp>
      <p:sp>
        <p:nvSpPr>
          <p:cNvPr id="322563" name="Text Box 3">
            <a:extLst>
              <a:ext uri="{FF2B5EF4-FFF2-40B4-BE49-F238E27FC236}">
                <a16:creationId xmlns:a16="http://schemas.microsoft.com/office/drawing/2014/main" id="{47BED909-3BE7-C32C-0466-16CBF50859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453707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In past:</a:t>
            </a:r>
          </a:p>
        </p:txBody>
      </p:sp>
      <p:sp>
        <p:nvSpPr>
          <p:cNvPr id="322564" name="Text Box 4">
            <a:extLst>
              <a:ext uri="{FF2B5EF4-FFF2-40B4-BE49-F238E27FC236}">
                <a16:creationId xmlns:a16="http://schemas.microsoft.com/office/drawing/2014/main" id="{8739E029-3BED-E021-6736-EA4C3ECE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468563"/>
            <a:ext cx="7418387" cy="3051175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sz="2400"/>
              <a:t>Adolescents viewed as potentially dangerous, especially male working class youth became a focus for concern of middle-class moral entrepreneurs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sz="2400"/>
              <a:t>Fears expressed that they would be influenced by cinema in anti-social ways</a:t>
            </a:r>
          </a:p>
          <a:p>
            <a:pPr>
              <a:spcBef>
                <a:spcPct val="50000"/>
              </a:spcBef>
            </a:pPr>
            <a:endParaRPr lang="en-GB" altLang="en-US" sz="24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2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25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2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animBg="1"/>
      <p:bldP spid="32256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Text Box 2">
            <a:extLst>
              <a:ext uri="{FF2B5EF4-FFF2-40B4-BE49-F238E27FC236}">
                <a16:creationId xmlns:a16="http://schemas.microsoft.com/office/drawing/2014/main" id="{7C372A4F-D8B3-CDF0-4FED-04C199584E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04813"/>
            <a:ext cx="5832475" cy="495300"/>
          </a:xfrm>
          <a:prstGeom prst="rect">
            <a:avLst/>
          </a:prstGeom>
          <a:solidFill>
            <a:srgbClr val="FF99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REPRESENTATION OF AGE - YOUTH</a:t>
            </a:r>
            <a:endParaRPr lang="en-US" altLang="en-US" sz="2400"/>
          </a:p>
        </p:txBody>
      </p:sp>
      <p:sp>
        <p:nvSpPr>
          <p:cNvPr id="323587" name="Text Box 3">
            <a:extLst>
              <a:ext uri="{FF2B5EF4-FFF2-40B4-BE49-F238E27FC236}">
                <a16:creationId xmlns:a16="http://schemas.microsoft.com/office/drawing/2014/main" id="{52F0BB97-9E60-6905-DD74-DA80766D2D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84313"/>
            <a:ext cx="453707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Now:</a:t>
            </a:r>
          </a:p>
        </p:txBody>
      </p:sp>
      <p:sp>
        <p:nvSpPr>
          <p:cNvPr id="323588" name="Text Box 4">
            <a:extLst>
              <a:ext uri="{FF2B5EF4-FFF2-40B4-BE49-F238E27FC236}">
                <a16:creationId xmlns:a16="http://schemas.microsoft.com/office/drawing/2014/main" id="{358C84B4-7A0A-DBC5-ACD6-CE7843412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2468563"/>
            <a:ext cx="7418387" cy="370205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Adolescents often seen as problematic, especially within youth sub-cultures.  Still male working class and black youths.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Representations reflect fears.  Moral panics began over Mods and Rockers and have followed many youth groups e.g. punks, skinheads, rave culture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Focus on use of drugs: Ecstacy panic, now alcohol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Youth magazines reflect local concerns of youth = sex, fashion, drinking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Media concentration on `Youthism’</a:t>
            </a:r>
          </a:p>
          <a:p>
            <a:pPr>
              <a:spcBef>
                <a:spcPct val="50000"/>
              </a:spcBef>
            </a:pPr>
            <a:endParaRPr lang="en-GB" altLang="en-US" sz="24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animBg="1"/>
      <p:bldP spid="32358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Text Box 2">
            <a:extLst>
              <a:ext uri="{FF2B5EF4-FFF2-40B4-BE49-F238E27FC236}">
                <a16:creationId xmlns:a16="http://schemas.microsoft.com/office/drawing/2014/main" id="{068E46D9-8710-B6F2-DEAB-858261B51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404813"/>
            <a:ext cx="5832475" cy="495300"/>
          </a:xfrm>
          <a:prstGeom prst="rect">
            <a:avLst/>
          </a:prstGeom>
          <a:solidFill>
            <a:srgbClr val="99CCFF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REPRESENTATION OF AGE - AGEISM</a:t>
            </a:r>
            <a:endParaRPr lang="en-US" altLang="en-US" sz="2400"/>
          </a:p>
        </p:txBody>
      </p:sp>
      <p:sp>
        <p:nvSpPr>
          <p:cNvPr id="324612" name="Text Box 4">
            <a:extLst>
              <a:ext uri="{FF2B5EF4-FFF2-40B4-BE49-F238E27FC236}">
                <a16:creationId xmlns:a16="http://schemas.microsoft.com/office/drawing/2014/main" id="{F2E12E91-151E-9388-C069-20D7FA33D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1412875"/>
            <a:ext cx="7418387" cy="404813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Old age seen as undesirable</a:t>
            </a:r>
            <a:endParaRPr lang="en-GB" altLang="en-US" sz="2400"/>
          </a:p>
        </p:txBody>
      </p:sp>
      <p:sp>
        <p:nvSpPr>
          <p:cNvPr id="324613" name="Text Box 5">
            <a:extLst>
              <a:ext uri="{FF2B5EF4-FFF2-40B4-BE49-F238E27FC236}">
                <a16:creationId xmlns:a16="http://schemas.microsoft.com/office/drawing/2014/main" id="{98D6EC0B-3F84-DB19-566C-833A485C7F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2014538"/>
            <a:ext cx="7418387" cy="954087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Gender differences as women encouraged to remain youthful whilst elderly men still portrayed as sexual partners to younger women in Hollywood films</a:t>
            </a:r>
            <a:endParaRPr lang="en-GB" altLang="en-US" sz="2400"/>
          </a:p>
        </p:txBody>
      </p:sp>
      <p:sp>
        <p:nvSpPr>
          <p:cNvPr id="324614" name="Text Box 6">
            <a:extLst>
              <a:ext uri="{FF2B5EF4-FFF2-40B4-BE49-F238E27FC236}">
                <a16:creationId xmlns:a16="http://schemas.microsoft.com/office/drawing/2014/main" id="{CE748925-5F26-0DC8-98DD-5B3D805F7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3167063"/>
            <a:ext cx="7418387" cy="1503362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Over sixties on TV: males seen as world leaders, politicians, experts, judges etc.  Soaps were dominated by middle-aged and elderly, but recently focus on younger characters; sitcoms portray elderly as feeble, difficult, forgetful etc.  Limited ads for older group.</a:t>
            </a:r>
            <a:endParaRPr lang="en-GB" altLang="en-US" sz="2400"/>
          </a:p>
        </p:txBody>
      </p:sp>
      <p:sp>
        <p:nvSpPr>
          <p:cNvPr id="324615" name="Text Box 7">
            <a:extLst>
              <a:ext uri="{FF2B5EF4-FFF2-40B4-BE49-F238E27FC236}">
                <a16:creationId xmlns:a16="http://schemas.microsoft.com/office/drawing/2014/main" id="{02B57DB6-B0C8-6D39-5737-965B07999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4868863"/>
            <a:ext cx="7418387" cy="67945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/>
              <a:t>New move to present more positive images as UK ages and older groups have disposable incomes.</a:t>
            </a:r>
            <a:endParaRPr lang="en-GB" altLang="en-US" sz="240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4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4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4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4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4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4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2" grpId="0" animBg="1"/>
      <p:bldP spid="324613" grpId="0" animBg="1"/>
      <p:bldP spid="324614" grpId="0" animBg="1"/>
      <p:bldP spid="3246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Text Box 2">
            <a:extLst>
              <a:ext uri="{FF2B5EF4-FFF2-40B4-BE49-F238E27FC236}">
                <a16:creationId xmlns:a16="http://schemas.microsoft.com/office/drawing/2014/main" id="{7308EE33-56D5-6C8A-2186-71A4831B6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1413" y="981075"/>
            <a:ext cx="413385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RECAP</a:t>
            </a:r>
            <a:endParaRPr lang="en-US" altLang="en-US" sz="2400"/>
          </a:p>
        </p:txBody>
      </p:sp>
      <p:sp>
        <p:nvSpPr>
          <p:cNvPr id="307203" name="Text Box 3">
            <a:extLst>
              <a:ext uri="{FF2B5EF4-FFF2-40B4-BE49-F238E27FC236}">
                <a16:creationId xmlns:a16="http://schemas.microsoft.com/office/drawing/2014/main" id="{1B76288F-D4AF-DDF6-6518-704B5E47C8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3350" y="2420938"/>
            <a:ext cx="6337300" cy="434975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000" b="0"/>
              <a:t>What is meant by social construction of identities?</a:t>
            </a:r>
          </a:p>
        </p:txBody>
      </p:sp>
      <p:sp>
        <p:nvSpPr>
          <p:cNvPr id="307204" name="Line 4">
            <a:extLst>
              <a:ext uri="{FF2B5EF4-FFF2-40B4-BE49-F238E27FC236}">
                <a16:creationId xmlns:a16="http://schemas.microsoft.com/office/drawing/2014/main" id="{148D4953-CEB6-03D1-AE4F-40D1ABA999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773238"/>
            <a:ext cx="0" cy="28733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7205" name="Text Box 5">
            <a:extLst>
              <a:ext uri="{FF2B5EF4-FFF2-40B4-BE49-F238E27FC236}">
                <a16:creationId xmlns:a16="http://schemas.microsoft.com/office/drawing/2014/main" id="{78591A38-73A1-0287-0DC4-3B5388D7E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-28575"/>
            <a:ext cx="5064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07206" name="Text Box 6">
            <a:extLst>
              <a:ext uri="{FF2B5EF4-FFF2-40B4-BE49-F238E27FC236}">
                <a16:creationId xmlns:a16="http://schemas.microsoft.com/office/drawing/2014/main" id="{132C2863-B914-8D1C-0B9A-0B1EDCA30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76700"/>
            <a:ext cx="1154112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Text Box 2">
            <a:extLst>
              <a:ext uri="{FF2B5EF4-FFF2-40B4-BE49-F238E27FC236}">
                <a16:creationId xmlns:a16="http://schemas.microsoft.com/office/drawing/2014/main" id="{454C4AA4-E076-44A3-A293-64A28A1390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765175"/>
            <a:ext cx="619125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CRITICAL THINKING</a:t>
            </a:r>
            <a:endParaRPr lang="en-US" altLang="en-US" sz="2400"/>
          </a:p>
        </p:txBody>
      </p:sp>
      <p:grpSp>
        <p:nvGrpSpPr>
          <p:cNvPr id="325635" name="Group 3">
            <a:extLst>
              <a:ext uri="{FF2B5EF4-FFF2-40B4-BE49-F238E27FC236}">
                <a16:creationId xmlns:a16="http://schemas.microsoft.com/office/drawing/2014/main" id="{A3DE8920-8CC4-517A-CD13-3A2AD874E2E6}"/>
              </a:ext>
            </a:extLst>
          </p:cNvPr>
          <p:cNvGrpSpPr>
            <a:grpSpLocks/>
          </p:cNvGrpSpPr>
          <p:nvPr/>
        </p:nvGrpSpPr>
        <p:grpSpPr bwMode="auto">
          <a:xfrm>
            <a:off x="1476375" y="1412875"/>
            <a:ext cx="6191250" cy="2614613"/>
            <a:chOff x="930" y="783"/>
            <a:chExt cx="3900" cy="1647"/>
          </a:xfrm>
        </p:grpSpPr>
        <p:sp>
          <p:nvSpPr>
            <p:cNvPr id="325636" name="Text Box 4">
              <a:extLst>
                <a:ext uri="{FF2B5EF4-FFF2-40B4-BE49-F238E27FC236}">
                  <a16:creationId xmlns:a16="http://schemas.microsoft.com/office/drawing/2014/main" id="{721504EC-006A-8F16-FB4B-AAB1E7EE6D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968"/>
              <a:ext cx="3900" cy="1462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2400" b="0"/>
                <a:t>Read the information on representations of gender and representations of ethnicity.  You can also refer to the </a:t>
              </a:r>
              <a:r>
                <a:rPr lang="en-GB" altLang="en-US" sz="2400" b="0">
                  <a:hlinkClick r:id="rId2"/>
                </a:rPr>
                <a:t>www.sociology.org.uk</a:t>
              </a:r>
              <a:r>
                <a:rPr lang="en-GB" altLang="en-US" sz="2400" b="0"/>
                <a:t> website choosing AS Sociology for AQA and then the media section.</a:t>
              </a:r>
              <a:endParaRPr lang="en-US" altLang="en-US" sz="2400" b="0"/>
            </a:p>
          </p:txBody>
        </p:sp>
        <p:sp>
          <p:nvSpPr>
            <p:cNvPr id="325637" name="Line 5">
              <a:extLst>
                <a:ext uri="{FF2B5EF4-FFF2-40B4-BE49-F238E27FC236}">
                  <a16:creationId xmlns:a16="http://schemas.microsoft.com/office/drawing/2014/main" id="{21C71054-0AE2-9D40-767B-754376AC31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783"/>
              <a:ext cx="0" cy="11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25638" name="Text Box 6">
            <a:extLst>
              <a:ext uri="{FF2B5EF4-FFF2-40B4-BE49-F238E27FC236}">
                <a16:creationId xmlns:a16="http://schemas.microsoft.com/office/drawing/2014/main" id="{051780E4-704E-211C-71A7-7284501C9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-28575"/>
            <a:ext cx="5064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5639" name="Text Box 7">
            <a:extLst>
              <a:ext uri="{FF2B5EF4-FFF2-40B4-BE49-F238E27FC236}">
                <a16:creationId xmlns:a16="http://schemas.microsoft.com/office/drawing/2014/main" id="{A26BDBAE-163E-D831-4F55-2324BCEC0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76700"/>
            <a:ext cx="1154112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25640" name="Group 8">
            <a:extLst>
              <a:ext uri="{FF2B5EF4-FFF2-40B4-BE49-F238E27FC236}">
                <a16:creationId xmlns:a16="http://schemas.microsoft.com/office/drawing/2014/main" id="{2D75B3D5-8838-A499-66F1-20919CBF37DB}"/>
              </a:ext>
            </a:extLst>
          </p:cNvPr>
          <p:cNvGrpSpPr>
            <a:grpSpLocks/>
          </p:cNvGrpSpPr>
          <p:nvPr/>
        </p:nvGrpSpPr>
        <p:grpSpPr bwMode="auto">
          <a:xfrm>
            <a:off x="1403350" y="4243388"/>
            <a:ext cx="6191250" cy="1754187"/>
            <a:chOff x="930" y="783"/>
            <a:chExt cx="3900" cy="2556"/>
          </a:xfrm>
        </p:grpSpPr>
        <p:sp>
          <p:nvSpPr>
            <p:cNvPr id="325641" name="Text Box 9">
              <a:extLst>
                <a:ext uri="{FF2B5EF4-FFF2-40B4-BE49-F238E27FC236}">
                  <a16:creationId xmlns:a16="http://schemas.microsoft.com/office/drawing/2014/main" id="{77E8A303-979E-169A-413D-8CBA7C8809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968"/>
              <a:ext cx="3900" cy="2371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2400" b="0"/>
                <a:t>You are to create your own publisher flyer to details information regarding representatons of gender and ethnicity.</a:t>
              </a:r>
            </a:p>
            <a:p>
              <a:pPr>
                <a:spcBef>
                  <a:spcPct val="10000"/>
                </a:spcBef>
              </a:pPr>
              <a:r>
                <a:rPr lang="en-GB" altLang="en-US" sz="2400" b="0"/>
                <a:t>This is an </a:t>
              </a:r>
              <a:r>
                <a:rPr lang="en-GB" altLang="en-US" sz="2400" u="sng"/>
                <a:t>individual</a:t>
              </a:r>
              <a:r>
                <a:rPr lang="en-GB" altLang="en-US" sz="2400" b="0"/>
                <a:t> task.</a:t>
              </a:r>
              <a:endParaRPr lang="en-US" altLang="en-US" sz="2400" b="0"/>
            </a:p>
          </p:txBody>
        </p:sp>
        <p:sp>
          <p:nvSpPr>
            <p:cNvPr id="325642" name="Line 10">
              <a:extLst>
                <a:ext uri="{FF2B5EF4-FFF2-40B4-BE49-F238E27FC236}">
                  <a16:creationId xmlns:a16="http://schemas.microsoft.com/office/drawing/2014/main" id="{947F9A07-B51F-909D-E938-759B97DB75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783"/>
              <a:ext cx="0" cy="11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5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5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5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25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5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5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5638" grpId="0"/>
      <p:bldP spid="3256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Text Box 2">
            <a:extLst>
              <a:ext uri="{FF2B5EF4-FFF2-40B4-BE49-F238E27FC236}">
                <a16:creationId xmlns:a16="http://schemas.microsoft.com/office/drawing/2014/main" id="{F602182C-F073-E69C-4471-F6CA218407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836613"/>
            <a:ext cx="720090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Representations and Identities</a:t>
            </a:r>
          </a:p>
        </p:txBody>
      </p:sp>
      <p:sp>
        <p:nvSpPr>
          <p:cNvPr id="261124" name="Text Box 4">
            <a:extLst>
              <a:ext uri="{FF2B5EF4-FFF2-40B4-BE49-F238E27FC236}">
                <a16:creationId xmlns:a16="http://schemas.microsoft.com/office/drawing/2014/main" id="{AF970F13-7FF0-B0E4-B782-BE0080412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565400"/>
            <a:ext cx="7058025" cy="1411288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800" b="0"/>
              <a:t>How does the media contribute to the creation, promotion and maintenance of social identities?</a:t>
            </a:r>
          </a:p>
        </p:txBody>
      </p:sp>
      <p:sp>
        <p:nvSpPr>
          <p:cNvPr id="261125" name="Line 5">
            <a:extLst>
              <a:ext uri="{FF2B5EF4-FFF2-40B4-BE49-F238E27FC236}">
                <a16:creationId xmlns:a16="http://schemas.microsoft.com/office/drawing/2014/main" id="{A4C9BFDE-2E36-4DE3-1164-DF4A235EC4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412875"/>
            <a:ext cx="0" cy="93662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Text Box 2">
            <a:extLst>
              <a:ext uri="{FF2B5EF4-FFF2-40B4-BE49-F238E27FC236}">
                <a16:creationId xmlns:a16="http://schemas.microsoft.com/office/drawing/2014/main" id="{B4A8C8FC-7EB6-DE01-9E63-E053D9E5A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404813"/>
            <a:ext cx="7200900" cy="481012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300"/>
              <a:t>IDENTITIES</a:t>
            </a:r>
            <a:endParaRPr lang="en-US" altLang="en-US" sz="2300"/>
          </a:p>
        </p:txBody>
      </p:sp>
      <p:grpSp>
        <p:nvGrpSpPr>
          <p:cNvPr id="270339" name="Group 3">
            <a:extLst>
              <a:ext uri="{FF2B5EF4-FFF2-40B4-BE49-F238E27FC236}">
                <a16:creationId xmlns:a16="http://schemas.microsoft.com/office/drawing/2014/main" id="{B38BA398-A495-2494-BF8B-EF530848BDD3}"/>
              </a:ext>
            </a:extLst>
          </p:cNvPr>
          <p:cNvGrpSpPr>
            <a:grpSpLocks/>
          </p:cNvGrpSpPr>
          <p:nvPr/>
        </p:nvGrpSpPr>
        <p:grpSpPr bwMode="auto">
          <a:xfrm>
            <a:off x="1258888" y="908050"/>
            <a:ext cx="2665412" cy="1706563"/>
            <a:chOff x="657" y="636"/>
            <a:chExt cx="4446" cy="1233"/>
          </a:xfrm>
        </p:grpSpPr>
        <p:sp>
          <p:nvSpPr>
            <p:cNvPr id="270340" name="Text Box 4">
              <a:extLst>
                <a:ext uri="{FF2B5EF4-FFF2-40B4-BE49-F238E27FC236}">
                  <a16:creationId xmlns:a16="http://schemas.microsoft.com/office/drawing/2014/main" id="{BD93807C-F465-1B78-1102-80E32CD69C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798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3200" b="0"/>
                <a:t>Social Identity</a:t>
              </a:r>
            </a:p>
          </p:txBody>
        </p:sp>
        <p:sp>
          <p:nvSpPr>
            <p:cNvPr id="270341" name="Line 5">
              <a:extLst>
                <a:ext uri="{FF2B5EF4-FFF2-40B4-BE49-F238E27FC236}">
                  <a16:creationId xmlns:a16="http://schemas.microsoft.com/office/drawing/2014/main" id="{157A152B-FE35-9F06-81BE-39FC6FD2CB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70342" name="Group 6">
            <a:extLst>
              <a:ext uri="{FF2B5EF4-FFF2-40B4-BE49-F238E27FC236}">
                <a16:creationId xmlns:a16="http://schemas.microsoft.com/office/drawing/2014/main" id="{C23E7ECA-F435-0170-CF35-CA57929785AA}"/>
              </a:ext>
            </a:extLst>
          </p:cNvPr>
          <p:cNvGrpSpPr>
            <a:grpSpLocks/>
          </p:cNvGrpSpPr>
          <p:nvPr/>
        </p:nvGrpSpPr>
        <p:grpSpPr bwMode="auto">
          <a:xfrm>
            <a:off x="4932363" y="908050"/>
            <a:ext cx="2665412" cy="1706563"/>
            <a:chOff x="657" y="636"/>
            <a:chExt cx="4446" cy="1233"/>
          </a:xfrm>
        </p:grpSpPr>
        <p:sp>
          <p:nvSpPr>
            <p:cNvPr id="270343" name="Text Box 7">
              <a:extLst>
                <a:ext uri="{FF2B5EF4-FFF2-40B4-BE49-F238E27FC236}">
                  <a16:creationId xmlns:a16="http://schemas.microsoft.com/office/drawing/2014/main" id="{D504B494-4A5E-8584-3524-F8A812EA7A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798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3200" b="0"/>
                <a:t>Personal Identity</a:t>
              </a:r>
            </a:p>
          </p:txBody>
        </p:sp>
        <p:sp>
          <p:nvSpPr>
            <p:cNvPr id="270344" name="Line 8">
              <a:extLst>
                <a:ext uri="{FF2B5EF4-FFF2-40B4-BE49-F238E27FC236}">
                  <a16:creationId xmlns:a16="http://schemas.microsoft.com/office/drawing/2014/main" id="{1E8382FE-F666-B16E-E6A9-7189B2D8A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70345" name="Group 9">
            <a:extLst>
              <a:ext uri="{FF2B5EF4-FFF2-40B4-BE49-F238E27FC236}">
                <a16:creationId xmlns:a16="http://schemas.microsoft.com/office/drawing/2014/main" id="{1785E8B9-1D20-3ED5-7186-DA92BA23721B}"/>
              </a:ext>
            </a:extLst>
          </p:cNvPr>
          <p:cNvGrpSpPr>
            <a:grpSpLocks/>
          </p:cNvGrpSpPr>
          <p:nvPr/>
        </p:nvGrpSpPr>
        <p:grpSpPr bwMode="auto">
          <a:xfrm>
            <a:off x="1331913" y="2636838"/>
            <a:ext cx="2665412" cy="2295525"/>
            <a:chOff x="657" y="636"/>
            <a:chExt cx="4446" cy="1556"/>
          </a:xfrm>
        </p:grpSpPr>
        <p:sp>
          <p:nvSpPr>
            <p:cNvPr id="270346" name="Text Box 10">
              <a:extLst>
                <a:ext uri="{FF2B5EF4-FFF2-40B4-BE49-F238E27FC236}">
                  <a16:creationId xmlns:a16="http://schemas.microsoft.com/office/drawing/2014/main" id="{210AD649-9855-A714-DEE6-73CD03702B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1121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2000" b="0"/>
                <a:t>Our membership of social groups influences our perception of certain roles</a:t>
              </a:r>
            </a:p>
          </p:txBody>
        </p:sp>
        <p:sp>
          <p:nvSpPr>
            <p:cNvPr id="270347" name="Line 11">
              <a:extLst>
                <a:ext uri="{FF2B5EF4-FFF2-40B4-BE49-F238E27FC236}">
                  <a16:creationId xmlns:a16="http://schemas.microsoft.com/office/drawing/2014/main" id="{E8F08A0A-0CAA-6C0A-D6AA-D8AAFF8C9E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270348" name="Group 12">
            <a:extLst>
              <a:ext uri="{FF2B5EF4-FFF2-40B4-BE49-F238E27FC236}">
                <a16:creationId xmlns:a16="http://schemas.microsoft.com/office/drawing/2014/main" id="{B04AF99B-8400-570B-3551-897880A84ED6}"/>
              </a:ext>
            </a:extLst>
          </p:cNvPr>
          <p:cNvGrpSpPr>
            <a:grpSpLocks/>
          </p:cNvGrpSpPr>
          <p:nvPr/>
        </p:nvGrpSpPr>
        <p:grpSpPr bwMode="auto">
          <a:xfrm>
            <a:off x="4932363" y="2636838"/>
            <a:ext cx="2665412" cy="2411412"/>
            <a:chOff x="657" y="636"/>
            <a:chExt cx="4446" cy="1655"/>
          </a:xfrm>
        </p:grpSpPr>
        <p:sp>
          <p:nvSpPr>
            <p:cNvPr id="270349" name="Text Box 13">
              <a:extLst>
                <a:ext uri="{FF2B5EF4-FFF2-40B4-BE49-F238E27FC236}">
                  <a16:creationId xmlns:a16="http://schemas.microsoft.com/office/drawing/2014/main" id="{6C73DB9C-1199-2685-EC2A-6AE5A89B87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7" y="1071"/>
              <a:ext cx="4446" cy="1220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b="0"/>
                <a:t>How individuals </a:t>
              </a:r>
              <a:r>
                <a:rPr lang="en-GB" altLang="en-US" b="0" i="1"/>
                <a:t>interpret</a:t>
              </a:r>
              <a:r>
                <a:rPr lang="en-GB" altLang="en-US" b="0"/>
                <a:t> and </a:t>
              </a:r>
              <a:r>
                <a:rPr lang="en-GB" altLang="en-US" b="0" i="1"/>
                <a:t>play</a:t>
              </a:r>
              <a:r>
                <a:rPr lang="en-GB" altLang="en-US" b="0"/>
                <a:t> their roles according to their perceptions of what this role means in general cultural terms</a:t>
              </a:r>
            </a:p>
          </p:txBody>
        </p:sp>
        <p:sp>
          <p:nvSpPr>
            <p:cNvPr id="270350" name="Line 14">
              <a:extLst>
                <a:ext uri="{FF2B5EF4-FFF2-40B4-BE49-F238E27FC236}">
                  <a16:creationId xmlns:a16="http://schemas.microsoft.com/office/drawing/2014/main" id="{89AD80BD-6A91-2BE7-A226-098564E2BC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636"/>
              <a:ext cx="0" cy="362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70351" name="Text Box 15">
            <a:extLst>
              <a:ext uri="{FF2B5EF4-FFF2-40B4-BE49-F238E27FC236}">
                <a16:creationId xmlns:a16="http://schemas.microsoft.com/office/drawing/2014/main" id="{1D2F92CE-FF97-97C9-CAB7-B96D76B99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5157788"/>
            <a:ext cx="7200900" cy="1182687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300"/>
              <a:t>Chandler: representation refers to how the media socially constructs realities in terms of </a:t>
            </a:r>
            <a:r>
              <a:rPr lang="en-GB" altLang="en-US" sz="2300" i="1"/>
              <a:t>key markers</a:t>
            </a:r>
            <a:r>
              <a:rPr lang="en-GB" altLang="en-US" sz="2300"/>
              <a:t> of identity</a:t>
            </a:r>
            <a:endParaRPr lang="en-US" altLang="en-US" sz="230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Text Box 2">
            <a:extLst>
              <a:ext uri="{FF2B5EF4-FFF2-40B4-BE49-F238E27FC236}">
                <a16:creationId xmlns:a16="http://schemas.microsoft.com/office/drawing/2014/main" id="{624B689A-F4FB-6E97-EBC4-F65300F9E8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404813"/>
            <a:ext cx="3168650" cy="860425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Key Markers of Identity</a:t>
            </a:r>
            <a:endParaRPr lang="en-US" altLang="en-US" sz="2400"/>
          </a:p>
        </p:txBody>
      </p:sp>
      <p:sp>
        <p:nvSpPr>
          <p:cNvPr id="288802" name="Text Box 34">
            <a:extLst>
              <a:ext uri="{FF2B5EF4-FFF2-40B4-BE49-F238E27FC236}">
                <a16:creationId xmlns:a16="http://schemas.microsoft.com/office/drawing/2014/main" id="{CE8D9C9C-1EA5-4F2D-0F08-28364557BD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1773238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C</a:t>
            </a:r>
          </a:p>
        </p:txBody>
      </p:sp>
      <p:sp>
        <p:nvSpPr>
          <p:cNvPr id="288803" name="Text Box 35">
            <a:extLst>
              <a:ext uri="{FF2B5EF4-FFF2-40B4-BE49-F238E27FC236}">
                <a16:creationId xmlns:a16="http://schemas.microsoft.com/office/drawing/2014/main" id="{76933EE0-C74A-5EA2-E70B-FC4792C682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2573338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A</a:t>
            </a:r>
          </a:p>
        </p:txBody>
      </p:sp>
      <p:sp>
        <p:nvSpPr>
          <p:cNvPr id="288804" name="Text Box 36">
            <a:extLst>
              <a:ext uri="{FF2B5EF4-FFF2-40B4-BE49-F238E27FC236}">
                <a16:creationId xmlns:a16="http://schemas.microsoft.com/office/drawing/2014/main" id="{DED6EFFD-A757-13DA-5426-6DC0F6423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3284538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G</a:t>
            </a:r>
          </a:p>
        </p:txBody>
      </p:sp>
      <p:sp>
        <p:nvSpPr>
          <p:cNvPr id="288805" name="Text Box 37">
            <a:extLst>
              <a:ext uri="{FF2B5EF4-FFF2-40B4-BE49-F238E27FC236}">
                <a16:creationId xmlns:a16="http://schemas.microsoft.com/office/drawing/2014/main" id="{A33EFB20-881B-7DAC-DE62-712A6A242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4005263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E</a:t>
            </a:r>
          </a:p>
        </p:txBody>
      </p:sp>
      <p:sp>
        <p:nvSpPr>
          <p:cNvPr id="288806" name="Text Box 38">
            <a:extLst>
              <a:ext uri="{FF2B5EF4-FFF2-40B4-BE49-F238E27FC236}">
                <a16:creationId xmlns:a16="http://schemas.microsoft.com/office/drawing/2014/main" id="{578F09C4-8ECE-8F40-0850-A7ADF3005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0700" y="4724400"/>
            <a:ext cx="792163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D</a:t>
            </a:r>
          </a:p>
        </p:txBody>
      </p:sp>
      <p:sp>
        <p:nvSpPr>
          <p:cNvPr id="288807" name="Text Box 39">
            <a:extLst>
              <a:ext uri="{FF2B5EF4-FFF2-40B4-BE49-F238E27FC236}">
                <a16:creationId xmlns:a16="http://schemas.microsoft.com/office/drawing/2014/main" id="{C49C507D-F98E-211F-4821-F3805A7FDC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1773238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lass</a:t>
            </a:r>
          </a:p>
        </p:txBody>
      </p:sp>
      <p:sp>
        <p:nvSpPr>
          <p:cNvPr id="288808" name="Text Box 40">
            <a:extLst>
              <a:ext uri="{FF2B5EF4-FFF2-40B4-BE49-F238E27FC236}">
                <a16:creationId xmlns:a16="http://schemas.microsoft.com/office/drawing/2014/main" id="{5596FAB8-0B46-F34F-1A09-C1A84DC6FC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2573338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ge</a:t>
            </a:r>
          </a:p>
        </p:txBody>
      </p:sp>
      <p:sp>
        <p:nvSpPr>
          <p:cNvPr id="288809" name="Text Box 41">
            <a:extLst>
              <a:ext uri="{FF2B5EF4-FFF2-40B4-BE49-F238E27FC236}">
                <a16:creationId xmlns:a16="http://schemas.microsoft.com/office/drawing/2014/main" id="{CD9069A2-7E63-F180-A227-7C059CA3D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3284538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ender</a:t>
            </a:r>
          </a:p>
        </p:txBody>
      </p:sp>
      <p:sp>
        <p:nvSpPr>
          <p:cNvPr id="288810" name="Text Box 42">
            <a:extLst>
              <a:ext uri="{FF2B5EF4-FFF2-40B4-BE49-F238E27FC236}">
                <a16:creationId xmlns:a16="http://schemas.microsoft.com/office/drawing/2014/main" id="{42D2C6AF-2F62-9401-0F07-26B7B933D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4005263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thnicity</a:t>
            </a:r>
          </a:p>
        </p:txBody>
      </p:sp>
      <p:sp>
        <p:nvSpPr>
          <p:cNvPr id="288811" name="Text Box 43">
            <a:extLst>
              <a:ext uri="{FF2B5EF4-FFF2-40B4-BE49-F238E27FC236}">
                <a16:creationId xmlns:a16="http://schemas.microsoft.com/office/drawing/2014/main" id="{CECB0BD5-305C-6111-BF65-0FD4F8D17F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4724400"/>
            <a:ext cx="2016125" cy="495300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isability</a:t>
            </a:r>
          </a:p>
        </p:txBody>
      </p:sp>
      <p:sp>
        <p:nvSpPr>
          <p:cNvPr id="288812" name="Text Box 44">
            <a:extLst>
              <a:ext uri="{FF2B5EF4-FFF2-40B4-BE49-F238E27FC236}">
                <a16:creationId xmlns:a16="http://schemas.microsoft.com/office/drawing/2014/main" id="{289B0C3D-3C02-3AA4-8836-DEBDC84121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5516563"/>
            <a:ext cx="7416800" cy="404812"/>
          </a:xfrm>
          <a:prstGeom prst="rect">
            <a:avLst/>
          </a:prstGeom>
          <a:solidFill>
            <a:srgbClr val="FFFF99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Caution! What is meant by </a:t>
            </a:r>
            <a:r>
              <a:rPr lang="en-GB" altLang="en-US" i="1"/>
              <a:t>transgressive categories?</a:t>
            </a:r>
            <a:endParaRPr lang="en-GB" alt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88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88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88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88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8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88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88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07" grpId="0" animBg="1"/>
      <p:bldP spid="288808" grpId="0" animBg="1"/>
      <p:bldP spid="288809" grpId="0" animBg="1"/>
      <p:bldP spid="288810" grpId="0" animBg="1"/>
      <p:bldP spid="288811" grpId="0" animBg="1"/>
      <p:bldP spid="2888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Text Box 2">
            <a:extLst>
              <a:ext uri="{FF2B5EF4-FFF2-40B4-BE49-F238E27FC236}">
                <a16:creationId xmlns:a16="http://schemas.microsoft.com/office/drawing/2014/main" id="{242D76E1-C423-70F4-45EC-1FBD2D1DD6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0" y="404813"/>
            <a:ext cx="316865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SOCIAL CLASS</a:t>
            </a:r>
            <a:endParaRPr lang="en-US" altLang="en-US" sz="2400"/>
          </a:p>
        </p:txBody>
      </p:sp>
      <p:sp>
        <p:nvSpPr>
          <p:cNvPr id="309251" name="Text Box 3">
            <a:extLst>
              <a:ext uri="{FF2B5EF4-FFF2-40B4-BE49-F238E27FC236}">
                <a16:creationId xmlns:a16="http://schemas.microsoft.com/office/drawing/2014/main" id="{506FB9E5-8ACD-C85F-9131-59219B575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0" y="1341438"/>
            <a:ext cx="4248150" cy="495300"/>
          </a:xfrm>
          <a:prstGeom prst="rect">
            <a:avLst/>
          </a:prstGeom>
          <a:noFill/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0"/>
              <a:t>Upper Class</a:t>
            </a:r>
          </a:p>
        </p:txBody>
      </p:sp>
      <p:sp>
        <p:nvSpPr>
          <p:cNvPr id="309262" name="Line 14">
            <a:extLst>
              <a:ext uri="{FF2B5EF4-FFF2-40B4-BE49-F238E27FC236}">
                <a16:creationId xmlns:a16="http://schemas.microsoft.com/office/drawing/2014/main" id="{4108CE0C-F3BA-6F39-E405-AC2A6A8B5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908050"/>
            <a:ext cx="0" cy="360363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9263" name="Text Box 15">
            <a:extLst>
              <a:ext uri="{FF2B5EF4-FFF2-40B4-BE49-F238E27FC236}">
                <a16:creationId xmlns:a16="http://schemas.microsoft.com/office/drawing/2014/main" id="{6203AD89-08BF-7ED5-3361-910D3923F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276475"/>
            <a:ext cx="7129463" cy="860425"/>
          </a:xfrm>
          <a:prstGeom prst="rect">
            <a:avLst/>
          </a:prstGeom>
          <a:solidFill>
            <a:srgbClr val="FFFFCC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 b="0"/>
              <a:t>Social construction of Royal Family – presented as `like us’ and `not like us’</a:t>
            </a:r>
          </a:p>
        </p:txBody>
      </p:sp>
      <p:sp>
        <p:nvSpPr>
          <p:cNvPr id="309264" name="Line 16">
            <a:extLst>
              <a:ext uri="{FF2B5EF4-FFF2-40B4-BE49-F238E27FC236}">
                <a16:creationId xmlns:a16="http://schemas.microsoft.com/office/drawing/2014/main" id="{4D6FAC1C-BD52-A956-46A1-465626FFAF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844675"/>
            <a:ext cx="0" cy="360363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9265" name="Line 17">
            <a:extLst>
              <a:ext uri="{FF2B5EF4-FFF2-40B4-BE49-F238E27FC236}">
                <a16:creationId xmlns:a16="http://schemas.microsoft.com/office/drawing/2014/main" id="{E092A4AC-28F4-78A6-B4ED-C847CA94B9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268538" y="3141663"/>
            <a:ext cx="0" cy="28733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9267" name="Text Box 19">
            <a:extLst>
              <a:ext uri="{FF2B5EF4-FFF2-40B4-BE49-F238E27FC236}">
                <a16:creationId xmlns:a16="http://schemas.microsoft.com/office/drawing/2014/main" id="{D52D1360-11F8-FA99-ED44-CBB74954E9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3500438"/>
            <a:ext cx="2987675" cy="2879725"/>
          </a:xfrm>
          <a:prstGeom prst="rect">
            <a:avLst/>
          </a:prstGeom>
          <a:solidFill>
            <a:srgbClr val="FFFFCC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Familiar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b="0"/>
              <a:t>On-going soap (before death of Diana)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b="0"/>
              <a:t>Working mothers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b="0"/>
              <a:t>Narrativisation of their lives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b="0"/>
              <a:t>`Hello’ magazine portraylas of the lives</a:t>
            </a:r>
          </a:p>
        </p:txBody>
      </p:sp>
      <p:sp>
        <p:nvSpPr>
          <p:cNvPr id="309268" name="Text Box 20">
            <a:extLst>
              <a:ext uri="{FF2B5EF4-FFF2-40B4-BE49-F238E27FC236}">
                <a16:creationId xmlns:a16="http://schemas.microsoft.com/office/drawing/2014/main" id="{3C4E4305-D09E-C8FE-EC3B-2FBE3714FF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9700" y="3500438"/>
            <a:ext cx="2987675" cy="2466975"/>
          </a:xfrm>
          <a:prstGeom prst="rect">
            <a:avLst/>
          </a:prstGeom>
          <a:solidFill>
            <a:srgbClr val="FFFFCC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/>
              <a:t>Different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b="0"/>
              <a:t>Royal events – ceremonials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b="0"/>
              <a:t>Representatives of the nation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GB" altLang="en-US" b="0"/>
              <a:t>Immense wealth – not scrutinised</a:t>
            </a:r>
          </a:p>
        </p:txBody>
      </p:sp>
      <p:sp>
        <p:nvSpPr>
          <p:cNvPr id="309269" name="Line 21">
            <a:extLst>
              <a:ext uri="{FF2B5EF4-FFF2-40B4-BE49-F238E27FC236}">
                <a16:creationId xmlns:a16="http://schemas.microsoft.com/office/drawing/2014/main" id="{44402D85-CFFA-ADDA-930E-8DB9F38818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32588" y="3141663"/>
            <a:ext cx="0" cy="28733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none" w="lg" len="med"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Text Box 2">
            <a:extLst>
              <a:ext uri="{FF2B5EF4-FFF2-40B4-BE49-F238E27FC236}">
                <a16:creationId xmlns:a16="http://schemas.microsoft.com/office/drawing/2014/main" id="{9FB4ED92-7F9D-DC3E-A587-7F6F371B1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1565275"/>
            <a:ext cx="619125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CRITICAL THINKING</a:t>
            </a:r>
            <a:endParaRPr lang="en-US" altLang="en-US" sz="2400"/>
          </a:p>
        </p:txBody>
      </p:sp>
      <p:grpSp>
        <p:nvGrpSpPr>
          <p:cNvPr id="284675" name="Group 3">
            <a:extLst>
              <a:ext uri="{FF2B5EF4-FFF2-40B4-BE49-F238E27FC236}">
                <a16:creationId xmlns:a16="http://schemas.microsoft.com/office/drawing/2014/main" id="{F0FA1749-CDA8-58C1-5E7A-3233B3B3827B}"/>
              </a:ext>
            </a:extLst>
          </p:cNvPr>
          <p:cNvGrpSpPr>
            <a:grpSpLocks/>
          </p:cNvGrpSpPr>
          <p:nvPr/>
        </p:nvGrpSpPr>
        <p:grpSpPr bwMode="auto">
          <a:xfrm>
            <a:off x="1476375" y="2341563"/>
            <a:ext cx="6191250" cy="1519237"/>
            <a:chOff x="930" y="783"/>
            <a:chExt cx="3900" cy="957"/>
          </a:xfrm>
        </p:grpSpPr>
        <p:sp>
          <p:nvSpPr>
            <p:cNvPr id="284676" name="Text Box 4">
              <a:extLst>
                <a:ext uri="{FF2B5EF4-FFF2-40B4-BE49-F238E27FC236}">
                  <a16:creationId xmlns:a16="http://schemas.microsoft.com/office/drawing/2014/main" id="{77BFBE1F-F21C-1ED8-9435-6EF014E1C0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968"/>
              <a:ext cx="3900" cy="772"/>
            </a:xfrm>
            <a:prstGeom prst="rect">
              <a:avLst/>
            </a:prstGeom>
            <a:solidFill>
              <a:srgbClr val="FFFFCC"/>
            </a:solidFill>
            <a:ln w="38100" algn="ctr">
              <a:solidFill>
                <a:schemeClr val="tx2"/>
              </a:solidFill>
              <a:miter lim="800000"/>
              <a:headEnd type="none" w="lg" len="med"/>
              <a:tailEnd type="none" w="lg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</a:pPr>
              <a:r>
                <a:rPr lang="en-GB" altLang="en-US" sz="2400" b="0"/>
                <a:t>Can you think of any ways in which the ideological position of the upper class is maintained on TV?</a:t>
              </a:r>
              <a:endParaRPr lang="en-US" altLang="en-US" sz="2400" b="0"/>
            </a:p>
          </p:txBody>
        </p:sp>
        <p:sp>
          <p:nvSpPr>
            <p:cNvPr id="284677" name="Line 5">
              <a:extLst>
                <a:ext uri="{FF2B5EF4-FFF2-40B4-BE49-F238E27FC236}">
                  <a16:creationId xmlns:a16="http://schemas.microsoft.com/office/drawing/2014/main" id="{511A7DE5-4B8B-5998-AAED-97A789087E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783"/>
              <a:ext cx="0" cy="11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lg" len="med"/>
              <a:tailEnd type="triangle" w="lg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284679" name="Text Box 7">
            <a:extLst>
              <a:ext uri="{FF2B5EF4-FFF2-40B4-BE49-F238E27FC236}">
                <a16:creationId xmlns:a16="http://schemas.microsoft.com/office/drawing/2014/main" id="{B10CF392-65CE-30CC-76B5-8AE6BCA8F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-28575"/>
            <a:ext cx="506413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  <p:sp>
        <p:nvSpPr>
          <p:cNvPr id="284680" name="Text Box 8">
            <a:extLst>
              <a:ext uri="{FF2B5EF4-FFF2-40B4-BE49-F238E27FC236}">
                <a16:creationId xmlns:a16="http://schemas.microsoft.com/office/drawing/2014/main" id="{1D4D8F8A-1438-9040-6F7D-3351F776D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4076700"/>
            <a:ext cx="1154112" cy="237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2"/>
                </a:solidFill>
                <a:miter lim="800000"/>
                <a:headEnd type="none" w="lg" len="med"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15000">
                <a:solidFill>
                  <a:schemeClr val="tx2"/>
                </a:solidFill>
                <a:latin typeface="Times New Roman" panose="02020603050405020304" pitchFamily="18" charset="0"/>
              </a:rPr>
              <a:t>?</a:t>
            </a:r>
            <a:endParaRPr lang="en-US" altLang="en-US" sz="15000">
              <a:solidFill>
                <a:schemeClr val="tx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46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46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846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4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4679" grpId="0"/>
      <p:bldP spid="28468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Text Box 2">
            <a:extLst>
              <a:ext uri="{FF2B5EF4-FFF2-40B4-BE49-F238E27FC236}">
                <a16:creationId xmlns:a16="http://schemas.microsoft.com/office/drawing/2014/main" id="{B3D04B2F-E850-B9A9-D5FF-FBDA3EC62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404813"/>
            <a:ext cx="3168650" cy="122555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/>
              <a:t>Ideological position of the Upper Class by the TV</a:t>
            </a:r>
            <a:endParaRPr lang="en-US" altLang="en-US" sz="2400"/>
          </a:p>
        </p:txBody>
      </p:sp>
      <p:sp>
        <p:nvSpPr>
          <p:cNvPr id="311304" name="Text Box 8">
            <a:extLst>
              <a:ext uri="{FF2B5EF4-FFF2-40B4-BE49-F238E27FC236}">
                <a16:creationId xmlns:a16="http://schemas.microsoft.com/office/drawing/2014/main" id="{6E1B925F-18A3-971D-5769-6334669A2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773238"/>
            <a:ext cx="5976938" cy="860425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TV fixated on costume drama of kings and queens</a:t>
            </a:r>
          </a:p>
        </p:txBody>
      </p:sp>
      <p:sp>
        <p:nvSpPr>
          <p:cNvPr id="311310" name="Text Box 14">
            <a:extLst>
              <a:ext uri="{FF2B5EF4-FFF2-40B4-BE49-F238E27FC236}">
                <a16:creationId xmlns:a16="http://schemas.microsoft.com/office/drawing/2014/main" id="{44056863-5008-5585-6606-375E7506B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2924175"/>
            <a:ext cx="5976938" cy="2320925"/>
          </a:xfrm>
          <a:prstGeom prst="rect">
            <a:avLst/>
          </a:prstGeom>
          <a:solidFill>
            <a:schemeClr val="bg2"/>
          </a:solidFill>
          <a:ln w="38100" algn="ctr">
            <a:solidFill>
              <a:srgbClr val="808000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2400">
                <a:latin typeface="Arial Black" panose="020B0A04020102020204" pitchFamily="34" charset="0"/>
              </a:rPr>
              <a:t>Nostalgic representations of upper class – ideological maintenance of class relations (e.g. Brideshead Revisited; Emma; Pride and Prejudice and Merchant-Ivory productions)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1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1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04" grpId="0" animBg="1"/>
      <p:bldP spid="3113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Text Box 2">
            <a:extLst>
              <a:ext uri="{FF2B5EF4-FFF2-40B4-BE49-F238E27FC236}">
                <a16:creationId xmlns:a16="http://schemas.microsoft.com/office/drawing/2014/main" id="{029657A4-B2CD-0543-344F-EDA05EF10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6625" y="404813"/>
            <a:ext cx="7200900" cy="495300"/>
          </a:xfrm>
          <a:prstGeom prst="rect">
            <a:avLst/>
          </a:prstGeom>
          <a:solidFill>
            <a:srgbClr val="EAEAEA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/>
              <a:t>MIDDLE AND WORKING CLASS</a:t>
            </a:r>
          </a:p>
        </p:txBody>
      </p:sp>
      <p:sp>
        <p:nvSpPr>
          <p:cNvPr id="315399" name="Text Box 7">
            <a:extLst>
              <a:ext uri="{FF2B5EF4-FFF2-40B4-BE49-F238E27FC236}">
                <a16:creationId xmlns:a16="http://schemas.microsoft.com/office/drawing/2014/main" id="{51F4781B-E493-E14D-DC8F-8BD6F6902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1916113"/>
            <a:ext cx="6913562" cy="1225550"/>
          </a:xfrm>
          <a:prstGeom prst="rect">
            <a:avLst/>
          </a:prstGeom>
          <a:solidFill>
            <a:srgbClr val="FFFFCC"/>
          </a:solidFill>
          <a:ln w="38100" algn="ctr">
            <a:solidFill>
              <a:schemeClr val="tx2"/>
            </a:solidFill>
            <a:miter lim="800000"/>
            <a:headEnd type="none" w="lg" len="med"/>
            <a:tailEnd type="none" w="lg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10000"/>
              </a:spcBef>
            </a:pPr>
            <a:r>
              <a:rPr lang="en-GB" altLang="en-US" sz="2400" b="0"/>
              <a:t>From a Neo-Marxist position, media act against counter-hegamonic groups in order to maintain ideological dominance of elite groups</a:t>
            </a:r>
          </a:p>
        </p:txBody>
      </p:sp>
    </p:spTree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Studio">
  <a:themeElements>
    <a:clrScheme name="Studio 1">
      <a:dk1>
        <a:srgbClr val="000000"/>
      </a:dk1>
      <a:lt1>
        <a:srgbClr val="FFFFFF"/>
      </a:lt1>
      <a:dk2>
        <a:srgbClr val="336666"/>
      </a:dk2>
      <a:lt2>
        <a:srgbClr val="CCCC99"/>
      </a:lt2>
      <a:accent1>
        <a:srgbClr val="97CDCC"/>
      </a:accent1>
      <a:accent2>
        <a:srgbClr val="D6E0E0"/>
      </a:accent2>
      <a:accent3>
        <a:srgbClr val="FFFFFF"/>
      </a:accent3>
      <a:accent4>
        <a:srgbClr val="000000"/>
      </a:accent4>
      <a:accent5>
        <a:srgbClr val="C9E3E2"/>
      </a:accent5>
      <a:accent6>
        <a:srgbClr val="C2CBCB"/>
      </a:accent6>
      <a:hlink>
        <a:srgbClr val="99CC00"/>
      </a:hlink>
      <a:folHlink>
        <a:srgbClr val="336666"/>
      </a:folHlink>
    </a:clrScheme>
    <a:fontScheme name="Studio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3300"/>
          </a:solidFill>
          <a:prstDash val="solid"/>
          <a:round/>
          <a:headEnd type="triangle" w="lg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FF3300"/>
          </a:solidFill>
          <a:prstDash val="solid"/>
          <a:round/>
          <a:headEnd type="triangle" w="lg" len="med"/>
          <a:tailEnd type="triangle" w="lg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Studio 1">
        <a:dk1>
          <a:srgbClr val="000000"/>
        </a:dk1>
        <a:lt1>
          <a:srgbClr val="FFFFFF"/>
        </a:lt1>
        <a:dk2>
          <a:srgbClr val="336666"/>
        </a:dk2>
        <a:lt2>
          <a:srgbClr val="CCCC99"/>
        </a:lt2>
        <a:accent1>
          <a:srgbClr val="97CDCC"/>
        </a:accent1>
        <a:accent2>
          <a:srgbClr val="D6E0E0"/>
        </a:accent2>
        <a:accent3>
          <a:srgbClr val="FFFFFF"/>
        </a:accent3>
        <a:accent4>
          <a:srgbClr val="000000"/>
        </a:accent4>
        <a:accent5>
          <a:srgbClr val="C9E3E2"/>
        </a:accent5>
        <a:accent6>
          <a:srgbClr val="C2CBCB"/>
        </a:accent6>
        <a:hlink>
          <a:srgbClr val="99CC00"/>
        </a:hlink>
        <a:folHlink>
          <a:srgbClr val="33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2">
        <a:dk1>
          <a:srgbClr val="000000"/>
        </a:dk1>
        <a:lt1>
          <a:srgbClr val="FFFFFF"/>
        </a:lt1>
        <a:dk2>
          <a:srgbClr val="3732A0"/>
        </a:dk2>
        <a:lt2>
          <a:srgbClr val="666699"/>
        </a:lt2>
        <a:accent1>
          <a:srgbClr val="CCCCFF"/>
        </a:accent1>
        <a:accent2>
          <a:srgbClr val="009999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8A8A"/>
        </a:accent6>
        <a:hlink>
          <a:srgbClr val="3366CC"/>
        </a:hlink>
        <a:folHlink>
          <a:srgbClr val="9094B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3">
        <a:dk1>
          <a:srgbClr val="000000"/>
        </a:dk1>
        <a:lt1>
          <a:srgbClr val="FFFFFF"/>
        </a:lt1>
        <a:dk2>
          <a:srgbClr val="CD0505"/>
        </a:dk2>
        <a:lt2>
          <a:srgbClr val="5F5F5F"/>
        </a:lt2>
        <a:accent1>
          <a:srgbClr val="D2D5DE"/>
        </a:accent1>
        <a:accent2>
          <a:srgbClr val="D55757"/>
        </a:accent2>
        <a:accent3>
          <a:srgbClr val="FFFFFF"/>
        </a:accent3>
        <a:accent4>
          <a:srgbClr val="000000"/>
        </a:accent4>
        <a:accent5>
          <a:srgbClr val="E5E7EC"/>
        </a:accent5>
        <a:accent6>
          <a:srgbClr val="C14E4E"/>
        </a:accent6>
        <a:hlink>
          <a:srgbClr val="F42D1E"/>
        </a:hlink>
        <a:folHlink>
          <a:srgbClr val="7C84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4">
        <a:dk1>
          <a:srgbClr val="000000"/>
        </a:dk1>
        <a:lt1>
          <a:srgbClr val="FFFFFF"/>
        </a:lt1>
        <a:dk2>
          <a:srgbClr val="551A07"/>
        </a:dk2>
        <a:lt2>
          <a:srgbClr val="CC3300"/>
        </a:lt2>
        <a:accent1>
          <a:srgbClr val="F4B400"/>
        </a:accent1>
        <a:accent2>
          <a:srgbClr val="993300"/>
        </a:accent2>
        <a:accent3>
          <a:srgbClr val="FFFFFF"/>
        </a:accent3>
        <a:accent4>
          <a:srgbClr val="000000"/>
        </a:accent4>
        <a:accent5>
          <a:srgbClr val="F8D6AA"/>
        </a:accent5>
        <a:accent6>
          <a:srgbClr val="8A2D00"/>
        </a:accent6>
        <a:hlink>
          <a:srgbClr val="FF33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5">
        <a:dk1>
          <a:srgbClr val="000000"/>
        </a:dk1>
        <a:lt1>
          <a:srgbClr val="FFFFFF"/>
        </a:lt1>
        <a:dk2>
          <a:srgbClr val="FF0000"/>
        </a:dk2>
        <a:lt2>
          <a:srgbClr val="FFCC00"/>
        </a:lt2>
        <a:accent1>
          <a:srgbClr val="66CC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008A00"/>
        </a:accent6>
        <a:hlink>
          <a:srgbClr val="FF3300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udio 6">
        <a:dk1>
          <a:srgbClr val="666633"/>
        </a:dk1>
        <a:lt1>
          <a:srgbClr val="FFFFFF"/>
        </a:lt1>
        <a:dk2>
          <a:srgbClr val="000000"/>
        </a:dk2>
        <a:lt2>
          <a:srgbClr val="CC3300"/>
        </a:lt2>
        <a:accent1>
          <a:srgbClr val="8080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C0C0AA"/>
        </a:accent5>
        <a:accent6>
          <a:srgbClr val="E78A00"/>
        </a:accent6>
        <a:hlink>
          <a:srgbClr val="CC6600"/>
        </a:hlink>
        <a:folHlink>
          <a:srgbClr val="434B1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7">
        <a:dk1>
          <a:srgbClr val="766997"/>
        </a:dk1>
        <a:lt1>
          <a:srgbClr val="FFFFFF"/>
        </a:lt1>
        <a:dk2>
          <a:srgbClr val="530901"/>
        </a:dk2>
        <a:lt2>
          <a:srgbClr val="FFFFFF"/>
        </a:lt2>
        <a:accent1>
          <a:srgbClr val="FF3300"/>
        </a:accent1>
        <a:accent2>
          <a:srgbClr val="CC6600"/>
        </a:accent2>
        <a:accent3>
          <a:srgbClr val="B3AAAA"/>
        </a:accent3>
        <a:accent4>
          <a:srgbClr val="DADADA"/>
        </a:accent4>
        <a:accent5>
          <a:srgbClr val="FFADAA"/>
        </a:accent5>
        <a:accent6>
          <a:srgbClr val="B95C00"/>
        </a:accent6>
        <a:hlink>
          <a:srgbClr val="FF9900"/>
        </a:hlink>
        <a:folHlink>
          <a:srgbClr val="99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8">
        <a:dk1>
          <a:srgbClr val="666699"/>
        </a:dk1>
        <a:lt1>
          <a:srgbClr val="FFFFFF"/>
        </a:lt1>
        <a:dk2>
          <a:srgbClr val="4C004C"/>
        </a:dk2>
        <a:lt2>
          <a:srgbClr val="FFFFFF"/>
        </a:lt2>
        <a:accent1>
          <a:srgbClr val="0099CC"/>
        </a:accent1>
        <a:accent2>
          <a:srgbClr val="993366"/>
        </a:accent2>
        <a:accent3>
          <a:srgbClr val="B2AAB2"/>
        </a:accent3>
        <a:accent4>
          <a:srgbClr val="DADADA"/>
        </a:accent4>
        <a:accent5>
          <a:srgbClr val="AACAE2"/>
        </a:accent5>
        <a:accent6>
          <a:srgbClr val="8A2D5C"/>
        </a:accent6>
        <a:hlink>
          <a:srgbClr val="99CC00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9">
        <a:dk1>
          <a:srgbClr val="565682"/>
        </a:dk1>
        <a:lt1>
          <a:srgbClr val="FFFFFF"/>
        </a:lt1>
        <a:dk2>
          <a:srgbClr val="1E1551"/>
        </a:dk2>
        <a:lt2>
          <a:srgbClr val="CCFFFF"/>
        </a:lt2>
        <a:accent1>
          <a:srgbClr val="33CCCC"/>
        </a:accent1>
        <a:accent2>
          <a:srgbClr val="009999"/>
        </a:accent2>
        <a:accent3>
          <a:srgbClr val="ABAAB3"/>
        </a:accent3>
        <a:accent4>
          <a:srgbClr val="DADADA"/>
        </a:accent4>
        <a:accent5>
          <a:srgbClr val="ADE2E2"/>
        </a:accent5>
        <a:accent6>
          <a:srgbClr val="008A8A"/>
        </a:accent6>
        <a:hlink>
          <a:srgbClr val="FF9900"/>
        </a:hlink>
        <a:folHlink>
          <a:srgbClr val="00598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udio 10">
        <a:dk1>
          <a:srgbClr val="CCCC99"/>
        </a:dk1>
        <a:lt1>
          <a:srgbClr val="FFFFFF"/>
        </a:lt1>
        <a:dk2>
          <a:srgbClr val="2E5D5C"/>
        </a:dk2>
        <a:lt2>
          <a:srgbClr val="FFFFFF"/>
        </a:lt2>
        <a:accent1>
          <a:srgbClr val="0099CC"/>
        </a:accent1>
        <a:accent2>
          <a:srgbClr val="D6E0E0"/>
        </a:accent2>
        <a:accent3>
          <a:srgbClr val="ADB6B5"/>
        </a:accent3>
        <a:accent4>
          <a:srgbClr val="DADADA"/>
        </a:accent4>
        <a:accent5>
          <a:srgbClr val="AACAE2"/>
        </a:accent5>
        <a:accent6>
          <a:srgbClr val="C2CBCB"/>
        </a:accent6>
        <a:hlink>
          <a:srgbClr val="CCCC99"/>
        </a:hlink>
        <a:folHlink>
          <a:srgbClr val="428A8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</Template>
  <TotalTime>4394</TotalTime>
  <Words>782</Words>
  <Application>Microsoft Office PowerPoint</Application>
  <PresentationFormat>On-screen Show (4:3)</PresentationFormat>
  <Paragraphs>108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Black</vt:lpstr>
      <vt:lpstr>Times New Roman</vt:lpstr>
      <vt:lpstr>Wingdings</vt:lpstr>
      <vt:lpstr>Verdana</vt:lpstr>
      <vt:lpstr>Studio</vt:lpstr>
      <vt:lpstr>REPRESENTATIONS IN THE MEDIA: CAGED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Parrs Wood Technology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Unit</dc:title>
  <dc:creator>pmp</dc:creator>
  <cp:lastModifiedBy>Chris Livesey</cp:lastModifiedBy>
  <cp:revision>310</cp:revision>
  <cp:lastPrinted>1601-01-01T00:00:00Z</cp:lastPrinted>
  <dcterms:created xsi:type="dcterms:W3CDTF">2004-06-09T07:53:19Z</dcterms:created>
  <dcterms:modified xsi:type="dcterms:W3CDTF">2022-11-21T10:13:49Z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