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2"/>
  </p:notesMasterIdLst>
  <p:handoutMasterIdLst>
    <p:handoutMasterId r:id="rId13"/>
  </p:handoutMasterIdLst>
  <p:sldIdLst>
    <p:sldId id="259" r:id="rId2"/>
    <p:sldId id="308" r:id="rId3"/>
    <p:sldId id="273" r:id="rId4"/>
    <p:sldId id="279" r:id="rId5"/>
    <p:sldId id="280" r:id="rId6"/>
    <p:sldId id="297" r:id="rId7"/>
    <p:sldId id="310" r:id="rId8"/>
    <p:sldId id="294" r:id="rId9"/>
    <p:sldId id="298" r:id="rId10"/>
    <p:sldId id="309" r:id="rId11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mp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EAEAEA"/>
    <a:srgbClr val="FFFFCC"/>
    <a:srgbClr val="FF3300"/>
    <a:srgbClr val="FFFF99"/>
    <a:srgbClr val="CC66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0" autoAdjust="0"/>
    <p:restoredTop sz="94707" autoAdjust="0"/>
  </p:normalViewPr>
  <p:slideViewPr>
    <p:cSldViewPr>
      <p:cViewPr varScale="1">
        <p:scale>
          <a:sx n="79" d="100"/>
          <a:sy n="79" d="100"/>
        </p:scale>
        <p:origin x="159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2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4FE78B2E-855F-471F-6524-B83A25DA68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6BB8DA07-6303-7B1B-90E1-694C9FFF00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GB" altLang="en-US"/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8214246C-8B30-1401-11C2-7301362B2FE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247102E7-71F8-79FF-6AE3-19780367A6F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7309E883-C574-4762-A410-B18CB874D12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AD20D44A-D593-9ACC-1EF8-861844D48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30000"/>
              </a:spcBef>
            </a:pPr>
            <a:r>
              <a:rPr lang="en-GB" altLang="en-US" sz="1200" b="0"/>
              <a:t>Click to edit Master text styles</a:t>
            </a:r>
          </a:p>
          <a:p>
            <a:pPr lvl="1" algn="l">
              <a:spcBef>
                <a:spcPct val="30000"/>
              </a:spcBef>
            </a:pPr>
            <a:r>
              <a:rPr lang="en-GB" altLang="en-US" sz="1200" b="0"/>
              <a:t>Second level</a:t>
            </a:r>
          </a:p>
          <a:p>
            <a:pPr lvl="2" algn="l">
              <a:spcBef>
                <a:spcPct val="30000"/>
              </a:spcBef>
            </a:pPr>
            <a:r>
              <a:rPr lang="en-GB" altLang="en-US" sz="1200" b="0"/>
              <a:t>Third level</a:t>
            </a:r>
          </a:p>
          <a:p>
            <a:pPr lvl="3" algn="l">
              <a:spcBef>
                <a:spcPct val="30000"/>
              </a:spcBef>
            </a:pPr>
            <a:r>
              <a:rPr lang="en-GB" altLang="en-US" sz="1200" b="0"/>
              <a:t>Fourth level</a:t>
            </a:r>
          </a:p>
          <a:p>
            <a:pPr lvl="4" algn="l">
              <a:spcBef>
                <a:spcPct val="30000"/>
              </a:spcBef>
            </a:pPr>
            <a:r>
              <a:rPr lang="en-GB" altLang="en-US" sz="1200" b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6FF620EE-A442-3864-1E83-C7CDA7BF8A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6D1E1105-10CE-008C-4194-882D5A3F699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GB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5B170B35-E358-2B68-B2ED-544CC72E312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49275" y="827088"/>
            <a:ext cx="1854200" cy="139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DC4968EA-04AF-A316-B0B6-054F5B2CDE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16338" y="827088"/>
            <a:ext cx="28956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C068757C-D73C-AEB4-B4D6-0D04F59F023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47168182-227E-808D-EA41-427BDD205E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1E33E692-2925-47DD-A2BD-CA0048C32DB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>
            <a:extLst>
              <a:ext uri="{FF2B5EF4-FFF2-40B4-BE49-F238E27FC236}">
                <a16:creationId xmlns:a16="http://schemas.microsoft.com/office/drawing/2014/main" id="{E0F0F0CC-8AEB-2038-F9FD-5B5D3115A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600075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80899" name="AutoShape 3">
            <a:extLst>
              <a:ext uri="{FF2B5EF4-FFF2-40B4-BE49-F238E27FC236}">
                <a16:creationId xmlns:a16="http://schemas.microsoft.com/office/drawing/2014/main" id="{7009C416-4E3C-0CEE-74A3-6BF5E40A1DC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27025" y="488950"/>
            <a:ext cx="8435975" cy="5075238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80900" name="AutoShape 4">
            <a:extLst>
              <a:ext uri="{FF2B5EF4-FFF2-40B4-BE49-F238E27FC236}">
                <a16:creationId xmlns:a16="http://schemas.microsoft.com/office/drawing/2014/main" id="{B674F477-CB83-2977-674E-09CB1F1C21B4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71600" y="4221163"/>
            <a:ext cx="6400800" cy="19081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b="0"/>
          </a:p>
        </p:txBody>
      </p:sp>
      <p:sp>
        <p:nvSpPr>
          <p:cNvPr id="80902" name="Rectangle 6">
            <a:extLst>
              <a:ext uri="{FF2B5EF4-FFF2-40B4-BE49-F238E27FC236}">
                <a16:creationId xmlns:a16="http://schemas.microsoft.com/office/drawing/2014/main" id="{27F82569-9D5B-CD28-2352-2371675A89E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92275" y="4941888"/>
            <a:ext cx="5759450" cy="863600"/>
          </a:xfrm>
        </p:spPr>
        <p:txBody>
          <a:bodyPr anchor="ctr"/>
          <a:lstStyle>
            <a:lvl1pPr marL="365125" indent="-365125">
              <a:buClr>
                <a:schemeClr val="folHlink"/>
              </a:buClr>
              <a:buSzTx/>
              <a:buFontTx/>
              <a:buChar char="•"/>
              <a:defRPr sz="2000" i="1"/>
            </a:lvl1pPr>
          </a:lstStyle>
          <a:p>
            <a:pPr lvl="0"/>
            <a:r>
              <a:rPr lang="en-GB" altLang="en-US" noProof="0"/>
              <a:t>Sdkljf lksakjlfh sfhlsdh fhsdhfhj sadjhkfkjhds kjhf jhksd hfsdhjfsh jkf kjhsdfkjasd</a:t>
            </a:r>
          </a:p>
        </p:txBody>
      </p:sp>
      <p:sp>
        <p:nvSpPr>
          <p:cNvPr id="80904" name="Rectangle 8">
            <a:extLst>
              <a:ext uri="{FF2B5EF4-FFF2-40B4-BE49-F238E27FC236}">
                <a16:creationId xmlns:a16="http://schemas.microsoft.com/office/drawing/2014/main" id="{AC530E17-8002-3812-7C85-9B524B3263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0910" name="Text Box 14">
            <a:extLst>
              <a:ext uri="{FF2B5EF4-FFF2-40B4-BE49-F238E27FC236}">
                <a16:creationId xmlns:a16="http://schemas.microsoft.com/office/drawing/2014/main" id="{CF0F01FC-DD53-3659-25AE-CD6E58AC554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2275" y="4411663"/>
            <a:ext cx="575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/>
              <a:t>Aims of the Session:</a:t>
            </a:r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ECAA3480-B61E-AF55-9BAF-3AA7772F0C5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323850" y="1989138"/>
            <a:ext cx="8424863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>
              <a:defRPr sz="4800"/>
            </a:lvl1pPr>
          </a:lstStyle>
          <a:p>
            <a:pPr lvl="0"/>
            <a:r>
              <a:rPr lang="en-GB" altLang="en-US" noProof="0"/>
              <a:t>Introduction to the Module</a:t>
            </a:r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id="{AD222FCA-4380-43E1-EAFE-2B9CF702E1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95338"/>
            <a:ext cx="8424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0">
                <a:solidFill>
                  <a:schemeClr val="folHlink"/>
                </a:solidFill>
                <a:latin typeface="Arial Black" panose="020B0A04020102020204" pitchFamily="34" charset="0"/>
              </a:rPr>
              <a:t>- SOCIOLOGY MEDIA -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E06CB-949C-DEFF-14A3-2C067E935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DA40B-370F-C7F3-27AB-7BEA86249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00077A-DF84-2B55-C958-602D411993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435137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9FA27A-8084-6294-D386-0318F4150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57847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4025DB-5101-7B52-0166-8F727D3FA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578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96C76-C123-38BD-49E5-5173233F89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95533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2A69-8F75-86E8-98F3-4D8A2BD87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CD1DF-6925-C2BB-C726-0441DA8A7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9047E-C687-C722-2CF1-14565967B6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56513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6D80-39A0-32B2-FE56-FB293B995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681FED-7D7C-B0AB-F676-D19E3123D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B08683-3E0B-F70E-B7DD-9A6E2C12E2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22753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94941-E3E0-6CD9-0C80-B2D4FB7A5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DFABA-7F23-E279-6571-CEB72EC605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620713"/>
            <a:ext cx="3771900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214B0A-AF23-5497-2B17-985EB1D66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6300" y="620713"/>
            <a:ext cx="3771900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1A3EA-10E8-A2A0-625D-361FF72BA0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219909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5ACBA-2E47-1EEC-092D-8DAF1F3B7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3BACF6-9CF4-F5C1-0954-A5450B87C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A416E-D9C4-E233-F6A9-C633F8867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E282F-CAD5-465A-ED61-9E76CFBBB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2C6BE-A27B-74E1-07D3-12F2C2EDA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A8C552C-9C8E-5CC0-DAA6-A8E9ECADC0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197672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C5E93-E9A6-088B-C50D-E5471CB5E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179AEA-F2AC-E1C2-3365-13119C2D5D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164879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45B686F-7810-4CDC-87CD-17E8480F6E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3769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28EB-05E4-6121-5F20-9F178E91A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831A5-4AFB-61E3-CEF5-7FE0EA552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9F5427-E9E8-482B-7D69-18B6D383B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FF08-444A-542E-F222-32A935D010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111436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BF978-F69E-538C-23B8-E0C46560C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7F6570-5EBD-CCE4-970B-D333157BA0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50548A-F9C2-25AE-4BDE-D9A8312C4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D7231-D58B-7227-29CA-61B39658B1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291339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82" name="Picture 10">
            <a:extLst>
              <a:ext uri="{FF2B5EF4-FFF2-40B4-BE49-F238E27FC236}">
                <a16:creationId xmlns:a16="http://schemas.microsoft.com/office/drawing/2014/main" id="{9F0D5696-1AE5-1007-D535-5B015E139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lum bright="84000" contrast="12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692150"/>
            <a:ext cx="2870200" cy="295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80" name="AutoShape 8">
            <a:extLst>
              <a:ext uri="{FF2B5EF4-FFF2-40B4-BE49-F238E27FC236}">
                <a16:creationId xmlns:a16="http://schemas.microsoft.com/office/drawing/2014/main" id="{BACFD2EB-3956-2F55-22CD-F54C6F186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212725"/>
            <a:ext cx="8823325" cy="6096000"/>
          </a:xfrm>
          <a:prstGeom prst="roundRect">
            <a:avLst>
              <a:gd name="adj" fmla="val 11046"/>
            </a:avLst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932D00B5-B361-76A5-A981-F22F3DDA3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620713"/>
            <a:ext cx="7696200" cy="532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79884" name="Rectangle 12">
            <a:extLst>
              <a:ext uri="{FF2B5EF4-FFF2-40B4-BE49-F238E27FC236}">
                <a16:creationId xmlns:a16="http://schemas.microsoft.com/office/drawing/2014/main" id="{5C856EB2-3B3F-AEC6-CDDF-D91379992D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453188"/>
            <a:ext cx="4321175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2000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20000"/>
        </a:spcAft>
        <a:buClr>
          <a:schemeClr val="accent1"/>
        </a:buClr>
        <a:buSzPct val="15000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20000"/>
        </a:spcAft>
        <a:buClr>
          <a:schemeClr val="tx1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20000"/>
        </a:spcAft>
        <a:buClr>
          <a:schemeClr val="tx2"/>
        </a:buClr>
        <a:buSzPct val="15000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20000"/>
        </a:spcAft>
        <a:buClr>
          <a:schemeClr val="folHlink"/>
        </a:buClr>
        <a:buSzPct val="15000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2" name="Rectangle 4">
            <a:extLst>
              <a:ext uri="{FF2B5EF4-FFF2-40B4-BE49-F238E27FC236}">
                <a16:creationId xmlns:a16="http://schemas.microsoft.com/office/drawing/2014/main" id="{82F58B19-F131-0A1A-F82A-7E069F235E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850" y="2297113"/>
            <a:ext cx="8424863" cy="62706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GB" altLang="en-US" sz="2400"/>
              <a:t>REPRESENTATIONS IN THE MEDIA</a:t>
            </a:r>
            <a:endParaRPr lang="en-US" altLang="en-US" sz="5000"/>
          </a:p>
        </p:txBody>
      </p:sp>
      <p:sp>
        <p:nvSpPr>
          <p:cNvPr id="206853" name="Rectangle 5">
            <a:extLst>
              <a:ext uri="{FF2B5EF4-FFF2-40B4-BE49-F238E27FC236}">
                <a16:creationId xmlns:a16="http://schemas.microsoft.com/office/drawing/2014/main" id="{855801D3-5068-45D9-D519-712B135B62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1400"/>
              <a:t>To examine basic ideas surrounding representations in the media</a:t>
            </a:r>
          </a:p>
          <a:p>
            <a:pPr>
              <a:lnSpc>
                <a:spcPct val="80000"/>
              </a:lnSpc>
            </a:pPr>
            <a:r>
              <a:rPr lang="en-GB" altLang="en-US" sz="1400"/>
              <a:t>To begin to understand the role the mass media plays in the representation of different groups in society.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Text Box 2">
            <a:extLst>
              <a:ext uri="{FF2B5EF4-FFF2-40B4-BE49-F238E27FC236}">
                <a16:creationId xmlns:a16="http://schemas.microsoft.com/office/drawing/2014/main" id="{E7E2145B-CA98-4CBE-D3F7-89449BCA8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041525"/>
            <a:ext cx="41338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RECAP</a:t>
            </a:r>
            <a:endParaRPr lang="en-US" altLang="en-US" sz="2400"/>
          </a:p>
        </p:txBody>
      </p:sp>
      <p:sp>
        <p:nvSpPr>
          <p:cNvPr id="308227" name="Text Box 3">
            <a:extLst>
              <a:ext uri="{FF2B5EF4-FFF2-40B4-BE49-F238E27FC236}">
                <a16:creationId xmlns:a16="http://schemas.microsoft.com/office/drawing/2014/main" id="{4FEA090F-AFA5-06CC-B09B-185E1840C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3481388"/>
            <a:ext cx="6337300" cy="739775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000" b="0"/>
              <a:t>Choose 3 concepts you have learnt today and explain what they mean</a:t>
            </a:r>
          </a:p>
        </p:txBody>
      </p:sp>
      <p:sp>
        <p:nvSpPr>
          <p:cNvPr id="308229" name="Text Box 5">
            <a:extLst>
              <a:ext uri="{FF2B5EF4-FFF2-40B4-BE49-F238E27FC236}">
                <a16:creationId xmlns:a16="http://schemas.microsoft.com/office/drawing/2014/main" id="{32C47EA6-B9E3-F1AC-45F0-449472DCA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230" name="Text Box 6">
            <a:extLst>
              <a:ext uri="{FF2B5EF4-FFF2-40B4-BE49-F238E27FC236}">
                <a16:creationId xmlns:a16="http://schemas.microsoft.com/office/drawing/2014/main" id="{EA0EF835-1CE9-45BA-FCB2-4957E2011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233" name="Line 9">
            <a:extLst>
              <a:ext uri="{FF2B5EF4-FFF2-40B4-BE49-F238E27FC236}">
                <a16:creationId xmlns:a16="http://schemas.microsoft.com/office/drawing/2014/main" id="{D85C2AA4-C511-56BC-33BA-F321AE553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2708275"/>
            <a:ext cx="0" cy="720725"/>
          </a:xfrm>
          <a:prstGeom prst="line">
            <a:avLst/>
          </a:prstGeom>
          <a:noFill/>
          <a:ln w="38100">
            <a:solidFill>
              <a:srgbClr val="808000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Text Box 2">
            <a:extLst>
              <a:ext uri="{FF2B5EF4-FFF2-40B4-BE49-F238E27FC236}">
                <a16:creationId xmlns:a16="http://schemas.microsoft.com/office/drawing/2014/main" id="{327E032D-5634-85F0-A344-DB3115B5E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981075"/>
            <a:ext cx="41338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RECAP</a:t>
            </a:r>
            <a:endParaRPr lang="en-US" altLang="en-US" sz="2400"/>
          </a:p>
        </p:txBody>
      </p:sp>
      <p:sp>
        <p:nvSpPr>
          <p:cNvPr id="307203" name="Text Box 3">
            <a:extLst>
              <a:ext uri="{FF2B5EF4-FFF2-40B4-BE49-F238E27FC236}">
                <a16:creationId xmlns:a16="http://schemas.microsoft.com/office/drawing/2014/main" id="{B7B2B9AD-75A0-7540-0287-95B5652C1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2420938"/>
            <a:ext cx="6337300" cy="739775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000" b="0"/>
              <a:t>What 3 factors affect the selection and presentation of the media</a:t>
            </a:r>
          </a:p>
        </p:txBody>
      </p:sp>
      <p:sp>
        <p:nvSpPr>
          <p:cNvPr id="307204" name="Line 4">
            <a:extLst>
              <a:ext uri="{FF2B5EF4-FFF2-40B4-BE49-F238E27FC236}">
                <a16:creationId xmlns:a16="http://schemas.microsoft.com/office/drawing/2014/main" id="{F3C8A6B8-8C84-FCDE-B19A-A3289EACB8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773238"/>
            <a:ext cx="0" cy="28733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205" name="Text Box 5">
            <a:extLst>
              <a:ext uri="{FF2B5EF4-FFF2-40B4-BE49-F238E27FC236}">
                <a16:creationId xmlns:a16="http://schemas.microsoft.com/office/drawing/2014/main" id="{EC98DD2B-8A35-03B2-1C6A-97E6FD28E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06" name="Text Box 6">
            <a:extLst>
              <a:ext uri="{FF2B5EF4-FFF2-40B4-BE49-F238E27FC236}">
                <a16:creationId xmlns:a16="http://schemas.microsoft.com/office/drawing/2014/main" id="{4B5B6CC3-4CF9-17B8-2100-63FF51830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07" name="Line 7">
            <a:extLst>
              <a:ext uri="{FF2B5EF4-FFF2-40B4-BE49-F238E27FC236}">
                <a16:creationId xmlns:a16="http://schemas.microsoft.com/office/drawing/2014/main" id="{E570D91E-5016-B49F-3C77-D435DDD73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7563"/>
            <a:ext cx="0" cy="5746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208" name="Text Box 8">
            <a:extLst>
              <a:ext uri="{FF2B5EF4-FFF2-40B4-BE49-F238E27FC236}">
                <a16:creationId xmlns:a16="http://schemas.microsoft.com/office/drawing/2014/main" id="{1CD2EEEB-545A-AA15-56D6-6CB9F36EC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149725"/>
            <a:ext cx="6337300" cy="739775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000" b="0"/>
              <a:t>Once news has been selected and presented what further process is involved?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Text Box 2">
            <a:extLst>
              <a:ext uri="{FF2B5EF4-FFF2-40B4-BE49-F238E27FC236}">
                <a16:creationId xmlns:a16="http://schemas.microsoft.com/office/drawing/2014/main" id="{45947D82-12EC-9731-ECE5-B92438F2E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836613"/>
            <a:ext cx="720090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Representations and Identities</a:t>
            </a:r>
          </a:p>
        </p:txBody>
      </p:sp>
      <p:sp>
        <p:nvSpPr>
          <p:cNvPr id="261124" name="Text Box 4">
            <a:extLst>
              <a:ext uri="{FF2B5EF4-FFF2-40B4-BE49-F238E27FC236}">
                <a16:creationId xmlns:a16="http://schemas.microsoft.com/office/drawing/2014/main" id="{89204F86-87AA-73AF-F689-95AC626D4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565400"/>
            <a:ext cx="7058025" cy="1411288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800" b="0"/>
              <a:t>How does the media contribute to the creation, promotion and maintenance of social identities?</a:t>
            </a:r>
          </a:p>
        </p:txBody>
      </p:sp>
      <p:sp>
        <p:nvSpPr>
          <p:cNvPr id="261125" name="Line 5">
            <a:extLst>
              <a:ext uri="{FF2B5EF4-FFF2-40B4-BE49-F238E27FC236}">
                <a16:creationId xmlns:a16="http://schemas.microsoft.com/office/drawing/2014/main" id="{3C04ED2B-84D2-BE8E-32DE-6B1B03C4D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412875"/>
            <a:ext cx="0" cy="93662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ext Box 2">
            <a:extLst>
              <a:ext uri="{FF2B5EF4-FFF2-40B4-BE49-F238E27FC236}">
                <a16:creationId xmlns:a16="http://schemas.microsoft.com/office/drawing/2014/main" id="{C14A78F7-042C-48E8-541D-273C26041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075" y="836613"/>
            <a:ext cx="4133850" cy="860425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What is meant by social and personal identity?</a:t>
            </a:r>
            <a:endParaRPr lang="en-US" altLang="en-US" sz="2400"/>
          </a:p>
        </p:txBody>
      </p:sp>
      <p:grpSp>
        <p:nvGrpSpPr>
          <p:cNvPr id="269315" name="Group 3">
            <a:extLst>
              <a:ext uri="{FF2B5EF4-FFF2-40B4-BE49-F238E27FC236}">
                <a16:creationId xmlns:a16="http://schemas.microsoft.com/office/drawing/2014/main" id="{5931BAAC-3B5F-276E-4EBF-B03CBCF91145}"/>
              </a:ext>
            </a:extLst>
          </p:cNvPr>
          <p:cNvGrpSpPr>
            <a:grpSpLocks/>
          </p:cNvGrpSpPr>
          <p:nvPr/>
        </p:nvGrpSpPr>
        <p:grpSpPr bwMode="auto">
          <a:xfrm>
            <a:off x="1403350" y="2508250"/>
            <a:ext cx="6337300" cy="2998788"/>
            <a:chOff x="657" y="636"/>
            <a:chExt cx="4446" cy="1889"/>
          </a:xfrm>
        </p:grpSpPr>
        <p:sp>
          <p:nvSpPr>
            <p:cNvPr id="269316" name="Text Box 4">
              <a:extLst>
                <a:ext uri="{FF2B5EF4-FFF2-40B4-BE49-F238E27FC236}">
                  <a16:creationId xmlns:a16="http://schemas.microsoft.com/office/drawing/2014/main" id="{D80D0E9C-1492-8A77-0F6E-531CCD880C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1454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800"/>
                <a:t>Paired Work</a:t>
              </a:r>
            </a:p>
            <a:p>
              <a:pPr>
                <a:spcBef>
                  <a:spcPct val="10000"/>
                </a:spcBef>
              </a:pPr>
              <a:r>
                <a:rPr lang="en-GB" altLang="en-US" sz="2800" b="0"/>
                <a:t>Show that you understand what the concepts mean by reading pages 110-111 </a:t>
              </a:r>
              <a:r>
                <a:rPr lang="en-GB" altLang="en-US" sz="2800" b="0" i="1"/>
                <a:t>AS Sociology for AQA</a:t>
              </a:r>
              <a:r>
                <a:rPr lang="en-GB" altLang="en-US" sz="2800" b="0"/>
                <a:t> and creating definitions</a:t>
              </a:r>
            </a:p>
          </p:txBody>
        </p:sp>
        <p:sp>
          <p:nvSpPr>
            <p:cNvPr id="269317" name="Line 5">
              <a:extLst>
                <a:ext uri="{FF2B5EF4-FFF2-40B4-BE49-F238E27FC236}">
                  <a16:creationId xmlns:a16="http://schemas.microsoft.com/office/drawing/2014/main" id="{D1EB5940-051A-CE8A-FF2E-DB545766A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9318" name="Text Box 6">
            <a:extLst>
              <a:ext uri="{FF2B5EF4-FFF2-40B4-BE49-F238E27FC236}">
                <a16:creationId xmlns:a16="http://schemas.microsoft.com/office/drawing/2014/main" id="{96904E48-A19E-6AB2-A182-5D702A3DA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9319" name="Text Box 7">
            <a:extLst>
              <a:ext uri="{FF2B5EF4-FFF2-40B4-BE49-F238E27FC236}">
                <a16:creationId xmlns:a16="http://schemas.microsoft.com/office/drawing/2014/main" id="{F88E8237-840B-F7A2-EBC8-08438A639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Text Box 2">
            <a:extLst>
              <a:ext uri="{FF2B5EF4-FFF2-40B4-BE49-F238E27FC236}">
                <a16:creationId xmlns:a16="http://schemas.microsoft.com/office/drawing/2014/main" id="{ED441332-6B79-A6DE-2C53-DD29C6B33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404813"/>
            <a:ext cx="7200900" cy="481012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300"/>
              <a:t>IDENTITIES</a:t>
            </a:r>
            <a:endParaRPr lang="en-US" altLang="en-US" sz="2300"/>
          </a:p>
        </p:txBody>
      </p:sp>
      <p:grpSp>
        <p:nvGrpSpPr>
          <p:cNvPr id="270339" name="Group 3">
            <a:extLst>
              <a:ext uri="{FF2B5EF4-FFF2-40B4-BE49-F238E27FC236}">
                <a16:creationId xmlns:a16="http://schemas.microsoft.com/office/drawing/2014/main" id="{DECD7D68-5EDB-EFB0-4388-DFD2D7298FB5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908050"/>
            <a:ext cx="2665412" cy="1706563"/>
            <a:chOff x="657" y="636"/>
            <a:chExt cx="4446" cy="1233"/>
          </a:xfrm>
        </p:grpSpPr>
        <p:sp>
          <p:nvSpPr>
            <p:cNvPr id="270340" name="Text Box 4">
              <a:extLst>
                <a:ext uri="{FF2B5EF4-FFF2-40B4-BE49-F238E27FC236}">
                  <a16:creationId xmlns:a16="http://schemas.microsoft.com/office/drawing/2014/main" id="{6D7AE12A-AC51-57F8-3130-E3F40C27D7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798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3200" b="0"/>
                <a:t>Social Identity</a:t>
              </a:r>
            </a:p>
          </p:txBody>
        </p:sp>
        <p:sp>
          <p:nvSpPr>
            <p:cNvPr id="270341" name="Line 5">
              <a:extLst>
                <a:ext uri="{FF2B5EF4-FFF2-40B4-BE49-F238E27FC236}">
                  <a16:creationId xmlns:a16="http://schemas.microsoft.com/office/drawing/2014/main" id="{BBC015EC-E41C-90FA-8DF0-0EB3E9241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70342" name="Group 6">
            <a:extLst>
              <a:ext uri="{FF2B5EF4-FFF2-40B4-BE49-F238E27FC236}">
                <a16:creationId xmlns:a16="http://schemas.microsoft.com/office/drawing/2014/main" id="{EFB67B73-C442-0970-27B8-F9878E53DB2C}"/>
              </a:ext>
            </a:extLst>
          </p:cNvPr>
          <p:cNvGrpSpPr>
            <a:grpSpLocks/>
          </p:cNvGrpSpPr>
          <p:nvPr/>
        </p:nvGrpSpPr>
        <p:grpSpPr bwMode="auto">
          <a:xfrm>
            <a:off x="4932363" y="908050"/>
            <a:ext cx="2665412" cy="1706563"/>
            <a:chOff x="657" y="636"/>
            <a:chExt cx="4446" cy="1233"/>
          </a:xfrm>
        </p:grpSpPr>
        <p:sp>
          <p:nvSpPr>
            <p:cNvPr id="270343" name="Text Box 7">
              <a:extLst>
                <a:ext uri="{FF2B5EF4-FFF2-40B4-BE49-F238E27FC236}">
                  <a16:creationId xmlns:a16="http://schemas.microsoft.com/office/drawing/2014/main" id="{EEBB6DCC-2F98-55C5-4923-69523EC766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798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3200" b="0"/>
                <a:t>Personal Identity</a:t>
              </a:r>
            </a:p>
          </p:txBody>
        </p:sp>
        <p:sp>
          <p:nvSpPr>
            <p:cNvPr id="270344" name="Line 8">
              <a:extLst>
                <a:ext uri="{FF2B5EF4-FFF2-40B4-BE49-F238E27FC236}">
                  <a16:creationId xmlns:a16="http://schemas.microsoft.com/office/drawing/2014/main" id="{CBE4DCE7-9D6B-B7FC-B320-F56C50030A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70345" name="Group 9">
            <a:extLst>
              <a:ext uri="{FF2B5EF4-FFF2-40B4-BE49-F238E27FC236}">
                <a16:creationId xmlns:a16="http://schemas.microsoft.com/office/drawing/2014/main" id="{0C5F305B-550A-DF3F-D79D-383757879851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2636838"/>
            <a:ext cx="2665412" cy="2295525"/>
            <a:chOff x="657" y="636"/>
            <a:chExt cx="4446" cy="1556"/>
          </a:xfrm>
        </p:grpSpPr>
        <p:sp>
          <p:nvSpPr>
            <p:cNvPr id="270346" name="Text Box 10">
              <a:extLst>
                <a:ext uri="{FF2B5EF4-FFF2-40B4-BE49-F238E27FC236}">
                  <a16:creationId xmlns:a16="http://schemas.microsoft.com/office/drawing/2014/main" id="{DC0713C6-6F22-BA51-8A95-0A079E3D43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1121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000" b="0"/>
                <a:t>Our membership of social groups influences our perception of certain roles</a:t>
              </a:r>
            </a:p>
          </p:txBody>
        </p:sp>
        <p:sp>
          <p:nvSpPr>
            <p:cNvPr id="270347" name="Line 11">
              <a:extLst>
                <a:ext uri="{FF2B5EF4-FFF2-40B4-BE49-F238E27FC236}">
                  <a16:creationId xmlns:a16="http://schemas.microsoft.com/office/drawing/2014/main" id="{29B94413-E77D-E2C2-3FAC-E79754DC2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70348" name="Group 12">
            <a:extLst>
              <a:ext uri="{FF2B5EF4-FFF2-40B4-BE49-F238E27FC236}">
                <a16:creationId xmlns:a16="http://schemas.microsoft.com/office/drawing/2014/main" id="{86D74BA8-FB93-D63A-37BE-7E899009813B}"/>
              </a:ext>
            </a:extLst>
          </p:cNvPr>
          <p:cNvGrpSpPr>
            <a:grpSpLocks/>
          </p:cNvGrpSpPr>
          <p:nvPr/>
        </p:nvGrpSpPr>
        <p:grpSpPr bwMode="auto">
          <a:xfrm>
            <a:off x="4932363" y="2636838"/>
            <a:ext cx="2665412" cy="2411412"/>
            <a:chOff x="657" y="636"/>
            <a:chExt cx="4446" cy="1655"/>
          </a:xfrm>
        </p:grpSpPr>
        <p:sp>
          <p:nvSpPr>
            <p:cNvPr id="270349" name="Text Box 13">
              <a:extLst>
                <a:ext uri="{FF2B5EF4-FFF2-40B4-BE49-F238E27FC236}">
                  <a16:creationId xmlns:a16="http://schemas.microsoft.com/office/drawing/2014/main" id="{3C95277F-7746-AF04-854C-E100808999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1220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b="0"/>
                <a:t>How individuals </a:t>
              </a:r>
              <a:r>
                <a:rPr lang="en-GB" altLang="en-US" b="0" i="1"/>
                <a:t>interpret</a:t>
              </a:r>
              <a:r>
                <a:rPr lang="en-GB" altLang="en-US" b="0"/>
                <a:t> and </a:t>
              </a:r>
              <a:r>
                <a:rPr lang="en-GB" altLang="en-US" b="0" i="1"/>
                <a:t>play</a:t>
              </a:r>
              <a:r>
                <a:rPr lang="en-GB" altLang="en-US" b="0"/>
                <a:t> their roles according to their perceptions of what this role means in general cultural terms</a:t>
              </a:r>
            </a:p>
          </p:txBody>
        </p:sp>
        <p:sp>
          <p:nvSpPr>
            <p:cNvPr id="270350" name="Line 14">
              <a:extLst>
                <a:ext uri="{FF2B5EF4-FFF2-40B4-BE49-F238E27FC236}">
                  <a16:creationId xmlns:a16="http://schemas.microsoft.com/office/drawing/2014/main" id="{7091EC76-B78E-8656-D001-C1CFEFF731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70351" name="Text Box 15">
            <a:extLst>
              <a:ext uri="{FF2B5EF4-FFF2-40B4-BE49-F238E27FC236}">
                <a16:creationId xmlns:a16="http://schemas.microsoft.com/office/drawing/2014/main" id="{B0F730BC-FD04-7419-8AC4-4AD0C9412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5157788"/>
            <a:ext cx="7200900" cy="1182687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300"/>
              <a:t>Chandler: representation refers to how the media socially constructs realities in terms of </a:t>
            </a:r>
            <a:r>
              <a:rPr lang="en-GB" altLang="en-US" sz="2300" i="1"/>
              <a:t>key markers</a:t>
            </a:r>
            <a:r>
              <a:rPr lang="en-GB" altLang="en-US" sz="2300"/>
              <a:t> of identity</a:t>
            </a:r>
            <a:endParaRPr lang="en-US" altLang="en-US" sz="230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Text Box 2">
            <a:extLst>
              <a:ext uri="{FF2B5EF4-FFF2-40B4-BE49-F238E27FC236}">
                <a16:creationId xmlns:a16="http://schemas.microsoft.com/office/drawing/2014/main" id="{378EAFC5-5D08-4050-BB29-C3949BA2E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404813"/>
            <a:ext cx="3168650" cy="860425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Key Markers of Identity</a:t>
            </a:r>
            <a:endParaRPr lang="en-US" altLang="en-US" sz="2400"/>
          </a:p>
        </p:txBody>
      </p:sp>
      <p:sp>
        <p:nvSpPr>
          <p:cNvPr id="288802" name="Text Box 34">
            <a:extLst>
              <a:ext uri="{FF2B5EF4-FFF2-40B4-BE49-F238E27FC236}">
                <a16:creationId xmlns:a16="http://schemas.microsoft.com/office/drawing/2014/main" id="{4E3D4848-A1CD-3736-EC0D-EF20FCF43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1773238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288803" name="Text Box 35">
            <a:extLst>
              <a:ext uri="{FF2B5EF4-FFF2-40B4-BE49-F238E27FC236}">
                <a16:creationId xmlns:a16="http://schemas.microsoft.com/office/drawing/2014/main" id="{BADF91CB-F0D3-9468-A0FD-93EDE8EE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2573338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288804" name="Text Box 36">
            <a:extLst>
              <a:ext uri="{FF2B5EF4-FFF2-40B4-BE49-F238E27FC236}">
                <a16:creationId xmlns:a16="http://schemas.microsoft.com/office/drawing/2014/main" id="{BE0FCEAF-3058-9936-4B6A-8644B0659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3284538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G</a:t>
            </a:r>
          </a:p>
        </p:txBody>
      </p:sp>
      <p:sp>
        <p:nvSpPr>
          <p:cNvPr id="288805" name="Text Box 37">
            <a:extLst>
              <a:ext uri="{FF2B5EF4-FFF2-40B4-BE49-F238E27FC236}">
                <a16:creationId xmlns:a16="http://schemas.microsoft.com/office/drawing/2014/main" id="{630626C9-338F-B515-E160-F3AFD2DFC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4005263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E</a:t>
            </a:r>
          </a:p>
        </p:txBody>
      </p:sp>
      <p:sp>
        <p:nvSpPr>
          <p:cNvPr id="288806" name="Text Box 38">
            <a:extLst>
              <a:ext uri="{FF2B5EF4-FFF2-40B4-BE49-F238E27FC236}">
                <a16:creationId xmlns:a16="http://schemas.microsoft.com/office/drawing/2014/main" id="{9FAB54AC-428D-6F1A-D237-E3F21A6A1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4724400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D</a:t>
            </a:r>
          </a:p>
        </p:txBody>
      </p:sp>
      <p:sp>
        <p:nvSpPr>
          <p:cNvPr id="288807" name="Text Box 39">
            <a:extLst>
              <a:ext uri="{FF2B5EF4-FFF2-40B4-BE49-F238E27FC236}">
                <a16:creationId xmlns:a16="http://schemas.microsoft.com/office/drawing/2014/main" id="{0C69005F-201F-6A9A-BA25-7D7504F6E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1773238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lass</a:t>
            </a:r>
          </a:p>
        </p:txBody>
      </p:sp>
      <p:sp>
        <p:nvSpPr>
          <p:cNvPr id="288808" name="Text Box 40">
            <a:extLst>
              <a:ext uri="{FF2B5EF4-FFF2-40B4-BE49-F238E27FC236}">
                <a16:creationId xmlns:a16="http://schemas.microsoft.com/office/drawing/2014/main" id="{60C81C20-88BE-96DA-5F77-E4F85C1C5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2573338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ge</a:t>
            </a:r>
          </a:p>
        </p:txBody>
      </p:sp>
      <p:sp>
        <p:nvSpPr>
          <p:cNvPr id="288809" name="Text Box 41">
            <a:extLst>
              <a:ext uri="{FF2B5EF4-FFF2-40B4-BE49-F238E27FC236}">
                <a16:creationId xmlns:a16="http://schemas.microsoft.com/office/drawing/2014/main" id="{C9B05845-B3F8-CDBE-9924-C586FFFDF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3284538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ender</a:t>
            </a:r>
          </a:p>
        </p:txBody>
      </p:sp>
      <p:sp>
        <p:nvSpPr>
          <p:cNvPr id="288810" name="Text Box 42">
            <a:extLst>
              <a:ext uri="{FF2B5EF4-FFF2-40B4-BE49-F238E27FC236}">
                <a16:creationId xmlns:a16="http://schemas.microsoft.com/office/drawing/2014/main" id="{DAC0DE16-246E-8A48-5AB6-A5B88360D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4005263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thnicity</a:t>
            </a:r>
          </a:p>
        </p:txBody>
      </p:sp>
      <p:sp>
        <p:nvSpPr>
          <p:cNvPr id="288811" name="Text Box 43">
            <a:extLst>
              <a:ext uri="{FF2B5EF4-FFF2-40B4-BE49-F238E27FC236}">
                <a16:creationId xmlns:a16="http://schemas.microsoft.com/office/drawing/2014/main" id="{F2E09737-0033-EE13-3AFB-C3B81BF36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4724400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isability</a:t>
            </a:r>
          </a:p>
        </p:txBody>
      </p:sp>
      <p:sp>
        <p:nvSpPr>
          <p:cNvPr id="288812" name="Text Box 44">
            <a:extLst>
              <a:ext uri="{FF2B5EF4-FFF2-40B4-BE49-F238E27FC236}">
                <a16:creationId xmlns:a16="http://schemas.microsoft.com/office/drawing/2014/main" id="{6C3693C3-DBDB-EB44-85DD-AE1364821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5516563"/>
            <a:ext cx="7416800" cy="404812"/>
          </a:xfrm>
          <a:prstGeom prst="rect">
            <a:avLst/>
          </a:prstGeom>
          <a:solidFill>
            <a:srgbClr val="FFFF99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Caution! What is meant by </a:t>
            </a:r>
            <a:r>
              <a:rPr lang="en-GB" altLang="en-US" i="1"/>
              <a:t>transgressive categories?</a:t>
            </a:r>
            <a:endParaRPr lang="en-GB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8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8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8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7" grpId="0" animBg="1"/>
      <p:bldP spid="288808" grpId="0" animBg="1"/>
      <p:bldP spid="288809" grpId="0" animBg="1"/>
      <p:bldP spid="288810" grpId="0" animBg="1"/>
      <p:bldP spid="288811" grpId="0" animBg="1"/>
      <p:bldP spid="2888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Text Box 2">
            <a:extLst>
              <a:ext uri="{FF2B5EF4-FFF2-40B4-BE49-F238E27FC236}">
                <a16:creationId xmlns:a16="http://schemas.microsoft.com/office/drawing/2014/main" id="{91C311EA-8810-967D-5EB5-2D32B0A28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404813"/>
            <a:ext cx="31686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STEREOTYPES</a:t>
            </a:r>
            <a:endParaRPr lang="en-US" altLang="en-US" sz="2400"/>
          </a:p>
        </p:txBody>
      </p:sp>
      <p:sp>
        <p:nvSpPr>
          <p:cNvPr id="309251" name="Text Box 3">
            <a:extLst>
              <a:ext uri="{FF2B5EF4-FFF2-40B4-BE49-F238E27FC236}">
                <a16:creationId xmlns:a16="http://schemas.microsoft.com/office/drawing/2014/main" id="{F44F6274-61C7-3EAF-3140-9399223E3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1773238"/>
            <a:ext cx="4248150" cy="122555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0"/>
              <a:t>Involve a one-sided or partial representation of, for example, a social group</a:t>
            </a:r>
          </a:p>
        </p:txBody>
      </p:sp>
      <p:sp>
        <p:nvSpPr>
          <p:cNvPr id="309262" name="Line 14">
            <a:extLst>
              <a:ext uri="{FF2B5EF4-FFF2-40B4-BE49-F238E27FC236}">
                <a16:creationId xmlns:a16="http://schemas.microsoft.com/office/drawing/2014/main" id="{6CB415D2-CDC1-D571-5BEB-4AD975C200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413" y="981075"/>
            <a:ext cx="0" cy="6477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9263" name="Text Box 15">
            <a:extLst>
              <a:ext uri="{FF2B5EF4-FFF2-40B4-BE49-F238E27FC236}">
                <a16:creationId xmlns:a16="http://schemas.microsoft.com/office/drawing/2014/main" id="{77A69628-7D91-0A8D-3937-AF7C8D3C8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789363"/>
            <a:ext cx="7129463" cy="495300"/>
          </a:xfrm>
          <a:prstGeom prst="rect">
            <a:avLst/>
          </a:prstGeom>
          <a:solidFill>
            <a:srgbClr val="FFFFCC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0">
                <a:latin typeface="Forte" panose="03060902040502070203" pitchFamily="66" charset="0"/>
              </a:rPr>
              <a:t>Do they always present groups in a negative way?</a:t>
            </a: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ext Box 2">
            <a:extLst>
              <a:ext uri="{FF2B5EF4-FFF2-40B4-BE49-F238E27FC236}">
                <a16:creationId xmlns:a16="http://schemas.microsoft.com/office/drawing/2014/main" id="{57439587-116D-7B44-8FC6-120BDA977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565275"/>
            <a:ext cx="61912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CRITICAL THINKING</a:t>
            </a:r>
            <a:endParaRPr lang="en-US" altLang="en-US" sz="2400"/>
          </a:p>
        </p:txBody>
      </p:sp>
      <p:grpSp>
        <p:nvGrpSpPr>
          <p:cNvPr id="284675" name="Group 3">
            <a:extLst>
              <a:ext uri="{FF2B5EF4-FFF2-40B4-BE49-F238E27FC236}">
                <a16:creationId xmlns:a16="http://schemas.microsoft.com/office/drawing/2014/main" id="{08C9E67A-3B00-86E8-B84C-E9AF700D77B8}"/>
              </a:ext>
            </a:extLst>
          </p:cNvPr>
          <p:cNvGrpSpPr>
            <a:grpSpLocks/>
          </p:cNvGrpSpPr>
          <p:nvPr/>
        </p:nvGrpSpPr>
        <p:grpSpPr bwMode="auto">
          <a:xfrm>
            <a:off x="1476375" y="2341563"/>
            <a:ext cx="6191250" cy="1519237"/>
            <a:chOff x="930" y="783"/>
            <a:chExt cx="3900" cy="957"/>
          </a:xfrm>
        </p:grpSpPr>
        <p:sp>
          <p:nvSpPr>
            <p:cNvPr id="284676" name="Text Box 4">
              <a:extLst>
                <a:ext uri="{FF2B5EF4-FFF2-40B4-BE49-F238E27FC236}">
                  <a16:creationId xmlns:a16="http://schemas.microsoft.com/office/drawing/2014/main" id="{0EB8BF36-F412-1794-5193-D9B8C8761E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968"/>
              <a:ext cx="3900" cy="772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400" b="0"/>
                <a:t>How can you apply the idea that media stereotyping is not always used in a biased way?</a:t>
              </a:r>
              <a:endParaRPr lang="en-US" altLang="en-US" sz="2400" b="0"/>
            </a:p>
          </p:txBody>
        </p:sp>
        <p:sp>
          <p:nvSpPr>
            <p:cNvPr id="284677" name="Line 5">
              <a:extLst>
                <a:ext uri="{FF2B5EF4-FFF2-40B4-BE49-F238E27FC236}">
                  <a16:creationId xmlns:a16="http://schemas.microsoft.com/office/drawing/2014/main" id="{A6E2532D-EC08-26B8-1C74-3A7BF1396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783"/>
              <a:ext cx="0" cy="1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4679" name="Text Box 7">
            <a:extLst>
              <a:ext uri="{FF2B5EF4-FFF2-40B4-BE49-F238E27FC236}">
                <a16:creationId xmlns:a16="http://schemas.microsoft.com/office/drawing/2014/main" id="{E5FF7DAF-A5B3-1AB5-943E-DE16361CE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4680" name="Text Box 8">
            <a:extLst>
              <a:ext uri="{FF2B5EF4-FFF2-40B4-BE49-F238E27FC236}">
                <a16:creationId xmlns:a16="http://schemas.microsoft.com/office/drawing/2014/main" id="{1789DA74-DDAE-D816-A62A-D6EB8D3F3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9" grpId="0"/>
      <p:bldP spid="2846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ext Box 2">
            <a:extLst>
              <a:ext uri="{FF2B5EF4-FFF2-40B4-BE49-F238E27FC236}">
                <a16:creationId xmlns:a16="http://schemas.microsoft.com/office/drawing/2014/main" id="{1FBFC469-FAE0-7D48-0C8C-171F2C361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836613"/>
            <a:ext cx="676910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Warm Up: Stereotypical Representations</a:t>
            </a:r>
            <a:endParaRPr lang="en-US" altLang="en-US" sz="2400"/>
          </a:p>
        </p:txBody>
      </p:sp>
      <p:grpSp>
        <p:nvGrpSpPr>
          <p:cNvPr id="289795" name="Group 3">
            <a:extLst>
              <a:ext uri="{FF2B5EF4-FFF2-40B4-BE49-F238E27FC236}">
                <a16:creationId xmlns:a16="http://schemas.microsoft.com/office/drawing/2014/main" id="{598EFE0D-7580-4274-BDDB-4EE85B445C76}"/>
              </a:ext>
            </a:extLst>
          </p:cNvPr>
          <p:cNvGrpSpPr>
            <a:grpSpLocks/>
          </p:cNvGrpSpPr>
          <p:nvPr/>
        </p:nvGrpSpPr>
        <p:grpSpPr bwMode="auto">
          <a:xfrm>
            <a:off x="1403350" y="1412875"/>
            <a:ext cx="6337300" cy="3425825"/>
            <a:chOff x="657" y="636"/>
            <a:chExt cx="4446" cy="2158"/>
          </a:xfrm>
        </p:grpSpPr>
        <p:sp>
          <p:nvSpPr>
            <p:cNvPr id="289796" name="Text Box 4">
              <a:extLst>
                <a:ext uri="{FF2B5EF4-FFF2-40B4-BE49-F238E27FC236}">
                  <a16:creationId xmlns:a16="http://schemas.microsoft.com/office/drawing/2014/main" id="{51E78765-147E-3718-E1CD-15CF119B43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1723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800"/>
                <a:t>Paired Work/Shared Work</a:t>
              </a:r>
            </a:p>
            <a:p>
              <a:pPr>
                <a:spcBef>
                  <a:spcPct val="10000"/>
                </a:spcBef>
              </a:pPr>
              <a:r>
                <a:rPr lang="en-GB" altLang="en-US" sz="2800" b="0"/>
                <a:t>Choose one key indicator each and identify as many contemporary examples of media stereotypes/representations as you can find/think of.</a:t>
              </a:r>
              <a:endParaRPr lang="en-GB" altLang="en-US" sz="2800" b="0">
                <a:sym typeface="Wingdings" panose="05000000000000000000" pitchFamily="2" charset="2"/>
              </a:endParaRPr>
            </a:p>
          </p:txBody>
        </p:sp>
        <p:sp>
          <p:nvSpPr>
            <p:cNvPr id="289797" name="Line 5">
              <a:extLst>
                <a:ext uri="{FF2B5EF4-FFF2-40B4-BE49-F238E27FC236}">
                  <a16:creationId xmlns:a16="http://schemas.microsoft.com/office/drawing/2014/main" id="{F89D1D20-4F20-10E9-B0DD-99F65F146C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9798" name="Text Box 6">
            <a:extLst>
              <a:ext uri="{FF2B5EF4-FFF2-40B4-BE49-F238E27FC236}">
                <a16:creationId xmlns:a16="http://schemas.microsoft.com/office/drawing/2014/main" id="{A32F8551-6E1C-7158-8518-376A5F453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9799" name="Text Box 7">
            <a:extLst>
              <a:ext uri="{FF2B5EF4-FFF2-40B4-BE49-F238E27FC236}">
                <a16:creationId xmlns:a16="http://schemas.microsoft.com/office/drawing/2014/main" id="{0DD3F8FC-3D49-438B-4010-03475F777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3300"/>
          </a:solidFill>
          <a:prstDash val="solid"/>
          <a:round/>
          <a:headEnd type="triangle" w="lg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3300"/>
          </a:solidFill>
          <a:prstDash val="solid"/>
          <a:round/>
          <a:headEnd type="triangle" w="lg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4296</TotalTime>
  <Words>285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Times New Roman</vt:lpstr>
      <vt:lpstr>Wingdings</vt:lpstr>
      <vt:lpstr>Verdana</vt:lpstr>
      <vt:lpstr>Forte</vt:lpstr>
      <vt:lpstr>Studio</vt:lpstr>
      <vt:lpstr>REPRESENTATIONS IN THE MEDIA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Parrs Wood Technology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Unit</dc:title>
  <dc:creator>pmp</dc:creator>
  <cp:lastModifiedBy>Chris Livesey</cp:lastModifiedBy>
  <cp:revision>307</cp:revision>
  <cp:lastPrinted>1601-01-01T00:00:00Z</cp:lastPrinted>
  <dcterms:created xsi:type="dcterms:W3CDTF">2004-06-09T07:53:19Z</dcterms:created>
  <dcterms:modified xsi:type="dcterms:W3CDTF">2022-11-21T10:12:45Z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