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744"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096F41-3771-AC8B-563C-DE0CC9A08BA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79E2B0D-DD86-5BAC-AEE4-983FE68A01E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CABBF44-27F2-41DF-AA05-7691E2B4600E}" type="datetimeFigureOut">
              <a:rPr lang="en-US"/>
              <a:pPr>
                <a:defRPr/>
              </a:pPr>
              <a:t>11/21/2022</a:t>
            </a:fld>
            <a:endParaRPr lang="en-US"/>
          </a:p>
        </p:txBody>
      </p:sp>
      <p:sp>
        <p:nvSpPr>
          <p:cNvPr id="4" name="Slide Image Placeholder 3">
            <a:extLst>
              <a:ext uri="{FF2B5EF4-FFF2-40B4-BE49-F238E27FC236}">
                <a16:creationId xmlns:a16="http://schemas.microsoft.com/office/drawing/2014/main" id="{A580B26F-9546-E194-50D6-11471D35F92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8D2197A-611C-A1C0-1557-E844929F68A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86AD1FC-3C7B-83E0-4065-ACA79A47212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DE21914-D332-7357-C1C3-81453A41369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C11F14B-1208-4784-A0B3-9128FCC94A7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8A02556-4071-B246-E01A-89976E5814BE}"/>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31B8F84-E5A5-4251-BFFD-D211B82957FF}" type="slidenum">
              <a:rPr lang="en-US" altLang="en-US"/>
              <a:pPr eaLnBrk="1" hangingPunct="1"/>
              <a:t>2</a:t>
            </a:fld>
            <a:endParaRPr lang="en-US" altLang="en-US"/>
          </a:p>
        </p:txBody>
      </p:sp>
      <p:sp>
        <p:nvSpPr>
          <p:cNvPr id="25603" name="Rectangle 2">
            <a:extLst>
              <a:ext uri="{FF2B5EF4-FFF2-40B4-BE49-F238E27FC236}">
                <a16:creationId xmlns:a16="http://schemas.microsoft.com/office/drawing/2014/main" id="{DC85CDE5-F063-F43E-2986-558A3537A07E}"/>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22734650-D794-5D80-3B6A-D94930D073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DB41B54-2A44-C1E7-20F2-168649EC9E27}"/>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6BD6FF7-19B5-4838-8071-31AE5A3B00F4}" type="slidenum">
              <a:rPr lang="en-US" altLang="en-US"/>
              <a:pPr eaLnBrk="1" hangingPunct="1"/>
              <a:t>15</a:t>
            </a:fld>
            <a:endParaRPr lang="en-US" altLang="en-US"/>
          </a:p>
        </p:txBody>
      </p:sp>
      <p:sp>
        <p:nvSpPr>
          <p:cNvPr id="34819" name="Rectangle 2">
            <a:extLst>
              <a:ext uri="{FF2B5EF4-FFF2-40B4-BE49-F238E27FC236}">
                <a16:creationId xmlns:a16="http://schemas.microsoft.com/office/drawing/2014/main" id="{B992123C-FFCB-9B51-0E22-1210AB5C6C8C}"/>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092B6C46-C2B4-22EC-73E1-7EB4593C6D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765D0D7-E272-3071-E29F-CFBD52338E50}"/>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B950B03-0738-4F36-926B-E781E873989C}" type="slidenum">
              <a:rPr lang="en-US" altLang="en-US"/>
              <a:pPr eaLnBrk="1" hangingPunct="1"/>
              <a:t>17</a:t>
            </a:fld>
            <a:endParaRPr lang="en-US" altLang="en-US"/>
          </a:p>
        </p:txBody>
      </p:sp>
      <p:sp>
        <p:nvSpPr>
          <p:cNvPr id="35843" name="Rectangle 2">
            <a:extLst>
              <a:ext uri="{FF2B5EF4-FFF2-40B4-BE49-F238E27FC236}">
                <a16:creationId xmlns:a16="http://schemas.microsoft.com/office/drawing/2014/main" id="{F1266761-D71C-BF6B-92FA-F7CA361ADE78}"/>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422392F6-B665-6AFD-36EB-EC8F79A276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D94A7CB-F343-492F-1D55-F7D97EA82A7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57F5269-D389-4118-AD0F-68A3E527F471}" type="slidenum">
              <a:rPr lang="en-US" altLang="en-US"/>
              <a:pPr eaLnBrk="1" hangingPunct="1"/>
              <a:t>19</a:t>
            </a:fld>
            <a:endParaRPr lang="en-US" altLang="en-US"/>
          </a:p>
        </p:txBody>
      </p:sp>
      <p:sp>
        <p:nvSpPr>
          <p:cNvPr id="36867" name="Rectangle 2">
            <a:extLst>
              <a:ext uri="{FF2B5EF4-FFF2-40B4-BE49-F238E27FC236}">
                <a16:creationId xmlns:a16="http://schemas.microsoft.com/office/drawing/2014/main" id="{8DABA8E6-842E-6C55-9BD8-E6558C5AF44D}"/>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18DA1694-D60D-D4D7-E08F-E0B607773C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6A71BC3-C946-566B-7606-C91315584EE3}"/>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7671D4E-79A7-4266-90E8-14D3705155E8}" type="slidenum">
              <a:rPr lang="en-US" altLang="en-US"/>
              <a:pPr eaLnBrk="1" hangingPunct="1"/>
              <a:t>20</a:t>
            </a:fld>
            <a:endParaRPr lang="en-US" altLang="en-US"/>
          </a:p>
        </p:txBody>
      </p:sp>
      <p:sp>
        <p:nvSpPr>
          <p:cNvPr id="37891" name="Rectangle 2">
            <a:extLst>
              <a:ext uri="{FF2B5EF4-FFF2-40B4-BE49-F238E27FC236}">
                <a16:creationId xmlns:a16="http://schemas.microsoft.com/office/drawing/2014/main" id="{32146B91-541B-22D7-8874-4E1F88846103}"/>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17E85AC7-0490-9EF4-7247-6823636ED9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6F1E5A5F-0C75-F36C-2610-91ED7E1BE8A4}"/>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9D2D5D9-7252-4E45-B7FA-A01A84AF76B6}" type="slidenum">
              <a:rPr lang="en-US" altLang="en-US"/>
              <a:pPr eaLnBrk="1" hangingPunct="1"/>
              <a:t>22</a:t>
            </a:fld>
            <a:endParaRPr lang="en-US" altLang="en-US"/>
          </a:p>
        </p:txBody>
      </p:sp>
      <p:sp>
        <p:nvSpPr>
          <p:cNvPr id="38915" name="Rectangle 2">
            <a:extLst>
              <a:ext uri="{FF2B5EF4-FFF2-40B4-BE49-F238E27FC236}">
                <a16:creationId xmlns:a16="http://schemas.microsoft.com/office/drawing/2014/main" id="{39D2C013-8BA3-C0ED-735F-F29F67E95046}"/>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BAA75592-4287-EEC0-AEBB-B261AF431A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7939228-1210-528E-4F86-BF55843B9EAE}"/>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FE739D4-131E-40FF-B0B9-9C5224B5F471}" type="slidenum">
              <a:rPr lang="en-US" altLang="en-US"/>
              <a:pPr eaLnBrk="1" hangingPunct="1"/>
              <a:t>3</a:t>
            </a:fld>
            <a:endParaRPr lang="en-US" altLang="en-US"/>
          </a:p>
        </p:txBody>
      </p:sp>
      <p:sp>
        <p:nvSpPr>
          <p:cNvPr id="26627" name="Rectangle 2">
            <a:extLst>
              <a:ext uri="{FF2B5EF4-FFF2-40B4-BE49-F238E27FC236}">
                <a16:creationId xmlns:a16="http://schemas.microsoft.com/office/drawing/2014/main" id="{49DD6C68-808D-BB3D-6503-FADBC1076112}"/>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7ABF3B35-1411-1ABF-8EBE-9AB885CF96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BD64A4B-7388-E7FC-CB78-4214365C293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6F31175-EC01-4E0D-918B-6A1CD2CD75A9}" type="slidenum">
              <a:rPr lang="en-US" altLang="en-US"/>
              <a:pPr eaLnBrk="1" hangingPunct="1"/>
              <a:t>4</a:t>
            </a:fld>
            <a:endParaRPr lang="en-US" altLang="en-US"/>
          </a:p>
        </p:txBody>
      </p:sp>
      <p:sp>
        <p:nvSpPr>
          <p:cNvPr id="27651" name="Rectangle 2">
            <a:extLst>
              <a:ext uri="{FF2B5EF4-FFF2-40B4-BE49-F238E27FC236}">
                <a16:creationId xmlns:a16="http://schemas.microsoft.com/office/drawing/2014/main" id="{E0F0298A-7FF4-AF7C-B36C-2FA59501EA47}"/>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7E9EAB9E-FE6E-5DB1-EC53-2C114AA1A2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93D9576-D332-4916-66C2-95FF9FA16D89}"/>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27EB6F9-DBA9-4654-AFE4-BA9868B35837}" type="slidenum">
              <a:rPr lang="en-US" altLang="en-US"/>
              <a:pPr eaLnBrk="1" hangingPunct="1"/>
              <a:t>5</a:t>
            </a:fld>
            <a:endParaRPr lang="en-US" altLang="en-US"/>
          </a:p>
        </p:txBody>
      </p:sp>
      <p:sp>
        <p:nvSpPr>
          <p:cNvPr id="28675" name="Rectangle 2">
            <a:extLst>
              <a:ext uri="{FF2B5EF4-FFF2-40B4-BE49-F238E27FC236}">
                <a16:creationId xmlns:a16="http://schemas.microsoft.com/office/drawing/2014/main" id="{F1A5B669-AE3D-C30D-0576-6DE7C219789A}"/>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510A09FD-9991-50E2-8087-540E465294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0D4A5B6-82F7-3C7D-11D1-DC48773FAC06}"/>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FB817D0-AF35-41B5-BBC0-75BDFE7CBE8B}" type="slidenum">
              <a:rPr lang="en-US" altLang="en-US"/>
              <a:pPr eaLnBrk="1" hangingPunct="1"/>
              <a:t>6</a:t>
            </a:fld>
            <a:endParaRPr lang="en-US" altLang="en-US"/>
          </a:p>
        </p:txBody>
      </p:sp>
      <p:sp>
        <p:nvSpPr>
          <p:cNvPr id="29699" name="Rectangle 2">
            <a:extLst>
              <a:ext uri="{FF2B5EF4-FFF2-40B4-BE49-F238E27FC236}">
                <a16:creationId xmlns:a16="http://schemas.microsoft.com/office/drawing/2014/main" id="{55515542-A6B2-F018-1F69-2C825723DC86}"/>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ACE3BF97-787E-E004-F108-D514F06AB9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699354F-B70C-163C-F339-463C4435E45F}"/>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862A34D-194A-49B0-AC47-0E3F32C7714D}" type="slidenum">
              <a:rPr lang="en-US" altLang="en-US"/>
              <a:pPr eaLnBrk="1" hangingPunct="1"/>
              <a:t>7</a:t>
            </a:fld>
            <a:endParaRPr lang="en-US" altLang="en-US"/>
          </a:p>
        </p:txBody>
      </p:sp>
      <p:sp>
        <p:nvSpPr>
          <p:cNvPr id="30723" name="Rectangle 2">
            <a:extLst>
              <a:ext uri="{FF2B5EF4-FFF2-40B4-BE49-F238E27FC236}">
                <a16:creationId xmlns:a16="http://schemas.microsoft.com/office/drawing/2014/main" id="{F408EF00-081B-D838-D9C1-1CE1E2A08701}"/>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AA03D2DC-B84C-AC68-A204-843CD41355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6374997-674F-1B14-2D41-161C890F0E64}"/>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2D294AE-99CE-4933-B878-17FA3AB15339}" type="slidenum">
              <a:rPr lang="en-US" altLang="en-US"/>
              <a:pPr eaLnBrk="1" hangingPunct="1"/>
              <a:t>8</a:t>
            </a:fld>
            <a:endParaRPr lang="en-US" altLang="en-US"/>
          </a:p>
        </p:txBody>
      </p:sp>
      <p:sp>
        <p:nvSpPr>
          <p:cNvPr id="31747" name="Rectangle 2">
            <a:extLst>
              <a:ext uri="{FF2B5EF4-FFF2-40B4-BE49-F238E27FC236}">
                <a16:creationId xmlns:a16="http://schemas.microsoft.com/office/drawing/2014/main" id="{01AF85A8-068C-6EDB-DDFC-C9C54A8B85A6}"/>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930063D1-B729-B6C8-EC4A-C559A5CAC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6BAB428-E146-D484-217E-1B892C706D4B}"/>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2DF2B9E-52ED-49D1-9405-015B2CAE0D1C}" type="slidenum">
              <a:rPr lang="en-US" altLang="en-US"/>
              <a:pPr eaLnBrk="1" hangingPunct="1"/>
              <a:t>12</a:t>
            </a:fld>
            <a:endParaRPr lang="en-US" altLang="en-US"/>
          </a:p>
        </p:txBody>
      </p:sp>
      <p:sp>
        <p:nvSpPr>
          <p:cNvPr id="32771" name="Rectangle 2">
            <a:extLst>
              <a:ext uri="{FF2B5EF4-FFF2-40B4-BE49-F238E27FC236}">
                <a16:creationId xmlns:a16="http://schemas.microsoft.com/office/drawing/2014/main" id="{521CFE6E-5D16-3BF3-A2B0-162A2F52C96B}"/>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979A2E2D-5F3E-BF85-A8E8-8035537EF0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02E1633-CC3E-63BE-8730-F565A9590813}"/>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EA65AFD-E3CF-48BA-9178-3BC887539A78}" type="slidenum">
              <a:rPr lang="en-US" altLang="en-US"/>
              <a:pPr eaLnBrk="1" hangingPunct="1"/>
              <a:t>13</a:t>
            </a:fld>
            <a:endParaRPr lang="en-US" altLang="en-US"/>
          </a:p>
        </p:txBody>
      </p:sp>
      <p:sp>
        <p:nvSpPr>
          <p:cNvPr id="33795" name="Rectangle 2">
            <a:extLst>
              <a:ext uri="{FF2B5EF4-FFF2-40B4-BE49-F238E27FC236}">
                <a16:creationId xmlns:a16="http://schemas.microsoft.com/office/drawing/2014/main" id="{51D19209-6369-43A8-8DA5-B2FEAE0DC078}"/>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9E49B9D2-EA10-A287-C7B4-B39970519F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8AA326B-EDE3-959B-8F6A-EF39ED0DCABE}"/>
              </a:ext>
            </a:extLst>
          </p:cNvPr>
          <p:cNvSpPr>
            <a:spLocks noGrp="1"/>
          </p:cNvSpPr>
          <p:nvPr>
            <p:ph type="dt" sz="half" idx="10"/>
          </p:nvPr>
        </p:nvSpPr>
        <p:spPr/>
        <p:txBody>
          <a:bodyPr/>
          <a:lstStyle>
            <a:lvl1pPr>
              <a:defRPr/>
            </a:lvl1pPr>
          </a:lstStyle>
          <a:p>
            <a:pPr>
              <a:defRPr/>
            </a:pPr>
            <a:fld id="{84AB4873-5DCE-46C6-BF9B-08EE1447753E}" type="datetimeFigureOut">
              <a:rPr lang="en-US"/>
              <a:pPr>
                <a:defRPr/>
              </a:pPr>
              <a:t>11/21/2022</a:t>
            </a:fld>
            <a:endParaRPr lang="en-US"/>
          </a:p>
        </p:txBody>
      </p:sp>
      <p:sp>
        <p:nvSpPr>
          <p:cNvPr id="5" name="Footer Placeholder 4">
            <a:extLst>
              <a:ext uri="{FF2B5EF4-FFF2-40B4-BE49-F238E27FC236}">
                <a16:creationId xmlns:a16="http://schemas.microsoft.com/office/drawing/2014/main" id="{26740DD0-34DB-FD6F-07D0-82A43896AE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B5AB5F-1A08-CC83-59C3-99D20397EA2A}"/>
              </a:ext>
            </a:extLst>
          </p:cNvPr>
          <p:cNvSpPr>
            <a:spLocks noGrp="1"/>
          </p:cNvSpPr>
          <p:nvPr>
            <p:ph type="sldNum" sz="quarter" idx="12"/>
          </p:nvPr>
        </p:nvSpPr>
        <p:spPr/>
        <p:txBody>
          <a:bodyPr/>
          <a:lstStyle>
            <a:lvl1pPr>
              <a:defRPr/>
            </a:lvl1pPr>
          </a:lstStyle>
          <a:p>
            <a:fld id="{2F8BD396-F018-4782-AE44-BB70CE1E046F}" type="slidenum">
              <a:rPr lang="en-US" altLang="en-US"/>
              <a:pPr/>
              <a:t>‹#›</a:t>
            </a:fld>
            <a:endParaRPr lang="en-US" altLang="en-US"/>
          </a:p>
        </p:txBody>
      </p:sp>
    </p:spTree>
    <p:extLst>
      <p:ext uri="{BB962C8B-B14F-4D97-AF65-F5344CB8AC3E}">
        <p14:creationId xmlns:p14="http://schemas.microsoft.com/office/powerpoint/2010/main" val="224326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A78AA-CF8F-95FB-CC14-9153ECDB0D45}"/>
              </a:ext>
            </a:extLst>
          </p:cNvPr>
          <p:cNvSpPr>
            <a:spLocks noGrp="1"/>
          </p:cNvSpPr>
          <p:nvPr>
            <p:ph type="dt" sz="half" idx="10"/>
          </p:nvPr>
        </p:nvSpPr>
        <p:spPr/>
        <p:txBody>
          <a:bodyPr/>
          <a:lstStyle>
            <a:lvl1pPr>
              <a:defRPr/>
            </a:lvl1pPr>
          </a:lstStyle>
          <a:p>
            <a:pPr>
              <a:defRPr/>
            </a:pPr>
            <a:fld id="{1FFA25EC-F929-44C3-9BEC-F400A9936F7E}" type="datetimeFigureOut">
              <a:rPr lang="en-US"/>
              <a:pPr>
                <a:defRPr/>
              </a:pPr>
              <a:t>11/21/2022</a:t>
            </a:fld>
            <a:endParaRPr lang="en-US"/>
          </a:p>
        </p:txBody>
      </p:sp>
      <p:sp>
        <p:nvSpPr>
          <p:cNvPr id="5" name="Footer Placeholder 4">
            <a:extLst>
              <a:ext uri="{FF2B5EF4-FFF2-40B4-BE49-F238E27FC236}">
                <a16:creationId xmlns:a16="http://schemas.microsoft.com/office/drawing/2014/main" id="{97A3D86B-760F-ECD1-25BF-B72A639E8B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6AB807-6827-6A7E-C571-2910EFE4888D}"/>
              </a:ext>
            </a:extLst>
          </p:cNvPr>
          <p:cNvSpPr>
            <a:spLocks noGrp="1"/>
          </p:cNvSpPr>
          <p:nvPr>
            <p:ph type="sldNum" sz="quarter" idx="12"/>
          </p:nvPr>
        </p:nvSpPr>
        <p:spPr/>
        <p:txBody>
          <a:bodyPr/>
          <a:lstStyle>
            <a:lvl1pPr>
              <a:defRPr/>
            </a:lvl1pPr>
          </a:lstStyle>
          <a:p>
            <a:fld id="{9C7296AF-D20F-46DF-9F95-7FF3B92D012C}" type="slidenum">
              <a:rPr lang="en-US" altLang="en-US"/>
              <a:pPr/>
              <a:t>‹#›</a:t>
            </a:fld>
            <a:endParaRPr lang="en-US" altLang="en-US"/>
          </a:p>
        </p:txBody>
      </p:sp>
    </p:spTree>
    <p:extLst>
      <p:ext uri="{BB962C8B-B14F-4D97-AF65-F5344CB8AC3E}">
        <p14:creationId xmlns:p14="http://schemas.microsoft.com/office/powerpoint/2010/main" val="161340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6D812-49E1-9462-D690-2B6E0D47243B}"/>
              </a:ext>
            </a:extLst>
          </p:cNvPr>
          <p:cNvSpPr>
            <a:spLocks noGrp="1"/>
          </p:cNvSpPr>
          <p:nvPr>
            <p:ph type="dt" sz="half" idx="10"/>
          </p:nvPr>
        </p:nvSpPr>
        <p:spPr/>
        <p:txBody>
          <a:bodyPr/>
          <a:lstStyle>
            <a:lvl1pPr>
              <a:defRPr/>
            </a:lvl1pPr>
          </a:lstStyle>
          <a:p>
            <a:pPr>
              <a:defRPr/>
            </a:pPr>
            <a:fld id="{762E9885-0828-4F25-8308-0D7E55C55D31}" type="datetimeFigureOut">
              <a:rPr lang="en-US"/>
              <a:pPr>
                <a:defRPr/>
              </a:pPr>
              <a:t>11/21/2022</a:t>
            </a:fld>
            <a:endParaRPr lang="en-US"/>
          </a:p>
        </p:txBody>
      </p:sp>
      <p:sp>
        <p:nvSpPr>
          <p:cNvPr id="5" name="Footer Placeholder 4">
            <a:extLst>
              <a:ext uri="{FF2B5EF4-FFF2-40B4-BE49-F238E27FC236}">
                <a16:creationId xmlns:a16="http://schemas.microsoft.com/office/drawing/2014/main" id="{F2369E72-7B76-7A90-C284-0F4E367645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6CC8FA-07FB-DC7C-B71B-555862322493}"/>
              </a:ext>
            </a:extLst>
          </p:cNvPr>
          <p:cNvSpPr>
            <a:spLocks noGrp="1"/>
          </p:cNvSpPr>
          <p:nvPr>
            <p:ph type="sldNum" sz="quarter" idx="12"/>
          </p:nvPr>
        </p:nvSpPr>
        <p:spPr/>
        <p:txBody>
          <a:bodyPr/>
          <a:lstStyle>
            <a:lvl1pPr>
              <a:defRPr/>
            </a:lvl1pPr>
          </a:lstStyle>
          <a:p>
            <a:fld id="{A706014E-B4CB-4C1F-A448-6B227EDB3D5E}" type="slidenum">
              <a:rPr lang="en-US" altLang="en-US"/>
              <a:pPr/>
              <a:t>‹#›</a:t>
            </a:fld>
            <a:endParaRPr lang="en-US" altLang="en-US"/>
          </a:p>
        </p:txBody>
      </p:sp>
    </p:spTree>
    <p:extLst>
      <p:ext uri="{BB962C8B-B14F-4D97-AF65-F5344CB8AC3E}">
        <p14:creationId xmlns:p14="http://schemas.microsoft.com/office/powerpoint/2010/main" val="129998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892C1-3BCE-313D-6266-1B45BAED209D}"/>
              </a:ext>
            </a:extLst>
          </p:cNvPr>
          <p:cNvSpPr>
            <a:spLocks noGrp="1"/>
          </p:cNvSpPr>
          <p:nvPr>
            <p:ph type="dt" sz="half" idx="10"/>
          </p:nvPr>
        </p:nvSpPr>
        <p:spPr/>
        <p:txBody>
          <a:bodyPr/>
          <a:lstStyle>
            <a:lvl1pPr>
              <a:defRPr/>
            </a:lvl1pPr>
          </a:lstStyle>
          <a:p>
            <a:pPr>
              <a:defRPr/>
            </a:pPr>
            <a:fld id="{58D15F09-E782-44D8-A8E6-56DB05306979}" type="datetimeFigureOut">
              <a:rPr lang="en-US"/>
              <a:pPr>
                <a:defRPr/>
              </a:pPr>
              <a:t>11/21/2022</a:t>
            </a:fld>
            <a:endParaRPr lang="en-US"/>
          </a:p>
        </p:txBody>
      </p:sp>
      <p:sp>
        <p:nvSpPr>
          <p:cNvPr id="5" name="Footer Placeholder 4">
            <a:extLst>
              <a:ext uri="{FF2B5EF4-FFF2-40B4-BE49-F238E27FC236}">
                <a16:creationId xmlns:a16="http://schemas.microsoft.com/office/drawing/2014/main" id="{BF1A38FB-34C2-A134-24C6-112D8F1941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64EAEE-C7BF-29F9-23CE-1A9C34CC4537}"/>
              </a:ext>
            </a:extLst>
          </p:cNvPr>
          <p:cNvSpPr>
            <a:spLocks noGrp="1"/>
          </p:cNvSpPr>
          <p:nvPr>
            <p:ph type="sldNum" sz="quarter" idx="12"/>
          </p:nvPr>
        </p:nvSpPr>
        <p:spPr/>
        <p:txBody>
          <a:bodyPr/>
          <a:lstStyle>
            <a:lvl1pPr>
              <a:defRPr/>
            </a:lvl1pPr>
          </a:lstStyle>
          <a:p>
            <a:fld id="{3B0378BC-8542-4AA2-9427-3BCDF457C588}" type="slidenum">
              <a:rPr lang="en-US" altLang="en-US"/>
              <a:pPr/>
              <a:t>‹#›</a:t>
            </a:fld>
            <a:endParaRPr lang="en-US" altLang="en-US"/>
          </a:p>
        </p:txBody>
      </p:sp>
    </p:spTree>
    <p:extLst>
      <p:ext uri="{BB962C8B-B14F-4D97-AF65-F5344CB8AC3E}">
        <p14:creationId xmlns:p14="http://schemas.microsoft.com/office/powerpoint/2010/main" val="90780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CFE53-037B-9485-9C55-DB5F708116BE}"/>
              </a:ext>
            </a:extLst>
          </p:cNvPr>
          <p:cNvSpPr>
            <a:spLocks noGrp="1"/>
          </p:cNvSpPr>
          <p:nvPr>
            <p:ph type="dt" sz="half" idx="10"/>
          </p:nvPr>
        </p:nvSpPr>
        <p:spPr/>
        <p:txBody>
          <a:bodyPr/>
          <a:lstStyle>
            <a:lvl1pPr>
              <a:defRPr/>
            </a:lvl1pPr>
          </a:lstStyle>
          <a:p>
            <a:pPr>
              <a:defRPr/>
            </a:pPr>
            <a:fld id="{D9B5B6F1-699D-47A7-ABAB-14C08B6EFEE1}" type="datetimeFigureOut">
              <a:rPr lang="en-US"/>
              <a:pPr>
                <a:defRPr/>
              </a:pPr>
              <a:t>11/21/2022</a:t>
            </a:fld>
            <a:endParaRPr lang="en-US"/>
          </a:p>
        </p:txBody>
      </p:sp>
      <p:sp>
        <p:nvSpPr>
          <p:cNvPr id="5" name="Footer Placeholder 4">
            <a:extLst>
              <a:ext uri="{FF2B5EF4-FFF2-40B4-BE49-F238E27FC236}">
                <a16:creationId xmlns:a16="http://schemas.microsoft.com/office/drawing/2014/main" id="{F7CE25C5-ED4F-E4CD-214F-9E1F418A18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F24A0B-0279-DE40-1B8A-DFE2F20955FD}"/>
              </a:ext>
            </a:extLst>
          </p:cNvPr>
          <p:cNvSpPr>
            <a:spLocks noGrp="1"/>
          </p:cNvSpPr>
          <p:nvPr>
            <p:ph type="sldNum" sz="quarter" idx="12"/>
          </p:nvPr>
        </p:nvSpPr>
        <p:spPr/>
        <p:txBody>
          <a:bodyPr/>
          <a:lstStyle>
            <a:lvl1pPr>
              <a:defRPr/>
            </a:lvl1pPr>
          </a:lstStyle>
          <a:p>
            <a:fld id="{2B1CA354-7A42-460B-85E2-DA0C1A783BCC}" type="slidenum">
              <a:rPr lang="en-US" altLang="en-US"/>
              <a:pPr/>
              <a:t>‹#›</a:t>
            </a:fld>
            <a:endParaRPr lang="en-US" altLang="en-US"/>
          </a:p>
        </p:txBody>
      </p:sp>
    </p:spTree>
    <p:extLst>
      <p:ext uri="{BB962C8B-B14F-4D97-AF65-F5344CB8AC3E}">
        <p14:creationId xmlns:p14="http://schemas.microsoft.com/office/powerpoint/2010/main" val="136814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DF070C0-F664-C39F-99CB-1B4C0CDD7D1A}"/>
              </a:ext>
            </a:extLst>
          </p:cNvPr>
          <p:cNvSpPr>
            <a:spLocks noGrp="1"/>
          </p:cNvSpPr>
          <p:nvPr>
            <p:ph type="dt" sz="half" idx="10"/>
          </p:nvPr>
        </p:nvSpPr>
        <p:spPr/>
        <p:txBody>
          <a:bodyPr/>
          <a:lstStyle>
            <a:lvl1pPr>
              <a:defRPr/>
            </a:lvl1pPr>
          </a:lstStyle>
          <a:p>
            <a:pPr>
              <a:defRPr/>
            </a:pPr>
            <a:fld id="{438CAF08-F99D-418B-A879-E77A011D80F4}" type="datetimeFigureOut">
              <a:rPr lang="en-US"/>
              <a:pPr>
                <a:defRPr/>
              </a:pPr>
              <a:t>11/21/2022</a:t>
            </a:fld>
            <a:endParaRPr lang="en-US"/>
          </a:p>
        </p:txBody>
      </p:sp>
      <p:sp>
        <p:nvSpPr>
          <p:cNvPr id="6" name="Footer Placeholder 4">
            <a:extLst>
              <a:ext uri="{FF2B5EF4-FFF2-40B4-BE49-F238E27FC236}">
                <a16:creationId xmlns:a16="http://schemas.microsoft.com/office/drawing/2014/main" id="{8146F9D6-692C-E5BE-C86D-40751EE48F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F9BAB1-7780-A858-5422-8B7CDC0EBA3B}"/>
              </a:ext>
            </a:extLst>
          </p:cNvPr>
          <p:cNvSpPr>
            <a:spLocks noGrp="1"/>
          </p:cNvSpPr>
          <p:nvPr>
            <p:ph type="sldNum" sz="quarter" idx="12"/>
          </p:nvPr>
        </p:nvSpPr>
        <p:spPr/>
        <p:txBody>
          <a:bodyPr/>
          <a:lstStyle>
            <a:lvl1pPr>
              <a:defRPr/>
            </a:lvl1pPr>
          </a:lstStyle>
          <a:p>
            <a:fld id="{55392D69-3AF3-4821-83B0-3DF99BCF234D}" type="slidenum">
              <a:rPr lang="en-US" altLang="en-US"/>
              <a:pPr/>
              <a:t>‹#›</a:t>
            </a:fld>
            <a:endParaRPr lang="en-US" altLang="en-US"/>
          </a:p>
        </p:txBody>
      </p:sp>
    </p:spTree>
    <p:extLst>
      <p:ext uri="{BB962C8B-B14F-4D97-AF65-F5344CB8AC3E}">
        <p14:creationId xmlns:p14="http://schemas.microsoft.com/office/powerpoint/2010/main" val="389340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20C1A06-753F-182C-73DE-820D30987F9D}"/>
              </a:ext>
            </a:extLst>
          </p:cNvPr>
          <p:cNvSpPr>
            <a:spLocks noGrp="1"/>
          </p:cNvSpPr>
          <p:nvPr>
            <p:ph type="dt" sz="half" idx="10"/>
          </p:nvPr>
        </p:nvSpPr>
        <p:spPr/>
        <p:txBody>
          <a:bodyPr/>
          <a:lstStyle>
            <a:lvl1pPr>
              <a:defRPr/>
            </a:lvl1pPr>
          </a:lstStyle>
          <a:p>
            <a:pPr>
              <a:defRPr/>
            </a:pPr>
            <a:fld id="{369FE2FE-F893-4673-B8E3-A8099D07FF0B}" type="datetimeFigureOut">
              <a:rPr lang="en-US"/>
              <a:pPr>
                <a:defRPr/>
              </a:pPr>
              <a:t>11/21/2022</a:t>
            </a:fld>
            <a:endParaRPr lang="en-US"/>
          </a:p>
        </p:txBody>
      </p:sp>
      <p:sp>
        <p:nvSpPr>
          <p:cNvPr id="8" name="Footer Placeholder 4">
            <a:extLst>
              <a:ext uri="{FF2B5EF4-FFF2-40B4-BE49-F238E27FC236}">
                <a16:creationId xmlns:a16="http://schemas.microsoft.com/office/drawing/2014/main" id="{B521D870-D325-E5B1-2E2C-3AFC69D593C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A994BC7-A178-DD50-4C95-FF1CC6D15169}"/>
              </a:ext>
            </a:extLst>
          </p:cNvPr>
          <p:cNvSpPr>
            <a:spLocks noGrp="1"/>
          </p:cNvSpPr>
          <p:nvPr>
            <p:ph type="sldNum" sz="quarter" idx="12"/>
          </p:nvPr>
        </p:nvSpPr>
        <p:spPr/>
        <p:txBody>
          <a:bodyPr/>
          <a:lstStyle>
            <a:lvl1pPr>
              <a:defRPr/>
            </a:lvl1pPr>
          </a:lstStyle>
          <a:p>
            <a:fld id="{ADE6922C-835F-41D0-A3E3-39FC41FB7EC3}" type="slidenum">
              <a:rPr lang="en-US" altLang="en-US"/>
              <a:pPr/>
              <a:t>‹#›</a:t>
            </a:fld>
            <a:endParaRPr lang="en-US" altLang="en-US"/>
          </a:p>
        </p:txBody>
      </p:sp>
    </p:spTree>
    <p:extLst>
      <p:ext uri="{BB962C8B-B14F-4D97-AF65-F5344CB8AC3E}">
        <p14:creationId xmlns:p14="http://schemas.microsoft.com/office/powerpoint/2010/main" val="145862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5692AE9-BBDF-D3D5-BEE8-19FEB2629187}"/>
              </a:ext>
            </a:extLst>
          </p:cNvPr>
          <p:cNvSpPr>
            <a:spLocks noGrp="1"/>
          </p:cNvSpPr>
          <p:nvPr>
            <p:ph type="dt" sz="half" idx="10"/>
          </p:nvPr>
        </p:nvSpPr>
        <p:spPr/>
        <p:txBody>
          <a:bodyPr/>
          <a:lstStyle>
            <a:lvl1pPr>
              <a:defRPr/>
            </a:lvl1pPr>
          </a:lstStyle>
          <a:p>
            <a:pPr>
              <a:defRPr/>
            </a:pPr>
            <a:fld id="{41D78EBA-0E04-4ECE-A604-0EB496719E17}" type="datetimeFigureOut">
              <a:rPr lang="en-US"/>
              <a:pPr>
                <a:defRPr/>
              </a:pPr>
              <a:t>11/21/2022</a:t>
            </a:fld>
            <a:endParaRPr lang="en-US"/>
          </a:p>
        </p:txBody>
      </p:sp>
      <p:sp>
        <p:nvSpPr>
          <p:cNvPr id="4" name="Footer Placeholder 4">
            <a:extLst>
              <a:ext uri="{FF2B5EF4-FFF2-40B4-BE49-F238E27FC236}">
                <a16:creationId xmlns:a16="http://schemas.microsoft.com/office/drawing/2014/main" id="{A3D2C2E3-04C6-03E4-8114-E70D3E9F556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D8A8F9B-1CB6-2497-EAC5-DBD80CAAC26A}"/>
              </a:ext>
            </a:extLst>
          </p:cNvPr>
          <p:cNvSpPr>
            <a:spLocks noGrp="1"/>
          </p:cNvSpPr>
          <p:nvPr>
            <p:ph type="sldNum" sz="quarter" idx="12"/>
          </p:nvPr>
        </p:nvSpPr>
        <p:spPr/>
        <p:txBody>
          <a:bodyPr/>
          <a:lstStyle>
            <a:lvl1pPr>
              <a:defRPr/>
            </a:lvl1pPr>
          </a:lstStyle>
          <a:p>
            <a:fld id="{A514BA04-B3AA-46A0-8B6A-731879ACE775}" type="slidenum">
              <a:rPr lang="en-US" altLang="en-US"/>
              <a:pPr/>
              <a:t>‹#›</a:t>
            </a:fld>
            <a:endParaRPr lang="en-US" altLang="en-US"/>
          </a:p>
        </p:txBody>
      </p:sp>
    </p:spTree>
    <p:extLst>
      <p:ext uri="{BB962C8B-B14F-4D97-AF65-F5344CB8AC3E}">
        <p14:creationId xmlns:p14="http://schemas.microsoft.com/office/powerpoint/2010/main" val="136218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46201D-7DB2-B1D1-12B5-75EAFAC125E4}"/>
              </a:ext>
            </a:extLst>
          </p:cNvPr>
          <p:cNvSpPr>
            <a:spLocks noGrp="1"/>
          </p:cNvSpPr>
          <p:nvPr>
            <p:ph type="dt" sz="half" idx="10"/>
          </p:nvPr>
        </p:nvSpPr>
        <p:spPr/>
        <p:txBody>
          <a:bodyPr/>
          <a:lstStyle>
            <a:lvl1pPr>
              <a:defRPr/>
            </a:lvl1pPr>
          </a:lstStyle>
          <a:p>
            <a:pPr>
              <a:defRPr/>
            </a:pPr>
            <a:fld id="{5C968508-679E-482A-872D-6085C0E450E7}" type="datetimeFigureOut">
              <a:rPr lang="en-US"/>
              <a:pPr>
                <a:defRPr/>
              </a:pPr>
              <a:t>11/21/2022</a:t>
            </a:fld>
            <a:endParaRPr lang="en-US"/>
          </a:p>
        </p:txBody>
      </p:sp>
      <p:sp>
        <p:nvSpPr>
          <p:cNvPr id="3" name="Footer Placeholder 4">
            <a:extLst>
              <a:ext uri="{FF2B5EF4-FFF2-40B4-BE49-F238E27FC236}">
                <a16:creationId xmlns:a16="http://schemas.microsoft.com/office/drawing/2014/main" id="{0107674D-E72A-079C-6C1F-3328325932B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2737266-5F74-722F-FF22-CD405F70F92C}"/>
              </a:ext>
            </a:extLst>
          </p:cNvPr>
          <p:cNvSpPr>
            <a:spLocks noGrp="1"/>
          </p:cNvSpPr>
          <p:nvPr>
            <p:ph type="sldNum" sz="quarter" idx="12"/>
          </p:nvPr>
        </p:nvSpPr>
        <p:spPr/>
        <p:txBody>
          <a:bodyPr/>
          <a:lstStyle>
            <a:lvl1pPr>
              <a:defRPr/>
            </a:lvl1pPr>
          </a:lstStyle>
          <a:p>
            <a:fld id="{348663AA-8480-47D1-B049-1AC3D74AB386}" type="slidenum">
              <a:rPr lang="en-US" altLang="en-US"/>
              <a:pPr/>
              <a:t>‹#›</a:t>
            </a:fld>
            <a:endParaRPr lang="en-US" altLang="en-US"/>
          </a:p>
        </p:txBody>
      </p:sp>
    </p:spTree>
    <p:extLst>
      <p:ext uri="{BB962C8B-B14F-4D97-AF65-F5344CB8AC3E}">
        <p14:creationId xmlns:p14="http://schemas.microsoft.com/office/powerpoint/2010/main" val="36440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8291734-3703-E03F-FB3F-A2FA3B4B8BCE}"/>
              </a:ext>
            </a:extLst>
          </p:cNvPr>
          <p:cNvSpPr>
            <a:spLocks noGrp="1"/>
          </p:cNvSpPr>
          <p:nvPr>
            <p:ph type="dt" sz="half" idx="10"/>
          </p:nvPr>
        </p:nvSpPr>
        <p:spPr/>
        <p:txBody>
          <a:bodyPr/>
          <a:lstStyle>
            <a:lvl1pPr>
              <a:defRPr/>
            </a:lvl1pPr>
          </a:lstStyle>
          <a:p>
            <a:pPr>
              <a:defRPr/>
            </a:pPr>
            <a:fld id="{02B8E388-D772-4AE2-99E1-A1CE74F2970C}" type="datetimeFigureOut">
              <a:rPr lang="en-US"/>
              <a:pPr>
                <a:defRPr/>
              </a:pPr>
              <a:t>11/21/2022</a:t>
            </a:fld>
            <a:endParaRPr lang="en-US"/>
          </a:p>
        </p:txBody>
      </p:sp>
      <p:sp>
        <p:nvSpPr>
          <p:cNvPr id="6" name="Footer Placeholder 4">
            <a:extLst>
              <a:ext uri="{FF2B5EF4-FFF2-40B4-BE49-F238E27FC236}">
                <a16:creationId xmlns:a16="http://schemas.microsoft.com/office/drawing/2014/main" id="{E6DF2A0E-4F2F-C91B-2ADE-2F57BBBF97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6D1C0B-DA1C-AC6E-7898-3089050F2AE8}"/>
              </a:ext>
            </a:extLst>
          </p:cNvPr>
          <p:cNvSpPr>
            <a:spLocks noGrp="1"/>
          </p:cNvSpPr>
          <p:nvPr>
            <p:ph type="sldNum" sz="quarter" idx="12"/>
          </p:nvPr>
        </p:nvSpPr>
        <p:spPr/>
        <p:txBody>
          <a:bodyPr/>
          <a:lstStyle>
            <a:lvl1pPr>
              <a:defRPr/>
            </a:lvl1pPr>
          </a:lstStyle>
          <a:p>
            <a:fld id="{1C090F71-BA24-43E4-98F7-77B8CD56A76B}" type="slidenum">
              <a:rPr lang="en-US" altLang="en-US"/>
              <a:pPr/>
              <a:t>‹#›</a:t>
            </a:fld>
            <a:endParaRPr lang="en-US" altLang="en-US"/>
          </a:p>
        </p:txBody>
      </p:sp>
    </p:spTree>
    <p:extLst>
      <p:ext uri="{BB962C8B-B14F-4D97-AF65-F5344CB8AC3E}">
        <p14:creationId xmlns:p14="http://schemas.microsoft.com/office/powerpoint/2010/main" val="201105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D84AB2-600A-C255-12F1-11F0046F6004}"/>
              </a:ext>
            </a:extLst>
          </p:cNvPr>
          <p:cNvSpPr>
            <a:spLocks noGrp="1"/>
          </p:cNvSpPr>
          <p:nvPr>
            <p:ph type="dt" sz="half" idx="10"/>
          </p:nvPr>
        </p:nvSpPr>
        <p:spPr/>
        <p:txBody>
          <a:bodyPr/>
          <a:lstStyle>
            <a:lvl1pPr>
              <a:defRPr/>
            </a:lvl1pPr>
          </a:lstStyle>
          <a:p>
            <a:pPr>
              <a:defRPr/>
            </a:pPr>
            <a:fld id="{2E835C12-05FD-41A7-8944-688B8648D91A}" type="datetimeFigureOut">
              <a:rPr lang="en-US"/>
              <a:pPr>
                <a:defRPr/>
              </a:pPr>
              <a:t>11/21/2022</a:t>
            </a:fld>
            <a:endParaRPr lang="en-US"/>
          </a:p>
        </p:txBody>
      </p:sp>
      <p:sp>
        <p:nvSpPr>
          <p:cNvPr id="6" name="Footer Placeholder 4">
            <a:extLst>
              <a:ext uri="{FF2B5EF4-FFF2-40B4-BE49-F238E27FC236}">
                <a16:creationId xmlns:a16="http://schemas.microsoft.com/office/drawing/2014/main" id="{17C5EDA2-963B-29F9-4881-CA3A3557AA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2606F1-8CF6-9B0E-A8E7-F34CB895DF87}"/>
              </a:ext>
            </a:extLst>
          </p:cNvPr>
          <p:cNvSpPr>
            <a:spLocks noGrp="1"/>
          </p:cNvSpPr>
          <p:nvPr>
            <p:ph type="sldNum" sz="quarter" idx="12"/>
          </p:nvPr>
        </p:nvSpPr>
        <p:spPr/>
        <p:txBody>
          <a:bodyPr/>
          <a:lstStyle>
            <a:lvl1pPr>
              <a:defRPr/>
            </a:lvl1pPr>
          </a:lstStyle>
          <a:p>
            <a:fld id="{864C185E-965B-47D4-819F-DD79D98E7ADB}" type="slidenum">
              <a:rPr lang="en-US" altLang="en-US"/>
              <a:pPr/>
              <a:t>‹#›</a:t>
            </a:fld>
            <a:endParaRPr lang="en-US" altLang="en-US"/>
          </a:p>
        </p:txBody>
      </p:sp>
    </p:spTree>
    <p:extLst>
      <p:ext uri="{BB962C8B-B14F-4D97-AF65-F5344CB8AC3E}">
        <p14:creationId xmlns:p14="http://schemas.microsoft.com/office/powerpoint/2010/main" val="46972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191FE6-06BD-FB3E-5709-72CC5959461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3D85A0-E745-5F2A-D244-3DBA196798B1}"/>
              </a:ext>
            </a:extLst>
          </p:cNvPr>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1A4B88E-2E3E-98A3-FB70-238E6E574333}"/>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6DA348C-764A-47E7-8DF4-CB0ACF8DB3A9}" type="datetimeFigureOut">
              <a:rPr lang="en-US"/>
              <a:pPr>
                <a:defRPr/>
              </a:pPr>
              <a:t>11/21/2022</a:t>
            </a:fld>
            <a:endParaRPr lang="en-US"/>
          </a:p>
        </p:txBody>
      </p:sp>
      <p:sp>
        <p:nvSpPr>
          <p:cNvPr id="5" name="Footer Placeholder 4">
            <a:extLst>
              <a:ext uri="{FF2B5EF4-FFF2-40B4-BE49-F238E27FC236}">
                <a16:creationId xmlns:a16="http://schemas.microsoft.com/office/drawing/2014/main" id="{86D837D1-8C20-9411-E545-D8B41BB2BD38}"/>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DABCE2B3-7B01-D590-2E23-2260F24D5F18}"/>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2EBCFB1-F914-4B9F-A0F3-ABA946675B0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ifs/ch14/soc_ch14_if.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4681AA8-6160-0682-7660-7C3C62EEECA0}"/>
              </a:ext>
            </a:extLst>
          </p:cNvPr>
          <p:cNvSpPr>
            <a:spLocks noChangeArrowheads="1"/>
          </p:cNvSpPr>
          <p:nvPr/>
        </p:nvSpPr>
        <p:spPr bwMode="auto">
          <a:xfrm>
            <a:off x="2209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3500" b="1" i="1">
              <a:latin typeface="Arial" panose="020B0604020202020204" pitchFamily="34" charset="0"/>
            </a:endParaRPr>
          </a:p>
        </p:txBody>
      </p:sp>
      <p:sp>
        <p:nvSpPr>
          <p:cNvPr id="735235" name="Rectangle 3">
            <a:extLst>
              <a:ext uri="{FF2B5EF4-FFF2-40B4-BE49-F238E27FC236}">
                <a16:creationId xmlns:a16="http://schemas.microsoft.com/office/drawing/2014/main" id="{FFF15F84-1334-22B7-C3B4-7B76C4162FEF}"/>
              </a:ext>
            </a:extLst>
          </p:cNvPr>
          <p:cNvSpPr>
            <a:spLocks noChangeArrowheads="1"/>
          </p:cNvSpPr>
          <p:nvPr/>
        </p:nvSpPr>
        <p:spPr bwMode="auto">
          <a:xfrm>
            <a:off x="1981200" y="533400"/>
            <a:ext cx="8229600" cy="579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ct val="30000"/>
              </a:spcAft>
              <a:buFontTx/>
              <a:buNone/>
            </a:pPr>
            <a:r>
              <a:rPr lang="en-US" altLang="en-US" sz="2400" b="1" dirty="0">
                <a:solidFill>
                  <a:srgbClr val="BF0000"/>
                </a:solidFill>
                <a:latin typeface="Arial" panose="020B0604020202020204" pitchFamily="34" charset="0"/>
              </a:rPr>
              <a:t>Mass Media as a Social Institution</a:t>
            </a:r>
          </a:p>
          <a:p>
            <a:pPr eaLnBrk="1" hangingPunct="1">
              <a:spcBef>
                <a:spcPct val="0"/>
              </a:spcBef>
              <a:spcAft>
                <a:spcPct val="30000"/>
              </a:spcAft>
              <a:buFontTx/>
              <a:buChar char="•"/>
            </a:pPr>
            <a:endParaRPr lang="en-US" altLang="en-US" sz="2400" dirty="0">
              <a:latin typeface="Arial" panose="020B0604020202020204" pitchFamily="34" charset="0"/>
            </a:endParaRPr>
          </a:p>
          <a:p>
            <a:pPr eaLnBrk="1" hangingPunct="1">
              <a:spcBef>
                <a:spcPct val="0"/>
              </a:spcBef>
              <a:spcAft>
                <a:spcPct val="30000"/>
              </a:spcAft>
              <a:buFontTx/>
              <a:buChar char="•"/>
            </a:pPr>
            <a:r>
              <a:rPr lang="en-US" altLang="en-US" sz="2400" dirty="0">
                <a:latin typeface="Arial" panose="020B0604020202020204" pitchFamily="34" charset="0"/>
              </a:rPr>
              <a:t>The institutionalization of mass media has been driven by a series of intellectual and technological innovations, including writing and paper, the printing press, radio, television, and the computer.</a:t>
            </a:r>
          </a:p>
          <a:p>
            <a:pPr eaLnBrk="1" hangingPunct="1">
              <a:spcBef>
                <a:spcPct val="0"/>
              </a:spcBef>
              <a:spcAft>
                <a:spcPct val="30000"/>
              </a:spcAft>
              <a:buFontTx/>
              <a:buChar char="•"/>
            </a:pPr>
            <a:endParaRPr lang="en-US" altLang="en-US" sz="2400" dirty="0">
              <a:latin typeface="Arial" panose="020B0604020202020204" pitchFamily="34" charset="0"/>
            </a:endParaRPr>
          </a:p>
          <a:p>
            <a:pPr eaLnBrk="1" hangingPunct="1">
              <a:spcBef>
                <a:spcPct val="0"/>
              </a:spcBef>
              <a:spcAft>
                <a:spcPct val="30000"/>
              </a:spcAft>
              <a:buFontTx/>
              <a:buChar char="•"/>
            </a:pPr>
            <a:r>
              <a:rPr lang="en-US" altLang="en-US" sz="2400" dirty="0">
                <a:latin typeface="Arial" panose="020B0604020202020204" pitchFamily="34" charset="0"/>
              </a:rPr>
              <a:t>Americans are able to obtain information from a wide variety of media. These media can be grouped into four categories: print, audio, visual, and online.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5235"/>
                                        </p:tgtEl>
                                        <p:attrNameLst>
                                          <p:attrName>style.visibility</p:attrName>
                                        </p:attrNameLst>
                                      </p:cBhvr>
                                      <p:to>
                                        <p:strVal val="visible"/>
                                      </p:to>
                                    </p:set>
                                    <p:animEffect transition="in" filter="wipe(up)">
                                      <p:cBhvr>
                                        <p:cTn id="7" dur="1000"/>
                                        <p:tgtEl>
                                          <p:spTgt spid="73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5462" name="Picture 6" descr="soc_352">
            <a:extLst>
              <a:ext uri="{FF2B5EF4-FFF2-40B4-BE49-F238E27FC236}">
                <a16:creationId xmlns:a16="http://schemas.microsoft.com/office/drawing/2014/main" id="{7451993E-1335-2950-0552-A99ACE89A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915462"/>
                                        </p:tgtEl>
                                        <p:attrNameLst>
                                          <p:attrName>style.visibility</p:attrName>
                                        </p:attrNameLst>
                                      </p:cBhvr>
                                      <p:to>
                                        <p:strVal val="visible"/>
                                      </p:to>
                                    </p:set>
                                    <p:animEffect transition="in" filter="fade">
                                      <p:cBhvr>
                                        <p:cTn id="7" dur="1000"/>
                                        <p:tgtEl>
                                          <p:spTgt spid="915462"/>
                                        </p:tgtEl>
                                      </p:cBhvr>
                                    </p:animEffect>
                                    <p:anim calcmode="lin" valueType="num">
                                      <p:cBhvr>
                                        <p:cTn id="8" dur="1000" fill="hold"/>
                                        <p:tgtEl>
                                          <p:spTgt spid="915462"/>
                                        </p:tgtEl>
                                        <p:attrNameLst>
                                          <p:attrName>ppt_x</p:attrName>
                                        </p:attrNameLst>
                                      </p:cBhvr>
                                      <p:tavLst>
                                        <p:tav tm="0">
                                          <p:val>
                                            <p:strVal val="#ppt_x"/>
                                          </p:val>
                                        </p:tav>
                                        <p:tav tm="100000">
                                          <p:val>
                                            <p:strVal val="#ppt_x"/>
                                          </p:val>
                                        </p:tav>
                                      </p:tavLst>
                                    </p:anim>
                                    <p:anim calcmode="lin" valueType="num">
                                      <p:cBhvr>
                                        <p:cTn id="9" dur="1000" fill="hold"/>
                                        <p:tgtEl>
                                          <p:spTgt spid="9154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A217502-0861-56F5-FC77-B93DE0CEF290}"/>
              </a:ext>
            </a:extLst>
          </p:cNvPr>
          <p:cNvSpPr>
            <a:spLocks noChangeArrowheads="1"/>
          </p:cNvSpPr>
          <p:nvPr/>
        </p:nvSpPr>
        <p:spPr bwMode="auto">
          <a:xfrm>
            <a:off x="2209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3500" b="1" i="1">
              <a:latin typeface="Arial" panose="020B0604020202020204" pitchFamily="34" charset="0"/>
            </a:endParaRPr>
          </a:p>
        </p:txBody>
      </p:sp>
      <p:sp>
        <p:nvSpPr>
          <p:cNvPr id="779267" name="Rectangle 3">
            <a:extLst>
              <a:ext uri="{FF2B5EF4-FFF2-40B4-BE49-F238E27FC236}">
                <a16:creationId xmlns:a16="http://schemas.microsoft.com/office/drawing/2014/main" id="{2FF0C104-55BE-EFF6-533A-199B453E2D8E}"/>
              </a:ext>
            </a:extLst>
          </p:cNvPr>
          <p:cNvSpPr>
            <a:spLocks noChangeArrowheads="1"/>
          </p:cNvSpPr>
          <p:nvPr/>
        </p:nvSpPr>
        <p:spPr bwMode="auto">
          <a:xfrm>
            <a:off x="1981200" y="533400"/>
            <a:ext cx="8229600" cy="5943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ct val="30000"/>
              </a:spcAft>
              <a:buFontTx/>
              <a:buNone/>
            </a:pPr>
            <a:r>
              <a:rPr lang="en-US" altLang="en-US" sz="2400" b="1">
                <a:solidFill>
                  <a:srgbClr val="BF0000"/>
                </a:solidFill>
                <a:latin typeface="Arial" panose="020B0604020202020204" pitchFamily="34" charset="0"/>
              </a:rPr>
              <a:t>Perspectives and Issues in Mass Media</a:t>
            </a:r>
            <a:endParaRPr lang="en-US" altLang="en-US" sz="2400">
              <a:latin typeface="Arial" panose="020B0604020202020204" pitchFamily="34" charset="0"/>
            </a:endParaRPr>
          </a:p>
          <a:p>
            <a:pPr eaLnBrk="1" hangingPunct="1">
              <a:spcBef>
                <a:spcPct val="0"/>
              </a:spcBef>
              <a:spcAft>
                <a:spcPct val="30000"/>
              </a:spcAft>
              <a:buFontTx/>
              <a:buChar char="•"/>
            </a:pPr>
            <a:endParaRPr lang="en-US" altLang="en-US" sz="2400">
              <a:latin typeface="Arial" panose="020B0604020202020204" pitchFamily="34" charset="0"/>
            </a:endParaRPr>
          </a:p>
          <a:p>
            <a:pPr eaLnBrk="1" hangingPunct="1">
              <a:spcBef>
                <a:spcPct val="0"/>
              </a:spcBef>
              <a:spcAft>
                <a:spcPct val="30000"/>
              </a:spcAft>
              <a:buFontTx/>
              <a:buChar char="•"/>
            </a:pPr>
            <a:r>
              <a:rPr lang="en-US" altLang="en-US" sz="2400">
                <a:latin typeface="Arial" panose="020B0604020202020204" pitchFamily="34" charset="0"/>
              </a:rPr>
              <a:t>The three sociological perspectives differ in the way they view mass media. Functionalists focus on the ways mass media help to preserve social stability. Conflict theorists focus on how mass media reinforce the existing social order. Interactionists look at the impact of mass media on social interaction.</a:t>
            </a:r>
          </a:p>
          <a:p>
            <a:pPr eaLnBrk="1" hangingPunct="1">
              <a:spcBef>
                <a:spcPct val="0"/>
              </a:spcBef>
              <a:spcAft>
                <a:spcPct val="30000"/>
              </a:spcAft>
              <a:buFontTx/>
              <a:buChar char="•"/>
            </a:pPr>
            <a:endParaRPr lang="en-US" altLang="en-US" sz="2400">
              <a:latin typeface="Arial" panose="020B0604020202020204" pitchFamily="34" charset="0"/>
            </a:endParaRPr>
          </a:p>
          <a:p>
            <a:pPr eaLnBrk="1" hangingPunct="1">
              <a:spcBef>
                <a:spcPct val="0"/>
              </a:spcBef>
              <a:spcAft>
                <a:spcPct val="30000"/>
              </a:spcAft>
              <a:buFontTx/>
              <a:buChar char="•"/>
            </a:pPr>
            <a:r>
              <a:rPr lang="en-US" altLang="en-US" sz="2400">
                <a:latin typeface="Arial" panose="020B0604020202020204" pitchFamily="34" charset="0"/>
              </a:rPr>
              <a:t>Sociologists are interested in the power of the media and how mass media affects children and civic and social life.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9267"/>
                                        </p:tgtEl>
                                        <p:attrNameLst>
                                          <p:attrName>style.visibility</p:attrName>
                                        </p:attrNameLst>
                                      </p:cBhvr>
                                      <p:to>
                                        <p:strVal val="visible"/>
                                      </p:to>
                                    </p:set>
                                    <p:animEffect transition="in" filter="wipe(up)">
                                      <p:cBhvr>
                                        <p:cTn id="7" dur="1000"/>
                                        <p:tgtEl>
                                          <p:spTgt spid="77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6482" name="Text Box 2">
            <a:extLst>
              <a:ext uri="{FF2B5EF4-FFF2-40B4-BE49-F238E27FC236}">
                <a16:creationId xmlns:a16="http://schemas.microsoft.com/office/drawing/2014/main" id="{42956FD9-E59E-FBA1-4F8A-1192FA963143}"/>
              </a:ext>
            </a:extLst>
          </p:cNvPr>
          <p:cNvSpPr txBox="1">
            <a:spLocks noChangeArrowheads="1"/>
          </p:cNvSpPr>
          <p:nvPr/>
        </p:nvSpPr>
        <p:spPr bwMode="auto">
          <a:xfrm>
            <a:off x="1981200" y="1371600"/>
            <a:ext cx="8229600" cy="4953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514350" indent="-2286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Aft>
                <a:spcPct val="25000"/>
              </a:spcAft>
              <a:buFontTx/>
              <a:buNone/>
            </a:pPr>
            <a:r>
              <a:rPr lang="en-US" altLang="en-US" sz="2800" b="1">
                <a:solidFill>
                  <a:srgbClr val="BF0000"/>
                </a:solidFill>
                <a:latin typeface="Arial" panose="020B0604020202020204" pitchFamily="34" charset="0"/>
              </a:rPr>
              <a:t>Functionalist Perspective</a:t>
            </a:r>
          </a:p>
          <a:p>
            <a:pPr lvl="1">
              <a:spcAft>
                <a:spcPct val="25000"/>
              </a:spcAft>
              <a:buFontTx/>
              <a:buChar char="•"/>
            </a:pPr>
            <a:r>
              <a:rPr lang="en-US" altLang="en-US" sz="2400">
                <a:latin typeface="Arial" panose="020B0604020202020204" pitchFamily="34" charset="0"/>
              </a:rPr>
              <a:t>Media keep track of what is happening, interpret information, transmit cultural values, and entertain people. These functions support the stability and smooth operation of society.</a:t>
            </a:r>
          </a:p>
          <a:p>
            <a:pPr lvl="1">
              <a:spcAft>
                <a:spcPct val="25000"/>
              </a:spcAft>
              <a:buFontTx/>
              <a:buChar char="•"/>
            </a:pPr>
            <a:r>
              <a:rPr lang="en-US" altLang="en-US" sz="2400">
                <a:latin typeface="Arial" panose="020B0604020202020204" pitchFamily="34" charset="0"/>
              </a:rPr>
              <a:t>People need to know what is going on around them to be productive in society.</a:t>
            </a:r>
          </a:p>
          <a:p>
            <a:pPr lvl="1">
              <a:spcAft>
                <a:spcPct val="25000"/>
              </a:spcAft>
              <a:buFontTx/>
              <a:buChar char="•"/>
            </a:pPr>
            <a:r>
              <a:rPr lang="en-US" altLang="en-US" sz="2400">
                <a:latin typeface="Arial" panose="020B0604020202020204" pitchFamily="34" charset="0"/>
              </a:rPr>
              <a:t>Media can consciously or inadvertently help pass on society’s basic values and beliefs.</a:t>
            </a:r>
          </a:p>
        </p:txBody>
      </p:sp>
      <p:sp>
        <p:nvSpPr>
          <p:cNvPr id="13315" name="Rectangle 5">
            <a:extLst>
              <a:ext uri="{FF2B5EF4-FFF2-40B4-BE49-F238E27FC236}">
                <a16:creationId xmlns:a16="http://schemas.microsoft.com/office/drawing/2014/main" id="{4F962C7A-46C9-3F47-11FE-F4F6E496654E}"/>
              </a:ext>
            </a:extLst>
          </p:cNvPr>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73499"/>
                </a:solidFill>
                <a:latin typeface="Arial" panose="020B0604020202020204" pitchFamily="34" charset="0"/>
              </a:rPr>
              <a:t>Sociological Perspectives on Mass Media</a:t>
            </a:r>
            <a:endParaRPr lang="en-US" altLang="en-US" sz="2800" b="1">
              <a:solidFill>
                <a:srgbClr val="FFCC00"/>
              </a:solidFill>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16482"/>
                                        </p:tgtEl>
                                        <p:attrNameLst>
                                          <p:attrName>style.visibility</p:attrName>
                                        </p:attrNameLst>
                                      </p:cBhvr>
                                      <p:to>
                                        <p:strVal val="visible"/>
                                      </p:to>
                                    </p:set>
                                    <p:animEffect transition="in" filter="wipe(up)">
                                      <p:cBhvr>
                                        <p:cTn id="7" dur="500"/>
                                        <p:tgtEl>
                                          <p:spTgt spid="916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3107" name="Text Box 3">
            <a:extLst>
              <a:ext uri="{FF2B5EF4-FFF2-40B4-BE49-F238E27FC236}">
                <a16:creationId xmlns:a16="http://schemas.microsoft.com/office/drawing/2014/main" id="{EAFF6A9D-22D1-95E3-6901-C1E9C5F1A91F}"/>
              </a:ext>
            </a:extLst>
          </p:cNvPr>
          <p:cNvSpPr txBox="1">
            <a:spLocks noChangeArrowheads="1"/>
          </p:cNvSpPr>
          <p:nvPr/>
        </p:nvSpPr>
        <p:spPr bwMode="auto">
          <a:xfrm>
            <a:off x="1676400" y="1371600"/>
            <a:ext cx="8839200" cy="51054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514350" indent="-2286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Aft>
                <a:spcPct val="25000"/>
              </a:spcAft>
              <a:buFontTx/>
              <a:buNone/>
            </a:pPr>
            <a:r>
              <a:rPr lang="en-US" altLang="en-US" sz="2800" b="1">
                <a:solidFill>
                  <a:srgbClr val="BF0000"/>
                </a:solidFill>
                <a:latin typeface="Arial" panose="020B0604020202020204" pitchFamily="34" charset="0"/>
              </a:rPr>
              <a:t>Conflict Perspective</a:t>
            </a:r>
          </a:p>
          <a:p>
            <a:pPr lvl="1">
              <a:spcAft>
                <a:spcPct val="25000"/>
              </a:spcAft>
              <a:buFontTx/>
              <a:buChar char="•"/>
            </a:pPr>
            <a:r>
              <a:rPr lang="en-US" altLang="en-US" sz="2400">
                <a:latin typeface="Arial" panose="020B0604020202020204" pitchFamily="34" charset="0"/>
              </a:rPr>
              <a:t>Media convinces people to accept the existing power structure.</a:t>
            </a:r>
          </a:p>
          <a:p>
            <a:pPr lvl="1">
              <a:spcAft>
                <a:spcPct val="25000"/>
              </a:spcAft>
              <a:buFontTx/>
              <a:buChar char="•"/>
            </a:pPr>
            <a:r>
              <a:rPr lang="en-US" altLang="en-US" sz="2400" b="1">
                <a:latin typeface="Arial" panose="020B0604020202020204" pitchFamily="34" charset="0"/>
              </a:rPr>
              <a:t>Knowledge-gap hypothesis:</a:t>
            </a:r>
            <a:r>
              <a:rPr lang="en-US" altLang="en-US" sz="2400">
                <a:latin typeface="Arial" panose="020B0604020202020204" pitchFamily="34" charset="0"/>
              </a:rPr>
              <a:t> the wealthy and better-educated acquire new information more quickly, creating a divide</a:t>
            </a:r>
          </a:p>
          <a:p>
            <a:pPr lvl="1">
              <a:spcAft>
                <a:spcPct val="25000"/>
              </a:spcAft>
              <a:buFontTx/>
              <a:buChar char="•"/>
            </a:pPr>
            <a:r>
              <a:rPr lang="en-US" altLang="en-US" sz="2400" b="1">
                <a:latin typeface="Arial" panose="020B0604020202020204" pitchFamily="34" charset="0"/>
              </a:rPr>
              <a:t>Digital divide:</a:t>
            </a:r>
            <a:r>
              <a:rPr lang="en-US" altLang="en-US" sz="2400">
                <a:latin typeface="Arial" panose="020B0604020202020204" pitchFamily="34" charset="0"/>
              </a:rPr>
              <a:t> gap between those with access to new technology and others</a:t>
            </a:r>
          </a:p>
          <a:p>
            <a:pPr lvl="1">
              <a:spcAft>
                <a:spcPct val="25000"/>
              </a:spcAft>
              <a:buFontTx/>
              <a:buChar char="•"/>
            </a:pPr>
            <a:r>
              <a:rPr lang="en-US" altLang="en-US" sz="2400">
                <a:latin typeface="Arial" panose="020B0604020202020204" pitchFamily="34" charset="0"/>
              </a:rPr>
              <a:t>Representation of certain groups in the media might reinforce social inequality.</a:t>
            </a:r>
          </a:p>
        </p:txBody>
      </p:sp>
      <p:sp>
        <p:nvSpPr>
          <p:cNvPr id="14339" name="Rectangle 5">
            <a:extLst>
              <a:ext uri="{FF2B5EF4-FFF2-40B4-BE49-F238E27FC236}">
                <a16:creationId xmlns:a16="http://schemas.microsoft.com/office/drawing/2014/main" id="{A7EC23DC-19BC-D60E-770D-5BAF8D59F638}"/>
              </a:ext>
            </a:extLst>
          </p:cNvPr>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73499"/>
                </a:solidFill>
                <a:latin typeface="Arial" panose="020B0604020202020204" pitchFamily="34" charset="0"/>
              </a:rPr>
              <a:t>Sociological Perspectives on Mass Media</a:t>
            </a:r>
            <a:endParaRPr lang="en-US" altLang="en-US" sz="2800" b="1">
              <a:solidFill>
                <a:srgbClr val="FFCC00"/>
              </a:solidFill>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43107"/>
                                        </p:tgtEl>
                                        <p:attrNameLst>
                                          <p:attrName>style.visibility</p:attrName>
                                        </p:attrNameLst>
                                      </p:cBhvr>
                                      <p:to>
                                        <p:strVal val="visible"/>
                                      </p:to>
                                    </p:set>
                                    <p:animEffect transition="in" filter="wipe(up)">
                                      <p:cBhvr>
                                        <p:cTn id="7" dur="500"/>
                                        <p:tgtEl>
                                          <p:spTgt spid="943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9558" name="Picture 6" descr="soc_354">
            <a:extLst>
              <a:ext uri="{FF2B5EF4-FFF2-40B4-BE49-F238E27FC236}">
                <a16:creationId xmlns:a16="http://schemas.microsoft.com/office/drawing/2014/main" id="{2DCBDAD0-F459-76F4-D405-B2986765D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919558"/>
                                        </p:tgtEl>
                                        <p:attrNameLst>
                                          <p:attrName>style.visibility</p:attrName>
                                        </p:attrNameLst>
                                      </p:cBhvr>
                                      <p:to>
                                        <p:strVal val="visible"/>
                                      </p:to>
                                    </p:set>
                                    <p:animEffect transition="in" filter="blinds(vertical)">
                                      <p:cBhvr>
                                        <p:cTn id="7" dur="1000"/>
                                        <p:tgtEl>
                                          <p:spTgt spid="919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5155" name="Text Box 3">
            <a:extLst>
              <a:ext uri="{FF2B5EF4-FFF2-40B4-BE49-F238E27FC236}">
                <a16:creationId xmlns:a16="http://schemas.microsoft.com/office/drawing/2014/main" id="{950C6B22-B9B6-15CB-3A03-6B0FBBC14AD9}"/>
              </a:ext>
            </a:extLst>
          </p:cNvPr>
          <p:cNvSpPr txBox="1">
            <a:spLocks noChangeArrowheads="1"/>
          </p:cNvSpPr>
          <p:nvPr/>
        </p:nvSpPr>
        <p:spPr bwMode="auto">
          <a:xfrm>
            <a:off x="1981200" y="1295400"/>
            <a:ext cx="8229600" cy="5029200"/>
          </a:xfrm>
          <a:prstGeom prst="rect">
            <a:avLst/>
          </a:prstGeom>
          <a:solidFill>
            <a:srgbClr val="A9D8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514350" indent="-2286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Aft>
                <a:spcPct val="25000"/>
              </a:spcAft>
              <a:buFontTx/>
              <a:buNone/>
            </a:pPr>
            <a:r>
              <a:rPr lang="en-US" altLang="en-US" sz="2800" b="1">
                <a:solidFill>
                  <a:srgbClr val="BF0000"/>
                </a:solidFill>
                <a:latin typeface="Arial" panose="020B0604020202020204" pitchFamily="34" charset="0"/>
              </a:rPr>
              <a:t>Interactionist Perspective</a:t>
            </a:r>
          </a:p>
          <a:p>
            <a:pPr lvl="1">
              <a:spcAft>
                <a:spcPct val="25000"/>
              </a:spcAft>
              <a:buFontTx/>
              <a:buChar char="•"/>
            </a:pPr>
            <a:r>
              <a:rPr lang="en-US" altLang="en-US" sz="2400">
                <a:latin typeface="Arial" panose="020B0604020202020204" pitchFamily="34" charset="0"/>
              </a:rPr>
              <a:t>Mass media shape everyday social interactions. Many people plan events around media.</a:t>
            </a:r>
          </a:p>
          <a:p>
            <a:pPr lvl="1">
              <a:spcAft>
                <a:spcPct val="25000"/>
              </a:spcAft>
              <a:buFontTx/>
              <a:buChar char="•"/>
            </a:pPr>
            <a:r>
              <a:rPr lang="en-US" altLang="en-US" sz="2400">
                <a:latin typeface="Arial" panose="020B0604020202020204" pitchFamily="34" charset="0"/>
              </a:rPr>
              <a:t>Some consider gatherings to watch television and the like to be social events. Others think watching television is essentially a solitary event.</a:t>
            </a:r>
          </a:p>
          <a:p>
            <a:pPr lvl="1">
              <a:spcAft>
                <a:spcPct val="25000"/>
              </a:spcAft>
              <a:buFontTx/>
              <a:buChar char="•"/>
            </a:pPr>
            <a:r>
              <a:rPr lang="en-US" altLang="en-US" sz="2400">
                <a:latin typeface="Arial" panose="020B0604020202020204" pitchFamily="34" charset="0"/>
              </a:rPr>
              <a:t>Some see the Internet as a new method of social interaction, while others view the Internet as a threat to social interaction.</a:t>
            </a:r>
          </a:p>
        </p:txBody>
      </p:sp>
      <p:sp>
        <p:nvSpPr>
          <p:cNvPr id="16387" name="Rectangle 4">
            <a:extLst>
              <a:ext uri="{FF2B5EF4-FFF2-40B4-BE49-F238E27FC236}">
                <a16:creationId xmlns:a16="http://schemas.microsoft.com/office/drawing/2014/main" id="{452C2637-04AE-2DA4-3511-CD35ACF4F99F}"/>
              </a:ext>
            </a:extLst>
          </p:cNvPr>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73499"/>
                </a:solidFill>
                <a:latin typeface="Arial" panose="020B0604020202020204" pitchFamily="34" charset="0"/>
              </a:rPr>
              <a:t>Sociological Perspectives on Mass Media</a:t>
            </a:r>
            <a:endParaRPr lang="en-US" altLang="en-US" sz="2800" b="1">
              <a:solidFill>
                <a:srgbClr val="FFCC00"/>
              </a:solidFill>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45155"/>
                                        </p:tgtEl>
                                        <p:attrNameLst>
                                          <p:attrName>style.visibility</p:attrName>
                                        </p:attrNameLst>
                                      </p:cBhvr>
                                      <p:to>
                                        <p:strVal val="visible"/>
                                      </p:to>
                                    </p:set>
                                    <p:animEffect transition="in" filter="wipe(up)">
                                      <p:cBhvr>
                                        <p:cTn id="7" dur="500"/>
                                        <p:tgtEl>
                                          <p:spTgt spid="945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8534" name="Picture 6" descr="soc_355">
            <a:extLst>
              <a:ext uri="{FF2B5EF4-FFF2-40B4-BE49-F238E27FC236}">
                <a16:creationId xmlns:a16="http://schemas.microsoft.com/office/drawing/2014/main" id="{0DF787C3-4AEC-8727-6C50-B9E9B364C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8915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18534"/>
                                        </p:tgtEl>
                                        <p:attrNameLst>
                                          <p:attrName>style.visibility</p:attrName>
                                        </p:attrNameLst>
                                      </p:cBhvr>
                                      <p:to>
                                        <p:strVal val="visible"/>
                                      </p:to>
                                    </p:set>
                                    <p:animEffect transition="in" filter="wipe(left)">
                                      <p:cBhvr>
                                        <p:cTn id="7" dur="1000"/>
                                        <p:tgtEl>
                                          <p:spTgt spid="918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34C2A8E-D05F-8E9A-97AF-C7BF978677CA}"/>
              </a:ext>
            </a:extLst>
          </p:cNvPr>
          <p:cNvSpPr>
            <a:spLocks noChangeArrowheads="1"/>
          </p:cNvSpPr>
          <p:nvPr/>
        </p:nvSpPr>
        <p:spPr bwMode="auto">
          <a:xfrm>
            <a:off x="2209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3500" b="1" i="1">
              <a:latin typeface="Arial" panose="020B0604020202020204" pitchFamily="34" charset="0"/>
            </a:endParaRPr>
          </a:p>
        </p:txBody>
      </p:sp>
      <p:sp>
        <p:nvSpPr>
          <p:cNvPr id="920580" name="Rectangle 4">
            <a:extLst>
              <a:ext uri="{FF2B5EF4-FFF2-40B4-BE49-F238E27FC236}">
                <a16:creationId xmlns:a16="http://schemas.microsoft.com/office/drawing/2014/main" id="{D88BBE0F-0A3A-2F5D-B699-6FD9745C92CB}"/>
              </a:ext>
            </a:extLst>
          </p:cNvPr>
          <p:cNvSpPr>
            <a:spLocks noChangeArrowheads="1"/>
          </p:cNvSpPr>
          <p:nvPr/>
        </p:nvSpPr>
        <p:spPr bwMode="auto">
          <a:xfrm>
            <a:off x="1752600" y="1600200"/>
            <a:ext cx="8686800" cy="4800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ct val="30000"/>
              </a:spcAft>
              <a:buFontTx/>
              <a:buNone/>
            </a:pPr>
            <a:r>
              <a:rPr lang="en-US" altLang="en-US" sz="2800" b="1">
                <a:solidFill>
                  <a:srgbClr val="BF0000"/>
                </a:solidFill>
                <a:latin typeface="Arial" panose="020B0604020202020204" pitchFamily="34" charset="0"/>
              </a:rPr>
              <a:t>Mass Media and Children</a:t>
            </a:r>
            <a:endParaRPr lang="en-US" altLang="en-US" sz="2800" b="1">
              <a:latin typeface="Arial" panose="020B0604020202020204" pitchFamily="34" charset="0"/>
            </a:endParaRPr>
          </a:p>
          <a:p>
            <a:pPr eaLnBrk="1" hangingPunct="1">
              <a:spcBef>
                <a:spcPct val="0"/>
              </a:spcBef>
              <a:spcAft>
                <a:spcPct val="30000"/>
              </a:spcAft>
              <a:buFontTx/>
              <a:buChar char="•"/>
            </a:pPr>
            <a:r>
              <a:rPr lang="en-US" altLang="en-US" sz="2400">
                <a:latin typeface="Arial" panose="020B0604020202020204" pitchFamily="34" charset="0"/>
              </a:rPr>
              <a:t>Watching television is the primary after-school activity for most students.</a:t>
            </a:r>
          </a:p>
          <a:p>
            <a:pPr eaLnBrk="1" hangingPunct="1">
              <a:spcBef>
                <a:spcPct val="0"/>
              </a:spcBef>
              <a:spcAft>
                <a:spcPct val="30000"/>
              </a:spcAft>
              <a:buFontTx/>
              <a:buChar char="•"/>
            </a:pPr>
            <a:r>
              <a:rPr lang="en-US" altLang="en-US" sz="2400">
                <a:latin typeface="Arial" panose="020B0604020202020204" pitchFamily="34" charset="0"/>
              </a:rPr>
              <a:t>Many worry that seeing violence on television encourages actual violence.</a:t>
            </a:r>
          </a:p>
          <a:p>
            <a:pPr eaLnBrk="1" hangingPunct="1">
              <a:spcBef>
                <a:spcPct val="0"/>
              </a:spcBef>
              <a:spcAft>
                <a:spcPct val="30000"/>
              </a:spcAft>
              <a:buFontTx/>
              <a:buChar char="•"/>
            </a:pPr>
            <a:r>
              <a:rPr lang="en-US" altLang="en-US" sz="2400">
                <a:latin typeface="Arial" panose="020B0604020202020204" pitchFamily="34" charset="0"/>
              </a:rPr>
              <a:t>Links have been found between large amounts of television viewing and low test scores.</a:t>
            </a:r>
          </a:p>
          <a:p>
            <a:pPr eaLnBrk="1" hangingPunct="1">
              <a:spcBef>
                <a:spcPct val="0"/>
              </a:spcBef>
              <a:spcAft>
                <a:spcPct val="30000"/>
              </a:spcAft>
              <a:buFontTx/>
              <a:buChar char="•"/>
            </a:pPr>
            <a:r>
              <a:rPr lang="en-US" altLang="en-US" sz="2400">
                <a:latin typeface="Arial" panose="020B0604020202020204" pitchFamily="34" charset="0"/>
              </a:rPr>
              <a:t>Children are targeted by advertisers.</a:t>
            </a:r>
          </a:p>
        </p:txBody>
      </p:sp>
      <p:sp>
        <p:nvSpPr>
          <p:cNvPr id="18436" name="Rectangle 5">
            <a:extLst>
              <a:ext uri="{FF2B5EF4-FFF2-40B4-BE49-F238E27FC236}">
                <a16:creationId xmlns:a16="http://schemas.microsoft.com/office/drawing/2014/main" id="{88E1E754-7515-63D6-F7D9-6B4048F85484}"/>
              </a:ext>
            </a:extLst>
          </p:cNvPr>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73499"/>
                </a:solidFill>
                <a:latin typeface="Arial" panose="020B0604020202020204" pitchFamily="34" charset="0"/>
              </a:rPr>
              <a:t>Contemporary Mass-Media Issues</a:t>
            </a:r>
            <a:endParaRPr lang="en-US" altLang="en-US" sz="2800" b="1">
              <a:solidFill>
                <a:srgbClr val="FFCC00"/>
              </a:solidFill>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0580"/>
                                        </p:tgtEl>
                                        <p:attrNameLst>
                                          <p:attrName>style.visibility</p:attrName>
                                        </p:attrNameLst>
                                      </p:cBhvr>
                                      <p:to>
                                        <p:strVal val="visible"/>
                                      </p:to>
                                    </p:set>
                                    <p:animEffect transition="in" filter="wipe(left)">
                                      <p:cBhvr>
                                        <p:cTn id="7" dur="500"/>
                                        <p:tgtEl>
                                          <p:spTgt spid="92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0278" name="Picture 6" descr="soc_356">
            <a:extLst>
              <a:ext uri="{FF2B5EF4-FFF2-40B4-BE49-F238E27FC236}">
                <a16:creationId xmlns:a16="http://schemas.microsoft.com/office/drawing/2014/main" id="{A44A7E93-3522-76E6-DFE6-4755514DB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868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950278"/>
                                        </p:tgtEl>
                                        <p:attrNameLst>
                                          <p:attrName>style.visibility</p:attrName>
                                        </p:attrNameLst>
                                      </p:cBhvr>
                                      <p:to>
                                        <p:strVal val="visible"/>
                                      </p:to>
                                    </p:set>
                                    <p:animEffect transition="in" filter="box(out)">
                                      <p:cBhvr>
                                        <p:cTn id="7" dur="1000"/>
                                        <p:tgtEl>
                                          <p:spTgt spid="950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A5CB6F2-D448-EB9D-D389-9E6CE2B7BF84}"/>
              </a:ext>
            </a:extLst>
          </p:cNvPr>
          <p:cNvSpPr>
            <a:spLocks noChangeArrowheads="1"/>
          </p:cNvSpPr>
          <p:nvPr/>
        </p:nvSpPr>
        <p:spPr bwMode="auto">
          <a:xfrm>
            <a:off x="2209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3500" b="1" i="1">
              <a:latin typeface="Arial" panose="020B0604020202020204" pitchFamily="34" charset="0"/>
            </a:endParaRPr>
          </a:p>
        </p:txBody>
      </p:sp>
      <p:sp>
        <p:nvSpPr>
          <p:cNvPr id="948227" name="Rectangle 3">
            <a:extLst>
              <a:ext uri="{FF2B5EF4-FFF2-40B4-BE49-F238E27FC236}">
                <a16:creationId xmlns:a16="http://schemas.microsoft.com/office/drawing/2014/main" id="{E4FB2EC8-E87B-4B72-AF04-F61DB864F42A}"/>
              </a:ext>
            </a:extLst>
          </p:cNvPr>
          <p:cNvSpPr>
            <a:spLocks noChangeArrowheads="1"/>
          </p:cNvSpPr>
          <p:nvPr/>
        </p:nvSpPr>
        <p:spPr bwMode="auto">
          <a:xfrm>
            <a:off x="1981200" y="1600200"/>
            <a:ext cx="8229600" cy="4648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ct val="30000"/>
              </a:spcAft>
              <a:buFontTx/>
              <a:buNone/>
            </a:pPr>
            <a:r>
              <a:rPr lang="en-US" altLang="en-US" sz="2800" b="1">
                <a:solidFill>
                  <a:srgbClr val="BF0000"/>
                </a:solidFill>
                <a:latin typeface="Arial" panose="020B0604020202020204" pitchFamily="34" charset="0"/>
              </a:rPr>
              <a:t>Mass Media and Civic and Social Life</a:t>
            </a:r>
            <a:endParaRPr lang="en-US" altLang="en-US" sz="2400">
              <a:latin typeface="Arial" panose="020B0604020202020204" pitchFamily="34" charset="0"/>
            </a:endParaRPr>
          </a:p>
          <a:p>
            <a:pPr eaLnBrk="1" hangingPunct="1">
              <a:spcBef>
                <a:spcPct val="0"/>
              </a:spcBef>
              <a:spcAft>
                <a:spcPct val="30000"/>
              </a:spcAft>
              <a:buFontTx/>
              <a:buChar char="•"/>
            </a:pPr>
            <a:r>
              <a:rPr lang="en-US" altLang="en-US" sz="2400">
                <a:latin typeface="Arial" panose="020B0604020202020204" pitchFamily="34" charset="0"/>
              </a:rPr>
              <a:t>Some argue that people have become less socially active as television has become more common.</a:t>
            </a:r>
          </a:p>
          <a:p>
            <a:pPr eaLnBrk="1" hangingPunct="1">
              <a:spcBef>
                <a:spcPct val="0"/>
              </a:spcBef>
              <a:spcAft>
                <a:spcPct val="30000"/>
              </a:spcAft>
              <a:buFontTx/>
              <a:buChar char="•"/>
            </a:pPr>
            <a:endParaRPr lang="en-US" altLang="en-US" sz="2400" b="1">
              <a:latin typeface="Arial" panose="020B0604020202020204" pitchFamily="34" charset="0"/>
            </a:endParaRPr>
          </a:p>
          <a:p>
            <a:pPr eaLnBrk="1" hangingPunct="1">
              <a:spcBef>
                <a:spcPct val="0"/>
              </a:spcBef>
              <a:spcAft>
                <a:spcPct val="30000"/>
              </a:spcAft>
              <a:buFontTx/>
              <a:buChar char="•"/>
            </a:pPr>
            <a:r>
              <a:rPr lang="en-US" altLang="en-US" sz="2400" b="1">
                <a:latin typeface="Arial" panose="020B0604020202020204" pitchFamily="34" charset="0"/>
              </a:rPr>
              <a:t>Social capital:</a:t>
            </a:r>
            <a:r>
              <a:rPr lang="en-US" altLang="en-US" sz="2400">
                <a:latin typeface="Arial" panose="020B0604020202020204" pitchFamily="34" charset="0"/>
              </a:rPr>
              <a:t> Everything that makes up a community</a:t>
            </a:r>
          </a:p>
          <a:p>
            <a:pPr eaLnBrk="1" hangingPunct="1">
              <a:spcBef>
                <a:spcPct val="0"/>
              </a:spcBef>
              <a:spcAft>
                <a:spcPct val="30000"/>
              </a:spcAft>
              <a:buFontTx/>
              <a:buChar char="•"/>
            </a:pPr>
            <a:endParaRPr lang="en-US" altLang="en-US" sz="2400">
              <a:latin typeface="Arial" panose="020B0604020202020204" pitchFamily="34" charset="0"/>
            </a:endParaRPr>
          </a:p>
          <a:p>
            <a:pPr eaLnBrk="1" hangingPunct="1">
              <a:spcBef>
                <a:spcPct val="0"/>
              </a:spcBef>
              <a:spcAft>
                <a:spcPct val="30000"/>
              </a:spcAft>
              <a:buFontTx/>
              <a:buChar char="•"/>
            </a:pPr>
            <a:r>
              <a:rPr lang="en-US" altLang="en-US" sz="2400">
                <a:latin typeface="Arial" panose="020B0604020202020204" pitchFamily="34" charset="0"/>
              </a:rPr>
              <a:t>The Internet may also lead to withdrawal from community life, although some argue that online communities are taking the place of face-to-face interaction.</a:t>
            </a:r>
          </a:p>
        </p:txBody>
      </p:sp>
      <p:sp>
        <p:nvSpPr>
          <p:cNvPr id="20484" name="Rectangle 5">
            <a:extLst>
              <a:ext uri="{FF2B5EF4-FFF2-40B4-BE49-F238E27FC236}">
                <a16:creationId xmlns:a16="http://schemas.microsoft.com/office/drawing/2014/main" id="{2BFAF936-37C4-DF00-9E23-E7EEA9C6D60B}"/>
              </a:ext>
            </a:extLst>
          </p:cNvPr>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73499"/>
                </a:solidFill>
                <a:latin typeface="Arial" panose="020B0604020202020204" pitchFamily="34" charset="0"/>
              </a:rPr>
              <a:t>Contemporary Mass-Media Issues</a:t>
            </a:r>
            <a:endParaRPr lang="en-US" altLang="en-US" sz="2800" b="1">
              <a:solidFill>
                <a:srgbClr val="FFCC00"/>
              </a:solidFill>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48227"/>
                                        </p:tgtEl>
                                        <p:attrNameLst>
                                          <p:attrName>style.visibility</p:attrName>
                                        </p:attrNameLst>
                                      </p:cBhvr>
                                      <p:to>
                                        <p:strVal val="visible"/>
                                      </p:to>
                                    </p:set>
                                    <p:animEffect transition="in" filter="wipe(up)">
                                      <p:cBhvr>
                                        <p:cTn id="7" dur="500"/>
                                        <p:tgtEl>
                                          <p:spTgt spid="948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Text Box 2">
            <a:extLst>
              <a:ext uri="{FF2B5EF4-FFF2-40B4-BE49-F238E27FC236}">
                <a16:creationId xmlns:a16="http://schemas.microsoft.com/office/drawing/2014/main" id="{116F44A2-1BFC-5FEA-A73C-EB0F91507FF2}"/>
              </a:ext>
            </a:extLst>
          </p:cNvPr>
          <p:cNvSpPr txBox="1">
            <a:spLocks noChangeArrowheads="1"/>
          </p:cNvSpPr>
          <p:nvPr/>
        </p:nvSpPr>
        <p:spPr bwMode="auto">
          <a:xfrm>
            <a:off x="1981200" y="1371600"/>
            <a:ext cx="4038600" cy="4343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2984500" indent="-4572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3098800" indent="-4572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3213100" indent="-4572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3327400" indent="-4572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37846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2418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6990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51562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Aft>
                <a:spcPct val="25000"/>
              </a:spcAft>
              <a:buFontTx/>
              <a:buNone/>
            </a:pPr>
            <a:r>
              <a:rPr lang="en-US" altLang="en-US" sz="2800" b="1" dirty="0">
                <a:solidFill>
                  <a:srgbClr val="BF0000"/>
                </a:solidFill>
                <a:latin typeface="Arial" panose="020B0604020202020204" pitchFamily="34" charset="0"/>
              </a:rPr>
              <a:t>Writing and Paper</a:t>
            </a:r>
            <a:endParaRPr lang="en-US" altLang="en-US" sz="2800" b="1" dirty="0">
              <a:latin typeface="Arial" panose="020B0604020202020204" pitchFamily="34" charset="0"/>
            </a:endParaRPr>
          </a:p>
          <a:p>
            <a:pPr eaLnBrk="1" hangingPunct="1">
              <a:spcAft>
                <a:spcPct val="25000"/>
              </a:spcAft>
              <a:buFontTx/>
              <a:buChar char="•"/>
            </a:pPr>
            <a:r>
              <a:rPr lang="en-US" altLang="en-US" sz="2400" dirty="0">
                <a:latin typeface="Arial" panose="020B0604020202020204" pitchFamily="34" charset="0"/>
              </a:rPr>
              <a:t>With the development of agriculture, trade became more complex. </a:t>
            </a:r>
          </a:p>
          <a:p>
            <a:pPr eaLnBrk="1" hangingPunct="1">
              <a:spcAft>
                <a:spcPct val="25000"/>
              </a:spcAft>
              <a:buFontTx/>
              <a:buChar char="•"/>
            </a:pPr>
            <a:r>
              <a:rPr lang="en-US" altLang="en-US" sz="2400" dirty="0">
                <a:latin typeface="Arial" panose="020B0604020202020204" pitchFamily="34" charset="0"/>
              </a:rPr>
              <a:t>Writing made records of trades easier to remember and calculate.</a:t>
            </a:r>
          </a:p>
          <a:p>
            <a:pPr eaLnBrk="1" hangingPunct="1">
              <a:spcAft>
                <a:spcPct val="25000"/>
              </a:spcAft>
              <a:buFontTx/>
              <a:buChar char="•"/>
            </a:pPr>
            <a:r>
              <a:rPr lang="en-US" altLang="en-US" sz="2400" dirty="0">
                <a:latin typeface="Arial" panose="020B0604020202020204" pitchFamily="34" charset="0"/>
              </a:rPr>
              <a:t>Paper made writing more portable</a:t>
            </a:r>
            <a:r>
              <a:rPr lang="en-US" altLang="en-US" sz="2200" dirty="0">
                <a:latin typeface="Arial" panose="020B0604020202020204" pitchFamily="34" charset="0"/>
              </a:rPr>
              <a:t>.</a:t>
            </a:r>
          </a:p>
        </p:txBody>
      </p:sp>
      <p:sp>
        <p:nvSpPr>
          <p:cNvPr id="907268" name="Text Box 4">
            <a:extLst>
              <a:ext uri="{FF2B5EF4-FFF2-40B4-BE49-F238E27FC236}">
                <a16:creationId xmlns:a16="http://schemas.microsoft.com/office/drawing/2014/main" id="{9258E0C9-2389-3A58-AB67-0EDADA6AA2F8}"/>
              </a:ext>
            </a:extLst>
          </p:cNvPr>
          <p:cNvSpPr txBox="1">
            <a:spLocks noChangeArrowheads="1"/>
          </p:cNvSpPr>
          <p:nvPr/>
        </p:nvSpPr>
        <p:spPr bwMode="auto">
          <a:xfrm>
            <a:off x="6248400" y="1371600"/>
            <a:ext cx="4038600" cy="43434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2984500" indent="-4572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3098800" indent="-4572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3213100" indent="-4572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3327400" indent="-4572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37846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2418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6990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51562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Aft>
                <a:spcPct val="25000"/>
              </a:spcAft>
              <a:buFontTx/>
              <a:buNone/>
            </a:pPr>
            <a:r>
              <a:rPr lang="en-US" altLang="en-US" sz="2800" b="1">
                <a:solidFill>
                  <a:srgbClr val="BF0000"/>
                </a:solidFill>
                <a:latin typeface="Arial" panose="020B0604020202020204" pitchFamily="34" charset="0"/>
              </a:rPr>
              <a:t>The Printing Press</a:t>
            </a:r>
            <a:endParaRPr lang="en-US" altLang="en-US" sz="2800" b="1">
              <a:latin typeface="Arial" panose="020B0604020202020204" pitchFamily="34" charset="0"/>
            </a:endParaRPr>
          </a:p>
          <a:p>
            <a:pPr eaLnBrk="1" hangingPunct="1">
              <a:spcAft>
                <a:spcPct val="25000"/>
              </a:spcAft>
              <a:buFontTx/>
              <a:buChar char="•"/>
            </a:pPr>
            <a:r>
              <a:rPr lang="en-US" altLang="en-US" sz="2400">
                <a:latin typeface="Arial" panose="020B0604020202020204" pitchFamily="34" charset="0"/>
              </a:rPr>
              <a:t>Hand copying of books was a long, laborious, and costly process.</a:t>
            </a:r>
          </a:p>
          <a:p>
            <a:pPr eaLnBrk="1" hangingPunct="1">
              <a:spcAft>
                <a:spcPct val="25000"/>
              </a:spcAft>
              <a:buFontTx/>
              <a:buChar char="•"/>
            </a:pPr>
            <a:r>
              <a:rPr lang="en-US" altLang="en-US" sz="2400">
                <a:latin typeface="Arial" panose="020B0604020202020204" pitchFamily="34" charset="0"/>
              </a:rPr>
              <a:t>During the 1450s Gutenberg developed a movable-type printing press that made books, and hence the skill of reading, more common.</a:t>
            </a:r>
          </a:p>
        </p:txBody>
      </p:sp>
      <p:sp>
        <p:nvSpPr>
          <p:cNvPr id="3076" name="Rectangle 6">
            <a:extLst>
              <a:ext uri="{FF2B5EF4-FFF2-40B4-BE49-F238E27FC236}">
                <a16:creationId xmlns:a16="http://schemas.microsoft.com/office/drawing/2014/main" id="{6AE536F2-6DB8-98CF-5C68-3338C8C00D73}"/>
              </a:ext>
            </a:extLst>
          </p:cNvPr>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73499"/>
                </a:solidFill>
                <a:latin typeface="Arial" panose="020B0604020202020204" pitchFamily="34" charset="0"/>
              </a:rPr>
              <a:t>The Institutionalization of Mass Media</a:t>
            </a:r>
            <a:endParaRPr lang="en-US" altLang="en-US" sz="2800" b="1">
              <a:solidFill>
                <a:srgbClr val="FFCC00"/>
              </a:solidFill>
              <a:latin typeface="Arial" panose="020B0604020202020204" pitchFamily="34" charset="0"/>
            </a:endParaRPr>
          </a:p>
        </p:txBody>
      </p:sp>
      <p:sp>
        <p:nvSpPr>
          <p:cNvPr id="907271" name="AutoShape 7">
            <a:extLst>
              <a:ext uri="{FF2B5EF4-FFF2-40B4-BE49-F238E27FC236}">
                <a16:creationId xmlns:a16="http://schemas.microsoft.com/office/drawing/2014/main" id="{DB3429E4-576D-6FA3-6A15-455A1152B975}"/>
              </a:ext>
            </a:extLst>
          </p:cNvPr>
          <p:cNvSpPr>
            <a:spLocks noChangeArrowheads="1"/>
          </p:cNvSpPr>
          <p:nvPr/>
        </p:nvSpPr>
        <p:spPr bwMode="auto">
          <a:xfrm flipH="1" flipV="1">
            <a:off x="5715000" y="5486400"/>
            <a:ext cx="228600" cy="152400"/>
          </a:xfrm>
          <a:prstGeom prst="triangle">
            <a:avLst>
              <a:gd name="adj" fmla="val 50000"/>
            </a:avLst>
          </a:prstGeom>
          <a:solidFill>
            <a:srgbClr val="2E6CF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7266"/>
                                        </p:tgtEl>
                                        <p:attrNameLst>
                                          <p:attrName>style.visibility</p:attrName>
                                        </p:attrNameLst>
                                      </p:cBhvr>
                                      <p:to>
                                        <p:strVal val="visible"/>
                                      </p:to>
                                    </p:set>
                                    <p:animEffect transition="in" filter="wipe(left)">
                                      <p:cBhvr>
                                        <p:cTn id="7" dur="500"/>
                                        <p:tgtEl>
                                          <p:spTgt spid="907266"/>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072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07271"/>
                                        </p:tgtEl>
                                        <p:attrNameLst>
                                          <p:attrName>style.visibility</p:attrName>
                                        </p:attrNameLst>
                                      </p:cBhvr>
                                      <p:to>
                                        <p:strVal val="hidden"/>
                                      </p:to>
                                    </p:set>
                                  </p:childTnLst>
                                </p:cTn>
                              </p:par>
                            </p:childTnLst>
                          </p:cTn>
                        </p:par>
                        <p:par>
                          <p:cTn id="15" fill="hold" nodeType="afterGroup">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907268"/>
                                        </p:tgtEl>
                                        <p:attrNameLst>
                                          <p:attrName>style.visibility</p:attrName>
                                        </p:attrNameLst>
                                      </p:cBhvr>
                                      <p:to>
                                        <p:strVal val="visible"/>
                                      </p:to>
                                    </p:set>
                                    <p:animEffect transition="in" filter="wipe(right)">
                                      <p:cBhvr>
                                        <p:cTn id="18" dur="500"/>
                                        <p:tgtEl>
                                          <p:spTgt spid="90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66" grpId="0" animBg="1"/>
      <p:bldP spid="907268" grpId="0" animBg="1"/>
      <p:bldP spid="907271" grpId="0" animBg="1"/>
      <p:bldP spid="90727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A821009-41A0-F25B-E6CE-FD9899890F2F}"/>
              </a:ext>
            </a:extLst>
          </p:cNvPr>
          <p:cNvSpPr>
            <a:spLocks noChangeArrowheads="1"/>
          </p:cNvSpPr>
          <p:nvPr/>
        </p:nvSpPr>
        <p:spPr bwMode="auto">
          <a:xfrm>
            <a:off x="2209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3500" b="1" i="1">
              <a:latin typeface="Arial" panose="020B0604020202020204" pitchFamily="34" charset="0"/>
            </a:endParaRPr>
          </a:p>
        </p:txBody>
      </p:sp>
      <p:sp>
        <p:nvSpPr>
          <p:cNvPr id="922627" name="Rectangle 3">
            <a:extLst>
              <a:ext uri="{FF2B5EF4-FFF2-40B4-BE49-F238E27FC236}">
                <a16:creationId xmlns:a16="http://schemas.microsoft.com/office/drawing/2014/main" id="{7FD0702B-92C9-D4D4-06EA-2DFAAE8CFB60}"/>
              </a:ext>
            </a:extLst>
          </p:cNvPr>
          <p:cNvSpPr>
            <a:spLocks noChangeArrowheads="1"/>
          </p:cNvSpPr>
          <p:nvPr/>
        </p:nvSpPr>
        <p:spPr bwMode="auto">
          <a:xfrm>
            <a:off x="1676400" y="1143000"/>
            <a:ext cx="8763000" cy="541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ct val="30000"/>
              </a:spcAft>
              <a:buFontTx/>
              <a:buNone/>
            </a:pPr>
            <a:r>
              <a:rPr lang="en-US" altLang="en-US" sz="2800" b="1">
                <a:solidFill>
                  <a:srgbClr val="BF0000"/>
                </a:solidFill>
                <a:latin typeface="Arial" panose="020B0604020202020204" pitchFamily="34" charset="0"/>
              </a:rPr>
              <a:t>The Power of the Media</a:t>
            </a:r>
            <a:endParaRPr lang="en-US" altLang="en-US" sz="2800" b="1">
              <a:latin typeface="Arial" panose="020B0604020202020204" pitchFamily="34" charset="0"/>
            </a:endParaRPr>
          </a:p>
          <a:p>
            <a:pPr eaLnBrk="1" hangingPunct="1">
              <a:spcBef>
                <a:spcPct val="0"/>
              </a:spcBef>
              <a:spcAft>
                <a:spcPct val="30000"/>
              </a:spcAft>
              <a:buFontTx/>
              <a:buChar char="•"/>
            </a:pPr>
            <a:r>
              <a:rPr lang="en-US" altLang="en-US" sz="2400">
                <a:latin typeface="Arial" panose="020B0604020202020204" pitchFamily="34" charset="0"/>
              </a:rPr>
              <a:t>Many feel that the new media wield too much power.</a:t>
            </a:r>
          </a:p>
          <a:p>
            <a:pPr eaLnBrk="1" hangingPunct="1">
              <a:spcBef>
                <a:spcPct val="0"/>
              </a:spcBef>
              <a:spcAft>
                <a:spcPct val="30000"/>
              </a:spcAft>
              <a:buFontTx/>
              <a:buChar char="•"/>
            </a:pPr>
            <a:r>
              <a:rPr lang="en-US" altLang="en-US" sz="2400" b="1">
                <a:latin typeface="Arial" panose="020B0604020202020204" pitchFamily="34" charset="0"/>
              </a:rPr>
              <a:t>Spiral of silence: </a:t>
            </a:r>
            <a:r>
              <a:rPr lang="en-US" altLang="en-US" sz="2400">
                <a:latin typeface="Arial" panose="020B0604020202020204" pitchFamily="34" charset="0"/>
              </a:rPr>
              <a:t>As news media offer repeated opinions, more people accept these opinions, and people who disagree are less likely to voice their views.</a:t>
            </a:r>
          </a:p>
          <a:p>
            <a:pPr eaLnBrk="1" hangingPunct="1">
              <a:spcBef>
                <a:spcPct val="0"/>
              </a:spcBef>
              <a:spcAft>
                <a:spcPct val="30000"/>
              </a:spcAft>
              <a:buFontTx/>
              <a:buChar char="•"/>
            </a:pPr>
            <a:r>
              <a:rPr lang="en-US" altLang="en-US" sz="2400" b="1">
                <a:latin typeface="Arial" panose="020B0604020202020204" pitchFamily="34" charset="0"/>
              </a:rPr>
              <a:t>Agenda setting: </a:t>
            </a:r>
            <a:r>
              <a:rPr lang="en-US" altLang="en-US" sz="2400">
                <a:latin typeface="Arial" panose="020B0604020202020204" pitchFamily="34" charset="0"/>
              </a:rPr>
              <a:t>The media do not tell people what to think, but what to think about.</a:t>
            </a:r>
          </a:p>
          <a:p>
            <a:pPr eaLnBrk="1" hangingPunct="1">
              <a:spcBef>
                <a:spcPct val="0"/>
              </a:spcBef>
              <a:spcAft>
                <a:spcPct val="30000"/>
              </a:spcAft>
              <a:buFontTx/>
              <a:buChar char="•"/>
            </a:pPr>
            <a:r>
              <a:rPr lang="en-US" altLang="en-US" sz="2400" b="1">
                <a:latin typeface="Arial" panose="020B0604020202020204" pitchFamily="34" charset="0"/>
              </a:rPr>
              <a:t>Gatekeepers: </a:t>
            </a:r>
            <a:r>
              <a:rPr lang="en-US" altLang="en-US" sz="2400">
                <a:latin typeface="Arial" panose="020B0604020202020204" pitchFamily="34" charset="0"/>
              </a:rPr>
              <a:t>Media figures decide what the agenda is in a particular story.</a:t>
            </a:r>
          </a:p>
          <a:p>
            <a:pPr eaLnBrk="1" hangingPunct="1">
              <a:spcBef>
                <a:spcPct val="0"/>
              </a:spcBef>
              <a:spcAft>
                <a:spcPct val="30000"/>
              </a:spcAft>
              <a:buFontTx/>
              <a:buChar char="•"/>
            </a:pPr>
            <a:r>
              <a:rPr lang="en-US" altLang="en-US" sz="2400" b="1">
                <a:latin typeface="Arial" panose="020B0604020202020204" pitchFamily="34" charset="0"/>
              </a:rPr>
              <a:t>Opinion leaders: </a:t>
            </a:r>
            <a:r>
              <a:rPr lang="en-US" altLang="en-US" sz="2400">
                <a:latin typeface="Arial" panose="020B0604020202020204" pitchFamily="34" charset="0"/>
              </a:rPr>
              <a:t>Respected individuals are the first to evaluate messages and their importance.</a:t>
            </a:r>
          </a:p>
        </p:txBody>
      </p:sp>
      <p:sp>
        <p:nvSpPr>
          <p:cNvPr id="21508" name="Rectangle 4">
            <a:extLst>
              <a:ext uri="{FF2B5EF4-FFF2-40B4-BE49-F238E27FC236}">
                <a16:creationId xmlns:a16="http://schemas.microsoft.com/office/drawing/2014/main" id="{B7650666-DB00-B195-9A07-053480E7BBF7}"/>
              </a:ext>
            </a:extLst>
          </p:cNvPr>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b="1">
              <a:solidFill>
                <a:srgbClr val="FFCC00"/>
              </a:solidFill>
              <a:latin typeface="Arial" panose="020B0604020202020204" pitchFamily="34" charset="0"/>
            </a:endParaRPr>
          </a:p>
        </p:txBody>
      </p:sp>
      <p:sp>
        <p:nvSpPr>
          <p:cNvPr id="21509" name="Rectangle 5">
            <a:extLst>
              <a:ext uri="{FF2B5EF4-FFF2-40B4-BE49-F238E27FC236}">
                <a16:creationId xmlns:a16="http://schemas.microsoft.com/office/drawing/2014/main" id="{9CF744AE-0019-A612-668A-21DDA9B1D7EC}"/>
              </a:ext>
            </a:extLst>
          </p:cNvPr>
          <p:cNvSpPr>
            <a:spLocks noChangeArrowheads="1"/>
          </p:cNvSpPr>
          <p:nvPr/>
        </p:nvSpPr>
        <p:spPr bwMode="auto">
          <a:xfrm>
            <a:off x="20574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73499"/>
                </a:solidFill>
                <a:latin typeface="Arial" panose="020B0604020202020204" pitchFamily="34" charset="0"/>
              </a:rPr>
              <a:t>Contemporary Mass-Media Issues</a:t>
            </a:r>
            <a:endParaRPr lang="en-US" altLang="en-US" sz="2800" b="1">
              <a:solidFill>
                <a:srgbClr val="FFCC00"/>
              </a:solidFill>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22627"/>
                                        </p:tgtEl>
                                        <p:attrNameLst>
                                          <p:attrName>style.visibility</p:attrName>
                                        </p:attrNameLst>
                                      </p:cBhvr>
                                      <p:to>
                                        <p:strVal val="visible"/>
                                      </p:to>
                                    </p:set>
                                    <p:animEffect transition="in" filter="wipe(up)">
                                      <p:cBhvr>
                                        <p:cTn id="7" dur="1000"/>
                                        <p:tgtEl>
                                          <p:spTgt spid="922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678" name="Picture 6" descr="soc_357">
            <a:extLst>
              <a:ext uri="{FF2B5EF4-FFF2-40B4-BE49-F238E27FC236}">
                <a16:creationId xmlns:a16="http://schemas.microsoft.com/office/drawing/2014/main" id="{81410F90-AF61-2330-1E60-DB4C0E18F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924678"/>
                                        </p:tgtEl>
                                        <p:attrNameLst>
                                          <p:attrName>style.visibility</p:attrName>
                                        </p:attrNameLst>
                                      </p:cBhvr>
                                      <p:to>
                                        <p:strVal val="visible"/>
                                      </p:to>
                                    </p:set>
                                    <p:animEffect transition="in" filter="slide(fromBottom)">
                                      <p:cBhvr>
                                        <p:cTn id="7" dur="1000"/>
                                        <p:tgtEl>
                                          <p:spTgt spid="924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DF4AF315-F822-F799-68BC-C2FC45F93D01}"/>
              </a:ext>
            </a:extLst>
          </p:cNvPr>
          <p:cNvSpPr txBox="1">
            <a:spLocks noChangeArrowheads="1"/>
          </p:cNvSpPr>
          <p:nvPr/>
        </p:nvSpPr>
        <p:spPr bwMode="auto">
          <a:xfrm>
            <a:off x="1981200" y="1143000"/>
            <a:ext cx="8229600" cy="16002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buFontTx/>
              <a:buNone/>
            </a:pPr>
            <a:r>
              <a:rPr lang="en-US" altLang="en-US" sz="2400" b="1">
                <a:solidFill>
                  <a:srgbClr val="BF0000"/>
                </a:solidFill>
                <a:latin typeface="Arial" panose="020B0604020202020204" pitchFamily="34" charset="0"/>
              </a:rPr>
              <a:t>Video Games and Violence</a:t>
            </a:r>
          </a:p>
          <a:p>
            <a:pPr eaLnBrk="1" hangingPunct="1">
              <a:lnSpc>
                <a:spcPct val="120000"/>
              </a:lnSpc>
              <a:spcBef>
                <a:spcPct val="0"/>
              </a:spcBef>
              <a:buFontTx/>
              <a:buNone/>
            </a:pPr>
            <a:r>
              <a:rPr lang="en-US" altLang="en-US" sz="2000">
                <a:latin typeface="Arial" panose="020B0604020202020204" pitchFamily="34" charset="0"/>
              </a:rPr>
              <a:t>A series of school shootings in the 1990s led many to believe real-life violence was encouraged by violence encountered in video games and on television. </a:t>
            </a:r>
          </a:p>
        </p:txBody>
      </p:sp>
      <p:sp>
        <p:nvSpPr>
          <p:cNvPr id="23555" name="Rectangle 3">
            <a:extLst>
              <a:ext uri="{FF2B5EF4-FFF2-40B4-BE49-F238E27FC236}">
                <a16:creationId xmlns:a16="http://schemas.microsoft.com/office/drawing/2014/main" id="{94689CEA-8F11-FAB5-7C48-68BB136F87B0}"/>
              </a:ext>
            </a:extLst>
          </p:cNvPr>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73499"/>
                </a:solidFill>
                <a:latin typeface="Arial" panose="020B0604020202020204" pitchFamily="34" charset="0"/>
              </a:rPr>
              <a:t>Sociology in Today’s World</a:t>
            </a:r>
            <a:endParaRPr lang="en-US" altLang="en-US" sz="2800" b="1">
              <a:solidFill>
                <a:srgbClr val="FFCC00"/>
              </a:solidFill>
              <a:latin typeface="Arial" panose="020B0604020202020204" pitchFamily="34" charset="0"/>
            </a:endParaRPr>
          </a:p>
        </p:txBody>
      </p:sp>
      <p:sp>
        <p:nvSpPr>
          <p:cNvPr id="925700" name="Text Box 4">
            <a:extLst>
              <a:ext uri="{FF2B5EF4-FFF2-40B4-BE49-F238E27FC236}">
                <a16:creationId xmlns:a16="http://schemas.microsoft.com/office/drawing/2014/main" id="{71E3A174-0A8C-5313-D9F8-B03035C86F7E}"/>
              </a:ext>
            </a:extLst>
          </p:cNvPr>
          <p:cNvSpPr txBox="1">
            <a:spLocks noChangeArrowheads="1"/>
          </p:cNvSpPr>
          <p:nvPr/>
        </p:nvSpPr>
        <p:spPr bwMode="auto">
          <a:xfrm>
            <a:off x="1981200" y="2819400"/>
            <a:ext cx="4038600" cy="33528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2984500" indent="-4572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3098800" indent="-4572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3213100" indent="-4572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3327400" indent="-4572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37846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2418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6990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51562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Aft>
                <a:spcPct val="25000"/>
              </a:spcAft>
              <a:buFontTx/>
              <a:buChar char="•"/>
            </a:pPr>
            <a:r>
              <a:rPr lang="en-US" altLang="en-US" sz="2000">
                <a:latin typeface="Arial" panose="020B0604020202020204" pitchFamily="34" charset="0"/>
              </a:rPr>
              <a:t>First-person shooter game players use an assortment of weapons to fight off enemies.</a:t>
            </a:r>
          </a:p>
          <a:p>
            <a:pPr eaLnBrk="1" hangingPunct="1">
              <a:spcAft>
                <a:spcPct val="25000"/>
              </a:spcAft>
              <a:buFontTx/>
              <a:buChar char="•"/>
            </a:pPr>
            <a:r>
              <a:rPr lang="en-US" altLang="en-US" sz="2000">
                <a:latin typeface="Arial" panose="020B0604020202020204" pitchFamily="34" charset="0"/>
              </a:rPr>
              <a:t>Newspapers put blame of school shootings on these games.</a:t>
            </a:r>
          </a:p>
          <a:p>
            <a:pPr eaLnBrk="1" hangingPunct="1">
              <a:spcAft>
                <a:spcPct val="25000"/>
              </a:spcAft>
              <a:buFontTx/>
              <a:buChar char="•"/>
            </a:pPr>
            <a:r>
              <a:rPr lang="en-US" altLang="en-US" sz="2000">
                <a:latin typeface="Arial" panose="020B0604020202020204" pitchFamily="34" charset="0"/>
              </a:rPr>
              <a:t>Sociologist Karen Sternheimer began a study to test the link between games and violence.</a:t>
            </a:r>
          </a:p>
        </p:txBody>
      </p:sp>
      <p:sp>
        <p:nvSpPr>
          <p:cNvPr id="925701" name="Text Box 5">
            <a:extLst>
              <a:ext uri="{FF2B5EF4-FFF2-40B4-BE49-F238E27FC236}">
                <a16:creationId xmlns:a16="http://schemas.microsoft.com/office/drawing/2014/main" id="{3C3A4931-3CEB-7E91-35C4-83A581D50E6A}"/>
              </a:ext>
            </a:extLst>
          </p:cNvPr>
          <p:cNvSpPr txBox="1">
            <a:spLocks noChangeArrowheads="1"/>
          </p:cNvSpPr>
          <p:nvPr/>
        </p:nvSpPr>
        <p:spPr bwMode="auto">
          <a:xfrm>
            <a:off x="6172200" y="2819400"/>
            <a:ext cx="4038600" cy="3352800"/>
          </a:xfrm>
          <a:prstGeom prst="rect">
            <a:avLst/>
          </a:prstGeom>
          <a:noFill/>
          <a:ln>
            <a:noFill/>
          </a:ln>
          <a:effectLst/>
          <a:extLst>
            <a:ext uri="{909E8E84-426E-40DD-AFC4-6F175D3DCCD1}">
              <a14:hiddenFill xmlns:a14="http://schemas.microsoft.com/office/drawing/2010/main">
                <a:solidFill>
                  <a:srgbClr val="E0E9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2984500" indent="-4572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3098800" indent="-4572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3213100" indent="-4572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3327400" indent="-4572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37846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2418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6990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51562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Aft>
                <a:spcPct val="25000"/>
              </a:spcAft>
              <a:buFontTx/>
              <a:buChar char="•"/>
            </a:pPr>
            <a:r>
              <a:rPr lang="en-US" altLang="en-US" sz="2000">
                <a:latin typeface="Arial" panose="020B0604020202020204" pitchFamily="34" charset="0"/>
              </a:rPr>
              <a:t>Sternheimer’s study found no correlation between video games and the rate of violence among teens.</a:t>
            </a:r>
          </a:p>
          <a:p>
            <a:pPr eaLnBrk="1" hangingPunct="1">
              <a:spcAft>
                <a:spcPct val="25000"/>
              </a:spcAft>
              <a:buFontTx/>
              <a:buChar char="•"/>
            </a:pPr>
            <a:r>
              <a:rPr lang="en-US" altLang="en-US" sz="2000">
                <a:latin typeface="Arial" panose="020B0604020202020204" pitchFamily="34" charset="0"/>
              </a:rPr>
              <a:t>Studies that seem to support the correlation do not take into account important factors such as poverty, neighborhood stability, or family relationships, according to Sternheimer.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5700"/>
                                        </p:tgtEl>
                                        <p:attrNameLst>
                                          <p:attrName>style.visibility</p:attrName>
                                        </p:attrNameLst>
                                      </p:cBhvr>
                                      <p:to>
                                        <p:strVal val="visible"/>
                                      </p:to>
                                    </p:set>
                                    <p:animEffect transition="in" filter="wipe(left)">
                                      <p:cBhvr>
                                        <p:cTn id="7" dur="500"/>
                                        <p:tgtEl>
                                          <p:spTgt spid="9257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5701"/>
                                        </p:tgtEl>
                                        <p:attrNameLst>
                                          <p:attrName>style.visibility</p:attrName>
                                        </p:attrNameLst>
                                      </p:cBhvr>
                                      <p:to>
                                        <p:strVal val="visible"/>
                                      </p:to>
                                    </p:set>
                                    <p:animEffect transition="in" filter="wipe(left)">
                                      <p:cBhvr>
                                        <p:cTn id="11" dur="500"/>
                                        <p:tgtEl>
                                          <p:spTgt spid="925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00" grpId="0" animBg="1"/>
      <p:bldP spid="9257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1" name="Text Box 3">
            <a:extLst>
              <a:ext uri="{FF2B5EF4-FFF2-40B4-BE49-F238E27FC236}">
                <a16:creationId xmlns:a16="http://schemas.microsoft.com/office/drawing/2014/main" id="{D8D2FA32-8C3B-9373-99EA-E9534AC604FF}"/>
              </a:ext>
            </a:extLst>
          </p:cNvPr>
          <p:cNvSpPr txBox="1">
            <a:spLocks noChangeArrowheads="1"/>
          </p:cNvSpPr>
          <p:nvPr/>
        </p:nvSpPr>
        <p:spPr bwMode="auto">
          <a:xfrm>
            <a:off x="1981200" y="1219200"/>
            <a:ext cx="4038600" cy="48768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2984500" indent="-4572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3098800" indent="-4572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3213100" indent="-4572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3327400" indent="-4572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37846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2418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6990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51562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Aft>
                <a:spcPct val="25000"/>
              </a:spcAft>
              <a:buFontTx/>
              <a:buNone/>
            </a:pPr>
            <a:r>
              <a:rPr lang="en-US" altLang="en-US" sz="2800" b="1">
                <a:solidFill>
                  <a:srgbClr val="BF0000"/>
                </a:solidFill>
                <a:latin typeface="Arial" panose="020B0604020202020204" pitchFamily="34" charset="0"/>
              </a:rPr>
              <a:t>The Industrial Age</a:t>
            </a:r>
            <a:endParaRPr lang="en-US" altLang="en-US" sz="2800" b="1">
              <a:latin typeface="Arial" panose="020B0604020202020204" pitchFamily="34" charset="0"/>
            </a:endParaRPr>
          </a:p>
          <a:p>
            <a:pPr eaLnBrk="1" hangingPunct="1">
              <a:spcAft>
                <a:spcPct val="25000"/>
              </a:spcAft>
              <a:buFontTx/>
              <a:buChar char="•"/>
            </a:pPr>
            <a:r>
              <a:rPr lang="en-US" altLang="en-US" sz="2400">
                <a:latin typeface="Arial" panose="020B0604020202020204" pitchFamily="34" charset="0"/>
              </a:rPr>
              <a:t>With industrialization, the forces of advertising, urbanization, and rising literacy led to the newspaper.</a:t>
            </a:r>
          </a:p>
          <a:p>
            <a:pPr eaLnBrk="1" hangingPunct="1">
              <a:spcAft>
                <a:spcPct val="25000"/>
              </a:spcAft>
              <a:buFontTx/>
              <a:buChar char="•"/>
            </a:pPr>
            <a:r>
              <a:rPr lang="en-US" altLang="en-US" sz="2400">
                <a:latin typeface="Arial" panose="020B0604020202020204" pitchFamily="34" charset="0"/>
              </a:rPr>
              <a:t>The development of electronic media such as movies, radio, and television brought entertainment into people’s homes.</a:t>
            </a:r>
          </a:p>
        </p:txBody>
      </p:sp>
      <p:sp>
        <p:nvSpPr>
          <p:cNvPr id="939013" name="Text Box 5">
            <a:extLst>
              <a:ext uri="{FF2B5EF4-FFF2-40B4-BE49-F238E27FC236}">
                <a16:creationId xmlns:a16="http://schemas.microsoft.com/office/drawing/2014/main" id="{12B4B649-CFC1-46AF-6D97-5DF5F1E9DF4F}"/>
              </a:ext>
            </a:extLst>
          </p:cNvPr>
          <p:cNvSpPr txBox="1">
            <a:spLocks noChangeArrowheads="1"/>
          </p:cNvSpPr>
          <p:nvPr/>
        </p:nvSpPr>
        <p:spPr bwMode="auto">
          <a:xfrm>
            <a:off x="6248400" y="1219200"/>
            <a:ext cx="4038600" cy="4800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Aft>
                <a:spcPct val="25000"/>
              </a:spcAft>
              <a:buFontTx/>
              <a:buNone/>
            </a:pPr>
            <a:r>
              <a:rPr lang="en-US" altLang="en-US" sz="2800" b="1">
                <a:solidFill>
                  <a:srgbClr val="BF0000"/>
                </a:solidFill>
                <a:latin typeface="Arial" panose="020B0604020202020204" pitchFamily="34" charset="0"/>
              </a:rPr>
              <a:t>The Information Society</a:t>
            </a:r>
            <a:endParaRPr lang="en-US" altLang="en-US" sz="2800" b="1">
              <a:latin typeface="Arial" panose="020B0604020202020204" pitchFamily="34" charset="0"/>
            </a:endParaRPr>
          </a:p>
          <a:p>
            <a:pPr eaLnBrk="1" hangingPunct="1">
              <a:spcAft>
                <a:spcPct val="25000"/>
              </a:spcAft>
              <a:buFontTx/>
              <a:buChar char="•"/>
            </a:pPr>
            <a:r>
              <a:rPr lang="en-US" altLang="en-US" sz="2400">
                <a:latin typeface="Arial" panose="020B0604020202020204" pitchFamily="34" charset="0"/>
              </a:rPr>
              <a:t>The computer and the Internet revolutionized communication and information storage.</a:t>
            </a:r>
          </a:p>
          <a:p>
            <a:pPr eaLnBrk="1" hangingPunct="1">
              <a:spcAft>
                <a:spcPct val="25000"/>
              </a:spcAft>
              <a:buFontTx/>
              <a:buChar char="•"/>
            </a:pPr>
            <a:r>
              <a:rPr lang="en-US" altLang="en-US" sz="2400" b="1">
                <a:latin typeface="Arial" panose="020B0604020202020204" pitchFamily="34" charset="0"/>
              </a:rPr>
              <a:t>Information society:</a:t>
            </a:r>
            <a:r>
              <a:rPr lang="en-US" altLang="en-US" sz="2400">
                <a:latin typeface="Arial" panose="020B0604020202020204" pitchFamily="34" charset="0"/>
              </a:rPr>
              <a:t> A community in which the exchange of information is the main social and economic activity</a:t>
            </a:r>
          </a:p>
        </p:txBody>
      </p:sp>
      <p:sp>
        <p:nvSpPr>
          <p:cNvPr id="4100" name="Rectangle 6">
            <a:extLst>
              <a:ext uri="{FF2B5EF4-FFF2-40B4-BE49-F238E27FC236}">
                <a16:creationId xmlns:a16="http://schemas.microsoft.com/office/drawing/2014/main" id="{814DB2D3-6971-6780-3DBD-1858DFE203D7}"/>
              </a:ext>
            </a:extLst>
          </p:cNvPr>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73499"/>
                </a:solidFill>
                <a:latin typeface="Arial" panose="020B0604020202020204" pitchFamily="34" charset="0"/>
              </a:rPr>
              <a:t>The Institutionalization of Mass Media</a:t>
            </a:r>
            <a:endParaRPr lang="en-US" altLang="en-US" sz="2800" b="1">
              <a:solidFill>
                <a:srgbClr val="FFCC00"/>
              </a:solidFill>
              <a:latin typeface="Arial" panose="020B0604020202020204" pitchFamily="34" charset="0"/>
            </a:endParaRPr>
          </a:p>
        </p:txBody>
      </p:sp>
      <p:sp>
        <p:nvSpPr>
          <p:cNvPr id="939015" name="AutoShape 7">
            <a:extLst>
              <a:ext uri="{FF2B5EF4-FFF2-40B4-BE49-F238E27FC236}">
                <a16:creationId xmlns:a16="http://schemas.microsoft.com/office/drawing/2014/main" id="{3C14489C-3EDF-CF3E-E09A-0823EFEB3162}"/>
              </a:ext>
            </a:extLst>
          </p:cNvPr>
          <p:cNvSpPr>
            <a:spLocks noChangeArrowheads="1"/>
          </p:cNvSpPr>
          <p:nvPr/>
        </p:nvSpPr>
        <p:spPr bwMode="auto">
          <a:xfrm flipH="1" flipV="1">
            <a:off x="5715000" y="5867400"/>
            <a:ext cx="228600" cy="152400"/>
          </a:xfrm>
          <a:prstGeom prst="triangle">
            <a:avLst>
              <a:gd name="adj" fmla="val 50000"/>
            </a:avLst>
          </a:prstGeom>
          <a:solidFill>
            <a:srgbClr val="2E6CF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9011"/>
                                        </p:tgtEl>
                                        <p:attrNameLst>
                                          <p:attrName>style.visibility</p:attrName>
                                        </p:attrNameLst>
                                      </p:cBhvr>
                                      <p:to>
                                        <p:strVal val="visible"/>
                                      </p:to>
                                    </p:set>
                                    <p:animEffect transition="in" filter="wipe(left)">
                                      <p:cBhvr>
                                        <p:cTn id="7" dur="500"/>
                                        <p:tgtEl>
                                          <p:spTgt spid="93901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390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39015"/>
                                        </p:tgtEl>
                                        <p:attrNameLst>
                                          <p:attrName>style.visibility</p:attrName>
                                        </p:attrNameLst>
                                      </p:cBhvr>
                                      <p:to>
                                        <p:strVal val="hidden"/>
                                      </p:to>
                                    </p:set>
                                  </p:childTnLst>
                                </p:cTn>
                              </p:par>
                            </p:childTnLst>
                          </p:cTn>
                        </p:par>
                        <p:par>
                          <p:cTn id="15" fill="hold" nodeType="afterGroup">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939013"/>
                                        </p:tgtEl>
                                        <p:attrNameLst>
                                          <p:attrName>style.visibility</p:attrName>
                                        </p:attrNameLst>
                                      </p:cBhvr>
                                      <p:to>
                                        <p:strVal val="visible"/>
                                      </p:to>
                                    </p:set>
                                    <p:animEffect transition="in" filter="wipe(right)">
                                      <p:cBhvr>
                                        <p:cTn id="18" dur="500"/>
                                        <p:tgtEl>
                                          <p:spTgt spid="93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animBg="1"/>
      <p:bldP spid="939013" grpId="0" animBg="1"/>
      <p:bldP spid="939015" grpId="0" animBg="1"/>
      <p:bldP spid="9390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soc_348">
            <a:hlinkClick r:id="rId3"/>
            <a:extLst>
              <a:ext uri="{FF2B5EF4-FFF2-40B4-BE49-F238E27FC236}">
                <a16:creationId xmlns:a16="http://schemas.microsoft.com/office/drawing/2014/main" id="{AF4739C2-70C4-5583-B2CB-4DB3D8930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47766"/>
            <a:ext cx="8763000"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7">
            <a:extLst>
              <a:ext uri="{FF2B5EF4-FFF2-40B4-BE49-F238E27FC236}">
                <a16:creationId xmlns:a16="http://schemas.microsoft.com/office/drawing/2014/main" id="{BDFDF4F4-6B1D-2F82-5232-562D4A6BF4B6}"/>
              </a:ext>
            </a:extLst>
          </p:cNvPr>
          <p:cNvSpPr txBox="1">
            <a:spLocks noChangeArrowheads="1"/>
          </p:cNvSpPr>
          <p:nvPr/>
        </p:nvSpPr>
        <p:spPr bwMode="auto">
          <a:xfrm>
            <a:off x="1752600" y="609603"/>
            <a:ext cx="6096000" cy="461665"/>
          </a:xfrm>
          <a:prstGeom prst="rect">
            <a:avLst/>
          </a:prstGeom>
          <a:noFill/>
          <a:ln>
            <a:noFill/>
          </a:ln>
          <a:effectLst/>
          <a:extLst>
            <a:ext uri="{909E8E84-426E-40DD-AFC4-6F175D3DCCD1}">
              <a14:hiddenFill xmlns:a14="http://schemas.microsoft.com/office/drawing/2010/main">
                <a:solidFill>
                  <a:srgbClr val="580058"/>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3363" indent="-23336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Arial" panose="020B0604020202020204" pitchFamily="34" charset="0"/>
              </a:rPr>
              <a:t>Click on the image to play the Interactive.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300" name="Picture 4" descr="soc_349">
            <a:extLst>
              <a:ext uri="{FF2B5EF4-FFF2-40B4-BE49-F238E27FC236}">
                <a16:creationId xmlns:a16="http://schemas.microsoft.com/office/drawing/2014/main" id="{0D973092-182C-1C19-C56E-FDFEDEC2B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
            <a:ext cx="8915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51300"/>
                                        </p:tgtEl>
                                        <p:attrNameLst>
                                          <p:attrName>style.visibility</p:attrName>
                                        </p:attrNameLst>
                                      </p:cBhvr>
                                      <p:to>
                                        <p:strVal val="visible"/>
                                      </p:to>
                                    </p:set>
                                    <p:animEffect transition="in" filter="wipe(left)">
                                      <p:cBhvr>
                                        <p:cTn id="7" dur="1000"/>
                                        <p:tgtEl>
                                          <p:spTgt spid="95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9FA2005F-2C65-4D37-E622-19046FC40AA9}"/>
              </a:ext>
            </a:extLst>
          </p:cNvPr>
          <p:cNvSpPr txBox="1">
            <a:spLocks noChangeArrowheads="1"/>
          </p:cNvSpPr>
          <p:nvPr/>
        </p:nvSpPr>
        <p:spPr bwMode="auto">
          <a:xfrm>
            <a:off x="1981200" y="1143000"/>
            <a:ext cx="8229600" cy="1371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buFontTx/>
              <a:buNone/>
            </a:pPr>
            <a:r>
              <a:rPr lang="en-US" altLang="en-US" sz="2400">
                <a:latin typeface="Arial" panose="020B0604020202020204" pitchFamily="34" charset="0"/>
              </a:rPr>
              <a:t>Americans obtain information from a wide variety of media. These media can be grouped into four categories, but some scholars claim this division is artificial.</a:t>
            </a:r>
            <a:endParaRPr lang="en-US" altLang="en-US" sz="2200">
              <a:latin typeface="Arial" panose="020B0604020202020204" pitchFamily="34" charset="0"/>
            </a:endParaRPr>
          </a:p>
        </p:txBody>
      </p:sp>
      <p:grpSp>
        <p:nvGrpSpPr>
          <p:cNvPr id="910346" name="Group 10">
            <a:extLst>
              <a:ext uri="{FF2B5EF4-FFF2-40B4-BE49-F238E27FC236}">
                <a16:creationId xmlns:a16="http://schemas.microsoft.com/office/drawing/2014/main" id="{9BC3021D-1539-A1DA-88B5-A2EB0DFEDB18}"/>
              </a:ext>
            </a:extLst>
          </p:cNvPr>
          <p:cNvGrpSpPr>
            <a:grpSpLocks/>
          </p:cNvGrpSpPr>
          <p:nvPr/>
        </p:nvGrpSpPr>
        <p:grpSpPr bwMode="auto">
          <a:xfrm>
            <a:off x="1981200" y="2590800"/>
            <a:ext cx="4038600" cy="3581400"/>
            <a:chOff x="288" y="1632"/>
            <a:chExt cx="2544" cy="2016"/>
          </a:xfrm>
        </p:grpSpPr>
        <p:sp>
          <p:nvSpPr>
            <p:cNvPr id="7176" name="Text Box 4">
              <a:extLst>
                <a:ext uri="{FF2B5EF4-FFF2-40B4-BE49-F238E27FC236}">
                  <a16:creationId xmlns:a16="http://schemas.microsoft.com/office/drawing/2014/main" id="{728A42B2-6A61-B630-30DD-2B8979A7D2B1}"/>
                </a:ext>
              </a:extLst>
            </p:cNvPr>
            <p:cNvSpPr txBox="1">
              <a:spLocks noChangeArrowheads="1"/>
            </p:cNvSpPr>
            <p:nvPr/>
          </p:nvSpPr>
          <p:spPr bwMode="auto">
            <a:xfrm>
              <a:off x="288" y="1872"/>
              <a:ext cx="2544" cy="1776"/>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en-US" altLang="en-US" sz="2200">
                  <a:latin typeface="Arial" panose="020B0604020202020204" pitchFamily="34" charset="0"/>
                </a:rPr>
                <a:t>Newspapers, magazines, and books</a:t>
              </a:r>
            </a:p>
            <a:p>
              <a:pPr eaLnBrk="1" hangingPunct="1">
                <a:buFontTx/>
                <a:buChar char="•"/>
              </a:pPr>
              <a:r>
                <a:rPr lang="en-US" altLang="en-US" sz="2200">
                  <a:latin typeface="Arial" panose="020B0604020202020204" pitchFamily="34" charset="0"/>
                </a:rPr>
                <a:t>Large but declining audience</a:t>
              </a:r>
            </a:p>
            <a:p>
              <a:pPr eaLnBrk="1" hangingPunct="1">
                <a:buFontTx/>
                <a:buChar char="•"/>
              </a:pPr>
              <a:r>
                <a:rPr lang="en-US" altLang="en-US" sz="2200">
                  <a:latin typeface="Arial" panose="020B0604020202020204" pitchFamily="34" charset="0"/>
                </a:rPr>
                <a:t>48 percent read a newspaper daily; 85 percent read a magazine regularly; 25 percent read more than 10 books a year</a:t>
              </a:r>
            </a:p>
          </p:txBody>
        </p:sp>
        <p:sp>
          <p:nvSpPr>
            <p:cNvPr id="7177" name="Text Box 5">
              <a:extLst>
                <a:ext uri="{FF2B5EF4-FFF2-40B4-BE49-F238E27FC236}">
                  <a16:creationId xmlns:a16="http://schemas.microsoft.com/office/drawing/2014/main" id="{B395C982-A3DF-1E53-FE12-8A4375DEC3CA}"/>
                </a:ext>
              </a:extLst>
            </p:cNvPr>
            <p:cNvSpPr txBox="1">
              <a:spLocks noChangeArrowheads="1"/>
            </p:cNvSpPr>
            <p:nvPr/>
          </p:nvSpPr>
          <p:spPr bwMode="auto">
            <a:xfrm>
              <a:off x="288" y="1632"/>
              <a:ext cx="2544" cy="24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BF0000"/>
                  </a:solidFill>
                  <a:latin typeface="Arial" panose="020B0604020202020204" pitchFamily="34" charset="0"/>
                </a:rPr>
                <a:t>Print Media</a:t>
              </a:r>
              <a:endParaRPr lang="en-US" altLang="en-US" sz="2400" b="1">
                <a:latin typeface="Arial" panose="020B0604020202020204" pitchFamily="34" charset="0"/>
              </a:endParaRPr>
            </a:p>
          </p:txBody>
        </p:sp>
      </p:grpSp>
      <p:sp>
        <p:nvSpPr>
          <p:cNvPr id="7172" name="Rectangle 6">
            <a:extLst>
              <a:ext uri="{FF2B5EF4-FFF2-40B4-BE49-F238E27FC236}">
                <a16:creationId xmlns:a16="http://schemas.microsoft.com/office/drawing/2014/main" id="{7698BF5B-4EEF-4D2E-67B6-29C312649F5F}"/>
              </a:ext>
            </a:extLst>
          </p:cNvPr>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73499"/>
                </a:solidFill>
                <a:latin typeface="Arial" panose="020B0604020202020204" pitchFamily="34" charset="0"/>
              </a:rPr>
              <a:t>Mass Media in the United States</a:t>
            </a:r>
            <a:endParaRPr lang="en-US" altLang="en-US" sz="2800" b="1">
              <a:solidFill>
                <a:srgbClr val="FFCC00"/>
              </a:solidFill>
              <a:latin typeface="Arial" panose="020B0604020202020204" pitchFamily="34" charset="0"/>
            </a:endParaRPr>
          </a:p>
        </p:txBody>
      </p:sp>
      <p:grpSp>
        <p:nvGrpSpPr>
          <p:cNvPr id="910347" name="Group 11">
            <a:extLst>
              <a:ext uri="{FF2B5EF4-FFF2-40B4-BE49-F238E27FC236}">
                <a16:creationId xmlns:a16="http://schemas.microsoft.com/office/drawing/2014/main" id="{06BCADA9-0C9E-2E9F-6C25-BB34D5DBF298}"/>
              </a:ext>
            </a:extLst>
          </p:cNvPr>
          <p:cNvGrpSpPr>
            <a:grpSpLocks/>
          </p:cNvGrpSpPr>
          <p:nvPr/>
        </p:nvGrpSpPr>
        <p:grpSpPr bwMode="auto">
          <a:xfrm>
            <a:off x="6172200" y="2552700"/>
            <a:ext cx="4038600" cy="3619500"/>
            <a:chOff x="2928" y="1608"/>
            <a:chExt cx="2544" cy="2040"/>
          </a:xfrm>
        </p:grpSpPr>
        <p:sp>
          <p:nvSpPr>
            <p:cNvPr id="7174" name="Text Box 8">
              <a:extLst>
                <a:ext uri="{FF2B5EF4-FFF2-40B4-BE49-F238E27FC236}">
                  <a16:creationId xmlns:a16="http://schemas.microsoft.com/office/drawing/2014/main" id="{F864EA9F-2EDD-A05A-A60A-175103E1D93E}"/>
                </a:ext>
              </a:extLst>
            </p:cNvPr>
            <p:cNvSpPr txBox="1">
              <a:spLocks noChangeArrowheads="1"/>
            </p:cNvSpPr>
            <p:nvPr/>
          </p:nvSpPr>
          <p:spPr bwMode="auto">
            <a:xfrm>
              <a:off x="2928" y="1872"/>
              <a:ext cx="2544" cy="17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en-US" altLang="en-US" sz="2200">
                  <a:latin typeface="Arial" panose="020B0604020202020204" pitchFamily="34" charset="0"/>
                </a:rPr>
                <a:t>Sound recordings (CDs, vinyl records, music videos and MP3s) and radio</a:t>
              </a:r>
            </a:p>
            <a:p>
              <a:pPr eaLnBrk="1" hangingPunct="1">
                <a:buFontTx/>
                <a:buChar char="•"/>
              </a:pPr>
              <a:r>
                <a:rPr lang="en-US" altLang="en-US" sz="2200">
                  <a:latin typeface="Arial" panose="020B0604020202020204" pitchFamily="34" charset="0"/>
                </a:rPr>
                <a:t>Wide variety of radio formats: news, talk, classic rock, religion, etc.</a:t>
              </a:r>
            </a:p>
            <a:p>
              <a:pPr eaLnBrk="1" hangingPunct="1">
                <a:buFontTx/>
                <a:buChar char="•"/>
              </a:pPr>
              <a:r>
                <a:rPr lang="en-US" altLang="en-US" sz="2200">
                  <a:latin typeface="Arial" panose="020B0604020202020204" pitchFamily="34" charset="0"/>
                </a:rPr>
                <a:t>99 percent have radio at home</a:t>
              </a:r>
            </a:p>
          </p:txBody>
        </p:sp>
        <p:sp>
          <p:nvSpPr>
            <p:cNvPr id="7175" name="Text Box 9">
              <a:extLst>
                <a:ext uri="{FF2B5EF4-FFF2-40B4-BE49-F238E27FC236}">
                  <a16:creationId xmlns:a16="http://schemas.microsoft.com/office/drawing/2014/main" id="{BC07376A-62E1-F5E1-FF6A-79344128ED94}"/>
                </a:ext>
              </a:extLst>
            </p:cNvPr>
            <p:cNvSpPr txBox="1">
              <a:spLocks noChangeArrowheads="1"/>
            </p:cNvSpPr>
            <p:nvPr/>
          </p:nvSpPr>
          <p:spPr bwMode="auto">
            <a:xfrm>
              <a:off x="2928" y="1608"/>
              <a:ext cx="2544" cy="2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BF0000"/>
                  </a:solidFill>
                  <a:latin typeface="Arial" panose="020B0604020202020204" pitchFamily="34" charset="0"/>
                </a:rPr>
                <a:t>Audio Media</a:t>
              </a:r>
              <a:endParaRPr lang="en-US" altLang="en-US" sz="2400" b="1">
                <a:latin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10346"/>
                                        </p:tgtEl>
                                        <p:attrNameLst>
                                          <p:attrName>style.visibility</p:attrName>
                                        </p:attrNameLst>
                                      </p:cBhvr>
                                      <p:to>
                                        <p:strVal val="visible"/>
                                      </p:to>
                                    </p:set>
                                    <p:animEffect transition="in" filter="wipe(left)">
                                      <p:cBhvr>
                                        <p:cTn id="7" dur="500"/>
                                        <p:tgtEl>
                                          <p:spTgt spid="910346"/>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910347"/>
                                        </p:tgtEl>
                                        <p:attrNameLst>
                                          <p:attrName>style.visibility</p:attrName>
                                        </p:attrNameLst>
                                      </p:cBhvr>
                                      <p:to>
                                        <p:strVal val="visible"/>
                                      </p:to>
                                    </p:set>
                                    <p:animEffect transition="in" filter="wipe(right)">
                                      <p:cBhvr>
                                        <p:cTn id="11" dur="500"/>
                                        <p:tgtEl>
                                          <p:spTgt spid="910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CA413F63-A3CA-B574-C128-9CCEC21D1997}"/>
              </a:ext>
            </a:extLst>
          </p:cNvPr>
          <p:cNvSpPr txBox="1">
            <a:spLocks noChangeArrowheads="1"/>
          </p:cNvSpPr>
          <p:nvPr/>
        </p:nvSpPr>
        <p:spPr bwMode="auto">
          <a:xfrm>
            <a:off x="1981200" y="1143000"/>
            <a:ext cx="8229600" cy="1371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buFontTx/>
              <a:buNone/>
            </a:pPr>
            <a:r>
              <a:rPr lang="en-US" altLang="en-US" sz="2400">
                <a:latin typeface="Arial" panose="020B0604020202020204" pitchFamily="34" charset="0"/>
              </a:rPr>
              <a:t>Americans obtain information from a wide variety of media. These media can be grouped into four categories, but some scholars claim this division is artificial.</a:t>
            </a:r>
            <a:endParaRPr lang="en-US" altLang="en-US" sz="2200">
              <a:latin typeface="Arial" panose="020B0604020202020204" pitchFamily="34" charset="0"/>
            </a:endParaRPr>
          </a:p>
        </p:txBody>
      </p:sp>
      <p:grpSp>
        <p:nvGrpSpPr>
          <p:cNvPr id="941059" name="Group 3">
            <a:extLst>
              <a:ext uri="{FF2B5EF4-FFF2-40B4-BE49-F238E27FC236}">
                <a16:creationId xmlns:a16="http://schemas.microsoft.com/office/drawing/2014/main" id="{C050D042-5038-5FE3-454E-FE16A3319B56}"/>
              </a:ext>
            </a:extLst>
          </p:cNvPr>
          <p:cNvGrpSpPr>
            <a:grpSpLocks/>
          </p:cNvGrpSpPr>
          <p:nvPr/>
        </p:nvGrpSpPr>
        <p:grpSpPr bwMode="auto">
          <a:xfrm>
            <a:off x="1981200" y="2590800"/>
            <a:ext cx="4038600" cy="3048000"/>
            <a:chOff x="288" y="1632"/>
            <a:chExt cx="2544" cy="2016"/>
          </a:xfrm>
        </p:grpSpPr>
        <p:sp>
          <p:nvSpPr>
            <p:cNvPr id="8200" name="Text Box 4">
              <a:extLst>
                <a:ext uri="{FF2B5EF4-FFF2-40B4-BE49-F238E27FC236}">
                  <a16:creationId xmlns:a16="http://schemas.microsoft.com/office/drawing/2014/main" id="{2632BF1E-864C-E0C6-0097-B9C32CC8359D}"/>
                </a:ext>
              </a:extLst>
            </p:cNvPr>
            <p:cNvSpPr txBox="1">
              <a:spLocks noChangeArrowheads="1"/>
            </p:cNvSpPr>
            <p:nvPr/>
          </p:nvSpPr>
          <p:spPr bwMode="auto">
            <a:xfrm>
              <a:off x="288" y="1872"/>
              <a:ext cx="2544" cy="1776"/>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en-US" altLang="en-US" sz="2200">
                  <a:latin typeface="Arial" panose="020B0604020202020204" pitchFamily="34" charset="0"/>
                </a:rPr>
                <a:t>Movies, television, videocassettes, DVDs</a:t>
              </a:r>
            </a:p>
            <a:p>
              <a:pPr eaLnBrk="1" hangingPunct="1">
                <a:buFontTx/>
                <a:buChar char="•"/>
              </a:pPr>
              <a:r>
                <a:rPr lang="en-US" altLang="en-US" sz="2200">
                  <a:latin typeface="Arial" panose="020B0604020202020204" pitchFamily="34" charset="0"/>
                </a:rPr>
                <a:t>Television reaches one of the largest audiences, with 98 percent having television at home</a:t>
              </a:r>
            </a:p>
          </p:txBody>
        </p:sp>
        <p:sp>
          <p:nvSpPr>
            <p:cNvPr id="8201" name="Text Box 5">
              <a:extLst>
                <a:ext uri="{FF2B5EF4-FFF2-40B4-BE49-F238E27FC236}">
                  <a16:creationId xmlns:a16="http://schemas.microsoft.com/office/drawing/2014/main" id="{583DCE66-4524-39BD-8C13-7CCD978A6C3A}"/>
                </a:ext>
              </a:extLst>
            </p:cNvPr>
            <p:cNvSpPr txBox="1">
              <a:spLocks noChangeArrowheads="1"/>
            </p:cNvSpPr>
            <p:nvPr/>
          </p:nvSpPr>
          <p:spPr bwMode="auto">
            <a:xfrm>
              <a:off x="288" y="1632"/>
              <a:ext cx="2544" cy="24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BF0000"/>
                  </a:solidFill>
                  <a:latin typeface="Arial" panose="020B0604020202020204" pitchFamily="34" charset="0"/>
                </a:rPr>
                <a:t>Visual Media</a:t>
              </a:r>
              <a:endParaRPr lang="en-US" altLang="en-US" sz="2400" b="1">
                <a:latin typeface="Arial" panose="020B0604020202020204" pitchFamily="34" charset="0"/>
              </a:endParaRPr>
            </a:p>
          </p:txBody>
        </p:sp>
      </p:grpSp>
      <p:sp>
        <p:nvSpPr>
          <p:cNvPr id="8196" name="Rectangle 6">
            <a:extLst>
              <a:ext uri="{FF2B5EF4-FFF2-40B4-BE49-F238E27FC236}">
                <a16:creationId xmlns:a16="http://schemas.microsoft.com/office/drawing/2014/main" id="{0C013055-0AA3-DD69-DCFF-C9FF4F46B560}"/>
              </a:ext>
            </a:extLst>
          </p:cNvPr>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73499"/>
                </a:solidFill>
                <a:latin typeface="Arial" panose="020B0604020202020204" pitchFamily="34" charset="0"/>
              </a:rPr>
              <a:t>Mass Media in the United States</a:t>
            </a:r>
            <a:endParaRPr lang="en-US" altLang="en-US" sz="2800" b="1">
              <a:solidFill>
                <a:srgbClr val="FFCC00"/>
              </a:solidFill>
              <a:latin typeface="Arial" panose="020B0604020202020204" pitchFamily="34" charset="0"/>
            </a:endParaRPr>
          </a:p>
        </p:txBody>
      </p:sp>
      <p:grpSp>
        <p:nvGrpSpPr>
          <p:cNvPr id="941063" name="Group 7">
            <a:extLst>
              <a:ext uri="{FF2B5EF4-FFF2-40B4-BE49-F238E27FC236}">
                <a16:creationId xmlns:a16="http://schemas.microsoft.com/office/drawing/2014/main" id="{FF6960E9-4C14-8B47-B14A-20DACE30E3FD}"/>
              </a:ext>
            </a:extLst>
          </p:cNvPr>
          <p:cNvGrpSpPr>
            <a:grpSpLocks/>
          </p:cNvGrpSpPr>
          <p:nvPr/>
        </p:nvGrpSpPr>
        <p:grpSpPr bwMode="auto">
          <a:xfrm>
            <a:off x="6172200" y="2590800"/>
            <a:ext cx="4038600" cy="3048000"/>
            <a:chOff x="2928" y="1608"/>
            <a:chExt cx="2544" cy="2040"/>
          </a:xfrm>
        </p:grpSpPr>
        <p:sp>
          <p:nvSpPr>
            <p:cNvPr id="8198" name="Text Box 8">
              <a:extLst>
                <a:ext uri="{FF2B5EF4-FFF2-40B4-BE49-F238E27FC236}">
                  <a16:creationId xmlns:a16="http://schemas.microsoft.com/office/drawing/2014/main" id="{F3814583-E19E-800D-AA18-A4A833BC2B49}"/>
                </a:ext>
              </a:extLst>
            </p:cNvPr>
            <p:cNvSpPr txBox="1">
              <a:spLocks noChangeArrowheads="1"/>
            </p:cNvSpPr>
            <p:nvPr/>
          </p:nvSpPr>
          <p:spPr bwMode="auto">
            <a:xfrm>
              <a:off x="2928" y="1872"/>
              <a:ext cx="2544" cy="17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en-US" altLang="en-US" sz="2200">
                  <a:latin typeface="Arial" panose="020B0604020202020204" pitchFamily="34" charset="0"/>
                </a:rPr>
                <a:t>Internet services such as e-mail, online chat groups, social-networking sites, and online shopping</a:t>
              </a:r>
            </a:p>
            <a:p>
              <a:pPr eaLnBrk="1" hangingPunct="1">
                <a:buFontTx/>
                <a:buChar char="•"/>
              </a:pPr>
              <a:r>
                <a:rPr lang="en-US" altLang="en-US" sz="2200">
                  <a:latin typeface="Arial" panose="020B0604020202020204" pitchFamily="34" charset="0"/>
                </a:rPr>
                <a:t>65 percent have Internet access at home</a:t>
              </a:r>
            </a:p>
          </p:txBody>
        </p:sp>
        <p:sp>
          <p:nvSpPr>
            <p:cNvPr id="8199" name="Text Box 9">
              <a:extLst>
                <a:ext uri="{FF2B5EF4-FFF2-40B4-BE49-F238E27FC236}">
                  <a16:creationId xmlns:a16="http://schemas.microsoft.com/office/drawing/2014/main" id="{7F359B9E-1898-0428-FA3F-7D9EBB044DF1}"/>
                </a:ext>
              </a:extLst>
            </p:cNvPr>
            <p:cNvSpPr txBox="1">
              <a:spLocks noChangeArrowheads="1"/>
            </p:cNvSpPr>
            <p:nvPr/>
          </p:nvSpPr>
          <p:spPr bwMode="auto">
            <a:xfrm>
              <a:off x="2928" y="1608"/>
              <a:ext cx="2544" cy="2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BF0000"/>
                  </a:solidFill>
                  <a:latin typeface="Arial" panose="020B0604020202020204" pitchFamily="34" charset="0"/>
                </a:rPr>
                <a:t>Online Media</a:t>
              </a:r>
              <a:endParaRPr lang="en-US" altLang="en-US" sz="2400" b="1">
                <a:latin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41059"/>
                                        </p:tgtEl>
                                        <p:attrNameLst>
                                          <p:attrName>style.visibility</p:attrName>
                                        </p:attrNameLst>
                                      </p:cBhvr>
                                      <p:to>
                                        <p:strVal val="visible"/>
                                      </p:to>
                                    </p:set>
                                    <p:animEffect transition="in" filter="wipe(left)">
                                      <p:cBhvr>
                                        <p:cTn id="7" dur="500"/>
                                        <p:tgtEl>
                                          <p:spTgt spid="941059"/>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941063"/>
                                        </p:tgtEl>
                                        <p:attrNameLst>
                                          <p:attrName>style.visibility</p:attrName>
                                        </p:attrNameLst>
                                      </p:cBhvr>
                                      <p:to>
                                        <p:strVal val="visible"/>
                                      </p:to>
                                    </p:set>
                                    <p:animEffect transition="in" filter="wipe(right)">
                                      <p:cBhvr>
                                        <p:cTn id="11" dur="500"/>
                                        <p:tgtEl>
                                          <p:spTgt spid="941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Text Box 3">
            <a:extLst>
              <a:ext uri="{FF2B5EF4-FFF2-40B4-BE49-F238E27FC236}">
                <a16:creationId xmlns:a16="http://schemas.microsoft.com/office/drawing/2014/main" id="{B6F4549E-676B-1911-139B-012A95D93910}"/>
              </a:ext>
            </a:extLst>
          </p:cNvPr>
          <p:cNvSpPr txBox="1">
            <a:spLocks noChangeArrowheads="1"/>
          </p:cNvSpPr>
          <p:nvPr/>
        </p:nvSpPr>
        <p:spPr bwMode="auto">
          <a:xfrm>
            <a:off x="1981200" y="1676400"/>
            <a:ext cx="4038600" cy="48006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2984500" indent="-4572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3098800" indent="-4572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3213100" indent="-4572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3327400" indent="-4572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37846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42418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46990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5156200" indent="-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Aft>
                <a:spcPct val="25000"/>
              </a:spcAft>
              <a:buFontTx/>
              <a:buNone/>
            </a:pPr>
            <a:r>
              <a:rPr lang="en-US" altLang="en-US" sz="2800" b="1">
                <a:solidFill>
                  <a:srgbClr val="BF0000"/>
                </a:solidFill>
                <a:latin typeface="Arial" panose="020B0604020202020204" pitchFamily="34" charset="0"/>
              </a:rPr>
              <a:t>Convergence</a:t>
            </a:r>
            <a:endParaRPr lang="en-US" altLang="en-US" sz="2800" b="1">
              <a:latin typeface="Arial" panose="020B0604020202020204" pitchFamily="34" charset="0"/>
            </a:endParaRPr>
          </a:p>
          <a:p>
            <a:pPr eaLnBrk="1" hangingPunct="1">
              <a:spcAft>
                <a:spcPct val="25000"/>
              </a:spcAft>
              <a:buFontTx/>
              <a:buChar char="•"/>
            </a:pPr>
            <a:r>
              <a:rPr lang="en-US" altLang="en-US" sz="2400" b="1">
                <a:latin typeface="Arial" panose="020B0604020202020204" pitchFamily="34" charset="0"/>
              </a:rPr>
              <a:t>Media convergence:</a:t>
            </a:r>
            <a:r>
              <a:rPr lang="en-US" altLang="en-US" sz="2400">
                <a:latin typeface="Arial" panose="020B0604020202020204" pitchFamily="34" charset="0"/>
              </a:rPr>
              <a:t> The idea that the media are merging and are no longer separate entities</a:t>
            </a:r>
          </a:p>
          <a:p>
            <a:pPr eaLnBrk="1" hangingPunct="1">
              <a:spcAft>
                <a:spcPct val="25000"/>
              </a:spcAft>
              <a:buFontTx/>
              <a:buChar char="•"/>
            </a:pPr>
            <a:r>
              <a:rPr lang="en-US" altLang="en-US" sz="2400">
                <a:latin typeface="Arial" panose="020B0604020202020204" pitchFamily="34" charset="0"/>
              </a:rPr>
              <a:t>Examples: newspapers available online, Internet radio, e-books</a:t>
            </a:r>
          </a:p>
        </p:txBody>
      </p:sp>
      <p:sp>
        <p:nvSpPr>
          <p:cNvPr id="912389" name="Text Box 5">
            <a:extLst>
              <a:ext uri="{FF2B5EF4-FFF2-40B4-BE49-F238E27FC236}">
                <a16:creationId xmlns:a16="http://schemas.microsoft.com/office/drawing/2014/main" id="{B0E996F4-450B-49A8-7B01-919E6E4D9742}"/>
              </a:ext>
            </a:extLst>
          </p:cNvPr>
          <p:cNvSpPr txBox="1">
            <a:spLocks noChangeArrowheads="1"/>
          </p:cNvSpPr>
          <p:nvPr/>
        </p:nvSpPr>
        <p:spPr bwMode="auto">
          <a:xfrm>
            <a:off x="6248400" y="1676400"/>
            <a:ext cx="4038600" cy="4800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Aft>
                <a:spcPct val="25000"/>
              </a:spcAft>
              <a:buFontTx/>
              <a:buNone/>
            </a:pPr>
            <a:r>
              <a:rPr lang="en-US" altLang="en-US" sz="2800" b="1">
                <a:solidFill>
                  <a:srgbClr val="BF0000"/>
                </a:solidFill>
                <a:latin typeface="Arial" panose="020B0604020202020204" pitchFamily="34" charset="0"/>
              </a:rPr>
              <a:t>Media Consumption</a:t>
            </a:r>
            <a:endParaRPr lang="en-US" altLang="en-US" sz="2800" b="1">
              <a:latin typeface="Arial" panose="020B0604020202020204" pitchFamily="34" charset="0"/>
            </a:endParaRPr>
          </a:p>
          <a:p>
            <a:pPr eaLnBrk="1" hangingPunct="1">
              <a:spcAft>
                <a:spcPct val="25000"/>
              </a:spcAft>
              <a:buFontTx/>
              <a:buChar char="•"/>
            </a:pPr>
            <a:r>
              <a:rPr lang="en-US" altLang="en-US" sz="2400">
                <a:latin typeface="Arial" panose="020B0604020202020204" pitchFamily="34" charset="0"/>
              </a:rPr>
              <a:t>On average, each American spends nearly 3,600 hours a year using media</a:t>
            </a:r>
          </a:p>
          <a:p>
            <a:pPr eaLnBrk="1" hangingPunct="1">
              <a:spcAft>
                <a:spcPct val="25000"/>
              </a:spcAft>
              <a:buFontTx/>
              <a:buChar char="•"/>
            </a:pPr>
            <a:r>
              <a:rPr lang="en-US" altLang="en-US" sz="2400">
                <a:latin typeface="Arial" panose="020B0604020202020204" pitchFamily="34" charset="0"/>
              </a:rPr>
              <a:t>Individual usage rates are affected by age, education, and income</a:t>
            </a:r>
          </a:p>
        </p:txBody>
      </p:sp>
      <p:sp>
        <p:nvSpPr>
          <p:cNvPr id="9220" name="Rectangle 6">
            <a:extLst>
              <a:ext uri="{FF2B5EF4-FFF2-40B4-BE49-F238E27FC236}">
                <a16:creationId xmlns:a16="http://schemas.microsoft.com/office/drawing/2014/main" id="{83FE07E0-0EEF-13C1-EE85-1B0D36DAB081}"/>
              </a:ext>
            </a:extLst>
          </p:cNvPr>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b="1">
              <a:solidFill>
                <a:srgbClr val="FFCC00"/>
              </a:solidFill>
              <a:latin typeface="Arial" panose="020B0604020202020204" pitchFamily="34" charset="0"/>
            </a:endParaRPr>
          </a:p>
        </p:txBody>
      </p:sp>
      <p:sp>
        <p:nvSpPr>
          <p:cNvPr id="9221" name="Rectangle 7">
            <a:extLst>
              <a:ext uri="{FF2B5EF4-FFF2-40B4-BE49-F238E27FC236}">
                <a16:creationId xmlns:a16="http://schemas.microsoft.com/office/drawing/2014/main" id="{06600DC9-7598-E4E0-BC89-DFAB673FDC4B}"/>
              </a:ext>
            </a:extLst>
          </p:cNvPr>
          <p:cNvSpPr>
            <a:spLocks noChangeArrowheads="1"/>
          </p:cNvSpPr>
          <p:nvPr/>
        </p:nvSpPr>
        <p:spPr bwMode="auto">
          <a:xfrm>
            <a:off x="2057400" y="7620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73499"/>
                </a:solidFill>
                <a:latin typeface="Arial" panose="020B0604020202020204" pitchFamily="34" charset="0"/>
              </a:rPr>
              <a:t>Mass Media in the United States</a:t>
            </a:r>
            <a:endParaRPr lang="en-US" altLang="en-US" sz="2800" b="1">
              <a:solidFill>
                <a:srgbClr val="FFCC00"/>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2387"/>
                                        </p:tgtEl>
                                        <p:attrNameLst>
                                          <p:attrName>style.visibility</p:attrName>
                                        </p:attrNameLst>
                                      </p:cBhvr>
                                      <p:to>
                                        <p:strVal val="visible"/>
                                      </p:to>
                                    </p:set>
                                    <p:animEffect transition="in" filter="wipe(left)">
                                      <p:cBhvr>
                                        <p:cTn id="7" dur="500"/>
                                        <p:tgtEl>
                                          <p:spTgt spid="912387"/>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12389"/>
                                        </p:tgtEl>
                                        <p:attrNameLst>
                                          <p:attrName>style.visibility</p:attrName>
                                        </p:attrNameLst>
                                      </p:cBhvr>
                                      <p:to>
                                        <p:strVal val="visible"/>
                                      </p:to>
                                    </p:set>
                                    <p:animEffect transition="in" filter="wipe(right)">
                                      <p:cBhvr>
                                        <p:cTn id="11" dur="500"/>
                                        <p:tgtEl>
                                          <p:spTgt spid="912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7" grpId="0" animBg="1"/>
      <p:bldP spid="9123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4438" name="Picture 6" descr="soc_351">
            <a:extLst>
              <a:ext uri="{FF2B5EF4-FFF2-40B4-BE49-F238E27FC236}">
                <a16:creationId xmlns:a16="http://schemas.microsoft.com/office/drawing/2014/main" id="{46FF07D3-1E2F-8044-58C7-C88F1B1DB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9358"/>
          <a:stretch>
            <a:fillRect/>
          </a:stretch>
        </p:blipFill>
        <p:spPr bwMode="auto">
          <a:xfrm>
            <a:off x="1676400" y="76200"/>
            <a:ext cx="43624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4439" name="Picture 7" descr="soc_351">
            <a:extLst>
              <a:ext uri="{FF2B5EF4-FFF2-40B4-BE49-F238E27FC236}">
                <a16:creationId xmlns:a16="http://schemas.microsoft.com/office/drawing/2014/main" id="{60EFDA18-0798-3FDF-8DBA-404A52F55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1434"/>
          <a:stretch>
            <a:fillRect/>
          </a:stretch>
        </p:blipFill>
        <p:spPr bwMode="auto">
          <a:xfrm>
            <a:off x="6096000" y="76200"/>
            <a:ext cx="43624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14438"/>
                                        </p:tgtEl>
                                        <p:attrNameLst>
                                          <p:attrName>style.visibility</p:attrName>
                                        </p:attrNameLst>
                                      </p:cBhvr>
                                      <p:to>
                                        <p:strVal val="visible"/>
                                      </p:to>
                                    </p:set>
                                    <p:anim calcmode="lin" valueType="num">
                                      <p:cBhvr additive="base">
                                        <p:cTn id="7" dur="1000" fill="hold"/>
                                        <p:tgtEl>
                                          <p:spTgt spid="914438"/>
                                        </p:tgtEl>
                                        <p:attrNameLst>
                                          <p:attrName>ppt_x</p:attrName>
                                        </p:attrNameLst>
                                      </p:cBhvr>
                                      <p:tavLst>
                                        <p:tav tm="0">
                                          <p:val>
                                            <p:strVal val="0-#ppt_w/2"/>
                                          </p:val>
                                        </p:tav>
                                        <p:tav tm="100000">
                                          <p:val>
                                            <p:strVal val="#ppt_x"/>
                                          </p:val>
                                        </p:tav>
                                      </p:tavLst>
                                    </p:anim>
                                    <p:anim calcmode="lin" valueType="num">
                                      <p:cBhvr additive="base">
                                        <p:cTn id="8" dur="1000" fill="hold"/>
                                        <p:tgtEl>
                                          <p:spTgt spid="91443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14439"/>
                                        </p:tgtEl>
                                        <p:attrNameLst>
                                          <p:attrName>style.visibility</p:attrName>
                                        </p:attrNameLst>
                                      </p:cBhvr>
                                      <p:to>
                                        <p:strVal val="visible"/>
                                      </p:to>
                                    </p:set>
                                    <p:anim calcmode="lin" valueType="num">
                                      <p:cBhvr additive="base">
                                        <p:cTn id="11" dur="1000" fill="hold"/>
                                        <p:tgtEl>
                                          <p:spTgt spid="914439"/>
                                        </p:tgtEl>
                                        <p:attrNameLst>
                                          <p:attrName>ppt_x</p:attrName>
                                        </p:attrNameLst>
                                      </p:cBhvr>
                                      <p:tavLst>
                                        <p:tav tm="0">
                                          <p:val>
                                            <p:strVal val="1+#ppt_w/2"/>
                                          </p:val>
                                        </p:tav>
                                        <p:tav tm="100000">
                                          <p:val>
                                            <p:strVal val="#ppt_x"/>
                                          </p:val>
                                        </p:tav>
                                      </p:tavLst>
                                    </p:anim>
                                    <p:anim calcmode="lin" valueType="num">
                                      <p:cBhvr additive="base">
                                        <p:cTn id="12" dur="1000" fill="hold"/>
                                        <p:tgtEl>
                                          <p:spTgt spid="914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9"/>
</p:tagLst>
</file>

<file path=ppt/tags/tag2.xml><?xml version="1.0" encoding="utf-8"?>
<p:tagLst xmlns:a="http://schemas.openxmlformats.org/drawingml/2006/main" xmlns:r="http://schemas.openxmlformats.org/officeDocument/2006/relationships" xmlns:p="http://schemas.openxmlformats.org/presentationml/2006/main">
  <p:tag name="TIMING" val="|.4|.9|.9"/>
</p:tagLst>
</file>

<file path=ppt/tags/tag3.xml><?xml version="1.0" encoding="utf-8"?>
<p:tagLst xmlns:a="http://schemas.openxmlformats.org/drawingml/2006/main" xmlns:r="http://schemas.openxmlformats.org/officeDocument/2006/relationships" xmlns:p="http://schemas.openxmlformats.org/presentationml/2006/main">
  <p:tag name="TIMING" val="|.4|.9|.9"/>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1098</Words>
  <Application>Microsoft Office PowerPoint</Application>
  <PresentationFormat>Widescreen</PresentationFormat>
  <Paragraphs>112</Paragraphs>
  <Slides>22</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mcm826@hotmail.com</dc:creator>
  <cp:lastModifiedBy>Chris Livesey</cp:lastModifiedBy>
  <cp:revision>5</cp:revision>
  <dcterms:created xsi:type="dcterms:W3CDTF">2015-01-05T01:30:18Z</dcterms:created>
  <dcterms:modified xsi:type="dcterms:W3CDTF">2022-11-21T09:55:17Z</dcterms:modified>
</cp:coreProperties>
</file>