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8807" autoAdjust="0"/>
  </p:normalViewPr>
  <p:slideViewPr>
    <p:cSldViewPr>
      <p:cViewPr varScale="1">
        <p:scale>
          <a:sx n="74" d="100"/>
          <a:sy n="74" d="100"/>
        </p:scale>
        <p:origin x="42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E1B78-93E9-4DC5-926C-8AEE7492A365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32D9E-CE10-4E25-B798-1B9EC48FC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2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32D9E-CE10-4E25-B798-1B9EC48FC7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4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each sub-heading (aggressive condition, non-aggressive condition and control condition) to reveal information about each.</a:t>
            </a:r>
          </a:p>
          <a:p>
            <a:r>
              <a:rPr lang="en-GB" dirty="0"/>
              <a:t>Click on Procedure once to reveal further information about the procedure.</a:t>
            </a:r>
          </a:p>
          <a:p>
            <a:r>
              <a:rPr lang="en-GB" dirty="0"/>
              <a:t>Click on Procedure again to reveal final piece of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32D9E-CE10-4E25-B798-1B9EC48FC7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5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Strengths to reveal each strength (i.e. click on strengths 3 times to reveal 3 pieces of information in turn).</a:t>
            </a:r>
          </a:p>
          <a:p>
            <a:r>
              <a:rPr lang="en-GB" dirty="0"/>
              <a:t>Click on Weaknesses to reveal each weakness (i.e. click on weaknesses 4 times to reveal 4 pieces of information in turn).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32D9E-CE10-4E25-B798-1B9EC48FC7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A63E-6768-4BE5-8B08-44BC74A3BA0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0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B4CAC-B90D-4A8A-B354-6E7EBC0860E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77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2AE3-F609-4AC9-8895-C95AFAE2819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16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EE5F2-2D29-47A5-B6C2-7010204D0E1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58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C038-1523-4AAC-A466-57883D7CBF2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484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7EBB-AA78-4054-A81F-6F85B403CF3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45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B447-280F-4D24-9A9D-3CF47CE00C9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093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C88-E36F-4CFE-B064-8181FBE495A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00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9DEF-7CC5-4151-A45A-5B38D067107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33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A2BB-9791-4F1D-93AC-AD5C4DE906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78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15F2-D789-4989-8FC0-505238C062B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465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1161-2585-4605-B1E6-42B4D3244F2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3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7.png"/><Relationship Id="rId3" Type="http://schemas.openxmlformats.org/officeDocument/2006/relationships/slide" Target="slide5.xml"/><Relationship Id="rId7" Type="http://schemas.openxmlformats.org/officeDocument/2006/relationships/slide" Target="slide6.xml"/><Relationship Id="rId12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slide" Target="slide4.xml"/><Relationship Id="rId5" Type="http://schemas.openxmlformats.org/officeDocument/2006/relationships/slide" Target="slide3.xml"/><Relationship Id="rId10" Type="http://schemas.openxmlformats.org/officeDocument/2006/relationships/image" Target="../media/image5.jpg"/><Relationship Id="rId4" Type="http://schemas.openxmlformats.org/officeDocument/2006/relationships/image" Target="../media/image2.jp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ortcutst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9596-8664-FB4D-2932-F4A5E6CE6DE4}"/>
              </a:ext>
            </a:extLst>
          </p:cNvPr>
          <p:cNvSpPr txBox="1"/>
          <p:nvPr/>
        </p:nvSpPr>
        <p:spPr>
          <a:xfrm>
            <a:off x="-30321" y="212302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ShortCutstv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3232C-45C8-C323-9C7E-445482DD3068}"/>
              </a:ext>
            </a:extLst>
          </p:cNvPr>
          <p:cNvSpPr txBox="1"/>
          <p:nvPr/>
        </p:nvSpPr>
        <p:spPr>
          <a:xfrm>
            <a:off x="91747" y="1713582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Classic </a:t>
            </a:r>
          </a:p>
          <a:p>
            <a:pPr algn="ctr"/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Psychological </a:t>
            </a:r>
          </a:p>
          <a:p>
            <a:pPr algn="ctr"/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DBB0EEC-748F-BE22-6EFA-0A595B5C1089}"/>
              </a:ext>
            </a:extLst>
          </p:cNvPr>
          <p:cNvSpPr txBox="1">
            <a:spLocks noChangeArrowheads="1"/>
          </p:cNvSpPr>
          <p:nvPr/>
        </p:nvSpPr>
        <p:spPr>
          <a:xfrm>
            <a:off x="-30321" y="23446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ctr">
              <a:buAutoNum type="arabicPeriod"/>
            </a:pPr>
            <a:r>
              <a:rPr lang="en-GB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Bandura, </a:t>
            </a:r>
          </a:p>
          <a:p>
            <a:pPr algn="ctr"/>
            <a:r>
              <a:rPr lang="en-GB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Ross &amp; Ross (1961)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025A1-89E7-E8D7-2EBA-6C95841DFF24}"/>
              </a:ext>
            </a:extLst>
          </p:cNvPr>
          <p:cNvSpPr txBox="1"/>
          <p:nvPr/>
        </p:nvSpPr>
        <p:spPr>
          <a:xfrm>
            <a:off x="-117948" y="2981405"/>
            <a:ext cx="122796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presents</a:t>
            </a:r>
          </a:p>
        </p:txBody>
      </p:sp>
      <p:pic>
        <p:nvPicPr>
          <p:cNvPr id="2" name="android-technology-logo_MJ-Q6r4u">
            <a:hlinkClick r:id="" action="ppaction://media"/>
            <a:extLst>
              <a:ext uri="{FF2B5EF4-FFF2-40B4-BE49-F238E27FC236}">
                <a16:creationId xmlns:a16="http://schemas.microsoft.com/office/drawing/2014/main" id="{757F9C52-53B9-EAB9-4CAF-D7291875073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63552" y="5260918"/>
            <a:ext cx="487363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8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7000"/>
    </mc:Choice>
    <mc:Fallback xmlns="">
      <p:transition spd="slow"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806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806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806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806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 action="ppaction://hlinksldjump"/>
            <a:extLst>
              <a:ext uri="{FF2B5EF4-FFF2-40B4-BE49-F238E27FC236}">
                <a16:creationId xmlns:a16="http://schemas.microsoft.com/office/drawing/2014/main" id="{C3839CE9-2659-1CC6-2E47-F0B830A57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799" y="2929328"/>
            <a:ext cx="1800000" cy="1350000"/>
          </a:xfrm>
          <a:prstGeom prst="rect">
            <a:avLst/>
          </a:prstGeom>
        </p:spPr>
      </p:pic>
      <p:pic>
        <p:nvPicPr>
          <p:cNvPr id="10" name="Picture 9">
            <a:hlinkClick r:id="rId5" action="ppaction://hlinksldjump"/>
            <a:extLst>
              <a:ext uri="{FF2B5EF4-FFF2-40B4-BE49-F238E27FC236}">
                <a16:creationId xmlns:a16="http://schemas.microsoft.com/office/drawing/2014/main" id="{6C9E7C63-38C5-C53C-C6AF-FDA2893CDEB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8" r="13801" b="-291"/>
          <a:stretch/>
        </p:blipFill>
        <p:spPr>
          <a:xfrm>
            <a:off x="447139" y="2950127"/>
            <a:ext cx="1800000" cy="1350000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hlinkClick r:id="rId7" action="ppaction://hlinksldjump"/>
            <a:extLst>
              <a:ext uri="{FF2B5EF4-FFF2-40B4-BE49-F238E27FC236}">
                <a16:creationId xmlns:a16="http://schemas.microsoft.com/office/drawing/2014/main" id="{41424059-1D54-D1B8-15F8-3D0755C96B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29" y="2913423"/>
            <a:ext cx="1800000" cy="1350000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>
            <a:hlinkClick r:id="rId9" action="ppaction://hlinksldjump"/>
            <a:extLst>
              <a:ext uri="{FF2B5EF4-FFF2-40B4-BE49-F238E27FC236}">
                <a16:creationId xmlns:a16="http://schemas.microsoft.com/office/drawing/2014/main" id="{86B80962-0FE2-A856-5CBE-0F769EE8871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3" r="4787" b="11414"/>
          <a:stretch/>
        </p:blipFill>
        <p:spPr>
          <a:xfrm>
            <a:off x="9792461" y="2929328"/>
            <a:ext cx="1800000" cy="1350000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8" name="Picture 17">
            <a:hlinkClick r:id="rId11" action="ppaction://hlinksldjump"/>
            <a:extLst>
              <a:ext uri="{FF2B5EF4-FFF2-40B4-BE49-F238E27FC236}">
                <a16:creationId xmlns:a16="http://schemas.microsoft.com/office/drawing/2014/main" id="{FD90C589-A15C-34DC-2065-1476CC98F9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9" y="2950127"/>
            <a:ext cx="1800000" cy="1350000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9787A71-C341-B01B-1635-AA6AA543AFED}"/>
              </a:ext>
            </a:extLst>
          </p:cNvPr>
          <p:cNvSpPr txBox="1"/>
          <p:nvPr/>
        </p:nvSpPr>
        <p:spPr>
          <a:xfrm>
            <a:off x="420027" y="4355812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Aim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78A17-CCCD-FCB5-496F-95D271FFF55C}"/>
              </a:ext>
            </a:extLst>
          </p:cNvPr>
          <p:cNvSpPr txBox="1"/>
          <p:nvPr/>
        </p:nvSpPr>
        <p:spPr>
          <a:xfrm>
            <a:off x="5092687" y="4355812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Findings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63DDCF-B21F-6A91-5419-59032F700126}"/>
              </a:ext>
            </a:extLst>
          </p:cNvPr>
          <p:cNvSpPr txBox="1"/>
          <p:nvPr/>
        </p:nvSpPr>
        <p:spPr>
          <a:xfrm>
            <a:off x="2756357" y="4355812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Procedure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E27F26-E2C4-55BF-979C-6FBFC57B44EF}"/>
              </a:ext>
            </a:extLst>
          </p:cNvPr>
          <p:cNvSpPr txBox="1"/>
          <p:nvPr/>
        </p:nvSpPr>
        <p:spPr>
          <a:xfrm>
            <a:off x="7429017" y="4355812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Conclusions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7175A8-9CD5-BAC8-611E-FA4B5C9F5F80}"/>
              </a:ext>
            </a:extLst>
          </p:cNvPr>
          <p:cNvSpPr txBox="1"/>
          <p:nvPr/>
        </p:nvSpPr>
        <p:spPr>
          <a:xfrm>
            <a:off x="9765349" y="4355812"/>
            <a:ext cx="18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A173A8-23A2-B918-1266-BF500445B309}"/>
              </a:ext>
            </a:extLst>
          </p:cNvPr>
          <p:cNvSpPr txBox="1"/>
          <p:nvPr/>
        </p:nvSpPr>
        <p:spPr>
          <a:xfrm>
            <a:off x="4440" y="86051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Bobo Doll Experiment</a:t>
            </a:r>
          </a:p>
        </p:txBody>
      </p:sp>
      <p:pic>
        <p:nvPicPr>
          <p:cNvPr id="28" name="Picture 27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4D652B4E-6BC0-3B40-6482-5FBB8DAA5D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5649457"/>
            <a:ext cx="1178610" cy="857672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40882E-1A09-3B5A-935D-2D6739C7886E}"/>
              </a:ext>
            </a:extLst>
          </p:cNvPr>
          <p:cNvSpPr txBox="1"/>
          <p:nvPr/>
        </p:nvSpPr>
        <p:spPr>
          <a:xfrm>
            <a:off x="-96688" y="812610"/>
            <a:ext cx="1232455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35CBDC-BEB9-437B-BBA3-2A6D4653A3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3356993"/>
            <a:ext cx="4680520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test whether children can learn aggressive behaviour through imitation.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95233-867F-03FE-EB83-4F98832CC4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" t="2035" r="2003" b="2267"/>
          <a:stretch/>
        </p:blipFill>
        <p:spPr>
          <a:xfrm>
            <a:off x="6384032" y="2708921"/>
            <a:ext cx="4608512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127000" dist="88900" dir="3000000" algn="tr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36968D8A-B7C9-EBBF-6570-523B21FDD1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010763"/>
            <a:ext cx="1596456" cy="892078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BC939F0E-1492-4F12-B8B1-727C9DB0897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2769" y="2803644"/>
            <a:ext cx="3337421" cy="53553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Aggressive Condition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F14134E-E4BD-4F08-A945-EB5DEC689D0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804572" y="2803644"/>
            <a:ext cx="3000672" cy="47058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Condition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BFA96-EDE6-6DD9-B2DE-5B95FDD6B76F}"/>
              </a:ext>
            </a:extLst>
          </p:cNvPr>
          <p:cNvSpPr txBox="1"/>
          <p:nvPr/>
        </p:nvSpPr>
        <p:spPr>
          <a:xfrm>
            <a:off x="0" y="860519"/>
            <a:ext cx="1219644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55FCE43D-1275-A834-2EEC-47A3BC5F0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010763"/>
            <a:ext cx="1596456" cy="892078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E8F9E0-5CFD-45CD-2108-E08ED955D967}"/>
              </a:ext>
            </a:extLst>
          </p:cNvPr>
          <p:cNvSpPr txBox="1"/>
          <p:nvPr/>
        </p:nvSpPr>
        <p:spPr>
          <a:xfrm>
            <a:off x="0" y="2161985"/>
            <a:ext cx="121920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72 Children (36 boys / 36 girls) divided into three groups: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B18D0-94B7-7BD5-1F04-401EC30AC126}"/>
              </a:ext>
            </a:extLst>
          </p:cNvPr>
          <p:cNvSpPr txBox="1"/>
          <p:nvPr/>
        </p:nvSpPr>
        <p:spPr>
          <a:xfrm>
            <a:off x="4223792" y="2803644"/>
            <a:ext cx="4057178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Non-Aggressive</a:t>
            </a:r>
            <a:r>
              <a:rPr lang="en-GB" alt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24BC1-77FA-DAF9-9934-48E464A9070B}"/>
              </a:ext>
            </a:extLst>
          </p:cNvPr>
          <p:cNvSpPr txBox="1"/>
          <p:nvPr/>
        </p:nvSpPr>
        <p:spPr>
          <a:xfrm>
            <a:off x="0" y="5165229"/>
            <a:ext cx="121446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children were taken into a room with attractive toys in it, but not allowed to play with them.  </a:t>
            </a:r>
          </a:p>
          <a:p>
            <a:pPr algn="ctr">
              <a:lnSpc>
                <a:spcPct val="9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produced mild arousal (annoyance)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5BC0AA-0C1C-79A5-0841-CBD54A598463}"/>
              </a:ext>
            </a:extLst>
          </p:cNvPr>
          <p:cNvSpPr txBox="1"/>
          <p:nvPr/>
        </p:nvSpPr>
        <p:spPr>
          <a:xfrm>
            <a:off x="263352" y="3284984"/>
            <a:ext cx="3600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Adult model entered the room and played with the toys.  The model behaved aggressively to the Bobo doll, kicking it and hitting it with a mallet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3DEE35-4989-C28D-E348-C36CBD8EEB0A}"/>
              </a:ext>
            </a:extLst>
          </p:cNvPr>
          <p:cNvSpPr txBox="1"/>
          <p:nvPr/>
        </p:nvSpPr>
        <p:spPr>
          <a:xfrm>
            <a:off x="4291520" y="3284984"/>
            <a:ext cx="40571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Adult model played with the toys nicely and ignored the Bobo doll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642121-E816-4976-B475-23857CB99D2A}"/>
              </a:ext>
            </a:extLst>
          </p:cNvPr>
          <p:cNvSpPr txBox="1"/>
          <p:nvPr/>
        </p:nvSpPr>
        <p:spPr>
          <a:xfrm>
            <a:off x="8904312" y="3284984"/>
            <a:ext cx="26642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adult model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F5C8D1-7A37-20EE-CD47-E71822AE5BC1}"/>
              </a:ext>
            </a:extLst>
          </p:cNvPr>
          <p:cNvSpPr txBox="1"/>
          <p:nvPr/>
        </p:nvSpPr>
        <p:spPr>
          <a:xfrm>
            <a:off x="23664" y="5997481"/>
            <a:ext cx="121446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Finally, the children were taken into a room with toys and a Bobo doll in it, </a:t>
            </a:r>
          </a:p>
          <a:p>
            <a:pPr algn="ctr">
              <a:lnSpc>
                <a:spcPct val="9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allowed to play and their behaviour recorded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  <p:bldP spid="2" grpId="0" animBg="1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218731BC-5A88-4FF5-8B58-B9919EF62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5360" y="2506662"/>
            <a:ext cx="5256584" cy="3658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Children in the </a:t>
            </a:r>
            <a:r>
              <a:rPr lang="en-GB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aggressive condition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were much more likely to play aggressively with the Bobo doll than both of the other two groups of children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B4A14-4314-D132-31A3-A4C459D45975}"/>
              </a:ext>
            </a:extLst>
          </p:cNvPr>
          <p:cNvSpPr txBox="1"/>
          <p:nvPr/>
        </p:nvSpPr>
        <p:spPr>
          <a:xfrm>
            <a:off x="-96688" y="812610"/>
            <a:ext cx="1232455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</p:txBody>
      </p:sp>
      <p:pic>
        <p:nvPicPr>
          <p:cNvPr id="5" name="Picture 4">
            <a:hlinkClick r:id="rId2" action="ppaction://hlinksldjump"/>
            <a:extLst>
              <a:ext uri="{FF2B5EF4-FFF2-40B4-BE49-F238E27FC236}">
                <a16:creationId xmlns:a16="http://schemas.microsoft.com/office/drawing/2014/main" id="{BB3FBE30-C586-22D2-C3CB-196DF9340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010763"/>
            <a:ext cx="1596456" cy="892078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53773-C05E-913D-B400-60780C80FB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" t="4962" r="2530" b="3548"/>
          <a:stretch/>
        </p:blipFill>
        <p:spPr>
          <a:xfrm>
            <a:off x="6528048" y="2852936"/>
            <a:ext cx="460851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64B3385-229E-B198-BC56-14A9CB0512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596" y="2348880"/>
            <a:ext cx="7796808" cy="4381806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E2C26904-BC2B-4F96-98A3-163F71F4B0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432" y="2657273"/>
            <a:ext cx="3888432" cy="3264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Aggression can be learnt through imitation, by observing aggressive models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13FA46-26FE-C58E-FD71-21C6E2F3CCE3}"/>
              </a:ext>
            </a:extLst>
          </p:cNvPr>
          <p:cNvSpPr txBox="1"/>
          <p:nvPr/>
        </p:nvSpPr>
        <p:spPr>
          <a:xfrm>
            <a:off x="-96688" y="812610"/>
            <a:ext cx="1232455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DEAC1F38-459D-E25E-2CE4-1AC6BD718D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010763"/>
            <a:ext cx="1596456" cy="892078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F7BFE7-01D7-257C-3641-3A10C1039C07}"/>
              </a:ext>
            </a:extLst>
          </p:cNvPr>
          <p:cNvSpPr txBox="1"/>
          <p:nvPr/>
        </p:nvSpPr>
        <p:spPr>
          <a:xfrm>
            <a:off x="7464152" y="2657273"/>
            <a:ext cx="44644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has implications for media violence, particularly the propensity for children to copy the violence they see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11FCBE5-AC93-417E-B3E1-FCBF88C18A9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23392" y="2962283"/>
            <a:ext cx="5181600" cy="1937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a classic study</a:t>
            </a:r>
          </a:p>
          <a:p>
            <a:pPr marL="0" indent="0"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a controlled experiment, it is reliable as it can be replicated</a:t>
            </a:r>
          </a:p>
          <a:p>
            <a:pPr marL="0" indent="0"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many important real world implications</a:t>
            </a: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9EC13D3-D22E-4E02-A283-BB1E47A159A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471394" y="2962283"/>
            <a:ext cx="5529262" cy="377908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ethical was the study?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Lacks validity as the situation was artificial and the children were aware they were part of a study. This could have led to </a:t>
            </a:r>
            <a:r>
              <a:rPr lang="en-GB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demand characteristics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presence of the mallet may have led to the </a:t>
            </a:r>
            <a:r>
              <a:rPr lang="en-GB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weapons effect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Even young children know the difference between play / fantasy violence and the real thing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C72E52-A817-FE1C-EE0A-B73674B4810F}"/>
              </a:ext>
            </a:extLst>
          </p:cNvPr>
          <p:cNvSpPr txBox="1"/>
          <p:nvPr/>
        </p:nvSpPr>
        <p:spPr>
          <a:xfrm>
            <a:off x="-96688" y="812610"/>
            <a:ext cx="1232455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D7A1A95F-162E-13A1-28C4-75E1D0757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010763"/>
            <a:ext cx="1596456" cy="892078"/>
          </a:xfrm>
          <a:prstGeom prst="rect">
            <a:avLst/>
          </a:prstGeom>
          <a:solidFill>
            <a:srgbClr val="FFFFFF">
              <a:shade val="85000"/>
            </a:srgbClr>
          </a:solidFill>
          <a:ln w="254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A0D84B5-A0AD-9502-61F9-BA37749C132B}"/>
              </a:ext>
            </a:extLst>
          </p:cNvPr>
          <p:cNvSpPr txBox="1">
            <a:spLocks noChangeArrowheads="1"/>
          </p:cNvSpPr>
          <p:nvPr/>
        </p:nvSpPr>
        <p:spPr>
          <a:xfrm>
            <a:off x="2567608" y="2409984"/>
            <a:ext cx="1844799" cy="535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677DA8-B081-384D-FD7D-12546321B77C}"/>
              </a:ext>
            </a:extLst>
          </p:cNvPr>
          <p:cNvSpPr txBox="1">
            <a:spLocks noChangeArrowheads="1"/>
          </p:cNvSpPr>
          <p:nvPr/>
        </p:nvSpPr>
        <p:spPr>
          <a:xfrm>
            <a:off x="7824192" y="2409984"/>
            <a:ext cx="2476004" cy="470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build="p"/>
      <p:bldP spid="2" grpId="0" animBg="1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9596-8664-FB4D-2932-F4A5E6CE6DE4}"/>
              </a:ext>
            </a:extLst>
          </p:cNvPr>
          <p:cNvSpPr txBox="1"/>
          <p:nvPr/>
        </p:nvSpPr>
        <p:spPr>
          <a:xfrm>
            <a:off x="4564" y="265955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ShortCutstv</a:t>
            </a:r>
          </a:p>
        </p:txBody>
      </p:sp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53B76E4B-C2A0-A4A8-D6F9-ED229F10B6A9}"/>
              </a:ext>
            </a:extLst>
          </p:cNvPr>
          <p:cNvSpPr txBox="1"/>
          <p:nvPr/>
        </p:nvSpPr>
        <p:spPr>
          <a:xfrm>
            <a:off x="3827748" y="3667671"/>
            <a:ext cx="4536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shortcutstv.com</a:t>
            </a:r>
          </a:p>
        </p:txBody>
      </p:sp>
    </p:spTree>
    <p:extLst>
      <p:ext uri="{BB962C8B-B14F-4D97-AF65-F5344CB8AC3E}">
        <p14:creationId xmlns:p14="http://schemas.microsoft.com/office/powerpoint/2010/main" val="305859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7000"/>
    </mc:Choice>
    <mc:Fallback xmlns="">
      <p:transition spd="slow"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Sumi Painting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395</Words>
  <Application>Microsoft Office PowerPoint</Application>
  <PresentationFormat>Widescreen</PresentationFormat>
  <Paragraphs>52</Paragraphs>
  <Slides>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Sumi Painting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Bandura, Ross &amp; Ross (1961)</dc:title>
  <dc:creator>email</dc:creator>
  <cp:lastModifiedBy>Chris Livesey</cp:lastModifiedBy>
  <cp:revision>67</cp:revision>
  <dcterms:created xsi:type="dcterms:W3CDTF">2007-03-04T13:49:40Z</dcterms:created>
  <dcterms:modified xsi:type="dcterms:W3CDTF">2022-11-23T13:41:15Z</dcterms:modified>
</cp:coreProperties>
</file>