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58" r:id="rId4"/>
    <p:sldId id="269" r:id="rId5"/>
    <p:sldId id="259" r:id="rId6"/>
    <p:sldId id="265" r:id="rId7"/>
    <p:sldId id="262" r:id="rId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65" d="100"/>
          <a:sy n="65" d="100"/>
        </p:scale>
        <p:origin x="145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2277F2-0476-45F6-8389-BD538E48B63A}"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38151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2277F2-0476-45F6-8389-BD538E48B63A}"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45470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2277F2-0476-45F6-8389-BD538E48B63A}"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1980138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2277F2-0476-45F6-8389-BD538E48B63A}"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23378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277F2-0476-45F6-8389-BD538E48B63A}" type="datetimeFigureOut">
              <a:rPr lang="en-GB" smtClean="0"/>
              <a:t>29/03/2019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52664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2277F2-0476-45F6-8389-BD538E48B63A}" type="datetimeFigureOut">
              <a:rPr lang="en-GB" smtClean="0"/>
              <a:t>29/03/2019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147217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2277F2-0476-45F6-8389-BD538E48B63A}" type="datetimeFigureOut">
              <a:rPr lang="en-GB" smtClean="0"/>
              <a:t>29/03/2019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300010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2277F2-0476-45F6-8389-BD538E48B63A}" type="datetimeFigureOut">
              <a:rPr lang="en-GB" smtClean="0"/>
              <a:t>29/03/2019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1550481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277F2-0476-45F6-8389-BD538E48B63A}" type="datetimeFigureOut">
              <a:rPr lang="en-GB" smtClean="0"/>
              <a:t>29/03/2019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275578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277F2-0476-45F6-8389-BD538E48B63A}" type="datetimeFigureOut">
              <a:rPr lang="en-GB" smtClean="0"/>
              <a:t>29/03/2019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51311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2277F2-0476-45F6-8389-BD538E48B63A}" type="datetimeFigureOut">
              <a:rPr lang="en-GB" smtClean="0"/>
              <a:t>29/03/2019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96BB49-960B-4FEC-AB0A-5CCAEF558CFD}" type="slidenum">
              <a:rPr lang="en-GB" smtClean="0"/>
              <a:t>‹#›</a:t>
            </a:fld>
            <a:endParaRPr lang="en-GB"/>
          </a:p>
        </p:txBody>
      </p:sp>
    </p:spTree>
    <p:extLst>
      <p:ext uri="{BB962C8B-B14F-4D97-AF65-F5344CB8AC3E}">
        <p14:creationId xmlns:p14="http://schemas.microsoft.com/office/powerpoint/2010/main" val="169988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277F2-0476-45F6-8389-BD538E48B63A}" type="datetimeFigureOut">
              <a:rPr lang="en-GB" smtClean="0"/>
              <a:t>29/03/2019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6BB49-960B-4FEC-AB0A-5CCAEF558CFD}" type="slidenum">
              <a:rPr lang="en-GB" smtClean="0"/>
              <a:t>‹#›</a:t>
            </a:fld>
            <a:endParaRPr lang="en-GB"/>
          </a:p>
        </p:txBody>
      </p:sp>
    </p:spTree>
    <p:extLst>
      <p:ext uri="{BB962C8B-B14F-4D97-AF65-F5344CB8AC3E}">
        <p14:creationId xmlns:p14="http://schemas.microsoft.com/office/powerpoint/2010/main" val="53120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url?sa=i&amp;rct=j&amp;q=&amp;esrc=s&amp;source=images&amp;cd=&amp;cad=rja&amp;uact=8&amp;ved=0ahUKEwiPjMyk6-XSAhVmI8AKHZIMATkQjRwIBw&amp;url=https://www.cartoonstock.com/directory/o/old_dog_new_tricks.asp&amp;bvm=bv.150120842,d.ZGg&amp;psig=AFQjCNFztVETZq2Lzix70Sk8_feoK6SYwA&amp;ust=149012524271965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uk/url?sa=i&amp;rct=j&amp;q=&amp;esrc=s&amp;source=images&amp;cd=&amp;cad=rja&amp;uact=8&amp;ved=0ahUKEwiPjMyk6-XSAhVmI8AKHZIMATkQjRwIBw&amp;url=https://www.cartoonstock.com/directory/o/old_dog_new_tricks.asp&amp;bvm=bv.150120842,d.ZGg&amp;psig=AFQjCNFztVETZq2Lzix70Sk8_feoK6SYwA&amp;ust=1490125242719652"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source=images&amp;cd=&amp;cad=rja&amp;uact=8&amp;ved=0ahUKEwiBmcbR_OXSAhWCI8AKHYEWDFoQjRwIBw&amp;url=http://gadgets.ndtv.com/social-networking/news/unicode-to-release-16-new-professional-gendered-emojis-in-november-1450147&amp;bvm=bv.150120842,d.ZGg&amp;psig=AFQjCNGaZP3xOYrMOz7-CPs1vX2WCtX1YA&amp;ust=1490129850382147"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hyperlink" Target="http://news.bbc.co.uk/1/hi/uk/4490879.stm" TargetMode="Externa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gif"/><Relationship Id="rId10" Type="http://schemas.openxmlformats.org/officeDocument/2006/relationships/image" Target="../media/image20.gif"/><Relationship Id="rId4" Type="http://schemas.openxmlformats.org/officeDocument/2006/relationships/image" Target="../media/image14.gif"/><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6331"/>
          </a:xfrm>
          <a:prstGeom prst="rect">
            <a:avLst/>
          </a:prstGeom>
          <a:noFill/>
        </p:spPr>
        <p:txBody>
          <a:bodyPr wrap="square" rtlCol="0">
            <a:spAutoFit/>
          </a:bodyPr>
          <a:lstStyle/>
          <a:p>
            <a:r>
              <a:rPr lang="en-GB" sz="3600" b="1" dirty="0"/>
              <a:t>The impact of digital forms of communication:  </a:t>
            </a:r>
          </a:p>
        </p:txBody>
      </p:sp>
      <p:pic>
        <p:nvPicPr>
          <p:cNvPr id="4098" name="Picture 2" descr="Image result for silver surfer older peopl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80728"/>
            <a:ext cx="7308304" cy="601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9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6331"/>
          </a:xfrm>
          <a:prstGeom prst="rect">
            <a:avLst/>
          </a:prstGeom>
          <a:noFill/>
        </p:spPr>
        <p:txBody>
          <a:bodyPr wrap="square" rtlCol="0">
            <a:spAutoFit/>
          </a:bodyPr>
          <a:lstStyle/>
          <a:p>
            <a:r>
              <a:rPr lang="en-GB" sz="3600" b="1" dirty="0"/>
              <a:t>The impact of digital forms of communication:  </a:t>
            </a:r>
          </a:p>
        </p:txBody>
      </p:sp>
      <p:pic>
        <p:nvPicPr>
          <p:cNvPr id="4098" name="Picture 2" descr="Image result for silver surfer older peopl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6584" y="2344357"/>
            <a:ext cx="4681875" cy="38508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2A7126-C16B-4089-86B2-AFC25622C094}"/>
              </a:ext>
            </a:extLst>
          </p:cNvPr>
          <p:cNvSpPr txBox="1"/>
          <p:nvPr/>
        </p:nvSpPr>
        <p:spPr>
          <a:xfrm>
            <a:off x="-11300" y="980728"/>
            <a:ext cx="9155300" cy="830997"/>
          </a:xfrm>
          <a:prstGeom prst="rect">
            <a:avLst/>
          </a:prstGeom>
          <a:noFill/>
        </p:spPr>
        <p:txBody>
          <a:bodyPr wrap="square" rtlCol="0">
            <a:spAutoFit/>
          </a:bodyPr>
          <a:lstStyle/>
          <a:p>
            <a:pPr algn="ctr"/>
            <a:r>
              <a:rPr lang="en-GB" sz="2400" b="1" dirty="0"/>
              <a:t>The impact of digital forms of communication:  </a:t>
            </a:r>
          </a:p>
          <a:p>
            <a:pPr algn="ctr"/>
            <a:r>
              <a:rPr lang="en-GB" sz="2400" b="1" dirty="0"/>
              <a:t>1.  Age and Digital Communication</a:t>
            </a:r>
            <a:endParaRPr lang="en-GB" sz="3200" b="1" dirty="0"/>
          </a:p>
        </p:txBody>
      </p:sp>
      <p:sp>
        <p:nvSpPr>
          <p:cNvPr id="2" name="Rectangle 1">
            <a:extLst>
              <a:ext uri="{FF2B5EF4-FFF2-40B4-BE49-F238E27FC236}">
                <a16:creationId xmlns:a16="http://schemas.microsoft.com/office/drawing/2014/main" id="{63362817-D639-4F7C-B3A9-9D9D6F326E39}"/>
              </a:ext>
            </a:extLst>
          </p:cNvPr>
          <p:cNvSpPr/>
          <p:nvPr/>
        </p:nvSpPr>
        <p:spPr>
          <a:xfrm>
            <a:off x="25541" y="2146122"/>
            <a:ext cx="4572000" cy="4247317"/>
          </a:xfrm>
          <a:prstGeom prst="rect">
            <a:avLst/>
          </a:prstGeom>
        </p:spPr>
        <p:txBody>
          <a:bodyPr>
            <a:spAutoFit/>
          </a:bodyPr>
          <a:lstStyle/>
          <a:p>
            <a:r>
              <a:rPr lang="en-GB" dirty="0"/>
              <a:t>Read pages 23-24</a:t>
            </a:r>
          </a:p>
          <a:p>
            <a:endParaRPr lang="en-GB" dirty="0"/>
          </a:p>
          <a:p>
            <a:pPr>
              <a:buAutoNum type="arabicPeriod"/>
            </a:pPr>
            <a:r>
              <a:rPr lang="en-GB" dirty="0"/>
              <a:t>Identify three patterns identified by Ofcom regarding age and digital communication</a:t>
            </a:r>
          </a:p>
          <a:p>
            <a:pPr>
              <a:buAutoNum type="arabicPeriod" startAt="2"/>
            </a:pPr>
            <a:r>
              <a:rPr lang="en-GB" dirty="0"/>
              <a:t>Explain 3 reasons why younger people are more likely to be users of digital communication (refer directly to Boyle)</a:t>
            </a:r>
          </a:p>
          <a:p>
            <a:r>
              <a:rPr lang="en-GB" dirty="0"/>
              <a:t>3. Read the study on page 23 – What reasons does Berry identify for older people not using the internet</a:t>
            </a:r>
          </a:p>
          <a:p>
            <a:r>
              <a:rPr lang="en-GB" dirty="0"/>
              <a:t>4. Using your knowledge – explain the impact of not using digital communication on older people.  Try to identify as many effects as possible.</a:t>
            </a:r>
          </a:p>
          <a:p>
            <a:pPr marL="342900" indent="-342900">
              <a:buAutoNum type="arabicPeriod" startAt="2"/>
            </a:pPr>
            <a:endParaRPr lang="en-GB" dirty="0"/>
          </a:p>
        </p:txBody>
      </p:sp>
    </p:spTree>
    <p:extLst>
      <p:ext uri="{BB962C8B-B14F-4D97-AF65-F5344CB8AC3E}">
        <p14:creationId xmlns:p14="http://schemas.microsoft.com/office/powerpoint/2010/main" val="21918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54217"/>
          </a:xfrm>
          <a:prstGeom prst="rect">
            <a:avLst/>
          </a:prstGeom>
          <a:noFill/>
        </p:spPr>
        <p:txBody>
          <a:bodyPr wrap="square" rtlCol="0">
            <a:spAutoFit/>
          </a:bodyPr>
          <a:lstStyle/>
          <a:p>
            <a:r>
              <a:rPr lang="en-GB" sz="3200" b="1" dirty="0"/>
              <a:t>The impact of digital forms of communication:  </a:t>
            </a:r>
          </a:p>
          <a:p>
            <a:r>
              <a:rPr lang="en-GB" sz="3200" b="1" dirty="0"/>
              <a:t>2. Social Class and Digital Communication:</a:t>
            </a:r>
          </a:p>
          <a:p>
            <a:endParaRPr lang="en-GB" dirty="0"/>
          </a:p>
        </p:txBody>
      </p:sp>
      <p:pic>
        <p:nvPicPr>
          <p:cNvPr id="4" name="Picture 3">
            <a:extLst>
              <a:ext uri="{FF2B5EF4-FFF2-40B4-BE49-F238E27FC236}">
                <a16:creationId xmlns:a16="http://schemas.microsoft.com/office/drawing/2014/main" id="{E7ABC21E-DCF8-40DA-8095-D6383B9C8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810" y="2322801"/>
            <a:ext cx="4057857" cy="3043393"/>
          </a:xfrm>
          <a:prstGeom prst="rect">
            <a:avLst/>
          </a:prstGeom>
        </p:spPr>
      </p:pic>
      <p:sp>
        <p:nvSpPr>
          <p:cNvPr id="5" name="Rectangle 4">
            <a:extLst>
              <a:ext uri="{FF2B5EF4-FFF2-40B4-BE49-F238E27FC236}">
                <a16:creationId xmlns:a16="http://schemas.microsoft.com/office/drawing/2014/main" id="{28BF4876-C195-4BBB-B5A9-39284FFA3A70}"/>
              </a:ext>
            </a:extLst>
          </p:cNvPr>
          <p:cNvSpPr/>
          <p:nvPr/>
        </p:nvSpPr>
        <p:spPr>
          <a:xfrm>
            <a:off x="-16522" y="1028343"/>
            <a:ext cx="4572000" cy="5632311"/>
          </a:xfrm>
          <a:prstGeom prst="rect">
            <a:avLst/>
          </a:prstGeom>
        </p:spPr>
        <p:txBody>
          <a:bodyPr>
            <a:spAutoFit/>
          </a:bodyPr>
          <a:lstStyle/>
          <a:p>
            <a:pPr marL="342900" indent="-342900">
              <a:buFont typeface="+mj-lt"/>
              <a:buAutoNum type="arabicPeriod"/>
            </a:pPr>
            <a:r>
              <a:rPr lang="en-GB" dirty="0"/>
              <a:t>Read the article, what does Chaplin the links are between social class and digital communication</a:t>
            </a:r>
          </a:p>
          <a:p>
            <a:pPr marL="342900" indent="-342900">
              <a:buFont typeface="+mj-lt"/>
              <a:buAutoNum type="arabicPeriod"/>
            </a:pPr>
            <a:endParaRPr lang="en-GB" dirty="0"/>
          </a:p>
          <a:p>
            <a:pPr marL="342900" indent="-342900">
              <a:buFont typeface="+mj-lt"/>
              <a:buAutoNum type="arabicPeriod"/>
            </a:pPr>
            <a:r>
              <a:rPr lang="en-GB" dirty="0"/>
              <a:t>Read the study The Digital Divide, by Mertens and </a:t>
            </a:r>
            <a:r>
              <a:rPr lang="en-GB" dirty="0" err="1"/>
              <a:t>D’Haenens</a:t>
            </a:r>
            <a:r>
              <a:rPr lang="en-GB" dirty="0"/>
              <a:t> – what differences in internet use do they identify between the working and middle classes</a:t>
            </a:r>
          </a:p>
          <a:p>
            <a:pPr marL="342900" indent="-342900">
              <a:buFont typeface="+mj-lt"/>
              <a:buAutoNum type="arabicPeriod"/>
            </a:pPr>
            <a:endParaRPr lang="en-GB" dirty="0"/>
          </a:p>
          <a:p>
            <a:pPr marL="342900" indent="-342900">
              <a:buFont typeface="+mj-lt"/>
              <a:buAutoNum type="arabicPeriod"/>
            </a:pPr>
            <a:r>
              <a:rPr lang="en-GB" dirty="0"/>
              <a:t>Using your knowledge and pages 23-24, describe the ways in which the working classes might be negatively affected by limited use of digital communication.  Consider the impact on the following:</a:t>
            </a:r>
          </a:p>
          <a:p>
            <a:pPr marL="285750" indent="-285750">
              <a:buFont typeface="Arial" panose="020B0604020202020204" pitchFamily="34" charset="0"/>
              <a:buChar char="•"/>
            </a:pPr>
            <a:r>
              <a:rPr lang="en-GB" dirty="0"/>
              <a:t>Education</a:t>
            </a:r>
          </a:p>
          <a:p>
            <a:pPr marL="285750" indent="-285750">
              <a:buFont typeface="Arial" panose="020B0604020202020204" pitchFamily="34" charset="0"/>
              <a:buChar char="•"/>
            </a:pPr>
            <a:r>
              <a:rPr lang="en-GB" dirty="0"/>
              <a:t>Health </a:t>
            </a:r>
          </a:p>
          <a:p>
            <a:pPr marL="285750" indent="-285750">
              <a:buFont typeface="Arial" panose="020B0604020202020204" pitchFamily="34" charset="0"/>
              <a:buChar char="•"/>
            </a:pPr>
            <a:r>
              <a:rPr lang="en-GB" dirty="0"/>
              <a:t>Employment</a:t>
            </a:r>
          </a:p>
          <a:p>
            <a:pPr marL="285750" indent="-285750">
              <a:buFont typeface="Arial" panose="020B0604020202020204" pitchFamily="34" charset="0"/>
              <a:buChar char="•"/>
            </a:pPr>
            <a:r>
              <a:rPr lang="en-GB" dirty="0"/>
              <a:t>Leisure</a:t>
            </a:r>
          </a:p>
          <a:p>
            <a:pPr marL="285750" indent="-285750">
              <a:buFont typeface="Arial" panose="020B0604020202020204" pitchFamily="34" charset="0"/>
              <a:buChar char="•"/>
            </a:pPr>
            <a:r>
              <a:rPr lang="en-GB" dirty="0"/>
              <a:t>Maintaining relationships</a:t>
            </a:r>
          </a:p>
          <a:p>
            <a:endParaRPr lang="en-GB" dirty="0"/>
          </a:p>
        </p:txBody>
      </p:sp>
    </p:spTree>
    <p:extLst>
      <p:ext uri="{BB962C8B-B14F-4D97-AF65-F5344CB8AC3E}">
        <p14:creationId xmlns:p14="http://schemas.microsoft.com/office/powerpoint/2010/main" val="31704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0" y="0"/>
            <a:ext cx="4572000" cy="2339102"/>
          </a:xfrm>
          <a:prstGeom prst="rect">
            <a:avLst/>
          </a:prstGeom>
          <a:noFill/>
        </p:spPr>
        <p:txBody>
          <a:bodyPr wrap="square" rtlCol="0">
            <a:spAutoFit/>
          </a:bodyPr>
          <a:lstStyle/>
          <a:p>
            <a:r>
              <a:rPr lang="en-GB" sz="3200" b="1" dirty="0"/>
              <a:t>The impact of digital forms of communication:  </a:t>
            </a:r>
          </a:p>
          <a:p>
            <a:r>
              <a:rPr lang="en-GB" sz="3200" b="1" dirty="0"/>
              <a:t>2. Social Class and Digital Communication:</a:t>
            </a:r>
          </a:p>
          <a:p>
            <a:endParaRPr lang="en-GB" dirty="0"/>
          </a:p>
        </p:txBody>
      </p:sp>
      <p:pic>
        <p:nvPicPr>
          <p:cNvPr id="6165" name="Picture 21"/>
          <p:cNvPicPr>
            <a:picLocks noChangeAspect="1" noChangeArrowheads="1"/>
          </p:cNvPicPr>
          <p:nvPr/>
        </p:nvPicPr>
        <p:blipFill rotWithShape="1">
          <a:blip r:embed="rId2">
            <a:extLst>
              <a:ext uri="{28A0092B-C50C-407E-A947-70E740481C1C}">
                <a14:useLocalDpi xmlns:a14="http://schemas.microsoft.com/office/drawing/2010/main" val="0"/>
              </a:ext>
            </a:extLst>
          </a:blip>
          <a:srcRect l="42858" t="40779" r="24653" b="6250"/>
          <a:stretch/>
        </p:blipFill>
        <p:spPr bwMode="auto">
          <a:xfrm>
            <a:off x="0" y="2060848"/>
            <a:ext cx="4227227" cy="3874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6" name="Picture 22"/>
          <p:cNvPicPr>
            <a:picLocks noChangeAspect="1" noChangeArrowheads="1"/>
          </p:cNvPicPr>
          <p:nvPr/>
        </p:nvPicPr>
        <p:blipFill rotWithShape="1">
          <a:blip r:embed="rId3">
            <a:extLst>
              <a:ext uri="{28A0092B-C50C-407E-A947-70E740481C1C}">
                <a14:useLocalDpi xmlns:a14="http://schemas.microsoft.com/office/drawing/2010/main" val="0"/>
              </a:ext>
            </a:extLst>
          </a:blip>
          <a:srcRect l="42303" t="37054" r="23673" b="31473"/>
          <a:stretch/>
        </p:blipFill>
        <p:spPr bwMode="auto">
          <a:xfrm>
            <a:off x="0" y="4555672"/>
            <a:ext cx="4426858" cy="230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7" name="Picture 23"/>
          <p:cNvPicPr>
            <a:picLocks noChangeAspect="1" noChangeArrowheads="1"/>
          </p:cNvPicPr>
          <p:nvPr/>
        </p:nvPicPr>
        <p:blipFill rotWithShape="1">
          <a:blip r:embed="rId4">
            <a:extLst>
              <a:ext uri="{28A0092B-C50C-407E-A947-70E740481C1C}">
                <a14:useLocalDpi xmlns:a14="http://schemas.microsoft.com/office/drawing/2010/main" val="0"/>
              </a:ext>
            </a:extLst>
          </a:blip>
          <a:srcRect l="42972" t="31498" r="23896" b="8382"/>
          <a:stretch/>
        </p:blipFill>
        <p:spPr bwMode="auto">
          <a:xfrm>
            <a:off x="4572000" y="0"/>
            <a:ext cx="4310744" cy="439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8" name="Picture 24"/>
          <p:cNvPicPr>
            <a:picLocks noChangeAspect="1" noChangeArrowheads="1"/>
          </p:cNvPicPr>
          <p:nvPr/>
        </p:nvPicPr>
        <p:blipFill rotWithShape="1">
          <a:blip r:embed="rId5">
            <a:extLst>
              <a:ext uri="{28A0092B-C50C-407E-A947-70E740481C1C}">
                <a14:useLocalDpi xmlns:a14="http://schemas.microsoft.com/office/drawing/2010/main" val="0"/>
              </a:ext>
            </a:extLst>
          </a:blip>
          <a:srcRect l="43307" t="53523" r="24455" b="13343"/>
          <a:stretch/>
        </p:blipFill>
        <p:spPr bwMode="auto">
          <a:xfrm>
            <a:off x="4630058" y="4373421"/>
            <a:ext cx="4194628" cy="2423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55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614" t="35120" r="23846" b="6250"/>
          <a:stretch/>
        </p:blipFill>
        <p:spPr bwMode="auto">
          <a:xfrm>
            <a:off x="16339" y="17151"/>
            <a:ext cx="4364041" cy="428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084" t="39599" r="23897" b="19492"/>
          <a:stretch/>
        </p:blipFill>
        <p:spPr bwMode="auto">
          <a:xfrm>
            <a:off x="84150" y="3875314"/>
            <a:ext cx="4296230" cy="299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749" t="34276" r="23451" b="6002"/>
          <a:stretch/>
        </p:blipFill>
        <p:spPr bwMode="auto">
          <a:xfrm>
            <a:off x="4392641" y="38540"/>
            <a:ext cx="4397829" cy="436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2638" t="58085" r="23450" b="23444"/>
          <a:stretch/>
        </p:blipFill>
        <p:spPr bwMode="auto">
          <a:xfrm>
            <a:off x="4414345" y="4407341"/>
            <a:ext cx="4412343" cy="135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38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00329"/>
          </a:xfrm>
          <a:prstGeom prst="rect">
            <a:avLst/>
          </a:prstGeom>
          <a:noFill/>
        </p:spPr>
        <p:txBody>
          <a:bodyPr wrap="square" rtlCol="0">
            <a:spAutoFit/>
          </a:bodyPr>
          <a:lstStyle/>
          <a:p>
            <a:r>
              <a:rPr lang="en-GB" sz="3600" b="1" dirty="0"/>
              <a:t>The impact of digital forms of communication:  </a:t>
            </a:r>
          </a:p>
          <a:p>
            <a:r>
              <a:rPr lang="en-GB" sz="3600" b="1" dirty="0"/>
              <a:t>3. Gender and Digital Communication:</a:t>
            </a:r>
          </a:p>
        </p:txBody>
      </p:sp>
      <p:pic>
        <p:nvPicPr>
          <p:cNvPr id="5122" name="Picture 2" descr="Image result for Gendered emojis">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478" b="55324"/>
          <a:stretch/>
        </p:blipFill>
        <p:spPr bwMode="auto">
          <a:xfrm>
            <a:off x="1691679" y="6158965"/>
            <a:ext cx="1440162" cy="5976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endered emojis">
            <a:hlinkClick r:id="rId2"/>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40382"/>
          <a:stretch/>
        </p:blipFill>
        <p:spPr bwMode="auto">
          <a:xfrm>
            <a:off x="107504" y="6158965"/>
            <a:ext cx="1482711" cy="699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Gendered emojis">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478" b="55324"/>
          <a:stretch/>
        </p:blipFill>
        <p:spPr bwMode="auto">
          <a:xfrm>
            <a:off x="4716016" y="6158964"/>
            <a:ext cx="1440162" cy="597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Gendered emojis">
            <a:hlinkClick r:id="rId2"/>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40382"/>
          <a:stretch/>
        </p:blipFill>
        <p:spPr bwMode="auto">
          <a:xfrm>
            <a:off x="3131841" y="6158964"/>
            <a:ext cx="1482711" cy="6990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Gendered emojis">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9478" b="55324"/>
          <a:stretch/>
        </p:blipFill>
        <p:spPr bwMode="auto">
          <a:xfrm>
            <a:off x="7676952" y="6158965"/>
            <a:ext cx="1440162" cy="597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Gendered emojis">
            <a:hlinkClick r:id="rId2"/>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000" r="40382"/>
          <a:stretch/>
        </p:blipFill>
        <p:spPr bwMode="auto">
          <a:xfrm>
            <a:off x="6114402" y="6158963"/>
            <a:ext cx="1482711" cy="6990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522842723"/>
              </p:ext>
            </p:extLst>
          </p:nvPr>
        </p:nvGraphicFramePr>
        <p:xfrm>
          <a:off x="5195268" y="1416195"/>
          <a:ext cx="3320978" cy="3594060"/>
        </p:xfrm>
        <a:graphic>
          <a:graphicData uri="http://schemas.openxmlformats.org/drawingml/2006/table">
            <a:tbl>
              <a:tblPr firstRow="1" bandRow="1">
                <a:tableStyleId>{5940675A-B579-460E-94D1-54222C63F5DA}</a:tableStyleId>
              </a:tblPr>
              <a:tblGrid>
                <a:gridCol w="1660489">
                  <a:extLst>
                    <a:ext uri="{9D8B030D-6E8A-4147-A177-3AD203B41FA5}">
                      <a16:colId xmlns:a16="http://schemas.microsoft.com/office/drawing/2014/main" val="20000"/>
                    </a:ext>
                  </a:extLst>
                </a:gridCol>
                <a:gridCol w="1660489">
                  <a:extLst>
                    <a:ext uri="{9D8B030D-6E8A-4147-A177-3AD203B41FA5}">
                      <a16:colId xmlns:a16="http://schemas.microsoft.com/office/drawing/2014/main" val="20001"/>
                    </a:ext>
                  </a:extLst>
                </a:gridCol>
              </a:tblGrid>
              <a:tr h="1797030">
                <a:tc>
                  <a:txBody>
                    <a:bodyPr/>
                    <a:lstStyle/>
                    <a:p>
                      <a:r>
                        <a:rPr lang="en-GB" sz="1300" dirty="0"/>
                        <a:t>4 most important trends + reasons</a:t>
                      </a:r>
                    </a:p>
                    <a:p>
                      <a:endParaRPr lang="en-GB" sz="1300" dirty="0"/>
                    </a:p>
                  </a:txBody>
                  <a:tcPr/>
                </a:tc>
                <a:tc>
                  <a:txBody>
                    <a:bodyPr/>
                    <a:lstStyle/>
                    <a:p>
                      <a:r>
                        <a:rPr lang="en-GB" sz="1300" dirty="0"/>
                        <a:t>Reason for gendered difference:  Patriarchal ideology</a:t>
                      </a:r>
                    </a:p>
                  </a:txBody>
                  <a:tcPr/>
                </a:tc>
                <a:extLst>
                  <a:ext uri="{0D108BD9-81ED-4DB2-BD59-A6C34878D82A}">
                    <a16:rowId xmlns:a16="http://schemas.microsoft.com/office/drawing/2014/main" val="10000"/>
                  </a:ext>
                </a:extLst>
              </a:tr>
              <a:tr h="1797030">
                <a:tc>
                  <a:txBody>
                    <a:bodyPr/>
                    <a:lstStyle/>
                    <a:p>
                      <a:r>
                        <a:rPr lang="en-GB" sz="1300" dirty="0"/>
                        <a:t>Gendered socialisation</a:t>
                      </a:r>
                    </a:p>
                  </a:txBody>
                  <a:tcPr/>
                </a:tc>
                <a:tc>
                  <a:txBody>
                    <a:bodyPr/>
                    <a:lstStyle/>
                    <a:p>
                      <a:r>
                        <a:rPr lang="en-GB" sz="1300" dirty="0"/>
                        <a:t>Gender Stereotypes</a:t>
                      </a:r>
                    </a:p>
                  </a:txBody>
                  <a:tcPr/>
                </a:tc>
                <a:extLst>
                  <a:ext uri="{0D108BD9-81ED-4DB2-BD59-A6C34878D82A}">
                    <a16:rowId xmlns:a16="http://schemas.microsoft.com/office/drawing/2014/main" val="10001"/>
                  </a:ext>
                </a:extLst>
              </a:tr>
            </a:tbl>
          </a:graphicData>
        </a:graphic>
      </p:graphicFrame>
      <p:sp>
        <p:nvSpPr>
          <p:cNvPr id="4" name="TextBox 3">
            <a:extLst>
              <a:ext uri="{FF2B5EF4-FFF2-40B4-BE49-F238E27FC236}">
                <a16:creationId xmlns:a16="http://schemas.microsoft.com/office/drawing/2014/main" id="{2F9D8AF5-8DD9-4612-8B6C-35DA63EC801E}"/>
              </a:ext>
            </a:extLst>
          </p:cNvPr>
          <p:cNvSpPr txBox="1"/>
          <p:nvPr/>
        </p:nvSpPr>
        <p:spPr>
          <a:xfrm>
            <a:off x="251520" y="1416195"/>
            <a:ext cx="4752528" cy="2954655"/>
          </a:xfrm>
          <a:prstGeom prst="rect">
            <a:avLst/>
          </a:prstGeom>
          <a:noFill/>
        </p:spPr>
        <p:txBody>
          <a:bodyPr wrap="square" rtlCol="0">
            <a:spAutoFit/>
          </a:bodyPr>
          <a:lstStyle/>
          <a:p>
            <a:pPr marL="514350" indent="-514350">
              <a:buFont typeface="+mj-lt"/>
              <a:buAutoNum type="arabicPeriod"/>
            </a:pPr>
            <a:r>
              <a:rPr lang="en-GB" sz="2800" dirty="0"/>
              <a:t>Use the information in your textbook and your own knowledge to make notes on the 4 areas identified in your booklet.</a:t>
            </a:r>
          </a:p>
          <a:p>
            <a:pPr marL="514350" indent="-514350">
              <a:buFont typeface="+mj-lt"/>
              <a:buAutoNum type="arabicPeriod"/>
            </a:pPr>
            <a:endParaRPr lang="en-GB" sz="2800" dirty="0"/>
          </a:p>
          <a:p>
            <a:endParaRPr lang="en-GB" dirty="0"/>
          </a:p>
        </p:txBody>
      </p:sp>
    </p:spTree>
    <p:extLst>
      <p:ext uri="{BB962C8B-B14F-4D97-AF65-F5344CB8AC3E}">
        <p14:creationId xmlns:p14="http://schemas.microsoft.com/office/powerpoint/2010/main" val="34564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noFill/>
        </p:spPr>
        <p:txBody>
          <a:bodyPr wrap="square" rtlCol="0">
            <a:spAutoFit/>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044236974"/>
              </p:ext>
            </p:extLst>
          </p:nvPr>
        </p:nvGraphicFramePr>
        <p:xfrm>
          <a:off x="4155434" y="-12484768"/>
          <a:ext cx="1191908" cy="5073362"/>
        </p:xfrm>
        <a:graphic>
          <a:graphicData uri="http://schemas.openxmlformats.org/drawingml/2006/table">
            <a:tbl>
              <a:tblPr/>
              <a:tblGrid>
                <a:gridCol w="380524">
                  <a:extLst>
                    <a:ext uri="{9D8B030D-6E8A-4147-A177-3AD203B41FA5}">
                      <a16:colId xmlns:a16="http://schemas.microsoft.com/office/drawing/2014/main" val="20000"/>
                    </a:ext>
                  </a:extLst>
                </a:gridCol>
                <a:gridCol w="405692">
                  <a:extLst>
                    <a:ext uri="{9D8B030D-6E8A-4147-A177-3AD203B41FA5}">
                      <a16:colId xmlns:a16="http://schemas.microsoft.com/office/drawing/2014/main" val="20001"/>
                    </a:ext>
                  </a:extLst>
                </a:gridCol>
                <a:gridCol w="405692">
                  <a:extLst>
                    <a:ext uri="{9D8B030D-6E8A-4147-A177-3AD203B41FA5}">
                      <a16:colId xmlns:a16="http://schemas.microsoft.com/office/drawing/2014/main" val="20002"/>
                    </a:ext>
                  </a:extLst>
                </a:gridCol>
              </a:tblGrid>
              <a:tr h="0">
                <a:tc>
                  <a:txBody>
                    <a:bodyPr/>
                    <a:lstStyle/>
                    <a:p>
                      <a:endParaRPr lang="en-GB" sz="100"/>
                    </a:p>
                  </a:txBody>
                  <a:tcPr marL="0" marR="0" marT="0" marB="0">
                    <a:lnL>
                      <a:noFill/>
                    </a:lnL>
                    <a:lnR>
                      <a:noFill/>
                    </a:lnR>
                    <a:lnT>
                      <a:noFill/>
                    </a:lnT>
                    <a:lnB>
                      <a:noFill/>
                    </a:lnB>
                  </a:tcPr>
                </a:tc>
                <a:tc>
                  <a:txBody>
                    <a:bodyPr/>
                    <a:lstStyle/>
                    <a:p>
                      <a:endParaRPr lang="en-GB" sz="100"/>
                    </a:p>
                  </a:txBody>
                  <a:tcPr marL="840" marR="840" marT="420" marB="420">
                    <a:lnL>
                      <a:noFill/>
                    </a:lnL>
                  </a:tcPr>
                </a:tc>
                <a:tc>
                  <a:txBody>
                    <a:bodyPr/>
                    <a:lstStyle/>
                    <a:p>
                      <a:endParaRPr lang="en-GB" sz="100"/>
                    </a:p>
                  </a:txBody>
                  <a:tcPr marL="840" marR="840" marT="420" marB="420"/>
                </a:tc>
                <a:extLst>
                  <a:ext uri="{0D108BD9-81ED-4DB2-BD59-A6C34878D82A}">
                    <a16:rowId xmlns:a16="http://schemas.microsoft.com/office/drawing/2014/main" val="10000"/>
                  </a:ext>
                </a:extLst>
              </a:tr>
              <a:tr h="0">
                <a:tc gridSpan="3">
                  <a:txBody>
                    <a:bodyPr/>
                    <a:lstStyle/>
                    <a:p>
                      <a:pPr marL="0" marR="0">
                        <a:spcBef>
                          <a:spcPts val="0"/>
                        </a:spcBef>
                        <a:spcAft>
                          <a:spcPts val="0"/>
                        </a:spcAft>
                      </a:pPr>
                      <a:r>
                        <a:rPr lang="en-GB" sz="100" i="0">
                          <a:solidFill>
                            <a:srgbClr val="000000"/>
                          </a:solidFill>
                          <a:effectLst/>
                          <a:latin typeface="Verdana"/>
                        </a:rPr>
                        <a:t>Dealing with a digital underclass </a:t>
                      </a:r>
                    </a:p>
                  </a:txBody>
                  <a:tcPr marL="0" marR="0" marT="0" marB="0">
                    <a:lnL>
                      <a:noFill/>
                    </a:lnL>
                    <a:lnR>
                      <a:noFill/>
                    </a:lnR>
                    <a:lnT>
                      <a:noFill/>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0">
                <a:tc>
                  <a:txBody>
                    <a:bodyPr/>
                    <a:lstStyle/>
                    <a:p>
                      <a:endParaRPr lang="en-GB" sz="100"/>
                    </a:p>
                  </a:txBody>
                  <a:tcPr marL="0" marR="0" marT="0" marB="0">
                    <a:lnL>
                      <a:noFill/>
                    </a:lnL>
                    <a:lnR>
                      <a:noFill/>
                    </a:lnR>
                    <a:lnT>
                      <a:noFill/>
                    </a:lnT>
                    <a:lnB>
                      <a:noFill/>
                    </a:lnB>
                  </a:tcPr>
                </a:tc>
                <a:tc>
                  <a:txBody>
                    <a:bodyPr/>
                    <a:lstStyle/>
                    <a:p>
                      <a:endParaRPr lang="en-GB" sz="100"/>
                    </a:p>
                  </a:txBody>
                  <a:tcPr marL="840" marR="840" marT="420" marB="420">
                    <a:lnL>
                      <a:noFill/>
                    </a:lnL>
                    <a:lnT>
                      <a:noFill/>
                    </a:lnT>
                  </a:tcPr>
                </a:tc>
                <a:tc>
                  <a:txBody>
                    <a:bodyPr/>
                    <a:lstStyle/>
                    <a:p>
                      <a:endParaRPr lang="en-GB" sz="100"/>
                    </a:p>
                  </a:txBody>
                  <a:tcPr marL="840" marR="840" marT="420" marB="420">
                    <a:lnT>
                      <a:noFill/>
                    </a:lnT>
                  </a:tcPr>
                </a:tc>
                <a:extLst>
                  <a:ext uri="{0D108BD9-81ED-4DB2-BD59-A6C34878D82A}">
                    <a16:rowId xmlns:a16="http://schemas.microsoft.com/office/drawing/2014/main" val="10002"/>
                  </a:ext>
                </a:extLst>
              </a:tr>
              <a:tr h="264652">
                <a:tc>
                  <a:txBody>
                    <a:bodyPr/>
                    <a:lstStyle/>
                    <a:p>
                      <a:pPr marL="0" marR="0" algn="r">
                        <a:spcBef>
                          <a:spcPts val="0"/>
                        </a:spcBef>
                        <a:spcAft>
                          <a:spcPts val="0"/>
                        </a:spcAft>
                      </a:pPr>
                      <a:r>
                        <a:rPr lang="en-GB" sz="100" b="0" i="0">
                          <a:solidFill>
                            <a:srgbClr val="666666"/>
                          </a:solidFill>
                          <a:effectLst/>
                          <a:latin typeface="Verdana"/>
                        </a:rPr>
                        <a:t>Net access at school "is not enough"</a:t>
                      </a:r>
                    </a:p>
                    <a:p>
                      <a:pPr marL="0" marR="0">
                        <a:spcBef>
                          <a:spcPts val="0"/>
                        </a:spcBef>
                        <a:spcAft>
                          <a:spcPts val="0"/>
                        </a:spcAft>
                      </a:pPr>
                      <a:r>
                        <a:rPr lang="en-GB" sz="100" b="1" i="0">
                          <a:solidFill>
                            <a:srgbClr val="000000"/>
                          </a:solidFill>
                          <a:effectLst/>
                          <a:latin typeface="Verdana"/>
                        </a:rPr>
                        <a:t>Net access for all, irrespective of social class or wealth is essential, says technology analyst Bill Thompson.</a:t>
                      </a:r>
                      <a:r>
                        <a:rPr lang="en-GB" sz="100" i="0">
                          <a:solidFill>
                            <a:srgbClr val="000000"/>
                          </a:solidFill>
                          <a:effectLst/>
                          <a:latin typeface="Verdana"/>
                        </a:rPr>
                        <a:t> My daughter has a new laptop. She needs one for school, especially since she will be starting her GCSE coursework in September. </a:t>
                      </a:r>
                    </a:p>
                    <a:p>
                      <a:pPr marL="0" marR="0">
                        <a:spcBef>
                          <a:spcPts val="0"/>
                        </a:spcBef>
                        <a:spcAft>
                          <a:spcPts val="0"/>
                        </a:spcAft>
                      </a:pPr>
                      <a:r>
                        <a:rPr lang="en-GB" sz="100" i="0">
                          <a:solidFill>
                            <a:srgbClr val="000000"/>
                          </a:solidFill>
                          <a:effectLst/>
                          <a:latin typeface="Verdana"/>
                        </a:rPr>
                        <a:t>And I am tired of being kicked off my main desktop machine so she can check her e-mail, chat to her friends or compose frighteningly eloquent letters complaining about the iniquities of her school's plan to install unisex toilets. </a:t>
                      </a:r>
                    </a:p>
                    <a:p>
                      <a:pPr marL="0" marR="0">
                        <a:spcBef>
                          <a:spcPts val="0"/>
                        </a:spcBef>
                        <a:spcAft>
                          <a:spcPts val="0"/>
                        </a:spcAft>
                      </a:pPr>
                      <a:r>
                        <a:rPr lang="en-GB" sz="100" i="0">
                          <a:solidFill>
                            <a:srgbClr val="000000"/>
                          </a:solidFill>
                          <a:effectLst/>
                          <a:latin typeface="Verdana"/>
                        </a:rPr>
                        <a:t>Coincidentally, her laptop arrived just as I was reading a newly-published book about the early days of computing. </a:t>
                      </a:r>
                    </a:p>
                    <a:p>
                      <a:pPr marL="0" marR="0">
                        <a:spcBef>
                          <a:spcPts val="0"/>
                        </a:spcBef>
                        <a:spcAft>
                          <a:spcPts val="0"/>
                        </a:spcAft>
                      </a:pPr>
                      <a:r>
                        <a:rPr lang="en-GB" sz="100" i="0">
                          <a:solidFill>
                            <a:srgbClr val="000000"/>
                          </a:solidFill>
                          <a:effectLst/>
                          <a:latin typeface="Verdana"/>
                        </a:rPr>
                        <a:t>Electronic Brains grew out of a radio series produced by its author, Mike Hally, and is an excellent introduction to the men and women whose work laid the foundations of the computing revolution. </a:t>
                      </a:r>
                    </a:p>
                    <a:p>
                      <a:pPr marL="0" marR="0">
                        <a:spcBef>
                          <a:spcPts val="0"/>
                        </a:spcBef>
                        <a:spcAft>
                          <a:spcPts val="0"/>
                        </a:spcAft>
                      </a:pPr>
                      <a:r>
                        <a:rPr lang="en-GB" sz="100" i="0">
                          <a:solidFill>
                            <a:srgbClr val="000000"/>
                          </a:solidFill>
                          <a:effectLst/>
                          <a:latin typeface="Verdana"/>
                        </a:rPr>
                        <a:t>Looking at Lili's sleek new computer I could not help reflect on how far we have come. </a:t>
                      </a:r>
                    </a:p>
                    <a:p>
                      <a:pPr marL="0" marR="0">
                        <a:spcBef>
                          <a:spcPts val="0"/>
                        </a:spcBef>
                        <a:spcAft>
                          <a:spcPts val="0"/>
                        </a:spcAft>
                      </a:pPr>
                      <a:r>
                        <a:rPr lang="en-GB" sz="100" i="0">
                          <a:solidFill>
                            <a:srgbClr val="000000"/>
                          </a:solidFill>
                          <a:effectLst/>
                          <a:latin typeface="Verdana"/>
                        </a:rPr>
                        <a:t>There are now five computers in our house and we probably have the processing capacity of the entire continental United States from 1955 at our disposal. </a:t>
                      </a:r>
                    </a:p>
                    <a:p>
                      <a:pPr marL="0" marR="0">
                        <a:spcBef>
                          <a:spcPts val="0"/>
                        </a:spcBef>
                        <a:spcAft>
                          <a:spcPts val="0"/>
                        </a:spcAft>
                      </a:pPr>
                      <a:r>
                        <a:rPr lang="en-GB" sz="100" i="0">
                          <a:solidFill>
                            <a:srgbClr val="000000"/>
                          </a:solidFill>
                          <a:effectLst/>
                          <a:latin typeface="Verdana"/>
                        </a:rPr>
                        <a:t>My family may be part of the digital elite, but the latest report from the eSociety team at the London School of Economics makes it clear that too many families in the UK are seriously disadvantaged when it comes to computer use and Internet access. </a:t>
                      </a:r>
                    </a:p>
                  </a:txBody>
                  <a:tcPr marL="0" marR="0" marT="0" marB="0" anchor="ctr">
                    <a:lnL>
                      <a:noFill/>
                    </a:lnL>
                    <a:lnR>
                      <a:noFill/>
                    </a:lnR>
                    <a:lnT>
                      <a:noFill/>
                    </a:lnT>
                    <a:lnB>
                      <a:noFill/>
                    </a:lnB>
                  </a:tcPr>
                </a:tc>
                <a:tc>
                  <a:txBody>
                    <a:bodyPr/>
                    <a:lstStyle/>
                    <a:p>
                      <a:endParaRPr lang="en-GB" sz="100"/>
                    </a:p>
                  </a:txBody>
                  <a:tcPr marL="840" marR="840" marT="420" marB="420">
                    <a:lnL>
                      <a:noFill/>
                    </a:lnL>
                  </a:tcPr>
                </a:tc>
                <a:tc>
                  <a:txBody>
                    <a:bodyPr/>
                    <a:lstStyle/>
                    <a:p>
                      <a:endParaRPr lang="en-GB" sz="100"/>
                    </a:p>
                  </a:txBody>
                  <a:tcPr marL="840" marR="840" marT="420" marB="420"/>
                </a:tc>
                <a:extLst>
                  <a:ext uri="{0D108BD9-81ED-4DB2-BD59-A6C34878D82A}">
                    <a16:rowId xmlns:a16="http://schemas.microsoft.com/office/drawing/2014/main" val="10003"/>
                  </a:ext>
                </a:extLst>
              </a:tr>
              <a:tr h="3700082">
                <a:tc>
                  <a:txBody>
                    <a:bodyPr/>
                    <a:lstStyle/>
                    <a:p>
                      <a:pPr marL="0" marR="0" algn="r">
                        <a:spcBef>
                          <a:spcPts val="0"/>
                        </a:spcBef>
                        <a:spcAft>
                          <a:spcPts val="0"/>
                        </a:spcAft>
                      </a:pPr>
                      <a:endParaRPr lang="en-GB" sz="100" i="0">
                        <a:solidFill>
                          <a:srgbClr val="000000"/>
                        </a:solidFill>
                        <a:effectLst/>
                        <a:latin typeface="Verdana"/>
                      </a:endParaRPr>
                    </a:p>
                  </a:txBody>
                  <a:tcPr marL="0" marR="0" marT="0" marB="0" anchor="ctr">
                    <a:lnL>
                      <a:noFill/>
                    </a:lnL>
                    <a:lnR>
                      <a:noFill/>
                    </a:lnR>
                    <a:lnT>
                      <a:noFill/>
                    </a:lnT>
                    <a:lnB>
                      <a:noFill/>
                    </a:lnB>
                  </a:tcPr>
                </a:tc>
                <a:tc>
                  <a:txBody>
                    <a:bodyPr/>
                    <a:lstStyle/>
                    <a:p>
                      <a:pPr marL="0" marR="0" algn="r">
                        <a:spcBef>
                          <a:spcPts val="0"/>
                        </a:spcBef>
                        <a:spcAft>
                          <a:spcPts val="0"/>
                        </a:spcAft>
                      </a:pPr>
                      <a:endParaRPr lang="en-GB" sz="100" i="0">
                        <a:solidFill>
                          <a:srgbClr val="000000"/>
                        </a:solidFill>
                        <a:effectLst/>
                        <a:latin typeface="Verdana"/>
                      </a:endParaRPr>
                    </a:p>
                    <a:p>
                      <a:pPr marL="0" marR="0" algn="r">
                        <a:spcBef>
                          <a:spcPts val="0"/>
                        </a:spcBef>
                        <a:spcAft>
                          <a:spcPts val="0"/>
                        </a:spcAft>
                      </a:pPr>
                      <a:r>
                        <a:rPr lang="en-GB" sz="100" b="1" i="0">
                          <a:solidFill>
                            <a:srgbClr val="000000"/>
                          </a:solidFill>
                          <a:effectLst/>
                          <a:latin typeface="Verdana"/>
                        </a:rPr>
                        <a:t>While the digital divide between rich and poor worlds is far more severe and needs to be addressed, we cannot ignore the divisions within our own country</a:t>
                      </a:r>
                      <a:r>
                        <a:rPr lang="en-GB" sz="100" i="0">
                          <a:solidFill>
                            <a:srgbClr val="000000"/>
                          </a:solidFill>
                          <a:effectLst/>
                          <a:latin typeface="Verdana"/>
                        </a:rPr>
                        <a:t> </a:t>
                      </a:r>
                      <a:br>
                        <a:rPr lang="en-GB" sz="100" i="0">
                          <a:solidFill>
                            <a:srgbClr val="000000"/>
                          </a:solidFill>
                          <a:effectLst/>
                          <a:latin typeface="Verdana"/>
                        </a:rPr>
                      </a:br>
                      <a:endParaRPr lang="en-GB" sz="100" i="0">
                        <a:solidFill>
                          <a:srgbClr val="000000"/>
                        </a:solidFill>
                        <a:effectLst/>
                        <a:latin typeface="Verdana"/>
                      </a:endParaRPr>
                    </a:p>
                    <a:p>
                      <a:pPr marL="0" marR="0">
                        <a:spcBef>
                          <a:spcPts val="0"/>
                        </a:spcBef>
                        <a:spcAft>
                          <a:spcPts val="0"/>
                        </a:spcAft>
                      </a:pPr>
                      <a:r>
                        <a:rPr lang="en-GB" sz="100" i="0">
                          <a:solidFill>
                            <a:srgbClr val="000000"/>
                          </a:solidFill>
                          <a:effectLst/>
                          <a:latin typeface="Verdana"/>
                        </a:rPr>
                        <a:t>If you fight your way through the usual headline-grabbing claims that parents want stronger laws to clamp down on online pornography, the 'UK Children Go Online' report provides clear evidence of the digital divide between the children of parents who are confident net users and those who are unable to offer their children support or guidance. </a:t>
                      </a:r>
                    </a:p>
                    <a:p>
                      <a:pPr marL="0" marR="0">
                        <a:spcBef>
                          <a:spcPts val="0"/>
                        </a:spcBef>
                        <a:spcAft>
                          <a:spcPts val="0"/>
                        </a:spcAft>
                      </a:pPr>
                      <a:r>
                        <a:rPr lang="en-GB" sz="100" i="0" u="none" strike="noStrike">
                          <a:solidFill>
                            <a:srgbClr val="000000"/>
                          </a:solidFill>
                          <a:effectLst/>
                          <a:latin typeface="Verdana"/>
                          <a:hlinkClick r:id="rId2"/>
                        </a:rPr>
                        <a:t>Net illiterate 'failing children'</a:t>
                      </a:r>
                      <a:r>
                        <a:rPr lang="en-GB" sz="100" i="0">
                          <a:solidFill>
                            <a:srgbClr val="000000"/>
                          </a:solidFill>
                          <a:effectLst/>
                          <a:latin typeface="Verdana"/>
                        </a:rPr>
                        <a:t> </a:t>
                      </a:r>
                    </a:p>
                    <a:p>
                      <a:pPr marL="0" marR="0">
                        <a:spcBef>
                          <a:spcPts val="0"/>
                        </a:spcBef>
                        <a:spcAft>
                          <a:spcPts val="0"/>
                        </a:spcAft>
                      </a:pPr>
                      <a:r>
                        <a:rPr lang="en-GB" sz="100" i="0">
                          <a:solidFill>
                            <a:srgbClr val="000000"/>
                          </a:solidFill>
                          <a:effectLst/>
                          <a:latin typeface="Verdana"/>
                        </a:rPr>
                        <a:t>Just as children of professional parents get more help with schoolwork, have more books at home, watch less TV and - in many cases - have a privileged private education to ensure that they are pushed through exams and on to university, so the children of poorer, working class families are less likely to have computers or net access at home. </a:t>
                      </a:r>
                    </a:p>
                    <a:p>
                      <a:pPr marL="0" marR="0">
                        <a:spcBef>
                          <a:spcPts val="0"/>
                        </a:spcBef>
                        <a:spcAft>
                          <a:spcPts val="0"/>
                        </a:spcAft>
                      </a:pPr>
                      <a:r>
                        <a:rPr lang="en-GB" sz="100" i="0">
                          <a:solidFill>
                            <a:srgbClr val="000000"/>
                          </a:solidFill>
                          <a:effectLst/>
                          <a:latin typeface="Verdana"/>
                        </a:rPr>
                        <a:t>Even when they do their parents are not able to act as guides and teachers or encourage the sophisticated use of network tools like search engines. </a:t>
                      </a:r>
                    </a:p>
                    <a:p>
                      <a:pPr marL="0" marR="0">
                        <a:spcBef>
                          <a:spcPts val="0"/>
                        </a:spcBef>
                        <a:spcAft>
                          <a:spcPts val="0"/>
                        </a:spcAft>
                      </a:pPr>
                      <a:r>
                        <a:rPr lang="en-GB" sz="100" i="0">
                          <a:solidFill>
                            <a:srgbClr val="000000"/>
                          </a:solidFill>
                          <a:effectLst/>
                          <a:latin typeface="Verdana"/>
                        </a:rPr>
                        <a:t>The result is a growing split between those who "get" the net and those for whom it is a poorly-exploited resource. </a:t>
                      </a:r>
                    </a:p>
                    <a:p>
                      <a:pPr marL="0" marR="0">
                        <a:spcBef>
                          <a:spcPts val="0"/>
                        </a:spcBef>
                        <a:spcAft>
                          <a:spcPts val="0"/>
                        </a:spcAft>
                      </a:pPr>
                      <a:r>
                        <a:rPr lang="en-GB" sz="100" i="0">
                          <a:solidFill>
                            <a:srgbClr val="000000"/>
                          </a:solidFill>
                          <a:effectLst/>
                          <a:latin typeface="Verdana"/>
                        </a:rPr>
                        <a:t>Since many schools now set homework and course work on the assumption that students have net access at home, those on the wrong side of the fence are left at a serious disadvantage. </a:t>
                      </a:r>
                    </a:p>
                    <a:p>
                      <a:pPr marL="0" marR="0">
                        <a:spcBef>
                          <a:spcPts val="0"/>
                        </a:spcBef>
                        <a:spcAft>
                          <a:spcPts val="0"/>
                        </a:spcAft>
                      </a:pPr>
                      <a:r>
                        <a:rPr lang="en-GB" sz="100" i="0">
                          <a:solidFill>
                            <a:srgbClr val="000000"/>
                          </a:solidFill>
                          <a:effectLst/>
                          <a:latin typeface="Verdana"/>
                        </a:rPr>
                        <a:t>The findings are hardly surprising, but it is useful to have a clear statement of the scale of the problem to present to politicians and policy-makers. </a:t>
                      </a:r>
                    </a:p>
                    <a:p>
                      <a:pPr marL="0" marR="0">
                        <a:spcBef>
                          <a:spcPts val="0"/>
                        </a:spcBef>
                        <a:spcAft>
                          <a:spcPts val="0"/>
                        </a:spcAft>
                      </a:pPr>
                      <a:r>
                        <a:rPr lang="en-GB" sz="100" i="0">
                          <a:solidFill>
                            <a:srgbClr val="000000"/>
                          </a:solidFill>
                          <a:effectLst/>
                          <a:latin typeface="Verdana"/>
                        </a:rPr>
                        <a:t>And while the digital divide between rich and poor worlds is far more severe and needs to be addressed, we cannot ignore the divisions within our own country. </a:t>
                      </a:r>
                    </a:p>
                    <a:p>
                      <a:pPr marL="0" marR="0">
                        <a:spcBef>
                          <a:spcPts val="0"/>
                        </a:spcBef>
                        <a:spcAft>
                          <a:spcPts val="0"/>
                        </a:spcAft>
                      </a:pPr>
                      <a:r>
                        <a:rPr lang="en-GB" sz="100" i="0">
                          <a:solidFill>
                            <a:srgbClr val="000000"/>
                          </a:solidFill>
                          <a:effectLst/>
                          <a:latin typeface="Verdana"/>
                        </a:rPr>
                        <a:t>Education and awareness are part of the solution, and it is reassuring to see that media regulator Ofcom sees web skills as part of the wider area of "media literacy" which it is trying to promote. </a:t>
                      </a:r>
                    </a:p>
                  </a:txBody>
                  <a:tcPr marL="438" marR="0" marT="0" marB="0" anchor="ctr">
                    <a:lnL>
                      <a:noFill/>
                    </a:lnL>
                    <a:lnR>
                      <a:noFill/>
                    </a:lnR>
                    <a:lnB>
                      <a:noFill/>
                    </a:lnB>
                    <a:solidFill>
                      <a:srgbClr val="EEEEDD"/>
                    </a:solidFill>
                  </a:tcPr>
                </a:tc>
                <a:tc>
                  <a:txBody>
                    <a:bodyPr/>
                    <a:lstStyle/>
                    <a:p>
                      <a:endParaRPr lang="en-GB" sz="100"/>
                    </a:p>
                  </a:txBody>
                  <a:tcPr marL="840" marR="840" marT="420" marB="420">
                    <a:lnL>
                      <a:noFill/>
                    </a:lnL>
                  </a:tcPr>
                </a:tc>
                <a:extLst>
                  <a:ext uri="{0D108BD9-81ED-4DB2-BD59-A6C34878D82A}">
                    <a16:rowId xmlns:a16="http://schemas.microsoft.com/office/drawing/2014/main" val="10004"/>
                  </a:ext>
                </a:extLst>
              </a:tr>
              <a:tr h="549467">
                <a:tc>
                  <a:txBody>
                    <a:bodyPr/>
                    <a:lstStyle/>
                    <a:p>
                      <a:pPr marL="0" marR="0" algn="r">
                        <a:spcBef>
                          <a:spcPts val="0"/>
                        </a:spcBef>
                        <a:spcAft>
                          <a:spcPts val="0"/>
                        </a:spcAft>
                      </a:pPr>
                      <a:r>
                        <a:rPr lang="en-GB" sz="100" b="0" i="0">
                          <a:solidFill>
                            <a:srgbClr val="666666"/>
                          </a:solidFill>
                          <a:effectLst/>
                          <a:latin typeface="Verdana"/>
                        </a:rPr>
                        <a:t>Home net use: A privilege or a right?</a:t>
                      </a:r>
                    </a:p>
                    <a:p>
                      <a:pPr marL="0" marR="0">
                        <a:spcBef>
                          <a:spcPts val="0"/>
                        </a:spcBef>
                        <a:spcAft>
                          <a:spcPts val="0"/>
                        </a:spcAft>
                      </a:pPr>
                      <a:r>
                        <a:rPr lang="en-GB" sz="100" i="0">
                          <a:solidFill>
                            <a:srgbClr val="000000"/>
                          </a:solidFill>
                          <a:effectLst/>
                          <a:latin typeface="Verdana"/>
                        </a:rPr>
                        <a:t>I have worked for many years with the BBC's own WebWise campaign, and it too can make a difference. </a:t>
                      </a:r>
                    </a:p>
                    <a:p>
                      <a:pPr marL="0" marR="0">
                        <a:spcBef>
                          <a:spcPts val="0"/>
                        </a:spcBef>
                        <a:spcAft>
                          <a:spcPts val="0"/>
                        </a:spcAft>
                      </a:pPr>
                      <a:r>
                        <a:rPr lang="en-GB" sz="100" i="0">
                          <a:solidFill>
                            <a:srgbClr val="000000"/>
                          </a:solidFill>
                          <a:effectLst/>
                          <a:latin typeface="Verdana"/>
                        </a:rPr>
                        <a:t>We can not leave it to the market to encourage a critical approach to internet use because, just as with television, the content providers would prefer us not to look too closely at what they are offering or to be aware of the alternatives. </a:t>
                      </a:r>
                    </a:p>
                    <a:p>
                      <a:pPr marL="0" marR="0">
                        <a:spcBef>
                          <a:spcPts val="0"/>
                        </a:spcBef>
                        <a:spcAft>
                          <a:spcPts val="0"/>
                        </a:spcAft>
                      </a:pPr>
                      <a:r>
                        <a:rPr lang="en-GB" sz="100" i="0">
                          <a:solidFill>
                            <a:srgbClr val="000000"/>
                          </a:solidFill>
                          <a:effectLst/>
                          <a:latin typeface="Verdana"/>
                        </a:rPr>
                        <a:t>Google wants us to stick with Google, just as Yahoo! or MSN or Ask Jeeves want their existing users to stick with them - an educated marketplace is an unpredictable one. </a:t>
                      </a:r>
                    </a:p>
                    <a:p>
                      <a:pPr marL="0" marR="0">
                        <a:spcBef>
                          <a:spcPts val="0"/>
                        </a:spcBef>
                        <a:spcAft>
                          <a:spcPts val="0"/>
                        </a:spcAft>
                      </a:pPr>
                      <a:r>
                        <a:rPr lang="en-GB" sz="100" i="0">
                          <a:solidFill>
                            <a:srgbClr val="000000"/>
                          </a:solidFill>
                          <a:effectLst/>
                          <a:latin typeface="Verdana"/>
                        </a:rPr>
                        <a:t>But we need more than education: we need to get poorer families online in the first place, so that they have an internet connection to learn about. Access from public libraries or school is not going to be enough. </a:t>
                      </a:r>
                    </a:p>
                    <a:p>
                      <a:pPr marL="0" marR="0">
                        <a:spcBef>
                          <a:spcPts val="0"/>
                        </a:spcBef>
                        <a:spcAft>
                          <a:spcPts val="0"/>
                        </a:spcAft>
                      </a:pPr>
                      <a:r>
                        <a:rPr lang="en-GB" sz="100" i="0">
                          <a:solidFill>
                            <a:srgbClr val="000000"/>
                          </a:solidFill>
                          <a:effectLst/>
                          <a:latin typeface="Verdana"/>
                        </a:rPr>
                        <a:t>Our children need to be able to hook up to the net from home, any time they want. </a:t>
                      </a:r>
                    </a:p>
                    <a:p>
                      <a:pPr marL="0" marR="0">
                        <a:spcBef>
                          <a:spcPts val="0"/>
                        </a:spcBef>
                        <a:spcAft>
                          <a:spcPts val="0"/>
                        </a:spcAft>
                      </a:pPr>
                      <a:r>
                        <a:rPr lang="en-GB" sz="100" i="0">
                          <a:solidFill>
                            <a:srgbClr val="000000"/>
                          </a:solidFill>
                          <a:effectLst/>
                          <a:latin typeface="Verdana"/>
                        </a:rPr>
                        <a:t>Perhaps television can come to the rescue. </a:t>
                      </a:r>
                    </a:p>
                    <a:p>
                      <a:pPr marL="0" marR="0">
                        <a:spcBef>
                          <a:spcPts val="0"/>
                        </a:spcBef>
                        <a:spcAft>
                          <a:spcPts val="0"/>
                        </a:spcAft>
                      </a:pPr>
                      <a:r>
                        <a:rPr lang="en-GB" sz="100" i="0">
                          <a:solidFill>
                            <a:srgbClr val="000000"/>
                          </a:solidFill>
                          <a:effectLst/>
                          <a:latin typeface="Verdana"/>
                        </a:rPr>
                        <a:t>Sometime in the next seven years the UK is going to move from analogue to digital transmission for all television and radio. </a:t>
                      </a:r>
                    </a:p>
                    <a:p>
                      <a:pPr marL="0" marR="0">
                        <a:spcBef>
                          <a:spcPts val="0"/>
                        </a:spcBef>
                        <a:spcAft>
                          <a:spcPts val="0"/>
                        </a:spcAft>
                      </a:pPr>
                      <a:r>
                        <a:rPr lang="en-GB" sz="100" i="0">
                          <a:solidFill>
                            <a:srgbClr val="000000"/>
                          </a:solidFill>
                          <a:effectLst/>
                          <a:latin typeface="Verdana"/>
                        </a:rPr>
                        <a:t>The government has just set up Switchco to make sure it all goes smoothly. When it happens everyone who wants to watch TV will need a home computer. </a:t>
                      </a:r>
                    </a:p>
                    <a:p>
                      <a:pPr marL="0" marR="0">
                        <a:spcBef>
                          <a:spcPts val="0"/>
                        </a:spcBef>
                        <a:spcAft>
                          <a:spcPts val="0"/>
                        </a:spcAft>
                      </a:pPr>
                      <a:r>
                        <a:rPr lang="en-GB" sz="100" i="0">
                          <a:solidFill>
                            <a:srgbClr val="000000"/>
                          </a:solidFill>
                          <a:effectLst/>
                          <a:latin typeface="Verdana"/>
                        </a:rPr>
                        <a:t>It won't actually look like a computer, as it will be hidden inside a digital set-top box or even built into the TV, but that's what it will be. </a:t>
                      </a:r>
                    </a:p>
                    <a:p>
                      <a:pPr marL="0" marR="0">
                        <a:spcBef>
                          <a:spcPts val="0"/>
                        </a:spcBef>
                        <a:spcAft>
                          <a:spcPts val="0"/>
                        </a:spcAft>
                      </a:pPr>
                      <a:r>
                        <a:rPr lang="en-GB" sz="100" i="0">
                          <a:solidFill>
                            <a:srgbClr val="000000"/>
                          </a:solidFill>
                          <a:effectLst/>
                          <a:latin typeface="Verdana"/>
                        </a:rPr>
                        <a:t>Everyone with Freeview or Sky+ or cable has one already. </a:t>
                      </a:r>
                    </a:p>
                    <a:p>
                      <a:pPr marL="0" marR="0">
                        <a:spcBef>
                          <a:spcPts val="0"/>
                        </a:spcBef>
                        <a:spcAft>
                          <a:spcPts val="0"/>
                        </a:spcAft>
                      </a:pPr>
                      <a:r>
                        <a:rPr lang="en-GB" sz="100" i="0">
                          <a:solidFill>
                            <a:srgbClr val="000000"/>
                          </a:solidFill>
                          <a:effectLst/>
                          <a:latin typeface="Verdana"/>
                        </a:rPr>
                        <a:t>Eventually Switchco is going to have to give everyone who has not already switched to digital a free set top box. </a:t>
                      </a:r>
                    </a:p>
                    <a:p>
                      <a:pPr marL="0" marR="0">
                        <a:spcBef>
                          <a:spcPts val="0"/>
                        </a:spcBef>
                        <a:spcAft>
                          <a:spcPts val="0"/>
                        </a:spcAft>
                      </a:pPr>
                      <a:r>
                        <a:rPr lang="en-GB" sz="100" i="0">
                          <a:solidFill>
                            <a:srgbClr val="000000"/>
                          </a:solidFill>
                          <a:effectLst/>
                          <a:latin typeface="Verdana"/>
                        </a:rPr>
                        <a:t>They are denying this at the moment, as admitting it would stop people going out and buying the boxes themselves, but it is pretty obvious that it will happen. </a:t>
                      </a:r>
                    </a:p>
                    <a:p>
                      <a:pPr marL="0" marR="0">
                        <a:spcBef>
                          <a:spcPts val="0"/>
                        </a:spcBef>
                        <a:spcAft>
                          <a:spcPts val="0"/>
                        </a:spcAft>
                      </a:pPr>
                      <a:r>
                        <a:rPr lang="en-GB" sz="100" b="1" i="0">
                          <a:solidFill>
                            <a:srgbClr val="000000"/>
                          </a:solidFill>
                          <a:effectLst/>
                          <a:latin typeface="Verdana"/>
                        </a:rPr>
                        <a:t>Specialised</a:t>
                      </a:r>
                      <a:r>
                        <a:rPr lang="en-GB" sz="100" i="0">
                          <a:solidFill>
                            <a:srgbClr val="000000"/>
                          </a:solidFill>
                          <a:effectLst/>
                          <a:latin typeface="Verdana"/>
                        </a:rPr>
                        <a:t> </a:t>
                      </a:r>
                    </a:p>
                    <a:p>
                      <a:pPr marL="0" marR="0">
                        <a:spcBef>
                          <a:spcPts val="0"/>
                        </a:spcBef>
                        <a:spcAft>
                          <a:spcPts val="0"/>
                        </a:spcAft>
                      </a:pPr>
                      <a:r>
                        <a:rPr lang="en-GB" sz="100" i="0">
                          <a:solidFill>
                            <a:srgbClr val="000000"/>
                          </a:solidFill>
                          <a:effectLst/>
                          <a:latin typeface="Verdana"/>
                        </a:rPr>
                        <a:t>The computers in today's set top boxes are specialised, attached to low-resolution TV screens which are no good for close-up activities like e-mailing or browsing the web. </a:t>
                      </a:r>
                    </a:p>
                    <a:p>
                      <a:pPr marL="0" marR="0">
                        <a:spcBef>
                          <a:spcPts val="0"/>
                        </a:spcBef>
                        <a:spcAft>
                          <a:spcPts val="0"/>
                        </a:spcAft>
                      </a:pPr>
                      <a:r>
                        <a:rPr lang="en-GB" sz="100" i="0">
                          <a:solidFill>
                            <a:srgbClr val="000000"/>
                          </a:solidFill>
                          <a:effectLst/>
                          <a:latin typeface="Verdana"/>
                        </a:rPr>
                        <a:t>But the price of hardware is falling dramatically. The CEO of chip maker AMD, Hector Ruis, has said that he sees a $100 laptop as a real possibility in three years or so. </a:t>
                      </a:r>
                    </a:p>
                    <a:p>
                      <a:pPr marL="0" marR="0">
                        <a:spcBef>
                          <a:spcPts val="0"/>
                        </a:spcBef>
                        <a:spcAft>
                          <a:spcPts val="0"/>
                        </a:spcAft>
                      </a:pPr>
                      <a:r>
                        <a:rPr lang="en-GB" sz="100" i="0">
                          <a:solidFill>
                            <a:srgbClr val="000000"/>
                          </a:solidFill>
                          <a:effectLst/>
                          <a:latin typeface="Verdana"/>
                        </a:rPr>
                        <a:t>Nicholas Negroponte, founder of the MIT Media Lab, has also launched a campaign for a $100 computer for less developed countries. </a:t>
                      </a:r>
                    </a:p>
                    <a:p>
                      <a:pPr marL="0" marR="0">
                        <a:spcBef>
                          <a:spcPts val="0"/>
                        </a:spcBef>
                        <a:spcAft>
                          <a:spcPts val="0"/>
                        </a:spcAft>
                      </a:pPr>
                      <a:r>
                        <a:rPr lang="en-GB" sz="100" i="0">
                          <a:solidFill>
                            <a:srgbClr val="000000"/>
                          </a:solidFill>
                          <a:effectLst/>
                          <a:latin typeface="Verdana"/>
                        </a:rPr>
                        <a:t>Suppose that instead of giving people a set top box we gave them a real computer, with a socket for a TV signal and a socket for a monitor? </a:t>
                      </a:r>
                    </a:p>
                    <a:p>
                      <a:pPr marL="0" marR="0">
                        <a:spcBef>
                          <a:spcPts val="0"/>
                        </a:spcBef>
                        <a:spcAft>
                          <a:spcPts val="0"/>
                        </a:spcAft>
                      </a:pPr>
                      <a:r>
                        <a:rPr lang="en-GB" sz="100" i="0">
                          <a:solidFill>
                            <a:srgbClr val="000000"/>
                          </a:solidFill>
                          <a:effectLst/>
                          <a:latin typeface="Verdana"/>
                        </a:rPr>
                        <a:t>Suppose that it came with a screen, keyboard and mouse, and had wireless networking built in? </a:t>
                      </a:r>
                    </a:p>
                    <a:p>
                      <a:pPr marL="0" marR="0">
                        <a:spcBef>
                          <a:spcPts val="0"/>
                        </a:spcBef>
                        <a:spcAft>
                          <a:spcPts val="0"/>
                        </a:spcAft>
                      </a:pPr>
                      <a:r>
                        <a:rPr lang="en-GB" sz="100" i="0">
                          <a:solidFill>
                            <a:srgbClr val="000000"/>
                          </a:solidFill>
                          <a:effectLst/>
                          <a:latin typeface="Verdana"/>
                        </a:rPr>
                        <a:t>We'd have a wired Britain overnight, especially if the work of the community broadband network was given more support in providing low-cost net access for all. </a:t>
                      </a:r>
                    </a:p>
                    <a:p>
                      <a:pPr marL="0" marR="0">
                        <a:spcBef>
                          <a:spcPts val="0"/>
                        </a:spcBef>
                        <a:spcAft>
                          <a:spcPts val="0"/>
                        </a:spcAft>
                      </a:pPr>
                      <a:r>
                        <a:rPr lang="en-GB" sz="100" i="0">
                          <a:solidFill>
                            <a:srgbClr val="000000"/>
                          </a:solidFill>
                          <a:effectLst/>
                          <a:latin typeface="Verdana"/>
                        </a:rPr>
                        <a:t>This is something we have to take seriously as a society, and it would be a great task for an incoming government of whatever party. </a:t>
                      </a:r>
                      <a:br>
                        <a:rPr lang="en-GB" sz="100" i="0">
                          <a:solidFill>
                            <a:srgbClr val="000000"/>
                          </a:solidFill>
                          <a:effectLst/>
                          <a:latin typeface="Verdana"/>
                        </a:rPr>
                      </a:br>
                      <a:endParaRPr lang="en-GB" sz="100" i="0">
                        <a:solidFill>
                          <a:srgbClr val="000000"/>
                        </a:solidFill>
                        <a:effectLst/>
                        <a:latin typeface="Verdana"/>
                      </a:endParaRPr>
                    </a:p>
                    <a:p>
                      <a:pPr marL="0" marR="0">
                        <a:spcBef>
                          <a:spcPts val="0"/>
                        </a:spcBef>
                        <a:spcAft>
                          <a:spcPts val="0"/>
                        </a:spcAft>
                      </a:pPr>
                      <a:r>
                        <a:rPr lang="en-GB" sz="100" i="1">
                          <a:solidFill>
                            <a:srgbClr val="000000"/>
                          </a:solidFill>
                          <a:effectLst/>
                          <a:latin typeface="Verdana"/>
                        </a:rPr>
                        <a:t>Bill Thompson is a regular commentator on the BBC World Service programme Go Digital.</a:t>
                      </a:r>
                      <a:endParaRPr lang="en-GB" sz="100" i="0">
                        <a:solidFill>
                          <a:srgbClr val="000000"/>
                        </a:solidFill>
                        <a:effectLst/>
                        <a:latin typeface="Verdana"/>
                      </a:endParaRPr>
                    </a:p>
                  </a:txBody>
                  <a:tcPr marL="0" marR="0" marT="0" marB="0" anchor="ctr">
                    <a:lnL>
                      <a:noFill/>
                    </a:lnL>
                    <a:lnR>
                      <a:noFill/>
                    </a:lnR>
                    <a:lnT>
                      <a:noFill/>
                    </a:lnT>
                    <a:lnB>
                      <a:noFill/>
                    </a:lnB>
                  </a:tcPr>
                </a:tc>
                <a:tc>
                  <a:txBody>
                    <a:bodyPr/>
                    <a:lstStyle/>
                    <a:p>
                      <a:endParaRPr lang="en-GB" sz="100"/>
                    </a:p>
                  </a:txBody>
                  <a:tcPr marL="840" marR="840" marT="420" marB="420">
                    <a:lnL>
                      <a:noFill/>
                    </a:lnL>
                    <a:lnT>
                      <a:noFill/>
                    </a:lnT>
                  </a:tcPr>
                </a:tc>
                <a:tc>
                  <a:txBody>
                    <a:bodyPr/>
                    <a:lstStyle/>
                    <a:p>
                      <a:endParaRPr lang="en-GB" sz="100" dirty="0"/>
                    </a:p>
                  </a:txBody>
                  <a:tcPr marL="840" marR="840" marT="420" marB="420"/>
                </a:tc>
                <a:extLst>
                  <a:ext uri="{0D108BD9-81ED-4DB2-BD59-A6C34878D82A}">
                    <a16:rowId xmlns:a16="http://schemas.microsoft.com/office/drawing/2014/main" val="10005"/>
                  </a:ext>
                </a:extLst>
              </a:tr>
            </a:tbl>
          </a:graphicData>
        </a:graphic>
      </p:graphicFrame>
      <p:pic>
        <p:nvPicPr>
          <p:cNvPr id="5122" name="Picture 2" descr="School net 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313" y="-9794875"/>
            <a:ext cx="19335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http://newsimg.bbc.co.uk/nol/shared/img/66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313" y="-9794875"/>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newsimg.bbc.co.uk/shared/im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313" y="-9794875"/>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Technology analyst Bill Thomp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2313" y="-9794875"/>
            <a:ext cx="19335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newsimg.bbc.co.uk/nol/shared/img/v3/start_quote_rb.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313" y="-9794875"/>
            <a:ext cx="2286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http://newsimg.bbc.co.uk/nol/shared/img/v3/end_quote_rb.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2313" y="-9794875"/>
            <a:ext cx="219075" cy="1238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wo children use the intern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2313" y="-9794875"/>
            <a:ext cx="193357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http://newsimg.bbc.co.uk/nol/shared/img/99a.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2313" y="-9794875"/>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f42a969-4d5d-4cf1-a8b0-d6e571093a83@eurprd0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8253" t="18496" r="15763" b="5006"/>
          <a:stretch/>
        </p:blipFill>
        <p:spPr bwMode="auto">
          <a:xfrm rot="5400000">
            <a:off x="179511" y="1138772"/>
            <a:ext cx="5458579" cy="545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0"/>
            <a:ext cx="9144000" cy="1138773"/>
          </a:xfrm>
          <a:prstGeom prst="rect">
            <a:avLst/>
          </a:prstGeom>
          <a:noFill/>
        </p:spPr>
        <p:txBody>
          <a:bodyPr wrap="square" rtlCol="0">
            <a:spAutoFit/>
          </a:bodyPr>
          <a:lstStyle/>
          <a:p>
            <a:pPr algn="ctr"/>
            <a:r>
              <a:rPr lang="en-GB" sz="2800" b="1" dirty="0"/>
              <a:t>The impact of digital forms of communication:  </a:t>
            </a:r>
          </a:p>
          <a:p>
            <a:pPr algn="ctr"/>
            <a:r>
              <a:rPr lang="en-GB" sz="2800" b="1" dirty="0"/>
              <a:t>4. Location and Digital Communication</a:t>
            </a:r>
          </a:p>
          <a:p>
            <a:pPr algn="ctr"/>
            <a:endParaRPr lang="en-GB" sz="1200" dirty="0"/>
          </a:p>
        </p:txBody>
      </p:sp>
      <p:sp>
        <p:nvSpPr>
          <p:cNvPr id="5" name="TextBox 4"/>
          <p:cNvSpPr txBox="1"/>
          <p:nvPr/>
        </p:nvSpPr>
        <p:spPr>
          <a:xfrm>
            <a:off x="5608653" y="1120136"/>
            <a:ext cx="3505910" cy="3539430"/>
          </a:xfrm>
          <a:prstGeom prst="rect">
            <a:avLst/>
          </a:prstGeom>
          <a:noFill/>
        </p:spPr>
        <p:txBody>
          <a:bodyPr wrap="square" rtlCol="0">
            <a:spAutoFit/>
          </a:bodyPr>
          <a:lstStyle/>
          <a:p>
            <a:pPr marL="342900" indent="-342900">
              <a:buAutoNum type="arabicPeriod"/>
            </a:pPr>
            <a:r>
              <a:rPr lang="en-GB" sz="2800" dirty="0"/>
              <a:t>What does the pie chart show?  Describe the findings</a:t>
            </a:r>
          </a:p>
          <a:p>
            <a:r>
              <a:rPr lang="en-GB" sz="2800" dirty="0"/>
              <a:t>2.    How could you explain these findings?</a:t>
            </a:r>
          </a:p>
          <a:p>
            <a:r>
              <a:rPr lang="en-GB" sz="2800" dirty="0"/>
              <a:t>3.  What impact would this have?</a:t>
            </a:r>
          </a:p>
        </p:txBody>
      </p:sp>
    </p:spTree>
    <p:extLst>
      <p:ext uri="{BB962C8B-B14F-4D97-AF65-F5344CB8AC3E}">
        <p14:creationId xmlns:p14="http://schemas.microsoft.com/office/powerpoint/2010/main" val="2247541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1129</Words>
  <Application>Microsoft Office PowerPoint</Application>
  <PresentationFormat>On-screen Show (4:3)</PresentationFormat>
  <Paragraphs>78</Paragraphs>
  <Slides>7</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Read</dc:creator>
  <cp:lastModifiedBy>Lizzie Read</cp:lastModifiedBy>
  <cp:revision>10</cp:revision>
  <cp:lastPrinted>2017-10-18T11:18:54Z</cp:lastPrinted>
  <dcterms:created xsi:type="dcterms:W3CDTF">2017-03-20T20:54:03Z</dcterms:created>
  <dcterms:modified xsi:type="dcterms:W3CDTF">2019-03-29T12:00:57Z</dcterms:modified>
</cp:coreProperties>
</file>