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73" r:id="rId3"/>
    <p:sldId id="259" r:id="rId4"/>
    <p:sldId id="277" r:id="rId5"/>
    <p:sldId id="261" r:id="rId6"/>
    <p:sldId id="262" r:id="rId7"/>
    <p:sldId id="274" r:id="rId8"/>
    <p:sldId id="265" r:id="rId9"/>
    <p:sldId id="266" r:id="rId10"/>
    <p:sldId id="267" r:id="rId11"/>
    <p:sldId id="275" r:id="rId12"/>
    <p:sldId id="276" r:id="rId13"/>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658"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9EBF244B-B081-44C1-A69A-1BC123404D50}" type="datetimeFigureOut">
              <a:rPr lang="en-GB" smtClean="0"/>
              <a:t>23/05/2020</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A7CE8A97-029B-4ABD-87F4-19437278A25C}" type="slidenum">
              <a:rPr lang="en-GB" smtClean="0"/>
              <a:t>‹#›</a:t>
            </a:fld>
            <a:endParaRPr lang="en-GB"/>
          </a:p>
        </p:txBody>
      </p:sp>
    </p:spTree>
    <p:extLst>
      <p:ext uri="{BB962C8B-B14F-4D97-AF65-F5344CB8AC3E}">
        <p14:creationId xmlns:p14="http://schemas.microsoft.com/office/powerpoint/2010/main" val="1257195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7CE8A97-029B-4ABD-87F4-19437278A25C}" type="slidenum">
              <a:rPr lang="en-GB" smtClean="0"/>
              <a:t>10</a:t>
            </a:fld>
            <a:endParaRPr lang="en-GB"/>
          </a:p>
        </p:txBody>
      </p:sp>
    </p:spTree>
    <p:extLst>
      <p:ext uri="{BB962C8B-B14F-4D97-AF65-F5344CB8AC3E}">
        <p14:creationId xmlns:p14="http://schemas.microsoft.com/office/powerpoint/2010/main" val="598577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7CE8A97-029B-4ABD-87F4-19437278A25C}" type="slidenum">
              <a:rPr lang="en-GB" smtClean="0"/>
              <a:t>11</a:t>
            </a:fld>
            <a:endParaRPr lang="en-GB"/>
          </a:p>
        </p:txBody>
      </p:sp>
    </p:spTree>
    <p:extLst>
      <p:ext uri="{BB962C8B-B14F-4D97-AF65-F5344CB8AC3E}">
        <p14:creationId xmlns:p14="http://schemas.microsoft.com/office/powerpoint/2010/main" val="3241916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A40F067-341F-44C8-84D9-E6D9AA617339}" type="slidenum">
              <a:rPr lang="en-GB" smtClean="0"/>
              <a:t>12</a:t>
            </a:fld>
            <a:endParaRPr lang="en-GB"/>
          </a:p>
        </p:txBody>
      </p:sp>
    </p:spTree>
    <p:extLst>
      <p:ext uri="{BB962C8B-B14F-4D97-AF65-F5344CB8AC3E}">
        <p14:creationId xmlns:p14="http://schemas.microsoft.com/office/powerpoint/2010/main" val="2189959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6D6BE7D-8E1F-4196-A31C-524A2AD6A54F}" type="datetimeFigureOut">
              <a:rPr lang="en-GB" smtClean="0"/>
              <a:t>23/05/2020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2D7972-173A-4E8F-BD13-45168D3B9DB8}" type="slidenum">
              <a:rPr lang="en-GB" smtClean="0"/>
              <a:t>‹#›</a:t>
            </a:fld>
            <a:endParaRPr lang="en-GB"/>
          </a:p>
        </p:txBody>
      </p:sp>
    </p:spTree>
    <p:extLst>
      <p:ext uri="{BB962C8B-B14F-4D97-AF65-F5344CB8AC3E}">
        <p14:creationId xmlns:p14="http://schemas.microsoft.com/office/powerpoint/2010/main" val="2371956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6D6BE7D-8E1F-4196-A31C-524A2AD6A54F}" type="datetimeFigureOut">
              <a:rPr lang="en-GB" smtClean="0"/>
              <a:t>23/05/2020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2D7972-173A-4E8F-BD13-45168D3B9DB8}" type="slidenum">
              <a:rPr lang="en-GB" smtClean="0"/>
              <a:t>‹#›</a:t>
            </a:fld>
            <a:endParaRPr lang="en-GB"/>
          </a:p>
        </p:txBody>
      </p:sp>
    </p:spTree>
    <p:extLst>
      <p:ext uri="{BB962C8B-B14F-4D97-AF65-F5344CB8AC3E}">
        <p14:creationId xmlns:p14="http://schemas.microsoft.com/office/powerpoint/2010/main" val="2568226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6D6BE7D-8E1F-4196-A31C-524A2AD6A54F}" type="datetimeFigureOut">
              <a:rPr lang="en-GB" smtClean="0"/>
              <a:t>23/05/2020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2D7972-173A-4E8F-BD13-45168D3B9DB8}" type="slidenum">
              <a:rPr lang="en-GB" smtClean="0"/>
              <a:t>‹#›</a:t>
            </a:fld>
            <a:endParaRPr lang="en-GB"/>
          </a:p>
        </p:txBody>
      </p:sp>
    </p:spTree>
    <p:extLst>
      <p:ext uri="{BB962C8B-B14F-4D97-AF65-F5344CB8AC3E}">
        <p14:creationId xmlns:p14="http://schemas.microsoft.com/office/powerpoint/2010/main" val="4221604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6D6BE7D-8E1F-4196-A31C-524A2AD6A54F}" type="datetimeFigureOut">
              <a:rPr lang="en-GB" smtClean="0"/>
              <a:t>23/05/2020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2D7972-173A-4E8F-BD13-45168D3B9DB8}" type="slidenum">
              <a:rPr lang="en-GB" smtClean="0"/>
              <a:t>‹#›</a:t>
            </a:fld>
            <a:endParaRPr lang="en-GB"/>
          </a:p>
        </p:txBody>
      </p:sp>
    </p:spTree>
    <p:extLst>
      <p:ext uri="{BB962C8B-B14F-4D97-AF65-F5344CB8AC3E}">
        <p14:creationId xmlns:p14="http://schemas.microsoft.com/office/powerpoint/2010/main" val="3881836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D6BE7D-8E1F-4196-A31C-524A2AD6A54F}" type="datetimeFigureOut">
              <a:rPr lang="en-GB" smtClean="0"/>
              <a:t>23/05/2020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2D7972-173A-4E8F-BD13-45168D3B9DB8}" type="slidenum">
              <a:rPr lang="en-GB" smtClean="0"/>
              <a:t>‹#›</a:t>
            </a:fld>
            <a:endParaRPr lang="en-GB"/>
          </a:p>
        </p:txBody>
      </p:sp>
    </p:spTree>
    <p:extLst>
      <p:ext uri="{BB962C8B-B14F-4D97-AF65-F5344CB8AC3E}">
        <p14:creationId xmlns:p14="http://schemas.microsoft.com/office/powerpoint/2010/main" val="28700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6D6BE7D-8E1F-4196-A31C-524A2AD6A54F}" type="datetimeFigureOut">
              <a:rPr lang="en-GB" smtClean="0"/>
              <a:t>23/05/2020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2D7972-173A-4E8F-BD13-45168D3B9DB8}" type="slidenum">
              <a:rPr lang="en-GB" smtClean="0"/>
              <a:t>‹#›</a:t>
            </a:fld>
            <a:endParaRPr lang="en-GB"/>
          </a:p>
        </p:txBody>
      </p:sp>
    </p:spTree>
    <p:extLst>
      <p:ext uri="{BB962C8B-B14F-4D97-AF65-F5344CB8AC3E}">
        <p14:creationId xmlns:p14="http://schemas.microsoft.com/office/powerpoint/2010/main" val="3593454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6D6BE7D-8E1F-4196-A31C-524A2AD6A54F}" type="datetimeFigureOut">
              <a:rPr lang="en-GB" smtClean="0"/>
              <a:t>23/05/2020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E2D7972-173A-4E8F-BD13-45168D3B9DB8}" type="slidenum">
              <a:rPr lang="en-GB" smtClean="0"/>
              <a:t>‹#›</a:t>
            </a:fld>
            <a:endParaRPr lang="en-GB"/>
          </a:p>
        </p:txBody>
      </p:sp>
    </p:spTree>
    <p:extLst>
      <p:ext uri="{BB962C8B-B14F-4D97-AF65-F5344CB8AC3E}">
        <p14:creationId xmlns:p14="http://schemas.microsoft.com/office/powerpoint/2010/main" val="11217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6D6BE7D-8E1F-4196-A31C-524A2AD6A54F}" type="datetimeFigureOut">
              <a:rPr lang="en-GB" smtClean="0"/>
              <a:t>23/05/2020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E2D7972-173A-4E8F-BD13-45168D3B9DB8}" type="slidenum">
              <a:rPr lang="en-GB" smtClean="0"/>
              <a:t>‹#›</a:t>
            </a:fld>
            <a:endParaRPr lang="en-GB"/>
          </a:p>
        </p:txBody>
      </p:sp>
    </p:spTree>
    <p:extLst>
      <p:ext uri="{BB962C8B-B14F-4D97-AF65-F5344CB8AC3E}">
        <p14:creationId xmlns:p14="http://schemas.microsoft.com/office/powerpoint/2010/main" val="2597078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D6BE7D-8E1F-4196-A31C-524A2AD6A54F}" type="datetimeFigureOut">
              <a:rPr lang="en-GB" smtClean="0"/>
              <a:t>23/05/2020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E2D7972-173A-4E8F-BD13-45168D3B9DB8}" type="slidenum">
              <a:rPr lang="en-GB" smtClean="0"/>
              <a:t>‹#›</a:t>
            </a:fld>
            <a:endParaRPr lang="en-GB"/>
          </a:p>
        </p:txBody>
      </p:sp>
    </p:spTree>
    <p:extLst>
      <p:ext uri="{BB962C8B-B14F-4D97-AF65-F5344CB8AC3E}">
        <p14:creationId xmlns:p14="http://schemas.microsoft.com/office/powerpoint/2010/main" val="2203520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D6BE7D-8E1F-4196-A31C-524A2AD6A54F}" type="datetimeFigureOut">
              <a:rPr lang="en-GB" smtClean="0"/>
              <a:t>23/05/2020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2D7972-173A-4E8F-BD13-45168D3B9DB8}" type="slidenum">
              <a:rPr lang="en-GB" smtClean="0"/>
              <a:t>‹#›</a:t>
            </a:fld>
            <a:endParaRPr lang="en-GB"/>
          </a:p>
        </p:txBody>
      </p:sp>
    </p:spTree>
    <p:extLst>
      <p:ext uri="{BB962C8B-B14F-4D97-AF65-F5344CB8AC3E}">
        <p14:creationId xmlns:p14="http://schemas.microsoft.com/office/powerpoint/2010/main" val="2952845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D6BE7D-8E1F-4196-A31C-524A2AD6A54F}" type="datetimeFigureOut">
              <a:rPr lang="en-GB" smtClean="0"/>
              <a:t>23/05/2020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2D7972-173A-4E8F-BD13-45168D3B9DB8}" type="slidenum">
              <a:rPr lang="en-GB" smtClean="0"/>
              <a:t>‹#›</a:t>
            </a:fld>
            <a:endParaRPr lang="en-GB"/>
          </a:p>
        </p:txBody>
      </p:sp>
    </p:spTree>
    <p:extLst>
      <p:ext uri="{BB962C8B-B14F-4D97-AF65-F5344CB8AC3E}">
        <p14:creationId xmlns:p14="http://schemas.microsoft.com/office/powerpoint/2010/main" val="943709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D6BE7D-8E1F-4196-A31C-524A2AD6A54F}" type="datetimeFigureOut">
              <a:rPr lang="en-GB" smtClean="0"/>
              <a:t>23/05/2020</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2D7972-173A-4E8F-BD13-45168D3B9DB8}" type="slidenum">
              <a:rPr lang="en-GB" smtClean="0"/>
              <a:t>‹#›</a:t>
            </a:fld>
            <a:endParaRPr lang="en-GB"/>
          </a:p>
        </p:txBody>
      </p:sp>
    </p:spTree>
    <p:extLst>
      <p:ext uri="{BB962C8B-B14F-4D97-AF65-F5344CB8AC3E}">
        <p14:creationId xmlns:p14="http://schemas.microsoft.com/office/powerpoint/2010/main" val="1643030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0" y="0"/>
            <a:ext cx="9144000" cy="2308324"/>
          </a:xfrm>
          <a:prstGeom prst="rect">
            <a:avLst/>
          </a:prstGeom>
          <a:noFill/>
        </p:spPr>
        <p:txBody>
          <a:bodyPr wrap="square" rtlCol="0">
            <a:spAutoFit/>
          </a:bodyPr>
          <a:lstStyle/>
          <a:p>
            <a:pPr algn="ctr"/>
            <a:r>
              <a:rPr lang="en-GB" sz="4800" b="1" dirty="0"/>
              <a:t>What is the impact of Digital Forms of Communication in a Global Context?</a:t>
            </a: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35660" y="2308324"/>
            <a:ext cx="6120680" cy="43719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2608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96031" y="0"/>
            <a:ext cx="9180286" cy="400110"/>
          </a:xfrm>
          <a:prstGeom prst="rect">
            <a:avLst/>
          </a:prstGeom>
        </p:spPr>
        <p:txBody>
          <a:bodyPr wrap="square">
            <a:spAutoFit/>
          </a:bodyPr>
          <a:lstStyle/>
          <a:p>
            <a:pPr algn="ctr"/>
            <a:r>
              <a:rPr lang="en-GB" sz="2000" b="1" dirty="0"/>
              <a:t>Applying traditional theoretical explanations to the digital divide </a:t>
            </a:r>
          </a:p>
        </p:txBody>
      </p:sp>
      <p:graphicFrame>
        <p:nvGraphicFramePr>
          <p:cNvPr id="3" name="Table 2"/>
          <p:cNvGraphicFramePr>
            <a:graphicFrameLocks noGrp="1"/>
          </p:cNvGraphicFramePr>
          <p:nvPr>
            <p:extLst>
              <p:ext uri="{D42A27DB-BD31-4B8C-83A1-F6EECF244321}">
                <p14:modId xmlns:p14="http://schemas.microsoft.com/office/powerpoint/2010/main" val="3619280566"/>
              </p:ext>
            </p:extLst>
          </p:nvPr>
        </p:nvGraphicFramePr>
        <p:xfrm>
          <a:off x="1496032" y="400110"/>
          <a:ext cx="9171970" cy="6072048"/>
        </p:xfrm>
        <a:graphic>
          <a:graphicData uri="http://schemas.openxmlformats.org/drawingml/2006/table">
            <a:tbl>
              <a:tblPr firstRow="1" bandRow="1">
                <a:tableStyleId>{5940675A-B579-460E-94D1-54222C63F5DA}</a:tableStyleId>
              </a:tblPr>
              <a:tblGrid>
                <a:gridCol w="1423730">
                  <a:extLst>
                    <a:ext uri="{9D8B030D-6E8A-4147-A177-3AD203B41FA5}">
                      <a16:colId xmlns:a16="http://schemas.microsoft.com/office/drawing/2014/main" val="20000"/>
                    </a:ext>
                  </a:extLst>
                </a:gridCol>
                <a:gridCol w="3874120">
                  <a:extLst>
                    <a:ext uri="{9D8B030D-6E8A-4147-A177-3AD203B41FA5}">
                      <a16:colId xmlns:a16="http://schemas.microsoft.com/office/drawing/2014/main" val="20001"/>
                    </a:ext>
                  </a:extLst>
                </a:gridCol>
                <a:gridCol w="3874120">
                  <a:extLst>
                    <a:ext uri="{9D8B030D-6E8A-4147-A177-3AD203B41FA5}">
                      <a16:colId xmlns:a16="http://schemas.microsoft.com/office/drawing/2014/main" val="20002"/>
                    </a:ext>
                  </a:extLst>
                </a:gridCol>
              </a:tblGrid>
              <a:tr h="508610">
                <a:tc>
                  <a:txBody>
                    <a:bodyPr/>
                    <a:lstStyle/>
                    <a:p>
                      <a:endParaRPr lang="en-GB" sz="1400" dirty="0"/>
                    </a:p>
                  </a:txBody>
                  <a:tcPr/>
                </a:tc>
                <a:tc>
                  <a:txBody>
                    <a:bodyPr/>
                    <a:lstStyle/>
                    <a:p>
                      <a:r>
                        <a:rPr lang="en-GB" sz="1400" dirty="0"/>
                        <a:t>Define concept</a:t>
                      </a:r>
                    </a:p>
                  </a:txBody>
                  <a:tcPr/>
                </a:tc>
                <a:tc>
                  <a:txBody>
                    <a:bodyPr/>
                    <a:lstStyle/>
                    <a:p>
                      <a:r>
                        <a:rPr lang="en-GB" sz="1400" dirty="0"/>
                        <a:t>How this would explain the</a:t>
                      </a:r>
                      <a:r>
                        <a:rPr lang="en-GB" sz="1400" baseline="0" dirty="0"/>
                        <a:t> digital divide</a:t>
                      </a:r>
                      <a:endParaRPr lang="en-GB" sz="1400" dirty="0"/>
                    </a:p>
                  </a:txBody>
                  <a:tcPr/>
                </a:tc>
                <a:extLst>
                  <a:ext uri="{0D108BD9-81ED-4DB2-BD59-A6C34878D82A}">
                    <a16:rowId xmlns:a16="http://schemas.microsoft.com/office/drawing/2014/main" val="10000"/>
                  </a:ext>
                </a:extLst>
              </a:tr>
              <a:tr h="25781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a:t>Functionalist - Value Consensus and Social Solidarity </a:t>
                      </a:r>
                    </a:p>
                    <a:p>
                      <a:endParaRPr lang="en-GB" sz="1400" dirty="0"/>
                    </a:p>
                  </a:txBody>
                  <a:tcPr/>
                </a:tc>
                <a:tc>
                  <a:txBody>
                    <a:bodyPr/>
                    <a:lstStyle/>
                    <a:p>
                      <a:endParaRPr lang="en-GB" sz="1400" dirty="0"/>
                    </a:p>
                  </a:txBody>
                  <a:tcPr/>
                </a:tc>
                <a:tc>
                  <a:txBody>
                    <a:bodyPr/>
                    <a:lstStyle/>
                    <a:p>
                      <a:endParaRPr lang="en-GB" sz="1400" dirty="0"/>
                    </a:p>
                  </a:txBody>
                  <a:tcPr/>
                </a:tc>
                <a:extLst>
                  <a:ext uri="{0D108BD9-81ED-4DB2-BD59-A6C34878D82A}">
                    <a16:rowId xmlns:a16="http://schemas.microsoft.com/office/drawing/2014/main" val="10001"/>
                  </a:ext>
                </a:extLst>
              </a:tr>
              <a:tr h="29852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a:t>Feminist - Patriarchy and Gender role Socialisation </a:t>
                      </a:r>
                    </a:p>
                    <a:p>
                      <a:endParaRPr lang="en-GB" sz="1400" dirty="0"/>
                    </a:p>
                    <a:p>
                      <a:endParaRPr lang="en-GB" sz="1400" dirty="0"/>
                    </a:p>
                  </a:txBody>
                  <a:tcPr/>
                </a:tc>
                <a:tc>
                  <a:txBody>
                    <a:bodyPr/>
                    <a:lstStyle/>
                    <a:p>
                      <a:endParaRPr lang="en-GB" sz="1400" dirty="0"/>
                    </a:p>
                  </a:txBody>
                  <a:tcPr/>
                </a:tc>
                <a:tc>
                  <a:txBody>
                    <a:bodyPr/>
                    <a:lstStyle/>
                    <a:p>
                      <a:endParaRPr lang="en-GB" sz="14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25360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96031" y="0"/>
            <a:ext cx="9180286" cy="400110"/>
          </a:xfrm>
          <a:prstGeom prst="rect">
            <a:avLst/>
          </a:prstGeom>
        </p:spPr>
        <p:txBody>
          <a:bodyPr wrap="square">
            <a:spAutoFit/>
          </a:bodyPr>
          <a:lstStyle/>
          <a:p>
            <a:pPr algn="ctr"/>
            <a:r>
              <a:rPr lang="en-GB" sz="2000" b="1" dirty="0"/>
              <a:t>Applying traditional theoretical explanations to the digital divide </a:t>
            </a:r>
          </a:p>
        </p:txBody>
      </p:sp>
      <p:graphicFrame>
        <p:nvGraphicFramePr>
          <p:cNvPr id="3" name="Table 2"/>
          <p:cNvGraphicFramePr>
            <a:graphicFrameLocks noGrp="1"/>
          </p:cNvGraphicFramePr>
          <p:nvPr>
            <p:extLst>
              <p:ext uri="{D42A27DB-BD31-4B8C-83A1-F6EECF244321}">
                <p14:modId xmlns:p14="http://schemas.microsoft.com/office/powerpoint/2010/main" val="1123808041"/>
              </p:ext>
            </p:extLst>
          </p:nvPr>
        </p:nvGraphicFramePr>
        <p:xfrm>
          <a:off x="1496032" y="400111"/>
          <a:ext cx="9171970" cy="6457891"/>
        </p:xfrm>
        <a:graphic>
          <a:graphicData uri="http://schemas.openxmlformats.org/drawingml/2006/table">
            <a:tbl>
              <a:tblPr firstRow="1" bandRow="1">
                <a:tableStyleId>{5940675A-B579-460E-94D1-54222C63F5DA}</a:tableStyleId>
              </a:tblPr>
              <a:tblGrid>
                <a:gridCol w="1423730">
                  <a:extLst>
                    <a:ext uri="{9D8B030D-6E8A-4147-A177-3AD203B41FA5}">
                      <a16:colId xmlns:a16="http://schemas.microsoft.com/office/drawing/2014/main" val="20000"/>
                    </a:ext>
                  </a:extLst>
                </a:gridCol>
                <a:gridCol w="3874120">
                  <a:extLst>
                    <a:ext uri="{9D8B030D-6E8A-4147-A177-3AD203B41FA5}">
                      <a16:colId xmlns:a16="http://schemas.microsoft.com/office/drawing/2014/main" val="20001"/>
                    </a:ext>
                  </a:extLst>
                </a:gridCol>
                <a:gridCol w="3874120">
                  <a:extLst>
                    <a:ext uri="{9D8B030D-6E8A-4147-A177-3AD203B41FA5}">
                      <a16:colId xmlns:a16="http://schemas.microsoft.com/office/drawing/2014/main" val="20002"/>
                    </a:ext>
                  </a:extLst>
                </a:gridCol>
              </a:tblGrid>
              <a:tr h="389549">
                <a:tc>
                  <a:txBody>
                    <a:bodyPr/>
                    <a:lstStyle/>
                    <a:p>
                      <a:endParaRPr lang="en-GB" sz="1400" dirty="0"/>
                    </a:p>
                  </a:txBody>
                  <a:tcPr/>
                </a:tc>
                <a:tc>
                  <a:txBody>
                    <a:bodyPr/>
                    <a:lstStyle/>
                    <a:p>
                      <a:r>
                        <a:rPr lang="en-GB" sz="1400" dirty="0"/>
                        <a:t>Define concept</a:t>
                      </a:r>
                    </a:p>
                  </a:txBody>
                  <a:tcPr/>
                </a:tc>
                <a:tc>
                  <a:txBody>
                    <a:bodyPr/>
                    <a:lstStyle/>
                    <a:p>
                      <a:r>
                        <a:rPr lang="en-GB" sz="1400" dirty="0"/>
                        <a:t>How this would explain the</a:t>
                      </a:r>
                      <a:r>
                        <a:rPr lang="en-GB" sz="1400" baseline="0" dirty="0"/>
                        <a:t> digital divide</a:t>
                      </a:r>
                      <a:endParaRPr lang="en-GB" sz="1400" dirty="0"/>
                    </a:p>
                  </a:txBody>
                  <a:tcPr/>
                </a:tc>
                <a:extLst>
                  <a:ext uri="{0D108BD9-81ED-4DB2-BD59-A6C34878D82A}">
                    <a16:rowId xmlns:a16="http://schemas.microsoft.com/office/drawing/2014/main" val="10000"/>
                  </a:ext>
                </a:extLst>
              </a:tr>
              <a:tr h="20094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t>Marxist – Alienation </a:t>
                      </a:r>
                    </a:p>
                    <a:p>
                      <a:endParaRPr lang="en-GB" sz="1400" dirty="0"/>
                    </a:p>
                  </a:txBody>
                  <a:tcPr/>
                </a:tc>
                <a:tc>
                  <a:txBody>
                    <a:bodyPr/>
                    <a:lstStyle/>
                    <a:p>
                      <a:endParaRPr lang="en-GB" sz="1400" dirty="0"/>
                    </a:p>
                  </a:txBody>
                  <a:tcPr/>
                </a:tc>
                <a:tc>
                  <a:txBody>
                    <a:bodyPr/>
                    <a:lstStyle/>
                    <a:p>
                      <a:endParaRPr lang="en-GB" sz="1400" dirty="0"/>
                    </a:p>
                  </a:txBody>
                  <a:tcPr/>
                </a:tc>
                <a:extLst>
                  <a:ext uri="{0D108BD9-81ED-4DB2-BD59-A6C34878D82A}">
                    <a16:rowId xmlns:a16="http://schemas.microsoft.com/office/drawing/2014/main" val="10001"/>
                  </a:ext>
                </a:extLst>
              </a:tr>
              <a:tr h="2029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t>Marxist - Ideological Control </a:t>
                      </a:r>
                    </a:p>
                    <a:p>
                      <a:endParaRPr lang="en-GB" sz="1400" dirty="0"/>
                    </a:p>
                  </a:txBody>
                  <a:tcPr/>
                </a:tc>
                <a:tc>
                  <a:txBody>
                    <a:bodyPr/>
                    <a:lstStyle/>
                    <a:p>
                      <a:endParaRPr lang="en-GB" sz="1400" dirty="0"/>
                    </a:p>
                  </a:txBody>
                  <a:tcPr/>
                </a:tc>
                <a:tc>
                  <a:txBody>
                    <a:bodyPr/>
                    <a:lstStyle/>
                    <a:p>
                      <a:endParaRPr lang="en-GB" sz="1400" dirty="0"/>
                    </a:p>
                  </a:txBody>
                  <a:tcPr/>
                </a:tc>
                <a:extLst>
                  <a:ext uri="{0D108BD9-81ED-4DB2-BD59-A6C34878D82A}">
                    <a16:rowId xmlns:a16="http://schemas.microsoft.com/office/drawing/2014/main" val="10002"/>
                  </a:ext>
                </a:extLst>
              </a:tr>
              <a:tr h="2029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t>Weberian - Status/Consumption </a:t>
                      </a:r>
                    </a:p>
                    <a:p>
                      <a:endParaRPr lang="en-GB" sz="1400" dirty="0"/>
                    </a:p>
                  </a:txBody>
                  <a:tcPr/>
                </a:tc>
                <a:tc>
                  <a:txBody>
                    <a:bodyPr/>
                    <a:lstStyle/>
                    <a:p>
                      <a:endParaRPr lang="en-GB" sz="1400" dirty="0"/>
                    </a:p>
                  </a:txBody>
                  <a:tcPr/>
                </a:tc>
                <a:tc>
                  <a:txBody>
                    <a:bodyPr/>
                    <a:lstStyle/>
                    <a:p>
                      <a:endParaRPr lang="en-GB" sz="14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66186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l="10625" t="16384" r="24800" b="5178"/>
          <a:stretch/>
        </p:blipFill>
        <p:spPr>
          <a:xfrm>
            <a:off x="1640236" y="0"/>
            <a:ext cx="9027764" cy="6165304"/>
          </a:xfrm>
          <a:prstGeom prst="rect">
            <a:avLst/>
          </a:prstGeom>
        </p:spPr>
      </p:pic>
      <p:sp>
        <p:nvSpPr>
          <p:cNvPr id="3" name="Rectangle 2"/>
          <p:cNvSpPr/>
          <p:nvPr/>
        </p:nvSpPr>
        <p:spPr>
          <a:xfrm>
            <a:off x="1548581" y="6151563"/>
            <a:ext cx="9027764" cy="646331"/>
          </a:xfrm>
          <a:prstGeom prst="rect">
            <a:avLst/>
          </a:prstGeom>
        </p:spPr>
        <p:txBody>
          <a:bodyPr wrap="square">
            <a:spAutoFit/>
          </a:bodyPr>
          <a:lstStyle/>
          <a:p>
            <a:r>
              <a:rPr lang="en-GB" b="1" dirty="0">
                <a:latin typeface="Arial-BoldMT"/>
              </a:rPr>
              <a:t>2 </a:t>
            </a:r>
            <a:r>
              <a:rPr lang="en-GB" dirty="0">
                <a:latin typeface="ArialMT"/>
              </a:rPr>
              <a:t>With reference to the Sources, to what extent have developments in digital forms of communication had a negative impact on young people? </a:t>
            </a:r>
            <a:r>
              <a:rPr lang="en-GB" b="1" dirty="0">
                <a:latin typeface="Arial-BoldMT"/>
              </a:rPr>
              <a:t>[10]</a:t>
            </a:r>
            <a:endParaRPr lang="en-GB" dirty="0"/>
          </a:p>
        </p:txBody>
      </p:sp>
    </p:spTree>
    <p:extLst>
      <p:ext uri="{BB962C8B-B14F-4D97-AF65-F5344CB8AC3E}">
        <p14:creationId xmlns:p14="http://schemas.microsoft.com/office/powerpoint/2010/main" val="1553556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31704" y="1"/>
            <a:ext cx="7236296" cy="1384995"/>
          </a:xfrm>
          <a:prstGeom prst="rect">
            <a:avLst/>
          </a:prstGeom>
          <a:noFill/>
        </p:spPr>
        <p:txBody>
          <a:bodyPr wrap="square" rtlCol="0">
            <a:spAutoFit/>
          </a:bodyPr>
          <a:lstStyle/>
          <a:p>
            <a:pPr algn="ctr"/>
            <a:r>
              <a:rPr lang="en-GB" sz="2800" b="1" dirty="0"/>
              <a:t>What is the impact of Digital Forms of Communication on social inequality – The digital divide</a:t>
            </a: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5680"/>
            <a:ext cx="1691680" cy="12083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524000" y="1258921"/>
            <a:ext cx="9144000" cy="5632311"/>
          </a:xfrm>
          <a:prstGeom prst="rect">
            <a:avLst/>
          </a:prstGeom>
          <a:noFill/>
        </p:spPr>
        <p:txBody>
          <a:bodyPr wrap="square" rtlCol="0">
            <a:spAutoFit/>
          </a:bodyPr>
          <a:lstStyle/>
          <a:p>
            <a:r>
              <a:rPr lang="en-GB" b="1" dirty="0"/>
              <a:t>Introduction </a:t>
            </a:r>
            <a:endParaRPr lang="en-GB" dirty="0"/>
          </a:p>
          <a:p>
            <a:r>
              <a:rPr lang="en-GB" dirty="0"/>
              <a:t>A digital divide refers to social inequality according to a person’s access to, use of, or knowledge of information and communication technologies (ICT). The divide within countries, such as the digital divide in the United Kingdom, may refer to inequalities between individuals, households, age, or geographic areas. </a:t>
            </a:r>
          </a:p>
          <a:p>
            <a:r>
              <a:rPr lang="en-GB" dirty="0"/>
              <a:t>The gap in a digital divide may exist for a number of reasons. One telling fact is that "as income rises so does Internet use". Most commonly therefore, a digital divide stems from poverty and the economic barriers that limit resources and prevent people from obtaining or using newer technologies. However, research shows that the digital divide is more than just an access issue and just providing the necessary equipment will not close the gap. Individuals also need to know how to make use of the new digital forms of communication once they have access to them. For example 44.6 million adults (87%) in the UK had used the Internet. Almost all (99%) of 16 to 24 year olds have used the Internet, compared with 37% of adults aged 75 years and over (ONS 2014) suggesting that although a majority of households in the UK now have access to the internet, there is still a ‘digital divide’ in relation to age and ability, understanding and use of the internet. </a:t>
            </a:r>
          </a:p>
          <a:p>
            <a:r>
              <a:rPr lang="en-GB" dirty="0"/>
              <a:t>The global digital divide describes global differences between access to and use of digital forms of communication between developed and developing countries. The Internet is expanding very quickly, and not all countries—especially developing countries—are able to keep up with the constant changes. </a:t>
            </a:r>
          </a:p>
        </p:txBody>
      </p:sp>
    </p:spTree>
    <p:extLst>
      <p:ext uri="{BB962C8B-B14F-4D97-AF65-F5344CB8AC3E}">
        <p14:creationId xmlns:p14="http://schemas.microsoft.com/office/powerpoint/2010/main" val="762265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1"/>
            <a:ext cx="755576" cy="5396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8" name="Table 7"/>
          <p:cNvGraphicFramePr>
            <a:graphicFrameLocks noGrp="1"/>
          </p:cNvGraphicFramePr>
          <p:nvPr>
            <p:extLst>
              <p:ext uri="{D42A27DB-BD31-4B8C-83A1-F6EECF244321}">
                <p14:modId xmlns:p14="http://schemas.microsoft.com/office/powerpoint/2010/main" val="2230623749"/>
              </p:ext>
            </p:extLst>
          </p:nvPr>
        </p:nvGraphicFramePr>
        <p:xfrm>
          <a:off x="1545976" y="539697"/>
          <a:ext cx="9122025" cy="6314440"/>
        </p:xfrm>
        <a:graphic>
          <a:graphicData uri="http://schemas.openxmlformats.org/drawingml/2006/table">
            <a:tbl>
              <a:tblPr firstRow="1" bandRow="1">
                <a:tableStyleId>{5C22544A-7EE6-4342-B048-85BDC9FD1C3A}</a:tableStyleId>
              </a:tblPr>
              <a:tblGrid>
                <a:gridCol w="3040675">
                  <a:extLst>
                    <a:ext uri="{9D8B030D-6E8A-4147-A177-3AD203B41FA5}">
                      <a16:colId xmlns:a16="http://schemas.microsoft.com/office/drawing/2014/main" val="20000"/>
                    </a:ext>
                  </a:extLst>
                </a:gridCol>
                <a:gridCol w="3040675">
                  <a:extLst>
                    <a:ext uri="{9D8B030D-6E8A-4147-A177-3AD203B41FA5}">
                      <a16:colId xmlns:a16="http://schemas.microsoft.com/office/drawing/2014/main" val="20001"/>
                    </a:ext>
                  </a:extLst>
                </a:gridCol>
                <a:gridCol w="3040675">
                  <a:extLst>
                    <a:ext uri="{9D8B030D-6E8A-4147-A177-3AD203B41FA5}">
                      <a16:colId xmlns:a16="http://schemas.microsoft.com/office/drawing/2014/main" val="20002"/>
                    </a:ext>
                  </a:extLst>
                </a:gridCol>
              </a:tblGrid>
              <a:tr h="370840">
                <a:tc>
                  <a:txBody>
                    <a:bodyPr/>
                    <a:lstStyle/>
                    <a:p>
                      <a:r>
                        <a:rPr lang="en-GB" sz="1200" dirty="0"/>
                        <a:t>Groups / People</a:t>
                      </a:r>
                    </a:p>
                  </a:txBody>
                  <a:tcPr/>
                </a:tc>
                <a:tc>
                  <a:txBody>
                    <a:bodyPr/>
                    <a:lstStyle/>
                    <a:p>
                      <a:r>
                        <a:rPr lang="en-GB" sz="1200" dirty="0"/>
                        <a:t>Reasons</a:t>
                      </a:r>
                    </a:p>
                  </a:txBody>
                  <a:tcPr/>
                </a:tc>
                <a:tc>
                  <a:txBody>
                    <a:bodyPr/>
                    <a:lstStyle/>
                    <a:p>
                      <a:r>
                        <a:rPr lang="en-GB" sz="1200" dirty="0"/>
                        <a:t>Impact</a:t>
                      </a:r>
                    </a:p>
                  </a:txBody>
                  <a:tcPr/>
                </a:tc>
                <a:extLst>
                  <a:ext uri="{0D108BD9-81ED-4DB2-BD59-A6C34878D82A}">
                    <a16:rowId xmlns:a16="http://schemas.microsoft.com/office/drawing/2014/main" val="10000"/>
                  </a:ext>
                </a:extLst>
              </a:tr>
              <a:tr h="370840">
                <a:tc>
                  <a:txBody>
                    <a:bodyPr/>
                    <a:lstStyle/>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10001"/>
                  </a:ext>
                </a:extLst>
              </a:tr>
            </a:tbl>
          </a:graphicData>
        </a:graphic>
      </p:graphicFrame>
      <p:sp>
        <p:nvSpPr>
          <p:cNvPr id="3" name="TextBox 2"/>
          <p:cNvSpPr txBox="1"/>
          <p:nvPr/>
        </p:nvSpPr>
        <p:spPr>
          <a:xfrm>
            <a:off x="2752028" y="0"/>
            <a:ext cx="7915972" cy="369332"/>
          </a:xfrm>
          <a:prstGeom prst="rect">
            <a:avLst/>
          </a:prstGeom>
          <a:noFill/>
        </p:spPr>
        <p:txBody>
          <a:bodyPr wrap="square" rtlCol="0">
            <a:spAutoFit/>
          </a:bodyPr>
          <a:lstStyle/>
          <a:p>
            <a:r>
              <a:rPr lang="en-GB" dirty="0"/>
              <a:t>The Digital Divide in the UK:</a:t>
            </a:r>
          </a:p>
        </p:txBody>
      </p:sp>
    </p:spTree>
    <p:extLst>
      <p:ext uri="{BB962C8B-B14F-4D97-AF65-F5344CB8AC3E}">
        <p14:creationId xmlns:p14="http://schemas.microsoft.com/office/powerpoint/2010/main" val="3932797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1"/>
            <a:ext cx="755576" cy="5396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8" name="Table 7"/>
          <p:cNvGraphicFramePr>
            <a:graphicFrameLocks noGrp="1"/>
          </p:cNvGraphicFramePr>
          <p:nvPr>
            <p:extLst>
              <p:ext uri="{D42A27DB-BD31-4B8C-83A1-F6EECF244321}">
                <p14:modId xmlns:p14="http://schemas.microsoft.com/office/powerpoint/2010/main" val="2230623749"/>
              </p:ext>
            </p:extLst>
          </p:nvPr>
        </p:nvGraphicFramePr>
        <p:xfrm>
          <a:off x="1545976" y="539697"/>
          <a:ext cx="9122025" cy="6314440"/>
        </p:xfrm>
        <a:graphic>
          <a:graphicData uri="http://schemas.openxmlformats.org/drawingml/2006/table">
            <a:tbl>
              <a:tblPr firstRow="1" bandRow="1">
                <a:tableStyleId>{5C22544A-7EE6-4342-B048-85BDC9FD1C3A}</a:tableStyleId>
              </a:tblPr>
              <a:tblGrid>
                <a:gridCol w="3040675">
                  <a:extLst>
                    <a:ext uri="{9D8B030D-6E8A-4147-A177-3AD203B41FA5}">
                      <a16:colId xmlns:a16="http://schemas.microsoft.com/office/drawing/2014/main" val="20000"/>
                    </a:ext>
                  </a:extLst>
                </a:gridCol>
                <a:gridCol w="3040675">
                  <a:extLst>
                    <a:ext uri="{9D8B030D-6E8A-4147-A177-3AD203B41FA5}">
                      <a16:colId xmlns:a16="http://schemas.microsoft.com/office/drawing/2014/main" val="20001"/>
                    </a:ext>
                  </a:extLst>
                </a:gridCol>
                <a:gridCol w="3040675">
                  <a:extLst>
                    <a:ext uri="{9D8B030D-6E8A-4147-A177-3AD203B41FA5}">
                      <a16:colId xmlns:a16="http://schemas.microsoft.com/office/drawing/2014/main" val="20002"/>
                    </a:ext>
                  </a:extLst>
                </a:gridCol>
              </a:tblGrid>
              <a:tr h="370840">
                <a:tc>
                  <a:txBody>
                    <a:bodyPr/>
                    <a:lstStyle/>
                    <a:p>
                      <a:r>
                        <a:rPr lang="en-GB" sz="1200" dirty="0"/>
                        <a:t>Groups / People</a:t>
                      </a:r>
                    </a:p>
                  </a:txBody>
                  <a:tcPr/>
                </a:tc>
                <a:tc>
                  <a:txBody>
                    <a:bodyPr/>
                    <a:lstStyle/>
                    <a:p>
                      <a:r>
                        <a:rPr lang="en-GB" sz="1200" dirty="0"/>
                        <a:t>Reasons</a:t>
                      </a:r>
                    </a:p>
                  </a:txBody>
                  <a:tcPr/>
                </a:tc>
                <a:tc>
                  <a:txBody>
                    <a:bodyPr/>
                    <a:lstStyle/>
                    <a:p>
                      <a:r>
                        <a:rPr lang="en-GB" sz="1200" dirty="0"/>
                        <a:t>Impact</a:t>
                      </a:r>
                    </a:p>
                  </a:txBody>
                  <a:tcPr/>
                </a:tc>
                <a:extLst>
                  <a:ext uri="{0D108BD9-81ED-4DB2-BD59-A6C34878D82A}">
                    <a16:rowId xmlns:a16="http://schemas.microsoft.com/office/drawing/2014/main" val="10000"/>
                  </a:ext>
                </a:extLst>
              </a:tr>
              <a:tr h="370840">
                <a:tc>
                  <a:txBody>
                    <a:bodyPr/>
                    <a:lstStyle/>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10001"/>
                  </a:ext>
                </a:extLst>
              </a:tr>
            </a:tbl>
          </a:graphicData>
        </a:graphic>
      </p:graphicFrame>
      <p:sp>
        <p:nvSpPr>
          <p:cNvPr id="3" name="TextBox 2"/>
          <p:cNvSpPr txBox="1"/>
          <p:nvPr/>
        </p:nvSpPr>
        <p:spPr>
          <a:xfrm>
            <a:off x="2752028" y="0"/>
            <a:ext cx="7915972" cy="369332"/>
          </a:xfrm>
          <a:prstGeom prst="rect">
            <a:avLst/>
          </a:prstGeom>
          <a:noFill/>
        </p:spPr>
        <p:txBody>
          <a:bodyPr wrap="square" rtlCol="0">
            <a:spAutoFit/>
          </a:bodyPr>
          <a:lstStyle/>
          <a:p>
            <a:r>
              <a:rPr lang="en-GB" dirty="0"/>
              <a:t>The Digital Divide in the UK:</a:t>
            </a:r>
          </a:p>
        </p:txBody>
      </p:sp>
    </p:spTree>
    <p:extLst>
      <p:ext uri="{BB962C8B-B14F-4D97-AF65-F5344CB8AC3E}">
        <p14:creationId xmlns:p14="http://schemas.microsoft.com/office/powerpoint/2010/main" val="2119481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1"/>
            <a:ext cx="9144000" cy="646331"/>
          </a:xfrm>
          <a:prstGeom prst="rect">
            <a:avLst/>
          </a:prstGeom>
          <a:noFill/>
        </p:spPr>
        <p:txBody>
          <a:bodyPr wrap="square" rtlCol="0">
            <a:spAutoFit/>
          </a:bodyPr>
          <a:lstStyle/>
          <a:p>
            <a:pPr algn="ctr"/>
            <a:r>
              <a:rPr lang="en-GB" sz="3600" b="1" dirty="0"/>
              <a:t>Researching the digital divide in the UK:</a:t>
            </a:r>
            <a:endParaRPr lang="en-GB" sz="3200" dirty="0"/>
          </a:p>
        </p:txBody>
      </p:sp>
      <p:graphicFrame>
        <p:nvGraphicFramePr>
          <p:cNvPr id="3" name="Table 2"/>
          <p:cNvGraphicFramePr>
            <a:graphicFrameLocks noGrp="1"/>
          </p:cNvGraphicFramePr>
          <p:nvPr>
            <p:extLst>
              <p:ext uri="{D42A27DB-BD31-4B8C-83A1-F6EECF244321}">
                <p14:modId xmlns:p14="http://schemas.microsoft.com/office/powerpoint/2010/main" val="120737167"/>
              </p:ext>
            </p:extLst>
          </p:nvPr>
        </p:nvGraphicFramePr>
        <p:xfrm>
          <a:off x="1524000" y="646331"/>
          <a:ext cx="9144000" cy="5913120"/>
        </p:xfrm>
        <a:graphic>
          <a:graphicData uri="http://schemas.openxmlformats.org/drawingml/2006/table">
            <a:tbl>
              <a:tblPr firstRow="1" bandRow="1">
                <a:tableStyleId>{5940675A-B579-460E-94D1-54222C63F5DA}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370840">
                <a:tc>
                  <a:txBody>
                    <a:bodyPr/>
                    <a:lstStyle/>
                    <a:p>
                      <a:r>
                        <a:rPr lang="en-GB" sz="1400" b="0" i="0" u="none" strike="noStrike" kern="1200" baseline="0" dirty="0">
                          <a:solidFill>
                            <a:schemeClr val="tx1"/>
                          </a:solidFill>
                          <a:latin typeface="+mn-lt"/>
                          <a:ea typeface="+mn-ea"/>
                          <a:cs typeface="+mn-cs"/>
                        </a:rPr>
                        <a:t>1. Why is the digital divide and young people an under researched area? </a:t>
                      </a:r>
                    </a:p>
                    <a:p>
                      <a:endParaRPr lang="en-GB" sz="1400" dirty="0"/>
                    </a:p>
                    <a:p>
                      <a:endParaRPr lang="en-GB" sz="1400" dirty="0"/>
                    </a:p>
                    <a:p>
                      <a:endParaRPr lang="en-GB" sz="1400" dirty="0"/>
                    </a:p>
                    <a:p>
                      <a:endParaRPr lang="en-GB" sz="1400" dirty="0"/>
                    </a:p>
                  </a:txBody>
                  <a:tcPr/>
                </a:tc>
                <a:tc>
                  <a:txBody>
                    <a:bodyPr/>
                    <a:lstStyle/>
                    <a:p>
                      <a:r>
                        <a:rPr lang="en-GB" sz="1400" dirty="0"/>
                        <a:t>2. H</a:t>
                      </a:r>
                      <a:r>
                        <a:rPr lang="en-GB" sz="1400" kern="1200" dirty="0">
                          <a:solidFill>
                            <a:schemeClr val="tx1"/>
                          </a:solidFill>
                          <a:effectLst/>
                          <a:latin typeface="+mn-lt"/>
                          <a:ea typeface="+mn-ea"/>
                          <a:cs typeface="+mn-cs"/>
                        </a:rPr>
                        <a:t>ow many/What percentage of people in the UK have access to a computer?</a:t>
                      </a:r>
                      <a:endParaRPr lang="en-GB" sz="1400" dirty="0"/>
                    </a:p>
                  </a:txBody>
                  <a:tcPr/>
                </a:tc>
                <a:extLst>
                  <a:ext uri="{0D108BD9-81ED-4DB2-BD59-A6C34878D82A}">
                    <a16:rowId xmlns:a16="http://schemas.microsoft.com/office/drawing/2014/main" val="10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3. How </a:t>
                      </a:r>
                      <a:r>
                        <a:rPr lang="en-GB" sz="1400" kern="1200" dirty="0">
                          <a:solidFill>
                            <a:schemeClr val="tx1"/>
                          </a:solidFill>
                          <a:effectLst/>
                          <a:latin typeface="+mn-lt"/>
                          <a:ea typeface="+mn-ea"/>
                          <a:cs typeface="+mn-cs"/>
                        </a:rPr>
                        <a:t>many/What percentage of people in the UK have access to the internet?</a:t>
                      </a:r>
                    </a:p>
                    <a:p>
                      <a:endParaRPr lang="en-GB" sz="1400" dirty="0"/>
                    </a:p>
                    <a:p>
                      <a:endParaRPr lang="en-GB" sz="1400" dirty="0"/>
                    </a:p>
                    <a:p>
                      <a:endParaRPr lang="en-GB" sz="1400" dirty="0"/>
                    </a:p>
                    <a:p>
                      <a:endParaRPr lang="en-GB" sz="1400" dirty="0"/>
                    </a:p>
                  </a:txBody>
                  <a:tcPr/>
                </a:tc>
                <a:tc>
                  <a:txBody>
                    <a:bodyPr/>
                    <a:lstStyle/>
                    <a:p>
                      <a:r>
                        <a:rPr lang="en-GB" sz="1400" kern="1200" dirty="0">
                          <a:solidFill>
                            <a:schemeClr val="tx1"/>
                          </a:solidFill>
                          <a:effectLst/>
                          <a:latin typeface="+mn-lt"/>
                          <a:ea typeface="+mn-ea"/>
                          <a:cs typeface="+mn-cs"/>
                        </a:rPr>
                        <a:t>4.  Is internet usage increasing or decreasing in the UK? How do you know this</a:t>
                      </a:r>
                      <a:endParaRPr lang="en-GB" sz="1400" dirty="0"/>
                    </a:p>
                  </a:txBody>
                  <a:tcPr/>
                </a:tc>
                <a:extLst>
                  <a:ext uri="{0D108BD9-81ED-4DB2-BD59-A6C34878D82A}">
                    <a16:rowId xmlns:a16="http://schemas.microsoft.com/office/drawing/2014/main" val="100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tx1"/>
                          </a:solidFill>
                          <a:effectLst/>
                          <a:latin typeface="+mn-lt"/>
                          <a:ea typeface="+mn-ea"/>
                          <a:cs typeface="+mn-cs"/>
                        </a:rPr>
                        <a:t>5. Which area of the UK has the highest proportion of internet users?</a:t>
                      </a:r>
                    </a:p>
                    <a:p>
                      <a:endParaRPr lang="en-GB" sz="1400" dirty="0"/>
                    </a:p>
                    <a:p>
                      <a:endParaRPr lang="en-GB" sz="1400" dirty="0"/>
                    </a:p>
                    <a:p>
                      <a:endParaRPr lang="en-GB" sz="1400" dirty="0"/>
                    </a:p>
                    <a:p>
                      <a:endParaRPr lang="en-GB" sz="1400" dirty="0"/>
                    </a:p>
                  </a:txBody>
                  <a:tcPr/>
                </a:tc>
                <a:tc>
                  <a:txBody>
                    <a:bodyPr/>
                    <a:lstStyle/>
                    <a:p>
                      <a:r>
                        <a:rPr lang="en-GB" sz="1400" dirty="0"/>
                        <a:t>6. </a:t>
                      </a:r>
                      <a:r>
                        <a:rPr lang="en-GB" sz="1400" kern="1200" dirty="0">
                          <a:solidFill>
                            <a:schemeClr val="tx1"/>
                          </a:solidFill>
                          <a:effectLst/>
                          <a:latin typeface="+mn-lt"/>
                          <a:ea typeface="+mn-ea"/>
                          <a:cs typeface="+mn-cs"/>
                        </a:rPr>
                        <a:t>Which area of the UK has the lowest proportion of internet users?</a:t>
                      </a:r>
                      <a:endParaRPr lang="en-GB" sz="1400" dirty="0"/>
                    </a:p>
                  </a:txBody>
                  <a:tcPr/>
                </a:tc>
                <a:extLst>
                  <a:ext uri="{0D108BD9-81ED-4DB2-BD59-A6C34878D82A}">
                    <a16:rowId xmlns:a16="http://schemas.microsoft.com/office/drawing/2014/main" val="10002"/>
                  </a:ext>
                </a:extLst>
              </a:tr>
              <a:tr h="370840">
                <a:tc>
                  <a:txBody>
                    <a:bodyPr/>
                    <a:lstStyle/>
                    <a:p>
                      <a:r>
                        <a:rPr lang="en-GB" sz="1400" dirty="0"/>
                        <a:t>7. Are </a:t>
                      </a:r>
                      <a:r>
                        <a:rPr lang="en-GB" sz="1400" kern="1200" dirty="0">
                          <a:solidFill>
                            <a:schemeClr val="tx1"/>
                          </a:solidFill>
                          <a:effectLst/>
                          <a:latin typeface="+mn-lt"/>
                          <a:ea typeface="+mn-ea"/>
                          <a:cs typeface="+mn-cs"/>
                        </a:rPr>
                        <a:t>men or women more likely to be internet users in the UK? What do the statistics show?</a:t>
                      </a:r>
                    </a:p>
                    <a:p>
                      <a:endParaRPr lang="en-GB" sz="1400" kern="1200" dirty="0">
                        <a:solidFill>
                          <a:schemeClr val="tx1"/>
                        </a:solidFill>
                        <a:effectLst/>
                        <a:latin typeface="+mn-lt"/>
                        <a:ea typeface="+mn-ea"/>
                        <a:cs typeface="+mn-cs"/>
                      </a:endParaRPr>
                    </a:p>
                    <a:p>
                      <a:endParaRPr lang="en-GB" sz="1400" kern="1200" dirty="0">
                        <a:solidFill>
                          <a:schemeClr val="tx1"/>
                        </a:solidFill>
                        <a:effectLst/>
                        <a:latin typeface="+mn-lt"/>
                        <a:ea typeface="+mn-ea"/>
                        <a:cs typeface="+mn-cs"/>
                      </a:endParaRPr>
                    </a:p>
                    <a:p>
                      <a:endParaRPr lang="en-GB" sz="1400" kern="1200" dirty="0">
                        <a:solidFill>
                          <a:schemeClr val="tx1"/>
                        </a:solidFill>
                        <a:effectLst/>
                        <a:latin typeface="+mn-lt"/>
                        <a:ea typeface="+mn-ea"/>
                        <a:cs typeface="+mn-cs"/>
                      </a:endParaRPr>
                    </a:p>
                    <a:p>
                      <a:endParaRPr lang="en-GB" sz="1400" kern="1200" dirty="0">
                        <a:solidFill>
                          <a:schemeClr val="tx1"/>
                        </a:solidFill>
                        <a:effectLst/>
                        <a:latin typeface="+mn-lt"/>
                        <a:ea typeface="+mn-ea"/>
                        <a:cs typeface="+mn-cs"/>
                      </a:endParaRPr>
                    </a:p>
                    <a:p>
                      <a:endParaRPr lang="en-GB" sz="1400" kern="1200" dirty="0">
                        <a:solidFill>
                          <a:schemeClr val="tx1"/>
                        </a:solidFill>
                        <a:effectLst/>
                        <a:latin typeface="+mn-lt"/>
                        <a:ea typeface="+mn-ea"/>
                        <a:cs typeface="+mn-cs"/>
                      </a:endParaRPr>
                    </a:p>
                    <a:p>
                      <a:endParaRPr lang="en-GB" sz="1400" dirty="0"/>
                    </a:p>
                  </a:txBody>
                  <a:tcPr/>
                </a:tc>
                <a:tc>
                  <a:txBody>
                    <a:bodyPr/>
                    <a:lstStyle/>
                    <a:p>
                      <a:r>
                        <a:rPr lang="en-GB" sz="1400" kern="1200" dirty="0">
                          <a:solidFill>
                            <a:schemeClr val="tx1"/>
                          </a:solidFill>
                          <a:effectLst/>
                          <a:latin typeface="+mn-lt"/>
                          <a:ea typeface="+mn-ea"/>
                          <a:cs typeface="+mn-cs"/>
                        </a:rPr>
                        <a:t>Using your list of people from task 1, find a statistic that proves you were right and they are the least likely to have access to a computer or internet in the UK</a:t>
                      </a:r>
                      <a:endParaRPr lang="en-GB" sz="14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92834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248207"/>
            <a:ext cx="9144000" cy="3877985"/>
          </a:xfrm>
          <a:prstGeom prst="rect">
            <a:avLst/>
          </a:prstGeom>
          <a:noFill/>
        </p:spPr>
        <p:txBody>
          <a:bodyPr wrap="square" rtlCol="0">
            <a:spAutoFit/>
          </a:bodyPr>
          <a:lstStyle/>
          <a:p>
            <a:r>
              <a:rPr lang="en-GB" sz="1200" dirty="0"/>
              <a:t>Little academic research has addressed the ‘digital divide’ among children and young people. Most research has focused on the divide in access to and use of the internet amongst adults, even though young people’s lives are increasingly influenced by digital communication technologies at home, at school and socially. Little research has addressed children and young people’s access to the internet or the reasons why some of them make low or no use of the internet. This could be because young people are perceived to be ‘ahead’ of the adult population and are often referred to in the media as ‘the internet generation’. However does the lack of research mean that young people have no difficulties accessing and using the internet and there is therefore no digital divide between them?</a:t>
            </a:r>
          </a:p>
          <a:p>
            <a:r>
              <a:rPr lang="en-GB" sz="1200" dirty="0"/>
              <a:t> </a:t>
            </a:r>
          </a:p>
          <a:p>
            <a:r>
              <a:rPr lang="en-GB" sz="1200" dirty="0"/>
              <a:t>As part of a broader, quantitative and qualitative research project on children and young people’s use of the internet in the UK, ‘UK Children Go Online’ (UKCGO), Livingstone and </a:t>
            </a:r>
            <a:r>
              <a:rPr lang="en-GB" sz="1200" dirty="0" err="1"/>
              <a:t>Helsper</a:t>
            </a:r>
            <a:r>
              <a:rPr lang="en-GB" sz="1200" dirty="0"/>
              <a:t> (2007) conducted 40 minute, face to face, computer-assisted interviews with 1,511 children and young people aged 9-19 in their own homes, as well as 906 questionnaires completed by some of their parents. Random Location sampling across the UK was used to gain respondents.</a:t>
            </a:r>
          </a:p>
          <a:p>
            <a:r>
              <a:rPr lang="en-GB" sz="1200" dirty="0"/>
              <a:t> </a:t>
            </a:r>
          </a:p>
          <a:p>
            <a:r>
              <a:rPr lang="en-GB" sz="1200" dirty="0"/>
              <a:t>Livingstone and </a:t>
            </a:r>
            <a:r>
              <a:rPr lang="en-GB" sz="1200" dirty="0" err="1"/>
              <a:t>Helsper’s</a:t>
            </a:r>
            <a:r>
              <a:rPr lang="en-GB" sz="1200" dirty="0"/>
              <a:t> findings reveal inequalities amongst young people by age, gender and class status in relation to their quality of access to and use of the internet. For example, boys, older children and middle class children all benefit from more and better quality access to the internet than girls, younger and working class children. Interestingly even among those young people who don’t have internet access at home, boys and older children can still be seen to use the internet more. However, the greater use of the internet among middle class children appears to be a result of their increased home access. Therefore, according to Livingstone and </a:t>
            </a:r>
            <a:r>
              <a:rPr lang="en-GB" sz="1200" dirty="0" err="1"/>
              <a:t>Helsper</a:t>
            </a:r>
            <a:r>
              <a:rPr lang="en-GB" sz="1200" dirty="0"/>
              <a:t>, policy should focus on reducing the differences across households to improve internet access for working class young people, but not focus on inequalities within households such as the age or gender gap in internet usage.</a:t>
            </a:r>
          </a:p>
          <a:p>
            <a:endParaRPr lang="en-GB" dirty="0"/>
          </a:p>
        </p:txBody>
      </p:sp>
      <p:sp>
        <p:nvSpPr>
          <p:cNvPr id="3" name="TextBox 2"/>
          <p:cNvSpPr txBox="1"/>
          <p:nvPr/>
        </p:nvSpPr>
        <p:spPr>
          <a:xfrm>
            <a:off x="1524000" y="0"/>
            <a:ext cx="9144000" cy="369332"/>
          </a:xfrm>
          <a:prstGeom prst="rect">
            <a:avLst/>
          </a:prstGeom>
          <a:noFill/>
        </p:spPr>
        <p:txBody>
          <a:bodyPr wrap="square" rtlCol="0">
            <a:spAutoFit/>
          </a:bodyPr>
          <a:lstStyle/>
          <a:p>
            <a:r>
              <a:rPr lang="en-GB" dirty="0"/>
              <a:t>Digital Divide: </a:t>
            </a:r>
            <a:r>
              <a:rPr lang="en-GB" b="1" dirty="0"/>
              <a:t>Focusing on the digital divide between young people and children in the UK</a:t>
            </a:r>
          </a:p>
        </p:txBody>
      </p:sp>
      <p:sp>
        <p:nvSpPr>
          <p:cNvPr id="4" name="TextBox 3"/>
          <p:cNvSpPr txBox="1"/>
          <p:nvPr/>
        </p:nvSpPr>
        <p:spPr>
          <a:xfrm>
            <a:off x="1524000" y="3844151"/>
            <a:ext cx="9144000" cy="3046988"/>
          </a:xfrm>
          <a:prstGeom prst="rect">
            <a:avLst/>
          </a:prstGeom>
          <a:noFill/>
        </p:spPr>
        <p:txBody>
          <a:bodyPr wrap="square" rtlCol="0">
            <a:spAutoFit/>
          </a:bodyPr>
          <a:lstStyle/>
          <a:p>
            <a:r>
              <a:rPr lang="en-GB" sz="1200" dirty="0"/>
              <a:t>Why is the digital divide and young people an under researched area? </a:t>
            </a:r>
          </a:p>
          <a:p>
            <a:endParaRPr lang="en-GB" sz="1200" dirty="0"/>
          </a:p>
          <a:p>
            <a:endParaRPr lang="en-GB" sz="1200" dirty="0"/>
          </a:p>
          <a:p>
            <a:endParaRPr lang="en-GB" sz="1200" dirty="0"/>
          </a:p>
          <a:p>
            <a:endParaRPr lang="en-GB" sz="1200" dirty="0"/>
          </a:p>
          <a:p>
            <a:r>
              <a:rPr lang="en-GB" sz="1200" dirty="0"/>
              <a:t>What are the strengths &amp; weaknesses of conducting 40 minute, face to face, computer assisted interviews when researching children and young people? Think practically and ethically. </a:t>
            </a:r>
          </a:p>
          <a:p>
            <a:endParaRPr lang="en-GB" sz="1200" dirty="0"/>
          </a:p>
          <a:p>
            <a:endParaRPr lang="en-GB" sz="1200" dirty="0"/>
          </a:p>
          <a:p>
            <a:endParaRPr lang="en-GB" sz="1200" dirty="0"/>
          </a:p>
          <a:p>
            <a:endParaRPr lang="en-GB" sz="1200" dirty="0"/>
          </a:p>
          <a:p>
            <a:endParaRPr lang="en-GB" sz="1200" dirty="0"/>
          </a:p>
          <a:p>
            <a:endParaRPr lang="en-GB" sz="1200" dirty="0"/>
          </a:p>
          <a:p>
            <a:endParaRPr lang="en-GB" dirty="0"/>
          </a:p>
          <a:p>
            <a:endParaRPr lang="en-GB" dirty="0"/>
          </a:p>
        </p:txBody>
      </p:sp>
    </p:spTree>
    <p:extLst>
      <p:ext uri="{BB962C8B-B14F-4D97-AF65-F5344CB8AC3E}">
        <p14:creationId xmlns:p14="http://schemas.microsoft.com/office/powerpoint/2010/main" val="1573767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315416"/>
            <a:ext cx="9144000" cy="3785652"/>
          </a:xfrm>
          <a:prstGeom prst="rect">
            <a:avLst/>
          </a:prstGeom>
          <a:noFill/>
        </p:spPr>
        <p:txBody>
          <a:bodyPr wrap="square" rtlCol="0">
            <a:spAutoFit/>
          </a:bodyPr>
          <a:lstStyle/>
          <a:p>
            <a:endParaRPr lang="en-GB" sz="1200" dirty="0"/>
          </a:p>
          <a:p>
            <a:endParaRPr lang="en-GB" sz="1200" dirty="0"/>
          </a:p>
          <a:p>
            <a:r>
              <a:rPr lang="en-GB" sz="1200" dirty="0"/>
              <a:t>Which young people are least likely to have access to and use the internet according to Livingstone and </a:t>
            </a:r>
            <a:r>
              <a:rPr lang="en-GB" sz="1200" dirty="0" err="1"/>
              <a:t>Helsper</a:t>
            </a:r>
            <a:r>
              <a:rPr lang="en-GB" sz="1200" dirty="0"/>
              <a:t>? </a:t>
            </a:r>
          </a:p>
          <a:p>
            <a:endParaRPr lang="en-GB" sz="1200" dirty="0"/>
          </a:p>
          <a:p>
            <a:endParaRPr lang="en-GB" sz="1200" dirty="0"/>
          </a:p>
          <a:p>
            <a:endParaRPr lang="en-GB" sz="1200" dirty="0"/>
          </a:p>
          <a:p>
            <a:endParaRPr lang="en-GB" sz="1200" dirty="0"/>
          </a:p>
          <a:p>
            <a:endParaRPr lang="en-GB" sz="1200" dirty="0"/>
          </a:p>
          <a:p>
            <a:r>
              <a:rPr lang="en-GB" sz="1200" dirty="0"/>
              <a:t>Why might these groups of young people be the ones that use the internet the least? Try to give different reasons for each group. </a:t>
            </a:r>
          </a:p>
          <a:p>
            <a:endParaRPr lang="en-GB" sz="1200" dirty="0"/>
          </a:p>
          <a:p>
            <a:endParaRPr lang="en-GB" sz="1200" dirty="0"/>
          </a:p>
          <a:p>
            <a:endParaRPr lang="en-GB" sz="1200" dirty="0"/>
          </a:p>
          <a:p>
            <a:endParaRPr lang="en-GB" sz="1200" dirty="0"/>
          </a:p>
          <a:p>
            <a:endParaRPr lang="en-GB" sz="1200" dirty="0"/>
          </a:p>
          <a:p>
            <a:endParaRPr lang="en-GB" sz="1200" dirty="0"/>
          </a:p>
          <a:p>
            <a:r>
              <a:rPr lang="en-GB" sz="1200" dirty="0"/>
              <a:t>Livingstone and </a:t>
            </a:r>
            <a:r>
              <a:rPr lang="en-GB" sz="1200" dirty="0" err="1"/>
              <a:t>Helsper</a:t>
            </a:r>
            <a:r>
              <a:rPr lang="en-GB" sz="1200" dirty="0"/>
              <a:t> suggest that policy should focus on the class divide in internet access and use amongst young people, why might this be? </a:t>
            </a:r>
          </a:p>
          <a:p>
            <a:endParaRPr lang="en-GB" dirty="0"/>
          </a:p>
          <a:p>
            <a:endParaRPr lang="en-GB" dirty="0"/>
          </a:p>
        </p:txBody>
      </p:sp>
    </p:spTree>
    <p:extLst>
      <p:ext uri="{BB962C8B-B14F-4D97-AF65-F5344CB8AC3E}">
        <p14:creationId xmlns:p14="http://schemas.microsoft.com/office/powerpoint/2010/main" val="1510242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514" y="909637"/>
            <a:ext cx="5616623" cy="5492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524000" y="1"/>
            <a:ext cx="9144000" cy="646331"/>
          </a:xfrm>
          <a:prstGeom prst="rect">
            <a:avLst/>
          </a:prstGeom>
        </p:spPr>
        <p:txBody>
          <a:bodyPr wrap="square">
            <a:spAutoFit/>
          </a:bodyPr>
          <a:lstStyle/>
          <a:p>
            <a:pPr algn="ctr"/>
            <a:r>
              <a:rPr lang="en-GB" sz="3600" b="1" dirty="0"/>
              <a:t>The digital divide globally </a:t>
            </a:r>
            <a:endParaRPr lang="en-GB" sz="3600" dirty="0"/>
          </a:p>
        </p:txBody>
      </p:sp>
      <p:sp>
        <p:nvSpPr>
          <p:cNvPr id="4" name="Rectangle 3"/>
          <p:cNvSpPr/>
          <p:nvPr/>
        </p:nvSpPr>
        <p:spPr>
          <a:xfrm>
            <a:off x="7320136" y="639152"/>
            <a:ext cx="3347864" cy="5816977"/>
          </a:xfrm>
          <a:prstGeom prst="rect">
            <a:avLst/>
          </a:prstGeom>
        </p:spPr>
        <p:txBody>
          <a:bodyPr wrap="square">
            <a:spAutoFit/>
          </a:bodyPr>
          <a:lstStyle/>
          <a:p>
            <a:r>
              <a:rPr lang="en-GB" sz="1200" b="1" dirty="0"/>
              <a:t>Censorship </a:t>
            </a:r>
            <a:r>
              <a:rPr lang="en-GB" sz="1200" dirty="0"/>
              <a:t>– Use examples of North Korea, Iran or China to show how governments can censor access to particular internet sites, social media or the whole internet in general. </a:t>
            </a:r>
          </a:p>
          <a:p>
            <a:r>
              <a:rPr lang="en-GB" sz="1200" b="1" dirty="0"/>
              <a:t>Language </a:t>
            </a:r>
            <a:r>
              <a:rPr lang="en-GB" sz="1200" dirty="0"/>
              <a:t>– Consider how the majority of websites visited are in English and the barriers this creates for countries where English is not spoken or taught. </a:t>
            </a:r>
          </a:p>
          <a:p>
            <a:r>
              <a:rPr lang="en-GB" sz="1200" b="1" dirty="0"/>
              <a:t>Economy </a:t>
            </a:r>
            <a:r>
              <a:rPr lang="en-GB" sz="1200" dirty="0"/>
              <a:t>– Lack of access due to material deprivation in developing countries e.g. lack of electricity, broadband, computers, mobile phones etc. </a:t>
            </a:r>
          </a:p>
          <a:p>
            <a:r>
              <a:rPr lang="en-GB" sz="1200" b="1" dirty="0"/>
              <a:t>Political Unrest </a:t>
            </a:r>
            <a:r>
              <a:rPr lang="en-GB" sz="1200" dirty="0"/>
              <a:t>– Assess specific examples of countries from the media which have used digital forms of communication as social or political protests. </a:t>
            </a:r>
          </a:p>
          <a:p>
            <a:r>
              <a:rPr lang="en-GB" sz="1200" b="1" dirty="0"/>
              <a:t>Education </a:t>
            </a:r>
            <a:r>
              <a:rPr lang="en-GB" sz="1200" dirty="0"/>
              <a:t>– Focus on literacy rates between and within countries and the impact this has on access to the internet. </a:t>
            </a:r>
          </a:p>
          <a:p>
            <a:r>
              <a:rPr lang="en-GB" sz="1200" b="1" dirty="0"/>
              <a:t>Religion </a:t>
            </a:r>
            <a:r>
              <a:rPr lang="en-GB" sz="1200" dirty="0"/>
              <a:t>– Link to cultural defence and the specific example of Iran. </a:t>
            </a:r>
          </a:p>
          <a:p>
            <a:r>
              <a:rPr lang="en-GB" sz="1200" b="1" dirty="0"/>
              <a:t>Physical Access </a:t>
            </a:r>
            <a:r>
              <a:rPr lang="en-GB" sz="1200" dirty="0"/>
              <a:t>- Individuals need to obtain access to electricity, computers, landlines and networks in order to access the internet. Focus on limited access in developing countries as well as regional differences in richer countries</a:t>
            </a:r>
          </a:p>
          <a:p>
            <a:endParaRPr lang="en-GB" sz="1200" dirty="0"/>
          </a:p>
          <a:p>
            <a:r>
              <a:rPr lang="en-GB" sz="1200" dirty="0"/>
              <a:t> </a:t>
            </a:r>
          </a:p>
          <a:p>
            <a:r>
              <a:rPr lang="en-GB" sz="1200" dirty="0"/>
              <a:t>• Countries that can be considered include North Korea, Iran, Syria, Cuba, China, South Africa, Egypt, United States and Argentina. </a:t>
            </a:r>
          </a:p>
        </p:txBody>
      </p:sp>
    </p:spTree>
    <p:extLst>
      <p:ext uri="{BB962C8B-B14F-4D97-AF65-F5344CB8AC3E}">
        <p14:creationId xmlns:p14="http://schemas.microsoft.com/office/powerpoint/2010/main" val="1465777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0"/>
            <a:ext cx="9144000" cy="400110"/>
          </a:xfrm>
          <a:prstGeom prst="rect">
            <a:avLst/>
          </a:prstGeom>
        </p:spPr>
        <p:txBody>
          <a:bodyPr wrap="square">
            <a:spAutoFit/>
          </a:bodyPr>
          <a:lstStyle/>
          <a:p>
            <a:pPr algn="ctr"/>
            <a:r>
              <a:rPr lang="en-GB" sz="2000" b="1" dirty="0"/>
              <a:t>The digital divide globally </a:t>
            </a:r>
            <a:endParaRPr lang="en-GB" sz="2000"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8612" y="1772817"/>
            <a:ext cx="3754776" cy="36714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58737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1222</TotalTime>
  <Words>1342</Words>
  <Application>Microsoft Office PowerPoint</Application>
  <PresentationFormat>Widescreen</PresentationFormat>
  <Paragraphs>154</Paragraphs>
  <Slides>12</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Arial-BoldMT</vt:lpstr>
      <vt:lpstr>ArialMT</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Lizzie Read</dc:creator>
  <cp:lastModifiedBy>chris livesey</cp:lastModifiedBy>
  <cp:revision>15</cp:revision>
  <cp:lastPrinted>2017-10-18T11:17:51Z</cp:lastPrinted>
  <dcterms:created xsi:type="dcterms:W3CDTF">2017-03-14T20:06:33Z</dcterms:created>
  <dcterms:modified xsi:type="dcterms:W3CDTF">2020-05-23T13:21:24Z</dcterms:modified>
</cp:coreProperties>
</file>