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272" r:id="rId3"/>
    <p:sldId id="259" r:id="rId4"/>
    <p:sldId id="261" r:id="rId5"/>
    <p:sldId id="280" r:id="rId6"/>
    <p:sldId id="262" r:id="rId7"/>
    <p:sldId id="281" r:id="rId8"/>
    <p:sldId id="265" r:id="rId9"/>
    <p:sldId id="267" r:id="rId10"/>
    <p:sldId id="273" r:id="rId11"/>
    <p:sldId id="268" r:id="rId12"/>
    <p:sldId id="279" r:id="rId13"/>
    <p:sldId id="274" r:id="rId14"/>
    <p:sldId id="275" r:id="rId15"/>
    <p:sldId id="276" r:id="rId16"/>
    <p:sldId id="277" r:id="rId17"/>
    <p:sldId id="278" r:id="rId18"/>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48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862D2103-E36E-46D3-9253-986553628F82}" type="datetimeFigureOut">
              <a:rPr lang="en-GB" smtClean="0"/>
              <a:t>11/03/2020</a:t>
            </a:fld>
            <a:endParaRPr lang="en-GB"/>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4B9ED3B8-7792-4A34-9120-7A641A7EFEE5}" type="slidenum">
              <a:rPr lang="en-GB" smtClean="0"/>
              <a:t>‹#›</a:t>
            </a:fld>
            <a:endParaRPr lang="en-GB"/>
          </a:p>
        </p:txBody>
      </p:sp>
    </p:spTree>
    <p:extLst>
      <p:ext uri="{BB962C8B-B14F-4D97-AF65-F5344CB8AC3E}">
        <p14:creationId xmlns:p14="http://schemas.microsoft.com/office/powerpoint/2010/main" val="764171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bbc.co.uk/programmes/articles/2WyPqhdbcpHDN9z0KdBt5Tp/will-big-data-and-social-media-destroy-democracy?intc_type=singletheme&amp;intc_location=arts&amp;intc_campaign=hayfestival2018&amp;intc_linkname=socialmedia_contentcard2"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bbc.co.uk/programmes/b0b1sycx"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sng" dirty="0">
                <a:hlinkClick r:id="rId3"/>
              </a:rPr>
              <a:t>http://www.bbc.co.uk/programmes/articles/2WyPqhdbcpHDN9z0KdBt5Tp/will-big-data-and-social-media-destroy-democracy?intc_type=singletheme&amp;intc_location=arts&amp;intc_campaign=hayfestival2018&amp;intc_linkname=socialmedia_contentcard2</a:t>
            </a:r>
            <a:endParaRPr lang="en-GB" dirty="0"/>
          </a:p>
          <a:p>
            <a:r>
              <a:rPr lang="en-GB" dirty="0"/>
              <a:t> </a:t>
            </a:r>
          </a:p>
          <a:p>
            <a:r>
              <a:rPr lang="en-GB" dirty="0"/>
              <a:t>Also look for thinking allowed programme: </a:t>
            </a:r>
          </a:p>
          <a:p>
            <a:r>
              <a:rPr lang="en-GB" u="sng" dirty="0">
                <a:hlinkClick r:id="rId4"/>
              </a:rPr>
              <a:t>https://www.bbc.co.uk/programmes/b0b1sycx</a:t>
            </a:r>
            <a:r>
              <a:rPr lang="en-GB" dirty="0"/>
              <a:t> </a:t>
            </a:r>
          </a:p>
          <a:p>
            <a:pPr algn="ctr"/>
            <a:endParaRPr lang="en-GB" sz="1050" dirty="0">
              <a:solidFill>
                <a:schemeClr val="tx1"/>
              </a:solidFill>
            </a:endParaRPr>
          </a:p>
          <a:p>
            <a:pPr algn="ctr"/>
            <a:endParaRPr lang="en-GB" sz="1050" dirty="0">
              <a:solidFill>
                <a:schemeClr val="tx1"/>
              </a:solidFill>
            </a:endParaRPr>
          </a:p>
          <a:p>
            <a:pPr algn="ctr"/>
            <a:endParaRPr lang="en-GB" sz="1050" dirty="0">
              <a:solidFill>
                <a:schemeClr val="tx1"/>
              </a:solidFill>
            </a:endParaRPr>
          </a:p>
          <a:p>
            <a:endParaRPr lang="en-GB" dirty="0"/>
          </a:p>
        </p:txBody>
      </p:sp>
      <p:sp>
        <p:nvSpPr>
          <p:cNvPr id="4" name="Slide Number Placeholder 3"/>
          <p:cNvSpPr>
            <a:spLocks noGrp="1"/>
          </p:cNvSpPr>
          <p:nvPr>
            <p:ph type="sldNum" sz="quarter" idx="5"/>
          </p:nvPr>
        </p:nvSpPr>
        <p:spPr/>
        <p:txBody>
          <a:bodyPr/>
          <a:lstStyle/>
          <a:p>
            <a:fld id="{4B9ED3B8-7792-4A34-9120-7A641A7EFEE5}" type="slidenum">
              <a:rPr lang="en-GB" smtClean="0"/>
              <a:t>5</a:t>
            </a:fld>
            <a:endParaRPr lang="en-GB"/>
          </a:p>
        </p:txBody>
      </p:sp>
    </p:spTree>
    <p:extLst>
      <p:ext uri="{BB962C8B-B14F-4D97-AF65-F5344CB8AC3E}">
        <p14:creationId xmlns:p14="http://schemas.microsoft.com/office/powerpoint/2010/main" val="3386520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B9ED3B8-7792-4A34-9120-7A641A7EFEE5}" type="slidenum">
              <a:rPr lang="en-GB" smtClean="0"/>
              <a:t>9</a:t>
            </a:fld>
            <a:endParaRPr lang="en-GB"/>
          </a:p>
        </p:txBody>
      </p:sp>
    </p:spTree>
    <p:extLst>
      <p:ext uri="{BB962C8B-B14F-4D97-AF65-F5344CB8AC3E}">
        <p14:creationId xmlns:p14="http://schemas.microsoft.com/office/powerpoint/2010/main" val="3412134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01C5F54-E11F-43C0-8F27-F32AE54A7F4C}" type="datetimeFigureOut">
              <a:rPr lang="en-GB" smtClean="0"/>
              <a:t>11/03/2020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9044A3B-B77C-43BA-8FB5-D6B526502E22}" type="slidenum">
              <a:rPr lang="en-GB" smtClean="0"/>
              <a:t>‹#›</a:t>
            </a:fld>
            <a:endParaRPr lang="en-GB"/>
          </a:p>
        </p:txBody>
      </p:sp>
    </p:spTree>
    <p:extLst>
      <p:ext uri="{BB962C8B-B14F-4D97-AF65-F5344CB8AC3E}">
        <p14:creationId xmlns:p14="http://schemas.microsoft.com/office/powerpoint/2010/main" val="3507356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01C5F54-E11F-43C0-8F27-F32AE54A7F4C}" type="datetimeFigureOut">
              <a:rPr lang="en-GB" smtClean="0"/>
              <a:t>11/03/2020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9044A3B-B77C-43BA-8FB5-D6B526502E22}" type="slidenum">
              <a:rPr lang="en-GB" smtClean="0"/>
              <a:t>‹#›</a:t>
            </a:fld>
            <a:endParaRPr lang="en-GB"/>
          </a:p>
        </p:txBody>
      </p:sp>
    </p:spTree>
    <p:extLst>
      <p:ext uri="{BB962C8B-B14F-4D97-AF65-F5344CB8AC3E}">
        <p14:creationId xmlns:p14="http://schemas.microsoft.com/office/powerpoint/2010/main" val="3854863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01C5F54-E11F-43C0-8F27-F32AE54A7F4C}" type="datetimeFigureOut">
              <a:rPr lang="en-GB" smtClean="0"/>
              <a:t>11/03/2020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9044A3B-B77C-43BA-8FB5-D6B526502E22}" type="slidenum">
              <a:rPr lang="en-GB" smtClean="0"/>
              <a:t>‹#›</a:t>
            </a:fld>
            <a:endParaRPr lang="en-GB"/>
          </a:p>
        </p:txBody>
      </p:sp>
    </p:spTree>
    <p:extLst>
      <p:ext uri="{BB962C8B-B14F-4D97-AF65-F5344CB8AC3E}">
        <p14:creationId xmlns:p14="http://schemas.microsoft.com/office/powerpoint/2010/main" val="2630180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01C5F54-E11F-43C0-8F27-F32AE54A7F4C}" type="datetimeFigureOut">
              <a:rPr lang="en-GB" smtClean="0"/>
              <a:t>11/03/2020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9044A3B-B77C-43BA-8FB5-D6B526502E22}" type="slidenum">
              <a:rPr lang="en-GB" smtClean="0"/>
              <a:t>‹#›</a:t>
            </a:fld>
            <a:endParaRPr lang="en-GB"/>
          </a:p>
        </p:txBody>
      </p:sp>
    </p:spTree>
    <p:extLst>
      <p:ext uri="{BB962C8B-B14F-4D97-AF65-F5344CB8AC3E}">
        <p14:creationId xmlns:p14="http://schemas.microsoft.com/office/powerpoint/2010/main" val="4263392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1C5F54-E11F-43C0-8F27-F32AE54A7F4C}" type="datetimeFigureOut">
              <a:rPr lang="en-GB" smtClean="0"/>
              <a:t>11/03/2020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9044A3B-B77C-43BA-8FB5-D6B526502E22}" type="slidenum">
              <a:rPr lang="en-GB" smtClean="0"/>
              <a:t>‹#›</a:t>
            </a:fld>
            <a:endParaRPr lang="en-GB"/>
          </a:p>
        </p:txBody>
      </p:sp>
    </p:spTree>
    <p:extLst>
      <p:ext uri="{BB962C8B-B14F-4D97-AF65-F5344CB8AC3E}">
        <p14:creationId xmlns:p14="http://schemas.microsoft.com/office/powerpoint/2010/main" val="1799483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01C5F54-E11F-43C0-8F27-F32AE54A7F4C}" type="datetimeFigureOut">
              <a:rPr lang="en-GB" smtClean="0"/>
              <a:t>11/03/2020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9044A3B-B77C-43BA-8FB5-D6B526502E22}" type="slidenum">
              <a:rPr lang="en-GB" smtClean="0"/>
              <a:t>‹#›</a:t>
            </a:fld>
            <a:endParaRPr lang="en-GB"/>
          </a:p>
        </p:txBody>
      </p:sp>
    </p:spTree>
    <p:extLst>
      <p:ext uri="{BB962C8B-B14F-4D97-AF65-F5344CB8AC3E}">
        <p14:creationId xmlns:p14="http://schemas.microsoft.com/office/powerpoint/2010/main" val="144749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01C5F54-E11F-43C0-8F27-F32AE54A7F4C}" type="datetimeFigureOut">
              <a:rPr lang="en-GB" smtClean="0"/>
              <a:t>11/03/2020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9044A3B-B77C-43BA-8FB5-D6B526502E22}" type="slidenum">
              <a:rPr lang="en-GB" smtClean="0"/>
              <a:t>‹#›</a:t>
            </a:fld>
            <a:endParaRPr lang="en-GB"/>
          </a:p>
        </p:txBody>
      </p:sp>
    </p:spTree>
    <p:extLst>
      <p:ext uri="{BB962C8B-B14F-4D97-AF65-F5344CB8AC3E}">
        <p14:creationId xmlns:p14="http://schemas.microsoft.com/office/powerpoint/2010/main" val="500521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01C5F54-E11F-43C0-8F27-F32AE54A7F4C}" type="datetimeFigureOut">
              <a:rPr lang="en-GB" smtClean="0"/>
              <a:t>11/03/2020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9044A3B-B77C-43BA-8FB5-D6B526502E22}" type="slidenum">
              <a:rPr lang="en-GB" smtClean="0"/>
              <a:t>‹#›</a:t>
            </a:fld>
            <a:endParaRPr lang="en-GB"/>
          </a:p>
        </p:txBody>
      </p:sp>
    </p:spTree>
    <p:extLst>
      <p:ext uri="{BB962C8B-B14F-4D97-AF65-F5344CB8AC3E}">
        <p14:creationId xmlns:p14="http://schemas.microsoft.com/office/powerpoint/2010/main" val="2260579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1C5F54-E11F-43C0-8F27-F32AE54A7F4C}" type="datetimeFigureOut">
              <a:rPr lang="en-GB" smtClean="0"/>
              <a:t>11/03/2020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9044A3B-B77C-43BA-8FB5-D6B526502E22}" type="slidenum">
              <a:rPr lang="en-GB" smtClean="0"/>
              <a:t>‹#›</a:t>
            </a:fld>
            <a:endParaRPr lang="en-GB"/>
          </a:p>
        </p:txBody>
      </p:sp>
    </p:spTree>
    <p:extLst>
      <p:ext uri="{BB962C8B-B14F-4D97-AF65-F5344CB8AC3E}">
        <p14:creationId xmlns:p14="http://schemas.microsoft.com/office/powerpoint/2010/main" val="3982395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01C5F54-E11F-43C0-8F27-F32AE54A7F4C}" type="datetimeFigureOut">
              <a:rPr lang="en-GB" smtClean="0"/>
              <a:t>11/03/2020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9044A3B-B77C-43BA-8FB5-D6B526502E22}" type="slidenum">
              <a:rPr lang="en-GB" smtClean="0"/>
              <a:t>‹#›</a:t>
            </a:fld>
            <a:endParaRPr lang="en-GB"/>
          </a:p>
        </p:txBody>
      </p:sp>
    </p:spTree>
    <p:extLst>
      <p:ext uri="{BB962C8B-B14F-4D97-AF65-F5344CB8AC3E}">
        <p14:creationId xmlns:p14="http://schemas.microsoft.com/office/powerpoint/2010/main" val="2361287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01C5F54-E11F-43C0-8F27-F32AE54A7F4C}" type="datetimeFigureOut">
              <a:rPr lang="en-GB" smtClean="0"/>
              <a:t>11/03/2020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9044A3B-B77C-43BA-8FB5-D6B526502E22}" type="slidenum">
              <a:rPr lang="en-GB" smtClean="0"/>
              <a:t>‹#›</a:t>
            </a:fld>
            <a:endParaRPr lang="en-GB"/>
          </a:p>
        </p:txBody>
      </p:sp>
    </p:spTree>
    <p:extLst>
      <p:ext uri="{BB962C8B-B14F-4D97-AF65-F5344CB8AC3E}">
        <p14:creationId xmlns:p14="http://schemas.microsoft.com/office/powerpoint/2010/main" val="1854330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1C5F54-E11F-43C0-8F27-F32AE54A7F4C}" type="datetimeFigureOut">
              <a:rPr lang="en-GB" smtClean="0"/>
              <a:t>11/03/2020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044A3B-B77C-43BA-8FB5-D6B526502E22}" type="slidenum">
              <a:rPr lang="en-GB" smtClean="0"/>
              <a:t>‹#›</a:t>
            </a:fld>
            <a:endParaRPr lang="en-GB"/>
          </a:p>
        </p:txBody>
      </p:sp>
    </p:spTree>
    <p:extLst>
      <p:ext uri="{BB962C8B-B14F-4D97-AF65-F5344CB8AC3E}">
        <p14:creationId xmlns:p14="http://schemas.microsoft.com/office/powerpoint/2010/main" val="11547729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mediareform.org.uk/who-owns-the-uk-media"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s://www.ucl.ac.uk/why-we-post"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jp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www.mediareform.org.uk/who-owns-the-uk-media" TargetMode="Externa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theguardian.com/world/2013/jun/11/edward-snowden-nsa-whistleblower-profile"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bbc.co.uk/programmes/b0b1sycx"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LhjsRjC6B8U"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0" y="0"/>
            <a:ext cx="4623057" cy="6741368"/>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t>Applying sociological theories to digital forms of communication:  Marxism,  Feminism and Postmodernism</a:t>
            </a:r>
          </a:p>
        </p:txBody>
      </p:sp>
      <p:pic>
        <p:nvPicPr>
          <p:cNvPr id="3" name="Picture 3">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976" t="11260" r="34048" b="5605"/>
          <a:stretch/>
        </p:blipFill>
        <p:spPr bwMode="auto">
          <a:xfrm>
            <a:off x="4623057" y="116632"/>
            <a:ext cx="4520943" cy="640803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344414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0" y="0"/>
            <a:ext cx="9144000" cy="1340768"/>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bg1"/>
                </a:solidFill>
              </a:rPr>
              <a:t>Applying sociological theories to digital forms of communication:  Postmodernism</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2276" b="734"/>
          <a:stretch/>
        </p:blipFill>
        <p:spPr>
          <a:xfrm>
            <a:off x="11494" y="3501008"/>
            <a:ext cx="4128458" cy="2713410"/>
          </a:xfrm>
          <a:prstGeom prst="rect">
            <a:avLst/>
          </a:prstGeom>
        </p:spPr>
      </p:pic>
      <p:pic>
        <p:nvPicPr>
          <p:cNvPr id="4" name="Picture 3"/>
          <p:cNvPicPr>
            <a:picLocks noChangeAspect="1"/>
          </p:cNvPicPr>
          <p:nvPr/>
        </p:nvPicPr>
        <p:blipFill rotWithShape="1">
          <a:blip r:embed="rId3"/>
          <a:srcRect l="34251" t="20586" r="17712" b="13583"/>
          <a:stretch/>
        </p:blipFill>
        <p:spPr>
          <a:xfrm>
            <a:off x="4139952" y="2858548"/>
            <a:ext cx="4852490" cy="3738805"/>
          </a:xfrm>
          <a:prstGeom prst="rect">
            <a:avLst/>
          </a:prstGeom>
        </p:spPr>
      </p:pic>
      <p:sp>
        <p:nvSpPr>
          <p:cNvPr id="5" name="TextBox 4"/>
          <p:cNvSpPr txBox="1"/>
          <p:nvPr/>
        </p:nvSpPr>
        <p:spPr>
          <a:xfrm>
            <a:off x="107504" y="1556792"/>
            <a:ext cx="8856984" cy="1200329"/>
          </a:xfrm>
          <a:prstGeom prst="rect">
            <a:avLst/>
          </a:prstGeom>
          <a:noFill/>
        </p:spPr>
        <p:txBody>
          <a:bodyPr wrap="square" rtlCol="0">
            <a:spAutoFit/>
          </a:bodyPr>
          <a:lstStyle/>
          <a:p>
            <a:r>
              <a:rPr lang="en-GB" dirty="0"/>
              <a:t>Work as a group to </a:t>
            </a:r>
          </a:p>
          <a:p>
            <a:pPr marL="342900" indent="-342900">
              <a:buAutoNum type="arabicParenR"/>
            </a:pPr>
            <a:r>
              <a:rPr lang="en-GB" dirty="0"/>
              <a:t>Add definition of each characteristics.</a:t>
            </a:r>
          </a:p>
          <a:p>
            <a:pPr marL="342900" indent="-342900">
              <a:buAutoNum type="arabicParenR"/>
            </a:pPr>
            <a:r>
              <a:rPr lang="en-GB" dirty="0"/>
              <a:t>Complete the table to show how each characteristic links to digital forms of communication and try to come up with your own examples.</a:t>
            </a:r>
          </a:p>
        </p:txBody>
      </p:sp>
    </p:spTree>
    <p:extLst>
      <p:ext uri="{BB962C8B-B14F-4D97-AF65-F5344CB8AC3E}">
        <p14:creationId xmlns:p14="http://schemas.microsoft.com/office/powerpoint/2010/main" val="144866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0" y="0"/>
            <a:ext cx="9144000" cy="1412776"/>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bg1"/>
                </a:solidFill>
              </a:rPr>
              <a:t>Applying sociological theories to digital forms of communication:  Postmodernism</a:t>
            </a:r>
          </a:p>
        </p:txBody>
      </p:sp>
      <p:sp>
        <p:nvSpPr>
          <p:cNvPr id="4" name="TextBox 3"/>
          <p:cNvSpPr txBox="1"/>
          <p:nvPr/>
        </p:nvSpPr>
        <p:spPr>
          <a:xfrm>
            <a:off x="17760" y="1556792"/>
            <a:ext cx="9144000" cy="5139869"/>
          </a:xfrm>
          <a:prstGeom prst="rect">
            <a:avLst/>
          </a:prstGeom>
          <a:noFill/>
        </p:spPr>
        <p:txBody>
          <a:bodyPr wrap="square" rtlCol="0">
            <a:spAutoFit/>
          </a:bodyPr>
          <a:lstStyle/>
          <a:p>
            <a:r>
              <a:rPr lang="en-GB" sz="2400" dirty="0"/>
              <a:t>Read pages 16- 18 and answer the following:</a:t>
            </a:r>
          </a:p>
          <a:p>
            <a:pPr marL="457200" indent="-457200">
              <a:buFont typeface="+mj-lt"/>
              <a:buAutoNum type="arabicPeriod"/>
            </a:pPr>
            <a:r>
              <a:rPr lang="en-GB" sz="2400" dirty="0"/>
              <a:t>Explain the findings of </a:t>
            </a:r>
            <a:r>
              <a:rPr lang="en-GB" sz="2400" dirty="0" err="1"/>
              <a:t>Bjorklund</a:t>
            </a:r>
            <a:r>
              <a:rPr lang="en-GB" sz="2400" dirty="0"/>
              <a:t>, Hart, Case and Elliot</a:t>
            </a:r>
          </a:p>
          <a:p>
            <a:pPr marL="457200" indent="-457200">
              <a:buFont typeface="+mj-lt"/>
              <a:buAutoNum type="arabicPeriod"/>
            </a:pPr>
            <a:r>
              <a:rPr lang="en-GB" sz="2400" dirty="0"/>
              <a:t>What does this suggest about how </a:t>
            </a:r>
            <a:r>
              <a:rPr lang="en-GB" sz="2400" dirty="0" err="1"/>
              <a:t>facebook</a:t>
            </a:r>
            <a:r>
              <a:rPr lang="en-GB" sz="2400" dirty="0"/>
              <a:t> is useful for understanding identity?</a:t>
            </a:r>
          </a:p>
          <a:p>
            <a:pPr marL="457200" indent="-457200">
              <a:buFont typeface="+mj-lt"/>
              <a:buAutoNum type="arabicPeriod"/>
            </a:pPr>
            <a:r>
              <a:rPr lang="en-GB" sz="2400" dirty="0"/>
              <a:t>How do some post-modernists suggest that increased digital communication has an impact on social control?</a:t>
            </a:r>
          </a:p>
          <a:p>
            <a:pPr marL="457200" indent="-457200">
              <a:buFont typeface="+mj-lt"/>
              <a:buAutoNum type="arabicPeriod"/>
            </a:pPr>
            <a:r>
              <a:rPr lang="en-GB" sz="2400" dirty="0"/>
              <a:t>Spend some time investigating the </a:t>
            </a:r>
            <a:r>
              <a:rPr lang="en-GB" sz="2400" dirty="0">
                <a:hlinkClick r:id="rId2"/>
              </a:rPr>
              <a:t>Why We Post </a:t>
            </a:r>
            <a:r>
              <a:rPr lang="en-GB" sz="2400" dirty="0"/>
              <a:t>website.  Explain some of the findings (https://www.ucl.ac.uk/why-we-post/).  </a:t>
            </a:r>
          </a:p>
          <a:p>
            <a:pPr marL="457200" indent="-457200">
              <a:buFont typeface="+mj-lt"/>
              <a:buAutoNum type="arabicPeriod"/>
            </a:pPr>
            <a:r>
              <a:rPr lang="en-GB" sz="2400" dirty="0"/>
              <a:t>How does this reflect post-modernist theory</a:t>
            </a:r>
          </a:p>
          <a:p>
            <a:pPr marL="457200" indent="-457200">
              <a:buFont typeface="+mj-lt"/>
              <a:buAutoNum type="arabicPeriod"/>
            </a:pPr>
            <a:r>
              <a:rPr lang="en-GB" sz="2400" dirty="0"/>
              <a:t>What are the strengths and weaknesses of the methodology of the project?</a:t>
            </a:r>
          </a:p>
          <a:p>
            <a:pPr marL="457200" indent="-457200">
              <a:buFont typeface="+mj-lt"/>
              <a:buAutoNum type="arabicPeriod"/>
            </a:pPr>
            <a:r>
              <a:rPr lang="en-GB" sz="2400" dirty="0"/>
              <a:t>How does research into digital communication differ from traditional forms of research?</a:t>
            </a:r>
          </a:p>
          <a:p>
            <a:endParaRPr lang="en-GB" sz="1600" dirty="0"/>
          </a:p>
        </p:txBody>
      </p:sp>
    </p:spTree>
    <p:extLst>
      <p:ext uri="{BB962C8B-B14F-4D97-AF65-F5344CB8AC3E}">
        <p14:creationId xmlns:p14="http://schemas.microsoft.com/office/powerpoint/2010/main" val="37385557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12276" b="734"/>
          <a:stretch/>
        </p:blipFill>
        <p:spPr>
          <a:xfrm>
            <a:off x="3685477" y="5238221"/>
            <a:ext cx="2150418" cy="1413352"/>
          </a:xfrm>
          <a:prstGeom prst="rect">
            <a:avLst/>
          </a:prstGeom>
        </p:spPr>
      </p:pic>
      <p:sp>
        <p:nvSpPr>
          <p:cNvPr id="2" name="Rounded Rectangle 1"/>
          <p:cNvSpPr/>
          <p:nvPr/>
        </p:nvSpPr>
        <p:spPr>
          <a:xfrm>
            <a:off x="0" y="0"/>
            <a:ext cx="9144000" cy="1412776"/>
          </a:xfrm>
          <a:prstGeom prst="roundRect">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bg1"/>
                </a:solidFill>
              </a:rPr>
              <a:t>Applying sociological theories to digital forms of communication:  Summary</a:t>
            </a:r>
          </a:p>
        </p:txBody>
      </p:sp>
      <p:sp>
        <p:nvSpPr>
          <p:cNvPr id="3" name="TextBox 2"/>
          <p:cNvSpPr txBox="1"/>
          <p:nvPr/>
        </p:nvSpPr>
        <p:spPr>
          <a:xfrm>
            <a:off x="0" y="1500808"/>
            <a:ext cx="9144000" cy="4154984"/>
          </a:xfrm>
          <a:prstGeom prst="rect">
            <a:avLst/>
          </a:prstGeom>
          <a:noFill/>
        </p:spPr>
        <p:txBody>
          <a:bodyPr wrap="square" rtlCol="0">
            <a:spAutoFit/>
          </a:bodyPr>
          <a:lstStyle/>
          <a:p>
            <a:r>
              <a:rPr lang="en-GB" sz="2400" dirty="0"/>
              <a:t>1. Reread the section of the textbook and the appropriate section from the unit guide for your theory (Marxism, Feminism or Postmodernism).</a:t>
            </a:r>
          </a:p>
          <a:p>
            <a:endParaRPr lang="en-GB" sz="2400" dirty="0"/>
          </a:p>
          <a:p>
            <a:r>
              <a:rPr lang="en-GB" sz="2400" dirty="0"/>
              <a:t>2. Make a mind map showing the key arguments, concepts, studies, examples for this theory (I DO WANT A MINDMAP)</a:t>
            </a:r>
          </a:p>
          <a:p>
            <a:endParaRPr lang="en-GB" sz="2400" dirty="0"/>
          </a:p>
          <a:p>
            <a:r>
              <a:rPr lang="en-GB" sz="2400" dirty="0"/>
              <a:t>3. Move on to the next sheet, using what you know add opposing or supporting evidence from your theory to this mind map.  Make it really clear.  </a:t>
            </a:r>
          </a:p>
          <a:p>
            <a:endParaRPr lang="en-GB" sz="2400" dirty="0"/>
          </a:p>
          <a:p>
            <a:r>
              <a:rPr lang="en-GB" sz="2400" dirty="0"/>
              <a:t>4. Do the same at the last sheet.</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9757" t="11546" r="10559" b="7621"/>
          <a:stretch/>
        </p:blipFill>
        <p:spPr>
          <a:xfrm>
            <a:off x="7380312" y="5048995"/>
            <a:ext cx="1777944" cy="177794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43023" y="5048995"/>
            <a:ext cx="1523033" cy="1791804"/>
          </a:xfrm>
          <a:prstGeom prst="rect">
            <a:avLst/>
          </a:prstGeom>
        </p:spPr>
      </p:pic>
    </p:spTree>
    <p:extLst>
      <p:ext uri="{BB962C8B-B14F-4D97-AF65-F5344CB8AC3E}">
        <p14:creationId xmlns:p14="http://schemas.microsoft.com/office/powerpoint/2010/main" val="326140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28" y="0"/>
            <a:ext cx="9140572" cy="1340767"/>
          </a:xfrm>
        </p:spPr>
        <p:txBody>
          <a:bodyPr>
            <a:normAutofit fontScale="90000"/>
          </a:bodyPr>
          <a:lstStyle/>
          <a:p>
            <a:r>
              <a:rPr lang="en-GB" dirty="0"/>
              <a:t>How to answer the Globalisation and the Digital Social World questions.</a:t>
            </a:r>
          </a:p>
        </p:txBody>
      </p:sp>
      <p:sp>
        <p:nvSpPr>
          <p:cNvPr id="3" name="TextBox 2"/>
          <p:cNvSpPr txBox="1"/>
          <p:nvPr/>
        </p:nvSpPr>
        <p:spPr>
          <a:xfrm>
            <a:off x="0" y="1484784"/>
            <a:ext cx="9143999" cy="584775"/>
          </a:xfrm>
          <a:prstGeom prst="rect">
            <a:avLst/>
          </a:prstGeom>
          <a:solidFill>
            <a:schemeClr val="accent5">
              <a:lumMod val="20000"/>
              <a:lumOff val="80000"/>
            </a:schemeClr>
          </a:solidFill>
        </p:spPr>
        <p:txBody>
          <a:bodyPr wrap="square" rtlCol="0">
            <a:spAutoFit/>
          </a:bodyPr>
          <a:lstStyle/>
          <a:p>
            <a:r>
              <a:rPr lang="en-GB" sz="3000" dirty="0"/>
              <a:t>Q3: </a:t>
            </a:r>
            <a:r>
              <a:rPr lang="en-GB" sz="3200" dirty="0"/>
              <a:t>‘Statement’. Evaluate this point of view. </a:t>
            </a:r>
            <a:r>
              <a:rPr lang="en-GB" sz="3000" dirty="0"/>
              <a:t> (16)</a:t>
            </a:r>
          </a:p>
        </p:txBody>
      </p:sp>
      <p:sp>
        <p:nvSpPr>
          <p:cNvPr id="4" name="TextBox 3"/>
          <p:cNvSpPr txBox="1"/>
          <p:nvPr/>
        </p:nvSpPr>
        <p:spPr>
          <a:xfrm>
            <a:off x="215515" y="2159006"/>
            <a:ext cx="8712968" cy="1938992"/>
          </a:xfrm>
          <a:prstGeom prst="rect">
            <a:avLst/>
          </a:prstGeom>
          <a:noFill/>
        </p:spPr>
        <p:txBody>
          <a:bodyPr wrap="square" rtlCol="0">
            <a:spAutoFit/>
          </a:bodyPr>
          <a:lstStyle/>
          <a:p>
            <a:r>
              <a:rPr lang="en-GB" sz="2400" dirty="0"/>
              <a:t>Spend 20 minutes on this question</a:t>
            </a:r>
          </a:p>
          <a:p>
            <a:endParaRPr lang="en-GB" sz="2400" dirty="0"/>
          </a:p>
          <a:p>
            <a:r>
              <a:rPr lang="en-GB" sz="2400" dirty="0"/>
              <a:t>4 marks for AO1 – Knowledge and understanding </a:t>
            </a:r>
          </a:p>
          <a:p>
            <a:r>
              <a:rPr lang="en-GB" sz="2400" dirty="0"/>
              <a:t>4 marks for AO2 - Application</a:t>
            </a:r>
          </a:p>
          <a:p>
            <a:r>
              <a:rPr lang="en-GB" sz="2400" dirty="0"/>
              <a:t>8 marks for AO3 – Evaluation </a:t>
            </a:r>
          </a:p>
        </p:txBody>
      </p:sp>
      <p:sp>
        <p:nvSpPr>
          <p:cNvPr id="5" name="TextBox 4"/>
          <p:cNvSpPr txBox="1"/>
          <p:nvPr/>
        </p:nvSpPr>
        <p:spPr>
          <a:xfrm>
            <a:off x="4067944" y="5085184"/>
            <a:ext cx="4680520" cy="1077218"/>
          </a:xfrm>
          <a:prstGeom prst="rect">
            <a:avLst/>
          </a:prstGeom>
          <a:solidFill>
            <a:srgbClr val="FFFF00"/>
          </a:solidFill>
        </p:spPr>
        <p:txBody>
          <a:bodyPr wrap="square" rtlCol="0">
            <a:spAutoFit/>
          </a:bodyPr>
          <a:lstStyle/>
          <a:p>
            <a:r>
              <a:rPr lang="en-GB" sz="3200" dirty="0"/>
              <a:t>This is on page 31 of your course handbook</a:t>
            </a:r>
          </a:p>
        </p:txBody>
      </p:sp>
    </p:spTree>
    <p:extLst>
      <p:ext uri="{BB962C8B-B14F-4D97-AF65-F5344CB8AC3E}">
        <p14:creationId xmlns:p14="http://schemas.microsoft.com/office/powerpoint/2010/main" val="34944963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9144000" cy="6894195"/>
          </a:xfrm>
          <a:prstGeom prst="rect">
            <a:avLst/>
          </a:prstGeom>
          <a:noFill/>
        </p:spPr>
        <p:txBody>
          <a:bodyPr wrap="square" rtlCol="0">
            <a:spAutoFit/>
          </a:bodyPr>
          <a:lstStyle/>
          <a:p>
            <a:r>
              <a:rPr lang="en-GB" sz="1300" b="1" dirty="0"/>
              <a:t>High band – Sample answer </a:t>
            </a:r>
          </a:p>
          <a:p>
            <a:r>
              <a:rPr lang="en-GB" sz="1300" b="1" dirty="0"/>
              <a:t>‘Digital social communication has reduced social inequality’ Evaluate this point of view  (16)</a:t>
            </a:r>
            <a:endParaRPr lang="en-GB" sz="1300" dirty="0"/>
          </a:p>
          <a:p>
            <a:r>
              <a:rPr lang="en-GB" sz="1300" dirty="0"/>
              <a:t>Digital social communication refers to messaging others via technology such as the internet. Some argue that the increase in use of digital social communication can widen participation in democracy and has the potential to help people in their pursuit of life chances. </a:t>
            </a:r>
          </a:p>
          <a:p>
            <a:r>
              <a:rPr lang="en-GB" sz="1300" dirty="0"/>
              <a:t>For example, digital social media is a means in which the public can participate in the democratic system. Members of the public can contact their MPs through email, Twitter or create an online petition that can be shared through social networks. </a:t>
            </a:r>
            <a:r>
              <a:rPr lang="en-GB" sz="1300" dirty="0" err="1"/>
              <a:t>Jurgenson</a:t>
            </a:r>
            <a:r>
              <a:rPr lang="en-GB" sz="1300" dirty="0"/>
              <a:t> argues how social networks were a useful tool in which people could make connections with each other in the lead up to what became the Egyptian social revolution. This links to the pluralistic theory of mass media: that the wider the range of media providers, the wider the range of opinions being shared which leads to a more equal political system. </a:t>
            </a:r>
          </a:p>
          <a:p>
            <a:r>
              <a:rPr lang="en-GB" sz="1300" dirty="0"/>
              <a:t>Some argue that when people communicate through digital social media, they are not face to face, and therefore, the interaction is free of anyone being pre-judged based on how they appear. This was true in the research by </a:t>
            </a:r>
            <a:r>
              <a:rPr lang="en-GB" sz="1300" dirty="0" err="1"/>
              <a:t>Bloustein</a:t>
            </a:r>
            <a:r>
              <a:rPr lang="en-GB" sz="1300" dirty="0"/>
              <a:t> and Wood: Second Life research, in which there seemed to be a post-modern opportunity to create a self-identity free from being judged on appearance. For example, research by the charity group SCOPE (2000) found that the leisure habits of 11-15 year olds were similar between people with and without disabilities e.g. online activities such as social gaming. This point links strongly to Goffman’s presentation of the self: as the players of online games never meet in person, a person who may face prejudice and discrimination due to their body or the way they look, might feel empowered by the greater control of the presentation of their self to others. </a:t>
            </a:r>
          </a:p>
          <a:p>
            <a:r>
              <a:rPr lang="en-GB" sz="1300" dirty="0"/>
              <a:t>However, other researchers are less optimistic about the equalising effects of digital social communication. For example, access to digital social communication does rely on the means to pay for online access. Although the price of devices has come down over time, the more affluent will be more privileged in using digital social communication. </a:t>
            </a:r>
          </a:p>
          <a:p>
            <a:r>
              <a:rPr lang="en-GB" sz="1300" dirty="0"/>
              <a:t>The data that can be collected from the use of digital social media can lead to greater surveillance and therefore manipulation of the public. Foucault argued that over time, Governments and powerful institutions would develop sophisticated means of surveillance over the population. Websites such as youarewhatyoulike.com and a TED talk by </a:t>
            </a:r>
            <a:r>
              <a:rPr lang="en-GB" sz="1300" dirty="0" err="1"/>
              <a:t>Golbeck</a:t>
            </a:r>
            <a:r>
              <a:rPr lang="en-GB" sz="1300" dirty="0"/>
              <a:t>, 2013, regarding “Why Social Media Likes Say More Than You Think”, might lead to a more unequal society in the sense that those in power gain even more control over the public. This point has strong links to Marxist ideas that the state manipulates the public in order to maintain the power of the bourgeoisie. </a:t>
            </a:r>
          </a:p>
          <a:p>
            <a:r>
              <a:rPr lang="en-GB" sz="1300" dirty="0"/>
              <a:t>Digital social media may also be criticised from a feminist point of view as there is a large amount of evidence describing the level of patriarchy that is online. Many examples of misogyny exist online shown by the work of Ringrose et al (2013) who found evidence of how sexting between teenagers led to a traditional control and exploitation of girls via the possession of photos stored on mobile phone devices. </a:t>
            </a:r>
          </a:p>
          <a:p>
            <a:r>
              <a:rPr lang="en-GB" sz="1300" dirty="0"/>
              <a:t>To conclude, digital social communication can be used in ways to both reduce and further social inequality. If we took a global view on this question, the gap in internet access between different countries around the world suggests that the global village is an unequal one. </a:t>
            </a:r>
          </a:p>
          <a:p>
            <a:r>
              <a:rPr lang="en-GB" sz="1300" dirty="0"/>
              <a:t>AO1 – 4 out of 4 marks AO2 – 4 out of 4 marks AO3 – 7 out of 8 </a:t>
            </a:r>
            <a:r>
              <a:rPr lang="en-GB" sz="1300"/>
              <a:t>marks    Total </a:t>
            </a:r>
            <a:r>
              <a:rPr lang="en-GB" sz="1300" dirty="0"/>
              <a:t>= 15 out of 16 marks</a:t>
            </a:r>
          </a:p>
        </p:txBody>
      </p:sp>
    </p:spTree>
    <p:extLst>
      <p:ext uri="{BB962C8B-B14F-4D97-AF65-F5344CB8AC3E}">
        <p14:creationId xmlns:p14="http://schemas.microsoft.com/office/powerpoint/2010/main" val="8733627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28" y="0"/>
            <a:ext cx="9140572" cy="1340767"/>
          </a:xfrm>
        </p:spPr>
        <p:txBody>
          <a:bodyPr>
            <a:normAutofit fontScale="90000"/>
          </a:bodyPr>
          <a:lstStyle/>
          <a:p>
            <a:r>
              <a:rPr lang="en-GB" dirty="0"/>
              <a:t>How to answer the Globalisation and the Digital Social World questions.</a:t>
            </a:r>
          </a:p>
        </p:txBody>
      </p:sp>
      <p:sp>
        <p:nvSpPr>
          <p:cNvPr id="5" name="TextBox 4"/>
          <p:cNvSpPr txBox="1"/>
          <p:nvPr/>
        </p:nvSpPr>
        <p:spPr>
          <a:xfrm>
            <a:off x="0" y="1484784"/>
            <a:ext cx="9143999" cy="584775"/>
          </a:xfrm>
          <a:prstGeom prst="rect">
            <a:avLst/>
          </a:prstGeom>
          <a:solidFill>
            <a:schemeClr val="accent5">
              <a:lumMod val="20000"/>
              <a:lumOff val="80000"/>
            </a:schemeClr>
          </a:solidFill>
        </p:spPr>
        <p:txBody>
          <a:bodyPr wrap="square" rtlCol="0">
            <a:spAutoFit/>
          </a:bodyPr>
          <a:lstStyle/>
          <a:p>
            <a:r>
              <a:rPr lang="en-GB" sz="3000" dirty="0"/>
              <a:t>Q3: </a:t>
            </a:r>
            <a:r>
              <a:rPr lang="en-GB" sz="3200" dirty="0"/>
              <a:t>‘Statement’. Evaluate this point of view. </a:t>
            </a:r>
            <a:r>
              <a:rPr lang="en-GB" sz="3000" dirty="0"/>
              <a:t> (16)</a:t>
            </a:r>
          </a:p>
        </p:txBody>
      </p:sp>
      <p:graphicFrame>
        <p:nvGraphicFramePr>
          <p:cNvPr id="6" name="Table 5"/>
          <p:cNvGraphicFramePr>
            <a:graphicFrameLocks noGrp="1"/>
          </p:cNvGraphicFramePr>
          <p:nvPr/>
        </p:nvGraphicFramePr>
        <p:xfrm>
          <a:off x="0" y="2204864"/>
          <a:ext cx="9252520" cy="4394200"/>
        </p:xfrm>
        <a:graphic>
          <a:graphicData uri="http://schemas.openxmlformats.org/drawingml/2006/table">
            <a:tbl>
              <a:tblPr firstRow="1" bandRow="1">
                <a:tableStyleId>{5C22544A-7EE6-4342-B048-85BDC9FD1C3A}</a:tableStyleId>
              </a:tblPr>
              <a:tblGrid>
                <a:gridCol w="4626260">
                  <a:extLst>
                    <a:ext uri="{9D8B030D-6E8A-4147-A177-3AD203B41FA5}">
                      <a16:colId xmlns:a16="http://schemas.microsoft.com/office/drawing/2014/main" val="20000"/>
                    </a:ext>
                  </a:extLst>
                </a:gridCol>
                <a:gridCol w="4626260">
                  <a:extLst>
                    <a:ext uri="{9D8B030D-6E8A-4147-A177-3AD203B41FA5}">
                      <a16:colId xmlns:a16="http://schemas.microsoft.com/office/drawing/2014/main" val="20001"/>
                    </a:ext>
                  </a:extLst>
                </a:gridCol>
              </a:tblGrid>
              <a:tr h="370840">
                <a:tc>
                  <a:txBody>
                    <a:bodyPr/>
                    <a:lstStyle/>
                    <a:p>
                      <a:r>
                        <a:rPr lang="en-GB" sz="1600" dirty="0"/>
                        <a:t>Commentary</a:t>
                      </a:r>
                    </a:p>
                  </a:txBody>
                  <a:tcPr/>
                </a:tc>
                <a:tc>
                  <a:txBody>
                    <a:bodyPr/>
                    <a:lstStyle/>
                    <a:p>
                      <a:r>
                        <a:rPr lang="en-GB" sz="1600" dirty="0"/>
                        <a:t>What this means</a:t>
                      </a:r>
                    </a:p>
                  </a:txBody>
                  <a:tcPr/>
                </a:tc>
                <a:extLst>
                  <a:ext uri="{0D108BD9-81ED-4DB2-BD59-A6C34878D82A}">
                    <a16:rowId xmlns:a16="http://schemas.microsoft.com/office/drawing/2014/main" val="10000"/>
                  </a:ext>
                </a:extLst>
              </a:tr>
              <a:tr h="370840">
                <a:tc>
                  <a:txBody>
                    <a:bodyPr/>
                    <a:lstStyle/>
                    <a:p>
                      <a:r>
                        <a:rPr lang="en-GB" sz="1600" dirty="0"/>
                        <a:t>Excellent knowledge and range of material: wide variety of key studies referred to, as well as logical and accurate theoretical links</a:t>
                      </a:r>
                    </a:p>
                  </a:txBody>
                  <a:tcPr/>
                </a:tc>
                <a:tc>
                  <a:txBody>
                    <a:bodyPr/>
                    <a:lstStyle/>
                    <a:p>
                      <a:r>
                        <a:rPr lang="en-GB" sz="1600" dirty="0">
                          <a:solidFill>
                            <a:srgbClr val="FF0000"/>
                          </a:solidFill>
                        </a:rPr>
                        <a:t>Need to include a range of evidence –</a:t>
                      </a:r>
                      <a:r>
                        <a:rPr lang="en-GB" sz="1600" baseline="0" dirty="0">
                          <a:solidFill>
                            <a:srgbClr val="FF0000"/>
                          </a:solidFill>
                        </a:rPr>
                        <a:t> studies, theories, concepts, information/statistics</a:t>
                      </a:r>
                      <a:endParaRPr lang="en-GB" sz="1600" dirty="0">
                        <a:solidFill>
                          <a:srgbClr val="FF0000"/>
                        </a:solidFill>
                      </a:endParaRPr>
                    </a:p>
                  </a:txBody>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a:t>A good balance of a ‘for’ and an ‘against’ side. </a:t>
                      </a:r>
                    </a:p>
                    <a:p>
                      <a:endParaRPr lang="en-GB" sz="1600" dirty="0"/>
                    </a:p>
                  </a:txBody>
                  <a:tcPr/>
                </a:tc>
                <a:tc>
                  <a:txBody>
                    <a:bodyPr/>
                    <a:lstStyle/>
                    <a:p>
                      <a:r>
                        <a:rPr lang="en-GB" sz="1600" dirty="0">
                          <a:solidFill>
                            <a:srgbClr val="FF0000"/>
                          </a:solidFill>
                        </a:rPr>
                        <a:t>Argue</a:t>
                      </a:r>
                      <a:r>
                        <a:rPr lang="en-GB" sz="1600" baseline="0" dirty="0">
                          <a:solidFill>
                            <a:srgbClr val="FF0000"/>
                          </a:solidFill>
                        </a:rPr>
                        <a:t> both sides</a:t>
                      </a:r>
                      <a:endParaRPr lang="en-GB" sz="1600" dirty="0">
                        <a:solidFill>
                          <a:srgbClr val="FF0000"/>
                        </a:solidFill>
                      </a:endParaRPr>
                    </a:p>
                  </a:txBody>
                  <a:tcPr/>
                </a:tc>
                <a:extLst>
                  <a:ext uri="{0D108BD9-81ED-4DB2-BD59-A6C34878D82A}">
                    <a16:rowId xmlns:a16="http://schemas.microsoft.com/office/drawing/2014/main" val="10002"/>
                  </a:ext>
                </a:extLst>
              </a:tr>
              <a:tr h="370840">
                <a:tc>
                  <a:txBody>
                    <a:bodyPr/>
                    <a:lstStyle/>
                    <a:p>
                      <a:r>
                        <a:rPr lang="en-GB" sz="1600" dirty="0"/>
                        <a:t>The answer could have more sustained evaluation such as evaluating the specific arguments on the ‘for’ side more directly, for example what detail was there behind the evidence found by SCOPE charity regarding how people with disabilities may engage with other people online? </a:t>
                      </a:r>
                    </a:p>
                  </a:txBody>
                  <a:tcPr/>
                </a:tc>
                <a:tc>
                  <a:txBody>
                    <a:bodyPr/>
                    <a:lstStyle/>
                    <a:p>
                      <a:r>
                        <a:rPr lang="en-GB" sz="1600" dirty="0">
                          <a:solidFill>
                            <a:srgbClr val="FF0000"/>
                          </a:solidFill>
                        </a:rPr>
                        <a:t>Try</a:t>
                      </a:r>
                      <a:r>
                        <a:rPr lang="en-GB" sz="1600" baseline="0" dirty="0">
                          <a:solidFill>
                            <a:srgbClr val="FF0000"/>
                          </a:solidFill>
                        </a:rPr>
                        <a:t> to directly link evaluations with points made – i.e. identify a weakness in the evidence or provide a direct challenge</a:t>
                      </a:r>
                      <a:endParaRPr lang="en-GB" sz="1600" dirty="0">
                        <a:solidFill>
                          <a:srgbClr val="FF0000"/>
                        </a:solidFill>
                      </a:endParaRPr>
                    </a:p>
                  </a:txBody>
                  <a:tcPr/>
                </a:tc>
                <a:extLst>
                  <a:ext uri="{0D108BD9-81ED-4DB2-BD59-A6C34878D82A}">
                    <a16:rowId xmlns:a16="http://schemas.microsoft.com/office/drawing/2014/main" val="10003"/>
                  </a:ext>
                </a:extLst>
              </a:tr>
              <a:tr h="370840">
                <a:tc>
                  <a:txBody>
                    <a:bodyPr/>
                    <a:lstStyle/>
                    <a:p>
                      <a:r>
                        <a:rPr lang="en-GB" sz="1600" b="0" i="0" u="none" strike="noStrike" kern="1200" baseline="0" dirty="0">
                          <a:solidFill>
                            <a:schemeClr val="dk1"/>
                          </a:solidFill>
                          <a:latin typeface="+mn-lt"/>
                          <a:ea typeface="+mn-ea"/>
                          <a:cs typeface="+mn-cs"/>
                        </a:rPr>
                        <a:t>The conclusion does make a judgement but could be more developed: only a brief mention of global inequalities in internet access etc. This could be improved with an example or study evidence. </a:t>
                      </a:r>
                      <a:endParaRPr lang="en-GB" sz="1600" dirty="0"/>
                    </a:p>
                  </a:txBody>
                  <a:tcPr/>
                </a:tc>
                <a:tc>
                  <a:txBody>
                    <a:bodyPr/>
                    <a:lstStyle/>
                    <a:p>
                      <a:r>
                        <a:rPr lang="en-GB" sz="1600" dirty="0">
                          <a:solidFill>
                            <a:srgbClr val="FF0000"/>
                          </a:solidFill>
                        </a:rPr>
                        <a:t>Explain</a:t>
                      </a:r>
                      <a:r>
                        <a:rPr lang="en-GB" sz="1600" baseline="0" dirty="0">
                          <a:solidFill>
                            <a:srgbClr val="FF0000"/>
                          </a:solidFill>
                        </a:rPr>
                        <a:t> your conclusion fully.</a:t>
                      </a:r>
                      <a:endParaRPr lang="en-GB" sz="1600" dirty="0">
                        <a:solidFill>
                          <a:srgbClr val="FF0000"/>
                        </a:solidFill>
                      </a:endParaRP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9761822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28" y="0"/>
            <a:ext cx="9140572" cy="1340767"/>
          </a:xfrm>
        </p:spPr>
        <p:txBody>
          <a:bodyPr>
            <a:normAutofit fontScale="90000"/>
          </a:bodyPr>
          <a:lstStyle/>
          <a:p>
            <a:r>
              <a:rPr lang="en-GB" dirty="0"/>
              <a:t>How to answer the Globalisation and the Digital Social World questions.</a:t>
            </a:r>
          </a:p>
        </p:txBody>
      </p:sp>
      <p:sp>
        <p:nvSpPr>
          <p:cNvPr id="4" name="TextBox 3"/>
          <p:cNvSpPr txBox="1"/>
          <p:nvPr/>
        </p:nvSpPr>
        <p:spPr>
          <a:xfrm>
            <a:off x="251520" y="2276872"/>
            <a:ext cx="5616624" cy="4154984"/>
          </a:xfrm>
          <a:prstGeom prst="rect">
            <a:avLst/>
          </a:prstGeom>
          <a:noFill/>
        </p:spPr>
        <p:txBody>
          <a:bodyPr wrap="square" rtlCol="0">
            <a:spAutoFit/>
          </a:bodyPr>
          <a:lstStyle/>
          <a:p>
            <a:r>
              <a:rPr lang="en-GB" sz="2400" dirty="0"/>
              <a:t>Structure:  Treat it like a tennis match.</a:t>
            </a:r>
          </a:p>
          <a:p>
            <a:endParaRPr lang="en-GB" sz="2400" dirty="0"/>
          </a:p>
          <a:p>
            <a:r>
              <a:rPr lang="en-GB" sz="2400" dirty="0"/>
              <a:t>Present argument in support of statement –  support with sociological knowledge.</a:t>
            </a:r>
          </a:p>
          <a:p>
            <a:r>
              <a:rPr lang="en-GB" sz="2400" dirty="0"/>
              <a:t>Present argument that opposes statement – support with sociological knowledge</a:t>
            </a:r>
          </a:p>
          <a:p>
            <a:r>
              <a:rPr lang="en-GB" sz="2400" dirty="0"/>
              <a:t>X 3</a:t>
            </a:r>
          </a:p>
          <a:p>
            <a:r>
              <a:rPr lang="en-GB" sz="2400" dirty="0"/>
              <a:t>Conclusion that directly answers the question.</a:t>
            </a:r>
          </a:p>
          <a:p>
            <a:endParaRPr lang="en-GB" sz="2400" dirty="0"/>
          </a:p>
          <a:p>
            <a:endParaRPr lang="en-GB" sz="2400" dirty="0"/>
          </a:p>
        </p:txBody>
      </p:sp>
      <p:sp>
        <p:nvSpPr>
          <p:cNvPr id="5" name="TextBox 4"/>
          <p:cNvSpPr txBox="1"/>
          <p:nvPr/>
        </p:nvSpPr>
        <p:spPr>
          <a:xfrm>
            <a:off x="0" y="1484784"/>
            <a:ext cx="9143999" cy="584775"/>
          </a:xfrm>
          <a:prstGeom prst="rect">
            <a:avLst/>
          </a:prstGeom>
          <a:solidFill>
            <a:schemeClr val="accent5">
              <a:lumMod val="20000"/>
              <a:lumOff val="80000"/>
            </a:schemeClr>
          </a:solidFill>
        </p:spPr>
        <p:txBody>
          <a:bodyPr wrap="square" rtlCol="0">
            <a:spAutoFit/>
          </a:bodyPr>
          <a:lstStyle/>
          <a:p>
            <a:r>
              <a:rPr lang="en-GB" sz="3000"/>
              <a:t>Q3: </a:t>
            </a:r>
            <a:r>
              <a:rPr lang="en-GB" sz="3200" dirty="0"/>
              <a:t>‘Statement’. Evaluate this point of view. </a:t>
            </a:r>
            <a:r>
              <a:rPr lang="en-GB" sz="3000" dirty="0"/>
              <a:t> (16)</a:t>
            </a:r>
          </a:p>
        </p:txBody>
      </p:sp>
      <p:sp>
        <p:nvSpPr>
          <p:cNvPr id="3" name="Rectangle: Rounded Corners 2">
            <a:extLst>
              <a:ext uri="{FF2B5EF4-FFF2-40B4-BE49-F238E27FC236}">
                <a16:creationId xmlns:a16="http://schemas.microsoft.com/office/drawing/2014/main" id="{103AB7E5-4B46-4022-91A3-4FEF19FDDEA8}"/>
              </a:ext>
            </a:extLst>
          </p:cNvPr>
          <p:cNvSpPr/>
          <p:nvPr/>
        </p:nvSpPr>
        <p:spPr>
          <a:xfrm>
            <a:off x="6096305" y="2492896"/>
            <a:ext cx="3024336" cy="32403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Each point should have:</a:t>
            </a:r>
          </a:p>
          <a:p>
            <a:pPr algn="ctr"/>
            <a:endParaRPr lang="en-GB" sz="3200" dirty="0"/>
          </a:p>
          <a:p>
            <a:pPr algn="ctr"/>
            <a:r>
              <a:rPr lang="en-GB" sz="3200" dirty="0"/>
              <a:t>Point</a:t>
            </a:r>
          </a:p>
          <a:p>
            <a:pPr algn="ctr"/>
            <a:r>
              <a:rPr lang="en-GB" sz="3200" dirty="0"/>
              <a:t>Study</a:t>
            </a:r>
          </a:p>
          <a:p>
            <a:pPr algn="ctr"/>
            <a:r>
              <a:rPr lang="en-GB" sz="3200" dirty="0"/>
              <a:t>Explained</a:t>
            </a:r>
          </a:p>
        </p:txBody>
      </p:sp>
    </p:spTree>
    <p:extLst>
      <p:ext uri="{BB962C8B-B14F-4D97-AF65-F5344CB8AC3E}">
        <p14:creationId xmlns:p14="http://schemas.microsoft.com/office/powerpoint/2010/main" val="2711905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28" y="0"/>
            <a:ext cx="9140572" cy="1340767"/>
          </a:xfrm>
        </p:spPr>
        <p:txBody>
          <a:bodyPr>
            <a:normAutofit fontScale="90000"/>
          </a:bodyPr>
          <a:lstStyle/>
          <a:p>
            <a:r>
              <a:rPr lang="en-GB" dirty="0"/>
              <a:t>How to answer the Globalisation and the Digital Social World questions.</a:t>
            </a:r>
          </a:p>
        </p:txBody>
      </p:sp>
      <p:sp>
        <p:nvSpPr>
          <p:cNvPr id="4" name="TextBox 3"/>
          <p:cNvSpPr txBox="1"/>
          <p:nvPr/>
        </p:nvSpPr>
        <p:spPr>
          <a:xfrm>
            <a:off x="215515" y="3105295"/>
            <a:ext cx="8712968" cy="3785652"/>
          </a:xfrm>
          <a:prstGeom prst="rect">
            <a:avLst/>
          </a:prstGeom>
          <a:noFill/>
        </p:spPr>
        <p:txBody>
          <a:bodyPr wrap="square" rtlCol="0">
            <a:spAutoFit/>
          </a:bodyPr>
          <a:lstStyle/>
          <a:p>
            <a:r>
              <a:rPr lang="en-GB" sz="2400" dirty="0"/>
              <a:t>Structure:  Treat it like a tennis match.</a:t>
            </a:r>
          </a:p>
          <a:p>
            <a:endParaRPr lang="en-GB" sz="2400" dirty="0"/>
          </a:p>
          <a:p>
            <a:r>
              <a:rPr lang="en-GB" sz="2400" dirty="0"/>
              <a:t>Present argument in support of statement –  support with sociological knowledge.</a:t>
            </a:r>
          </a:p>
          <a:p>
            <a:r>
              <a:rPr lang="en-GB" sz="2400" dirty="0"/>
              <a:t>Present argument that opposes statement – support with sociological knowledge</a:t>
            </a:r>
          </a:p>
          <a:p>
            <a:r>
              <a:rPr lang="en-GB" sz="2400" dirty="0"/>
              <a:t>X 3</a:t>
            </a:r>
          </a:p>
          <a:p>
            <a:r>
              <a:rPr lang="en-GB" sz="2400" dirty="0"/>
              <a:t>Conclusion that directly answers the question.</a:t>
            </a:r>
          </a:p>
          <a:p>
            <a:endParaRPr lang="en-GB" sz="2400" dirty="0"/>
          </a:p>
          <a:p>
            <a:endParaRPr lang="en-GB" sz="2400" dirty="0"/>
          </a:p>
        </p:txBody>
      </p:sp>
      <p:sp>
        <p:nvSpPr>
          <p:cNvPr id="5" name="TextBox 4"/>
          <p:cNvSpPr txBox="1"/>
          <p:nvPr/>
        </p:nvSpPr>
        <p:spPr>
          <a:xfrm>
            <a:off x="0" y="1484784"/>
            <a:ext cx="9143999" cy="1569660"/>
          </a:xfrm>
          <a:prstGeom prst="rect">
            <a:avLst/>
          </a:prstGeom>
          <a:solidFill>
            <a:schemeClr val="accent5">
              <a:lumMod val="20000"/>
              <a:lumOff val="80000"/>
            </a:schemeClr>
          </a:solidFill>
        </p:spPr>
        <p:txBody>
          <a:bodyPr wrap="square" rtlCol="0">
            <a:spAutoFit/>
          </a:bodyPr>
          <a:lstStyle/>
          <a:p>
            <a:r>
              <a:rPr lang="en-GB" sz="3000" dirty="0"/>
              <a:t>Q3: </a:t>
            </a:r>
            <a:r>
              <a:rPr lang="en-GB" sz="3200" dirty="0"/>
              <a:t>Evaluate the Marxist view that global advances in digital forms of communication maintain</a:t>
            </a:r>
          </a:p>
          <a:p>
            <a:r>
              <a:rPr lang="en-GB" sz="3200" dirty="0"/>
              <a:t>inequalities in society. </a:t>
            </a:r>
            <a:r>
              <a:rPr lang="en-GB" sz="3200" b="1" dirty="0"/>
              <a:t>[16]</a:t>
            </a:r>
            <a:endParaRPr lang="en-GB" sz="3000" dirty="0"/>
          </a:p>
        </p:txBody>
      </p:sp>
    </p:spTree>
    <p:extLst>
      <p:ext uri="{BB962C8B-B14F-4D97-AF65-F5344CB8AC3E}">
        <p14:creationId xmlns:p14="http://schemas.microsoft.com/office/powerpoint/2010/main" val="2677721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0" y="0"/>
            <a:ext cx="9144000" cy="332656"/>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Applying sociological theories to digital forms of communication:  Marxism</a:t>
            </a: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835" t="11707" r="34330" b="6250"/>
          <a:stretch/>
        </p:blipFill>
        <p:spPr bwMode="auto">
          <a:xfrm>
            <a:off x="4572000" y="449966"/>
            <a:ext cx="4565562" cy="641378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099" name="Picture 3">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2976" t="11260" r="34048" b="5605"/>
          <a:stretch/>
        </p:blipFill>
        <p:spPr bwMode="auto">
          <a:xfrm>
            <a:off x="20014" y="449966"/>
            <a:ext cx="4520943" cy="640803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TextBox 5"/>
          <p:cNvSpPr txBox="1"/>
          <p:nvPr/>
        </p:nvSpPr>
        <p:spPr>
          <a:xfrm>
            <a:off x="4572000" y="1124744"/>
            <a:ext cx="4565562" cy="5493812"/>
          </a:xfrm>
          <a:prstGeom prst="rect">
            <a:avLst/>
          </a:prstGeom>
          <a:solidFill>
            <a:schemeClr val="bg1"/>
          </a:solidFill>
          <a:ln>
            <a:solidFill>
              <a:srgbClr val="FF0000"/>
            </a:solidFill>
          </a:ln>
        </p:spPr>
        <p:txBody>
          <a:bodyPr wrap="square" rtlCol="0">
            <a:spAutoFit/>
          </a:bodyPr>
          <a:lstStyle/>
          <a:p>
            <a:r>
              <a:rPr lang="en-GB" sz="900" dirty="0"/>
              <a:t>What does it mean to have a ‘free’ media when the nation’s TV channels, news outlets, radio stations, search engines and social media platforms are owned by a handful of giant corporations? What does it mean to have ‘independent media’ when many of our most influential media organisations are controlled by individuals and Boards that are so closely connected with vested interests?</a:t>
            </a:r>
          </a:p>
          <a:p>
            <a:r>
              <a:rPr lang="en-GB" sz="900" dirty="0"/>
              <a:t>This short report shows that just three companies dominate 71% of the national newspaper market – a market that may be shrinking but is still crucial when it comes to setting the agenda for the rest of the news media. When online readers are included, just five companies dominate some 80% of market share. In the area of local news, six giant conglomerates account for 80% of all titles while the 50-plus publishers have less than 20% of the remaining titles. We are facing an increasing number of news deserts given the fact that 36 million UK citizens – some 57% of the total population - do not have a local daily paper that is able to dedicate itself to matters of concern to their community. And where there is still a local press presence, some 85% of local government areas are faced with a monopoly or duopoly supply of local outlets.</a:t>
            </a:r>
          </a:p>
          <a:p>
            <a:r>
              <a:rPr lang="en-GB" sz="900" dirty="0"/>
              <a:t>Sky, effectively controlled by Rupert Murdoch’s 21st Century Fox empire, is by far the UK’s biggest broadcaster and continues to dominate the pay TV landscape. ITV is making huge profits on the back of its format sales and faces fewer and fewer obligations to serve domestic audiences. Meanwhile, Channel 5 is already owned by a US giant, Viacom International, and there are constant rumours that the government is keen to sell off Channel 4 to the highest bidder. Two companies have nearly 40% of all commercial local analogue radio licences and control two-thirds of all commercial digital stations. Only 14% of non-BBC stations are now independently owned while radio news is provided either by the BBC or by Sky. </a:t>
            </a:r>
          </a:p>
          <a:p>
            <a:r>
              <a:rPr lang="en-GB" sz="900" dirty="0"/>
              <a:t>Is the internet any different to this? UK search is overwhelmingly dominated by Google while the most popular apps like Instagram and WhatsApp are owned by Facebook, itself by far the most popular social media site.</a:t>
            </a:r>
          </a:p>
          <a:p>
            <a:r>
              <a:rPr lang="en-GB" sz="900" dirty="0"/>
              <a:t>The BBC remains a powerful presence in broadcasting and online but its budget has been severely cut by the last two licence fee deals, its independence has been undermined, and it is increasingly being told by government to be mindful of its impact on the wider commercial market.</a:t>
            </a:r>
          </a:p>
          <a:p>
            <a:r>
              <a:rPr lang="en-GB" sz="900" dirty="0"/>
              <a:t>We believe that concentration within news and information markets in particular has reached endemic levels in the UK and that we urgently need effective remedies. This kind of concentration creates conditions in which wealthy individuals and organisations can amass huge political and economic power and distort the media landscape to suit their interests and personal views. Urgent reform is needed in order both to address high levels of concentration in particular media markets and to protect against further concentration in others.</a:t>
            </a:r>
          </a:p>
          <a:p>
            <a:r>
              <a:rPr lang="en-GB" sz="900" dirty="0"/>
              <a:t>We hope that this report will provide data and arguments that will be useful to groups and individuals who want to see a far more pluralistic media structure in which a genuine diversity of views, voices and opinions are aired.</a:t>
            </a:r>
          </a:p>
        </p:txBody>
      </p:sp>
      <p:sp>
        <p:nvSpPr>
          <p:cNvPr id="3" name="Rectangle 2"/>
          <p:cNvSpPr/>
          <p:nvPr/>
        </p:nvSpPr>
        <p:spPr>
          <a:xfrm>
            <a:off x="683568" y="3645024"/>
            <a:ext cx="5904656" cy="24482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Read the introduction to the Media Reform Coalition.</a:t>
            </a:r>
          </a:p>
          <a:p>
            <a:pPr algn="ctr"/>
            <a:r>
              <a:rPr lang="en-GB" sz="2400" dirty="0"/>
              <a:t>Why is it a problem for the media to be controlled by so few people?</a:t>
            </a:r>
          </a:p>
          <a:p>
            <a:pPr algn="ctr"/>
            <a:endParaRPr lang="en-GB" sz="2400" dirty="0"/>
          </a:p>
          <a:p>
            <a:pPr algn="ctr"/>
            <a:r>
              <a:rPr lang="en-GB" sz="2400" dirty="0"/>
              <a:t>What can be done about this?</a:t>
            </a:r>
          </a:p>
        </p:txBody>
      </p:sp>
    </p:spTree>
    <p:extLst>
      <p:ext uri="{BB962C8B-B14F-4D97-AF65-F5344CB8AC3E}">
        <p14:creationId xmlns:p14="http://schemas.microsoft.com/office/powerpoint/2010/main" val="3781492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0" y="0"/>
            <a:ext cx="9144000" cy="1340768"/>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t>Applying sociological theories to digital forms of communication:  Marxism</a:t>
            </a:r>
          </a:p>
        </p:txBody>
      </p:sp>
      <p:sp>
        <p:nvSpPr>
          <p:cNvPr id="3" name="Rounded Rectangle 2"/>
          <p:cNvSpPr/>
          <p:nvPr/>
        </p:nvSpPr>
        <p:spPr>
          <a:xfrm>
            <a:off x="-16633" y="1628799"/>
            <a:ext cx="5380721" cy="522347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457200" indent="-457200" algn="ctr">
              <a:buFont typeface="+mj-lt"/>
              <a:buAutoNum type="arabicPeriod"/>
            </a:pPr>
            <a:r>
              <a:rPr lang="en-GB" sz="2000" dirty="0">
                <a:latin typeface="+mj-lt"/>
              </a:rPr>
              <a:t>Summarise the argument of Cornford and Robins (1999) – The continuation of power being concentrated in the hands of the view</a:t>
            </a:r>
          </a:p>
          <a:p>
            <a:pPr marL="457200" indent="-457200" algn="ctr">
              <a:buFont typeface="+mj-lt"/>
              <a:buAutoNum type="arabicPeriod"/>
            </a:pPr>
            <a:r>
              <a:rPr lang="en-GB" sz="2000" dirty="0">
                <a:latin typeface="+mj-lt"/>
              </a:rPr>
              <a:t>Explain how media convergence supports the argument that new forms of media benefit the bourgeoisie</a:t>
            </a:r>
          </a:p>
          <a:p>
            <a:pPr marL="457200" indent="-457200" algn="ctr">
              <a:buFont typeface="+mj-lt"/>
              <a:buAutoNum type="arabicPeriod"/>
            </a:pPr>
            <a:r>
              <a:rPr lang="en-GB" sz="2000" dirty="0">
                <a:latin typeface="+mj-lt"/>
              </a:rPr>
              <a:t>Explain the impact of de-regulation of the media and digital communication</a:t>
            </a:r>
          </a:p>
          <a:p>
            <a:pPr marL="457200" indent="-457200" algn="ctr">
              <a:buFont typeface="+mj-lt"/>
              <a:buAutoNum type="arabicPeriod"/>
            </a:pPr>
            <a:r>
              <a:rPr lang="en-GB" sz="2000" dirty="0">
                <a:latin typeface="+mj-lt"/>
              </a:rPr>
              <a:t>Explain the Marxist argument that digital communication provides a new form of surveillance</a:t>
            </a:r>
            <a:endParaRPr lang="en-GB" sz="1600" dirty="0"/>
          </a:p>
          <a:p>
            <a:pPr marL="457200" indent="-457200" algn="ctr">
              <a:buFont typeface="+mj-lt"/>
              <a:buAutoNum type="arabicPeriod"/>
            </a:pPr>
            <a:r>
              <a:rPr lang="en-GB" sz="2000" dirty="0">
                <a:latin typeface="+mj-lt"/>
              </a:rPr>
              <a:t>Add examples to the key points in the summary table.</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9757" t="11546" r="10559" b="7621"/>
          <a:stretch/>
        </p:blipFill>
        <p:spPr>
          <a:xfrm>
            <a:off x="5615608" y="2360898"/>
            <a:ext cx="3528392" cy="3528392"/>
          </a:xfrm>
          <a:prstGeom prst="rect">
            <a:avLst/>
          </a:prstGeom>
        </p:spPr>
      </p:pic>
    </p:spTree>
    <p:extLst>
      <p:ext uri="{BB962C8B-B14F-4D97-AF65-F5344CB8AC3E}">
        <p14:creationId xmlns:p14="http://schemas.microsoft.com/office/powerpoint/2010/main" val="3109841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tatic6.businessinsider.com/image/51b5e3baeab8eac539000028/edward-snowden-is-a-media-genius--and-he-just-made-a-brilliant-pr-move.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93133" y="2204864"/>
            <a:ext cx="4413498" cy="3310124"/>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0" y="1484784"/>
            <a:ext cx="4386263" cy="518457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solidFill>
                <a:schemeClr val="tx1"/>
              </a:solidFill>
            </a:endParaRPr>
          </a:p>
          <a:p>
            <a:pPr algn="ctr"/>
            <a:r>
              <a:rPr lang="en-GB" sz="2800" b="1" dirty="0">
                <a:solidFill>
                  <a:schemeClr val="tx1"/>
                </a:solidFill>
              </a:rPr>
              <a:t>The Snowden Report</a:t>
            </a:r>
          </a:p>
          <a:p>
            <a:pPr algn="ctr"/>
            <a:r>
              <a:rPr lang="en-GB" sz="2800" dirty="0">
                <a:solidFill>
                  <a:schemeClr val="tx1"/>
                </a:solidFill>
              </a:rPr>
              <a:t>Watch the video, then read the article on page 10:</a:t>
            </a:r>
          </a:p>
          <a:p>
            <a:pPr marL="514350" indent="-514350">
              <a:buFont typeface="+mj-lt"/>
              <a:buAutoNum type="arabicPeriod"/>
            </a:pPr>
            <a:r>
              <a:rPr lang="en-GB" sz="2800" dirty="0">
                <a:solidFill>
                  <a:schemeClr val="tx1"/>
                </a:solidFill>
              </a:rPr>
              <a:t>What did Snowden’s revelations show the NSA had been doing?</a:t>
            </a:r>
          </a:p>
          <a:p>
            <a:pPr marL="514350" indent="-514350">
              <a:buFont typeface="+mj-lt"/>
              <a:buAutoNum type="arabicPeriod"/>
            </a:pPr>
            <a:r>
              <a:rPr lang="en-GB" sz="2800" dirty="0">
                <a:solidFill>
                  <a:schemeClr val="tx1"/>
                </a:solidFill>
              </a:rPr>
              <a:t>What were the effects of this?</a:t>
            </a:r>
          </a:p>
          <a:p>
            <a:pPr marL="514350" indent="-514350">
              <a:buFont typeface="+mj-lt"/>
              <a:buAutoNum type="arabicPeriod"/>
            </a:pPr>
            <a:r>
              <a:rPr lang="en-GB" sz="2800" dirty="0">
                <a:solidFill>
                  <a:schemeClr val="tx1"/>
                </a:solidFill>
              </a:rPr>
              <a:t>How does this reflect Marxist ideas?</a:t>
            </a:r>
            <a:endParaRPr lang="en-GB" sz="1400" dirty="0">
              <a:solidFill>
                <a:schemeClr val="tx1"/>
              </a:solidFill>
            </a:endParaRPr>
          </a:p>
          <a:p>
            <a:pPr algn="ctr"/>
            <a:endParaRPr lang="en-GB" sz="1400" dirty="0">
              <a:solidFill>
                <a:schemeClr val="tx1"/>
              </a:solidFill>
            </a:endParaRPr>
          </a:p>
          <a:p>
            <a:pPr algn="ctr"/>
            <a:endParaRPr lang="en-GB" sz="1400" dirty="0">
              <a:solidFill>
                <a:schemeClr val="tx1"/>
              </a:solidFill>
            </a:endParaRPr>
          </a:p>
          <a:p>
            <a:pPr algn="ctr"/>
            <a:endParaRPr lang="en-GB" sz="1400" dirty="0">
              <a:solidFill>
                <a:schemeClr val="tx1"/>
              </a:solidFill>
            </a:endParaRPr>
          </a:p>
        </p:txBody>
      </p:sp>
      <p:sp>
        <p:nvSpPr>
          <p:cNvPr id="6" name="Rounded Rectangle 5"/>
          <p:cNvSpPr/>
          <p:nvPr/>
        </p:nvSpPr>
        <p:spPr>
          <a:xfrm>
            <a:off x="0" y="0"/>
            <a:ext cx="9144000" cy="1340768"/>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t>Applying sociological theories to digital forms of communication:  Marxism</a:t>
            </a:r>
          </a:p>
        </p:txBody>
      </p:sp>
    </p:spTree>
    <p:extLst>
      <p:ext uri="{BB962C8B-B14F-4D97-AF65-F5344CB8AC3E}">
        <p14:creationId xmlns:p14="http://schemas.microsoft.com/office/powerpoint/2010/main" val="4263177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0" y="1484784"/>
            <a:ext cx="4386263" cy="518457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Social media and democracy:</a:t>
            </a:r>
          </a:p>
          <a:p>
            <a:pPr algn="ctr"/>
            <a:endParaRPr lang="en-GB" sz="2800" dirty="0">
              <a:solidFill>
                <a:schemeClr val="tx1"/>
              </a:solidFill>
            </a:endParaRPr>
          </a:p>
          <a:p>
            <a:pPr algn="ctr"/>
            <a:r>
              <a:rPr lang="en-GB" sz="2800" dirty="0">
                <a:solidFill>
                  <a:schemeClr val="tx1"/>
                </a:solidFill>
              </a:rPr>
              <a:t>Read the article:  Is social media killing democracy and</a:t>
            </a:r>
            <a:r>
              <a:rPr lang="en-GB" sz="2800" dirty="0">
                <a:solidFill>
                  <a:schemeClr val="tx1"/>
                </a:solidFill>
                <a:hlinkClick r:id="rId3"/>
              </a:rPr>
              <a:t> listen </a:t>
            </a:r>
            <a:r>
              <a:rPr lang="en-GB" sz="2800" dirty="0">
                <a:solidFill>
                  <a:schemeClr val="tx1"/>
                </a:solidFill>
              </a:rPr>
              <a:t>to the debate.</a:t>
            </a:r>
          </a:p>
          <a:p>
            <a:pPr algn="ctr"/>
            <a:endParaRPr lang="en-GB" sz="2800" dirty="0">
              <a:solidFill>
                <a:schemeClr val="tx1"/>
              </a:solidFill>
            </a:endParaRPr>
          </a:p>
          <a:p>
            <a:pPr algn="ctr"/>
            <a:endParaRPr lang="en-GB" sz="2800" dirty="0">
              <a:solidFill>
                <a:schemeClr val="tx1"/>
              </a:solidFill>
            </a:endParaRPr>
          </a:p>
          <a:p>
            <a:pPr algn="ctr"/>
            <a:r>
              <a:rPr lang="en-GB" sz="2800" dirty="0">
                <a:solidFill>
                  <a:schemeClr val="tx1"/>
                </a:solidFill>
              </a:rPr>
              <a:t>How could this link to Marxist ideas about democracy.</a:t>
            </a:r>
          </a:p>
          <a:p>
            <a:pPr algn="ctr"/>
            <a:endParaRPr lang="en-GB" sz="1400" dirty="0">
              <a:solidFill>
                <a:schemeClr val="tx1"/>
              </a:solidFill>
            </a:endParaRPr>
          </a:p>
        </p:txBody>
      </p:sp>
      <p:sp>
        <p:nvSpPr>
          <p:cNvPr id="6" name="Rounded Rectangle 5"/>
          <p:cNvSpPr/>
          <p:nvPr/>
        </p:nvSpPr>
        <p:spPr>
          <a:xfrm>
            <a:off x="0" y="0"/>
            <a:ext cx="9144000" cy="1340768"/>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t>Applying sociological theories to digital forms of communication:  Marxism</a:t>
            </a:r>
          </a:p>
        </p:txBody>
      </p:sp>
      <p:pic>
        <p:nvPicPr>
          <p:cNvPr id="4" name="Picture 3">
            <a:extLst>
              <a:ext uri="{FF2B5EF4-FFF2-40B4-BE49-F238E27FC236}">
                <a16:creationId xmlns:a16="http://schemas.microsoft.com/office/drawing/2014/main" id="{D79CF4A1-28FD-4AC2-A05C-8268E9C3BA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6056" y="1704392"/>
            <a:ext cx="3360737" cy="2372680"/>
          </a:xfrm>
          <a:prstGeom prst="rect">
            <a:avLst/>
          </a:prstGeom>
        </p:spPr>
      </p:pic>
    </p:spTree>
    <p:extLst>
      <p:ext uri="{BB962C8B-B14F-4D97-AF65-F5344CB8AC3E}">
        <p14:creationId xmlns:p14="http://schemas.microsoft.com/office/powerpoint/2010/main" val="1453666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0" y="0"/>
            <a:ext cx="9144000" cy="112474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rPr>
              <a:t>Applying sociological theories to digital forms of communication:  Feminism</a:t>
            </a:r>
          </a:p>
        </p:txBody>
      </p:sp>
      <p:sp>
        <p:nvSpPr>
          <p:cNvPr id="4" name="Rectangle 3"/>
          <p:cNvSpPr/>
          <p:nvPr/>
        </p:nvSpPr>
        <p:spPr>
          <a:xfrm>
            <a:off x="323527" y="1412776"/>
            <a:ext cx="4237607" cy="54452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Read the article on the feminist response to new forms of digital communication.</a:t>
            </a:r>
          </a:p>
          <a:p>
            <a:pPr algn="ctr"/>
            <a:endParaRPr lang="en-GB" sz="2400" dirty="0"/>
          </a:p>
          <a:p>
            <a:pPr algn="ctr"/>
            <a:r>
              <a:rPr lang="en-GB" sz="2400" dirty="0"/>
              <a:t>Answer the following:</a:t>
            </a:r>
          </a:p>
          <a:p>
            <a:pPr algn="ctr"/>
            <a:endParaRPr lang="en-GB" sz="2400" dirty="0"/>
          </a:p>
          <a:p>
            <a:pPr algn="ctr"/>
            <a:r>
              <a:rPr lang="en-GB" sz="2400" dirty="0"/>
              <a:t>Identify and explain ways in which digital media has helped the feminist movement</a:t>
            </a:r>
          </a:p>
          <a:p>
            <a:pPr algn="ctr"/>
            <a:endParaRPr lang="en-GB" sz="2400" dirty="0"/>
          </a:p>
          <a:p>
            <a:pPr algn="ctr"/>
            <a:r>
              <a:rPr lang="en-GB" sz="2400" dirty="0"/>
              <a:t>Identify and explain ways in which digital media has hindered the feminist movement.</a:t>
            </a:r>
          </a:p>
          <a:p>
            <a:pPr algn="ctr"/>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1135" y="1412776"/>
            <a:ext cx="4582865" cy="5391606"/>
          </a:xfrm>
          <a:prstGeom prst="rect">
            <a:avLst/>
          </a:prstGeom>
        </p:spPr>
      </p:pic>
    </p:spTree>
    <p:extLst>
      <p:ext uri="{BB962C8B-B14F-4D97-AF65-F5344CB8AC3E}">
        <p14:creationId xmlns:p14="http://schemas.microsoft.com/office/powerpoint/2010/main" val="38138600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65d62d9-8242-46c0-90aa-34fa69eca7a7@EURP195">
            <a:extLst>
              <a:ext uri="{FF2B5EF4-FFF2-40B4-BE49-F238E27FC236}">
                <a16:creationId xmlns:a16="http://schemas.microsoft.com/office/drawing/2014/main" id="{F3D30C3B-2BBC-45C4-9C68-F1775BD37B0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514" t="14456" r="40404"/>
          <a:stretch/>
        </p:blipFill>
        <p:spPr bwMode="auto">
          <a:xfrm rot="5400000">
            <a:off x="1763688" y="324655"/>
            <a:ext cx="5616624" cy="7072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le 1">
            <a:extLst>
              <a:ext uri="{FF2B5EF4-FFF2-40B4-BE49-F238E27FC236}">
                <a16:creationId xmlns:a16="http://schemas.microsoft.com/office/drawing/2014/main" id="{D5D0512F-47A6-4EDC-AFB3-4CAD74980480}"/>
              </a:ext>
            </a:extLst>
          </p:cNvPr>
          <p:cNvSpPr/>
          <p:nvPr/>
        </p:nvSpPr>
        <p:spPr>
          <a:xfrm>
            <a:off x="0" y="0"/>
            <a:ext cx="9144000" cy="33265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rPr>
              <a:t>Applying sociological theories to digital forms of communication:  Feminism</a:t>
            </a:r>
          </a:p>
        </p:txBody>
      </p:sp>
      <p:sp>
        <p:nvSpPr>
          <p:cNvPr id="4" name="Rounded Rectangle 1">
            <a:extLst>
              <a:ext uri="{FF2B5EF4-FFF2-40B4-BE49-F238E27FC236}">
                <a16:creationId xmlns:a16="http://schemas.microsoft.com/office/drawing/2014/main" id="{C02802F0-C273-4920-9A94-CD52AB1E9EEA}"/>
              </a:ext>
            </a:extLst>
          </p:cNvPr>
          <p:cNvSpPr/>
          <p:nvPr/>
        </p:nvSpPr>
        <p:spPr>
          <a:xfrm>
            <a:off x="3042084" y="526368"/>
            <a:ext cx="3059832" cy="33265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rPr>
              <a:t>Haraway – Cyborg theory</a:t>
            </a:r>
          </a:p>
        </p:txBody>
      </p:sp>
    </p:spTree>
    <p:extLst>
      <p:ext uri="{BB962C8B-B14F-4D97-AF65-F5344CB8AC3E}">
        <p14:creationId xmlns:p14="http://schemas.microsoft.com/office/powerpoint/2010/main" val="2952661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7503" y="1412776"/>
            <a:ext cx="4453631" cy="5416868"/>
          </a:xfrm>
          <a:prstGeom prst="rect">
            <a:avLst/>
          </a:prstGeom>
          <a:noFill/>
        </p:spPr>
        <p:txBody>
          <a:bodyPr wrap="square" rtlCol="0">
            <a:spAutoFit/>
          </a:bodyPr>
          <a:lstStyle/>
          <a:p>
            <a:r>
              <a:rPr lang="en-GB" dirty="0"/>
              <a:t>Read pages 12-14 and answer the following:</a:t>
            </a:r>
          </a:p>
          <a:p>
            <a:endParaRPr lang="en-GB" dirty="0"/>
          </a:p>
          <a:p>
            <a:pPr marL="285750" indent="-285750">
              <a:spcAft>
                <a:spcPts val="1200"/>
              </a:spcAft>
              <a:buFont typeface="Arial" panose="020B0604020202020204" pitchFamily="34" charset="0"/>
              <a:buChar char="•"/>
            </a:pPr>
            <a:r>
              <a:rPr lang="en-GB" dirty="0"/>
              <a:t>Describe two trends regarding women and digital communication:</a:t>
            </a:r>
          </a:p>
          <a:p>
            <a:pPr marL="285750" indent="-285750">
              <a:spcAft>
                <a:spcPts val="1200"/>
              </a:spcAft>
              <a:buFont typeface="Arial" panose="020B0604020202020204" pitchFamily="34" charset="0"/>
              <a:buChar char="•"/>
            </a:pPr>
            <a:r>
              <a:rPr lang="en-GB" dirty="0"/>
              <a:t>Explain how </a:t>
            </a:r>
            <a:r>
              <a:rPr lang="en-GB" dirty="0" err="1"/>
              <a:t>Haraway</a:t>
            </a:r>
            <a:r>
              <a:rPr lang="en-GB" dirty="0"/>
              <a:t> suggests that technological advances could benefit women</a:t>
            </a:r>
          </a:p>
          <a:p>
            <a:pPr marL="285750" indent="-285750">
              <a:spcAft>
                <a:spcPts val="1200"/>
              </a:spcAft>
              <a:buFont typeface="Arial" panose="020B0604020202020204" pitchFamily="34" charset="0"/>
              <a:buChar char="•"/>
            </a:pPr>
            <a:r>
              <a:rPr lang="en-GB" dirty="0"/>
              <a:t>Explain how cyborgs enable women to over come traditional forms of oppression</a:t>
            </a:r>
          </a:p>
          <a:p>
            <a:pPr marL="285750" indent="-285750">
              <a:spcAft>
                <a:spcPts val="1200"/>
              </a:spcAft>
              <a:buFont typeface="Arial" panose="020B0604020202020204" pitchFamily="34" charset="0"/>
              <a:buChar char="•"/>
            </a:pPr>
            <a:r>
              <a:rPr lang="en-GB" dirty="0"/>
              <a:t>Explain how Nakamura suggests technological advances could benefit women from ethnic minority groups</a:t>
            </a:r>
          </a:p>
          <a:p>
            <a:pPr marL="285750" indent="-285750">
              <a:spcAft>
                <a:spcPts val="1200"/>
              </a:spcAft>
              <a:buFont typeface="Arial" panose="020B0604020202020204" pitchFamily="34" charset="0"/>
              <a:buChar char="•"/>
            </a:pPr>
            <a:r>
              <a:rPr lang="en-GB" dirty="0"/>
              <a:t>Explain how exploitation of women and children furthered through new forms of digital communication (make notes on examples of exploitation and reasons for it)</a:t>
            </a:r>
          </a:p>
        </p:txBody>
      </p:sp>
      <p:sp>
        <p:nvSpPr>
          <p:cNvPr id="6" name="Rounded Rectangle 5"/>
          <p:cNvSpPr/>
          <p:nvPr/>
        </p:nvSpPr>
        <p:spPr>
          <a:xfrm>
            <a:off x="0" y="0"/>
            <a:ext cx="9144000" cy="112474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rPr>
              <a:t>Applying sociological theories to digital forms of communication:  Feminism</a:t>
            </a:r>
          </a:p>
        </p:txBody>
      </p:sp>
      <p:pic>
        <p:nvPicPr>
          <p:cNvPr id="5" name="Picture 4">
            <a:extLst>
              <a:ext uri="{FF2B5EF4-FFF2-40B4-BE49-F238E27FC236}">
                <a16:creationId xmlns:a16="http://schemas.microsoft.com/office/drawing/2014/main" id="{AB564981-ACEF-471F-A2AF-D54621A5B6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1135" y="1412776"/>
            <a:ext cx="4582865" cy="5391606"/>
          </a:xfrm>
          <a:prstGeom prst="rect">
            <a:avLst/>
          </a:prstGeom>
        </p:spPr>
      </p:pic>
    </p:spTree>
    <p:extLst>
      <p:ext uri="{BB962C8B-B14F-4D97-AF65-F5344CB8AC3E}">
        <p14:creationId xmlns:p14="http://schemas.microsoft.com/office/powerpoint/2010/main" val="2745502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16016" y="1340768"/>
            <a:ext cx="4125094" cy="4893647"/>
          </a:xfrm>
          <a:prstGeom prst="rect">
            <a:avLst/>
          </a:prstGeom>
          <a:noFill/>
        </p:spPr>
        <p:txBody>
          <a:bodyPr wrap="square" rtlCol="0">
            <a:spAutoFit/>
          </a:bodyPr>
          <a:lstStyle/>
          <a:p>
            <a:r>
              <a:rPr lang="en-GB" sz="2400" b="1" dirty="0"/>
              <a:t>Feminist responses:  Fourth Wave Feminism: </a:t>
            </a:r>
          </a:p>
          <a:p>
            <a:endParaRPr lang="en-GB" sz="2400" dirty="0"/>
          </a:p>
          <a:p>
            <a:r>
              <a:rPr lang="en-GB" sz="2400" dirty="0"/>
              <a:t>Watch the video and read page 14-15</a:t>
            </a:r>
          </a:p>
          <a:p>
            <a:endParaRPr lang="en-GB" sz="2400" dirty="0"/>
          </a:p>
          <a:p>
            <a:r>
              <a:rPr lang="en-GB" sz="2400" dirty="0"/>
              <a:t>What is meant by Fourth Wave Feminism</a:t>
            </a:r>
          </a:p>
          <a:p>
            <a:r>
              <a:rPr lang="en-GB" sz="2400" dirty="0"/>
              <a:t>Give examples of how digital communication have contributed to Fourth Wave Feminism (use your knowledge ad research)</a:t>
            </a:r>
          </a:p>
        </p:txBody>
      </p:sp>
      <p:pic>
        <p:nvPicPr>
          <p:cNvPr id="7170" name="Picture 2">
            <a:hlinkClick r:id="rId3"/>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3134" t="23975" r="38017" b="14139"/>
          <a:stretch/>
        </p:blipFill>
        <p:spPr bwMode="auto">
          <a:xfrm>
            <a:off x="0" y="2167411"/>
            <a:ext cx="4549379" cy="324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le 4"/>
          <p:cNvSpPr/>
          <p:nvPr/>
        </p:nvSpPr>
        <p:spPr>
          <a:xfrm>
            <a:off x="0" y="0"/>
            <a:ext cx="9144000" cy="112474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rPr>
              <a:t>Applying sociological theories to digital forms of communication:  Feminism</a:t>
            </a:r>
          </a:p>
        </p:txBody>
      </p:sp>
    </p:spTree>
    <p:extLst>
      <p:ext uri="{BB962C8B-B14F-4D97-AF65-F5344CB8AC3E}">
        <p14:creationId xmlns:p14="http://schemas.microsoft.com/office/powerpoint/2010/main" val="11082531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1757</TotalTime>
  <Words>2413</Words>
  <Application>Microsoft Office PowerPoint</Application>
  <PresentationFormat>On-screen Show (4:3)</PresentationFormat>
  <Paragraphs>140</Paragraphs>
  <Slides>17</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to answer the Globalisation and the Digital Social World questions.</vt:lpstr>
      <vt:lpstr>PowerPoint Presentation</vt:lpstr>
      <vt:lpstr>How to answer the Globalisation and the Digital Social World questions.</vt:lpstr>
      <vt:lpstr>How to answer the Globalisation and the Digital Social World questions.</vt:lpstr>
      <vt:lpstr>How to answer the Globalisation and the Digital Social World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Lizzie Read</dc:creator>
  <cp:lastModifiedBy>Lizzie Read</cp:lastModifiedBy>
  <cp:revision>22</cp:revision>
  <cp:lastPrinted>2017-10-18T11:17:34Z</cp:lastPrinted>
  <dcterms:created xsi:type="dcterms:W3CDTF">2017-03-02T21:41:59Z</dcterms:created>
  <dcterms:modified xsi:type="dcterms:W3CDTF">2020-03-11T12:20:39Z</dcterms:modified>
</cp:coreProperties>
</file>