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80" r:id="rId3"/>
    <p:sldId id="259" r:id="rId4"/>
    <p:sldId id="260" r:id="rId5"/>
    <p:sldId id="262" r:id="rId6"/>
    <p:sldId id="281" r:id="rId7"/>
    <p:sldId id="268"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7" autoAdjust="0"/>
    <p:restoredTop sz="94671" autoAdjust="0"/>
  </p:normalViewPr>
  <p:slideViewPr>
    <p:cSldViewPr>
      <p:cViewPr varScale="1">
        <p:scale>
          <a:sx n="79" d="100"/>
          <a:sy n="79" d="100"/>
        </p:scale>
        <p:origin x="403"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8352DF8-7A0F-44C9-B05B-0D3C22A342D0}" type="datetimeFigureOut">
              <a:rPr lang="en-GB" smtClean="0"/>
              <a:t>21/11/2022</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D7B7F173-6831-439E-A93F-6F1FADD1ED72}" type="slidenum">
              <a:rPr lang="en-GB" smtClean="0"/>
              <a:t>‹#›</a:t>
            </a:fld>
            <a:endParaRPr lang="en-GB"/>
          </a:p>
        </p:txBody>
      </p:sp>
    </p:spTree>
    <p:extLst>
      <p:ext uri="{BB962C8B-B14F-4D97-AF65-F5344CB8AC3E}">
        <p14:creationId xmlns:p14="http://schemas.microsoft.com/office/powerpoint/2010/main" val="423724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B7F173-6831-439E-A93F-6F1FADD1ED72}" type="slidenum">
              <a:rPr lang="en-GB" smtClean="0"/>
              <a:t>7</a:t>
            </a:fld>
            <a:endParaRPr lang="en-GB"/>
          </a:p>
        </p:txBody>
      </p:sp>
    </p:spTree>
    <p:extLst>
      <p:ext uri="{BB962C8B-B14F-4D97-AF65-F5344CB8AC3E}">
        <p14:creationId xmlns:p14="http://schemas.microsoft.com/office/powerpoint/2010/main" val="211044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94F411E-1FBA-4CE3-A6BE-6CEF753B5C76}"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01F9D6-F57B-41B2-9CB6-458CB975DE48}" type="slidenum">
              <a:rPr lang="en-GB" smtClean="0"/>
              <a:t>‹#›</a:t>
            </a:fld>
            <a:endParaRPr lang="en-GB"/>
          </a:p>
        </p:txBody>
      </p:sp>
    </p:spTree>
    <p:extLst>
      <p:ext uri="{BB962C8B-B14F-4D97-AF65-F5344CB8AC3E}">
        <p14:creationId xmlns:p14="http://schemas.microsoft.com/office/powerpoint/2010/main" val="404868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4F411E-1FBA-4CE3-A6BE-6CEF753B5C76}"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01F9D6-F57B-41B2-9CB6-458CB975DE48}" type="slidenum">
              <a:rPr lang="en-GB" smtClean="0"/>
              <a:t>‹#›</a:t>
            </a:fld>
            <a:endParaRPr lang="en-GB"/>
          </a:p>
        </p:txBody>
      </p:sp>
    </p:spTree>
    <p:extLst>
      <p:ext uri="{BB962C8B-B14F-4D97-AF65-F5344CB8AC3E}">
        <p14:creationId xmlns:p14="http://schemas.microsoft.com/office/powerpoint/2010/main" val="199524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4F411E-1FBA-4CE3-A6BE-6CEF753B5C76}"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01F9D6-F57B-41B2-9CB6-458CB975DE48}" type="slidenum">
              <a:rPr lang="en-GB" smtClean="0"/>
              <a:t>‹#›</a:t>
            </a:fld>
            <a:endParaRPr lang="en-GB"/>
          </a:p>
        </p:txBody>
      </p:sp>
    </p:spTree>
    <p:extLst>
      <p:ext uri="{BB962C8B-B14F-4D97-AF65-F5344CB8AC3E}">
        <p14:creationId xmlns:p14="http://schemas.microsoft.com/office/powerpoint/2010/main" val="2273243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4F411E-1FBA-4CE3-A6BE-6CEF753B5C76}"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01F9D6-F57B-41B2-9CB6-458CB975DE48}" type="slidenum">
              <a:rPr lang="en-GB" smtClean="0"/>
              <a:t>‹#›</a:t>
            </a:fld>
            <a:endParaRPr lang="en-GB"/>
          </a:p>
        </p:txBody>
      </p:sp>
    </p:spTree>
    <p:extLst>
      <p:ext uri="{BB962C8B-B14F-4D97-AF65-F5344CB8AC3E}">
        <p14:creationId xmlns:p14="http://schemas.microsoft.com/office/powerpoint/2010/main" val="362079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4F411E-1FBA-4CE3-A6BE-6CEF753B5C76}"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01F9D6-F57B-41B2-9CB6-458CB975DE48}" type="slidenum">
              <a:rPr lang="en-GB" smtClean="0"/>
              <a:t>‹#›</a:t>
            </a:fld>
            <a:endParaRPr lang="en-GB"/>
          </a:p>
        </p:txBody>
      </p:sp>
    </p:spTree>
    <p:extLst>
      <p:ext uri="{BB962C8B-B14F-4D97-AF65-F5344CB8AC3E}">
        <p14:creationId xmlns:p14="http://schemas.microsoft.com/office/powerpoint/2010/main" val="291256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94F411E-1FBA-4CE3-A6BE-6CEF753B5C76}"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01F9D6-F57B-41B2-9CB6-458CB975DE48}" type="slidenum">
              <a:rPr lang="en-GB" smtClean="0"/>
              <a:t>‹#›</a:t>
            </a:fld>
            <a:endParaRPr lang="en-GB"/>
          </a:p>
        </p:txBody>
      </p:sp>
    </p:spTree>
    <p:extLst>
      <p:ext uri="{BB962C8B-B14F-4D97-AF65-F5344CB8AC3E}">
        <p14:creationId xmlns:p14="http://schemas.microsoft.com/office/powerpoint/2010/main" val="11914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94F411E-1FBA-4CE3-A6BE-6CEF753B5C76}" type="datetimeFigureOut">
              <a:rPr lang="en-GB" smtClean="0"/>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01F9D6-F57B-41B2-9CB6-458CB975DE48}" type="slidenum">
              <a:rPr lang="en-GB" smtClean="0"/>
              <a:t>‹#›</a:t>
            </a:fld>
            <a:endParaRPr lang="en-GB"/>
          </a:p>
        </p:txBody>
      </p:sp>
    </p:spTree>
    <p:extLst>
      <p:ext uri="{BB962C8B-B14F-4D97-AF65-F5344CB8AC3E}">
        <p14:creationId xmlns:p14="http://schemas.microsoft.com/office/powerpoint/2010/main" val="108116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94F411E-1FBA-4CE3-A6BE-6CEF753B5C76}" type="datetimeFigureOut">
              <a:rPr lang="en-GB" smtClean="0"/>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01F9D6-F57B-41B2-9CB6-458CB975DE48}" type="slidenum">
              <a:rPr lang="en-GB" smtClean="0"/>
              <a:t>‹#›</a:t>
            </a:fld>
            <a:endParaRPr lang="en-GB"/>
          </a:p>
        </p:txBody>
      </p:sp>
    </p:spTree>
    <p:extLst>
      <p:ext uri="{BB962C8B-B14F-4D97-AF65-F5344CB8AC3E}">
        <p14:creationId xmlns:p14="http://schemas.microsoft.com/office/powerpoint/2010/main" val="5342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F411E-1FBA-4CE3-A6BE-6CEF753B5C76}" type="datetimeFigureOut">
              <a:rPr lang="en-GB" smtClean="0"/>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01F9D6-F57B-41B2-9CB6-458CB975DE48}" type="slidenum">
              <a:rPr lang="en-GB" smtClean="0"/>
              <a:t>‹#›</a:t>
            </a:fld>
            <a:endParaRPr lang="en-GB"/>
          </a:p>
        </p:txBody>
      </p:sp>
    </p:spTree>
    <p:extLst>
      <p:ext uri="{BB962C8B-B14F-4D97-AF65-F5344CB8AC3E}">
        <p14:creationId xmlns:p14="http://schemas.microsoft.com/office/powerpoint/2010/main" val="250190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4F411E-1FBA-4CE3-A6BE-6CEF753B5C76}"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01F9D6-F57B-41B2-9CB6-458CB975DE48}" type="slidenum">
              <a:rPr lang="en-GB" smtClean="0"/>
              <a:t>‹#›</a:t>
            </a:fld>
            <a:endParaRPr lang="en-GB"/>
          </a:p>
        </p:txBody>
      </p:sp>
    </p:spTree>
    <p:extLst>
      <p:ext uri="{BB962C8B-B14F-4D97-AF65-F5344CB8AC3E}">
        <p14:creationId xmlns:p14="http://schemas.microsoft.com/office/powerpoint/2010/main" val="34359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4F411E-1FBA-4CE3-A6BE-6CEF753B5C76}"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01F9D6-F57B-41B2-9CB6-458CB975DE48}" type="slidenum">
              <a:rPr lang="en-GB" smtClean="0"/>
              <a:t>‹#›</a:t>
            </a:fld>
            <a:endParaRPr lang="en-GB"/>
          </a:p>
        </p:txBody>
      </p:sp>
    </p:spTree>
    <p:extLst>
      <p:ext uri="{BB962C8B-B14F-4D97-AF65-F5344CB8AC3E}">
        <p14:creationId xmlns:p14="http://schemas.microsoft.com/office/powerpoint/2010/main" val="377675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F411E-1FBA-4CE3-A6BE-6CEF753B5C76}" type="datetimeFigureOut">
              <a:rPr lang="en-GB" smtClean="0"/>
              <a:t>21/11/2022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1F9D6-F57B-41B2-9CB6-458CB975DE48}" type="slidenum">
              <a:rPr lang="en-GB" smtClean="0"/>
              <a:t>‹#›</a:t>
            </a:fld>
            <a:endParaRPr lang="en-GB"/>
          </a:p>
        </p:txBody>
      </p:sp>
    </p:spTree>
    <p:extLst>
      <p:ext uri="{BB962C8B-B14F-4D97-AF65-F5344CB8AC3E}">
        <p14:creationId xmlns:p14="http://schemas.microsoft.com/office/powerpoint/2010/main" val="1879676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source=images&amp;cd=&amp;cad=rja&amp;uact=8&amp;ved=0ahUKEwiRsMLFo-rRAhXCOxoKHeyBA0wQjRwIBw&amp;url=http://www.yourthoughtpartner.com/blog/bid/53120/Is-Your-New-Employee-a-Digital-Native&amp;psig=AFQjCNGp84cvVuBogYELP0r6Jbx9f-Jgng&amp;ust=148587974018163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source=images&amp;cd=&amp;cad=rja&amp;uact=8&amp;ved=0ahUKEwiRsMLFo-rRAhXCOxoKHeyBA0wQjRwIBw&amp;url=http://www.yourthoughtpartner.com/blog/bid/53120/Is-Your-New-Employee-a-Digital-Native&amp;psig=AFQjCNGp84cvVuBogYELP0r6Jbx9f-Jgng&amp;ust=1485879740181631" TargetMode="External"/><Relationship Id="rId1" Type="http://schemas.openxmlformats.org/officeDocument/2006/relationships/slideLayout" Target="../slideLayouts/slideLayout7.xml"/><Relationship Id="rId4" Type="http://schemas.openxmlformats.org/officeDocument/2006/relationships/hyperlink" Target="http://news.bbc.co.uk/1/hi/technology/8552410.s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116632"/>
            <a:ext cx="8784976" cy="1008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dobe Myungjo Std M" pitchFamily="18" charset="-128"/>
                <a:ea typeface="Adobe Myungjo Std M" pitchFamily="18" charset="-128"/>
              </a:rPr>
              <a:t>Globalisation and the Digital Social World</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367" t="21068" r="30503" b="7359"/>
          <a:stretch/>
        </p:blipFill>
        <p:spPr bwMode="auto">
          <a:xfrm>
            <a:off x="1708734" y="1412776"/>
            <a:ext cx="4702630" cy="33123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367" t="22438" r="30730" b="7359"/>
          <a:stretch/>
        </p:blipFill>
        <p:spPr bwMode="auto">
          <a:xfrm>
            <a:off x="6096000" y="3376955"/>
            <a:ext cx="4572000" cy="31713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003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116632"/>
            <a:ext cx="8784976" cy="1008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dobe Myungjo Std M" pitchFamily="18" charset="-128"/>
                <a:ea typeface="Adobe Myungjo Std M" pitchFamily="18" charset="-128"/>
              </a:rPr>
              <a:t>Globalisation and the Digital Social World</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96" t="13095" r="31102" b="14754"/>
          <a:stretch/>
        </p:blipFill>
        <p:spPr bwMode="auto">
          <a:xfrm>
            <a:off x="1703513" y="1412777"/>
            <a:ext cx="5074659" cy="52779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7320136" y="1988840"/>
            <a:ext cx="3024336" cy="44644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Examined on the same paper as the education unit.</a:t>
            </a:r>
          </a:p>
          <a:p>
            <a:pPr algn="ctr"/>
            <a:endParaRPr lang="en-GB" dirty="0"/>
          </a:p>
          <a:p>
            <a:pPr algn="ctr"/>
            <a:r>
              <a:rPr lang="en-GB" dirty="0"/>
              <a:t>Worth 35 marks in total (education is worth 70)</a:t>
            </a:r>
          </a:p>
          <a:p>
            <a:pPr algn="ctr"/>
            <a:endParaRPr lang="en-GB" dirty="0"/>
          </a:p>
          <a:p>
            <a:pPr algn="ctr"/>
            <a:r>
              <a:rPr lang="en-GB" dirty="0"/>
              <a:t>3 questions.</a:t>
            </a:r>
          </a:p>
          <a:p>
            <a:pPr algn="ctr"/>
            <a:endParaRPr lang="en-GB" dirty="0"/>
          </a:p>
          <a:p>
            <a:pPr algn="ctr"/>
            <a:r>
              <a:rPr lang="en-GB" dirty="0"/>
              <a:t>2 questions refer to sources.</a:t>
            </a:r>
          </a:p>
          <a:p>
            <a:pPr algn="ctr"/>
            <a:endParaRPr lang="en-GB" dirty="0"/>
          </a:p>
          <a:p>
            <a:pPr algn="ctr"/>
            <a:r>
              <a:rPr lang="en-GB" dirty="0"/>
              <a:t>Last question is an argument question.</a:t>
            </a:r>
          </a:p>
        </p:txBody>
      </p:sp>
    </p:spTree>
    <p:extLst>
      <p:ext uri="{BB962C8B-B14F-4D97-AF65-F5344CB8AC3E}">
        <p14:creationId xmlns:p14="http://schemas.microsoft.com/office/powerpoint/2010/main" val="64349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igital nativ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209" y="3868"/>
            <a:ext cx="2692019" cy="15045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0"/>
            <a:ext cx="5328592" cy="523220"/>
          </a:xfrm>
          <a:prstGeom prst="rect">
            <a:avLst/>
          </a:prstGeom>
          <a:noFill/>
        </p:spPr>
        <p:txBody>
          <a:bodyPr wrap="square" rtlCol="0">
            <a:spAutoFit/>
          </a:bodyPr>
          <a:lstStyle/>
          <a:p>
            <a:r>
              <a:rPr lang="en-GB" sz="2800" dirty="0"/>
              <a:t>Are you a digital native?</a:t>
            </a:r>
          </a:p>
        </p:txBody>
      </p:sp>
      <p:sp>
        <p:nvSpPr>
          <p:cNvPr id="3" name="Rectangle 2"/>
          <p:cNvSpPr/>
          <p:nvPr/>
        </p:nvSpPr>
        <p:spPr>
          <a:xfrm>
            <a:off x="1516227" y="1804900"/>
            <a:ext cx="9144000" cy="5047536"/>
          </a:xfrm>
          <a:prstGeom prst="rect">
            <a:avLst/>
          </a:prstGeom>
        </p:spPr>
        <p:txBody>
          <a:bodyPr wrap="square">
            <a:spAutoFit/>
          </a:bodyPr>
          <a:lstStyle/>
          <a:p>
            <a:endParaRPr lang="en-GB" dirty="0"/>
          </a:p>
          <a:p>
            <a:r>
              <a:rPr lang="en-GB" sz="1600" b="1" i="1" dirty="0"/>
              <a:t>Digital Natives. </a:t>
            </a:r>
            <a:r>
              <a:rPr lang="en-GB" sz="1600" dirty="0"/>
              <a:t>Our students today are all “native speakers” of the digital language of computers, video games and the Internet. </a:t>
            </a:r>
          </a:p>
          <a:p>
            <a:r>
              <a:rPr lang="en-GB" sz="1600" dirty="0"/>
              <a:t>So what does that make the rest of us? Those of us who were not born into the digital world but have, at some later point in our lives, become fascinated by and adopted many  or most aspects of the new technology are, and always will be compared to them, </a:t>
            </a:r>
            <a:r>
              <a:rPr lang="en-GB" sz="1600" b="1" i="1" dirty="0"/>
              <a:t>Digital Immigrants</a:t>
            </a:r>
            <a:r>
              <a:rPr lang="en-GB" sz="1600" dirty="0"/>
              <a:t>. </a:t>
            </a:r>
          </a:p>
          <a:p>
            <a:r>
              <a:rPr lang="en-GB" sz="1600" dirty="0"/>
              <a:t>The importance of the distinction is this: As Digital Immigrants learn – like all immigrants, some better than others – to adapt to their environment, they always retain, to some degree, their "accent," that is, their foot in the past. The “digital immigrant accent” can be seen in such things as turning to the Internet for information second rather than first, or in reading the manual for a program rather than assuming that the program itself will teach us to use it. Today’s older folk were "socialized" differently from their kids, and are now in the process of learning a new language. And a language learned later in life, scientists tell us, goes into a different part of the brain. </a:t>
            </a:r>
          </a:p>
          <a:p>
            <a:r>
              <a:rPr lang="en-GB" sz="1600" dirty="0"/>
              <a:t>There are hundreds of examples of the digital immigrant accent. They include printing out your email (or having your secretary print it out for you – an even “thicker” accent); needing to print out a document written on the computer in order to edit it (rather than just editing on the screen); and bringing people physically into your office to see an interesting web site (rather than just sending them the URL). I’m sure you can think of one or two examples of your own without much effort. My own </a:t>
            </a:r>
            <a:r>
              <a:rPr lang="en-GB" sz="1600" dirty="0" err="1"/>
              <a:t>favorite</a:t>
            </a:r>
            <a:r>
              <a:rPr lang="en-GB" sz="1600" dirty="0"/>
              <a:t> example is the “Did you get my email?” phone call. Those of us who are Digital Immigrants can, and should, laugh at ourselves and our “accent”. “</a:t>
            </a:r>
          </a:p>
        </p:txBody>
      </p:sp>
      <p:sp>
        <p:nvSpPr>
          <p:cNvPr id="4" name="TextBox 3"/>
          <p:cNvSpPr txBox="1"/>
          <p:nvPr/>
        </p:nvSpPr>
        <p:spPr>
          <a:xfrm>
            <a:off x="1524000" y="1162158"/>
            <a:ext cx="6444208" cy="646331"/>
          </a:xfrm>
          <a:prstGeom prst="rect">
            <a:avLst/>
          </a:prstGeom>
          <a:solidFill>
            <a:schemeClr val="bg2"/>
          </a:solidFill>
        </p:spPr>
        <p:txBody>
          <a:bodyPr wrap="square" rtlCol="0">
            <a:spAutoFit/>
          </a:bodyPr>
          <a:lstStyle/>
          <a:p>
            <a:r>
              <a:rPr lang="en-GB" dirty="0"/>
              <a:t>Adapted from:    </a:t>
            </a:r>
            <a:r>
              <a:rPr lang="en-GB" b="1" dirty="0"/>
              <a:t>Digital Natives, Digital Immigrants </a:t>
            </a:r>
            <a:endParaRPr lang="en-GB" dirty="0"/>
          </a:p>
          <a:p>
            <a:r>
              <a:rPr lang="en-GB" dirty="0"/>
              <a:t>By Marc </a:t>
            </a:r>
            <a:r>
              <a:rPr lang="en-GB" dirty="0" err="1"/>
              <a:t>Prensky</a:t>
            </a:r>
            <a:r>
              <a:rPr lang="en-GB" dirty="0"/>
              <a:t>.  </a:t>
            </a:r>
            <a:r>
              <a:rPr lang="en-GB" sz="1200" dirty="0"/>
              <a:t>From </a:t>
            </a:r>
            <a:r>
              <a:rPr lang="en-GB" sz="1200" i="1" dirty="0"/>
              <a:t>On the Horizon </a:t>
            </a:r>
            <a:r>
              <a:rPr lang="en-GB" sz="1200" dirty="0"/>
              <a:t>(NCB University Press, Vol. 9 No. 5, October 2001)</a:t>
            </a:r>
            <a:endParaRPr lang="en-GB" dirty="0"/>
          </a:p>
        </p:txBody>
      </p:sp>
    </p:spTree>
    <p:extLst>
      <p:ext uri="{BB962C8B-B14F-4D97-AF65-F5344CB8AC3E}">
        <p14:creationId xmlns:p14="http://schemas.microsoft.com/office/powerpoint/2010/main" val="191399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igital nativ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209" y="3868"/>
            <a:ext cx="2692019" cy="15045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0"/>
            <a:ext cx="9136227" cy="3539430"/>
          </a:xfrm>
          <a:prstGeom prst="rect">
            <a:avLst/>
          </a:prstGeom>
          <a:noFill/>
        </p:spPr>
        <p:txBody>
          <a:bodyPr wrap="square" rtlCol="0">
            <a:spAutoFit/>
          </a:bodyPr>
          <a:lstStyle/>
          <a:p>
            <a:r>
              <a:rPr lang="en-GB" sz="2800" dirty="0"/>
              <a:t>Are you a digital native?</a:t>
            </a:r>
          </a:p>
          <a:p>
            <a:endParaRPr lang="en-GB" sz="2800" dirty="0"/>
          </a:p>
          <a:p>
            <a:r>
              <a:rPr lang="en-GB" sz="2800" dirty="0"/>
              <a:t>SO WHAT?</a:t>
            </a:r>
          </a:p>
          <a:p>
            <a:endParaRPr lang="en-GB" sz="2800" dirty="0"/>
          </a:p>
          <a:p>
            <a:r>
              <a:rPr lang="en-GB" sz="2800" dirty="0"/>
              <a:t>You use and know lots</a:t>
            </a:r>
          </a:p>
          <a:p>
            <a:r>
              <a:rPr lang="en-GB" sz="2800" dirty="0"/>
              <a:t>about digital communications and social media</a:t>
            </a:r>
          </a:p>
          <a:p>
            <a:r>
              <a:rPr lang="en-GB" sz="2800" b="1" dirty="0"/>
              <a:t>BUT</a:t>
            </a:r>
          </a:p>
          <a:p>
            <a:r>
              <a:rPr lang="en-GB" sz="2800" dirty="0"/>
              <a:t>• have you thought about it from a sociological  perspective</a:t>
            </a:r>
          </a:p>
        </p:txBody>
      </p:sp>
      <p:sp>
        <p:nvSpPr>
          <p:cNvPr id="5" name="Rounded Rectangle 4"/>
          <p:cNvSpPr/>
          <p:nvPr/>
        </p:nvSpPr>
        <p:spPr>
          <a:xfrm>
            <a:off x="2711624" y="3717033"/>
            <a:ext cx="7488832" cy="292494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b="1" dirty="0"/>
              <a:t>GLOBALISATION…</a:t>
            </a:r>
          </a:p>
          <a:p>
            <a:pPr algn="ctr"/>
            <a:endParaRPr lang="en-GB" sz="3200" b="1" dirty="0"/>
          </a:p>
          <a:p>
            <a:pPr algn="ctr"/>
            <a:r>
              <a:rPr lang="en-GB" sz="3200" b="1" dirty="0"/>
              <a:t>What does this mean?</a:t>
            </a:r>
          </a:p>
          <a:p>
            <a:pPr algn="ctr"/>
            <a:r>
              <a:rPr lang="en-GB" sz="3200" b="1" dirty="0"/>
              <a:t>Why might I be asking you about your internet usage?</a:t>
            </a:r>
          </a:p>
          <a:p>
            <a:pPr algn="ctr"/>
            <a:r>
              <a:rPr lang="en-GB" sz="3200" b="1" dirty="0"/>
              <a:t>Consider the </a:t>
            </a:r>
            <a:r>
              <a:rPr lang="en-GB" sz="3200" b="1" dirty="0">
                <a:hlinkClick r:id="rId4"/>
              </a:rPr>
              <a:t>spread of the internet…</a:t>
            </a:r>
            <a:endParaRPr lang="en-GB" sz="3200" b="1" dirty="0"/>
          </a:p>
        </p:txBody>
      </p:sp>
    </p:spTree>
    <p:extLst>
      <p:ext uri="{BB962C8B-B14F-4D97-AF65-F5344CB8AC3E}">
        <p14:creationId xmlns:p14="http://schemas.microsoft.com/office/powerpoint/2010/main" val="17274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11" t="20363" r="15900" b="19375"/>
          <a:stretch/>
        </p:blipFill>
        <p:spPr bwMode="auto">
          <a:xfrm>
            <a:off x="1552662" y="7356"/>
            <a:ext cx="4967743" cy="2917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423" t="19657" r="15881" b="20665"/>
          <a:stretch/>
        </p:blipFill>
        <p:spPr bwMode="auto">
          <a:xfrm>
            <a:off x="5650930" y="7355"/>
            <a:ext cx="5017071" cy="2917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8256240" y="3147869"/>
            <a:ext cx="2160240" cy="3710131"/>
          </a:xfrm>
          <a:prstGeom prst="roundRect">
            <a:avLst>
              <a:gd name="adj" fmla="val 2002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latin typeface="Adobe Myungjo Std M" pitchFamily="18" charset="-128"/>
                <a:ea typeface="Adobe Myungjo Std M" pitchFamily="18" charset="-128"/>
              </a:rPr>
              <a:t>Sociology is about explaining the social world</a:t>
            </a:r>
          </a:p>
          <a:p>
            <a:pPr algn="ctr"/>
            <a:endParaRPr lang="en-GB" sz="1600" dirty="0">
              <a:latin typeface="Adobe Myungjo Std M" pitchFamily="18" charset="-128"/>
              <a:ea typeface="Adobe Myungjo Std M" pitchFamily="18" charset="-128"/>
            </a:endParaRPr>
          </a:p>
          <a:p>
            <a:pPr algn="ctr"/>
            <a:r>
              <a:rPr lang="en-GB" sz="1600" dirty="0">
                <a:latin typeface="Adobe Myungjo Std M" pitchFamily="18" charset="-128"/>
                <a:ea typeface="Adobe Myungjo Std M" pitchFamily="18" charset="-128"/>
              </a:rPr>
              <a:t>The social world has changed</a:t>
            </a:r>
          </a:p>
          <a:p>
            <a:pPr algn="ctr"/>
            <a:endParaRPr lang="en-GB" sz="1600" dirty="0">
              <a:latin typeface="Adobe Myungjo Std M" pitchFamily="18" charset="-128"/>
              <a:ea typeface="Adobe Myungjo Std M" pitchFamily="18" charset="-128"/>
            </a:endParaRPr>
          </a:p>
          <a:p>
            <a:pPr algn="ctr"/>
            <a:r>
              <a:rPr lang="en-GB" sz="1600" dirty="0">
                <a:latin typeface="Adobe Myungjo Std M" pitchFamily="18" charset="-128"/>
                <a:ea typeface="Adobe Myungjo Std M" pitchFamily="18" charset="-128"/>
              </a:rPr>
              <a:t>Sociology is seeking to investigate this…</a:t>
            </a:r>
          </a:p>
        </p:txBody>
      </p:sp>
      <p:pic>
        <p:nvPicPr>
          <p:cNvPr id="7" name="Picture 6">
            <a:extLst>
              <a:ext uri="{FF2B5EF4-FFF2-40B4-BE49-F238E27FC236}">
                <a16:creationId xmlns:a16="http://schemas.microsoft.com/office/drawing/2014/main" id="{6C052858-82D1-461B-AAD0-15CC1C22E9D3}"/>
              </a:ext>
            </a:extLst>
          </p:cNvPr>
          <p:cNvPicPr>
            <a:picLocks noChangeAspect="1"/>
          </p:cNvPicPr>
          <p:nvPr/>
        </p:nvPicPr>
        <p:blipFill rotWithShape="1">
          <a:blip r:embed="rId4"/>
          <a:srcRect l="1175" t="14983" r="20864" b="6579"/>
          <a:stretch/>
        </p:blipFill>
        <p:spPr>
          <a:xfrm>
            <a:off x="1552661" y="2949337"/>
            <a:ext cx="6558979" cy="3710130"/>
          </a:xfrm>
          <a:prstGeom prst="rect">
            <a:avLst/>
          </a:prstGeom>
        </p:spPr>
      </p:pic>
    </p:spTree>
    <p:extLst>
      <p:ext uri="{BB962C8B-B14F-4D97-AF65-F5344CB8AC3E}">
        <p14:creationId xmlns:p14="http://schemas.microsoft.com/office/powerpoint/2010/main" val="420329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F5F476-73B0-4609-A7F9-4CB7A08785FE}"/>
              </a:ext>
            </a:extLst>
          </p:cNvPr>
          <p:cNvPicPr>
            <a:picLocks noChangeAspect="1"/>
          </p:cNvPicPr>
          <p:nvPr/>
        </p:nvPicPr>
        <p:blipFill>
          <a:blip r:embed="rId2"/>
          <a:stretch>
            <a:fillRect/>
          </a:stretch>
        </p:blipFill>
        <p:spPr>
          <a:xfrm>
            <a:off x="1537887" y="1626342"/>
            <a:ext cx="4650832" cy="2614817"/>
          </a:xfrm>
          <a:prstGeom prst="rect">
            <a:avLst/>
          </a:prstGeom>
        </p:spPr>
      </p:pic>
      <p:pic>
        <p:nvPicPr>
          <p:cNvPr id="6" name="Picture 5">
            <a:extLst>
              <a:ext uri="{FF2B5EF4-FFF2-40B4-BE49-F238E27FC236}">
                <a16:creationId xmlns:a16="http://schemas.microsoft.com/office/drawing/2014/main" id="{9AA91304-CA66-4CA3-ABA7-3218C9584FD6}"/>
              </a:ext>
            </a:extLst>
          </p:cNvPr>
          <p:cNvPicPr>
            <a:picLocks noChangeAspect="1"/>
          </p:cNvPicPr>
          <p:nvPr/>
        </p:nvPicPr>
        <p:blipFill rotWithShape="1">
          <a:blip r:embed="rId3"/>
          <a:srcRect l="1175" t="14983" r="20864" b="6579"/>
          <a:stretch/>
        </p:blipFill>
        <p:spPr>
          <a:xfrm>
            <a:off x="5478206" y="3916272"/>
            <a:ext cx="5200554" cy="2941728"/>
          </a:xfrm>
          <a:prstGeom prst="rect">
            <a:avLst/>
          </a:prstGeom>
        </p:spPr>
      </p:pic>
      <p:pic>
        <p:nvPicPr>
          <p:cNvPr id="7" name="Shape 100">
            <a:extLst>
              <a:ext uri="{FF2B5EF4-FFF2-40B4-BE49-F238E27FC236}">
                <a16:creationId xmlns:a16="http://schemas.microsoft.com/office/drawing/2014/main" id="{3BE8C604-3D5A-4F82-A634-4001A9C654C0}"/>
              </a:ext>
            </a:extLst>
          </p:cNvPr>
          <p:cNvPicPr preferRelativeResize="0"/>
          <p:nvPr/>
        </p:nvPicPr>
        <p:blipFill>
          <a:blip r:embed="rId4">
            <a:alphaModFix/>
          </a:blip>
          <a:stretch>
            <a:fillRect/>
          </a:stretch>
        </p:blipFill>
        <p:spPr>
          <a:xfrm>
            <a:off x="6177646" y="1"/>
            <a:ext cx="4476468" cy="3632977"/>
          </a:xfrm>
          <a:prstGeom prst="rect">
            <a:avLst/>
          </a:prstGeom>
          <a:noFill/>
          <a:ln>
            <a:noFill/>
          </a:ln>
        </p:spPr>
      </p:pic>
    </p:spTree>
    <p:extLst>
      <p:ext uri="{BB962C8B-B14F-4D97-AF65-F5344CB8AC3E}">
        <p14:creationId xmlns:p14="http://schemas.microsoft.com/office/powerpoint/2010/main" val="97933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80628"/>
            <a:ext cx="87129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Globalisation</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5947" y="620688"/>
            <a:ext cx="5070715" cy="239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689070" y="442681"/>
            <a:ext cx="3713165" cy="646331"/>
          </a:xfrm>
          <a:prstGeom prst="rect">
            <a:avLst/>
          </a:prstGeom>
          <a:noFill/>
        </p:spPr>
        <p:txBody>
          <a:bodyPr wrap="square" rtlCol="0">
            <a:spAutoFit/>
          </a:bodyPr>
          <a:lstStyle/>
          <a:p>
            <a:r>
              <a:rPr lang="en-GB" sz="900" dirty="0"/>
              <a:t>Read through problems with defining globalisation.  With these in mind, write your own definition of globalisation.  You might find it easier to do this as a diagram rather than in a paragraph.  Try to include some of the following concepts in your work:</a:t>
            </a:r>
          </a:p>
        </p:txBody>
      </p:sp>
      <p:sp>
        <p:nvSpPr>
          <p:cNvPr id="4" name="TextBox 3"/>
          <p:cNvSpPr txBox="1"/>
          <p:nvPr/>
        </p:nvSpPr>
        <p:spPr>
          <a:xfrm>
            <a:off x="6689071" y="1089012"/>
            <a:ext cx="4370729" cy="2031325"/>
          </a:xfrm>
          <a:prstGeom prst="rect">
            <a:avLst/>
          </a:prstGeom>
          <a:noFill/>
        </p:spPr>
        <p:txBody>
          <a:bodyPr wrap="square" rtlCol="0">
            <a:spAutoFit/>
          </a:bodyPr>
          <a:lstStyle/>
          <a:p>
            <a:pPr marL="342900" indent="-342900">
              <a:buFont typeface="Arial" panose="020B0604020202020204" pitchFamily="34" charset="0"/>
              <a:buChar char="•"/>
            </a:pPr>
            <a:r>
              <a:rPr lang="en-GB" sz="900" dirty="0"/>
              <a:t>interconnection/connection of different parts of the world </a:t>
            </a:r>
          </a:p>
          <a:p>
            <a:pPr marL="342900" indent="-342900">
              <a:buFont typeface="Arial" panose="020B0604020202020204" pitchFamily="34" charset="0"/>
              <a:buChar char="•"/>
            </a:pPr>
            <a:r>
              <a:rPr lang="en-GB" sz="900" dirty="0"/>
              <a:t>greater geographical mobility </a:t>
            </a:r>
          </a:p>
          <a:p>
            <a:pPr marL="342900" indent="-342900">
              <a:buFont typeface="Arial" panose="020B0604020202020204" pitchFamily="34" charset="0"/>
              <a:buChar char="•"/>
            </a:pPr>
            <a:r>
              <a:rPr lang="en-GB" sz="900" dirty="0"/>
              <a:t>movement of people, ideas, goods, services </a:t>
            </a:r>
          </a:p>
          <a:p>
            <a:pPr marL="342900" indent="-342900">
              <a:buFont typeface="Arial" panose="020B0604020202020204" pitchFamily="34" charset="0"/>
              <a:buChar char="•"/>
            </a:pPr>
            <a:r>
              <a:rPr lang="en-GB" sz="900" dirty="0"/>
              <a:t>multiculturalism </a:t>
            </a:r>
          </a:p>
          <a:p>
            <a:pPr marL="342900" indent="-342900">
              <a:buFont typeface="Arial" panose="020B0604020202020204" pitchFamily="34" charset="0"/>
              <a:buChar char="•"/>
            </a:pPr>
            <a:r>
              <a:rPr lang="en-GB" sz="900" dirty="0"/>
              <a:t>spread of different values, ideas and lifestyles </a:t>
            </a:r>
          </a:p>
          <a:p>
            <a:pPr marL="342900" indent="-342900">
              <a:buFont typeface="Arial" panose="020B0604020202020204" pitchFamily="34" charset="0"/>
              <a:buChar char="•"/>
            </a:pPr>
            <a:r>
              <a:rPr lang="en-GB" sz="900" dirty="0"/>
              <a:t>greater awareness of global issues (e.g. deforestation) </a:t>
            </a:r>
          </a:p>
          <a:p>
            <a:pPr marL="342900" indent="-342900">
              <a:buFont typeface="Arial" panose="020B0604020202020204" pitchFamily="34" charset="0"/>
              <a:buChar char="•"/>
            </a:pPr>
            <a:r>
              <a:rPr lang="en-GB" sz="900" dirty="0"/>
              <a:t>increasing role of technology in our lives </a:t>
            </a:r>
          </a:p>
          <a:p>
            <a:pPr marL="342900" indent="-342900">
              <a:buFont typeface="Arial" panose="020B0604020202020204" pitchFamily="34" charset="0"/>
              <a:buChar char="•"/>
            </a:pPr>
            <a:r>
              <a:rPr lang="en-GB" sz="900" dirty="0"/>
              <a:t>internet and mobiles providing greater communication </a:t>
            </a:r>
          </a:p>
          <a:p>
            <a:pPr marL="342900" indent="-342900">
              <a:buFont typeface="Arial" panose="020B0604020202020204" pitchFamily="34" charset="0"/>
              <a:buChar char="•"/>
            </a:pPr>
            <a:r>
              <a:rPr lang="en-GB" sz="900" dirty="0"/>
              <a:t>links to postmodernism </a:t>
            </a:r>
          </a:p>
          <a:p>
            <a:pPr marL="342900" indent="-342900">
              <a:buFont typeface="Arial" panose="020B0604020202020204" pitchFamily="34" charset="0"/>
              <a:buChar char="•"/>
            </a:pPr>
            <a:r>
              <a:rPr lang="en-GB" sz="900" dirty="0"/>
              <a:t>transnational corporations and international trade </a:t>
            </a:r>
          </a:p>
          <a:p>
            <a:pPr marL="342900" indent="-342900">
              <a:buFont typeface="Arial" panose="020B0604020202020204" pitchFamily="34" charset="0"/>
              <a:buChar char="•"/>
            </a:pPr>
            <a:r>
              <a:rPr lang="en-GB" sz="900" dirty="0"/>
              <a:t>McDonaldization. </a:t>
            </a:r>
          </a:p>
          <a:p>
            <a:pPr marL="342900" indent="-342900">
              <a:buFont typeface="Arial" panose="020B0604020202020204" pitchFamily="34" charset="0"/>
              <a:buChar char="•"/>
            </a:pPr>
            <a:endParaRPr lang="en-GB" sz="900" dirty="0"/>
          </a:p>
          <a:p>
            <a:endParaRPr lang="en-GB" dirty="0"/>
          </a:p>
        </p:txBody>
      </p:sp>
    </p:spTree>
    <p:extLst>
      <p:ext uri="{BB962C8B-B14F-4D97-AF65-F5344CB8AC3E}">
        <p14:creationId xmlns:p14="http://schemas.microsoft.com/office/powerpoint/2010/main" val="216485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634</Words>
  <Application>Microsoft Office PowerPoint</Application>
  <PresentationFormat>Widescreen</PresentationFormat>
  <Paragraphs>51</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Adobe Myungjo Std M</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Read</dc:creator>
  <cp:lastModifiedBy>Chris Livesey</cp:lastModifiedBy>
  <cp:revision>29</cp:revision>
  <cp:lastPrinted>2018-01-23T12:27:37Z</cp:lastPrinted>
  <dcterms:created xsi:type="dcterms:W3CDTF">2017-01-30T16:15:09Z</dcterms:created>
  <dcterms:modified xsi:type="dcterms:W3CDTF">2022-11-21T10:45:05Z</dcterms:modified>
</cp:coreProperties>
</file>