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s/slide2.xml"/><Relationship Id="rId7" Type="http://schemas.openxmlformats.org/officeDocument/2006/relationships/slide" Target="../slides/slide4.xml"/><Relationship Id="rId2" Type="http://schemas.openxmlformats.org/officeDocument/2006/relationships/image" Target="../media/image3.webp"/><Relationship Id="rId1" Type="http://schemas.openxmlformats.org/officeDocument/2006/relationships/image" Target="../media/image2.jpg"/><Relationship Id="rId6" Type="http://schemas.openxmlformats.org/officeDocument/2006/relationships/image" Target="../media/image5.jpg"/><Relationship Id="rId11" Type="http://schemas.openxmlformats.org/officeDocument/2006/relationships/slide" Target="../slides/slide6.xml"/><Relationship Id="rId5" Type="http://schemas.openxmlformats.org/officeDocument/2006/relationships/slide" Target="../slides/slide3.xml"/><Relationship Id="rId10" Type="http://schemas.openxmlformats.org/officeDocument/2006/relationships/image" Target="../media/image7.gif"/><Relationship Id="rId4" Type="http://schemas.openxmlformats.org/officeDocument/2006/relationships/image" Target="../media/image4.jpg"/><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s/slide1.xml"/><Relationship Id="rId7" Type="http://schemas.openxmlformats.org/officeDocument/2006/relationships/slide" Target="../slides/slide4.xml"/><Relationship Id="rId2" Type="http://schemas.openxmlformats.org/officeDocument/2006/relationships/image" Target="../media/image2.jpg"/><Relationship Id="rId1" Type="http://schemas.openxmlformats.org/officeDocument/2006/relationships/image" Target="../media/image3.webp"/><Relationship Id="rId6" Type="http://schemas.openxmlformats.org/officeDocument/2006/relationships/image" Target="../media/image5.jpg"/><Relationship Id="rId11" Type="http://schemas.openxmlformats.org/officeDocument/2006/relationships/slide" Target="../slides/slide6.xml"/><Relationship Id="rId5" Type="http://schemas.openxmlformats.org/officeDocument/2006/relationships/slide" Target="../slides/slide3.xml"/><Relationship Id="rId10" Type="http://schemas.openxmlformats.org/officeDocument/2006/relationships/image" Target="../media/image7.gif"/><Relationship Id="rId4" Type="http://schemas.openxmlformats.org/officeDocument/2006/relationships/image" Target="../media/image4.jpg"/><Relationship Id="rId9"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s/slide2.xml"/><Relationship Id="rId7" Type="http://schemas.openxmlformats.org/officeDocument/2006/relationships/slide" Target="../slides/slide4.xml"/><Relationship Id="rId2" Type="http://schemas.openxmlformats.org/officeDocument/2006/relationships/image" Target="../media/image3.webp"/><Relationship Id="rId1" Type="http://schemas.openxmlformats.org/officeDocument/2006/relationships/image" Target="../media/image4.jpg"/><Relationship Id="rId6" Type="http://schemas.openxmlformats.org/officeDocument/2006/relationships/image" Target="../media/image5.jpg"/><Relationship Id="rId11" Type="http://schemas.openxmlformats.org/officeDocument/2006/relationships/slide" Target="../slides/slide6.xml"/><Relationship Id="rId5" Type="http://schemas.openxmlformats.org/officeDocument/2006/relationships/slide" Target="../slides/slide1.xml"/><Relationship Id="rId10" Type="http://schemas.openxmlformats.org/officeDocument/2006/relationships/image" Target="../media/image7.gif"/><Relationship Id="rId4" Type="http://schemas.openxmlformats.org/officeDocument/2006/relationships/image" Target="../media/image2.jpg"/><Relationship Id="rId9" Type="http://schemas.openxmlformats.org/officeDocument/2006/relationships/slide" Target="../slides/slide5.xml"/></Relationships>
</file>

<file path=ppt/diagrams/_rels/data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s/slide2.xml"/><Relationship Id="rId7" Type="http://schemas.openxmlformats.org/officeDocument/2006/relationships/slide" Target="../slides/slide1.xml"/><Relationship Id="rId2" Type="http://schemas.openxmlformats.org/officeDocument/2006/relationships/image" Target="../media/image3.webp"/><Relationship Id="rId1" Type="http://schemas.openxmlformats.org/officeDocument/2006/relationships/image" Target="../media/image5.jpg"/><Relationship Id="rId6" Type="http://schemas.openxmlformats.org/officeDocument/2006/relationships/image" Target="../media/image2.jpg"/><Relationship Id="rId11" Type="http://schemas.openxmlformats.org/officeDocument/2006/relationships/slide" Target="../slides/slide6.xml"/><Relationship Id="rId5" Type="http://schemas.openxmlformats.org/officeDocument/2006/relationships/slide" Target="../slides/slide3.xml"/><Relationship Id="rId10" Type="http://schemas.openxmlformats.org/officeDocument/2006/relationships/image" Target="../media/image7.gif"/><Relationship Id="rId4" Type="http://schemas.openxmlformats.org/officeDocument/2006/relationships/image" Target="../media/image4.jpg"/><Relationship Id="rId9" Type="http://schemas.openxmlformats.org/officeDocument/2006/relationships/slide" Target="../slides/slide5.xml"/></Relationships>
</file>

<file path=ppt/diagrams/_rels/data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 Target="../slides/slide2.xml"/><Relationship Id="rId7" Type="http://schemas.openxmlformats.org/officeDocument/2006/relationships/slide" Target="../slides/slide4.xml"/><Relationship Id="rId2" Type="http://schemas.openxmlformats.org/officeDocument/2006/relationships/image" Target="../media/image3.webp"/><Relationship Id="rId1" Type="http://schemas.openxmlformats.org/officeDocument/2006/relationships/image" Target="../media/image6.jpeg"/><Relationship Id="rId6" Type="http://schemas.openxmlformats.org/officeDocument/2006/relationships/image" Target="../media/image5.jpg"/><Relationship Id="rId11" Type="http://schemas.openxmlformats.org/officeDocument/2006/relationships/slide" Target="../slides/slide6.xml"/><Relationship Id="rId5" Type="http://schemas.openxmlformats.org/officeDocument/2006/relationships/slide" Target="../slides/slide3.xml"/><Relationship Id="rId10" Type="http://schemas.openxmlformats.org/officeDocument/2006/relationships/image" Target="../media/image7.gif"/><Relationship Id="rId4" Type="http://schemas.openxmlformats.org/officeDocument/2006/relationships/image" Target="../media/image4.jpg"/><Relationship Id="rId9" Type="http://schemas.openxmlformats.org/officeDocument/2006/relationships/slide" Target="../slides/slide1.xml"/></Relationships>
</file>

<file path=ppt/diagrams/_rels/data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s/slide2.xml"/><Relationship Id="rId7" Type="http://schemas.openxmlformats.org/officeDocument/2006/relationships/slide" Target="../slides/slide4.xml"/><Relationship Id="rId2" Type="http://schemas.openxmlformats.org/officeDocument/2006/relationships/image" Target="../media/image3.webp"/><Relationship Id="rId1" Type="http://schemas.openxmlformats.org/officeDocument/2006/relationships/image" Target="../media/image7.gif"/><Relationship Id="rId6" Type="http://schemas.openxmlformats.org/officeDocument/2006/relationships/image" Target="../media/image5.jpg"/><Relationship Id="rId11" Type="http://schemas.openxmlformats.org/officeDocument/2006/relationships/slide" Target="../slides/slide1.xml"/><Relationship Id="rId5" Type="http://schemas.openxmlformats.org/officeDocument/2006/relationships/slide" Target="../slides/slide3.xml"/><Relationship Id="rId10" Type="http://schemas.openxmlformats.org/officeDocument/2006/relationships/image" Target="../media/image2.jpg"/><Relationship Id="rId4" Type="http://schemas.openxmlformats.org/officeDocument/2006/relationships/image" Target="../media/image4.jpg"/><Relationship Id="rId9" Type="http://schemas.openxmlformats.org/officeDocument/2006/relationships/slide" Target="../slides/slide5.xml"/></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image" Target="../media/image2.jpg"/><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image" Target="../media/image3.webp"/><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webp"/><Relationship Id="rId1" Type="http://schemas.openxmlformats.org/officeDocument/2006/relationships/image" Target="../media/image4.jpg"/><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jpg"/></Relationships>
</file>

<file path=ppt/diagrams/_rels/drawing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image" Target="../media/image5.jpg"/><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2.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image" Target="../media/image6.jpeg"/><Relationship Id="rId6" Type="http://schemas.openxmlformats.org/officeDocument/2006/relationships/image" Target="../media/image7.gif"/><Relationship Id="rId5" Type="http://schemas.openxmlformats.org/officeDocument/2006/relationships/image" Target="../media/image2.jpg"/><Relationship Id="rId4" Type="http://schemas.openxmlformats.org/officeDocument/2006/relationships/image" Target="../media/image5.jpg"/></Relationships>
</file>

<file path=ppt/diagrams/_rels/drawing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ebp"/><Relationship Id="rId1" Type="http://schemas.openxmlformats.org/officeDocument/2006/relationships/image" Target="../media/image7.gif"/><Relationship Id="rId6"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phldr="1"/>
      <dgm:spPr>
        <a:blipFill rotWithShape="0">
          <a:blip xmlns:r="http://schemas.openxmlformats.org/officeDocument/2006/relationships" r:embed="rId1"/>
          <a:stretch>
            <a:fillRect/>
          </a:stretch>
        </a:blipFill>
        <a:ln w="38100">
          <a:solidFill>
            <a:schemeClr val="tx1"/>
          </a:solidFill>
        </a:ln>
      </dgm:spPr>
      <dgm:t>
        <a:bodyPr/>
        <a:lstStyle/>
        <a:p>
          <a:endParaRPr lang="en-GB" dirty="0"/>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dgm:spPr>
        <a:blipFill rotWithShape="0">
          <a:blip xmlns:r="http://schemas.openxmlformats.org/officeDocument/2006/relationships" r:embed="rId2"/>
          <a:stretch>
            <a:fillRect/>
          </a:stretch>
        </a:blipFill>
        <a:ln w="38100">
          <a:solidFill>
            <a:schemeClr val="tx1"/>
          </a:solidFill>
        </a:ln>
      </dgm:spPr>
      <dgm:t>
        <a:bodyPr/>
        <a:lstStyle/>
        <a:p>
          <a:endParaRPr lang="en-GB" dirty="0">
            <a:solidFill>
              <a:srgbClr val="FF0000"/>
            </a:solidFill>
          </a:endParaRPr>
        </a:p>
      </dgm:t>
      <dgm:extLst>
        <a:ext uri="{E40237B7-FDA0-4F09-8148-C483321AD2D9}">
          <dgm14:cNvPr xmlns:dgm14="http://schemas.microsoft.com/office/drawing/2010/diagram" id="0" name="">
            <a:hlinkClick xmlns:r="http://schemas.openxmlformats.org/officeDocument/2006/relationships" r:id="rId3" action="ppaction://hlinksldjump" tooltip="Glass Ceiling"/>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Glass Trapdoor"/>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tooltip="Glass Cliff Face"/>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Concrete Ceiling"/>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Sticky Floor"/>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dgm:spPr>
        <a:blipFill rotWithShape="0">
          <a:blip xmlns:r="http://schemas.openxmlformats.org/officeDocument/2006/relationships" r:embed="rId1"/>
          <a:stretch>
            <a:fillRect/>
          </a:stretch>
        </a:blipFill>
        <a:ln w="38100">
          <a:solidFill>
            <a:schemeClr val="tx1"/>
          </a:solidFill>
        </a:ln>
      </dgm:spPr>
      <dgm:t>
        <a:bodyPr/>
        <a:lstStyle/>
        <a:p>
          <a:endParaRPr lang="en-GB" dirty="0"/>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dgm:spPr>
        <a:blipFill rotWithShape="0">
          <a:blip xmlns:r="http://schemas.openxmlformats.org/officeDocument/2006/relationships" r:embed="rId2"/>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3" action="ppaction://hlinksldjump" tooltip="Home Page"/>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Glass Trapdoor"/>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tooltip="Glass Cliff Face"/>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Concrete Ceiling"/>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Sticky Floor"/>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custRadScaleRad="99935" custRadScaleInc="-214">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phldr="1"/>
      <dgm:spPr>
        <a:blipFill rotWithShape="0">
          <a:blip xmlns:r="http://schemas.openxmlformats.org/officeDocument/2006/relationships" r:embed="rId1"/>
          <a:stretch>
            <a:fillRect/>
          </a:stretch>
        </a:blipFill>
        <a:ln w="38100">
          <a:solidFill>
            <a:schemeClr val="tx1"/>
          </a:solidFill>
        </a:ln>
      </dgm:spPr>
      <dgm:t>
        <a:bodyPr/>
        <a:lstStyle/>
        <a:p>
          <a:endParaRPr lang="en-GB" dirty="0"/>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phldr="1"/>
      <dgm:spPr>
        <a:blipFill rotWithShape="0">
          <a:blip xmlns:r="http://schemas.openxmlformats.org/officeDocument/2006/relationships" r:embed="rId2"/>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3" action="ppaction://hlinksldjump" tooltip="Glass Ceiling"/>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Home Page"/>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Concrete Ceiling"/>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Sticky Floor"/>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phldr="1"/>
      <dgm:spPr>
        <a:blipFill rotWithShape="0">
          <a:blip xmlns:r="http://schemas.openxmlformats.org/officeDocument/2006/relationships" r:embed="rId1"/>
          <a:stretch>
            <a:fillRect/>
          </a:stretch>
        </a:blipFill>
        <a:ln w="38100">
          <a:solidFill>
            <a:schemeClr val="tx1"/>
          </a:solidFill>
        </a:ln>
      </dgm:spPr>
      <dgm:t>
        <a:bodyPr/>
        <a:lstStyle/>
        <a:p>
          <a:endParaRPr lang="en-GB"/>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phldr="1"/>
      <dgm:spPr>
        <a:blipFill rotWithShape="0">
          <a:blip xmlns:r="http://schemas.openxmlformats.org/officeDocument/2006/relationships" r:embed="rId2"/>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3" action="ppaction://hlinksldjump" tooltip="Glass Ceiling"/>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Glass Trapdoor"/>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tooltip="Home Page"/>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Concrete Ceiling"/>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Sticky Floor"/>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phldr="1"/>
      <dgm:spPr>
        <a:blipFill rotWithShape="0">
          <a:blip xmlns:r="http://schemas.openxmlformats.org/officeDocument/2006/relationships" r:embed="rId1"/>
          <a:stretch>
            <a:fillRect/>
          </a:stretch>
        </a:blipFill>
        <a:ln w="38100">
          <a:solidFill>
            <a:schemeClr val="tx1"/>
          </a:solidFill>
        </a:ln>
      </dgm:spPr>
      <dgm:t>
        <a:bodyPr/>
        <a:lstStyle/>
        <a:p>
          <a:endParaRPr lang="en-GB" dirty="0"/>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phldr="1"/>
      <dgm:spPr>
        <a:blipFill rotWithShape="0">
          <a:blip xmlns:r="http://schemas.openxmlformats.org/officeDocument/2006/relationships" r:embed="rId2"/>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3" action="ppaction://hlinksldjump" tooltip="Glass Ceiling"/>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Glass Trapdoor"/>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tooltip="Glass Cliff Face"/>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Home Page"/>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Sticky Floor"/>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93AAA9-E4A3-48BD-9A6F-341D381D8507}" type="doc">
      <dgm:prSet loTypeId="urn:microsoft.com/office/officeart/2005/8/layout/radial6" loCatId="relationship" qsTypeId="urn:microsoft.com/office/officeart/2005/8/quickstyle/simple5" qsCatId="simple" csTypeId="urn:microsoft.com/office/officeart/2005/8/colors/colorful1" csCatId="colorful" phldr="1"/>
      <dgm:spPr/>
      <dgm:t>
        <a:bodyPr/>
        <a:lstStyle/>
        <a:p>
          <a:endParaRPr lang="en-GB"/>
        </a:p>
      </dgm:t>
    </dgm:pt>
    <dgm:pt modelId="{7EEF0CAF-D60D-45E9-8F0D-AA22A1FA6270}">
      <dgm:prSet phldrT="[Text]" phldr="1"/>
      <dgm:spPr>
        <a:blipFill rotWithShape="0">
          <a:blip xmlns:r="http://schemas.openxmlformats.org/officeDocument/2006/relationships" r:embed="rId1"/>
          <a:stretch>
            <a:fillRect/>
          </a:stretch>
        </a:blipFill>
        <a:ln w="38100">
          <a:solidFill>
            <a:schemeClr val="tx1"/>
          </a:solidFill>
        </a:ln>
      </dgm:spPr>
      <dgm:t>
        <a:bodyPr/>
        <a:lstStyle/>
        <a:p>
          <a:endParaRPr lang="en-GB"/>
        </a:p>
      </dgm:t>
    </dgm:pt>
    <dgm:pt modelId="{92A203BD-9FFD-423F-8C52-8B4FFDA6DE64}" type="parTrans" cxnId="{D4184310-6627-41C9-9FB2-0738B98A2C34}">
      <dgm:prSet/>
      <dgm:spPr/>
      <dgm:t>
        <a:bodyPr/>
        <a:lstStyle/>
        <a:p>
          <a:endParaRPr lang="en-GB"/>
        </a:p>
      </dgm:t>
    </dgm:pt>
    <dgm:pt modelId="{F30CD077-0D34-45FC-91CF-F0A486C55161}" type="sibTrans" cxnId="{D4184310-6627-41C9-9FB2-0738B98A2C34}">
      <dgm:prSet/>
      <dgm:spPr/>
      <dgm:t>
        <a:bodyPr/>
        <a:lstStyle/>
        <a:p>
          <a:endParaRPr lang="en-GB"/>
        </a:p>
      </dgm:t>
    </dgm:pt>
    <dgm:pt modelId="{8C2DCAE7-18A7-4880-8DCE-D3F2A90055A0}">
      <dgm:prSet phldrT="[Text]" phldr="1"/>
      <dgm:spPr>
        <a:blipFill rotWithShape="0">
          <a:blip xmlns:r="http://schemas.openxmlformats.org/officeDocument/2006/relationships" r:embed="rId2"/>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3" action="ppaction://hlinksldjump" tooltip="Glass Ceiling"/>
          </dgm14:cNvPr>
        </a:ext>
      </dgm:extLst>
    </dgm:pt>
    <dgm:pt modelId="{CAC569B4-4B44-4B38-BE6C-91A9DA995CC1}" type="parTrans" cxnId="{B2798469-8324-4E05-9CB2-161A93437864}">
      <dgm:prSet/>
      <dgm:spPr/>
      <dgm:t>
        <a:bodyPr/>
        <a:lstStyle/>
        <a:p>
          <a:endParaRPr lang="en-GB"/>
        </a:p>
      </dgm:t>
    </dgm:pt>
    <dgm:pt modelId="{2C2FC558-53EF-4770-8EFB-2ADE162CE7CE}" type="sibTrans" cxnId="{B2798469-8324-4E05-9CB2-161A93437864}">
      <dgm:prSet/>
      <dgm:spPr/>
      <dgm:t>
        <a:bodyPr/>
        <a:lstStyle/>
        <a:p>
          <a:endParaRPr lang="en-GB"/>
        </a:p>
      </dgm:t>
    </dgm:pt>
    <dgm:pt modelId="{E66E1251-CAD2-4C13-8A10-51D940E0894D}">
      <dgm:prSet phldrT="[Text]" phldr="1"/>
      <dgm:spPr>
        <a:blipFill rotWithShape="0">
          <a:blip xmlns:r="http://schemas.openxmlformats.org/officeDocument/2006/relationships" r:embed="rId4"/>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5" action="ppaction://hlinksldjump" tooltip="Glass Trapdoor"/>
          </dgm14:cNvPr>
        </a:ext>
      </dgm:extLst>
    </dgm:pt>
    <dgm:pt modelId="{DD99C6E9-B1EC-4099-868F-58114B06C895}" type="parTrans" cxnId="{7C2B5B6F-CA58-4065-823D-6DA9CA9B09F5}">
      <dgm:prSet/>
      <dgm:spPr/>
      <dgm:t>
        <a:bodyPr/>
        <a:lstStyle/>
        <a:p>
          <a:endParaRPr lang="en-GB"/>
        </a:p>
      </dgm:t>
    </dgm:pt>
    <dgm:pt modelId="{57BA3AD3-F619-4D8B-A30A-F22EB0BDDAE6}" type="sibTrans" cxnId="{7C2B5B6F-CA58-4065-823D-6DA9CA9B09F5}">
      <dgm:prSet/>
      <dgm:spPr/>
      <dgm:t>
        <a:bodyPr/>
        <a:lstStyle/>
        <a:p>
          <a:endParaRPr lang="en-GB"/>
        </a:p>
      </dgm:t>
    </dgm:pt>
    <dgm:pt modelId="{7618A2A4-1BB5-4F45-B8CA-3B644832C4D2}">
      <dgm:prSet phldrT="[Text]" phldr="1"/>
      <dgm:spPr>
        <a:blipFill rotWithShape="0">
          <a:blip xmlns:r="http://schemas.openxmlformats.org/officeDocument/2006/relationships" r:embed="rId6"/>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7" action="ppaction://hlinksldjump" tooltip="Glass Cliff Face"/>
          </dgm14:cNvPr>
        </a:ext>
      </dgm:extLst>
    </dgm:pt>
    <dgm:pt modelId="{448EEC64-2234-4FDB-A9E0-7527FB1ABC39}" type="parTrans" cxnId="{16076E83-40E4-48B3-BA7C-642B59D277EC}">
      <dgm:prSet/>
      <dgm:spPr/>
      <dgm:t>
        <a:bodyPr/>
        <a:lstStyle/>
        <a:p>
          <a:endParaRPr lang="en-GB"/>
        </a:p>
      </dgm:t>
    </dgm:pt>
    <dgm:pt modelId="{C63C4B98-E117-4DA5-8F9E-6B64A5BFBE63}" type="sibTrans" cxnId="{16076E83-40E4-48B3-BA7C-642B59D277EC}">
      <dgm:prSet/>
      <dgm:spPr/>
      <dgm:t>
        <a:bodyPr/>
        <a:lstStyle/>
        <a:p>
          <a:endParaRPr lang="en-GB"/>
        </a:p>
      </dgm:t>
    </dgm:pt>
    <dgm:pt modelId="{67CFED17-E94E-4D42-95D7-9F8EFABD2375}">
      <dgm:prSet phldrT="[Text]" phldr="1"/>
      <dgm:spPr>
        <a:blipFill rotWithShape="0">
          <a:blip xmlns:r="http://schemas.openxmlformats.org/officeDocument/2006/relationships" r:embed="rId8"/>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9" action="ppaction://hlinksldjump" tooltip="Concrete Ceiling"/>
          </dgm14:cNvPr>
        </a:ext>
      </dgm:extLst>
    </dgm:pt>
    <dgm:pt modelId="{1E6304B5-2AAA-45C4-B0BC-94E0D53CAB12}" type="parTrans" cxnId="{CB303AAE-D893-469F-BBD2-19DC78BD2EDC}">
      <dgm:prSet/>
      <dgm:spPr/>
      <dgm:t>
        <a:bodyPr/>
        <a:lstStyle/>
        <a:p>
          <a:endParaRPr lang="en-GB"/>
        </a:p>
      </dgm:t>
    </dgm:pt>
    <dgm:pt modelId="{AB5F8D40-E8F8-45FC-8D4A-4E29B830678B}" type="sibTrans" cxnId="{CB303AAE-D893-469F-BBD2-19DC78BD2EDC}">
      <dgm:prSet/>
      <dgm:spPr/>
      <dgm:t>
        <a:bodyPr/>
        <a:lstStyle/>
        <a:p>
          <a:endParaRPr lang="en-GB"/>
        </a:p>
      </dgm:t>
    </dgm:pt>
    <dgm:pt modelId="{F6A0B2A0-8040-4972-B8BE-1934B62E2AD2}">
      <dgm:prSet phldrT="[Text]" phldr="1"/>
      <dgm:spPr>
        <a:blipFill rotWithShape="0">
          <a:blip xmlns:r="http://schemas.openxmlformats.org/officeDocument/2006/relationships" r:embed="rId10"/>
          <a:stretch>
            <a:fillRect/>
          </a:stretch>
        </a:blipFill>
        <a:ln w="38100">
          <a:solidFill>
            <a:schemeClr val="tx1"/>
          </a:solidFill>
        </a:ln>
      </dgm:spPr>
      <dgm:t>
        <a:bodyPr/>
        <a:lstStyle/>
        <a:p>
          <a:endParaRPr lang="en-GB" dirty="0"/>
        </a:p>
      </dgm:t>
      <dgm:extLst>
        <a:ext uri="{E40237B7-FDA0-4F09-8148-C483321AD2D9}">
          <dgm14:cNvPr xmlns:dgm14="http://schemas.microsoft.com/office/drawing/2010/diagram" id="0" name="">
            <a:hlinkClick xmlns:r="http://schemas.openxmlformats.org/officeDocument/2006/relationships" r:id="rId11" action="ppaction://hlinksldjump" tooltip="Home Page"/>
          </dgm14:cNvPr>
        </a:ext>
      </dgm:extLst>
    </dgm:pt>
    <dgm:pt modelId="{8C749988-4286-49EF-A61B-9C6B7471355F}" type="parTrans" cxnId="{A2F41092-A4F2-434B-A4AC-53F3F5CE9787}">
      <dgm:prSet/>
      <dgm:spPr/>
      <dgm:t>
        <a:bodyPr/>
        <a:lstStyle/>
        <a:p>
          <a:endParaRPr lang="en-GB"/>
        </a:p>
      </dgm:t>
    </dgm:pt>
    <dgm:pt modelId="{7847A041-C9D4-43B8-AD27-8CBD2D70D974}" type="sibTrans" cxnId="{A2F41092-A4F2-434B-A4AC-53F3F5CE9787}">
      <dgm:prSet/>
      <dgm:spPr/>
      <dgm:t>
        <a:bodyPr/>
        <a:lstStyle/>
        <a:p>
          <a:endParaRPr lang="en-GB"/>
        </a:p>
      </dgm:t>
    </dgm:pt>
    <dgm:pt modelId="{27031A65-09D0-4844-BB73-DCC559307110}" type="pres">
      <dgm:prSet presAssocID="{8493AAA9-E4A3-48BD-9A6F-341D381D8507}" presName="Name0" presStyleCnt="0">
        <dgm:presLayoutVars>
          <dgm:chMax val="1"/>
          <dgm:dir/>
          <dgm:animLvl val="ctr"/>
          <dgm:resizeHandles val="exact"/>
        </dgm:presLayoutVars>
      </dgm:prSet>
      <dgm:spPr/>
    </dgm:pt>
    <dgm:pt modelId="{9933BFD7-4616-4A66-88BD-8A053D4A43B4}" type="pres">
      <dgm:prSet presAssocID="{7EEF0CAF-D60D-45E9-8F0D-AA22A1FA6270}" presName="centerShape" presStyleLbl="node0" presStyleIdx="0" presStyleCnt="1"/>
      <dgm:spPr/>
    </dgm:pt>
    <dgm:pt modelId="{D1021E36-1FB0-4EFA-A4FD-C5AF5C1F4443}" type="pres">
      <dgm:prSet presAssocID="{8C2DCAE7-18A7-4880-8DCE-D3F2A90055A0}" presName="node" presStyleLbl="node1" presStyleIdx="0" presStyleCnt="5">
        <dgm:presLayoutVars>
          <dgm:bulletEnabled val="1"/>
        </dgm:presLayoutVars>
      </dgm:prSet>
      <dgm:spPr/>
    </dgm:pt>
    <dgm:pt modelId="{7045CEA7-7471-4351-888B-CB58453FC26E}" type="pres">
      <dgm:prSet presAssocID="{8C2DCAE7-18A7-4880-8DCE-D3F2A90055A0}" presName="dummy" presStyleCnt="0"/>
      <dgm:spPr/>
    </dgm:pt>
    <dgm:pt modelId="{CD0B4BCC-5D8F-4F06-A4BD-67131572745E}" type="pres">
      <dgm:prSet presAssocID="{2C2FC558-53EF-4770-8EFB-2ADE162CE7CE}" presName="sibTrans" presStyleLbl="sibTrans2D1" presStyleIdx="0" presStyleCnt="5"/>
      <dgm:spPr/>
    </dgm:pt>
    <dgm:pt modelId="{97FAC4A8-0FE0-4F86-B0E9-95A22F9A1C31}" type="pres">
      <dgm:prSet presAssocID="{E66E1251-CAD2-4C13-8A10-51D940E0894D}" presName="node" presStyleLbl="node1" presStyleIdx="1" presStyleCnt="5">
        <dgm:presLayoutVars>
          <dgm:bulletEnabled val="1"/>
        </dgm:presLayoutVars>
      </dgm:prSet>
      <dgm:spPr/>
    </dgm:pt>
    <dgm:pt modelId="{99A1C04A-2AC8-4237-AB12-3A850E76DD6A}" type="pres">
      <dgm:prSet presAssocID="{E66E1251-CAD2-4C13-8A10-51D940E0894D}" presName="dummy" presStyleCnt="0"/>
      <dgm:spPr/>
    </dgm:pt>
    <dgm:pt modelId="{E4AC050B-5D88-4E35-B301-C647DC39281C}" type="pres">
      <dgm:prSet presAssocID="{57BA3AD3-F619-4D8B-A30A-F22EB0BDDAE6}" presName="sibTrans" presStyleLbl="sibTrans2D1" presStyleIdx="1" presStyleCnt="5"/>
      <dgm:spPr/>
    </dgm:pt>
    <dgm:pt modelId="{193C65EE-A2EF-46FC-BAFB-D9D757E739C3}" type="pres">
      <dgm:prSet presAssocID="{7618A2A4-1BB5-4F45-B8CA-3B644832C4D2}" presName="node" presStyleLbl="node1" presStyleIdx="2" presStyleCnt="5">
        <dgm:presLayoutVars>
          <dgm:bulletEnabled val="1"/>
        </dgm:presLayoutVars>
      </dgm:prSet>
      <dgm:spPr/>
    </dgm:pt>
    <dgm:pt modelId="{EE745BED-CE23-4BF3-BD6B-7CC481EFAE84}" type="pres">
      <dgm:prSet presAssocID="{7618A2A4-1BB5-4F45-B8CA-3B644832C4D2}" presName="dummy" presStyleCnt="0"/>
      <dgm:spPr/>
    </dgm:pt>
    <dgm:pt modelId="{EF67435E-C6CE-40D7-B200-869894404A5F}" type="pres">
      <dgm:prSet presAssocID="{C63C4B98-E117-4DA5-8F9E-6B64A5BFBE63}" presName="sibTrans" presStyleLbl="sibTrans2D1" presStyleIdx="2" presStyleCnt="5"/>
      <dgm:spPr/>
    </dgm:pt>
    <dgm:pt modelId="{228771BC-0BF5-4890-8558-420274C86527}" type="pres">
      <dgm:prSet presAssocID="{67CFED17-E94E-4D42-95D7-9F8EFABD2375}" presName="node" presStyleLbl="node1" presStyleIdx="3" presStyleCnt="5">
        <dgm:presLayoutVars>
          <dgm:bulletEnabled val="1"/>
        </dgm:presLayoutVars>
      </dgm:prSet>
      <dgm:spPr/>
    </dgm:pt>
    <dgm:pt modelId="{DBF23D06-27F4-48FD-A225-557A19804649}" type="pres">
      <dgm:prSet presAssocID="{67CFED17-E94E-4D42-95D7-9F8EFABD2375}" presName="dummy" presStyleCnt="0"/>
      <dgm:spPr/>
    </dgm:pt>
    <dgm:pt modelId="{25279338-1993-4238-B339-32F1C802FE87}" type="pres">
      <dgm:prSet presAssocID="{AB5F8D40-E8F8-45FC-8D4A-4E29B830678B}" presName="sibTrans" presStyleLbl="sibTrans2D1" presStyleIdx="3" presStyleCnt="5"/>
      <dgm:spPr/>
    </dgm:pt>
    <dgm:pt modelId="{A14B0618-D45E-41D8-A011-B1AD28296C4F}" type="pres">
      <dgm:prSet presAssocID="{F6A0B2A0-8040-4972-B8BE-1934B62E2AD2}" presName="node" presStyleLbl="node1" presStyleIdx="4" presStyleCnt="5">
        <dgm:presLayoutVars>
          <dgm:bulletEnabled val="1"/>
        </dgm:presLayoutVars>
      </dgm:prSet>
      <dgm:spPr/>
    </dgm:pt>
    <dgm:pt modelId="{37A6ED59-D8D8-4BD6-9C68-B357F8ACEFCC}" type="pres">
      <dgm:prSet presAssocID="{F6A0B2A0-8040-4972-B8BE-1934B62E2AD2}" presName="dummy" presStyleCnt="0"/>
      <dgm:spPr/>
    </dgm:pt>
    <dgm:pt modelId="{6B068595-89FD-4061-A8D5-39C1E663C55A}" type="pres">
      <dgm:prSet presAssocID="{7847A041-C9D4-43B8-AD27-8CBD2D70D974}" presName="sibTrans" presStyleLbl="sibTrans2D1" presStyleIdx="4" presStyleCnt="5"/>
      <dgm:spPr/>
    </dgm:pt>
  </dgm:ptLst>
  <dgm:cxnLst>
    <dgm:cxn modelId="{D4184310-6627-41C9-9FB2-0738B98A2C34}" srcId="{8493AAA9-E4A3-48BD-9A6F-341D381D8507}" destId="{7EEF0CAF-D60D-45E9-8F0D-AA22A1FA6270}" srcOrd="0" destOrd="0" parTransId="{92A203BD-9FFD-423F-8C52-8B4FFDA6DE64}" sibTransId="{F30CD077-0D34-45FC-91CF-F0A486C55161}"/>
    <dgm:cxn modelId="{FB78102A-976E-4381-B170-6F7AA2978621}" type="presOf" srcId="{8C2DCAE7-18A7-4880-8DCE-D3F2A90055A0}" destId="{D1021E36-1FB0-4EFA-A4FD-C5AF5C1F4443}" srcOrd="0" destOrd="0" presId="urn:microsoft.com/office/officeart/2005/8/layout/radial6"/>
    <dgm:cxn modelId="{4FB8AF60-EEA7-41B3-B454-ED3BEA01889E}" type="presOf" srcId="{7EEF0CAF-D60D-45E9-8F0D-AA22A1FA6270}" destId="{9933BFD7-4616-4A66-88BD-8A053D4A43B4}" srcOrd="0" destOrd="0" presId="urn:microsoft.com/office/officeart/2005/8/layout/radial6"/>
    <dgm:cxn modelId="{B2798469-8324-4E05-9CB2-161A93437864}" srcId="{7EEF0CAF-D60D-45E9-8F0D-AA22A1FA6270}" destId="{8C2DCAE7-18A7-4880-8DCE-D3F2A90055A0}" srcOrd="0" destOrd="0" parTransId="{CAC569B4-4B44-4B38-BE6C-91A9DA995CC1}" sibTransId="{2C2FC558-53EF-4770-8EFB-2ADE162CE7CE}"/>
    <dgm:cxn modelId="{8748BE6B-6168-4B7E-84B1-D940B31F8183}" type="presOf" srcId="{67CFED17-E94E-4D42-95D7-9F8EFABD2375}" destId="{228771BC-0BF5-4890-8558-420274C86527}" srcOrd="0" destOrd="0" presId="urn:microsoft.com/office/officeart/2005/8/layout/radial6"/>
    <dgm:cxn modelId="{5902224E-38AA-44B0-8416-11D2AF62560E}" type="presOf" srcId="{2C2FC558-53EF-4770-8EFB-2ADE162CE7CE}" destId="{CD0B4BCC-5D8F-4F06-A4BD-67131572745E}" srcOrd="0" destOrd="0" presId="urn:microsoft.com/office/officeart/2005/8/layout/radial6"/>
    <dgm:cxn modelId="{7C2B5B6F-CA58-4065-823D-6DA9CA9B09F5}" srcId="{7EEF0CAF-D60D-45E9-8F0D-AA22A1FA6270}" destId="{E66E1251-CAD2-4C13-8A10-51D940E0894D}" srcOrd="1" destOrd="0" parTransId="{DD99C6E9-B1EC-4099-868F-58114B06C895}" sibTransId="{57BA3AD3-F619-4D8B-A30A-F22EB0BDDAE6}"/>
    <dgm:cxn modelId="{16076E83-40E4-48B3-BA7C-642B59D277EC}" srcId="{7EEF0CAF-D60D-45E9-8F0D-AA22A1FA6270}" destId="{7618A2A4-1BB5-4F45-B8CA-3B644832C4D2}" srcOrd="2" destOrd="0" parTransId="{448EEC64-2234-4FDB-A9E0-7527FB1ABC39}" sibTransId="{C63C4B98-E117-4DA5-8F9E-6B64A5BFBE63}"/>
    <dgm:cxn modelId="{49EE8D85-79A1-444C-B247-AC3A6A5B9CC2}" type="presOf" srcId="{C63C4B98-E117-4DA5-8F9E-6B64A5BFBE63}" destId="{EF67435E-C6CE-40D7-B200-869894404A5F}" srcOrd="0" destOrd="0" presId="urn:microsoft.com/office/officeart/2005/8/layout/radial6"/>
    <dgm:cxn modelId="{5BBABF87-1166-43D3-995A-DD716DD68B4C}" type="presOf" srcId="{8493AAA9-E4A3-48BD-9A6F-341D381D8507}" destId="{27031A65-09D0-4844-BB73-DCC559307110}" srcOrd="0" destOrd="0" presId="urn:microsoft.com/office/officeart/2005/8/layout/radial6"/>
    <dgm:cxn modelId="{A2F41092-A4F2-434B-A4AC-53F3F5CE9787}" srcId="{7EEF0CAF-D60D-45E9-8F0D-AA22A1FA6270}" destId="{F6A0B2A0-8040-4972-B8BE-1934B62E2AD2}" srcOrd="4" destOrd="0" parTransId="{8C749988-4286-49EF-A61B-9C6B7471355F}" sibTransId="{7847A041-C9D4-43B8-AD27-8CBD2D70D974}"/>
    <dgm:cxn modelId="{5F2DBF94-2F44-4C57-B55A-B7DB43F1B83A}" type="presOf" srcId="{AB5F8D40-E8F8-45FC-8D4A-4E29B830678B}" destId="{25279338-1993-4238-B339-32F1C802FE87}" srcOrd="0" destOrd="0" presId="urn:microsoft.com/office/officeart/2005/8/layout/radial6"/>
    <dgm:cxn modelId="{CB303AAE-D893-469F-BBD2-19DC78BD2EDC}" srcId="{7EEF0CAF-D60D-45E9-8F0D-AA22A1FA6270}" destId="{67CFED17-E94E-4D42-95D7-9F8EFABD2375}" srcOrd="3" destOrd="0" parTransId="{1E6304B5-2AAA-45C4-B0BC-94E0D53CAB12}" sibTransId="{AB5F8D40-E8F8-45FC-8D4A-4E29B830678B}"/>
    <dgm:cxn modelId="{B3A8B6AE-7435-49AE-9602-52B2B345A7EF}" type="presOf" srcId="{E66E1251-CAD2-4C13-8A10-51D940E0894D}" destId="{97FAC4A8-0FE0-4F86-B0E9-95A22F9A1C31}" srcOrd="0" destOrd="0" presId="urn:microsoft.com/office/officeart/2005/8/layout/radial6"/>
    <dgm:cxn modelId="{7DEC2BB0-C256-4F69-8CE9-F0A8AD33C43F}" type="presOf" srcId="{7618A2A4-1BB5-4F45-B8CA-3B644832C4D2}" destId="{193C65EE-A2EF-46FC-BAFB-D9D757E739C3}" srcOrd="0" destOrd="0" presId="urn:microsoft.com/office/officeart/2005/8/layout/radial6"/>
    <dgm:cxn modelId="{3EAC18B5-6E56-49E6-AF4B-8A278F75BDFB}" type="presOf" srcId="{F6A0B2A0-8040-4972-B8BE-1934B62E2AD2}" destId="{A14B0618-D45E-41D8-A011-B1AD28296C4F}" srcOrd="0" destOrd="0" presId="urn:microsoft.com/office/officeart/2005/8/layout/radial6"/>
    <dgm:cxn modelId="{23E99CC9-13C6-4A73-BF4C-961EEE6DEB30}" type="presOf" srcId="{7847A041-C9D4-43B8-AD27-8CBD2D70D974}" destId="{6B068595-89FD-4061-A8D5-39C1E663C55A}" srcOrd="0" destOrd="0" presId="urn:microsoft.com/office/officeart/2005/8/layout/radial6"/>
    <dgm:cxn modelId="{005420F9-6B6F-4147-89F8-A28BA7016200}" type="presOf" srcId="{57BA3AD3-F619-4D8B-A30A-F22EB0BDDAE6}" destId="{E4AC050B-5D88-4E35-B301-C647DC39281C}" srcOrd="0" destOrd="0" presId="urn:microsoft.com/office/officeart/2005/8/layout/radial6"/>
    <dgm:cxn modelId="{B0282592-BC8C-4237-9165-CAEDBC0DAD91}" type="presParOf" srcId="{27031A65-09D0-4844-BB73-DCC559307110}" destId="{9933BFD7-4616-4A66-88BD-8A053D4A43B4}" srcOrd="0" destOrd="0" presId="urn:microsoft.com/office/officeart/2005/8/layout/radial6"/>
    <dgm:cxn modelId="{A840BD0B-ECBF-49E7-A711-1062993047D6}" type="presParOf" srcId="{27031A65-09D0-4844-BB73-DCC559307110}" destId="{D1021E36-1FB0-4EFA-A4FD-C5AF5C1F4443}" srcOrd="1" destOrd="0" presId="urn:microsoft.com/office/officeart/2005/8/layout/radial6"/>
    <dgm:cxn modelId="{EE11151A-7B6C-49ED-9595-A428DDD0E745}" type="presParOf" srcId="{27031A65-09D0-4844-BB73-DCC559307110}" destId="{7045CEA7-7471-4351-888B-CB58453FC26E}" srcOrd="2" destOrd="0" presId="urn:microsoft.com/office/officeart/2005/8/layout/radial6"/>
    <dgm:cxn modelId="{20712ABB-9DDD-47E0-8B05-1DD46D82D2B3}" type="presParOf" srcId="{27031A65-09D0-4844-BB73-DCC559307110}" destId="{CD0B4BCC-5D8F-4F06-A4BD-67131572745E}" srcOrd="3" destOrd="0" presId="urn:microsoft.com/office/officeart/2005/8/layout/radial6"/>
    <dgm:cxn modelId="{998078C0-F15F-44C5-A03E-0416CE5346FE}" type="presParOf" srcId="{27031A65-09D0-4844-BB73-DCC559307110}" destId="{97FAC4A8-0FE0-4F86-B0E9-95A22F9A1C31}" srcOrd="4" destOrd="0" presId="urn:microsoft.com/office/officeart/2005/8/layout/radial6"/>
    <dgm:cxn modelId="{CC16B668-961F-4221-A146-3F828B6790F3}" type="presParOf" srcId="{27031A65-09D0-4844-BB73-DCC559307110}" destId="{99A1C04A-2AC8-4237-AB12-3A850E76DD6A}" srcOrd="5" destOrd="0" presId="urn:microsoft.com/office/officeart/2005/8/layout/radial6"/>
    <dgm:cxn modelId="{148598CD-5BBE-4355-8E1D-76187B3DE0E2}" type="presParOf" srcId="{27031A65-09D0-4844-BB73-DCC559307110}" destId="{E4AC050B-5D88-4E35-B301-C647DC39281C}" srcOrd="6" destOrd="0" presId="urn:microsoft.com/office/officeart/2005/8/layout/radial6"/>
    <dgm:cxn modelId="{2825CEEF-CB1E-45FA-87BD-A438CE435D7C}" type="presParOf" srcId="{27031A65-09D0-4844-BB73-DCC559307110}" destId="{193C65EE-A2EF-46FC-BAFB-D9D757E739C3}" srcOrd="7" destOrd="0" presId="urn:microsoft.com/office/officeart/2005/8/layout/radial6"/>
    <dgm:cxn modelId="{8680D7F4-886F-4205-97DB-7AC8B2650416}" type="presParOf" srcId="{27031A65-09D0-4844-BB73-DCC559307110}" destId="{EE745BED-CE23-4BF3-BD6B-7CC481EFAE84}" srcOrd="8" destOrd="0" presId="urn:microsoft.com/office/officeart/2005/8/layout/radial6"/>
    <dgm:cxn modelId="{8C91B03E-0815-49AB-9BBB-7BDB144C7EB4}" type="presParOf" srcId="{27031A65-09D0-4844-BB73-DCC559307110}" destId="{EF67435E-C6CE-40D7-B200-869894404A5F}" srcOrd="9" destOrd="0" presId="urn:microsoft.com/office/officeart/2005/8/layout/radial6"/>
    <dgm:cxn modelId="{5ECD5365-893E-4D2F-91E8-BD95293AA478}" type="presParOf" srcId="{27031A65-09D0-4844-BB73-DCC559307110}" destId="{228771BC-0BF5-4890-8558-420274C86527}" srcOrd="10" destOrd="0" presId="urn:microsoft.com/office/officeart/2005/8/layout/radial6"/>
    <dgm:cxn modelId="{F0A5A588-1E8A-4814-B3FB-01B17A680D26}" type="presParOf" srcId="{27031A65-09D0-4844-BB73-DCC559307110}" destId="{DBF23D06-27F4-48FD-A225-557A19804649}" srcOrd="11" destOrd="0" presId="urn:microsoft.com/office/officeart/2005/8/layout/radial6"/>
    <dgm:cxn modelId="{A25BBC6D-1831-481A-8AC4-83419A5C2942}" type="presParOf" srcId="{27031A65-09D0-4844-BB73-DCC559307110}" destId="{25279338-1993-4238-B339-32F1C802FE87}" srcOrd="12" destOrd="0" presId="urn:microsoft.com/office/officeart/2005/8/layout/radial6"/>
    <dgm:cxn modelId="{428FAE6A-FF27-441C-8640-872B856667C7}" type="presParOf" srcId="{27031A65-09D0-4844-BB73-DCC559307110}" destId="{A14B0618-D45E-41D8-A011-B1AD28296C4F}" srcOrd="13" destOrd="0" presId="urn:microsoft.com/office/officeart/2005/8/layout/radial6"/>
    <dgm:cxn modelId="{F3725A1E-CB29-46FE-B333-A75258B0EE85}" type="presParOf" srcId="{27031A65-09D0-4844-BB73-DCC559307110}" destId="{37A6ED59-D8D8-4BD6-9C68-B357F8ACEFCC}" srcOrd="14" destOrd="0" presId="urn:microsoft.com/office/officeart/2005/8/layout/radial6"/>
    <dgm:cxn modelId="{849F09B7-DDE1-4145-9CC8-A654908876FB}" type="presParOf" srcId="{27031A65-09D0-4844-BB73-DCC559307110}" destId="{6B068595-89FD-4061-A8D5-39C1E663C55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1827" y="938756"/>
          <a:ext cx="5019158" cy="5019158"/>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1827" y="938756"/>
          <a:ext cx="5019158" cy="5019158"/>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solidFill>
              <a:srgbClr val="FF0000"/>
            </a:solidFill>
          </a:endParaRPr>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2016" y="4623019"/>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28824" y="4859827"/>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2344" y="937162"/>
          <a:ext cx="5019158" cy="5019158"/>
        </a:xfrm>
        <a:prstGeom prst="blockArc">
          <a:avLst>
            <a:gd name="adj1" fmla="val 7556194"/>
            <a:gd name="adj2" fmla="val 11877651"/>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3183" y="937771"/>
          <a:ext cx="5019158" cy="5019158"/>
        </a:xfrm>
        <a:prstGeom prst="blockArc">
          <a:avLst>
            <a:gd name="adj1" fmla="val 3242350"/>
            <a:gd name="adj2" fmla="val 7557647"/>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GB" sz="5100" kern="1200" dirty="0"/>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4729" y="4623020"/>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31537" y="4859828"/>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1827" y="938756"/>
          <a:ext cx="5019158" cy="5019158"/>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1827" y="938756"/>
          <a:ext cx="5019158" cy="5019158"/>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2016" y="4623019"/>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28824" y="4859827"/>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1827" y="938756"/>
          <a:ext cx="5019158" cy="5019158"/>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1827" y="938756"/>
          <a:ext cx="5019158" cy="5019158"/>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2016" y="4623019"/>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28824" y="4859827"/>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1827" y="938756"/>
          <a:ext cx="5019158" cy="5019158"/>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1827" y="938756"/>
          <a:ext cx="5019158" cy="5019158"/>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dirty="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2016" y="4623019"/>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28824" y="4859827"/>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68595-89FD-4061-A8D5-39C1E663C55A}">
      <dsp:nvSpPr>
        <dsp:cNvPr id="0" name=""/>
        <dsp:cNvSpPr/>
      </dsp:nvSpPr>
      <dsp:spPr>
        <a:xfrm>
          <a:off x="631827" y="938756"/>
          <a:ext cx="5019158" cy="5019158"/>
        </a:xfrm>
        <a:prstGeom prst="blockArc">
          <a:avLst>
            <a:gd name="adj1" fmla="val 11880000"/>
            <a:gd name="adj2" fmla="val 16200000"/>
            <a:gd name="adj3" fmla="val 4639"/>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279338-1993-4238-B339-32F1C802FE87}">
      <dsp:nvSpPr>
        <dsp:cNvPr id="0" name=""/>
        <dsp:cNvSpPr/>
      </dsp:nvSpPr>
      <dsp:spPr>
        <a:xfrm>
          <a:off x="631827" y="938756"/>
          <a:ext cx="5019158" cy="5019158"/>
        </a:xfrm>
        <a:prstGeom prst="blockArc">
          <a:avLst>
            <a:gd name="adj1" fmla="val 7560000"/>
            <a:gd name="adj2" fmla="val 11880000"/>
            <a:gd name="adj3" fmla="val 4639"/>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67435E-C6CE-40D7-B200-869894404A5F}">
      <dsp:nvSpPr>
        <dsp:cNvPr id="0" name=""/>
        <dsp:cNvSpPr/>
      </dsp:nvSpPr>
      <dsp:spPr>
        <a:xfrm>
          <a:off x="631827" y="938756"/>
          <a:ext cx="5019158" cy="5019158"/>
        </a:xfrm>
        <a:prstGeom prst="blockArc">
          <a:avLst>
            <a:gd name="adj1" fmla="val 3240000"/>
            <a:gd name="adj2" fmla="val 7560000"/>
            <a:gd name="adj3" fmla="val 463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AC050B-5D88-4E35-B301-C647DC39281C}">
      <dsp:nvSpPr>
        <dsp:cNvPr id="0" name=""/>
        <dsp:cNvSpPr/>
      </dsp:nvSpPr>
      <dsp:spPr>
        <a:xfrm>
          <a:off x="631827" y="938756"/>
          <a:ext cx="5019158" cy="5019158"/>
        </a:xfrm>
        <a:prstGeom prst="blockArc">
          <a:avLst>
            <a:gd name="adj1" fmla="val 20520000"/>
            <a:gd name="adj2" fmla="val 3240000"/>
            <a:gd name="adj3" fmla="val 463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0B4BCC-5D8F-4F06-A4BD-67131572745E}">
      <dsp:nvSpPr>
        <dsp:cNvPr id="0" name=""/>
        <dsp:cNvSpPr/>
      </dsp:nvSpPr>
      <dsp:spPr>
        <a:xfrm>
          <a:off x="631827" y="938756"/>
          <a:ext cx="5019158" cy="5019158"/>
        </a:xfrm>
        <a:prstGeom prst="blockArc">
          <a:avLst>
            <a:gd name="adj1" fmla="val 16200000"/>
            <a:gd name="adj2" fmla="val 20520000"/>
            <a:gd name="adj3" fmla="val 463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933BFD7-4616-4A66-88BD-8A053D4A43B4}">
      <dsp:nvSpPr>
        <dsp:cNvPr id="0" name=""/>
        <dsp:cNvSpPr/>
      </dsp:nvSpPr>
      <dsp:spPr>
        <a:xfrm>
          <a:off x="1986387" y="2293316"/>
          <a:ext cx="2310038" cy="2310038"/>
        </a:xfrm>
        <a:prstGeom prst="ellipse">
          <a:avLst/>
        </a:prstGeom>
        <a:blipFill rotWithShape="0">
          <a:blip xmlns:r="http://schemas.openxmlformats.org/officeDocument/2006/relationships" r:embed="rId1"/>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GB" sz="5200" kern="1200"/>
        </a:p>
      </dsp:txBody>
      <dsp:txXfrm>
        <a:off x="2324684" y="2631613"/>
        <a:ext cx="1633444" cy="1633444"/>
      </dsp:txXfrm>
    </dsp:sp>
    <dsp:sp modelId="{D1021E36-1FB0-4EFA-A4FD-C5AF5C1F4443}">
      <dsp:nvSpPr>
        <dsp:cNvPr id="0" name=""/>
        <dsp:cNvSpPr/>
      </dsp:nvSpPr>
      <dsp:spPr>
        <a:xfrm>
          <a:off x="2332893" y="188455"/>
          <a:ext cx="1617026" cy="1617026"/>
        </a:xfrm>
        <a:prstGeom prst="ellipse">
          <a:avLst/>
        </a:prstGeom>
        <a:blipFill rotWithShape="0">
          <a:blip xmlns:r="http://schemas.openxmlformats.org/officeDocument/2006/relationships" r:embed="rId2"/>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569701" y="425263"/>
        <a:ext cx="1143410" cy="1143410"/>
      </dsp:txXfrm>
    </dsp:sp>
    <dsp:sp modelId="{97FAC4A8-0FE0-4F86-B0E9-95A22F9A1C31}">
      <dsp:nvSpPr>
        <dsp:cNvPr id="0" name=""/>
        <dsp:cNvSpPr/>
      </dsp:nvSpPr>
      <dsp:spPr>
        <a:xfrm>
          <a:off x="4664281" y="1882308"/>
          <a:ext cx="1617026" cy="1617026"/>
        </a:xfrm>
        <a:prstGeom prst="ellipse">
          <a:avLst/>
        </a:prstGeom>
        <a:blipFill rotWithShape="0">
          <a:blip xmlns:r="http://schemas.openxmlformats.org/officeDocument/2006/relationships" r:embed="rId3"/>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901089" y="2119116"/>
        <a:ext cx="1143410" cy="1143410"/>
      </dsp:txXfrm>
    </dsp:sp>
    <dsp:sp modelId="{193C65EE-A2EF-46FC-BAFB-D9D757E739C3}">
      <dsp:nvSpPr>
        <dsp:cNvPr id="0" name=""/>
        <dsp:cNvSpPr/>
      </dsp:nvSpPr>
      <dsp:spPr>
        <a:xfrm>
          <a:off x="3773770" y="4623019"/>
          <a:ext cx="1617026" cy="1617026"/>
        </a:xfrm>
        <a:prstGeom prst="ellipse">
          <a:avLst/>
        </a:prstGeom>
        <a:blipFill rotWithShape="0">
          <a:blip xmlns:r="http://schemas.openxmlformats.org/officeDocument/2006/relationships" r:embed="rId4"/>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4010578" y="4859827"/>
        <a:ext cx="1143410" cy="1143410"/>
      </dsp:txXfrm>
    </dsp:sp>
    <dsp:sp modelId="{228771BC-0BF5-4890-8558-420274C86527}">
      <dsp:nvSpPr>
        <dsp:cNvPr id="0" name=""/>
        <dsp:cNvSpPr/>
      </dsp:nvSpPr>
      <dsp:spPr>
        <a:xfrm>
          <a:off x="892016" y="4623019"/>
          <a:ext cx="1617026" cy="1617026"/>
        </a:xfrm>
        <a:prstGeom prst="ellipse">
          <a:avLst/>
        </a:prstGeom>
        <a:blipFill rotWithShape="0">
          <a:blip xmlns:r="http://schemas.openxmlformats.org/officeDocument/2006/relationships" r:embed="rId5"/>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1128824" y="4859827"/>
        <a:ext cx="1143410" cy="1143410"/>
      </dsp:txXfrm>
    </dsp:sp>
    <dsp:sp modelId="{A14B0618-D45E-41D8-A011-B1AD28296C4F}">
      <dsp:nvSpPr>
        <dsp:cNvPr id="0" name=""/>
        <dsp:cNvSpPr/>
      </dsp:nvSpPr>
      <dsp:spPr>
        <a:xfrm>
          <a:off x="1505" y="1882308"/>
          <a:ext cx="1617026" cy="1617026"/>
        </a:xfrm>
        <a:prstGeom prst="ellipse">
          <a:avLst/>
        </a:prstGeom>
        <a:blipFill rotWithShape="0">
          <a:blip xmlns:r="http://schemas.openxmlformats.org/officeDocument/2006/relationships" r:embed="rId6"/>
          <a:stretch>
            <a:fillRect/>
          </a:stretch>
        </a:blipFill>
        <a:ln w="38100">
          <a:solidFill>
            <a:schemeClr val="tx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a:off x="238313" y="2119116"/>
        <a:ext cx="1143410" cy="11434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94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1636-B16A-254B-40E6-A993EE46387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490B1F-BD0F-D2C4-F05C-78DC4B2D3E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DF4CA2-1D0E-D1B4-5A67-72FDC59B9EE6}"/>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5" name="Footer Placeholder 4">
            <a:extLst>
              <a:ext uri="{FF2B5EF4-FFF2-40B4-BE49-F238E27FC236}">
                <a16:creationId xmlns:a16="http://schemas.microsoft.com/office/drawing/2014/main" id="{95A0DCB0-282F-01DB-3BE6-3D7791BA34C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E87A5A1-EA54-4CCF-74AE-54B171A7915D}"/>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160915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F2EF5-7427-B063-1664-56591AC4146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595A01-8894-1B08-63DE-DFF3A092ED0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20342C-4BA7-156D-445A-692352A060B8}"/>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5" name="Footer Placeholder 4">
            <a:extLst>
              <a:ext uri="{FF2B5EF4-FFF2-40B4-BE49-F238E27FC236}">
                <a16:creationId xmlns:a16="http://schemas.microsoft.com/office/drawing/2014/main" id="{4AFA0524-2179-65C7-DFBE-DB28AB47C9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60DA442-9364-7DD1-AD57-CEC68EF6FE06}"/>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84809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BA7E-7D51-C173-3329-B6F5BCF879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51778E-CC59-1856-C224-3405472AD1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12487-3919-C648-B6E5-44D96D1C023A}"/>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5" name="Footer Placeholder 4">
            <a:extLst>
              <a:ext uri="{FF2B5EF4-FFF2-40B4-BE49-F238E27FC236}">
                <a16:creationId xmlns:a16="http://schemas.microsoft.com/office/drawing/2014/main" id="{5DD34BC8-5CAC-FB9D-24E8-8227F6F22B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4EC7B3F-7BBF-A7DC-391A-FB6CB05B3488}"/>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12705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672B-4DBA-C865-1744-00E89BAD5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8BCFB1-9B48-B13B-0C39-A4EBFA66E32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23CB6-4326-3FA3-CD61-991AB00EDB10}"/>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5" name="Footer Placeholder 4">
            <a:extLst>
              <a:ext uri="{FF2B5EF4-FFF2-40B4-BE49-F238E27FC236}">
                <a16:creationId xmlns:a16="http://schemas.microsoft.com/office/drawing/2014/main" id="{C301B791-6AC8-FA00-8441-19FA65EEB6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307A0E0-8D0A-068A-51A5-F6A11AD7993D}"/>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281518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DF74-28B6-890D-A877-C9A54555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75B829-80C7-3C88-3EE5-545DC6C7CC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11CB81-4485-88D5-82B4-4F258FE44C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CE8FFE-2152-24BF-3A44-5D322A852A7E}"/>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6" name="Footer Placeholder 5">
            <a:extLst>
              <a:ext uri="{FF2B5EF4-FFF2-40B4-BE49-F238E27FC236}">
                <a16:creationId xmlns:a16="http://schemas.microsoft.com/office/drawing/2014/main" id="{B6BE4A14-E30C-CD11-4929-A1BE60A705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79BDE67-5F51-54D4-2116-E9ED7A25021F}"/>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307027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2C31-34D0-0E16-EB50-D4293D13E2D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330A1B-148C-31AB-5B7F-315EA3083F0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C53EAA-325E-5AC5-8003-573CE3C4B02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FB81D2-301F-3EF0-A4A8-BE14741FF7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FECA8A-FD9F-EF34-4EB8-D7DF869AC6B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C7888-3643-3A88-9E7C-59A53D047D37}"/>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8" name="Footer Placeholder 7">
            <a:extLst>
              <a:ext uri="{FF2B5EF4-FFF2-40B4-BE49-F238E27FC236}">
                <a16:creationId xmlns:a16="http://schemas.microsoft.com/office/drawing/2014/main" id="{DD00E194-EC96-02FB-86DD-A051321F85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3A4D831-D45C-7C70-03AE-710D49D849D7}"/>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246675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8B280-C102-92C9-64E9-54A33539B9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922C9B-619F-B36D-0495-063CE2948A00}"/>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4" name="Footer Placeholder 3">
            <a:extLst>
              <a:ext uri="{FF2B5EF4-FFF2-40B4-BE49-F238E27FC236}">
                <a16:creationId xmlns:a16="http://schemas.microsoft.com/office/drawing/2014/main" id="{5CF486EE-992D-95FA-4EC2-4EC357E4C9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806D31E-0BF3-B70F-39BB-187FBF60C56A}"/>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953302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9D172-32EA-9226-AC2A-2E94FF63EC50}"/>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3" name="Footer Placeholder 2">
            <a:extLst>
              <a:ext uri="{FF2B5EF4-FFF2-40B4-BE49-F238E27FC236}">
                <a16:creationId xmlns:a16="http://schemas.microsoft.com/office/drawing/2014/main" id="{A4C7FE54-367E-50F8-1B07-DA984E818F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BECFEF8-952C-3448-5A6E-4C91A6902A40}"/>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510302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F66D-0F53-D06C-020B-563490C35D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72F3D7-E416-6875-3C36-5C2ED1C1F1E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F0F555-4F83-F29D-388E-9EDFF57887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0C6095-FC2C-B9F5-C4FE-88E5E963A8A3}"/>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6" name="Footer Placeholder 5">
            <a:extLst>
              <a:ext uri="{FF2B5EF4-FFF2-40B4-BE49-F238E27FC236}">
                <a16:creationId xmlns:a16="http://schemas.microsoft.com/office/drawing/2014/main" id="{A216171A-E185-DC6F-E370-EDF9F8CCCA9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5059E1E-D600-9F27-76CF-E508BA43EE18}"/>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356208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D75C-C0F0-E78F-26E6-A10C64BE1AB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B147B1-7993-0884-C470-6C3760311B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8B3E3A-021A-F8D4-E521-44655CE73C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1688C-313F-12FF-1213-0ED917350F08}"/>
              </a:ext>
            </a:extLst>
          </p:cNvPr>
          <p:cNvSpPr>
            <a:spLocks noGrp="1"/>
          </p:cNvSpPr>
          <p:nvPr>
            <p:ph type="dt" sz="half" idx="10"/>
          </p:nvPr>
        </p:nvSpPr>
        <p:spPr>
          <a:xfrm>
            <a:off x="838200" y="6356350"/>
            <a:ext cx="2743200" cy="365125"/>
          </a:xfrm>
          <a:prstGeom prst="rect">
            <a:avLst/>
          </a:prstGeom>
        </p:spPr>
        <p:txBody>
          <a:bodyPr/>
          <a:lstStyle/>
          <a:p>
            <a:fld id="{06C54C85-956C-4A19-9997-BFA801DABD46}" type="datetimeFigureOut">
              <a:rPr lang="en-GB" smtClean="0"/>
              <a:t>02/10/2022</a:t>
            </a:fld>
            <a:endParaRPr lang="en-GB"/>
          </a:p>
        </p:txBody>
      </p:sp>
      <p:sp>
        <p:nvSpPr>
          <p:cNvPr id="6" name="Footer Placeholder 5">
            <a:extLst>
              <a:ext uri="{FF2B5EF4-FFF2-40B4-BE49-F238E27FC236}">
                <a16:creationId xmlns:a16="http://schemas.microsoft.com/office/drawing/2014/main" id="{E932183E-4A34-6BB4-75BA-8F8DD35B8FB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9DE2D96-F102-45B2-E25F-EC3CA4C991DA}"/>
              </a:ext>
            </a:extLst>
          </p:cNvPr>
          <p:cNvSpPr>
            <a:spLocks noGrp="1"/>
          </p:cNvSpPr>
          <p:nvPr>
            <p:ph type="sldNum" sz="quarter" idx="12"/>
          </p:nvPr>
        </p:nvSpPr>
        <p:spPr>
          <a:xfrm>
            <a:off x="8610600" y="6356350"/>
            <a:ext cx="2743200" cy="365125"/>
          </a:xfrm>
          <a:prstGeom prst="rect">
            <a:avLst/>
          </a:prstGeom>
        </p:spPr>
        <p:txBody>
          <a:bodyPr/>
          <a:lstStyle/>
          <a:p>
            <a:fld id="{CCF7B853-4DF7-471A-9191-CE3A8F3A4F53}" type="slidenum">
              <a:rPr lang="en-GB" smtClean="0"/>
              <a:t>‹#›</a:t>
            </a:fld>
            <a:endParaRPr lang="en-GB"/>
          </a:p>
        </p:txBody>
      </p:sp>
    </p:spTree>
    <p:extLst>
      <p:ext uri="{BB962C8B-B14F-4D97-AF65-F5344CB8AC3E}">
        <p14:creationId xmlns:p14="http://schemas.microsoft.com/office/powerpoint/2010/main" val="27250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shortcutstv.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hlinkClick r:id="rId13"/>
            <a:extLst>
              <a:ext uri="{FF2B5EF4-FFF2-40B4-BE49-F238E27FC236}">
                <a16:creationId xmlns:a16="http://schemas.microsoft.com/office/drawing/2014/main" id="{70D9A82A-AD12-6135-9718-01D6A3AB34CD}"/>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6250" r="96563">
                        <a14:foregroundMark x1="60625" y1="33438" x2="60625" y2="33438"/>
                        <a14:foregroundMark x1="9375" y1="41563" x2="9375" y2="41563"/>
                        <a14:foregroundMark x1="19063" y1="52188" x2="19063" y2="52188"/>
                        <a14:foregroundMark x1="21250" y1="50625" x2="21250" y2="50625"/>
                        <a14:foregroundMark x1="32500" y1="51250" x2="32500" y2="51250"/>
                        <a14:foregroundMark x1="40625" y1="54063" x2="40625" y2="54063"/>
                        <a14:foregroundMark x1="48438" y1="50625" x2="48438" y2="50625"/>
                        <a14:foregroundMark x1="54688" y1="53750" x2="54688" y2="53750"/>
                        <a14:foregroundMark x1="67188" y1="66875" x2="67188" y2="66875"/>
                        <a14:foregroundMark x1="80625" y1="50313" x2="80625" y2="50313"/>
                        <a14:foregroundMark x1="87813" y1="59375" x2="87813" y2="59375"/>
                        <a14:foregroundMark x1="93438" y1="44688" x2="93438" y2="44688"/>
                        <a14:foregroundMark x1="96563" y1="51875" x2="96563" y2="51875"/>
                        <a14:foregroundMark x1="62187" y1="35625" x2="62187" y2="35625"/>
                        <a14:foregroundMark x1="6250" y1="68438" x2="6250" y2="68438"/>
                        <a14:foregroundMark x1="54375" y1="29063" x2="54375" y2="29063"/>
                        <a14:foregroundMark x1="53438" y1="25000" x2="53438" y2="25000"/>
                        <a14:foregroundMark x1="54688" y1="28750" x2="54688" y2="28750"/>
                        <a14:foregroundMark x1="54375" y1="26875" x2="54375" y2="26875"/>
                      </a14:backgroundRemoval>
                    </a14:imgEffect>
                  </a14:imgLayer>
                </a14:imgProps>
              </a:ext>
              <a:ext uri="{28A0092B-C50C-407E-A947-70E740481C1C}">
                <a14:useLocalDpi xmlns:a14="http://schemas.microsoft.com/office/drawing/2010/main" val="0"/>
              </a:ext>
            </a:extLst>
          </a:blip>
          <a:stretch>
            <a:fillRect/>
          </a:stretch>
        </p:blipFill>
        <p:spPr>
          <a:xfrm>
            <a:off x="9719469" y="5796117"/>
            <a:ext cx="953145" cy="1061883"/>
          </a:xfrm>
          <a:prstGeom prst="rect">
            <a:avLst/>
          </a:prstGeom>
        </p:spPr>
      </p:pic>
    </p:spTree>
    <p:extLst>
      <p:ext uri="{BB962C8B-B14F-4D97-AF65-F5344CB8AC3E}">
        <p14:creationId xmlns:p14="http://schemas.microsoft.com/office/powerpoint/2010/main" val="69363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56000" b="-41000"/>
          </a:stretch>
        </a:blipFill>
        <a:effectLst/>
      </p:bgPr>
    </p:bg>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2761710012"/>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340C07A5-D305-B4EB-3FDB-DC351B246BFC}"/>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C4F63A08-1B42-3B6D-06FD-6674913718A0}"/>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8F03BB-CA4B-F9F7-468A-B6931372E085}"/>
              </a:ext>
            </a:extLst>
          </p:cNvPr>
          <p:cNvSpPr txBox="1"/>
          <p:nvPr/>
        </p:nvSpPr>
        <p:spPr>
          <a:xfrm>
            <a:off x="4365524" y="212537"/>
            <a:ext cx="6833417" cy="1569660"/>
          </a:xfrm>
          <a:prstGeom prst="rect">
            <a:avLst/>
          </a:prstGeom>
          <a:noFill/>
        </p:spPr>
        <p:txBody>
          <a:bodyPr wrap="square" rtlCol="0">
            <a:spAutoFit/>
          </a:bodyPr>
          <a:lstStyle/>
          <a:p>
            <a:r>
              <a:rPr lang="en-GB" sz="4800" dirty="0">
                <a:latin typeface="Base 05" panose="00000400000000000000" pitchFamily="50" charset="0"/>
              </a:rPr>
              <a:t>Social Inequality</a:t>
            </a:r>
          </a:p>
          <a:p>
            <a:pPr algn="r"/>
            <a:r>
              <a:rPr lang="en-GB" sz="4800" dirty="0">
                <a:latin typeface="Base 05" panose="00000400000000000000" pitchFamily="50" charset="0"/>
              </a:rPr>
              <a:t>Smoothies</a:t>
            </a:r>
          </a:p>
        </p:txBody>
      </p:sp>
      <p:sp>
        <p:nvSpPr>
          <p:cNvPr id="6" name="TextBox 5">
            <a:extLst>
              <a:ext uri="{FF2B5EF4-FFF2-40B4-BE49-F238E27FC236}">
                <a16:creationId xmlns:a16="http://schemas.microsoft.com/office/drawing/2014/main" id="{9DF78AA8-4838-1C10-4B08-FFE93EF76DD6}"/>
              </a:ext>
            </a:extLst>
          </p:cNvPr>
          <p:cNvSpPr txBox="1"/>
          <p:nvPr/>
        </p:nvSpPr>
        <p:spPr>
          <a:xfrm>
            <a:off x="7004306" y="2576514"/>
            <a:ext cx="4029258" cy="1938992"/>
          </a:xfrm>
          <a:prstGeom prst="rect">
            <a:avLst/>
          </a:prstGeom>
          <a:noFill/>
        </p:spPr>
        <p:txBody>
          <a:bodyPr wrap="square" rtlCol="0">
            <a:spAutoFit/>
          </a:bodyPr>
          <a:lstStyle/>
          <a:p>
            <a:r>
              <a:rPr lang="en-GB" sz="2000" dirty="0">
                <a:latin typeface="Beatnik SF" pitchFamily="2" charset="0"/>
              </a:rPr>
              <a:t>A simple set of mainly, it must be said, glass-based, analogies designed to make ideas about social and economic inequality easier to digest…</a:t>
            </a:r>
          </a:p>
        </p:txBody>
      </p:sp>
    </p:spTree>
    <p:extLst>
      <p:ext uri="{BB962C8B-B14F-4D97-AF65-F5344CB8AC3E}">
        <p14:creationId xmlns:p14="http://schemas.microsoft.com/office/powerpoint/2010/main" val="758188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par>
                                <p:cTn id="8" presetID="22" presetClass="entr" presetSubtype="8" fill="hold" nodeType="withEffect">
                                  <p:stCondLst>
                                    <p:cond delay="10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2000"/>
                                        <p:tgtEl>
                                          <p:spTgt spid="5">
                                            <p:txEl>
                                              <p:pRg st="1" end="1"/>
                                            </p:txEl>
                                          </p:spTgt>
                                        </p:tgtEl>
                                      </p:cBhvr>
                                    </p:animEffect>
                                  </p:childTnLst>
                                </p:cTn>
                              </p:par>
                            </p:childTnLst>
                          </p:cTn>
                        </p:par>
                        <p:par>
                          <p:cTn id="11" fill="hold">
                            <p:stCondLst>
                              <p:cond delay="3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gs>
          </a:gsLst>
          <a:path path="circle">
            <a:fillToRect l="100000" t="100000"/>
          </a:path>
        </a:gra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F2459DC-0C2A-764D-0930-A3C26AC40050}"/>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2254286865"/>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02A2EC5-52FA-DD70-BB50-F33D73582A01}"/>
              </a:ext>
            </a:extLst>
          </p:cNvPr>
          <p:cNvSpPr txBox="1"/>
          <p:nvPr/>
        </p:nvSpPr>
        <p:spPr>
          <a:xfrm>
            <a:off x="5928852" y="212537"/>
            <a:ext cx="5270089" cy="830997"/>
          </a:xfrm>
          <a:prstGeom prst="rect">
            <a:avLst/>
          </a:prstGeom>
          <a:noFill/>
        </p:spPr>
        <p:txBody>
          <a:bodyPr wrap="square" rtlCol="0">
            <a:spAutoFit/>
          </a:bodyPr>
          <a:lstStyle/>
          <a:p>
            <a:r>
              <a:rPr lang="en-GB" sz="4800" dirty="0">
                <a:latin typeface="Base 05" panose="00000400000000000000" pitchFamily="50" charset="0"/>
              </a:rPr>
              <a:t>Glass ceiling</a:t>
            </a:r>
          </a:p>
        </p:txBody>
      </p:sp>
      <p:cxnSp>
        <p:nvCxnSpPr>
          <p:cNvPr id="6" name="Straight Connector 5">
            <a:extLst>
              <a:ext uri="{FF2B5EF4-FFF2-40B4-BE49-F238E27FC236}">
                <a16:creationId xmlns:a16="http://schemas.microsoft.com/office/drawing/2014/main" id="{3C8E1F9D-AD67-EFBE-2C79-153832DEBF96}"/>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A9F8F0B-169E-B182-4AD6-E44F9874A814}"/>
              </a:ext>
            </a:extLst>
          </p:cNvPr>
          <p:cNvSpPr txBox="1"/>
          <p:nvPr/>
        </p:nvSpPr>
        <p:spPr>
          <a:xfrm>
            <a:off x="7004306" y="1970023"/>
            <a:ext cx="4029258" cy="2862322"/>
          </a:xfrm>
          <a:prstGeom prst="rect">
            <a:avLst/>
          </a:prstGeom>
          <a:noFill/>
        </p:spPr>
        <p:txBody>
          <a:bodyPr wrap="square" rtlCol="0">
            <a:spAutoFit/>
          </a:bodyPr>
          <a:lstStyle/>
          <a:p>
            <a:r>
              <a:rPr lang="en-GB" sz="2000" dirty="0">
                <a:latin typeface="Beatnik SF" pitchFamily="2" charset="0"/>
              </a:rPr>
              <a:t>“An artificial, unseen, and often unacknowledged discriminatory barrier that prevents otherwise qualified people such as women and ethnic minorities from rising to positions of leadership and power, particularly within a corporation.”</a:t>
            </a:r>
          </a:p>
        </p:txBody>
      </p:sp>
    </p:spTree>
    <p:extLst>
      <p:ext uri="{BB962C8B-B14F-4D97-AF65-F5344CB8AC3E}">
        <p14:creationId xmlns:p14="http://schemas.microsoft.com/office/powerpoint/2010/main" val="474832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10000"/>
              </a:schemeClr>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1534715269"/>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37E51A56-3BA3-F35B-4B2B-665C7E326E9E}"/>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7A05EA1-441A-463F-D5C4-AAF459D850D2}"/>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B49838-AD3D-C960-1E3A-4B19B2460665}"/>
              </a:ext>
            </a:extLst>
          </p:cNvPr>
          <p:cNvSpPr txBox="1"/>
          <p:nvPr/>
        </p:nvSpPr>
        <p:spPr>
          <a:xfrm>
            <a:off x="4817808" y="212537"/>
            <a:ext cx="6381134" cy="830997"/>
          </a:xfrm>
          <a:prstGeom prst="rect">
            <a:avLst/>
          </a:prstGeom>
          <a:noFill/>
        </p:spPr>
        <p:txBody>
          <a:bodyPr wrap="square" rtlCol="0">
            <a:spAutoFit/>
          </a:bodyPr>
          <a:lstStyle/>
          <a:p>
            <a:r>
              <a:rPr lang="en-GB" sz="4800" dirty="0">
                <a:latin typeface="Base 05" panose="00000400000000000000" pitchFamily="50" charset="0"/>
              </a:rPr>
              <a:t>Glass Trapdoor</a:t>
            </a:r>
          </a:p>
        </p:txBody>
      </p:sp>
      <p:sp>
        <p:nvSpPr>
          <p:cNvPr id="6" name="TextBox 5">
            <a:extLst>
              <a:ext uri="{FF2B5EF4-FFF2-40B4-BE49-F238E27FC236}">
                <a16:creationId xmlns:a16="http://schemas.microsoft.com/office/drawing/2014/main" id="{C03BA557-05E7-8916-4C1D-F252BA88F791}"/>
              </a:ext>
            </a:extLst>
          </p:cNvPr>
          <p:cNvSpPr txBox="1"/>
          <p:nvPr/>
        </p:nvSpPr>
        <p:spPr>
          <a:xfrm>
            <a:off x="7004306" y="1970023"/>
            <a:ext cx="4029258" cy="3785652"/>
          </a:xfrm>
          <a:prstGeom prst="rect">
            <a:avLst/>
          </a:prstGeom>
          <a:noFill/>
        </p:spPr>
        <p:txBody>
          <a:bodyPr wrap="square" rtlCol="0">
            <a:spAutoFit/>
          </a:bodyPr>
          <a:lstStyle/>
          <a:p>
            <a:r>
              <a:rPr lang="en-GB" sz="2000" dirty="0">
                <a:latin typeface="Beatnik SF" pitchFamily="2" charset="0"/>
              </a:rPr>
              <a:t>“Those women who manage to breach the glass ceiling do so by adopting explicitly masculine organisational behaviours, practices and identities.</a:t>
            </a:r>
          </a:p>
          <a:p>
            <a:endParaRPr lang="en-GB" sz="2000" dirty="0">
              <a:latin typeface="Beatnik SF" pitchFamily="2" charset="0"/>
            </a:endParaRPr>
          </a:p>
          <a:p>
            <a:r>
              <a:rPr lang="en-GB" sz="2000" dirty="0">
                <a:latin typeface="Beatnik SF" pitchFamily="2" charset="0"/>
              </a:rPr>
              <a:t>Having reached the higher organisational </a:t>
            </a:r>
            <a:r>
              <a:rPr lang="en-GB" sz="2000">
                <a:latin typeface="Beatnik SF" pitchFamily="2" charset="0"/>
              </a:rPr>
              <a:t>levels they </a:t>
            </a:r>
            <a:r>
              <a:rPr lang="en-GB" sz="2000" dirty="0">
                <a:latin typeface="Beatnik SF" pitchFamily="2" charset="0"/>
              </a:rPr>
              <a:t>pull the glass trapdoor shut to prevent other women following in their footsteps.”</a:t>
            </a:r>
          </a:p>
        </p:txBody>
      </p:sp>
    </p:spTree>
    <p:extLst>
      <p:ext uri="{BB962C8B-B14F-4D97-AF65-F5344CB8AC3E}">
        <p14:creationId xmlns:p14="http://schemas.microsoft.com/office/powerpoint/2010/main" val="447878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2461497481"/>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ACAD12CE-B82D-48F4-836E-8B4BBECBF707}"/>
              </a:ext>
            </a:extLst>
          </p:cNvPr>
          <p:cNvSpPr txBox="1"/>
          <p:nvPr/>
        </p:nvSpPr>
        <p:spPr>
          <a:xfrm>
            <a:off x="7004306" y="1970023"/>
            <a:ext cx="4029258" cy="4093428"/>
          </a:xfrm>
          <a:prstGeom prst="rect">
            <a:avLst/>
          </a:prstGeom>
          <a:noFill/>
        </p:spPr>
        <p:txBody>
          <a:bodyPr wrap="square" rtlCol="0">
            <a:spAutoFit/>
          </a:bodyPr>
          <a:lstStyle/>
          <a:p>
            <a:r>
              <a:rPr lang="en-GB" sz="2000" dirty="0">
                <a:latin typeface="Beatnik SF" pitchFamily="2" charset="0"/>
              </a:rPr>
              <a:t>“Haslam and Ryan describe a situation in which women are promoted to higher organisational positions during times of crisis or duress when the chance of failure is more likely. Women and ethnic minorities in these situations are set up for failure - the equivalent of standing on the edge of a slippery cliff face. </a:t>
            </a:r>
          </a:p>
          <a:p>
            <a:endParaRPr lang="en-GB" sz="2000" dirty="0">
              <a:latin typeface="Beatnik SF" pitchFamily="2" charset="0"/>
            </a:endParaRPr>
          </a:p>
          <a:p>
            <a:r>
              <a:rPr lang="en-GB" sz="2000" dirty="0">
                <a:latin typeface="Beatnik SF" pitchFamily="2" charset="0"/>
              </a:rPr>
              <a:t>If they fail, they fall.”</a:t>
            </a:r>
          </a:p>
        </p:txBody>
      </p:sp>
      <p:cxnSp>
        <p:nvCxnSpPr>
          <p:cNvPr id="3" name="Straight Connector 2">
            <a:extLst>
              <a:ext uri="{FF2B5EF4-FFF2-40B4-BE49-F238E27FC236}">
                <a16:creationId xmlns:a16="http://schemas.microsoft.com/office/drawing/2014/main" id="{CA26358D-E3E4-3EC0-FAFA-D1538E74BF0F}"/>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E461ED05-40BB-7797-9DB2-6A0B329EFFE3}"/>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F521C93-02E8-EC24-4A0E-BC3CC27C0AF0}"/>
              </a:ext>
            </a:extLst>
          </p:cNvPr>
          <p:cNvSpPr txBox="1"/>
          <p:nvPr/>
        </p:nvSpPr>
        <p:spPr>
          <a:xfrm>
            <a:off x="4670324" y="212537"/>
            <a:ext cx="6528618" cy="830997"/>
          </a:xfrm>
          <a:prstGeom prst="rect">
            <a:avLst/>
          </a:prstGeom>
          <a:noFill/>
        </p:spPr>
        <p:txBody>
          <a:bodyPr wrap="square" rtlCol="0">
            <a:spAutoFit/>
          </a:bodyPr>
          <a:lstStyle/>
          <a:p>
            <a:r>
              <a:rPr lang="en-GB" sz="4800" dirty="0">
                <a:latin typeface="Base 05" panose="00000400000000000000" pitchFamily="50" charset="0"/>
              </a:rPr>
              <a:t>Glass Cliff Face</a:t>
            </a:r>
          </a:p>
        </p:txBody>
      </p:sp>
    </p:spTree>
    <p:extLst>
      <p:ext uri="{BB962C8B-B14F-4D97-AF65-F5344CB8AC3E}">
        <p14:creationId xmlns:p14="http://schemas.microsoft.com/office/powerpoint/2010/main" val="1450587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gs>
          </a:gsLst>
          <a:path path="circle">
            <a:fillToRect l="100000" t="100000"/>
          </a:path>
        </a:gradFill>
        <a:effectLst/>
      </p:bgPr>
    </p:bg>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3281514469"/>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BD689D2C-0D41-A2C6-CD73-F30E9801B62D}"/>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D6627763-F6C1-0416-31D0-9CCEE4F202D1}"/>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5459FA-F763-1277-124D-6AFBFFD13578}"/>
              </a:ext>
            </a:extLst>
          </p:cNvPr>
          <p:cNvSpPr txBox="1"/>
          <p:nvPr/>
        </p:nvSpPr>
        <p:spPr>
          <a:xfrm>
            <a:off x="4591670" y="212537"/>
            <a:ext cx="6607272" cy="830997"/>
          </a:xfrm>
          <a:prstGeom prst="rect">
            <a:avLst/>
          </a:prstGeom>
          <a:noFill/>
        </p:spPr>
        <p:txBody>
          <a:bodyPr wrap="square" rtlCol="0">
            <a:spAutoFit/>
          </a:bodyPr>
          <a:lstStyle/>
          <a:p>
            <a:r>
              <a:rPr lang="en-GB" sz="4800" dirty="0">
                <a:latin typeface="Base 05" panose="00000400000000000000" pitchFamily="50" charset="0"/>
              </a:rPr>
              <a:t>Concrete ceiling</a:t>
            </a:r>
          </a:p>
        </p:txBody>
      </p:sp>
      <p:sp>
        <p:nvSpPr>
          <p:cNvPr id="6" name="TextBox 5">
            <a:extLst>
              <a:ext uri="{FF2B5EF4-FFF2-40B4-BE49-F238E27FC236}">
                <a16:creationId xmlns:a16="http://schemas.microsoft.com/office/drawing/2014/main" id="{5AD5A4F4-8956-AE00-C19F-CED1A137D1A7}"/>
              </a:ext>
            </a:extLst>
          </p:cNvPr>
          <p:cNvSpPr txBox="1"/>
          <p:nvPr/>
        </p:nvSpPr>
        <p:spPr>
          <a:xfrm>
            <a:off x="7004306" y="1970023"/>
            <a:ext cx="4029258" cy="3477875"/>
          </a:xfrm>
          <a:prstGeom prst="rect">
            <a:avLst/>
          </a:prstGeom>
          <a:noFill/>
        </p:spPr>
        <p:txBody>
          <a:bodyPr wrap="square" rtlCol="0">
            <a:spAutoFit/>
          </a:bodyPr>
          <a:lstStyle/>
          <a:p>
            <a:r>
              <a:rPr lang="en-GB" sz="2000" dirty="0">
                <a:latin typeface="Beatnik SF" pitchFamily="2" charset="0"/>
              </a:rPr>
              <a:t>“An artificial, impenetrable, barrier that prevents otherwise qualified people such as women and ethnic minorities from rising to positions of leadership and power within an organisation. Such barriers to promotion normally function as a combination of both sexist and racist assumptions about the abilities of female workers”.</a:t>
            </a:r>
          </a:p>
        </p:txBody>
      </p:sp>
    </p:spTree>
    <p:extLst>
      <p:ext uri="{BB962C8B-B14F-4D97-AF65-F5344CB8AC3E}">
        <p14:creationId xmlns:p14="http://schemas.microsoft.com/office/powerpoint/2010/main" val="192976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gs>
          </a:gsLst>
          <a:path path="circle">
            <a:fillToRect l="100000" t="100000"/>
          </a:path>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09F8EF1-1F67-8ACA-4609-F18A43710E3E}"/>
              </a:ext>
            </a:extLst>
          </p:cNvPr>
          <p:cNvCxnSpPr/>
          <p:nvPr/>
        </p:nvCxnSpPr>
        <p:spPr>
          <a:xfrm>
            <a:off x="0" y="1061884"/>
            <a:ext cx="12192000" cy="0"/>
          </a:xfrm>
          <a:prstGeom prst="line">
            <a:avLst/>
          </a:prstGeom>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C9E78860-0D81-69A7-195D-08DEA3096D65}"/>
              </a:ext>
            </a:extLst>
          </p:cNvPr>
          <p:cNvCxnSpPr>
            <a:cxnSpLocks/>
          </p:cNvCxnSpPr>
          <p:nvPr/>
        </p:nvCxnSpPr>
        <p:spPr>
          <a:xfrm>
            <a:off x="11198941" y="-157316"/>
            <a:ext cx="0" cy="72095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a:extLst>
              <a:ext uri="{FF2B5EF4-FFF2-40B4-BE49-F238E27FC236}">
                <a16:creationId xmlns:a16="http://schemas.microsoft.com/office/drawing/2014/main" id="{8279F3A6-4028-187A-806E-037A38D0E1C1}"/>
              </a:ext>
            </a:extLst>
          </p:cNvPr>
          <p:cNvGraphicFramePr/>
          <p:nvPr>
            <p:extLst>
              <p:ext uri="{D42A27DB-BD31-4B8C-83A1-F6EECF244321}">
                <p14:modId xmlns:p14="http://schemas.microsoft.com/office/powerpoint/2010/main" val="3073986929"/>
              </p:ext>
            </p:extLst>
          </p:nvPr>
        </p:nvGraphicFramePr>
        <p:xfrm>
          <a:off x="98325" y="194187"/>
          <a:ext cx="6282813" cy="6469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342444B-3B03-9124-E3EF-B53F05011EE7}"/>
              </a:ext>
            </a:extLst>
          </p:cNvPr>
          <p:cNvSpPr txBox="1"/>
          <p:nvPr/>
        </p:nvSpPr>
        <p:spPr>
          <a:xfrm>
            <a:off x="5928852" y="212537"/>
            <a:ext cx="5270089" cy="830997"/>
          </a:xfrm>
          <a:prstGeom prst="rect">
            <a:avLst/>
          </a:prstGeom>
          <a:noFill/>
        </p:spPr>
        <p:txBody>
          <a:bodyPr wrap="square" rtlCol="0">
            <a:spAutoFit/>
          </a:bodyPr>
          <a:lstStyle/>
          <a:p>
            <a:r>
              <a:rPr lang="en-GB" sz="4800" dirty="0">
                <a:latin typeface="Base 05" panose="00000400000000000000" pitchFamily="50" charset="0"/>
              </a:rPr>
              <a:t>Sticky Floor</a:t>
            </a:r>
          </a:p>
        </p:txBody>
      </p:sp>
      <p:sp>
        <p:nvSpPr>
          <p:cNvPr id="6" name="TextBox 5">
            <a:extLst>
              <a:ext uri="{FF2B5EF4-FFF2-40B4-BE49-F238E27FC236}">
                <a16:creationId xmlns:a16="http://schemas.microsoft.com/office/drawing/2014/main" id="{F509D744-3CB4-6346-3A07-788372AABBE3}"/>
              </a:ext>
            </a:extLst>
          </p:cNvPr>
          <p:cNvSpPr txBox="1"/>
          <p:nvPr/>
        </p:nvSpPr>
        <p:spPr>
          <a:xfrm>
            <a:off x="7004306" y="1970023"/>
            <a:ext cx="4029258" cy="3477875"/>
          </a:xfrm>
          <a:prstGeom prst="rect">
            <a:avLst/>
          </a:prstGeom>
          <a:noFill/>
        </p:spPr>
        <p:txBody>
          <a:bodyPr wrap="square" rtlCol="0">
            <a:spAutoFit/>
          </a:bodyPr>
          <a:lstStyle/>
          <a:p>
            <a:r>
              <a:rPr lang="en-GB" sz="2000" dirty="0">
                <a:latin typeface="Beatnik SF" pitchFamily="2" charset="0"/>
              </a:rPr>
              <a:t>“In contemporary public and private organisations there is increasingly little-or-no opportunity for career advancement “up-the-organisational-scale”. </a:t>
            </a:r>
          </a:p>
          <a:p>
            <a:endParaRPr lang="en-GB" sz="2000" dirty="0">
              <a:latin typeface="Beatnik SF" pitchFamily="2" charset="0"/>
            </a:endParaRPr>
          </a:p>
          <a:p>
            <a:r>
              <a:rPr lang="en-GB" sz="2000" dirty="0">
                <a:latin typeface="Beatnik SF" pitchFamily="2" charset="0"/>
              </a:rPr>
              <a:t>Most employees are stuck to the organisational floor with little or no prospect of career advancement”.</a:t>
            </a:r>
          </a:p>
        </p:txBody>
      </p:sp>
    </p:spTree>
    <p:extLst>
      <p:ext uri="{BB962C8B-B14F-4D97-AF65-F5344CB8AC3E}">
        <p14:creationId xmlns:p14="http://schemas.microsoft.com/office/powerpoint/2010/main" val="3139595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0AB9314-36C2-4589-B6AA-0F3BDD4C0718}">
  <we:reference id="wa200002185" version="1.0.0.1" store="en-US" storeType="OMEX"/>
  <we:alternateReferences>
    <we:reference id="WA200002185"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315</TotalTime>
  <Words>272</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Base 05</vt:lpstr>
      <vt:lpstr>Beatnik SF</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 Livesey</cp:lastModifiedBy>
  <cp:revision>76</cp:revision>
  <dcterms:created xsi:type="dcterms:W3CDTF">2022-09-30T09:07:26Z</dcterms:created>
  <dcterms:modified xsi:type="dcterms:W3CDTF">2022-10-02T09:17:52Z</dcterms:modified>
</cp:coreProperties>
</file>