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56" r:id="rId5"/>
    <p:sldId id="259" r:id="rId6"/>
    <p:sldId id="257" r:id="rId7"/>
    <p:sldId id="260" r:id="rId8"/>
    <p:sldId id="261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211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F47E0-9C1F-8845-69D6-9C41B2164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5EF6C-2947-6465-AD6B-A40AFAEC3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A0AF5-AEAF-139E-72E5-40B63DE1A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3FE6-4589-4F56-8AFD-A989F1E6C480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A2882-067F-7FFA-FC77-14027665B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A65D3-F736-D18B-9822-F308DEA77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1813-9848-4521-A26A-E8204909D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546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4230E-4E75-642A-7717-B28D57016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99F7D5-ABEA-6EE5-3C4E-B589EA8EE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BA36-215E-ED2E-247B-D080AF0A5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3FE6-4589-4F56-8AFD-A989F1E6C480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46FF7-1B44-0C79-3D7C-EDA0E3DCD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04320-8A64-1A9E-3021-98CA5E3A1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1813-9848-4521-A26A-E8204909D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870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6E301E-8DA6-ADC6-6D79-61FE90639E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D53F8F-6E87-7047-B8B6-F348FF4FA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E26CC-EB68-67B2-9939-EEE91287D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3FE6-4589-4F56-8AFD-A989F1E6C480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1EBBE-F10A-53DA-E482-887E70E92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F4E9C-8539-0699-FD6D-D2C73C2FB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1813-9848-4521-A26A-E8204909D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13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CC546-92A3-4637-A512-05FD91BB5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0E41D-069D-67E6-EAA9-55C619BF9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C4F6B-B052-988E-CCBE-72D9BD88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3FE6-4589-4F56-8AFD-A989F1E6C480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82C8D-437D-4DF2-555B-0B00A6D58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C7F4F-2E97-755E-570F-33A99A602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1813-9848-4521-A26A-E8204909D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643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CADA3-A673-30E9-9EDA-1D8800E9D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101D3-7ED0-EB4D-E648-D8F485360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B7119-21BD-1C25-F9EF-72A02B97D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3FE6-4589-4F56-8AFD-A989F1E6C480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4AAE6-A78C-0752-6252-2F1FD7E25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75B82-836A-EAF1-9DBB-01DA3433A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1813-9848-4521-A26A-E8204909D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791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A3F43-171C-3169-6925-D877E8843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CCF2B-0B48-CADD-6308-BE8B0FECE7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C77F8-05AC-BCE8-5BD9-DD11F7616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18773B-175A-982E-DE5D-BC40C5CAB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3FE6-4589-4F56-8AFD-A989F1E6C480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A4E93-8662-DC78-DB1F-828B1F586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8150F-F674-B6D9-A457-1095B721A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1813-9848-4521-A26A-E8204909D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18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38F8B-1FE5-167D-4B9F-790D1AFAE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75D861-FBF9-A422-810C-814BD4C10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B3B5A9-C8F3-D64E-517D-E52AC8A73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07B440-BAB6-6F0A-8DEF-95591051E0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59B474-7BE8-092A-0704-7996853B9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F258E0-886E-1CBB-F8FD-6542AA39D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3FE6-4589-4F56-8AFD-A989F1E6C480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B80462-7A62-6C6B-EAEC-791073C5E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035EF5-25A9-E304-EE06-DB5F136F1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1813-9848-4521-A26A-E8204909D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37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5B9D3-336B-EBC7-BEFB-A2018075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D3F284-37AE-DDD8-DB6F-7DB9EC7C5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3FE6-4589-4F56-8AFD-A989F1E6C480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A2A3A0-E415-F8C9-9DBD-16E4EFD14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4E1CFA-B96E-E6D7-CA0E-08125ECD8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1813-9848-4521-A26A-E8204909D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849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4EB2AF-8A19-15F4-EB31-EE0ADA932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3FE6-4589-4F56-8AFD-A989F1E6C480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C53435-E2BE-0A91-0ED0-252FFEAB4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EDA58-FA9B-1C58-7307-288D04B8D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1813-9848-4521-A26A-E8204909D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25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31105-5F44-2FEF-9765-B7A11D43E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D031A-4DDE-C809-796C-8C2D88884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F0E515-0C66-0F2B-FD64-76A5A040C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E8ADF9-B924-F581-5F84-EBCB0A4F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3FE6-4589-4F56-8AFD-A989F1E6C480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153A48-DB7F-70E9-BA2D-864313508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E4699-1D18-0487-81E6-2DAACFC0D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1813-9848-4521-A26A-E8204909D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819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52F8A-CA1F-46D2-4A15-24D016BD6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B88EA3-3968-51CB-28C3-4A6EA1DEF4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9E0AA-DA6A-9022-3125-046FE637D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DDE4EF-2D19-DB3A-FB6D-1DBAF6D11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3FE6-4589-4F56-8AFD-A989F1E6C480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C4096-64EA-053C-65FF-29E6FACC1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B6E4B-07FB-8789-9FC2-77FCA8DC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1813-9848-4521-A26A-E8204909D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73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E55219-7F87-B8AF-12CE-1686321BD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C8CEF-39BD-01AB-5D9A-9132E9910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3EA17-3ADF-78CD-9985-FCABAF0F6C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C3FE6-4589-4F56-8AFD-A989F1E6C480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41A7F-03B9-D68C-50F4-6F21CFFF2C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ECA2D-1F09-1E1E-FE97-3F70DA703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51813-9848-4521-A26A-E8204909D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54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05C585-395B-B416-BBC8-487CF263A1C4}"/>
              </a:ext>
            </a:extLst>
          </p:cNvPr>
          <p:cNvSpPr txBox="1"/>
          <p:nvPr/>
        </p:nvSpPr>
        <p:spPr>
          <a:xfrm>
            <a:off x="961756" y="2299645"/>
            <a:ext cx="6105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Conventional Presentation Format…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20680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B257F6-9906-CF2F-165A-8993C97B3004}"/>
              </a:ext>
            </a:extLst>
          </p:cNvPr>
          <p:cNvSpPr txBox="1"/>
          <p:nvPr/>
        </p:nvSpPr>
        <p:spPr>
          <a:xfrm>
            <a:off x="0" y="38345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Semiology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A5C38E-8E9A-9A03-A230-0DA166150BA8}"/>
              </a:ext>
            </a:extLst>
          </p:cNvPr>
          <p:cNvSpPr txBox="1"/>
          <p:nvPr/>
        </p:nvSpPr>
        <p:spPr>
          <a:xfrm>
            <a:off x="845575" y="1656529"/>
            <a:ext cx="2418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Two Levels: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A7934F-9189-C53A-B060-E3DEBCEE1D77}"/>
              </a:ext>
            </a:extLst>
          </p:cNvPr>
          <p:cNvSpPr txBox="1"/>
          <p:nvPr/>
        </p:nvSpPr>
        <p:spPr>
          <a:xfrm>
            <a:off x="953729" y="2517058"/>
            <a:ext cx="6371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800" dirty="0"/>
              <a:t>What something </a:t>
            </a:r>
            <a:r>
              <a:rPr lang="en-GB" sz="2800" i="1" dirty="0"/>
              <a:t>is</a:t>
            </a:r>
            <a:r>
              <a:rPr lang="en-GB" sz="2800" dirty="0"/>
              <a:t>. i.e. what it denotes.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AB5CCC-34A3-77BF-4BEA-9DC15FF667DE}"/>
              </a:ext>
            </a:extLst>
          </p:cNvPr>
          <p:cNvSpPr txBox="1"/>
          <p:nvPr/>
        </p:nvSpPr>
        <p:spPr>
          <a:xfrm>
            <a:off x="1052052" y="3040278"/>
            <a:ext cx="6272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Example: A Light Bulb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8E2B72-D7DF-CECD-04AD-4322D5644899}"/>
              </a:ext>
            </a:extLst>
          </p:cNvPr>
          <p:cNvSpPr txBox="1"/>
          <p:nvPr/>
        </p:nvSpPr>
        <p:spPr>
          <a:xfrm>
            <a:off x="953729" y="3881217"/>
            <a:ext cx="8554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2. What something </a:t>
            </a:r>
            <a:r>
              <a:rPr lang="en-GB" sz="2800" i="1" dirty="0"/>
              <a:t>means</a:t>
            </a:r>
            <a:r>
              <a:rPr lang="en-GB" sz="2800" dirty="0"/>
              <a:t>. i.e. what it connotes.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7AABE9-9C7D-91CC-E646-E51BA08DCB65}"/>
              </a:ext>
            </a:extLst>
          </p:cNvPr>
          <p:cNvSpPr txBox="1"/>
          <p:nvPr/>
        </p:nvSpPr>
        <p:spPr>
          <a:xfrm>
            <a:off x="1052051" y="4404437"/>
            <a:ext cx="774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Example: A Light Bulb with an Exclamation Mark</a:t>
            </a:r>
          </a:p>
        </p:txBody>
      </p:sp>
    </p:spTree>
    <p:extLst>
      <p:ext uri="{BB962C8B-B14F-4D97-AF65-F5344CB8AC3E}">
        <p14:creationId xmlns:p14="http://schemas.microsoft.com/office/powerpoint/2010/main" val="408395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EED4D1-CEC4-BCD6-6DB9-95500A46F05A}"/>
              </a:ext>
            </a:extLst>
          </p:cNvPr>
          <p:cNvSpPr txBox="1"/>
          <p:nvPr/>
        </p:nvSpPr>
        <p:spPr>
          <a:xfrm>
            <a:off x="961756" y="2299645"/>
            <a:ext cx="6105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Curious</a:t>
            </a:r>
          </a:p>
          <a:p>
            <a:r>
              <a:rPr lang="en-GB" sz="4400" dirty="0">
                <a:solidFill>
                  <a:schemeClr val="bg1"/>
                </a:solidFill>
              </a:rPr>
              <a:t>Presentation Format…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42503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5EB1F1-12CF-31DE-B35A-00C9AA90A9AD}"/>
              </a:ext>
            </a:extLst>
          </p:cNvPr>
          <p:cNvSpPr txBox="1"/>
          <p:nvPr/>
        </p:nvSpPr>
        <p:spPr>
          <a:xfrm>
            <a:off x="5281127" y="1058386"/>
            <a:ext cx="64101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bg1"/>
                </a:solidFill>
                <a:latin typeface="VAGRounded BT" panose="020F0702020204020204" pitchFamily="34" charset="0"/>
              </a:rPr>
              <a:t>Shedding some light 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0DB6C8-DE31-95A5-9CF3-95D415F600EB}"/>
              </a:ext>
            </a:extLst>
          </p:cNvPr>
          <p:cNvSpPr txBox="1"/>
          <p:nvPr/>
        </p:nvSpPr>
        <p:spPr>
          <a:xfrm>
            <a:off x="0" y="3782515"/>
            <a:ext cx="12192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0" dirty="0">
                <a:solidFill>
                  <a:srgbClr val="FFFF00"/>
                </a:solidFill>
                <a:latin typeface="VAGRounded BT" panose="020F0702020204020204" pitchFamily="34" charset="0"/>
              </a:rPr>
              <a:t>Semiology</a:t>
            </a:r>
            <a:endParaRPr lang="en-GB" sz="15000" dirty="0"/>
          </a:p>
        </p:txBody>
      </p:sp>
    </p:spTree>
    <p:extLst>
      <p:ext uri="{BB962C8B-B14F-4D97-AF65-F5344CB8AC3E}">
        <p14:creationId xmlns:p14="http://schemas.microsoft.com/office/powerpoint/2010/main" val="327024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43C77C-7C05-20C3-031D-D1883A509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9" b="97051" l="9968" r="89925">
                        <a14:foregroundMark x1="42188" y1="15152" x2="28502" y2="30667"/>
                        <a14:foregroundMark x1="28502" y1="30667" x2="35884" y2="54909"/>
                        <a14:foregroundMark x1="35884" y1="54909" x2="40787" y2="61293"/>
                        <a14:foregroundMark x1="46121" y1="9778" x2="71121" y2="25778"/>
                        <a14:foregroundMark x1="71121" y1="25778" x2="73545" y2="41980"/>
                        <a14:foregroundMark x1="73545" y1="41980" x2="63362" y2="62828"/>
                        <a14:foregroundMark x1="47252" y1="4929" x2="53017" y2="5455"/>
                        <a14:foregroundMark x1="35722" y1="29293" x2="64601" y2="44404"/>
                        <a14:foregroundMark x1="64601" y1="44404" x2="65894" y2="46586"/>
                        <a14:foregroundMark x1="41703" y1="63192" x2="58782" y2="62303"/>
                        <a14:foregroundMark x1="44235" y1="91879" x2="49084" y2="97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5" y="1585831"/>
            <a:ext cx="3967533" cy="52904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F8F5D8-646D-13CC-9C39-714A4F388C86}"/>
              </a:ext>
            </a:extLst>
          </p:cNvPr>
          <p:cNvSpPr txBox="1"/>
          <p:nvPr/>
        </p:nvSpPr>
        <p:spPr>
          <a:xfrm>
            <a:off x="6772419" y="2301239"/>
            <a:ext cx="31561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chemeClr val="bg1"/>
                </a:solidFill>
                <a:latin typeface="Stencil" panose="040409050D0802020404" pitchFamily="82" charset="0"/>
              </a:rPr>
              <a:t>A</a:t>
            </a:r>
          </a:p>
          <a:p>
            <a:pPr algn="ctr"/>
            <a:r>
              <a:rPr lang="en-GB" sz="7200" dirty="0">
                <a:solidFill>
                  <a:schemeClr val="bg1"/>
                </a:solidFill>
                <a:latin typeface="Stencil" panose="040409050D0802020404" pitchFamily="82" charset="0"/>
              </a:rPr>
              <a:t>Light</a:t>
            </a:r>
          </a:p>
          <a:p>
            <a:pPr algn="ctr"/>
            <a:r>
              <a:rPr lang="en-GB" sz="7200" dirty="0">
                <a:solidFill>
                  <a:schemeClr val="bg1"/>
                </a:solidFill>
                <a:latin typeface="Stencil" panose="040409050D0802020404" pitchFamily="82" charset="0"/>
              </a:rPr>
              <a:t>Bulb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781C3C-6D1E-A9F0-E639-1CF4687E9A28}"/>
              </a:ext>
            </a:extLst>
          </p:cNvPr>
          <p:cNvSpPr txBox="1"/>
          <p:nvPr/>
        </p:nvSpPr>
        <p:spPr>
          <a:xfrm>
            <a:off x="5285232" y="1009758"/>
            <a:ext cx="6739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FFFF00"/>
                </a:solidFill>
                <a:latin typeface="VAGRounded BT" panose="020F0702020204020204" pitchFamily="34" charset="0"/>
              </a:rPr>
              <a:t>What Do You See?</a:t>
            </a:r>
            <a:r>
              <a:rPr lang="en-GB" sz="5400" dirty="0">
                <a:latin typeface="VAGRounded BT" panose="020F0702020204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5771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87EFF69-250B-0449-53A9-FF0161BF6EB6}"/>
              </a:ext>
            </a:extLst>
          </p:cNvPr>
          <p:cNvSpPr txBox="1"/>
          <p:nvPr/>
        </p:nvSpPr>
        <p:spPr>
          <a:xfrm>
            <a:off x="2132474" y="-332554"/>
            <a:ext cx="10515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0" dirty="0">
                <a:solidFill>
                  <a:schemeClr val="bg1"/>
                </a:solidFill>
                <a:latin typeface="Amethyst" pitchFamily="2" charset="0"/>
              </a:rPr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43C77C-7C05-20C3-031D-D1883A509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9" b="97051" l="9968" r="89925">
                        <a14:foregroundMark x1="42188" y1="15152" x2="28502" y2="30667"/>
                        <a14:foregroundMark x1="28502" y1="30667" x2="35884" y2="54909"/>
                        <a14:foregroundMark x1="35884" y1="54909" x2="40787" y2="61293"/>
                        <a14:foregroundMark x1="46121" y1="9778" x2="71121" y2="25778"/>
                        <a14:foregroundMark x1="71121" y1="25778" x2="73545" y2="41980"/>
                        <a14:foregroundMark x1="73545" y1="41980" x2="63362" y2="62828"/>
                        <a14:foregroundMark x1="47252" y1="4929" x2="53017" y2="5455"/>
                        <a14:foregroundMark x1="35722" y1="29293" x2="64601" y2="44404"/>
                        <a14:foregroundMark x1="64601" y1="44404" x2="65894" y2="46586"/>
                        <a14:foregroundMark x1="41703" y1="63192" x2="58782" y2="62303"/>
                        <a14:foregroundMark x1="44235" y1="91879" x2="49084" y2="97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71" y="1585830"/>
            <a:ext cx="3967533" cy="5290457"/>
          </a:xfrm>
          <a:prstGeom prst="rect">
            <a:avLst/>
          </a:prstGeom>
          <a:effectLst>
            <a:glow rad="1905000">
              <a:schemeClr val="accent4">
                <a:satMod val="175000"/>
                <a:alpha val="85000"/>
              </a:schemeClr>
            </a:glo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B1E3D3-1269-83D6-23DA-C776F2E47E89}"/>
              </a:ext>
            </a:extLst>
          </p:cNvPr>
          <p:cNvSpPr txBox="1"/>
          <p:nvPr/>
        </p:nvSpPr>
        <p:spPr>
          <a:xfrm>
            <a:off x="6623129" y="2721514"/>
            <a:ext cx="39675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chemeClr val="bg1"/>
                </a:solidFill>
                <a:latin typeface="Stencil" panose="040409050D0802020404" pitchFamily="82" charset="0"/>
              </a:rPr>
              <a:t>A</a:t>
            </a:r>
          </a:p>
          <a:p>
            <a:pPr algn="ctr"/>
            <a:r>
              <a:rPr lang="en-GB" sz="7200" dirty="0">
                <a:solidFill>
                  <a:schemeClr val="bg1"/>
                </a:solidFill>
                <a:latin typeface="Stencil" panose="040409050D0802020404" pitchFamily="82" charset="0"/>
              </a:rPr>
              <a:t>Bright</a:t>
            </a:r>
          </a:p>
          <a:p>
            <a:pPr algn="ctr"/>
            <a:r>
              <a:rPr lang="en-GB" sz="7200" dirty="0">
                <a:solidFill>
                  <a:schemeClr val="bg1"/>
                </a:solidFill>
                <a:latin typeface="Stencil" panose="040409050D0802020404" pitchFamily="82" charset="0"/>
              </a:rPr>
              <a:t>Idea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3B24FF-9ACD-FD62-5795-09B6DEFFBD09}"/>
              </a:ext>
            </a:extLst>
          </p:cNvPr>
          <p:cNvSpPr txBox="1"/>
          <p:nvPr/>
        </p:nvSpPr>
        <p:spPr>
          <a:xfrm>
            <a:off x="5440680" y="1009758"/>
            <a:ext cx="6547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FFFF00"/>
                </a:solidFill>
                <a:latin typeface="VAGRounded BT" panose="020F0702020204020204" pitchFamily="34" charset="0"/>
              </a:rPr>
              <a:t>What Do You See?</a:t>
            </a:r>
            <a:r>
              <a:rPr lang="en-GB" sz="5400" dirty="0">
                <a:latin typeface="VAGRounded BT" panose="020F0702020204020204" pitchFamily="34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D715B5-5433-FF49-5678-7817F9158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9" b="97051" l="9968" r="89925">
                        <a14:foregroundMark x1="42188" y1="15152" x2="28502" y2="30667"/>
                        <a14:foregroundMark x1="28502" y1="30667" x2="35884" y2="54909"/>
                        <a14:foregroundMark x1="35884" y1="54909" x2="40787" y2="61293"/>
                        <a14:foregroundMark x1="46121" y1="9778" x2="71121" y2="25778"/>
                        <a14:foregroundMark x1="71121" y1="25778" x2="73545" y2="41980"/>
                        <a14:foregroundMark x1="73545" y1="41980" x2="63362" y2="62828"/>
                        <a14:foregroundMark x1="47252" y1="4929" x2="53017" y2="5455"/>
                        <a14:foregroundMark x1="35722" y1="29293" x2="64601" y2="44404"/>
                        <a14:foregroundMark x1="64601" y1="44404" x2="65894" y2="46586"/>
                        <a14:foregroundMark x1="41703" y1="63192" x2="58782" y2="62303"/>
                        <a14:foregroundMark x1="44235" y1="91879" x2="49084" y2="97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5" y="1585831"/>
            <a:ext cx="3967533" cy="529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8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28DEB49-3A6E-0BA4-908C-D5334860D08A}"/>
              </a:ext>
            </a:extLst>
          </p:cNvPr>
          <p:cNvSpPr txBox="1"/>
          <p:nvPr/>
        </p:nvSpPr>
        <p:spPr>
          <a:xfrm>
            <a:off x="5187819" y="1057281"/>
            <a:ext cx="5682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FFFF00"/>
                </a:solidFill>
                <a:latin typeface="VAGRounded BT" panose="020F0702020204020204" pitchFamily="34" charset="0"/>
              </a:rPr>
              <a:t>What something </a:t>
            </a:r>
            <a:r>
              <a:rPr lang="en-GB" sz="4800" i="1" dirty="0">
                <a:solidFill>
                  <a:schemeClr val="bg1"/>
                </a:solidFill>
                <a:latin typeface="VAGRounded BT" panose="020F0702020204020204" pitchFamily="34" charset="0"/>
              </a:rPr>
              <a:t>is</a:t>
            </a:r>
            <a:endParaRPr lang="en-GB" sz="4800" i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11E53F-855B-C731-6E56-1AD8495266FF}"/>
              </a:ext>
            </a:extLst>
          </p:cNvPr>
          <p:cNvSpPr txBox="1"/>
          <p:nvPr/>
        </p:nvSpPr>
        <p:spPr>
          <a:xfrm>
            <a:off x="4667063" y="2794145"/>
            <a:ext cx="6723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FFFF00"/>
                </a:solidFill>
                <a:latin typeface="VAGRounded BT" panose="020F0702020204020204" pitchFamily="34" charset="0"/>
              </a:rPr>
              <a:t>In Semiology this is called </a:t>
            </a:r>
            <a:r>
              <a:rPr lang="en-GB" sz="4800" dirty="0">
                <a:solidFill>
                  <a:schemeClr val="bg1"/>
                </a:solidFill>
                <a:latin typeface="VAGRounded BT" panose="020F0702020204020204" pitchFamily="34" charset="0"/>
              </a:rPr>
              <a:t>“Denotation”</a:t>
            </a:r>
            <a:endParaRPr lang="en-GB" sz="48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CDAD55-1682-C7A1-A3F9-C44E0B95F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9" b="97051" l="9968" r="89925">
                        <a14:foregroundMark x1="42188" y1="15152" x2="28502" y2="30667"/>
                        <a14:foregroundMark x1="28502" y1="30667" x2="35884" y2="54909"/>
                        <a14:foregroundMark x1="35884" y1="54909" x2="40787" y2="61293"/>
                        <a14:foregroundMark x1="46121" y1="9778" x2="71121" y2="25778"/>
                        <a14:foregroundMark x1="71121" y1="25778" x2="73545" y2="41980"/>
                        <a14:foregroundMark x1="73545" y1="41980" x2="63362" y2="62828"/>
                        <a14:foregroundMark x1="47252" y1="4929" x2="53017" y2="5455"/>
                        <a14:foregroundMark x1="35722" y1="29293" x2="64601" y2="44404"/>
                        <a14:foregroundMark x1="64601" y1="44404" x2="65894" y2="46586"/>
                        <a14:foregroundMark x1="41703" y1="63192" x2="58782" y2="62303"/>
                        <a14:foregroundMark x1="44235" y1="91879" x2="49084" y2="97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5" y="1585831"/>
            <a:ext cx="3967533" cy="529045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0DD7FB5-EF66-7BAC-24EB-387F353EA519}"/>
              </a:ext>
            </a:extLst>
          </p:cNvPr>
          <p:cNvSpPr txBox="1"/>
          <p:nvPr/>
        </p:nvSpPr>
        <p:spPr>
          <a:xfrm>
            <a:off x="4645558" y="4484842"/>
            <a:ext cx="6723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FFFF00"/>
                </a:solidFill>
                <a:latin typeface="VAGRounded BT" panose="020F0702020204020204" pitchFamily="34" charset="0"/>
              </a:rPr>
              <a:t>Or</a:t>
            </a:r>
          </a:p>
          <a:p>
            <a:pPr algn="ctr"/>
            <a:r>
              <a:rPr lang="en-GB" sz="4800" dirty="0">
                <a:solidFill>
                  <a:srgbClr val="FFFF00"/>
                </a:solidFill>
                <a:latin typeface="VAGRounded BT" panose="020F0702020204020204" pitchFamily="34" charset="0"/>
              </a:rPr>
              <a:t>“explicit meaning”</a:t>
            </a:r>
            <a:endParaRPr lang="en-GB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9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87EFF69-250B-0449-53A9-FF0161BF6EB6}"/>
              </a:ext>
            </a:extLst>
          </p:cNvPr>
          <p:cNvSpPr txBox="1"/>
          <p:nvPr/>
        </p:nvSpPr>
        <p:spPr>
          <a:xfrm>
            <a:off x="2132474" y="-332554"/>
            <a:ext cx="10515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0" dirty="0">
                <a:solidFill>
                  <a:schemeClr val="bg1"/>
                </a:solidFill>
                <a:latin typeface="Amethyst" pitchFamily="2" charset="0"/>
              </a:rPr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43C77C-7C05-20C3-031D-D1883A509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9" b="97051" l="9968" r="89925">
                        <a14:foregroundMark x1="42188" y1="15152" x2="28502" y2="30667"/>
                        <a14:foregroundMark x1="28502" y1="30667" x2="35884" y2="54909"/>
                        <a14:foregroundMark x1="35884" y1="54909" x2="40787" y2="61293"/>
                        <a14:foregroundMark x1="46121" y1="9778" x2="71121" y2="25778"/>
                        <a14:foregroundMark x1="71121" y1="25778" x2="73545" y2="41980"/>
                        <a14:foregroundMark x1="73545" y1="41980" x2="63362" y2="62828"/>
                        <a14:foregroundMark x1="47252" y1="4929" x2="53017" y2="5455"/>
                        <a14:foregroundMark x1="35722" y1="29293" x2="64601" y2="44404"/>
                        <a14:foregroundMark x1="64601" y1="44404" x2="65894" y2="46586"/>
                        <a14:foregroundMark x1="41703" y1="63192" x2="58782" y2="62303"/>
                        <a14:foregroundMark x1="44235" y1="91879" x2="49084" y2="97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71" y="1585830"/>
            <a:ext cx="3967533" cy="5290457"/>
          </a:xfrm>
          <a:prstGeom prst="rect">
            <a:avLst/>
          </a:prstGeom>
          <a:effectLst>
            <a:glow rad="1905000">
              <a:schemeClr val="accent4">
                <a:satMod val="175000"/>
                <a:alpha val="85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D715B5-5433-FF49-5678-7817F9158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9" b="97051" l="9968" r="89925">
                        <a14:foregroundMark x1="42188" y1="15152" x2="28502" y2="30667"/>
                        <a14:foregroundMark x1="28502" y1="30667" x2="35884" y2="54909"/>
                        <a14:foregroundMark x1="35884" y1="54909" x2="40787" y2="61293"/>
                        <a14:foregroundMark x1="46121" y1="9778" x2="71121" y2="25778"/>
                        <a14:foregroundMark x1="71121" y1="25778" x2="73545" y2="41980"/>
                        <a14:foregroundMark x1="73545" y1="41980" x2="63362" y2="62828"/>
                        <a14:foregroundMark x1="47252" y1="4929" x2="53017" y2="5455"/>
                        <a14:foregroundMark x1="35722" y1="29293" x2="64601" y2="44404"/>
                        <a14:foregroundMark x1="64601" y1="44404" x2="65894" y2="46586"/>
                        <a14:foregroundMark x1="41703" y1="63192" x2="58782" y2="62303"/>
                        <a14:foregroundMark x1="44235" y1="91879" x2="49084" y2="97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5" y="1585831"/>
            <a:ext cx="3967533" cy="52904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7F08B2C-5F61-F4D9-98D2-70077E1FFDB6}"/>
              </a:ext>
            </a:extLst>
          </p:cNvPr>
          <p:cNvSpPr txBox="1"/>
          <p:nvPr/>
        </p:nvSpPr>
        <p:spPr>
          <a:xfrm>
            <a:off x="4460034" y="1057281"/>
            <a:ext cx="761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FFFF00"/>
                </a:solidFill>
                <a:latin typeface="VAGRounded BT" panose="020F0702020204020204" pitchFamily="34" charset="0"/>
              </a:rPr>
              <a:t>What something </a:t>
            </a:r>
            <a:r>
              <a:rPr lang="en-GB" sz="4800" i="1" dirty="0">
                <a:solidFill>
                  <a:schemeClr val="bg1"/>
                </a:solidFill>
                <a:latin typeface="VAGRounded BT" panose="020F0702020204020204" pitchFamily="34" charset="0"/>
              </a:rPr>
              <a:t>means</a:t>
            </a:r>
            <a:endParaRPr lang="en-GB" sz="4800" i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42013F-25CD-D7A6-A43A-6EBEE434EE04}"/>
              </a:ext>
            </a:extLst>
          </p:cNvPr>
          <p:cNvSpPr txBox="1"/>
          <p:nvPr/>
        </p:nvSpPr>
        <p:spPr>
          <a:xfrm>
            <a:off x="4667063" y="2794145"/>
            <a:ext cx="6723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FFFF00"/>
                </a:solidFill>
                <a:latin typeface="VAGRounded BT" panose="020F0702020204020204" pitchFamily="34" charset="0"/>
              </a:rPr>
              <a:t>In Semiology this is called </a:t>
            </a:r>
            <a:r>
              <a:rPr lang="en-GB" sz="4800" dirty="0">
                <a:solidFill>
                  <a:schemeClr val="bg1"/>
                </a:solidFill>
                <a:latin typeface="VAGRounded BT" panose="020F0702020204020204" pitchFamily="34" charset="0"/>
              </a:rPr>
              <a:t>“Connotation”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DF8561-146C-F492-E7F3-9A1373C3D0ED}"/>
              </a:ext>
            </a:extLst>
          </p:cNvPr>
          <p:cNvSpPr txBox="1"/>
          <p:nvPr/>
        </p:nvSpPr>
        <p:spPr>
          <a:xfrm>
            <a:off x="4645558" y="4484842"/>
            <a:ext cx="6723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FFFF00"/>
                </a:solidFill>
                <a:latin typeface="VAGRounded BT" panose="020F0702020204020204" pitchFamily="34" charset="0"/>
              </a:rPr>
              <a:t>Or</a:t>
            </a:r>
          </a:p>
          <a:p>
            <a:pPr algn="ctr"/>
            <a:r>
              <a:rPr lang="en-GB" sz="4800" dirty="0">
                <a:solidFill>
                  <a:srgbClr val="FFFF00"/>
                </a:solidFill>
                <a:latin typeface="VAGRounded BT" panose="020F0702020204020204" pitchFamily="34" charset="0"/>
              </a:rPr>
              <a:t>“implicit meaning”</a:t>
            </a:r>
            <a:endParaRPr lang="en-GB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1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87EFF69-250B-0449-53A9-FF0161BF6EB6}"/>
              </a:ext>
            </a:extLst>
          </p:cNvPr>
          <p:cNvSpPr txBox="1"/>
          <p:nvPr/>
        </p:nvSpPr>
        <p:spPr>
          <a:xfrm>
            <a:off x="9054482" y="-332554"/>
            <a:ext cx="10515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0" dirty="0">
                <a:solidFill>
                  <a:schemeClr val="bg1"/>
                </a:solidFill>
                <a:latin typeface="Amethyst" pitchFamily="2" charset="0"/>
              </a:rPr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43C77C-7C05-20C3-031D-D1883A509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9" b="97051" l="9968" r="89925">
                        <a14:foregroundMark x1="42188" y1="15152" x2="28502" y2="30667"/>
                        <a14:foregroundMark x1="28502" y1="30667" x2="35884" y2="54909"/>
                        <a14:foregroundMark x1="35884" y1="54909" x2="40787" y2="61293"/>
                        <a14:foregroundMark x1="46121" y1="9778" x2="71121" y2="25778"/>
                        <a14:foregroundMark x1="71121" y1="25778" x2="73545" y2="41980"/>
                        <a14:foregroundMark x1="73545" y1="41980" x2="63362" y2="62828"/>
                        <a14:foregroundMark x1="47252" y1="4929" x2="53017" y2="5455"/>
                        <a14:foregroundMark x1="35722" y1="29293" x2="64601" y2="44404"/>
                        <a14:foregroundMark x1="64601" y1="44404" x2="65894" y2="46586"/>
                        <a14:foregroundMark x1="41703" y1="63192" x2="58782" y2="62303"/>
                        <a14:foregroundMark x1="44235" y1="91879" x2="49084" y2="97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495" y="1585831"/>
            <a:ext cx="3967533" cy="5290457"/>
          </a:xfrm>
          <a:prstGeom prst="rect">
            <a:avLst/>
          </a:prstGeom>
          <a:effectLst>
            <a:glow rad="1905000">
              <a:schemeClr val="accent4">
                <a:satMod val="175000"/>
                <a:alpha val="85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D715B5-5433-FF49-5678-7817F9158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9" b="97051" l="9968" r="89925">
                        <a14:foregroundMark x1="42188" y1="15152" x2="28502" y2="30667"/>
                        <a14:foregroundMark x1="28502" y1="30667" x2="35884" y2="54909"/>
                        <a14:foregroundMark x1="35884" y1="54909" x2="40787" y2="61293"/>
                        <a14:foregroundMark x1="46121" y1="9778" x2="71121" y2="25778"/>
                        <a14:foregroundMark x1="71121" y1="25778" x2="73545" y2="41980"/>
                        <a14:foregroundMark x1="73545" y1="41980" x2="63362" y2="62828"/>
                        <a14:foregroundMark x1="47252" y1="4929" x2="53017" y2="5455"/>
                        <a14:foregroundMark x1="35722" y1="29293" x2="64601" y2="44404"/>
                        <a14:foregroundMark x1="64601" y1="44404" x2="65894" y2="46586"/>
                        <a14:foregroundMark x1="41703" y1="63192" x2="58782" y2="62303"/>
                        <a14:foregroundMark x1="44235" y1="91879" x2="49084" y2="97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671" y="1585831"/>
            <a:ext cx="3967533" cy="52904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EDF8561-146C-F492-E7F3-9A1373C3D0ED}"/>
              </a:ext>
            </a:extLst>
          </p:cNvPr>
          <p:cNvSpPr txBox="1"/>
          <p:nvPr/>
        </p:nvSpPr>
        <p:spPr>
          <a:xfrm>
            <a:off x="2789294" y="985668"/>
            <a:ext cx="50017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FFFF00"/>
                </a:solidFill>
                <a:latin typeface="VAGRounded BT" panose="020F0702020204020204" pitchFamily="34" charset="0"/>
              </a:rPr>
              <a:t>How can we apply </a:t>
            </a:r>
            <a:r>
              <a:rPr lang="en-GB" sz="4800">
                <a:solidFill>
                  <a:srgbClr val="FFFF00"/>
                </a:solidFill>
                <a:latin typeface="VAGRounded BT" panose="020F0702020204020204" pitchFamily="34" charset="0"/>
              </a:rPr>
              <a:t>these concepts </a:t>
            </a:r>
            <a:r>
              <a:rPr lang="en-GB" sz="4800" dirty="0">
                <a:solidFill>
                  <a:srgbClr val="FFFF00"/>
                </a:solidFill>
                <a:latin typeface="VAGRounded BT" panose="020F0702020204020204" pitchFamily="34" charset="0"/>
              </a:rPr>
              <a:t>to study the mass media?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A50FC3-7942-497E-1DB1-20089CDC9820}"/>
              </a:ext>
            </a:extLst>
          </p:cNvPr>
          <p:cNvSpPr txBox="1"/>
          <p:nvPr/>
        </p:nvSpPr>
        <p:spPr>
          <a:xfrm>
            <a:off x="3358741" y="5047861"/>
            <a:ext cx="3862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  <a:latin typeface="VAGRounded BT" panose="020F0702020204020204" pitchFamily="34" charset="0"/>
              </a:rPr>
              <a:t>Any Ideas?</a:t>
            </a:r>
          </a:p>
        </p:txBody>
      </p:sp>
    </p:spTree>
    <p:extLst>
      <p:ext uri="{BB962C8B-B14F-4D97-AF65-F5344CB8AC3E}">
        <p14:creationId xmlns:p14="http://schemas.microsoft.com/office/powerpoint/2010/main" val="82949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123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Amethyst</vt:lpstr>
      <vt:lpstr>Arial</vt:lpstr>
      <vt:lpstr>Calibri</vt:lpstr>
      <vt:lpstr>Calibri Light</vt:lpstr>
      <vt:lpstr>Stencil</vt:lpstr>
      <vt:lpstr>VAGRounded BT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Livesey</dc:creator>
  <cp:lastModifiedBy>Chris Livesey</cp:lastModifiedBy>
  <cp:revision>30</cp:revision>
  <dcterms:created xsi:type="dcterms:W3CDTF">2022-09-01T12:50:32Z</dcterms:created>
  <dcterms:modified xsi:type="dcterms:W3CDTF">2022-09-02T11:31:28Z</dcterms:modified>
</cp:coreProperties>
</file>