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86" r:id="rId2"/>
    <p:sldId id="288" r:id="rId3"/>
    <p:sldId id="291" r:id="rId4"/>
    <p:sldId id="287" r:id="rId5"/>
    <p:sldId id="290" r:id="rId6"/>
    <p:sldId id="289" r:id="rId7"/>
  </p:sldIdLst>
  <p:sldSz cx="9144000" cy="6858000" type="screen4x3"/>
  <p:notesSz cx="6858000" cy="9144000"/>
  <p:defaultText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1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FF06"/>
    <a:srgbClr val="8000FF"/>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79" d="100"/>
          <a:sy n="79" d="100"/>
        </p:scale>
        <p:origin x="1498" y="77"/>
      </p:cViewPr>
      <p:guideLst>
        <p:guide orient="horz" pos="131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sp>
        <p:nvSpPr>
          <p:cNvPr id="4" name="Date Placeholder 3"/>
          <p:cNvSpPr>
            <a:spLocks noGrp="1"/>
          </p:cNvSpPr>
          <p:nvPr>
            <p:ph type="dt" sz="half" idx="10"/>
          </p:nvPr>
        </p:nvSpPr>
        <p:spPr/>
        <p:txBody>
          <a:bodyPr/>
          <a:lstStyle/>
          <a:p>
            <a:fld id="{668AE084-8ACD-FF4F-BE17-543AE0A25D1B}" type="datetimeFigureOut">
              <a:rPr lang="en-GB" smtClean="0"/>
              <a:pPr/>
              <a:t>17/09/2022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3B8351-3EF8-8F4F-88D5-ABE64A3416CC}"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668AE084-8ACD-FF4F-BE17-543AE0A25D1B}" type="datetimeFigureOut">
              <a:rPr lang="en-GB" smtClean="0"/>
              <a:pPr/>
              <a:t>17/09/2022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3B8351-3EF8-8F4F-88D5-ABE64A3416CC}"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668AE084-8ACD-FF4F-BE17-543AE0A25D1B}" type="datetimeFigureOut">
              <a:rPr lang="en-GB" smtClean="0"/>
              <a:pPr/>
              <a:t>17/09/2022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3B8351-3EF8-8F4F-88D5-ABE64A3416CC}"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668AE084-8ACD-FF4F-BE17-543AE0A25D1B}" type="datetimeFigureOut">
              <a:rPr lang="en-GB" smtClean="0"/>
              <a:pPr/>
              <a:t>17/09/2022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3B8351-3EF8-8F4F-88D5-ABE64A3416CC}"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68AE084-8ACD-FF4F-BE17-543AE0A25D1B}" type="datetimeFigureOut">
              <a:rPr lang="en-GB" smtClean="0"/>
              <a:pPr/>
              <a:t>17/09/2022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3B8351-3EF8-8F4F-88D5-ABE64A3416CC}"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668AE084-8ACD-FF4F-BE17-543AE0A25D1B}" type="datetimeFigureOut">
              <a:rPr lang="en-GB" smtClean="0"/>
              <a:pPr/>
              <a:t>17/09/2022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33B8351-3EF8-8F4F-88D5-ABE64A3416CC}"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668AE084-8ACD-FF4F-BE17-543AE0A25D1B}" type="datetimeFigureOut">
              <a:rPr lang="en-GB" smtClean="0"/>
              <a:pPr/>
              <a:t>17/09/2022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33B8351-3EF8-8F4F-88D5-ABE64A3416CC}"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668AE084-8ACD-FF4F-BE17-543AE0A25D1B}" type="datetimeFigureOut">
              <a:rPr lang="en-GB" smtClean="0"/>
              <a:pPr/>
              <a:t>17/09/2022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33B8351-3EF8-8F4F-88D5-ABE64A3416CC}"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8AE084-8ACD-FF4F-BE17-543AE0A25D1B}" type="datetimeFigureOut">
              <a:rPr lang="en-GB" smtClean="0"/>
              <a:pPr/>
              <a:t>17/09/2022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33B8351-3EF8-8F4F-88D5-ABE64A3416CC}"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68AE084-8ACD-FF4F-BE17-543AE0A25D1B}" type="datetimeFigureOut">
              <a:rPr lang="en-GB" smtClean="0"/>
              <a:pPr/>
              <a:t>17/09/2022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33B8351-3EF8-8F4F-88D5-ABE64A3416CC}"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68AE084-8ACD-FF4F-BE17-543AE0A25D1B}" type="datetimeFigureOut">
              <a:rPr lang="en-GB" smtClean="0"/>
              <a:pPr/>
              <a:t>17/09/2022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33B8351-3EF8-8F4F-88D5-ABE64A3416CC}"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8AE084-8ACD-FF4F-BE17-543AE0A25D1B}" type="datetimeFigureOut">
              <a:rPr lang="en-GB" smtClean="0"/>
              <a:pPr/>
              <a:t>17/09/2022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3B8351-3EF8-8F4F-88D5-ABE64A3416CC}"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92435" y="6225"/>
            <a:ext cx="9143998" cy="6851775"/>
          </a:xfrm>
          <a:prstGeom prst="rect">
            <a:avLst/>
          </a:prstGeom>
          <a:solidFill>
            <a:srgbClr val="FFFFFF"/>
          </a:solidFill>
          <a:ln w="38100" cap="flat" cmpd="sng" algn="ctr">
            <a:solidFill>
              <a:srgbClr val="00009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TextBox 23"/>
          <p:cNvSpPr txBox="1"/>
          <p:nvPr/>
        </p:nvSpPr>
        <p:spPr>
          <a:xfrm>
            <a:off x="1" y="6225"/>
            <a:ext cx="9143998" cy="707886"/>
          </a:xfrm>
          <a:prstGeom prst="rect">
            <a:avLst/>
          </a:prstGeom>
          <a:noFill/>
        </p:spPr>
        <p:txBody>
          <a:bodyPr wrap="square" rtlCol="0">
            <a:spAutoFit/>
          </a:bodyPr>
          <a:lstStyle/>
          <a:p>
            <a:r>
              <a:rPr lang="en-GB" sz="2000" b="1" dirty="0" err="1"/>
              <a:t>Interactionism</a:t>
            </a:r>
            <a:endParaRPr lang="en-GB" sz="2000" b="1" dirty="0"/>
          </a:p>
          <a:p>
            <a:r>
              <a:rPr lang="en-GB" sz="2000" i="1" dirty="0"/>
              <a:t>The behaviour of and interaction between individuals determines how society works.</a:t>
            </a:r>
          </a:p>
        </p:txBody>
      </p:sp>
      <p:sp>
        <p:nvSpPr>
          <p:cNvPr id="25" name="Rectangle 24"/>
          <p:cNvSpPr/>
          <p:nvPr/>
        </p:nvSpPr>
        <p:spPr>
          <a:xfrm>
            <a:off x="112064" y="747127"/>
            <a:ext cx="5628027" cy="834291"/>
          </a:xfrm>
          <a:prstGeom prst="rect">
            <a:avLst/>
          </a:prstGeom>
          <a:solidFill>
            <a:srgbClr val="FFFFFF"/>
          </a:solidFill>
          <a:ln w="19050" cap="flat" cmpd="sng" algn="ctr">
            <a:solidFill>
              <a:srgbClr val="1CADE4"/>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dirty="0">
                <a:solidFill>
                  <a:srgbClr val="000000"/>
                </a:solidFill>
              </a:rPr>
              <a:t>Many sociologists argue that society is determined by the behaviour and interaction of individuals. </a:t>
            </a:r>
          </a:p>
        </p:txBody>
      </p:sp>
      <p:sp>
        <p:nvSpPr>
          <p:cNvPr id="26" name="Rectangle 25"/>
          <p:cNvSpPr/>
          <p:nvPr/>
        </p:nvSpPr>
        <p:spPr>
          <a:xfrm>
            <a:off x="87163" y="5578546"/>
            <a:ext cx="6063833" cy="1216004"/>
          </a:xfrm>
          <a:prstGeom prst="rect">
            <a:avLst/>
          </a:prstGeom>
          <a:solidFill>
            <a:srgbClr val="FFFFFF"/>
          </a:solidFill>
          <a:ln w="190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rgbClr val="000000"/>
                </a:solidFill>
              </a:rPr>
              <a:t>Marxists </a:t>
            </a:r>
            <a:r>
              <a:rPr lang="en-GB" dirty="0">
                <a:solidFill>
                  <a:srgbClr val="000000"/>
                </a:solidFill>
              </a:rPr>
              <a:t>say </a:t>
            </a:r>
            <a:r>
              <a:rPr lang="en-GB" dirty="0" err="1">
                <a:solidFill>
                  <a:srgbClr val="000000"/>
                </a:solidFill>
              </a:rPr>
              <a:t>interactionists</a:t>
            </a:r>
            <a:r>
              <a:rPr lang="en-GB" dirty="0">
                <a:solidFill>
                  <a:srgbClr val="000000"/>
                </a:solidFill>
              </a:rPr>
              <a:t> don’t pay enough attention to the fact that some social groups are more powerful than others.</a:t>
            </a:r>
          </a:p>
          <a:p>
            <a:pPr algn="ctr"/>
            <a:r>
              <a:rPr lang="en-GB" b="1" dirty="0">
                <a:solidFill>
                  <a:srgbClr val="000000"/>
                </a:solidFill>
              </a:rPr>
              <a:t>Functionalists</a:t>
            </a:r>
            <a:r>
              <a:rPr lang="en-GB" dirty="0">
                <a:solidFill>
                  <a:srgbClr val="000000"/>
                </a:solidFill>
              </a:rPr>
              <a:t> say they don’t acknowledge the importance of the socialisation process.</a:t>
            </a:r>
            <a:endParaRPr lang="en-GB" b="1" dirty="0">
              <a:solidFill>
                <a:srgbClr val="000000"/>
              </a:solidFill>
            </a:endParaRPr>
          </a:p>
        </p:txBody>
      </p:sp>
      <p:sp>
        <p:nvSpPr>
          <p:cNvPr id="27" name="TextBox 26"/>
          <p:cNvSpPr txBox="1"/>
          <p:nvPr/>
        </p:nvSpPr>
        <p:spPr>
          <a:xfrm>
            <a:off x="5877062" y="709771"/>
            <a:ext cx="3174501" cy="2246769"/>
          </a:xfrm>
          <a:prstGeom prst="rect">
            <a:avLst/>
          </a:prstGeom>
          <a:noFill/>
          <a:ln>
            <a:solidFill>
              <a:schemeClr val="tx1"/>
            </a:solidFill>
            <a:prstDash val="dot"/>
          </a:ln>
        </p:spPr>
        <p:txBody>
          <a:bodyPr wrap="square" rtlCol="0">
            <a:spAutoFit/>
          </a:bodyPr>
          <a:lstStyle/>
          <a:p>
            <a:pPr algn="ctr"/>
            <a:r>
              <a:rPr lang="en-GB" sz="2000" b="1" dirty="0"/>
              <a:t>This is an example of an action theory because emphasise is placed on the action of individuals as opposed to structural theories which focus on structure and society.</a:t>
            </a:r>
          </a:p>
        </p:txBody>
      </p:sp>
      <p:sp>
        <p:nvSpPr>
          <p:cNvPr id="28" name="Rectangle 27"/>
          <p:cNvSpPr/>
          <p:nvPr/>
        </p:nvSpPr>
        <p:spPr>
          <a:xfrm>
            <a:off x="5179778" y="3036263"/>
            <a:ext cx="3871786" cy="2493947"/>
          </a:xfrm>
          <a:prstGeom prst="rect">
            <a:avLst/>
          </a:prstGeom>
          <a:solidFill>
            <a:srgbClr val="FFFFFF"/>
          </a:solidFill>
          <a:ln w="19050" cap="flat" cmpd="sng" algn="ctr">
            <a:solidFill>
              <a:srgbClr val="1CADE4"/>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b="1" dirty="0" err="1">
                <a:solidFill>
                  <a:srgbClr val="000000"/>
                </a:solidFill>
              </a:rPr>
              <a:t>Interactionist</a:t>
            </a:r>
            <a:r>
              <a:rPr lang="en-GB" sz="2000" b="1" dirty="0">
                <a:solidFill>
                  <a:srgbClr val="000000"/>
                </a:solidFill>
              </a:rPr>
              <a:t> (or </a:t>
            </a:r>
            <a:r>
              <a:rPr lang="en-GB" sz="2000" b="1" dirty="0" err="1">
                <a:solidFill>
                  <a:srgbClr val="000000"/>
                </a:solidFill>
              </a:rPr>
              <a:t>interpretivist</a:t>
            </a:r>
            <a:r>
              <a:rPr lang="en-GB" sz="2000" b="1" dirty="0">
                <a:solidFill>
                  <a:srgbClr val="000000"/>
                </a:solidFill>
              </a:rPr>
              <a:t>)</a:t>
            </a:r>
            <a:r>
              <a:rPr lang="en-GB" sz="2000" dirty="0">
                <a:solidFill>
                  <a:srgbClr val="000000"/>
                </a:solidFill>
              </a:rPr>
              <a:t> theories start with the idea that all individuals interpret society around them – people try to make sense of society. </a:t>
            </a:r>
            <a:r>
              <a:rPr lang="en-GB" sz="2000" dirty="0" err="1">
                <a:solidFill>
                  <a:srgbClr val="000000"/>
                </a:solidFill>
              </a:rPr>
              <a:t>Interactionists</a:t>
            </a:r>
            <a:r>
              <a:rPr lang="en-GB" sz="2000" dirty="0">
                <a:solidFill>
                  <a:srgbClr val="000000"/>
                </a:solidFill>
              </a:rPr>
              <a:t> say that culture come from people’s own ideas of how people interact with each other.</a:t>
            </a:r>
          </a:p>
        </p:txBody>
      </p:sp>
      <p:pic>
        <p:nvPicPr>
          <p:cNvPr id="3075" name="Picture 3"/>
          <p:cNvPicPr>
            <a:picLocks noChangeAspect="1" noChangeArrowheads="1"/>
          </p:cNvPicPr>
          <p:nvPr/>
        </p:nvPicPr>
        <p:blipFill>
          <a:blip r:embed="rId2"/>
          <a:srcRect/>
          <a:stretch>
            <a:fillRect/>
          </a:stretch>
        </p:blipFill>
        <p:spPr bwMode="auto">
          <a:xfrm>
            <a:off x="7486407" y="5580018"/>
            <a:ext cx="1565159" cy="1214532"/>
          </a:xfrm>
          <a:prstGeom prst="rect">
            <a:avLst/>
          </a:prstGeom>
          <a:noFill/>
          <a:ln w="9525">
            <a:noFill/>
            <a:miter lim="800000"/>
            <a:headEnd/>
            <a:tailEnd/>
          </a:ln>
          <a:effectLst/>
        </p:spPr>
      </p:pic>
      <p:sp>
        <p:nvSpPr>
          <p:cNvPr id="30" name="Rectangle 29"/>
          <p:cNvSpPr/>
          <p:nvPr/>
        </p:nvSpPr>
        <p:spPr>
          <a:xfrm>
            <a:off x="112063" y="1662542"/>
            <a:ext cx="5628027" cy="1293998"/>
          </a:xfrm>
          <a:prstGeom prst="rect">
            <a:avLst/>
          </a:prstGeom>
          <a:solidFill>
            <a:srgbClr val="FFFFFF"/>
          </a:solidFill>
          <a:ln w="19050" cap="flat" cmpd="sng" algn="ctr">
            <a:solidFill>
              <a:srgbClr val="1CADE4"/>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err="1">
                <a:solidFill>
                  <a:srgbClr val="000000"/>
                </a:solidFill>
              </a:rPr>
              <a:t>Interactionists</a:t>
            </a:r>
            <a:r>
              <a:rPr lang="en-GB" dirty="0">
                <a:solidFill>
                  <a:srgbClr val="000000"/>
                </a:solidFill>
              </a:rPr>
              <a:t> don’t see structures as important, but they do suggest that each of use responds to social structures in our own ways. We aren’t just products of socialisation, we all have free will and are able to make choices. </a:t>
            </a:r>
          </a:p>
        </p:txBody>
      </p:sp>
      <p:sp>
        <p:nvSpPr>
          <p:cNvPr id="31" name="TextBox 30"/>
          <p:cNvSpPr txBox="1"/>
          <p:nvPr/>
        </p:nvSpPr>
        <p:spPr>
          <a:xfrm>
            <a:off x="87163" y="3036263"/>
            <a:ext cx="4056820" cy="2585323"/>
          </a:xfrm>
          <a:prstGeom prst="rect">
            <a:avLst/>
          </a:prstGeom>
          <a:noFill/>
        </p:spPr>
        <p:txBody>
          <a:bodyPr wrap="square" rtlCol="0">
            <a:spAutoFit/>
          </a:bodyPr>
          <a:lstStyle/>
          <a:p>
            <a:r>
              <a:rPr lang="en-GB" b="1" dirty="0"/>
              <a:t>Jonathan </a:t>
            </a:r>
            <a:r>
              <a:rPr lang="en-GB" b="1" dirty="0" err="1"/>
              <a:t>Gershuny</a:t>
            </a:r>
            <a:r>
              <a:rPr lang="en-GB" b="1" dirty="0"/>
              <a:t> (1992)</a:t>
            </a:r>
          </a:p>
          <a:p>
            <a:r>
              <a:rPr lang="en-GB" dirty="0"/>
              <a:t>Analysed gender roles within the home:</a:t>
            </a:r>
          </a:p>
          <a:p>
            <a:pPr>
              <a:buFontTx/>
              <a:buChar char="-"/>
            </a:pPr>
            <a:r>
              <a:rPr lang="en-GB" dirty="0"/>
              <a:t> Some women decide they want to work outside of the home demonstrating individual choice.</a:t>
            </a:r>
          </a:p>
          <a:p>
            <a:pPr>
              <a:buFontTx/>
              <a:buChar char="-"/>
            </a:pPr>
            <a:r>
              <a:rPr lang="en-GB" dirty="0"/>
              <a:t> Some men took on more childcare and housework showing how this has become more acceptable in society. This demonstrates large scale social change.</a:t>
            </a:r>
          </a:p>
        </p:txBody>
      </p:sp>
      <p:pic>
        <p:nvPicPr>
          <p:cNvPr id="3076" name="Picture 4"/>
          <p:cNvPicPr>
            <a:picLocks noChangeAspect="1" noChangeArrowheads="1"/>
          </p:cNvPicPr>
          <p:nvPr/>
        </p:nvPicPr>
        <p:blipFill>
          <a:blip r:embed="rId3"/>
          <a:srcRect l="31430" t="6925" r="16144"/>
          <a:stretch>
            <a:fillRect/>
          </a:stretch>
        </p:blipFill>
        <p:spPr bwMode="auto">
          <a:xfrm>
            <a:off x="4122682" y="3060010"/>
            <a:ext cx="975541" cy="1345572"/>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9144000" cy="6817931"/>
          </a:xfrm>
          <a:prstGeom prst="rect">
            <a:avLst/>
          </a:prstGeom>
          <a:solidFill>
            <a:srgbClr val="FFFFFF"/>
          </a:solidFill>
          <a:ln w="38100" cap="flat" cmpd="sng" algn="ctr">
            <a:solidFill>
              <a:srgbClr val="00009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TextBox 11"/>
          <p:cNvSpPr txBox="1"/>
          <p:nvPr/>
        </p:nvSpPr>
        <p:spPr>
          <a:xfrm>
            <a:off x="0" y="0"/>
            <a:ext cx="9144000" cy="1938992"/>
          </a:xfrm>
          <a:prstGeom prst="rect">
            <a:avLst/>
          </a:prstGeom>
          <a:noFill/>
        </p:spPr>
        <p:txBody>
          <a:bodyPr wrap="square" rtlCol="0">
            <a:spAutoFit/>
          </a:bodyPr>
          <a:lstStyle/>
          <a:p>
            <a:r>
              <a:rPr lang="en-GB" sz="2400" b="1" dirty="0"/>
              <a:t>Feminism</a:t>
            </a:r>
          </a:p>
          <a:p>
            <a:r>
              <a:rPr lang="en-GB" sz="2400" i="1" dirty="0"/>
              <a:t>Argue society is patriarchal and women do not have equal rights and opportunities to men.</a:t>
            </a:r>
          </a:p>
          <a:p>
            <a:endParaRPr lang="en-GB" sz="2400" i="1" dirty="0"/>
          </a:p>
          <a:p>
            <a:endParaRPr lang="en-GB" sz="2400" dirty="0"/>
          </a:p>
        </p:txBody>
      </p:sp>
      <p:sp>
        <p:nvSpPr>
          <p:cNvPr id="13" name="Rectangle 12"/>
          <p:cNvSpPr/>
          <p:nvPr/>
        </p:nvSpPr>
        <p:spPr>
          <a:xfrm>
            <a:off x="5515972" y="3223655"/>
            <a:ext cx="3531263" cy="3419910"/>
          </a:xfrm>
          <a:prstGeom prst="rect">
            <a:avLst/>
          </a:prstGeom>
          <a:solidFill>
            <a:srgbClr val="FFFFFF"/>
          </a:solidFill>
          <a:ln w="19050" cap="flat" cmpd="sng" algn="ctr">
            <a:solidFill>
              <a:srgbClr val="1CADE4"/>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dirty="0">
                <a:solidFill>
                  <a:srgbClr val="000000"/>
                </a:solidFill>
              </a:rPr>
              <a:t>Liberal Feminists.</a:t>
            </a:r>
          </a:p>
          <a:p>
            <a:pPr algn="ctr"/>
            <a:r>
              <a:rPr lang="en-GB" sz="2400" dirty="0">
                <a:solidFill>
                  <a:srgbClr val="000000"/>
                </a:solidFill>
              </a:rPr>
              <a:t>Want equal rights and opportunities for women. They believe introducing more opportunities for women into the existing structures of society is the best way to bring about equality.</a:t>
            </a:r>
          </a:p>
        </p:txBody>
      </p:sp>
      <p:sp>
        <p:nvSpPr>
          <p:cNvPr id="14" name="Rectangle 13"/>
          <p:cNvSpPr/>
          <p:nvPr/>
        </p:nvSpPr>
        <p:spPr>
          <a:xfrm>
            <a:off x="5515972" y="1151453"/>
            <a:ext cx="3543359" cy="1849506"/>
          </a:xfrm>
          <a:prstGeom prst="rect">
            <a:avLst/>
          </a:prstGeom>
          <a:solidFill>
            <a:srgbClr val="FFFFFF"/>
          </a:solidFill>
          <a:ln w="19050" cap="flat" cmpd="sng" algn="ctr">
            <a:solidFill>
              <a:srgbClr val="1CADE4"/>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dirty="0">
                <a:solidFill>
                  <a:srgbClr val="000000"/>
                </a:solidFill>
              </a:rPr>
              <a:t>Marxist Feminists.</a:t>
            </a:r>
          </a:p>
          <a:p>
            <a:pPr algn="ctr"/>
            <a:r>
              <a:rPr lang="en-GB" sz="2400" dirty="0">
                <a:solidFill>
                  <a:srgbClr val="000000"/>
                </a:solidFill>
              </a:rPr>
              <a:t>Argue that women are exploited by capitalist societies which are run by men.</a:t>
            </a:r>
          </a:p>
        </p:txBody>
      </p:sp>
      <p:sp>
        <p:nvSpPr>
          <p:cNvPr id="15" name="Rectangle 14"/>
          <p:cNvSpPr/>
          <p:nvPr/>
        </p:nvSpPr>
        <p:spPr>
          <a:xfrm>
            <a:off x="52052" y="1204266"/>
            <a:ext cx="5339406" cy="2680794"/>
          </a:xfrm>
          <a:prstGeom prst="rect">
            <a:avLst/>
          </a:prstGeom>
          <a:solidFill>
            <a:srgbClr val="FFFFFF"/>
          </a:solidFill>
          <a:ln w="19050" cap="flat" cmpd="sng" algn="ctr">
            <a:solidFill>
              <a:srgbClr val="1CADE4"/>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dirty="0">
                <a:solidFill>
                  <a:srgbClr val="000000"/>
                </a:solidFill>
              </a:rPr>
              <a:t>Radical Feminists.</a:t>
            </a:r>
          </a:p>
          <a:p>
            <a:pPr algn="ctr"/>
            <a:r>
              <a:rPr lang="en-GB" sz="2400" dirty="0">
                <a:solidFill>
                  <a:srgbClr val="000000"/>
                </a:solidFill>
              </a:rPr>
              <a:t>Believe that society is structured to oppress women, and the society itself needs to change. They believe there’s an imbalance of power in all relationships and that women are expected to be subservient to men.</a:t>
            </a:r>
          </a:p>
        </p:txBody>
      </p:sp>
      <p:sp>
        <p:nvSpPr>
          <p:cNvPr id="19" name="Rectangle 18"/>
          <p:cNvSpPr/>
          <p:nvPr/>
        </p:nvSpPr>
        <p:spPr>
          <a:xfrm>
            <a:off x="52052" y="3997128"/>
            <a:ext cx="2973639" cy="2646437"/>
          </a:xfrm>
          <a:prstGeom prst="rect">
            <a:avLst/>
          </a:prstGeom>
          <a:solidFill>
            <a:srgbClr val="FFFFFF"/>
          </a:solidFill>
          <a:ln w="190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dirty="0">
                <a:solidFill>
                  <a:srgbClr val="000000"/>
                </a:solidFill>
              </a:rPr>
              <a:t>Radical feminists</a:t>
            </a:r>
            <a:r>
              <a:rPr lang="en-GB" sz="2400" dirty="0">
                <a:solidFill>
                  <a:srgbClr val="000000"/>
                </a:solidFill>
              </a:rPr>
              <a:t> criticise </a:t>
            </a:r>
            <a:r>
              <a:rPr lang="en-GB" sz="2400" b="1" dirty="0">
                <a:solidFill>
                  <a:srgbClr val="000000"/>
                </a:solidFill>
              </a:rPr>
              <a:t>liberal feminists</a:t>
            </a:r>
            <a:r>
              <a:rPr lang="en-GB" sz="2400" dirty="0">
                <a:solidFill>
                  <a:srgbClr val="000000"/>
                </a:solidFill>
              </a:rPr>
              <a:t> for not acknowledging that all relationships are patriarchal.</a:t>
            </a:r>
            <a:endParaRPr lang="en-GB" sz="2400" b="1" dirty="0">
              <a:solidFill>
                <a:srgbClr val="000000"/>
              </a:solidFill>
            </a:endParaRPr>
          </a:p>
        </p:txBody>
      </p:sp>
      <p:pic>
        <p:nvPicPr>
          <p:cNvPr id="20" name="Picture 19"/>
          <p:cNvPicPr>
            <a:picLocks noChangeAspect="1"/>
          </p:cNvPicPr>
          <p:nvPr/>
        </p:nvPicPr>
        <p:blipFill>
          <a:blip r:embed="rId2"/>
          <a:srcRect l="28223" t="13177" r="26162" b="9317"/>
          <a:stretch>
            <a:fillRect/>
          </a:stretch>
        </p:blipFill>
        <p:spPr>
          <a:xfrm>
            <a:off x="3237365" y="3997128"/>
            <a:ext cx="2154093" cy="2646437"/>
          </a:xfrm>
          <a:prstGeom prst="rect">
            <a:avLst/>
          </a:prstGeom>
          <a:ln>
            <a:solidFill>
              <a:schemeClr val="accent5"/>
            </a:solid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9143999" cy="6858000"/>
          </a:xfrm>
          <a:prstGeom prst="rect">
            <a:avLst/>
          </a:prstGeom>
          <a:solidFill>
            <a:srgbClr val="FFFFFF"/>
          </a:solidFill>
          <a:ln w="38100" cap="flat" cmpd="sng" algn="ctr">
            <a:solidFill>
              <a:srgbClr val="00009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TextBox 6"/>
          <p:cNvSpPr txBox="1"/>
          <p:nvPr/>
        </p:nvSpPr>
        <p:spPr>
          <a:xfrm>
            <a:off x="1" y="0"/>
            <a:ext cx="6263055" cy="2677656"/>
          </a:xfrm>
          <a:prstGeom prst="rect">
            <a:avLst/>
          </a:prstGeom>
          <a:noFill/>
        </p:spPr>
        <p:txBody>
          <a:bodyPr wrap="square" rtlCol="0">
            <a:spAutoFit/>
          </a:bodyPr>
          <a:lstStyle/>
          <a:p>
            <a:r>
              <a:rPr lang="en-GB" sz="2400" b="1" dirty="0"/>
              <a:t>Functionalism</a:t>
            </a:r>
          </a:p>
          <a:p>
            <a:r>
              <a:rPr lang="en-GB" sz="2400" i="1" dirty="0"/>
              <a:t>The individual is a product of society.</a:t>
            </a:r>
          </a:p>
          <a:p>
            <a:endParaRPr lang="en-GB" sz="2400" i="1" dirty="0"/>
          </a:p>
          <a:p>
            <a:r>
              <a:rPr lang="en-GB" sz="2400" b="1" dirty="0"/>
              <a:t>Emile Durkheim</a:t>
            </a:r>
            <a:r>
              <a:rPr lang="en-GB" sz="2400" dirty="0"/>
              <a:t> argued that society is made up of institutions which all have a useful function. Different institutions work together to ensure society performs for the benefit of all.</a:t>
            </a:r>
            <a:endParaRPr lang="en-GB" sz="2400" b="1" dirty="0"/>
          </a:p>
        </p:txBody>
      </p:sp>
      <p:sp>
        <p:nvSpPr>
          <p:cNvPr id="9" name="Rectangle 8"/>
          <p:cNvSpPr/>
          <p:nvPr/>
        </p:nvSpPr>
        <p:spPr>
          <a:xfrm>
            <a:off x="4955659" y="2279819"/>
            <a:ext cx="4043198" cy="2937616"/>
          </a:xfrm>
          <a:prstGeom prst="rect">
            <a:avLst/>
          </a:prstGeom>
          <a:solidFill>
            <a:srgbClr val="FFFFFF"/>
          </a:solidFill>
          <a:ln w="19050" cap="flat" cmpd="sng" algn="ctr">
            <a:solidFill>
              <a:srgbClr val="1CADE4"/>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buFont typeface="Arial"/>
              <a:buChar char="•"/>
            </a:pPr>
            <a:r>
              <a:rPr lang="en-GB" sz="2400" dirty="0">
                <a:solidFill>
                  <a:srgbClr val="000000"/>
                </a:solidFill>
              </a:rPr>
              <a:t>The function of the</a:t>
            </a:r>
            <a:r>
              <a:rPr lang="en-GB" sz="2400" b="1" dirty="0">
                <a:solidFill>
                  <a:srgbClr val="000000"/>
                </a:solidFill>
              </a:rPr>
              <a:t> family </a:t>
            </a:r>
            <a:r>
              <a:rPr lang="en-GB" sz="2400" dirty="0">
                <a:solidFill>
                  <a:srgbClr val="000000"/>
                </a:solidFill>
              </a:rPr>
              <a:t>is to socialise children.</a:t>
            </a:r>
          </a:p>
          <a:p>
            <a:pPr>
              <a:buFont typeface="Arial"/>
              <a:buChar char="•"/>
            </a:pPr>
            <a:r>
              <a:rPr lang="en-GB" sz="2400" dirty="0">
                <a:solidFill>
                  <a:srgbClr val="000000"/>
                </a:solidFill>
              </a:rPr>
              <a:t>The function of </a:t>
            </a:r>
            <a:r>
              <a:rPr lang="en-GB" sz="2400" b="1" dirty="0">
                <a:solidFill>
                  <a:srgbClr val="000000"/>
                </a:solidFill>
              </a:rPr>
              <a:t>education</a:t>
            </a:r>
            <a:r>
              <a:rPr lang="en-GB" sz="2400" dirty="0">
                <a:solidFill>
                  <a:srgbClr val="000000"/>
                </a:solidFill>
              </a:rPr>
              <a:t> is to prepare young people for society.</a:t>
            </a:r>
          </a:p>
          <a:p>
            <a:pPr>
              <a:buFont typeface="Arial"/>
              <a:buChar char="•"/>
            </a:pPr>
            <a:r>
              <a:rPr lang="en-GB" sz="2400" dirty="0">
                <a:solidFill>
                  <a:srgbClr val="000000"/>
                </a:solidFill>
              </a:rPr>
              <a:t>The function of </a:t>
            </a:r>
            <a:r>
              <a:rPr lang="en-GB" sz="2400" b="1" dirty="0">
                <a:solidFill>
                  <a:srgbClr val="000000"/>
                </a:solidFill>
              </a:rPr>
              <a:t>religion</a:t>
            </a:r>
            <a:r>
              <a:rPr lang="en-GB" sz="2400" dirty="0">
                <a:solidFill>
                  <a:srgbClr val="000000"/>
                </a:solidFill>
              </a:rPr>
              <a:t> is to unite society through shared beliefs.</a:t>
            </a:r>
          </a:p>
        </p:txBody>
      </p:sp>
      <p:sp>
        <p:nvSpPr>
          <p:cNvPr id="10" name="Rectangle 9"/>
          <p:cNvSpPr/>
          <p:nvPr/>
        </p:nvSpPr>
        <p:spPr>
          <a:xfrm>
            <a:off x="3449045" y="5292148"/>
            <a:ext cx="5192236" cy="1478687"/>
          </a:xfrm>
          <a:prstGeom prst="rect">
            <a:avLst/>
          </a:prstGeom>
          <a:solidFill>
            <a:srgbClr val="FFFFFF"/>
          </a:solidFill>
          <a:ln w="190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dirty="0" err="1">
                <a:solidFill>
                  <a:srgbClr val="000000"/>
                </a:solidFill>
              </a:rPr>
              <a:t>Interactionists</a:t>
            </a:r>
            <a:r>
              <a:rPr lang="en-GB" sz="2400" dirty="0">
                <a:solidFill>
                  <a:srgbClr val="000000"/>
                </a:solidFill>
              </a:rPr>
              <a:t> argue that functionalists don’t focus enough on the individual.</a:t>
            </a:r>
          </a:p>
          <a:p>
            <a:pPr algn="ctr"/>
            <a:r>
              <a:rPr lang="en-GB" sz="2400" b="1" dirty="0">
                <a:solidFill>
                  <a:srgbClr val="000000"/>
                </a:solidFill>
              </a:rPr>
              <a:t>Marxists</a:t>
            </a:r>
            <a:r>
              <a:rPr lang="en-GB" sz="2400" dirty="0">
                <a:solidFill>
                  <a:srgbClr val="000000"/>
                </a:solidFill>
              </a:rPr>
              <a:t> say functionalists ignore the unequal power of some groups. </a:t>
            </a:r>
            <a:endParaRPr lang="en-GB" sz="2400" b="1" dirty="0">
              <a:solidFill>
                <a:srgbClr val="000000"/>
              </a:solidFill>
            </a:endParaRPr>
          </a:p>
        </p:txBody>
      </p:sp>
      <p:sp>
        <p:nvSpPr>
          <p:cNvPr id="11" name="TextBox 10"/>
          <p:cNvSpPr txBox="1"/>
          <p:nvPr/>
        </p:nvSpPr>
        <p:spPr>
          <a:xfrm>
            <a:off x="307007" y="2652752"/>
            <a:ext cx="4250200" cy="1569660"/>
          </a:xfrm>
          <a:prstGeom prst="rect">
            <a:avLst/>
          </a:prstGeom>
          <a:noFill/>
          <a:ln>
            <a:solidFill>
              <a:schemeClr val="tx1"/>
            </a:solidFill>
            <a:prstDash val="dot"/>
          </a:ln>
        </p:spPr>
        <p:txBody>
          <a:bodyPr wrap="square" rtlCol="0">
            <a:spAutoFit/>
          </a:bodyPr>
          <a:lstStyle/>
          <a:p>
            <a:pPr algn="ctr"/>
            <a:r>
              <a:rPr lang="en-GB" sz="2400" b="1" dirty="0"/>
              <a:t>Functionalism is a type of consensus structuralism as it states that society is structured to function harmoniously. </a:t>
            </a:r>
          </a:p>
        </p:txBody>
      </p:sp>
      <p:pic>
        <p:nvPicPr>
          <p:cNvPr id="45058" name="Picture 2"/>
          <p:cNvPicPr>
            <a:picLocks noChangeAspect="1" noChangeArrowheads="1"/>
          </p:cNvPicPr>
          <p:nvPr/>
        </p:nvPicPr>
        <p:blipFill>
          <a:blip r:embed="rId2"/>
          <a:srcRect/>
          <a:stretch>
            <a:fillRect/>
          </a:stretch>
        </p:blipFill>
        <p:spPr bwMode="auto">
          <a:xfrm>
            <a:off x="6263057" y="98666"/>
            <a:ext cx="2735800" cy="2126108"/>
          </a:xfrm>
          <a:prstGeom prst="rect">
            <a:avLst/>
          </a:prstGeom>
          <a:noFill/>
          <a:ln w="9525">
            <a:noFill/>
            <a:miter lim="800000"/>
            <a:headEnd/>
            <a:tailEnd/>
          </a:ln>
          <a:effectLst/>
        </p:spPr>
      </p:pic>
      <p:pic>
        <p:nvPicPr>
          <p:cNvPr id="3074" name="Picture 2"/>
          <p:cNvPicPr>
            <a:picLocks noChangeAspect="1" noChangeArrowheads="1"/>
          </p:cNvPicPr>
          <p:nvPr/>
        </p:nvPicPr>
        <p:blipFill>
          <a:blip r:embed="rId3"/>
          <a:srcRect l="16279" r="9556"/>
          <a:stretch>
            <a:fillRect/>
          </a:stretch>
        </p:blipFill>
        <p:spPr bwMode="auto">
          <a:xfrm>
            <a:off x="95340" y="4353867"/>
            <a:ext cx="3247947" cy="2441871"/>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Rectangle 3"/>
          <p:cNvSpPr/>
          <p:nvPr/>
        </p:nvSpPr>
        <p:spPr>
          <a:xfrm>
            <a:off x="0" y="1"/>
            <a:ext cx="9144000" cy="6858000"/>
          </a:xfrm>
          <a:prstGeom prst="rect">
            <a:avLst/>
          </a:prstGeom>
          <a:solidFill>
            <a:srgbClr val="FFFFFF"/>
          </a:solidFill>
          <a:ln w="38100" cap="flat" cmpd="sng" algn="ctr">
            <a:solidFill>
              <a:srgbClr val="00009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TextBox 6"/>
          <p:cNvSpPr txBox="1"/>
          <p:nvPr/>
        </p:nvSpPr>
        <p:spPr>
          <a:xfrm>
            <a:off x="1" y="0"/>
            <a:ext cx="9144000" cy="830997"/>
          </a:xfrm>
          <a:prstGeom prst="rect">
            <a:avLst/>
          </a:prstGeom>
          <a:noFill/>
        </p:spPr>
        <p:txBody>
          <a:bodyPr wrap="square" rtlCol="0">
            <a:spAutoFit/>
          </a:bodyPr>
          <a:lstStyle/>
          <a:p>
            <a:r>
              <a:rPr lang="en-GB" sz="2400" b="1" dirty="0"/>
              <a:t>The New Right </a:t>
            </a:r>
          </a:p>
          <a:p>
            <a:r>
              <a:rPr lang="en-GB" sz="2400" i="1" dirty="0"/>
              <a:t>Traditional values are important. </a:t>
            </a:r>
          </a:p>
        </p:txBody>
      </p:sp>
      <p:sp>
        <p:nvSpPr>
          <p:cNvPr id="8" name="Rectangle 7"/>
          <p:cNvSpPr/>
          <p:nvPr/>
        </p:nvSpPr>
        <p:spPr>
          <a:xfrm>
            <a:off x="156434" y="2905306"/>
            <a:ext cx="2956417" cy="3783362"/>
          </a:xfrm>
          <a:prstGeom prst="rect">
            <a:avLst/>
          </a:prstGeom>
          <a:solidFill>
            <a:srgbClr val="FFFFFF"/>
          </a:solidFill>
          <a:ln w="190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a:solidFill>
                  <a:srgbClr val="000000"/>
                </a:solidFill>
              </a:rPr>
              <a:t>Many people disagree with New Right theories. In particular </a:t>
            </a:r>
            <a:r>
              <a:rPr lang="en-GB" sz="2400" b="1" dirty="0">
                <a:solidFill>
                  <a:srgbClr val="000000"/>
                </a:solidFill>
              </a:rPr>
              <a:t>feminists</a:t>
            </a:r>
            <a:r>
              <a:rPr lang="en-GB" sz="2400" dirty="0">
                <a:solidFill>
                  <a:srgbClr val="000000"/>
                </a:solidFill>
              </a:rPr>
              <a:t> criticise the New Right’s ideas of traditional family roles which feminists view as reinforcing a patriarchal society.</a:t>
            </a:r>
          </a:p>
        </p:txBody>
      </p:sp>
      <p:sp>
        <p:nvSpPr>
          <p:cNvPr id="9" name="Rectangle 8"/>
          <p:cNvSpPr/>
          <p:nvPr/>
        </p:nvSpPr>
        <p:spPr>
          <a:xfrm>
            <a:off x="156433" y="830997"/>
            <a:ext cx="4998447" cy="1896014"/>
          </a:xfrm>
          <a:prstGeom prst="rect">
            <a:avLst/>
          </a:prstGeom>
          <a:solidFill>
            <a:srgbClr val="FFFFFF"/>
          </a:solidFill>
          <a:ln w="19050" cap="flat" cmpd="sng" algn="ctr">
            <a:solidFill>
              <a:srgbClr val="1CADE4"/>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dirty="0">
                <a:solidFill>
                  <a:srgbClr val="000000"/>
                </a:solidFill>
              </a:rPr>
              <a:t>New Right</a:t>
            </a:r>
            <a:r>
              <a:rPr lang="en-GB" sz="2400" dirty="0">
                <a:solidFill>
                  <a:srgbClr val="000000"/>
                </a:solidFill>
              </a:rPr>
              <a:t> theorists believe society needs values and institutions to maintain social order. </a:t>
            </a:r>
            <a:r>
              <a:rPr lang="en-GB" sz="2400" b="1" dirty="0">
                <a:solidFill>
                  <a:srgbClr val="000000"/>
                </a:solidFill>
              </a:rPr>
              <a:t>New Right</a:t>
            </a:r>
            <a:r>
              <a:rPr lang="en-GB" sz="2400" dirty="0">
                <a:solidFill>
                  <a:srgbClr val="000000"/>
                </a:solidFill>
              </a:rPr>
              <a:t> theories focus on subjects including family, education and welfare.</a:t>
            </a:r>
          </a:p>
        </p:txBody>
      </p:sp>
      <p:sp>
        <p:nvSpPr>
          <p:cNvPr id="10" name="TextBox 9"/>
          <p:cNvSpPr txBox="1"/>
          <p:nvPr/>
        </p:nvSpPr>
        <p:spPr>
          <a:xfrm>
            <a:off x="3267178" y="2905305"/>
            <a:ext cx="3307164" cy="1200328"/>
          </a:xfrm>
          <a:prstGeom prst="rect">
            <a:avLst/>
          </a:prstGeom>
          <a:noFill/>
          <a:ln>
            <a:solidFill>
              <a:schemeClr val="tx1"/>
            </a:solidFill>
            <a:prstDash val="dot"/>
          </a:ln>
        </p:spPr>
        <p:txBody>
          <a:bodyPr wrap="square" rtlCol="0">
            <a:spAutoFit/>
          </a:bodyPr>
          <a:lstStyle/>
          <a:p>
            <a:pPr algn="ctr"/>
            <a:r>
              <a:rPr lang="en-GB" sz="2400" b="1" dirty="0"/>
              <a:t>Like functionalism, the New Right is a form of consensus structuralism.</a:t>
            </a:r>
          </a:p>
        </p:txBody>
      </p:sp>
      <p:sp>
        <p:nvSpPr>
          <p:cNvPr id="11" name="Rectangle 10"/>
          <p:cNvSpPr/>
          <p:nvPr/>
        </p:nvSpPr>
        <p:spPr>
          <a:xfrm>
            <a:off x="5341652" y="142836"/>
            <a:ext cx="3706506" cy="2584175"/>
          </a:xfrm>
          <a:prstGeom prst="rect">
            <a:avLst/>
          </a:prstGeom>
          <a:solidFill>
            <a:srgbClr val="FFFFFF"/>
          </a:solidFill>
          <a:ln w="19050" cap="flat" cmpd="sng" algn="ctr">
            <a:solidFill>
              <a:srgbClr val="1CADE4"/>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a:solidFill>
                  <a:srgbClr val="000000"/>
                </a:solidFill>
              </a:rPr>
              <a:t>The </a:t>
            </a:r>
            <a:r>
              <a:rPr lang="en-GB" sz="2400" b="1" dirty="0">
                <a:solidFill>
                  <a:srgbClr val="000000"/>
                </a:solidFill>
              </a:rPr>
              <a:t>New Right </a:t>
            </a:r>
            <a:r>
              <a:rPr lang="en-GB" sz="2400" dirty="0">
                <a:solidFill>
                  <a:srgbClr val="000000"/>
                </a:solidFill>
              </a:rPr>
              <a:t>argue that a nuclear family is one of the most important social institutions. They argue that traditional roles within the nuclear family are crucial to maintain social order.</a:t>
            </a:r>
          </a:p>
        </p:txBody>
      </p:sp>
      <p:sp>
        <p:nvSpPr>
          <p:cNvPr id="12" name="TextBox 11"/>
          <p:cNvSpPr txBox="1"/>
          <p:nvPr/>
        </p:nvSpPr>
        <p:spPr>
          <a:xfrm>
            <a:off x="3267178" y="4304865"/>
            <a:ext cx="3470622" cy="2308324"/>
          </a:xfrm>
          <a:prstGeom prst="rect">
            <a:avLst/>
          </a:prstGeom>
          <a:noFill/>
        </p:spPr>
        <p:txBody>
          <a:bodyPr wrap="square" rtlCol="0">
            <a:spAutoFit/>
          </a:bodyPr>
          <a:lstStyle/>
          <a:p>
            <a:r>
              <a:rPr lang="en-GB" sz="2400" b="1" dirty="0"/>
              <a:t>Charles Murray</a:t>
            </a:r>
          </a:p>
          <a:p>
            <a:r>
              <a:rPr lang="en-GB" sz="2400" dirty="0"/>
              <a:t>argued the traditional family is under threat, which has led to a decline in moral standards and the breakdown of society.</a:t>
            </a:r>
          </a:p>
        </p:txBody>
      </p:sp>
      <p:pic>
        <p:nvPicPr>
          <p:cNvPr id="14338" name="Picture 2"/>
          <p:cNvPicPr>
            <a:picLocks noChangeAspect="1" noChangeArrowheads="1"/>
          </p:cNvPicPr>
          <p:nvPr/>
        </p:nvPicPr>
        <p:blipFill>
          <a:blip r:embed="rId2"/>
          <a:srcRect/>
          <a:stretch>
            <a:fillRect/>
          </a:stretch>
        </p:blipFill>
        <p:spPr bwMode="auto">
          <a:xfrm>
            <a:off x="6737800" y="2905305"/>
            <a:ext cx="2347710" cy="3877984"/>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1"/>
            <a:ext cx="9144000" cy="6858000"/>
          </a:xfrm>
          <a:prstGeom prst="rect">
            <a:avLst/>
          </a:prstGeom>
          <a:solidFill>
            <a:srgbClr val="FFFFFF"/>
          </a:solidFill>
          <a:ln w="38100" cap="flat" cmpd="sng" algn="ctr">
            <a:solidFill>
              <a:srgbClr val="00009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TextBox 12"/>
          <p:cNvSpPr txBox="1"/>
          <p:nvPr/>
        </p:nvSpPr>
        <p:spPr>
          <a:xfrm>
            <a:off x="0" y="1"/>
            <a:ext cx="9143999" cy="1200328"/>
          </a:xfrm>
          <a:prstGeom prst="rect">
            <a:avLst/>
          </a:prstGeom>
          <a:noFill/>
        </p:spPr>
        <p:txBody>
          <a:bodyPr wrap="square" rtlCol="0">
            <a:spAutoFit/>
          </a:bodyPr>
          <a:lstStyle/>
          <a:p>
            <a:r>
              <a:rPr lang="en-GB" sz="2400" b="1" dirty="0"/>
              <a:t>Post Modernism</a:t>
            </a:r>
          </a:p>
          <a:p>
            <a:r>
              <a:rPr lang="en-GB" sz="2400" i="1" dirty="0"/>
              <a:t>A reaction to modernism. Argues that society is changing and has moved on from modernism.</a:t>
            </a:r>
          </a:p>
        </p:txBody>
      </p:sp>
      <p:sp>
        <p:nvSpPr>
          <p:cNvPr id="14" name="TextBox 13"/>
          <p:cNvSpPr txBox="1"/>
          <p:nvPr/>
        </p:nvSpPr>
        <p:spPr>
          <a:xfrm>
            <a:off x="4717143" y="3918004"/>
            <a:ext cx="4343744" cy="2677656"/>
          </a:xfrm>
          <a:prstGeom prst="rect">
            <a:avLst/>
          </a:prstGeom>
          <a:noFill/>
          <a:ln>
            <a:solidFill>
              <a:schemeClr val="tx1"/>
            </a:solidFill>
            <a:prstDash val="dot"/>
          </a:ln>
        </p:spPr>
        <p:txBody>
          <a:bodyPr wrap="square" rtlCol="0">
            <a:spAutoFit/>
          </a:bodyPr>
          <a:lstStyle/>
          <a:p>
            <a:pPr algn="ctr"/>
            <a:r>
              <a:rPr lang="en-GB" sz="2400" b="1" i="1" dirty="0"/>
              <a:t>Modernism:</a:t>
            </a:r>
            <a:r>
              <a:rPr lang="en-GB" sz="2400" i="1" dirty="0"/>
              <a:t> the period of industrialisation and urbanisation that began with the Industrial Revolution, when rational, scientific thinking was valued. Modernist theories include Marxism and Functionalism.</a:t>
            </a:r>
          </a:p>
        </p:txBody>
      </p:sp>
      <p:sp>
        <p:nvSpPr>
          <p:cNvPr id="15" name="Rectangle 14"/>
          <p:cNvSpPr/>
          <p:nvPr/>
        </p:nvSpPr>
        <p:spPr>
          <a:xfrm>
            <a:off x="204467" y="1270001"/>
            <a:ext cx="5117437" cy="1959429"/>
          </a:xfrm>
          <a:prstGeom prst="rect">
            <a:avLst/>
          </a:prstGeom>
          <a:solidFill>
            <a:srgbClr val="FFFFFF"/>
          </a:solidFill>
          <a:ln w="19050" cap="flat" cmpd="sng" algn="ctr">
            <a:solidFill>
              <a:srgbClr val="1CADE4"/>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dirty="0">
                <a:solidFill>
                  <a:srgbClr val="000000"/>
                </a:solidFill>
              </a:rPr>
              <a:t>Postmodernists</a:t>
            </a:r>
            <a:r>
              <a:rPr lang="en-GB" sz="2400" dirty="0">
                <a:solidFill>
                  <a:srgbClr val="000000"/>
                </a:solidFill>
              </a:rPr>
              <a:t> argue that society is no longer ordered and structured in the same way and is now more flexible with a greater choice of cultures and lifestyles as a result of globalisation.</a:t>
            </a:r>
            <a:endParaRPr lang="en-GB" sz="2400" b="1" dirty="0">
              <a:solidFill>
                <a:srgbClr val="000000"/>
              </a:solidFill>
            </a:endParaRPr>
          </a:p>
        </p:txBody>
      </p:sp>
      <p:sp>
        <p:nvSpPr>
          <p:cNvPr id="16" name="Rectangle 15"/>
          <p:cNvSpPr/>
          <p:nvPr/>
        </p:nvSpPr>
        <p:spPr>
          <a:xfrm>
            <a:off x="204468" y="3422954"/>
            <a:ext cx="4367532" cy="3362476"/>
          </a:xfrm>
          <a:prstGeom prst="rect">
            <a:avLst/>
          </a:prstGeom>
          <a:solidFill>
            <a:srgbClr val="FFFFFF"/>
          </a:solidFill>
          <a:ln w="190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dirty="0">
                <a:solidFill>
                  <a:srgbClr val="000000"/>
                </a:solidFill>
              </a:rPr>
              <a:t>Functionalists</a:t>
            </a:r>
            <a:r>
              <a:rPr lang="en-GB" sz="2400" dirty="0">
                <a:solidFill>
                  <a:srgbClr val="000000"/>
                </a:solidFill>
              </a:rPr>
              <a:t> disagree with postmodernism as it ignores the role of institutions.</a:t>
            </a:r>
          </a:p>
          <a:p>
            <a:pPr algn="ctr"/>
            <a:r>
              <a:rPr lang="en-GB" sz="2400" b="1" dirty="0" err="1">
                <a:solidFill>
                  <a:srgbClr val="000000"/>
                </a:solidFill>
              </a:rPr>
              <a:t>Interactionists</a:t>
            </a:r>
            <a:r>
              <a:rPr lang="en-GB" sz="2400" dirty="0">
                <a:solidFill>
                  <a:srgbClr val="000000"/>
                </a:solidFill>
              </a:rPr>
              <a:t> disagree with postmodernism because it ignores how individuals interact.</a:t>
            </a:r>
          </a:p>
          <a:p>
            <a:pPr algn="ctr"/>
            <a:r>
              <a:rPr lang="en-GB" sz="2400" b="1" dirty="0">
                <a:solidFill>
                  <a:srgbClr val="000000"/>
                </a:solidFill>
              </a:rPr>
              <a:t>Marxists </a:t>
            </a:r>
            <a:r>
              <a:rPr lang="en-GB" sz="2400" dirty="0">
                <a:solidFill>
                  <a:srgbClr val="000000"/>
                </a:solidFill>
              </a:rPr>
              <a:t>disagree with postmodernism because it ignores inequalities.</a:t>
            </a:r>
            <a:endParaRPr lang="en-GB" sz="2400" b="1" dirty="0">
              <a:solidFill>
                <a:srgbClr val="000000"/>
              </a:solidFill>
            </a:endParaRPr>
          </a:p>
        </p:txBody>
      </p:sp>
      <p:pic>
        <p:nvPicPr>
          <p:cNvPr id="44034" name="Picture 2"/>
          <p:cNvPicPr>
            <a:picLocks noChangeAspect="1" noChangeArrowheads="1"/>
          </p:cNvPicPr>
          <p:nvPr/>
        </p:nvPicPr>
        <p:blipFill>
          <a:blip r:embed="rId2"/>
          <a:srcRect l="8919" t="12975" b="15068"/>
          <a:stretch>
            <a:fillRect/>
          </a:stretch>
        </p:blipFill>
        <p:spPr bwMode="auto">
          <a:xfrm>
            <a:off x="5454954" y="919241"/>
            <a:ext cx="3533248" cy="2814934"/>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5" name="Rectangle 4"/>
          <p:cNvSpPr/>
          <p:nvPr/>
        </p:nvSpPr>
        <p:spPr>
          <a:xfrm>
            <a:off x="2" y="0"/>
            <a:ext cx="9143998" cy="6858000"/>
          </a:xfrm>
          <a:prstGeom prst="rect">
            <a:avLst/>
          </a:prstGeom>
          <a:solidFill>
            <a:srgbClr val="FFFFFF"/>
          </a:solidFill>
          <a:ln w="38100" cap="flat" cmpd="sng" algn="ctr">
            <a:solidFill>
              <a:srgbClr val="00009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TextBox 17"/>
          <p:cNvSpPr txBox="1"/>
          <p:nvPr/>
        </p:nvSpPr>
        <p:spPr>
          <a:xfrm>
            <a:off x="0" y="23017"/>
            <a:ext cx="8275694" cy="707886"/>
          </a:xfrm>
          <a:prstGeom prst="rect">
            <a:avLst/>
          </a:prstGeom>
          <a:noFill/>
        </p:spPr>
        <p:txBody>
          <a:bodyPr wrap="square" rtlCol="0">
            <a:spAutoFit/>
          </a:bodyPr>
          <a:lstStyle/>
          <a:p>
            <a:r>
              <a:rPr lang="en-GB" sz="2000" b="1"/>
              <a:t>Marxism</a:t>
            </a:r>
          </a:p>
          <a:p>
            <a:r>
              <a:rPr lang="en-GB" sz="2000" i="1" dirty="0"/>
              <a:t>The individual is the product of economic forces.</a:t>
            </a:r>
            <a:endParaRPr lang="en-GB" sz="2000" dirty="0"/>
          </a:p>
        </p:txBody>
      </p:sp>
      <p:sp>
        <p:nvSpPr>
          <p:cNvPr id="20" name="TextBox 19"/>
          <p:cNvSpPr txBox="1"/>
          <p:nvPr/>
        </p:nvSpPr>
        <p:spPr>
          <a:xfrm>
            <a:off x="37354" y="681095"/>
            <a:ext cx="9044390" cy="923330"/>
          </a:xfrm>
          <a:prstGeom prst="rect">
            <a:avLst/>
          </a:prstGeom>
          <a:noFill/>
        </p:spPr>
        <p:txBody>
          <a:bodyPr wrap="square" rtlCol="0">
            <a:spAutoFit/>
          </a:bodyPr>
          <a:lstStyle/>
          <a:p>
            <a:r>
              <a:rPr lang="en-GB" b="1" dirty="0"/>
              <a:t>Karl Marx </a:t>
            </a:r>
            <a:r>
              <a:rPr lang="en-GB" dirty="0"/>
              <a:t>focused on the effects of capitalism. He thought that a society’s economic system (infrastructure) influenced its non-economic institutions (the superstructure) and that the superstructure determined a society’s beliefs and values.</a:t>
            </a:r>
          </a:p>
        </p:txBody>
      </p:sp>
      <p:sp>
        <p:nvSpPr>
          <p:cNvPr id="23" name="Rectangle 22"/>
          <p:cNvSpPr/>
          <p:nvPr/>
        </p:nvSpPr>
        <p:spPr>
          <a:xfrm>
            <a:off x="91003" y="4979176"/>
            <a:ext cx="5649094" cy="1740194"/>
          </a:xfrm>
          <a:prstGeom prst="rect">
            <a:avLst/>
          </a:prstGeom>
          <a:solidFill>
            <a:srgbClr val="FFFFFF"/>
          </a:solidFill>
          <a:ln w="190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rgbClr val="000000"/>
                </a:solidFill>
              </a:rPr>
              <a:t>Functionalists</a:t>
            </a:r>
            <a:r>
              <a:rPr lang="en-GB" dirty="0">
                <a:solidFill>
                  <a:srgbClr val="000000"/>
                </a:solidFill>
              </a:rPr>
              <a:t> say Marx put too much emphasis on the role of economic structures in shaping ideas and beliefs.</a:t>
            </a:r>
          </a:p>
          <a:p>
            <a:pPr algn="ctr"/>
            <a:r>
              <a:rPr lang="en-GB" b="1" dirty="0" err="1">
                <a:solidFill>
                  <a:srgbClr val="000000"/>
                </a:solidFill>
              </a:rPr>
              <a:t>Interactionists</a:t>
            </a:r>
            <a:r>
              <a:rPr lang="en-GB" dirty="0">
                <a:solidFill>
                  <a:srgbClr val="000000"/>
                </a:solidFill>
              </a:rPr>
              <a:t> argue Marx put too much emphasis on class and not enough on individuals.</a:t>
            </a:r>
          </a:p>
          <a:p>
            <a:pPr algn="ctr"/>
            <a:r>
              <a:rPr lang="en-GB" b="1" dirty="0">
                <a:solidFill>
                  <a:srgbClr val="000000"/>
                </a:solidFill>
              </a:rPr>
              <a:t>Postmodernists </a:t>
            </a:r>
            <a:r>
              <a:rPr lang="en-GB" dirty="0">
                <a:solidFill>
                  <a:srgbClr val="000000"/>
                </a:solidFill>
              </a:rPr>
              <a:t>argue social class doesn’t have such an important influence on individual identity any more.</a:t>
            </a:r>
            <a:endParaRPr lang="en-GB" b="1" dirty="0">
              <a:solidFill>
                <a:srgbClr val="000000"/>
              </a:solidFill>
            </a:endParaRPr>
          </a:p>
        </p:txBody>
      </p:sp>
      <p:sp>
        <p:nvSpPr>
          <p:cNvPr id="22" name="Rectangle 21"/>
          <p:cNvSpPr/>
          <p:nvPr/>
        </p:nvSpPr>
        <p:spPr>
          <a:xfrm>
            <a:off x="2662264" y="1629329"/>
            <a:ext cx="6382127" cy="3222400"/>
          </a:xfrm>
          <a:prstGeom prst="rect">
            <a:avLst/>
          </a:prstGeom>
          <a:solidFill>
            <a:srgbClr val="FFFFFF"/>
          </a:solidFill>
          <a:ln w="19050" cap="flat" cmpd="sng" algn="ctr">
            <a:solidFill>
              <a:srgbClr val="1CADE4"/>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r>
              <a:rPr lang="en-GB" sz="1700" b="1" dirty="0">
                <a:solidFill>
                  <a:srgbClr val="000000"/>
                </a:solidFill>
              </a:rPr>
              <a:t>Marx</a:t>
            </a:r>
            <a:r>
              <a:rPr lang="en-GB" sz="1700" dirty="0">
                <a:solidFill>
                  <a:srgbClr val="000000"/>
                </a:solidFill>
              </a:rPr>
              <a:t> believed the most important force in society is class conflict.</a:t>
            </a:r>
          </a:p>
          <a:p>
            <a:pPr>
              <a:buFont typeface="Arial"/>
              <a:buChar char="•"/>
            </a:pPr>
            <a:r>
              <a:rPr lang="en-GB" sz="1700" dirty="0">
                <a:solidFill>
                  <a:srgbClr val="000000"/>
                </a:solidFill>
              </a:rPr>
              <a:t> In capitalist societies, workers are employed to produce goods which are sold by their employers for profit.</a:t>
            </a:r>
          </a:p>
          <a:p>
            <a:pPr>
              <a:buFont typeface="Arial"/>
              <a:buChar char="•"/>
            </a:pPr>
            <a:r>
              <a:rPr lang="en-GB" sz="1700" dirty="0">
                <a:solidFill>
                  <a:srgbClr val="000000"/>
                </a:solidFill>
              </a:rPr>
              <a:t> Only a bit of this money ends up in the workers’ wages – most of it’s kept by the employer.</a:t>
            </a:r>
          </a:p>
          <a:p>
            <a:pPr>
              <a:buFont typeface="Arial"/>
              <a:buChar char="•"/>
            </a:pPr>
            <a:r>
              <a:rPr lang="en-GB" sz="1700" dirty="0">
                <a:solidFill>
                  <a:srgbClr val="000000"/>
                </a:solidFill>
              </a:rPr>
              <a:t> Marx said that if workers were allowed to notice the unfairness of this they’d revolt. So to avoid revolution, the capitalist system shapes the superstructure to make sure that the workers accept their lot in life.</a:t>
            </a:r>
          </a:p>
          <a:p>
            <a:pPr>
              <a:buFont typeface="Arial"/>
              <a:buChar char="•"/>
            </a:pPr>
            <a:endParaRPr lang="en-GB" sz="1700" dirty="0">
              <a:solidFill>
                <a:srgbClr val="000000"/>
              </a:solidFill>
            </a:endParaRPr>
          </a:p>
          <a:p>
            <a:pPr>
              <a:buFont typeface="Arial"/>
              <a:buChar char="•"/>
            </a:pPr>
            <a:endParaRPr lang="en-GB" sz="1700" dirty="0">
              <a:solidFill>
                <a:srgbClr val="000000"/>
              </a:solidFill>
            </a:endParaRPr>
          </a:p>
          <a:p>
            <a:pPr>
              <a:buFont typeface="Arial"/>
              <a:buChar char="•"/>
            </a:pPr>
            <a:endParaRPr lang="en-GB" sz="1700" dirty="0">
              <a:solidFill>
                <a:srgbClr val="000000"/>
              </a:solidFill>
            </a:endParaRPr>
          </a:p>
        </p:txBody>
      </p:sp>
      <p:sp>
        <p:nvSpPr>
          <p:cNvPr id="24" name="TextBox 23"/>
          <p:cNvSpPr txBox="1"/>
          <p:nvPr/>
        </p:nvSpPr>
        <p:spPr>
          <a:xfrm>
            <a:off x="91003" y="1694645"/>
            <a:ext cx="2449083" cy="3139321"/>
          </a:xfrm>
          <a:prstGeom prst="rect">
            <a:avLst/>
          </a:prstGeom>
          <a:noFill/>
          <a:ln>
            <a:solidFill>
              <a:schemeClr val="tx1"/>
            </a:solidFill>
            <a:prstDash val="dot"/>
          </a:ln>
        </p:spPr>
        <p:txBody>
          <a:bodyPr wrap="square" rtlCol="0">
            <a:spAutoFit/>
          </a:bodyPr>
          <a:lstStyle/>
          <a:p>
            <a:pPr algn="ctr"/>
            <a:r>
              <a:rPr lang="en-GB" b="1" dirty="0"/>
              <a:t>Neo-Marxism is a 20</a:t>
            </a:r>
            <a:r>
              <a:rPr lang="en-GB" b="1" baseline="30000" dirty="0"/>
              <a:t>th</a:t>
            </a:r>
            <a:r>
              <a:rPr lang="en-GB" b="1" dirty="0"/>
              <a:t> century version of Marxism, developed to be more relevant to the modern world. </a:t>
            </a:r>
          </a:p>
          <a:p>
            <a:pPr algn="ctr"/>
            <a:r>
              <a:rPr lang="en-GB" b="1" dirty="0"/>
              <a:t>Neo-Marxists focus on how ideology is communicated and enforced by the ruling class to maintain its power.</a:t>
            </a:r>
          </a:p>
        </p:txBody>
      </p:sp>
      <p:sp>
        <p:nvSpPr>
          <p:cNvPr id="25" name="TextBox 24"/>
          <p:cNvSpPr txBox="1"/>
          <p:nvPr/>
        </p:nvSpPr>
        <p:spPr>
          <a:xfrm>
            <a:off x="5836002" y="4943491"/>
            <a:ext cx="1941160" cy="1815882"/>
          </a:xfrm>
          <a:prstGeom prst="rect">
            <a:avLst/>
          </a:prstGeom>
          <a:noFill/>
        </p:spPr>
        <p:txBody>
          <a:bodyPr wrap="square" rtlCol="0">
            <a:spAutoFit/>
          </a:bodyPr>
          <a:lstStyle/>
          <a:p>
            <a:r>
              <a:rPr lang="en-GB" sz="1600" dirty="0"/>
              <a:t>Marx believed society was divided into two classes:</a:t>
            </a:r>
          </a:p>
          <a:p>
            <a:r>
              <a:rPr lang="en-GB" sz="1600" b="1" dirty="0"/>
              <a:t>Bourgeoisie – </a:t>
            </a:r>
            <a:r>
              <a:rPr lang="en-GB" sz="1600" dirty="0"/>
              <a:t>the ruling class.</a:t>
            </a:r>
          </a:p>
          <a:p>
            <a:r>
              <a:rPr lang="en-GB" sz="1600" b="1" dirty="0"/>
              <a:t>Proletariat - </a:t>
            </a:r>
            <a:r>
              <a:rPr lang="en-GB" sz="1600" dirty="0"/>
              <a:t> the working class.</a:t>
            </a:r>
            <a:endParaRPr lang="en-GB" sz="1600" b="1" dirty="0"/>
          </a:p>
        </p:txBody>
      </p:sp>
      <p:pic>
        <p:nvPicPr>
          <p:cNvPr id="14339" name="Picture 3"/>
          <p:cNvPicPr>
            <a:picLocks noChangeAspect="1" noChangeArrowheads="1"/>
          </p:cNvPicPr>
          <p:nvPr/>
        </p:nvPicPr>
        <p:blipFill>
          <a:blip r:embed="rId2"/>
          <a:srcRect/>
          <a:stretch>
            <a:fillRect/>
          </a:stretch>
        </p:blipFill>
        <p:spPr bwMode="auto">
          <a:xfrm>
            <a:off x="7677553" y="3929943"/>
            <a:ext cx="1366839" cy="2853346"/>
          </a:xfrm>
          <a:prstGeom prst="rect">
            <a:avLst/>
          </a:prstGeom>
          <a:noFill/>
          <a:ln w="9525">
            <a:noFill/>
            <a:miter lim="800000"/>
            <a:headEnd/>
            <a:tailEnd/>
          </a:ln>
          <a:effectLst/>
        </p:spPr>
      </p:pic>
      <p:sp>
        <p:nvSpPr>
          <p:cNvPr id="26" name="Rectangle 25"/>
          <p:cNvSpPr/>
          <p:nvPr/>
        </p:nvSpPr>
        <p:spPr>
          <a:xfrm>
            <a:off x="2649812" y="3929942"/>
            <a:ext cx="5015289" cy="923330"/>
          </a:xfrm>
          <a:prstGeom prst="rect">
            <a:avLst/>
          </a:prstGeom>
        </p:spPr>
        <p:txBody>
          <a:bodyPr wrap="square">
            <a:spAutoFit/>
          </a:bodyPr>
          <a:lstStyle/>
          <a:p>
            <a:pPr>
              <a:buFont typeface="Arial"/>
              <a:buChar char="•"/>
            </a:pPr>
            <a:r>
              <a:rPr lang="en-GB" dirty="0">
                <a:solidFill>
                  <a:srgbClr val="000000"/>
                </a:solidFill>
              </a:rPr>
              <a:t> Institutions like the family, education and religion are part of the superstructure. They lead individuals into accepting the inequalities of capitalism.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261</TotalTime>
  <Words>990</Words>
  <Application>Microsoft Office PowerPoint</Application>
  <PresentationFormat>On-screen Show (4:3)</PresentationFormat>
  <Paragraphs>63</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Families</dc:title>
  <dc:creator>Colette Cradock</dc:creator>
  <cp:lastModifiedBy>Chris Livesey</cp:lastModifiedBy>
  <cp:revision>10</cp:revision>
  <dcterms:created xsi:type="dcterms:W3CDTF">2019-09-07T13:31:42Z</dcterms:created>
  <dcterms:modified xsi:type="dcterms:W3CDTF">2022-09-17T13:10:34Z</dcterms:modified>
</cp:coreProperties>
</file>