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7" r:id="rId2"/>
    <p:sldId id="260" r:id="rId3"/>
    <p:sldId id="259" r:id="rId4"/>
    <p:sldId id="258" r:id="rId5"/>
    <p:sldId id="261" r:id="rId6"/>
    <p:sldId id="262" r:id="rId7"/>
    <p:sldId id="263" r:id="rId8"/>
    <p:sldId id="264" r:id="rId9"/>
    <p:sldId id="267" r:id="rId10"/>
    <p:sldId id="268" r:id="rId11"/>
    <p:sldId id="269" r:id="rId12"/>
    <p:sldId id="270" r:id="rId13"/>
    <p:sldId id="271" r:id="rId14"/>
    <p:sldId id="272" r:id="rId15"/>
    <p:sldId id="278" r:id="rId16"/>
    <p:sldId id="274" r:id="rId17"/>
    <p:sldId id="27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1" autoAdjust="0"/>
    <p:restoredTop sz="94660"/>
  </p:normalViewPr>
  <p:slideViewPr>
    <p:cSldViewPr snapToGrid="0">
      <p:cViewPr varScale="1">
        <p:scale>
          <a:sx n="116" d="100"/>
          <a:sy n="116" d="100"/>
        </p:scale>
        <p:origin x="1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D26C42-0720-445E-A25F-F671199BFA43}" type="datetimeFigureOut">
              <a:rPr lang="en-GB" smtClean="0"/>
              <a:t>04/06/2018</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0567A8-7EF2-44A3-842A-5F68164B34A7}" type="slidenum">
              <a:rPr lang="en-GB" smtClean="0"/>
              <a:t>‹#›</a:t>
            </a:fld>
            <a:endParaRPr lang="en-GB"/>
          </a:p>
        </p:txBody>
      </p:sp>
    </p:spTree>
    <p:extLst>
      <p:ext uri="{BB962C8B-B14F-4D97-AF65-F5344CB8AC3E}">
        <p14:creationId xmlns:p14="http://schemas.microsoft.com/office/powerpoint/2010/main" val="15974179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5C189F-4A8D-4E22-9A71-EFBA108460F1}" type="datetimeFigureOut">
              <a:rPr lang="en-GB" smtClean="0"/>
              <a:t>04/06/2018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ABC31D-7682-4BBC-B088-C1CA6A7DD0DA}" type="slidenum">
              <a:rPr lang="en-GB" smtClean="0"/>
              <a:t>‹#›</a:t>
            </a:fld>
            <a:endParaRPr lang="en-GB"/>
          </a:p>
        </p:txBody>
      </p:sp>
    </p:spTree>
    <p:extLst>
      <p:ext uri="{BB962C8B-B14F-4D97-AF65-F5344CB8AC3E}">
        <p14:creationId xmlns:p14="http://schemas.microsoft.com/office/powerpoint/2010/main" val="3388558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46C2543-2E7C-44E2-B4B9-6D1569360D33}" type="slidenum">
              <a:rPr lang="en-GB" smtClean="0"/>
              <a:t>4</a:t>
            </a:fld>
            <a:endParaRPr lang="en-GB"/>
          </a:p>
        </p:txBody>
      </p:sp>
    </p:spTree>
    <p:extLst>
      <p:ext uri="{BB962C8B-B14F-4D97-AF65-F5344CB8AC3E}">
        <p14:creationId xmlns:p14="http://schemas.microsoft.com/office/powerpoint/2010/main" val="1970293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56F34A6-DEB2-4EE1-B61C-700C46BB6F32}" type="datetimeFigureOut">
              <a:rPr lang="en-GB" smtClean="0"/>
              <a:t>04/06/2018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7FC6C6-D72A-4715-BE77-1CEF508A0D2D}" type="slidenum">
              <a:rPr lang="en-GB" smtClean="0"/>
              <a:t>‹#›</a:t>
            </a:fld>
            <a:endParaRPr lang="en-GB"/>
          </a:p>
        </p:txBody>
      </p:sp>
    </p:spTree>
    <p:extLst>
      <p:ext uri="{BB962C8B-B14F-4D97-AF65-F5344CB8AC3E}">
        <p14:creationId xmlns:p14="http://schemas.microsoft.com/office/powerpoint/2010/main" val="4047543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56F34A6-DEB2-4EE1-B61C-700C46BB6F32}" type="datetimeFigureOut">
              <a:rPr lang="en-GB" smtClean="0"/>
              <a:t>04/06/2018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7FC6C6-D72A-4715-BE77-1CEF508A0D2D}" type="slidenum">
              <a:rPr lang="en-GB" smtClean="0"/>
              <a:t>‹#›</a:t>
            </a:fld>
            <a:endParaRPr lang="en-GB"/>
          </a:p>
        </p:txBody>
      </p:sp>
    </p:spTree>
    <p:extLst>
      <p:ext uri="{BB962C8B-B14F-4D97-AF65-F5344CB8AC3E}">
        <p14:creationId xmlns:p14="http://schemas.microsoft.com/office/powerpoint/2010/main" val="2560994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56F34A6-DEB2-4EE1-B61C-700C46BB6F32}" type="datetimeFigureOut">
              <a:rPr lang="en-GB" smtClean="0"/>
              <a:t>04/06/2018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7FC6C6-D72A-4715-BE77-1CEF508A0D2D}" type="slidenum">
              <a:rPr lang="en-GB" smtClean="0"/>
              <a:t>‹#›</a:t>
            </a:fld>
            <a:endParaRPr lang="en-GB"/>
          </a:p>
        </p:txBody>
      </p:sp>
    </p:spTree>
    <p:extLst>
      <p:ext uri="{BB962C8B-B14F-4D97-AF65-F5344CB8AC3E}">
        <p14:creationId xmlns:p14="http://schemas.microsoft.com/office/powerpoint/2010/main" val="3953426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56F34A6-DEB2-4EE1-B61C-700C46BB6F32}" type="datetimeFigureOut">
              <a:rPr lang="en-GB" smtClean="0"/>
              <a:t>04/06/2018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7FC6C6-D72A-4715-BE77-1CEF508A0D2D}" type="slidenum">
              <a:rPr lang="en-GB" smtClean="0"/>
              <a:t>‹#›</a:t>
            </a:fld>
            <a:endParaRPr lang="en-GB"/>
          </a:p>
        </p:txBody>
      </p:sp>
    </p:spTree>
    <p:extLst>
      <p:ext uri="{BB962C8B-B14F-4D97-AF65-F5344CB8AC3E}">
        <p14:creationId xmlns:p14="http://schemas.microsoft.com/office/powerpoint/2010/main" val="975541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56F34A6-DEB2-4EE1-B61C-700C46BB6F32}" type="datetimeFigureOut">
              <a:rPr lang="en-GB" smtClean="0"/>
              <a:t>04/06/2018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7FC6C6-D72A-4715-BE77-1CEF508A0D2D}" type="slidenum">
              <a:rPr lang="en-GB" smtClean="0"/>
              <a:t>‹#›</a:t>
            </a:fld>
            <a:endParaRPr lang="en-GB"/>
          </a:p>
        </p:txBody>
      </p:sp>
    </p:spTree>
    <p:extLst>
      <p:ext uri="{BB962C8B-B14F-4D97-AF65-F5344CB8AC3E}">
        <p14:creationId xmlns:p14="http://schemas.microsoft.com/office/powerpoint/2010/main" val="3900517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56F34A6-DEB2-4EE1-B61C-700C46BB6F32}" type="datetimeFigureOut">
              <a:rPr lang="en-GB" smtClean="0"/>
              <a:t>04/06/2018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7FC6C6-D72A-4715-BE77-1CEF508A0D2D}" type="slidenum">
              <a:rPr lang="en-GB" smtClean="0"/>
              <a:t>‹#›</a:t>
            </a:fld>
            <a:endParaRPr lang="en-GB"/>
          </a:p>
        </p:txBody>
      </p:sp>
    </p:spTree>
    <p:extLst>
      <p:ext uri="{BB962C8B-B14F-4D97-AF65-F5344CB8AC3E}">
        <p14:creationId xmlns:p14="http://schemas.microsoft.com/office/powerpoint/2010/main" val="3089217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56F34A6-DEB2-4EE1-B61C-700C46BB6F32}" type="datetimeFigureOut">
              <a:rPr lang="en-GB" smtClean="0"/>
              <a:t>04/06/2018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27FC6C6-D72A-4715-BE77-1CEF508A0D2D}" type="slidenum">
              <a:rPr lang="en-GB" smtClean="0"/>
              <a:t>‹#›</a:t>
            </a:fld>
            <a:endParaRPr lang="en-GB"/>
          </a:p>
        </p:txBody>
      </p:sp>
    </p:spTree>
    <p:extLst>
      <p:ext uri="{BB962C8B-B14F-4D97-AF65-F5344CB8AC3E}">
        <p14:creationId xmlns:p14="http://schemas.microsoft.com/office/powerpoint/2010/main" val="3426357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56F34A6-DEB2-4EE1-B61C-700C46BB6F32}" type="datetimeFigureOut">
              <a:rPr lang="en-GB" smtClean="0"/>
              <a:t>04/06/2018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27FC6C6-D72A-4715-BE77-1CEF508A0D2D}" type="slidenum">
              <a:rPr lang="en-GB" smtClean="0"/>
              <a:t>‹#›</a:t>
            </a:fld>
            <a:endParaRPr lang="en-GB"/>
          </a:p>
        </p:txBody>
      </p:sp>
    </p:spTree>
    <p:extLst>
      <p:ext uri="{BB962C8B-B14F-4D97-AF65-F5344CB8AC3E}">
        <p14:creationId xmlns:p14="http://schemas.microsoft.com/office/powerpoint/2010/main" val="3814232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6F34A6-DEB2-4EE1-B61C-700C46BB6F32}" type="datetimeFigureOut">
              <a:rPr lang="en-GB" smtClean="0"/>
              <a:t>04/06/2018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27FC6C6-D72A-4715-BE77-1CEF508A0D2D}" type="slidenum">
              <a:rPr lang="en-GB" smtClean="0"/>
              <a:t>‹#›</a:t>
            </a:fld>
            <a:endParaRPr lang="en-GB"/>
          </a:p>
        </p:txBody>
      </p:sp>
    </p:spTree>
    <p:extLst>
      <p:ext uri="{BB962C8B-B14F-4D97-AF65-F5344CB8AC3E}">
        <p14:creationId xmlns:p14="http://schemas.microsoft.com/office/powerpoint/2010/main" val="605264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56F34A6-DEB2-4EE1-B61C-700C46BB6F32}" type="datetimeFigureOut">
              <a:rPr lang="en-GB" smtClean="0"/>
              <a:t>04/06/2018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7FC6C6-D72A-4715-BE77-1CEF508A0D2D}" type="slidenum">
              <a:rPr lang="en-GB" smtClean="0"/>
              <a:t>‹#›</a:t>
            </a:fld>
            <a:endParaRPr lang="en-GB"/>
          </a:p>
        </p:txBody>
      </p:sp>
    </p:spTree>
    <p:extLst>
      <p:ext uri="{BB962C8B-B14F-4D97-AF65-F5344CB8AC3E}">
        <p14:creationId xmlns:p14="http://schemas.microsoft.com/office/powerpoint/2010/main" val="3604410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56F34A6-DEB2-4EE1-B61C-700C46BB6F32}" type="datetimeFigureOut">
              <a:rPr lang="en-GB" smtClean="0"/>
              <a:t>04/06/2018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7FC6C6-D72A-4715-BE77-1CEF508A0D2D}" type="slidenum">
              <a:rPr lang="en-GB" smtClean="0"/>
              <a:t>‹#›</a:t>
            </a:fld>
            <a:endParaRPr lang="en-GB"/>
          </a:p>
        </p:txBody>
      </p:sp>
    </p:spTree>
    <p:extLst>
      <p:ext uri="{BB962C8B-B14F-4D97-AF65-F5344CB8AC3E}">
        <p14:creationId xmlns:p14="http://schemas.microsoft.com/office/powerpoint/2010/main" val="703729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6F34A6-DEB2-4EE1-B61C-700C46BB6F32}" type="datetimeFigureOut">
              <a:rPr lang="en-GB" smtClean="0"/>
              <a:t>04/06/2018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FC6C6-D72A-4715-BE77-1CEF508A0D2D}" type="slidenum">
              <a:rPr lang="en-GB" smtClean="0"/>
              <a:t>‹#›</a:t>
            </a:fld>
            <a:endParaRPr lang="en-GB"/>
          </a:p>
        </p:txBody>
      </p:sp>
    </p:spTree>
    <p:extLst>
      <p:ext uri="{BB962C8B-B14F-4D97-AF65-F5344CB8AC3E}">
        <p14:creationId xmlns:p14="http://schemas.microsoft.com/office/powerpoint/2010/main" val="2976451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GB" dirty="0"/>
          </a:p>
        </p:txBody>
      </p:sp>
      <p:sp>
        <p:nvSpPr>
          <p:cNvPr id="5" name="Rectangle 4"/>
          <p:cNvSpPr/>
          <p:nvPr/>
        </p:nvSpPr>
        <p:spPr>
          <a:xfrm>
            <a:off x="5563672" y="824248"/>
            <a:ext cx="772734" cy="4378817"/>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path path="circle">
              <a:fillToRect l="50000" t="50000" r="50000" b="50000"/>
            </a:path>
            <a:tileRect/>
          </a:gradFill>
          <a:ln w="57150">
            <a:solidFill>
              <a:srgbClr val="FF00FF"/>
            </a:solidFill>
          </a:ln>
        </p:spPr>
        <p:style>
          <a:lnRef idx="2">
            <a:schemeClr val="accent4"/>
          </a:lnRef>
          <a:fillRef idx="1">
            <a:schemeClr val="lt1"/>
          </a:fillRef>
          <a:effectRef idx="0">
            <a:schemeClr val="accent4"/>
          </a:effectRef>
          <a:fontRef idx="minor">
            <a:schemeClr val="dk1"/>
          </a:fontRef>
        </p:style>
        <p:txBody>
          <a:bodyPr vert="vert270" rtlCol="0" anchor="ctr"/>
          <a:lstStyle/>
          <a:p>
            <a:pPr algn="ctr"/>
            <a:r>
              <a:rPr lang="en-GB" sz="3200" b="1" dirty="0">
                <a:latin typeface="Comic Sans MS" panose="030F0702030302020204" pitchFamily="66" charset="0"/>
              </a:rPr>
              <a:t>1. Research Methods</a:t>
            </a:r>
          </a:p>
        </p:txBody>
      </p:sp>
      <p:sp>
        <p:nvSpPr>
          <p:cNvPr id="4" name="Rectangle 3"/>
          <p:cNvSpPr/>
          <p:nvPr/>
        </p:nvSpPr>
        <p:spPr>
          <a:xfrm>
            <a:off x="244699" y="218942"/>
            <a:ext cx="2768958" cy="6413678"/>
          </a:xfrm>
          <a:prstGeom prst="rect">
            <a:avLst/>
          </a:prstGeom>
          <a:ln w="38100">
            <a:solidFill>
              <a:srgbClr val="FF00FF"/>
            </a:solidFill>
          </a:ln>
        </p:spPr>
        <p:style>
          <a:lnRef idx="2">
            <a:schemeClr val="accent6"/>
          </a:lnRef>
          <a:fillRef idx="1">
            <a:schemeClr val="lt1"/>
          </a:fillRef>
          <a:effectRef idx="0">
            <a:schemeClr val="accent6"/>
          </a:effectRef>
          <a:fontRef idx="minor">
            <a:schemeClr val="dk1"/>
          </a:fontRef>
        </p:style>
        <p:txBody>
          <a:bodyPr rtlCol="0" anchor="t"/>
          <a:lstStyle/>
          <a:p>
            <a:pPr algn="ctr"/>
            <a:r>
              <a:rPr lang="en-GB" b="1" dirty="0">
                <a:solidFill>
                  <a:srgbClr val="7030A0"/>
                </a:solidFill>
                <a:latin typeface="Comic Sans MS" panose="030F0702030302020204" pitchFamily="66" charset="0"/>
              </a:rPr>
              <a:t>Quantitative</a:t>
            </a:r>
            <a:r>
              <a:rPr lang="en-GB" b="1" dirty="0">
                <a:latin typeface="Comic Sans MS" panose="030F0702030302020204" pitchFamily="66" charset="0"/>
              </a:rPr>
              <a:t> Data</a:t>
            </a:r>
          </a:p>
          <a:p>
            <a:endParaRPr lang="en-GB" dirty="0">
              <a:latin typeface="Comic Sans MS" panose="030F0702030302020204" pitchFamily="66" charset="0"/>
            </a:endParaRPr>
          </a:p>
          <a:p>
            <a:r>
              <a:rPr lang="en-GB" dirty="0">
                <a:latin typeface="Comic Sans MS" panose="030F0702030302020204" pitchFamily="66" charset="0"/>
              </a:rPr>
              <a:t>Data expressing a certain quantity, amount or range.</a:t>
            </a:r>
          </a:p>
          <a:p>
            <a:endParaRPr lang="en-GB" dirty="0">
              <a:latin typeface="Comic Sans MS" panose="030F0702030302020204" pitchFamily="66" charset="0"/>
            </a:endParaRPr>
          </a:p>
          <a:p>
            <a:r>
              <a:rPr lang="en-GB" dirty="0">
                <a:latin typeface="Comic Sans MS" panose="030F0702030302020204" pitchFamily="66" charset="0"/>
              </a:rPr>
              <a:t>Preferred by </a:t>
            </a:r>
            <a:r>
              <a:rPr lang="en-GB" b="1" dirty="0">
                <a:solidFill>
                  <a:srgbClr val="00B050"/>
                </a:solidFill>
                <a:latin typeface="Comic Sans MS" panose="030F0702030302020204" pitchFamily="66" charset="0"/>
              </a:rPr>
              <a:t>positivists</a:t>
            </a:r>
            <a:r>
              <a:rPr lang="en-GB" dirty="0">
                <a:solidFill>
                  <a:srgbClr val="92D050"/>
                </a:solidFill>
                <a:latin typeface="Comic Sans MS" panose="030F0702030302020204" pitchFamily="66" charset="0"/>
              </a:rPr>
              <a:t> </a:t>
            </a:r>
            <a:r>
              <a:rPr lang="en-GB" dirty="0">
                <a:latin typeface="Comic Sans MS" panose="030F0702030302020204" pitchFamily="66" charset="0"/>
              </a:rPr>
              <a:t>as closer to the natural sciences and are likely to be high in </a:t>
            </a:r>
            <a:r>
              <a:rPr lang="en-GB" b="1" dirty="0">
                <a:solidFill>
                  <a:srgbClr val="7030A0"/>
                </a:solidFill>
                <a:latin typeface="Comic Sans MS" panose="030F0702030302020204" pitchFamily="66" charset="0"/>
              </a:rPr>
              <a:t>reliability</a:t>
            </a:r>
            <a:r>
              <a:rPr lang="en-GB" dirty="0">
                <a:latin typeface="Comic Sans MS" panose="030F0702030302020204" pitchFamily="66" charset="0"/>
              </a:rPr>
              <a:t>.</a:t>
            </a:r>
          </a:p>
          <a:p>
            <a:endParaRPr lang="en-GB" b="1" dirty="0">
              <a:latin typeface="Comic Sans MS" panose="030F0702030302020204" pitchFamily="66" charset="0"/>
            </a:endParaRPr>
          </a:p>
          <a:p>
            <a:r>
              <a:rPr lang="en-GB" b="1" dirty="0">
                <a:latin typeface="Comic Sans MS" panose="030F0702030302020204" pitchFamily="66" charset="0"/>
              </a:rPr>
              <a:t>Research Methods</a:t>
            </a:r>
          </a:p>
          <a:p>
            <a:pPr marL="144000" indent="-144000">
              <a:buFont typeface="Arial" panose="020B0604020202020204" pitchFamily="34" charset="0"/>
              <a:buChar char="•"/>
            </a:pPr>
            <a:r>
              <a:rPr lang="en-GB" dirty="0">
                <a:latin typeface="Comic Sans MS" panose="030F0702030302020204" pitchFamily="66" charset="0"/>
              </a:rPr>
              <a:t>Social surveys - questionnaires</a:t>
            </a:r>
          </a:p>
          <a:p>
            <a:pPr marL="144000" indent="-144000">
              <a:buFont typeface="Arial" panose="020B0604020202020204" pitchFamily="34" charset="0"/>
              <a:buChar char="•"/>
            </a:pPr>
            <a:r>
              <a:rPr lang="en-GB" dirty="0">
                <a:latin typeface="Comic Sans MS" panose="030F0702030302020204" pitchFamily="66" charset="0"/>
              </a:rPr>
              <a:t>Structured interviews</a:t>
            </a:r>
          </a:p>
          <a:p>
            <a:pPr marL="144000" indent="-144000">
              <a:buFont typeface="Arial" panose="020B0604020202020204" pitchFamily="34" charset="0"/>
              <a:buChar char="•"/>
            </a:pPr>
            <a:r>
              <a:rPr lang="en-GB" dirty="0">
                <a:latin typeface="Comic Sans MS" panose="030F0702030302020204" pitchFamily="66" charset="0"/>
              </a:rPr>
              <a:t>Experiments</a:t>
            </a:r>
          </a:p>
          <a:p>
            <a:pPr marL="144000" indent="-144000">
              <a:buFont typeface="Arial" panose="020B0604020202020204" pitchFamily="34" charset="0"/>
              <a:buChar char="•"/>
            </a:pPr>
            <a:r>
              <a:rPr lang="en-GB" dirty="0">
                <a:latin typeface="Comic Sans MS" panose="030F0702030302020204" pitchFamily="66" charset="0"/>
              </a:rPr>
              <a:t>Content analysis</a:t>
            </a:r>
          </a:p>
          <a:p>
            <a:pPr marL="144000" indent="-144000">
              <a:buFont typeface="Arial" panose="020B0604020202020204" pitchFamily="34" charset="0"/>
              <a:buChar char="•"/>
            </a:pPr>
            <a:r>
              <a:rPr lang="en-GB" dirty="0">
                <a:latin typeface="Comic Sans MS" panose="030F0702030302020204" pitchFamily="66" charset="0"/>
              </a:rPr>
              <a:t>Structured non-participant observation</a:t>
            </a:r>
          </a:p>
          <a:p>
            <a:pPr marL="144000" indent="-144000">
              <a:buFont typeface="Arial" panose="020B0604020202020204" pitchFamily="34" charset="0"/>
              <a:buChar char="•"/>
            </a:pPr>
            <a:r>
              <a:rPr lang="en-GB" dirty="0">
                <a:latin typeface="Comic Sans MS" panose="030F0702030302020204" pitchFamily="66" charset="0"/>
              </a:rPr>
              <a:t>Official statistics</a:t>
            </a:r>
          </a:p>
          <a:p>
            <a:pPr marL="144000" indent="-144000">
              <a:buFont typeface="Arial" panose="020B0604020202020204" pitchFamily="34" charset="0"/>
              <a:buChar char="•"/>
            </a:pPr>
            <a:r>
              <a:rPr lang="en-GB" dirty="0">
                <a:latin typeface="Comic Sans MS" panose="030F0702030302020204" pitchFamily="66" charset="0"/>
              </a:rPr>
              <a:t>Personal and historical documents</a:t>
            </a:r>
          </a:p>
          <a:p>
            <a:endParaRPr lang="en-GB" dirty="0">
              <a:latin typeface="Comic Sans MS" panose="030F0702030302020204" pitchFamily="66" charset="0"/>
            </a:endParaRPr>
          </a:p>
          <a:p>
            <a:endParaRPr lang="en-GB" dirty="0">
              <a:latin typeface="Comic Sans MS" panose="030F0702030302020204" pitchFamily="66" charset="0"/>
            </a:endParaRPr>
          </a:p>
          <a:p>
            <a:endParaRPr lang="en-GB" dirty="0">
              <a:latin typeface="Comic Sans MS" panose="030F0702030302020204" pitchFamily="66" charset="0"/>
            </a:endParaRPr>
          </a:p>
        </p:txBody>
      </p:sp>
      <p:sp>
        <p:nvSpPr>
          <p:cNvPr id="31" name="Rectangle 30"/>
          <p:cNvSpPr/>
          <p:nvPr/>
        </p:nvSpPr>
        <p:spPr>
          <a:xfrm>
            <a:off x="6465197" y="231822"/>
            <a:ext cx="2704562" cy="6413678"/>
          </a:xfrm>
          <a:prstGeom prst="rect">
            <a:avLst/>
          </a:prstGeom>
          <a:ln w="38100">
            <a:solidFill>
              <a:srgbClr val="FF00FF"/>
            </a:solidFill>
          </a:ln>
        </p:spPr>
        <p:style>
          <a:lnRef idx="2">
            <a:schemeClr val="accent6"/>
          </a:lnRef>
          <a:fillRef idx="1">
            <a:schemeClr val="lt1"/>
          </a:fillRef>
          <a:effectRef idx="0">
            <a:schemeClr val="accent6"/>
          </a:effectRef>
          <a:fontRef idx="minor">
            <a:schemeClr val="dk1"/>
          </a:fontRef>
        </p:style>
        <p:txBody>
          <a:bodyPr rtlCol="0" anchor="t"/>
          <a:lstStyle/>
          <a:p>
            <a:pPr algn="ctr"/>
            <a:r>
              <a:rPr lang="en-GB" b="1" dirty="0">
                <a:solidFill>
                  <a:srgbClr val="7030A0"/>
                </a:solidFill>
                <a:latin typeface="Comic Sans MS" panose="030F0702030302020204" pitchFamily="66" charset="0"/>
              </a:rPr>
              <a:t>Qualitative </a:t>
            </a:r>
            <a:r>
              <a:rPr lang="en-GB" b="1" dirty="0">
                <a:latin typeface="Comic Sans MS" panose="030F0702030302020204" pitchFamily="66" charset="0"/>
              </a:rPr>
              <a:t>Data</a:t>
            </a:r>
          </a:p>
          <a:p>
            <a:endParaRPr lang="en-GB" dirty="0">
              <a:latin typeface="Comic Sans MS" panose="030F0702030302020204" pitchFamily="66" charset="0"/>
            </a:endParaRPr>
          </a:p>
          <a:p>
            <a:r>
              <a:rPr lang="en-GB" dirty="0">
                <a:latin typeface="Comic Sans MS" panose="030F0702030302020204" pitchFamily="66" charset="0"/>
              </a:rPr>
              <a:t>Information about qualities; information that can't actually be measured.</a:t>
            </a:r>
          </a:p>
          <a:p>
            <a:endParaRPr lang="en-GB" dirty="0">
              <a:latin typeface="Comic Sans MS" panose="030F0702030302020204" pitchFamily="66" charset="0"/>
            </a:endParaRPr>
          </a:p>
          <a:p>
            <a:r>
              <a:rPr lang="en-GB" dirty="0">
                <a:latin typeface="Comic Sans MS" panose="030F0702030302020204" pitchFamily="66" charset="0"/>
              </a:rPr>
              <a:t>Preferred by </a:t>
            </a:r>
            <a:r>
              <a:rPr lang="en-GB" b="1" dirty="0">
                <a:solidFill>
                  <a:srgbClr val="00B050"/>
                </a:solidFill>
                <a:latin typeface="Comic Sans MS" panose="030F0702030302020204" pitchFamily="66" charset="0"/>
              </a:rPr>
              <a:t>interpretivists</a:t>
            </a:r>
            <a:r>
              <a:rPr lang="en-GB" b="1" dirty="0">
                <a:solidFill>
                  <a:srgbClr val="92D050"/>
                </a:solidFill>
                <a:latin typeface="Comic Sans MS" panose="030F0702030302020204" pitchFamily="66" charset="0"/>
              </a:rPr>
              <a:t> </a:t>
            </a:r>
            <a:r>
              <a:rPr lang="en-GB" dirty="0">
                <a:latin typeface="Comic Sans MS" panose="030F0702030302020204" pitchFamily="66" charset="0"/>
              </a:rPr>
              <a:t>as these methods focus on understanding from the perspective of the respondent gaining greater </a:t>
            </a:r>
            <a:r>
              <a:rPr lang="en-GB" b="1" dirty="0">
                <a:solidFill>
                  <a:srgbClr val="7030A0"/>
                </a:solidFill>
                <a:latin typeface="Comic Sans MS" panose="030F0702030302020204" pitchFamily="66" charset="0"/>
              </a:rPr>
              <a:t>validity</a:t>
            </a:r>
            <a:r>
              <a:rPr lang="en-GB" dirty="0">
                <a:latin typeface="Comic Sans MS" panose="030F0702030302020204" pitchFamily="66" charset="0"/>
              </a:rPr>
              <a:t>.</a:t>
            </a:r>
          </a:p>
          <a:p>
            <a:endParaRPr lang="en-GB" b="1" dirty="0">
              <a:latin typeface="Comic Sans MS" panose="030F0702030302020204" pitchFamily="66" charset="0"/>
            </a:endParaRPr>
          </a:p>
          <a:p>
            <a:r>
              <a:rPr lang="en-GB" b="1" dirty="0">
                <a:latin typeface="Comic Sans MS" panose="030F0702030302020204" pitchFamily="66" charset="0"/>
              </a:rPr>
              <a:t>Research Methods</a:t>
            </a:r>
          </a:p>
          <a:p>
            <a:pPr marL="144000" indent="-144000">
              <a:buFont typeface="Arial" panose="020B0604020202020204" pitchFamily="34" charset="0"/>
              <a:buChar char="•"/>
            </a:pPr>
            <a:r>
              <a:rPr lang="en-GB" dirty="0">
                <a:latin typeface="Comic Sans MS" panose="030F0702030302020204" pitchFamily="66" charset="0"/>
              </a:rPr>
              <a:t>Semi-structured interviews</a:t>
            </a:r>
          </a:p>
          <a:p>
            <a:pPr marL="144000" indent="-144000">
              <a:buFont typeface="Arial" panose="020B0604020202020204" pitchFamily="34" charset="0"/>
              <a:buChar char="•"/>
            </a:pPr>
            <a:r>
              <a:rPr lang="en-GB" dirty="0">
                <a:latin typeface="Comic Sans MS" panose="030F0702030302020204" pitchFamily="66" charset="0"/>
              </a:rPr>
              <a:t>Unstructured interviews</a:t>
            </a:r>
          </a:p>
          <a:p>
            <a:pPr marL="144000" indent="-144000">
              <a:buFont typeface="Arial" panose="020B0604020202020204" pitchFamily="34" charset="0"/>
              <a:buChar char="•"/>
            </a:pPr>
            <a:r>
              <a:rPr lang="en-GB" dirty="0">
                <a:latin typeface="Comic Sans MS" panose="030F0702030302020204" pitchFamily="66" charset="0"/>
              </a:rPr>
              <a:t>Observations</a:t>
            </a:r>
          </a:p>
          <a:p>
            <a:pPr marL="144000" indent="-144000">
              <a:buFont typeface="Arial" panose="020B0604020202020204" pitchFamily="34" charset="0"/>
              <a:buChar char="•"/>
            </a:pPr>
            <a:r>
              <a:rPr lang="en-GB" dirty="0">
                <a:latin typeface="Comic Sans MS" panose="030F0702030302020204" pitchFamily="66" charset="0"/>
              </a:rPr>
              <a:t>Personal and historical documents</a:t>
            </a:r>
          </a:p>
          <a:p>
            <a:endParaRPr lang="en-GB" dirty="0">
              <a:latin typeface="Comic Sans MS" panose="030F0702030302020204" pitchFamily="66" charset="0"/>
            </a:endParaRPr>
          </a:p>
        </p:txBody>
      </p:sp>
      <p:sp>
        <p:nvSpPr>
          <p:cNvPr id="33" name="Rectangle 32"/>
          <p:cNvSpPr/>
          <p:nvPr/>
        </p:nvSpPr>
        <p:spPr>
          <a:xfrm>
            <a:off x="3013657" y="218942"/>
            <a:ext cx="2421227" cy="6413678"/>
          </a:xfrm>
          <a:prstGeom prst="rect">
            <a:avLst/>
          </a:prstGeom>
          <a:ln w="38100">
            <a:solidFill>
              <a:srgbClr val="FF00FF"/>
            </a:solidFill>
          </a:ln>
        </p:spPr>
        <p:style>
          <a:lnRef idx="2">
            <a:schemeClr val="accent6"/>
          </a:lnRef>
          <a:fillRef idx="1">
            <a:schemeClr val="lt1"/>
          </a:fillRef>
          <a:effectRef idx="0">
            <a:schemeClr val="accent6"/>
          </a:effectRef>
          <a:fontRef idx="minor">
            <a:schemeClr val="dk1"/>
          </a:fontRef>
        </p:style>
        <p:txBody>
          <a:bodyPr rtlCol="0" anchor="t"/>
          <a:lstStyle/>
          <a:p>
            <a:r>
              <a:rPr lang="en-GB" sz="2000" b="1" dirty="0">
                <a:latin typeface="Comic Sans MS" panose="030F0702030302020204" pitchFamily="66" charset="0"/>
              </a:rPr>
              <a:t>P</a:t>
            </a:r>
            <a:r>
              <a:rPr lang="en-GB" dirty="0">
                <a:latin typeface="Comic Sans MS" panose="030F0702030302020204" pitchFamily="66" charset="0"/>
              </a:rPr>
              <a:t> – quick, easy, cheap</a:t>
            </a:r>
          </a:p>
          <a:p>
            <a:r>
              <a:rPr lang="en-GB" sz="2000" b="1" dirty="0">
                <a:latin typeface="Comic Sans MS" panose="030F0702030302020204" pitchFamily="66" charset="0"/>
              </a:rPr>
              <a:t>E</a:t>
            </a:r>
            <a:r>
              <a:rPr lang="en-GB" dirty="0">
                <a:latin typeface="Comic Sans MS" panose="030F0702030302020204" pitchFamily="66" charset="0"/>
              </a:rPr>
              <a:t> – informed consent, right to withdraw, harm</a:t>
            </a:r>
          </a:p>
          <a:p>
            <a:r>
              <a:rPr lang="en-GB" sz="2000" b="1" dirty="0">
                <a:latin typeface="Comic Sans MS" panose="030F0702030302020204" pitchFamily="66" charset="0"/>
              </a:rPr>
              <a:t>R</a:t>
            </a:r>
            <a:r>
              <a:rPr lang="en-GB" dirty="0">
                <a:latin typeface="Comic Sans MS" panose="030F0702030302020204" pitchFamily="66" charset="0"/>
              </a:rPr>
              <a:t> - </a:t>
            </a:r>
            <a:r>
              <a:rPr lang="en-GB" b="1" dirty="0">
                <a:solidFill>
                  <a:srgbClr val="0066FF"/>
                </a:solidFill>
                <a:latin typeface="Comic Sans MS" panose="030F0702030302020204" pitchFamily="66" charset="0"/>
              </a:rPr>
              <a:t>√</a:t>
            </a:r>
            <a:r>
              <a:rPr lang="en-GB" dirty="0">
                <a:latin typeface="Comic Sans MS" panose="030F0702030302020204" pitchFamily="66" charset="0"/>
              </a:rPr>
              <a:t>structured, replicable, standardised, </a:t>
            </a:r>
            <a:r>
              <a:rPr lang="en-GB" b="1" dirty="0">
                <a:solidFill>
                  <a:srgbClr val="7030A0"/>
                </a:solidFill>
                <a:latin typeface="Comic Sans MS" panose="030F0702030302020204" pitchFamily="66" charset="0"/>
              </a:rPr>
              <a:t>objective</a:t>
            </a:r>
            <a:r>
              <a:rPr lang="en-GB" dirty="0">
                <a:latin typeface="Comic Sans MS" panose="030F0702030302020204" pitchFamily="66" charset="0"/>
              </a:rPr>
              <a:t>.</a:t>
            </a:r>
          </a:p>
          <a:p>
            <a:r>
              <a:rPr lang="en-GB" sz="2000" b="1" dirty="0">
                <a:latin typeface="Comic Sans MS" panose="030F0702030302020204" pitchFamily="66" charset="0"/>
              </a:rPr>
              <a:t>V</a:t>
            </a:r>
            <a:r>
              <a:rPr lang="en-GB" dirty="0">
                <a:latin typeface="Comic Sans MS" panose="030F0702030302020204" pitchFamily="66" charset="0"/>
              </a:rPr>
              <a:t> – </a:t>
            </a:r>
            <a:r>
              <a:rPr lang="en-GB" b="1" dirty="0">
                <a:solidFill>
                  <a:srgbClr val="0066FF"/>
                </a:solidFill>
                <a:latin typeface="Comic Sans MS" panose="030F0702030302020204" pitchFamily="66" charset="0"/>
              </a:rPr>
              <a:t>X</a:t>
            </a:r>
            <a:r>
              <a:rPr lang="en-GB" dirty="0">
                <a:latin typeface="Comic Sans MS" panose="030F0702030302020204" pitchFamily="66" charset="0"/>
              </a:rPr>
              <a:t> lacks depth, don’t understand why.</a:t>
            </a:r>
          </a:p>
          <a:p>
            <a:r>
              <a:rPr lang="en-GB" sz="2000" b="1" dirty="0">
                <a:latin typeface="Comic Sans MS" panose="030F0702030302020204" pitchFamily="66" charset="0"/>
              </a:rPr>
              <a:t>R</a:t>
            </a:r>
            <a:r>
              <a:rPr lang="en-GB" dirty="0">
                <a:latin typeface="Comic Sans MS" panose="030F0702030302020204" pitchFamily="66" charset="0"/>
              </a:rPr>
              <a:t> – larger sample size, </a:t>
            </a:r>
            <a:r>
              <a:rPr lang="en-GB" b="1" dirty="0">
                <a:solidFill>
                  <a:srgbClr val="7030A0"/>
                </a:solidFill>
                <a:latin typeface="Comic Sans MS" panose="030F0702030302020204" pitchFamily="66" charset="0"/>
              </a:rPr>
              <a:t>representative</a:t>
            </a:r>
            <a:r>
              <a:rPr lang="en-GB" dirty="0">
                <a:latin typeface="Comic Sans MS" panose="030F0702030302020204" pitchFamily="66" charset="0"/>
              </a:rPr>
              <a:t>, </a:t>
            </a:r>
            <a:r>
              <a:rPr lang="en-GB" b="1" dirty="0" err="1">
                <a:solidFill>
                  <a:srgbClr val="7030A0"/>
                </a:solidFill>
                <a:latin typeface="Comic Sans MS" panose="030F0702030302020204" pitchFamily="66" charset="0"/>
              </a:rPr>
              <a:t>generalisable</a:t>
            </a:r>
            <a:r>
              <a:rPr lang="en-GB" dirty="0">
                <a:latin typeface="Comic Sans MS" panose="030F0702030302020204" pitchFamily="66" charset="0"/>
              </a:rPr>
              <a:t>.</a:t>
            </a:r>
          </a:p>
          <a:p>
            <a:r>
              <a:rPr lang="en-GB" sz="2000" b="1" dirty="0">
                <a:latin typeface="Comic Sans MS" panose="030F0702030302020204" pitchFamily="66" charset="0"/>
              </a:rPr>
              <a:t>T</a:t>
            </a:r>
            <a:r>
              <a:rPr lang="en-GB" dirty="0">
                <a:latin typeface="Comic Sans MS" panose="030F0702030302020204" pitchFamily="66" charset="0"/>
              </a:rPr>
              <a:t> - </a:t>
            </a:r>
            <a:r>
              <a:rPr lang="en-GB" b="1" dirty="0">
                <a:solidFill>
                  <a:srgbClr val="0066FF"/>
                </a:solidFill>
                <a:latin typeface="Comic Sans MS" panose="030F0702030302020204" pitchFamily="66" charset="0"/>
              </a:rPr>
              <a:t>√</a:t>
            </a:r>
            <a:r>
              <a:rPr lang="en-GB" b="1" dirty="0">
                <a:solidFill>
                  <a:srgbClr val="00B050"/>
                </a:solidFill>
                <a:latin typeface="Comic Sans MS" panose="030F0702030302020204" pitchFamily="66" charset="0"/>
              </a:rPr>
              <a:t>positivists</a:t>
            </a:r>
            <a:r>
              <a:rPr lang="en-GB" dirty="0">
                <a:latin typeface="Comic Sans MS" panose="030F0702030302020204" pitchFamily="66" charset="0"/>
              </a:rPr>
              <a:t> – </a:t>
            </a:r>
            <a:r>
              <a:rPr lang="en-GB" b="1" dirty="0">
                <a:solidFill>
                  <a:srgbClr val="7030A0"/>
                </a:solidFill>
                <a:latin typeface="Comic Sans MS" panose="030F0702030302020204" pitchFamily="66" charset="0"/>
              </a:rPr>
              <a:t>objective</a:t>
            </a:r>
            <a:r>
              <a:rPr lang="en-GB" dirty="0">
                <a:latin typeface="Comic Sans MS" panose="030F0702030302020204" pitchFamily="66" charset="0"/>
              </a:rPr>
              <a:t>, </a:t>
            </a:r>
            <a:r>
              <a:rPr lang="en-GB" b="1" dirty="0">
                <a:solidFill>
                  <a:srgbClr val="7030A0"/>
                </a:solidFill>
                <a:latin typeface="Comic Sans MS" panose="030F0702030302020204" pitchFamily="66" charset="0"/>
              </a:rPr>
              <a:t>value free</a:t>
            </a:r>
            <a:r>
              <a:rPr lang="en-GB" dirty="0">
                <a:latin typeface="Comic Sans MS" panose="030F0702030302020204" pitchFamily="66" charset="0"/>
              </a:rPr>
              <a:t>, natural sciences, patterns and trends. </a:t>
            </a:r>
            <a:r>
              <a:rPr lang="en-GB" b="1" dirty="0">
                <a:solidFill>
                  <a:srgbClr val="0066FF"/>
                </a:solidFill>
                <a:latin typeface="Comic Sans MS" panose="030F0702030302020204" pitchFamily="66" charset="0"/>
              </a:rPr>
              <a:t>X</a:t>
            </a:r>
            <a:r>
              <a:rPr lang="en-GB" dirty="0">
                <a:latin typeface="Comic Sans MS" panose="030F0702030302020204" pitchFamily="66" charset="0"/>
              </a:rPr>
              <a:t> </a:t>
            </a:r>
            <a:r>
              <a:rPr lang="en-GB" b="1" dirty="0">
                <a:solidFill>
                  <a:srgbClr val="00B050"/>
                </a:solidFill>
                <a:latin typeface="Comic Sans MS" panose="030F0702030302020204" pitchFamily="66" charset="0"/>
              </a:rPr>
              <a:t>Interpretivists</a:t>
            </a:r>
            <a:r>
              <a:rPr lang="en-GB" dirty="0">
                <a:latin typeface="Comic Sans MS" panose="030F0702030302020204" pitchFamily="66" charset="0"/>
              </a:rPr>
              <a:t> – not true to life</a:t>
            </a:r>
          </a:p>
          <a:p>
            <a:endParaRPr lang="en-GB" dirty="0">
              <a:latin typeface="Comic Sans MS" panose="030F0702030302020204" pitchFamily="66" charset="0"/>
            </a:endParaRPr>
          </a:p>
        </p:txBody>
      </p:sp>
      <p:sp>
        <p:nvSpPr>
          <p:cNvPr id="36" name="Rectangle 35"/>
          <p:cNvSpPr/>
          <p:nvPr/>
        </p:nvSpPr>
        <p:spPr>
          <a:xfrm>
            <a:off x="9169759" y="231822"/>
            <a:ext cx="2880575" cy="6413678"/>
          </a:xfrm>
          <a:prstGeom prst="rect">
            <a:avLst/>
          </a:prstGeom>
          <a:ln w="38100">
            <a:solidFill>
              <a:srgbClr val="FF00FF"/>
            </a:solidFill>
          </a:ln>
        </p:spPr>
        <p:style>
          <a:lnRef idx="2">
            <a:schemeClr val="accent6"/>
          </a:lnRef>
          <a:fillRef idx="1">
            <a:schemeClr val="lt1"/>
          </a:fillRef>
          <a:effectRef idx="0">
            <a:schemeClr val="accent6"/>
          </a:effectRef>
          <a:fontRef idx="minor">
            <a:schemeClr val="dk1"/>
          </a:fontRef>
        </p:style>
        <p:txBody>
          <a:bodyPr rtlCol="0" anchor="t"/>
          <a:lstStyle/>
          <a:p>
            <a:r>
              <a:rPr lang="en-GB" sz="2000" b="1" dirty="0">
                <a:latin typeface="Comic Sans MS" panose="030F0702030302020204" pitchFamily="66" charset="0"/>
              </a:rPr>
              <a:t>P</a:t>
            </a:r>
            <a:r>
              <a:rPr lang="en-GB" dirty="0">
                <a:latin typeface="Comic Sans MS" panose="030F0702030302020204" pitchFamily="66" charset="0"/>
              </a:rPr>
              <a:t> – time consuming, expensive, difficult to analyse</a:t>
            </a:r>
          </a:p>
          <a:p>
            <a:r>
              <a:rPr lang="en-GB" sz="2000" b="1" dirty="0">
                <a:latin typeface="Comic Sans MS" panose="030F0702030302020204" pitchFamily="66" charset="0"/>
              </a:rPr>
              <a:t>E</a:t>
            </a:r>
            <a:r>
              <a:rPr lang="en-GB" dirty="0">
                <a:latin typeface="Comic Sans MS" panose="030F0702030302020204" pitchFamily="66" charset="0"/>
              </a:rPr>
              <a:t> – informed consent, right to withdraw, harm</a:t>
            </a:r>
          </a:p>
          <a:p>
            <a:r>
              <a:rPr lang="en-GB" sz="2000" b="1" dirty="0">
                <a:latin typeface="Comic Sans MS" panose="030F0702030302020204" pitchFamily="66" charset="0"/>
              </a:rPr>
              <a:t>R</a:t>
            </a:r>
            <a:r>
              <a:rPr lang="en-GB" dirty="0">
                <a:latin typeface="Comic Sans MS" panose="030F0702030302020204" pitchFamily="66" charset="0"/>
              </a:rPr>
              <a:t> – </a:t>
            </a:r>
            <a:r>
              <a:rPr lang="en-GB" b="1" dirty="0">
                <a:solidFill>
                  <a:srgbClr val="0066FF"/>
                </a:solidFill>
                <a:latin typeface="Comic Sans MS" panose="030F0702030302020204" pitchFamily="66" charset="0"/>
              </a:rPr>
              <a:t>X </a:t>
            </a:r>
            <a:r>
              <a:rPr lang="en-GB" dirty="0">
                <a:latin typeface="Comic Sans MS" panose="030F0702030302020204" pitchFamily="66" charset="0"/>
              </a:rPr>
              <a:t>difficult to replicate e.g. social characteristics, rapport.</a:t>
            </a:r>
          </a:p>
          <a:p>
            <a:r>
              <a:rPr lang="en-GB" sz="2000" b="1" dirty="0">
                <a:latin typeface="Comic Sans MS" panose="030F0702030302020204" pitchFamily="66" charset="0"/>
              </a:rPr>
              <a:t>V</a:t>
            </a:r>
            <a:r>
              <a:rPr lang="en-GB" dirty="0">
                <a:latin typeface="Comic Sans MS" panose="030F0702030302020204" pitchFamily="66" charset="0"/>
              </a:rPr>
              <a:t> – </a:t>
            </a:r>
            <a:r>
              <a:rPr lang="en-GB" b="1" dirty="0">
                <a:solidFill>
                  <a:srgbClr val="0066FF"/>
                </a:solidFill>
                <a:latin typeface="Comic Sans MS" panose="030F0702030302020204" pitchFamily="66" charset="0"/>
              </a:rPr>
              <a:t>√</a:t>
            </a:r>
            <a:r>
              <a:rPr lang="en-GB" dirty="0">
                <a:latin typeface="Comic Sans MS" panose="030F0702030302020204" pitchFamily="66" charset="0"/>
              </a:rPr>
              <a:t> in-depth, detailed, understanding, verstehen.</a:t>
            </a:r>
          </a:p>
          <a:p>
            <a:r>
              <a:rPr lang="en-GB" sz="2000" b="1" dirty="0">
                <a:latin typeface="Comic Sans MS" panose="030F0702030302020204" pitchFamily="66" charset="0"/>
              </a:rPr>
              <a:t>R</a:t>
            </a:r>
            <a:r>
              <a:rPr lang="en-GB" dirty="0">
                <a:latin typeface="Comic Sans MS" panose="030F0702030302020204" pitchFamily="66" charset="0"/>
              </a:rPr>
              <a:t> – small sample size,  unlikely to  be </a:t>
            </a:r>
            <a:r>
              <a:rPr lang="en-GB" b="1" dirty="0">
                <a:solidFill>
                  <a:srgbClr val="7030A0"/>
                </a:solidFill>
                <a:latin typeface="Comic Sans MS" panose="030F0702030302020204" pitchFamily="66" charset="0"/>
              </a:rPr>
              <a:t>representative</a:t>
            </a:r>
            <a:r>
              <a:rPr lang="en-GB" dirty="0">
                <a:latin typeface="Comic Sans MS" panose="030F0702030302020204" pitchFamily="66" charset="0"/>
              </a:rPr>
              <a:t>, </a:t>
            </a:r>
            <a:r>
              <a:rPr lang="en-GB" b="1" dirty="0" err="1">
                <a:solidFill>
                  <a:srgbClr val="7030A0"/>
                </a:solidFill>
                <a:latin typeface="Comic Sans MS" panose="030F0702030302020204" pitchFamily="66" charset="0"/>
              </a:rPr>
              <a:t>generalisable</a:t>
            </a:r>
            <a:r>
              <a:rPr lang="en-GB" dirty="0">
                <a:latin typeface="Comic Sans MS" panose="030F0702030302020204" pitchFamily="66" charset="0"/>
              </a:rPr>
              <a:t>.</a:t>
            </a:r>
          </a:p>
          <a:p>
            <a:r>
              <a:rPr lang="en-GB" sz="2000" b="1" dirty="0">
                <a:latin typeface="Comic Sans MS" panose="030F0702030302020204" pitchFamily="66" charset="0"/>
              </a:rPr>
              <a:t>T</a:t>
            </a:r>
            <a:r>
              <a:rPr lang="en-GB" dirty="0">
                <a:latin typeface="Comic Sans MS" panose="030F0702030302020204" pitchFamily="66" charset="0"/>
              </a:rPr>
              <a:t> – </a:t>
            </a:r>
            <a:r>
              <a:rPr lang="en-GB" b="1" dirty="0">
                <a:solidFill>
                  <a:srgbClr val="0066FF"/>
                </a:solidFill>
                <a:latin typeface="Comic Sans MS" panose="030F0702030302020204" pitchFamily="66" charset="0"/>
              </a:rPr>
              <a:t>X </a:t>
            </a:r>
            <a:r>
              <a:rPr lang="en-GB" b="1" dirty="0">
                <a:solidFill>
                  <a:srgbClr val="00B050"/>
                </a:solidFill>
                <a:latin typeface="Comic Sans MS" panose="030F0702030302020204" pitchFamily="66" charset="0"/>
              </a:rPr>
              <a:t>positivists</a:t>
            </a:r>
            <a:r>
              <a:rPr lang="en-GB" dirty="0">
                <a:latin typeface="Comic Sans MS" panose="030F0702030302020204" pitchFamily="66" charset="0"/>
              </a:rPr>
              <a:t> – </a:t>
            </a:r>
            <a:r>
              <a:rPr lang="en-GB" dirty="0">
                <a:solidFill>
                  <a:schemeClr val="tx1"/>
                </a:solidFill>
                <a:latin typeface="Comic Sans MS" panose="030F0702030302020204" pitchFamily="66" charset="0"/>
              </a:rPr>
              <a:t>not scientific, can find cause and effect</a:t>
            </a:r>
            <a:r>
              <a:rPr lang="en-GB" dirty="0">
                <a:latin typeface="Comic Sans MS" panose="030F0702030302020204" pitchFamily="66" charset="0"/>
              </a:rPr>
              <a:t>. </a:t>
            </a:r>
            <a:r>
              <a:rPr lang="en-GB" b="1" dirty="0">
                <a:solidFill>
                  <a:srgbClr val="0066FF"/>
                </a:solidFill>
                <a:latin typeface="Comic Sans MS" panose="030F0702030302020204" pitchFamily="66" charset="0"/>
              </a:rPr>
              <a:t>√</a:t>
            </a:r>
            <a:r>
              <a:rPr lang="en-GB" dirty="0">
                <a:latin typeface="Comic Sans MS" panose="030F0702030302020204" pitchFamily="66" charset="0"/>
              </a:rPr>
              <a:t> </a:t>
            </a:r>
            <a:r>
              <a:rPr lang="en-GB" b="1" dirty="0">
                <a:solidFill>
                  <a:srgbClr val="00B050"/>
                </a:solidFill>
                <a:latin typeface="Comic Sans MS" panose="030F0702030302020204" pitchFamily="66" charset="0"/>
              </a:rPr>
              <a:t>Interpretivists</a:t>
            </a:r>
            <a:r>
              <a:rPr lang="en-GB" dirty="0">
                <a:latin typeface="Comic Sans MS" panose="030F0702030302020204" pitchFamily="66" charset="0"/>
              </a:rPr>
              <a:t> subjective, detailed, uncover meaning.</a:t>
            </a:r>
          </a:p>
          <a:p>
            <a:endParaRPr lang="en-GB" dirty="0">
              <a:latin typeface="Comic Sans MS" panose="030F0702030302020204" pitchFamily="66" charset="0"/>
            </a:endParaRPr>
          </a:p>
        </p:txBody>
      </p:sp>
    </p:spTree>
    <p:extLst>
      <p:ext uri="{BB962C8B-B14F-4D97-AF65-F5344CB8AC3E}">
        <p14:creationId xmlns:p14="http://schemas.microsoft.com/office/powerpoint/2010/main" val="1084858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2" name="Text Box 4"/>
          <p:cNvSpPr txBox="1">
            <a:spLocks noChangeArrowheads="1"/>
          </p:cNvSpPr>
          <p:nvPr/>
        </p:nvSpPr>
        <p:spPr bwMode="auto">
          <a:xfrm>
            <a:off x="4845049" y="2394418"/>
            <a:ext cx="2880784" cy="1384995"/>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13500000" scaled="1"/>
            <a:tileRect/>
          </a:gradFill>
          <a:ln w="57150">
            <a:solidFill>
              <a:srgbClr val="FF00FF"/>
            </a:solidFill>
            <a:miter lim="800000"/>
            <a:headEnd/>
            <a:tailEnd/>
          </a:ln>
          <a:effectLst/>
          <a:extLst/>
        </p:spPr>
        <p:txBody>
          <a:bodyPr>
            <a:spAutoFit/>
          </a:bodyPr>
          <a:lstStyle/>
          <a:p>
            <a:pPr algn="ctr">
              <a:spcBef>
                <a:spcPct val="50000"/>
              </a:spcBef>
            </a:pPr>
            <a:r>
              <a:rPr lang="en-GB" sz="2800" b="1" dirty="0">
                <a:latin typeface="Comic Sans MS" panose="030F0702030302020204" pitchFamily="66" charset="0"/>
              </a:rPr>
              <a:t>9. Interviews to investigate Education</a:t>
            </a:r>
            <a:endParaRPr lang="en-US" sz="2800" b="1" dirty="0">
              <a:latin typeface="Comic Sans MS" panose="030F0702030302020204" pitchFamily="66" charset="0"/>
            </a:endParaRPr>
          </a:p>
        </p:txBody>
      </p:sp>
      <p:sp>
        <p:nvSpPr>
          <p:cNvPr id="258053" name="Text Box 5"/>
          <p:cNvSpPr txBox="1">
            <a:spLocks noChangeArrowheads="1"/>
          </p:cNvSpPr>
          <p:nvPr/>
        </p:nvSpPr>
        <p:spPr bwMode="auto">
          <a:xfrm>
            <a:off x="334434" y="260351"/>
            <a:ext cx="3839633" cy="4185761"/>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2563" indent="-182563" algn="l">
              <a:defRPr>
                <a:solidFill>
                  <a:schemeClr val="tx1"/>
                </a:solidFill>
                <a:latin typeface="Arial" charset="0"/>
                <a:cs typeface="Arial" charset="0"/>
              </a:defRPr>
            </a:lvl1pPr>
            <a:lvl2pPr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algn="ctr">
              <a:spcBef>
                <a:spcPct val="50000"/>
              </a:spcBef>
            </a:pPr>
            <a:r>
              <a:rPr lang="en-GB" b="1" dirty="0">
                <a:latin typeface="Comic Sans MS" pitchFamily="66" charset="0"/>
              </a:rPr>
              <a:t>Practical issues</a:t>
            </a:r>
          </a:p>
          <a:p>
            <a:pPr marL="0" indent="0">
              <a:spcBef>
                <a:spcPct val="50000"/>
              </a:spcBef>
            </a:pPr>
            <a:r>
              <a:rPr lang="en-GB" sz="1600" dirty="0">
                <a:latin typeface="Comic Sans MS" pitchFamily="66" charset="0"/>
              </a:rPr>
              <a:t>W/c / EAL have lower literacy levels.</a:t>
            </a:r>
          </a:p>
          <a:p>
            <a:pPr marL="0" indent="0">
              <a:spcBef>
                <a:spcPct val="50000"/>
              </a:spcBef>
            </a:pPr>
            <a:r>
              <a:rPr lang="en-GB" sz="1600" dirty="0">
                <a:latin typeface="Comic Sans MS" pitchFamily="66" charset="0"/>
              </a:rPr>
              <a:t>Recording answers may make respondents feel uncomfortable that their answer may have consequences in school.</a:t>
            </a:r>
          </a:p>
          <a:p>
            <a:pPr marL="0" indent="0">
              <a:spcBef>
                <a:spcPct val="50000"/>
              </a:spcBef>
            </a:pPr>
            <a:r>
              <a:rPr lang="en-GB" sz="1600" dirty="0">
                <a:latin typeface="Comic Sans MS" pitchFamily="66" charset="0"/>
              </a:rPr>
              <a:t>Safety of children is important e.g. bullying, peer pressure, teacher labelling. </a:t>
            </a:r>
          </a:p>
          <a:p>
            <a:pPr marL="0" indent="0">
              <a:spcBef>
                <a:spcPct val="50000"/>
              </a:spcBef>
            </a:pPr>
            <a:r>
              <a:rPr lang="en-GB" sz="1600" dirty="0">
                <a:latin typeface="Comic Sans MS" pitchFamily="66" charset="0"/>
              </a:rPr>
              <a:t>Getting access to interviewing young people is difficult e.g. head teachers do not want bad publicity.</a:t>
            </a:r>
          </a:p>
          <a:p>
            <a:pPr marL="0" indent="0">
              <a:spcBef>
                <a:spcPct val="50000"/>
              </a:spcBef>
            </a:pPr>
            <a:r>
              <a:rPr lang="en-GB" sz="1600" dirty="0">
                <a:latin typeface="Comic Sans MS" pitchFamily="66" charset="0"/>
              </a:rPr>
              <a:t>Teachers – contractual issues e.g. ‘whistle blowing’</a:t>
            </a:r>
            <a:endParaRPr lang="en-US" sz="1600" dirty="0">
              <a:latin typeface="Comic Sans MS" pitchFamily="66" charset="0"/>
            </a:endParaRPr>
          </a:p>
        </p:txBody>
      </p:sp>
      <p:sp>
        <p:nvSpPr>
          <p:cNvPr id="258054" name="Text Box 6"/>
          <p:cNvSpPr txBox="1">
            <a:spLocks noChangeArrowheads="1"/>
          </p:cNvSpPr>
          <p:nvPr/>
        </p:nvSpPr>
        <p:spPr bwMode="auto">
          <a:xfrm>
            <a:off x="4271434" y="260351"/>
            <a:ext cx="4129617" cy="1338828"/>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solidFill>
                  <a:srgbClr val="7030A0"/>
                </a:solidFill>
                <a:latin typeface="Comic Sans MS" panose="030F0702030302020204" pitchFamily="66" charset="0"/>
              </a:rPr>
              <a:t>Reliability</a:t>
            </a:r>
          </a:p>
          <a:p>
            <a:pPr>
              <a:spcBef>
                <a:spcPct val="50000"/>
              </a:spcBef>
            </a:pPr>
            <a:r>
              <a:rPr lang="en-GB" dirty="0">
                <a:latin typeface="Comic Sans MS" panose="030F0702030302020204" pitchFamily="66" charset="0"/>
              </a:rPr>
              <a:t>The nature of some groups makes it </a:t>
            </a:r>
            <a:r>
              <a:rPr lang="en-GB" b="1" dirty="0">
                <a:latin typeface="Comic Sans MS" panose="030F0702030302020204" pitchFamily="66" charset="0"/>
              </a:rPr>
              <a:t>very difficult to replicate</a:t>
            </a:r>
            <a:r>
              <a:rPr lang="en-GB" dirty="0">
                <a:latin typeface="Comic Sans MS" panose="030F0702030302020204" pitchFamily="66" charset="0"/>
              </a:rPr>
              <a:t> and interview.  </a:t>
            </a:r>
          </a:p>
        </p:txBody>
      </p:sp>
      <p:sp>
        <p:nvSpPr>
          <p:cNvPr id="258055" name="Text Box 7"/>
          <p:cNvSpPr txBox="1">
            <a:spLocks noChangeArrowheads="1"/>
          </p:cNvSpPr>
          <p:nvPr/>
        </p:nvSpPr>
        <p:spPr bwMode="auto">
          <a:xfrm>
            <a:off x="8591551" y="692151"/>
            <a:ext cx="3312583" cy="5493812"/>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solidFill>
                  <a:srgbClr val="7030A0"/>
                </a:solidFill>
                <a:latin typeface="Comic Sans MS" panose="030F0702030302020204" pitchFamily="66" charset="0"/>
              </a:rPr>
              <a:t>Validity</a:t>
            </a:r>
          </a:p>
          <a:p>
            <a:pPr>
              <a:spcBef>
                <a:spcPct val="50000"/>
              </a:spcBef>
            </a:pPr>
            <a:r>
              <a:rPr lang="en-GB" dirty="0">
                <a:latin typeface="Comic Sans MS" panose="030F0702030302020204" pitchFamily="66" charset="0"/>
              </a:rPr>
              <a:t>Unstructured interviews allow researcher to </a:t>
            </a:r>
            <a:r>
              <a:rPr lang="en-GB" b="1" dirty="0">
                <a:latin typeface="Comic Sans MS" panose="030F0702030302020204" pitchFamily="66" charset="0"/>
              </a:rPr>
              <a:t>decode language and slang.</a:t>
            </a:r>
            <a:r>
              <a:rPr lang="en-GB" dirty="0">
                <a:latin typeface="Comic Sans MS" panose="030F0702030302020204" pitchFamily="66" charset="0"/>
              </a:rPr>
              <a:t>  Lengthy interviews allow researchers to </a:t>
            </a:r>
            <a:r>
              <a:rPr lang="en-GB" b="1" dirty="0">
                <a:latin typeface="Comic Sans MS" panose="030F0702030302020204" pitchFamily="66" charset="0"/>
              </a:rPr>
              <a:t>build a </a:t>
            </a:r>
            <a:r>
              <a:rPr lang="en-GB" b="1" dirty="0">
                <a:solidFill>
                  <a:srgbClr val="7030A0"/>
                </a:solidFill>
                <a:latin typeface="Comic Sans MS" panose="030F0702030302020204" pitchFamily="66" charset="0"/>
              </a:rPr>
              <a:t>rapport</a:t>
            </a:r>
            <a:r>
              <a:rPr lang="en-GB" b="1" dirty="0">
                <a:latin typeface="Comic Sans MS" panose="030F0702030302020204" pitchFamily="66" charset="0"/>
              </a:rPr>
              <a:t> and trust</a:t>
            </a:r>
            <a:r>
              <a:rPr lang="en-GB" dirty="0">
                <a:latin typeface="Comic Sans MS" panose="030F0702030302020204" pitchFamily="66" charset="0"/>
              </a:rPr>
              <a:t>.  </a:t>
            </a:r>
          </a:p>
          <a:p>
            <a:pPr>
              <a:spcBef>
                <a:spcPct val="50000"/>
              </a:spcBef>
            </a:pPr>
            <a:r>
              <a:rPr lang="en-GB" dirty="0">
                <a:latin typeface="Comic Sans MS" panose="030F0702030302020204" pitchFamily="66" charset="0"/>
              </a:rPr>
              <a:t>The appearance of the interviewer may make respondents feel they are an </a:t>
            </a:r>
            <a:r>
              <a:rPr lang="en-GB" b="1" dirty="0">
                <a:latin typeface="Comic Sans MS" panose="030F0702030302020204" pitchFamily="66" charset="0"/>
              </a:rPr>
              <a:t>authority figure.</a:t>
            </a:r>
            <a:r>
              <a:rPr lang="en-GB" dirty="0">
                <a:latin typeface="Comic Sans MS" panose="030F0702030302020204" pitchFamily="66" charset="0"/>
              </a:rPr>
              <a:t> </a:t>
            </a:r>
          </a:p>
          <a:p>
            <a:pPr>
              <a:spcBef>
                <a:spcPct val="50000"/>
              </a:spcBef>
            </a:pPr>
            <a:r>
              <a:rPr lang="en-GB" dirty="0">
                <a:latin typeface="Comic Sans MS" panose="030F0702030302020204" pitchFamily="66" charset="0"/>
              </a:rPr>
              <a:t>There are hierarchy and status issues when interviewing pupils, teachers and senior leaders.  A teacher is more likely to give honest response than a senior leader.</a:t>
            </a:r>
            <a:endParaRPr lang="en-US" dirty="0">
              <a:latin typeface="Comic Sans MS" panose="030F0702030302020204" pitchFamily="66" charset="0"/>
            </a:endParaRPr>
          </a:p>
        </p:txBody>
      </p:sp>
      <p:sp>
        <p:nvSpPr>
          <p:cNvPr id="258056" name="Text Box 8"/>
          <p:cNvSpPr txBox="1">
            <a:spLocks noChangeArrowheads="1"/>
          </p:cNvSpPr>
          <p:nvPr/>
        </p:nvSpPr>
        <p:spPr bwMode="auto">
          <a:xfrm>
            <a:off x="4656668" y="4005264"/>
            <a:ext cx="3839633" cy="2446824"/>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solidFill>
                  <a:srgbClr val="7030A0"/>
                </a:solidFill>
                <a:latin typeface="Comic Sans MS" panose="030F0702030302020204" pitchFamily="66" charset="0"/>
              </a:rPr>
              <a:t>Ethics</a:t>
            </a:r>
          </a:p>
          <a:p>
            <a:pPr>
              <a:spcBef>
                <a:spcPct val="50000"/>
              </a:spcBef>
            </a:pPr>
            <a:r>
              <a:rPr lang="en-GB" dirty="0">
                <a:latin typeface="Comic Sans MS" panose="030F0702030302020204" pitchFamily="66" charset="0"/>
              </a:rPr>
              <a:t>Respondents may become at ease and give up ‘</a:t>
            </a:r>
            <a:r>
              <a:rPr lang="en-GB" b="1" dirty="0">
                <a:solidFill>
                  <a:srgbClr val="7030A0"/>
                </a:solidFill>
                <a:latin typeface="Comic Sans MS" panose="030F0702030302020204" pitchFamily="66" charset="0"/>
              </a:rPr>
              <a:t>guilty knowledge</a:t>
            </a:r>
            <a:r>
              <a:rPr lang="en-GB" b="1" dirty="0">
                <a:latin typeface="Comic Sans MS" panose="030F0702030302020204" pitchFamily="66" charset="0"/>
              </a:rPr>
              <a:t>’</a:t>
            </a:r>
            <a:r>
              <a:rPr lang="en-GB" dirty="0">
                <a:latin typeface="Comic Sans MS" panose="030F0702030302020204" pitchFamily="66" charset="0"/>
              </a:rPr>
              <a:t> of deviance e.g. bullying.  This leaves the researcher with the ethical dilemma of whether to break the respondents trust and pass the information onto the school.</a:t>
            </a:r>
            <a:endParaRPr lang="en-US" dirty="0">
              <a:latin typeface="Comic Sans MS" panose="030F0702030302020204" pitchFamily="66" charset="0"/>
            </a:endParaRPr>
          </a:p>
        </p:txBody>
      </p:sp>
      <p:sp>
        <p:nvSpPr>
          <p:cNvPr id="258057" name="Text Box 9"/>
          <p:cNvSpPr txBox="1">
            <a:spLocks noChangeArrowheads="1"/>
          </p:cNvSpPr>
          <p:nvPr/>
        </p:nvSpPr>
        <p:spPr bwMode="auto">
          <a:xfrm>
            <a:off x="334433" y="4794560"/>
            <a:ext cx="3839633" cy="1938992"/>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600" b="1" dirty="0">
                <a:solidFill>
                  <a:srgbClr val="7030A0"/>
                </a:solidFill>
                <a:latin typeface="Comic Sans MS" panose="030F0702030302020204" pitchFamily="66" charset="0"/>
              </a:rPr>
              <a:t>Representativeness</a:t>
            </a:r>
          </a:p>
          <a:p>
            <a:pPr>
              <a:spcBef>
                <a:spcPct val="50000"/>
              </a:spcBef>
            </a:pPr>
            <a:r>
              <a:rPr lang="en-GB" sz="1600" dirty="0">
                <a:latin typeface="Comic Sans MS" panose="030F0702030302020204" pitchFamily="66" charset="0"/>
              </a:rPr>
              <a:t>Interviews are time-consuming due to the sensitive nature or communication problems (e.g. terminology) which means they are </a:t>
            </a:r>
            <a:r>
              <a:rPr lang="en-GB" sz="1600" b="1" dirty="0">
                <a:latin typeface="Comic Sans MS" panose="030F0702030302020204" pitchFamily="66" charset="0"/>
              </a:rPr>
              <a:t>unlikely to produce large enough samples to be </a:t>
            </a:r>
            <a:r>
              <a:rPr lang="en-GB" sz="1600" b="1" dirty="0">
                <a:solidFill>
                  <a:srgbClr val="7030A0"/>
                </a:solidFill>
                <a:latin typeface="Comic Sans MS" panose="030F0702030302020204" pitchFamily="66" charset="0"/>
              </a:rPr>
              <a:t>representative</a:t>
            </a:r>
            <a:r>
              <a:rPr lang="en-GB" sz="1600" dirty="0">
                <a:latin typeface="Comic Sans MS" panose="030F0702030302020204" pitchFamily="66" charset="0"/>
              </a:rPr>
              <a:t>.</a:t>
            </a:r>
            <a:endParaRPr lang="en-US" sz="1600" dirty="0">
              <a:latin typeface="Comic Sans MS" panose="030F0702030302020204" pitchFamily="66" charset="0"/>
            </a:endParaRPr>
          </a:p>
        </p:txBody>
      </p:sp>
      <p:cxnSp>
        <p:nvCxnSpPr>
          <p:cNvPr id="258059" name="AutoShape 11"/>
          <p:cNvCxnSpPr>
            <a:cxnSpLocks noChangeShapeType="1"/>
            <a:stCxn id="258052" idx="1"/>
          </p:cNvCxnSpPr>
          <p:nvPr/>
        </p:nvCxnSpPr>
        <p:spPr bwMode="auto">
          <a:xfrm rot="10800000">
            <a:off x="4269317" y="2467448"/>
            <a:ext cx="575732" cy="619468"/>
          </a:xfrm>
          <a:prstGeom prst="curvedConnector2">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8060" name="AutoShape 12"/>
          <p:cNvCxnSpPr>
            <a:cxnSpLocks noChangeShapeType="1"/>
            <a:stCxn id="258052" idx="0"/>
            <a:endCxn id="258054" idx="2"/>
          </p:cNvCxnSpPr>
          <p:nvPr/>
        </p:nvCxnSpPr>
        <p:spPr bwMode="auto">
          <a:xfrm rot="5400000" flipH="1" flipV="1">
            <a:off x="5913223" y="1971398"/>
            <a:ext cx="795239" cy="50802"/>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8061" name="AutoShape 13"/>
          <p:cNvCxnSpPr>
            <a:cxnSpLocks noChangeShapeType="1"/>
            <a:stCxn id="258052" idx="3"/>
            <a:endCxn id="258055" idx="1"/>
          </p:cNvCxnSpPr>
          <p:nvPr/>
        </p:nvCxnSpPr>
        <p:spPr bwMode="auto">
          <a:xfrm>
            <a:off x="7725833" y="3086916"/>
            <a:ext cx="865718" cy="352141"/>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8062" name="AutoShape 14"/>
          <p:cNvCxnSpPr>
            <a:cxnSpLocks noChangeShapeType="1"/>
            <a:stCxn id="258052" idx="2"/>
            <a:endCxn id="258056" idx="0"/>
          </p:cNvCxnSpPr>
          <p:nvPr/>
        </p:nvCxnSpPr>
        <p:spPr bwMode="auto">
          <a:xfrm rot="16200000" flipH="1">
            <a:off x="6318038" y="3746816"/>
            <a:ext cx="225851" cy="291044"/>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8063" name="AutoShape 15"/>
          <p:cNvCxnSpPr>
            <a:cxnSpLocks noChangeShapeType="1"/>
            <a:stCxn id="258052" idx="1"/>
            <a:endCxn id="258057" idx="3"/>
          </p:cNvCxnSpPr>
          <p:nvPr/>
        </p:nvCxnSpPr>
        <p:spPr bwMode="auto">
          <a:xfrm rot="10800000" flipV="1">
            <a:off x="4174067" y="3086916"/>
            <a:ext cx="670983" cy="2677140"/>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258013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Text Box 2"/>
          <p:cNvSpPr txBox="1">
            <a:spLocks noChangeArrowheads="1"/>
          </p:cNvSpPr>
          <p:nvPr/>
        </p:nvSpPr>
        <p:spPr bwMode="auto">
          <a:xfrm>
            <a:off x="3983566" y="2327649"/>
            <a:ext cx="4115857" cy="646331"/>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5400000" scaled="1"/>
            <a:tileRect/>
          </a:gradFill>
          <a:ln w="57150">
            <a:solidFill>
              <a:srgbClr val="FF00FF"/>
            </a:solidFill>
            <a:miter lim="800000"/>
            <a:headEnd/>
            <a:tailEnd/>
          </a:ln>
          <a:effectLst/>
          <a:extLst/>
        </p:spPr>
        <p:txBody>
          <a:bodyPr wrap="square">
            <a:spAutoFit/>
          </a:bodyPr>
          <a:lstStyle/>
          <a:p>
            <a:pPr algn="ctr">
              <a:spcBef>
                <a:spcPct val="50000"/>
              </a:spcBef>
            </a:pPr>
            <a:r>
              <a:rPr lang="en-GB" sz="3600" b="1" dirty="0">
                <a:latin typeface="Comic Sans MS" panose="030F0702030302020204" pitchFamily="66" charset="0"/>
              </a:rPr>
              <a:t>11. Observations</a:t>
            </a:r>
            <a:endParaRPr lang="en-US" sz="1800" b="1" dirty="0">
              <a:latin typeface="Comic Sans MS" panose="030F0702030302020204" pitchFamily="66" charset="0"/>
            </a:endParaRPr>
          </a:p>
        </p:txBody>
      </p:sp>
      <p:sp>
        <p:nvSpPr>
          <p:cNvPr id="180227" name="Text Box 3"/>
          <p:cNvSpPr txBox="1">
            <a:spLocks noChangeArrowheads="1"/>
          </p:cNvSpPr>
          <p:nvPr/>
        </p:nvSpPr>
        <p:spPr bwMode="auto">
          <a:xfrm>
            <a:off x="216959" y="2246521"/>
            <a:ext cx="3273001" cy="4247317"/>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4638" indent="-274638" algn="l">
              <a:tabLst>
                <a:tab pos="274638" algn="l"/>
                <a:tab pos="533400" algn="l"/>
              </a:tabLst>
              <a:defRPr>
                <a:solidFill>
                  <a:schemeClr val="tx1"/>
                </a:solidFill>
                <a:latin typeface="Arial" charset="0"/>
                <a:cs typeface="Arial" charset="0"/>
              </a:defRPr>
            </a:lvl1pPr>
            <a:lvl2pPr marL="963613" indent="-342900" algn="l">
              <a:tabLst>
                <a:tab pos="274638" algn="l"/>
                <a:tab pos="533400" algn="l"/>
              </a:tabLst>
              <a:defRPr>
                <a:solidFill>
                  <a:schemeClr val="tx1"/>
                </a:solidFill>
                <a:latin typeface="Arial" charset="0"/>
                <a:cs typeface="Arial" charset="0"/>
              </a:defRPr>
            </a:lvl2pPr>
            <a:lvl3pPr marL="1485900" indent="-342900" algn="l">
              <a:tabLst>
                <a:tab pos="274638" algn="l"/>
                <a:tab pos="533400" algn="l"/>
              </a:tabLst>
              <a:defRPr>
                <a:solidFill>
                  <a:schemeClr val="tx1"/>
                </a:solidFill>
                <a:latin typeface="Arial" charset="0"/>
                <a:cs typeface="Arial" charset="0"/>
              </a:defRPr>
            </a:lvl3pPr>
            <a:lvl4pPr marL="2008188" indent="-342900" algn="l">
              <a:tabLst>
                <a:tab pos="274638" algn="l"/>
                <a:tab pos="533400" algn="l"/>
              </a:tabLst>
              <a:defRPr>
                <a:solidFill>
                  <a:schemeClr val="tx1"/>
                </a:solidFill>
                <a:latin typeface="Arial" charset="0"/>
                <a:cs typeface="Arial" charset="0"/>
              </a:defRPr>
            </a:lvl4pPr>
            <a:lvl5pPr marL="2530475" indent="-342900" algn="l">
              <a:tabLst>
                <a:tab pos="274638" algn="l"/>
                <a:tab pos="533400" algn="l"/>
              </a:tabLst>
              <a:defRPr>
                <a:solidFill>
                  <a:schemeClr val="tx1"/>
                </a:solidFill>
                <a:latin typeface="Arial" charset="0"/>
                <a:cs typeface="Arial" charset="0"/>
              </a:defRPr>
            </a:lvl5pPr>
            <a:lvl6pPr marL="2987675" indent="-342900" fontAlgn="base">
              <a:spcBef>
                <a:spcPct val="0"/>
              </a:spcBef>
              <a:spcAft>
                <a:spcPct val="0"/>
              </a:spcAft>
              <a:tabLst>
                <a:tab pos="274638" algn="l"/>
                <a:tab pos="533400" algn="l"/>
              </a:tabLst>
              <a:defRPr>
                <a:solidFill>
                  <a:schemeClr val="tx1"/>
                </a:solidFill>
                <a:latin typeface="Arial" charset="0"/>
                <a:cs typeface="Arial" charset="0"/>
              </a:defRPr>
            </a:lvl6pPr>
            <a:lvl7pPr marL="3444875" indent="-342900" fontAlgn="base">
              <a:spcBef>
                <a:spcPct val="0"/>
              </a:spcBef>
              <a:spcAft>
                <a:spcPct val="0"/>
              </a:spcAft>
              <a:tabLst>
                <a:tab pos="274638" algn="l"/>
                <a:tab pos="533400" algn="l"/>
              </a:tabLst>
              <a:defRPr>
                <a:solidFill>
                  <a:schemeClr val="tx1"/>
                </a:solidFill>
                <a:latin typeface="Arial" charset="0"/>
                <a:cs typeface="Arial" charset="0"/>
              </a:defRPr>
            </a:lvl7pPr>
            <a:lvl8pPr marL="3902075" indent="-342900" fontAlgn="base">
              <a:spcBef>
                <a:spcPct val="0"/>
              </a:spcBef>
              <a:spcAft>
                <a:spcPct val="0"/>
              </a:spcAft>
              <a:tabLst>
                <a:tab pos="274638" algn="l"/>
                <a:tab pos="533400" algn="l"/>
              </a:tabLst>
              <a:defRPr>
                <a:solidFill>
                  <a:schemeClr val="tx1"/>
                </a:solidFill>
                <a:latin typeface="Arial" charset="0"/>
                <a:cs typeface="Arial" charset="0"/>
              </a:defRPr>
            </a:lvl8pPr>
            <a:lvl9pPr marL="4359275" indent="-342900" fontAlgn="base">
              <a:spcBef>
                <a:spcPct val="0"/>
              </a:spcBef>
              <a:spcAft>
                <a:spcPct val="0"/>
              </a:spcAft>
              <a:tabLst>
                <a:tab pos="274638" algn="l"/>
                <a:tab pos="533400" algn="l"/>
              </a:tabLst>
              <a:defRPr>
                <a:solidFill>
                  <a:schemeClr val="tx1"/>
                </a:solidFill>
                <a:latin typeface="Arial" charset="0"/>
                <a:cs typeface="Arial" charset="0"/>
              </a:defRPr>
            </a:lvl9pPr>
          </a:lstStyle>
          <a:p>
            <a:pPr algn="ctr">
              <a:spcBef>
                <a:spcPct val="50000"/>
              </a:spcBef>
            </a:pPr>
            <a:r>
              <a:rPr lang="en-GB" b="1" dirty="0">
                <a:latin typeface="Comic Sans MS" pitchFamily="66" charset="0"/>
              </a:rPr>
              <a:t>Advantages</a:t>
            </a:r>
          </a:p>
          <a:p>
            <a:pPr marL="0" indent="0"/>
            <a:r>
              <a:rPr lang="en-GB" dirty="0">
                <a:latin typeface="Comic Sans MS" pitchFamily="66" charset="0"/>
              </a:rPr>
              <a:t>High </a:t>
            </a:r>
            <a:r>
              <a:rPr lang="en-GB" b="1" dirty="0">
                <a:solidFill>
                  <a:srgbClr val="7030A0"/>
                </a:solidFill>
                <a:latin typeface="Comic Sans MS" pitchFamily="66" charset="0"/>
              </a:rPr>
              <a:t>Validity</a:t>
            </a:r>
            <a:r>
              <a:rPr lang="en-GB" dirty="0">
                <a:latin typeface="Comic Sans MS" pitchFamily="66" charset="0"/>
              </a:rPr>
              <a:t> as you see </a:t>
            </a:r>
          </a:p>
          <a:p>
            <a:r>
              <a:rPr lang="en-GB" dirty="0">
                <a:latin typeface="Comic Sans MS" pitchFamily="66" charset="0"/>
              </a:rPr>
              <a:t>   people in their natural    </a:t>
            </a:r>
          </a:p>
          <a:p>
            <a:r>
              <a:rPr lang="en-GB" dirty="0">
                <a:latin typeface="Comic Sans MS" pitchFamily="66" charset="0"/>
              </a:rPr>
              <a:t>   setting.</a:t>
            </a:r>
          </a:p>
          <a:p>
            <a:r>
              <a:rPr lang="en-GB" dirty="0">
                <a:latin typeface="Comic Sans MS" pitchFamily="66" charset="0"/>
              </a:rPr>
              <a:t>A real insight into why </a:t>
            </a:r>
          </a:p>
          <a:p>
            <a:r>
              <a:rPr lang="en-GB" dirty="0">
                <a:latin typeface="Comic Sans MS" pitchFamily="66" charset="0"/>
              </a:rPr>
              <a:t>   people do the things they      </a:t>
            </a:r>
          </a:p>
          <a:p>
            <a:r>
              <a:rPr lang="en-GB" dirty="0">
                <a:latin typeface="Comic Sans MS" pitchFamily="66" charset="0"/>
              </a:rPr>
              <a:t>   do. </a:t>
            </a:r>
          </a:p>
          <a:p>
            <a:r>
              <a:rPr lang="en-GB" dirty="0">
                <a:latin typeface="Comic Sans MS" pitchFamily="66" charset="0"/>
              </a:rPr>
              <a:t>The only chance to walk </a:t>
            </a:r>
          </a:p>
          <a:p>
            <a:r>
              <a:rPr lang="en-GB" dirty="0">
                <a:latin typeface="Comic Sans MS" pitchFamily="66" charset="0"/>
              </a:rPr>
              <a:t>  in other persons shoes and    </a:t>
            </a:r>
          </a:p>
          <a:p>
            <a:r>
              <a:rPr lang="en-GB" dirty="0">
                <a:latin typeface="Comic Sans MS" pitchFamily="66" charset="0"/>
              </a:rPr>
              <a:t>  get their view of the </a:t>
            </a:r>
          </a:p>
          <a:p>
            <a:r>
              <a:rPr lang="en-GB" dirty="0">
                <a:latin typeface="Comic Sans MS" pitchFamily="66" charset="0"/>
              </a:rPr>
              <a:t>  world.</a:t>
            </a:r>
          </a:p>
          <a:p>
            <a:r>
              <a:rPr lang="en-GB" dirty="0">
                <a:latin typeface="Comic Sans MS" pitchFamily="66" charset="0"/>
              </a:rPr>
              <a:t>More flexible method</a:t>
            </a:r>
          </a:p>
          <a:p>
            <a:r>
              <a:rPr lang="en-GB" dirty="0">
                <a:latin typeface="Comic Sans MS" pitchFamily="66" charset="0"/>
              </a:rPr>
              <a:t>A way to gain access to </a:t>
            </a:r>
          </a:p>
          <a:p>
            <a:r>
              <a:rPr lang="en-GB" dirty="0">
                <a:latin typeface="Comic Sans MS" pitchFamily="66" charset="0"/>
              </a:rPr>
              <a:t>  deviant groups</a:t>
            </a:r>
          </a:p>
          <a:p>
            <a:r>
              <a:rPr lang="en-GB" dirty="0">
                <a:latin typeface="Comic Sans MS" pitchFamily="66" charset="0"/>
              </a:rPr>
              <a:t>Gain </a:t>
            </a:r>
            <a:r>
              <a:rPr lang="en-GB" b="1" dirty="0">
                <a:solidFill>
                  <a:srgbClr val="7030A0"/>
                </a:solidFill>
                <a:latin typeface="Comic Sans MS" pitchFamily="66" charset="0"/>
              </a:rPr>
              <a:t>verstehen</a:t>
            </a:r>
          </a:p>
        </p:txBody>
      </p:sp>
      <p:sp>
        <p:nvSpPr>
          <p:cNvPr id="180228" name="Text Box 4"/>
          <p:cNvSpPr txBox="1">
            <a:spLocks noChangeArrowheads="1"/>
          </p:cNvSpPr>
          <p:nvPr/>
        </p:nvSpPr>
        <p:spPr bwMode="auto">
          <a:xfrm>
            <a:off x="3954991" y="3496019"/>
            <a:ext cx="8069792" cy="3170099"/>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4638" indent="-274638" algn="l">
              <a:defRPr>
                <a:solidFill>
                  <a:schemeClr val="tx1"/>
                </a:solidFill>
                <a:latin typeface="Arial" charset="0"/>
                <a:cs typeface="Arial" charset="0"/>
              </a:defRPr>
            </a:lvl1pPr>
            <a:lvl2pPr marL="1055688" indent="-342900" algn="l">
              <a:defRPr>
                <a:solidFill>
                  <a:schemeClr val="tx1"/>
                </a:solidFill>
                <a:latin typeface="Arial" charset="0"/>
                <a:cs typeface="Arial" charset="0"/>
              </a:defRPr>
            </a:lvl2pPr>
            <a:lvl3pPr marL="1577975" indent="-342900" algn="l">
              <a:defRPr>
                <a:solidFill>
                  <a:schemeClr val="tx1"/>
                </a:solidFill>
                <a:latin typeface="Arial" charset="0"/>
                <a:cs typeface="Arial" charset="0"/>
              </a:defRPr>
            </a:lvl3pPr>
            <a:lvl4pPr marL="2100263" indent="-342900" algn="l">
              <a:defRPr>
                <a:solidFill>
                  <a:schemeClr val="tx1"/>
                </a:solidFill>
                <a:latin typeface="Arial" charset="0"/>
                <a:cs typeface="Arial" charset="0"/>
              </a:defRPr>
            </a:lvl4pPr>
            <a:lvl5pPr marL="2622550" indent="-342900" algn="l">
              <a:defRPr>
                <a:solidFill>
                  <a:schemeClr val="tx1"/>
                </a:solidFill>
                <a:latin typeface="Arial" charset="0"/>
                <a:cs typeface="Arial" charset="0"/>
              </a:defRPr>
            </a:lvl5pPr>
            <a:lvl6pPr marL="3079750" indent="-342900" fontAlgn="base">
              <a:spcBef>
                <a:spcPct val="0"/>
              </a:spcBef>
              <a:spcAft>
                <a:spcPct val="0"/>
              </a:spcAft>
              <a:defRPr>
                <a:solidFill>
                  <a:schemeClr val="tx1"/>
                </a:solidFill>
                <a:latin typeface="Arial" charset="0"/>
                <a:cs typeface="Arial" charset="0"/>
              </a:defRPr>
            </a:lvl6pPr>
            <a:lvl7pPr marL="3536950" indent="-342900" fontAlgn="base">
              <a:spcBef>
                <a:spcPct val="0"/>
              </a:spcBef>
              <a:spcAft>
                <a:spcPct val="0"/>
              </a:spcAft>
              <a:defRPr>
                <a:solidFill>
                  <a:schemeClr val="tx1"/>
                </a:solidFill>
                <a:latin typeface="Arial" charset="0"/>
                <a:cs typeface="Arial" charset="0"/>
              </a:defRPr>
            </a:lvl7pPr>
            <a:lvl8pPr marL="3994150" indent="-342900" fontAlgn="base">
              <a:spcBef>
                <a:spcPct val="0"/>
              </a:spcBef>
              <a:spcAft>
                <a:spcPct val="0"/>
              </a:spcAft>
              <a:defRPr>
                <a:solidFill>
                  <a:schemeClr val="tx1"/>
                </a:solidFill>
                <a:latin typeface="Arial" charset="0"/>
                <a:cs typeface="Arial" charset="0"/>
              </a:defRPr>
            </a:lvl8pPr>
            <a:lvl9pPr marL="4451350" indent="-342900" fontAlgn="base">
              <a:spcBef>
                <a:spcPct val="0"/>
              </a:spcBef>
              <a:spcAft>
                <a:spcPct val="0"/>
              </a:spcAft>
              <a:defRPr>
                <a:solidFill>
                  <a:schemeClr val="tx1"/>
                </a:solidFill>
                <a:latin typeface="Arial" charset="0"/>
                <a:cs typeface="Arial" charset="0"/>
              </a:defRPr>
            </a:lvl9pPr>
          </a:lstStyle>
          <a:p>
            <a:pPr algn="ctr">
              <a:spcBef>
                <a:spcPct val="50000"/>
              </a:spcBef>
            </a:pPr>
            <a:r>
              <a:rPr lang="en-GB" sz="1600" b="1" dirty="0">
                <a:latin typeface="Comic Sans MS" pitchFamily="66" charset="0"/>
              </a:rPr>
              <a:t>Limitations</a:t>
            </a:r>
          </a:p>
          <a:p>
            <a:pPr>
              <a:spcBef>
                <a:spcPct val="50000"/>
              </a:spcBef>
            </a:pPr>
            <a:r>
              <a:rPr lang="en-GB" sz="1600" dirty="0">
                <a:latin typeface="Comic Sans MS" pitchFamily="66" charset="0"/>
              </a:rPr>
              <a:t>Time, money and personal cost through stress and danger.</a:t>
            </a:r>
            <a:endParaRPr lang="en-US" sz="1600" dirty="0">
              <a:latin typeface="Comic Sans MS" pitchFamily="66" charset="0"/>
            </a:endParaRPr>
          </a:p>
          <a:p>
            <a:pPr>
              <a:buFont typeface="Wingdings" pitchFamily="2" charset="2"/>
              <a:buNone/>
            </a:pPr>
            <a:r>
              <a:rPr lang="en-GB" sz="1600" dirty="0">
                <a:latin typeface="Comic Sans MS" pitchFamily="66" charset="0"/>
              </a:rPr>
              <a:t>Personal involvement can reduce objectivity.</a:t>
            </a:r>
          </a:p>
          <a:p>
            <a:pPr>
              <a:buFont typeface="Wingdings" pitchFamily="2" charset="2"/>
              <a:buNone/>
            </a:pPr>
            <a:r>
              <a:rPr lang="en-GB" sz="1600" dirty="0">
                <a:latin typeface="Comic Sans MS" pitchFamily="66" charset="0"/>
              </a:rPr>
              <a:t>Difficult to do with pupils due to likely age differences with the researcher, more likely to go in as a paid employer, then hierarchy and power issues will impact on relationships lowering </a:t>
            </a:r>
            <a:r>
              <a:rPr lang="en-GB" sz="1600" b="1" dirty="0">
                <a:solidFill>
                  <a:srgbClr val="7030A0"/>
                </a:solidFill>
                <a:latin typeface="Comic Sans MS" pitchFamily="66" charset="0"/>
              </a:rPr>
              <a:t>validity</a:t>
            </a:r>
            <a:r>
              <a:rPr lang="en-GB" sz="1600" dirty="0">
                <a:latin typeface="Comic Sans MS" pitchFamily="66" charset="0"/>
              </a:rPr>
              <a:t>.</a:t>
            </a:r>
            <a:endParaRPr lang="en-US" sz="1600" dirty="0">
              <a:latin typeface="Comic Sans MS" pitchFamily="66" charset="0"/>
            </a:endParaRPr>
          </a:p>
          <a:p>
            <a:pPr>
              <a:buFont typeface="Wingdings" pitchFamily="2" charset="2"/>
              <a:buNone/>
            </a:pPr>
            <a:r>
              <a:rPr lang="en-GB" sz="1600" dirty="0">
                <a:latin typeface="Comic Sans MS" pitchFamily="66" charset="0"/>
              </a:rPr>
              <a:t>Very difficult to replicate as its so unpredictable – low in </a:t>
            </a:r>
            <a:r>
              <a:rPr lang="en-GB" sz="1600" b="1" dirty="0">
                <a:solidFill>
                  <a:srgbClr val="7030A0"/>
                </a:solidFill>
                <a:latin typeface="Comic Sans MS" pitchFamily="66" charset="0"/>
              </a:rPr>
              <a:t>reliability</a:t>
            </a:r>
            <a:r>
              <a:rPr lang="en-GB" sz="1600" dirty="0">
                <a:latin typeface="Comic Sans MS" pitchFamily="66" charset="0"/>
              </a:rPr>
              <a:t>.</a:t>
            </a:r>
          </a:p>
          <a:p>
            <a:pPr>
              <a:buFont typeface="Wingdings" pitchFamily="2" charset="2"/>
              <a:buNone/>
            </a:pPr>
            <a:r>
              <a:rPr lang="en-GB" sz="1600" dirty="0">
                <a:latin typeface="Comic Sans MS" pitchFamily="66" charset="0"/>
              </a:rPr>
              <a:t>Not possible to </a:t>
            </a:r>
            <a:r>
              <a:rPr lang="en-GB" sz="1600" b="1" dirty="0">
                <a:solidFill>
                  <a:srgbClr val="7030A0"/>
                </a:solidFill>
                <a:latin typeface="Comic Sans MS" pitchFamily="66" charset="0"/>
              </a:rPr>
              <a:t>generalise</a:t>
            </a:r>
            <a:r>
              <a:rPr lang="en-GB" sz="1600" dirty="0">
                <a:latin typeface="Comic Sans MS" pitchFamily="66" charset="0"/>
              </a:rPr>
              <a:t> due to small sample sizes.</a:t>
            </a:r>
          </a:p>
          <a:p>
            <a:pPr>
              <a:buFont typeface="Wingdings" pitchFamily="2" charset="2"/>
              <a:buNone/>
            </a:pPr>
            <a:r>
              <a:rPr lang="en-GB" altLang="zh-CN" sz="1600" dirty="0">
                <a:latin typeface="Comic Sans MS" pitchFamily="66" charset="0"/>
                <a:ea typeface="宋体" charset="-122"/>
              </a:rPr>
              <a:t>Maybe unethical to members of group if deception is used.</a:t>
            </a:r>
          </a:p>
          <a:p>
            <a:pPr>
              <a:buFont typeface="Wingdings" pitchFamily="2" charset="2"/>
              <a:buNone/>
            </a:pPr>
            <a:r>
              <a:rPr lang="en-GB" altLang="zh-CN" sz="1600" dirty="0">
                <a:latin typeface="Comic Sans MS" pitchFamily="66" charset="0"/>
                <a:ea typeface="宋体" charset="-122"/>
              </a:rPr>
              <a:t>Researcher may be asked to commit or witness illegal acts.</a:t>
            </a:r>
            <a:r>
              <a:rPr lang="en-US" altLang="zh-CN" sz="1600" dirty="0">
                <a:latin typeface="Comic Sans MS" pitchFamily="66" charset="0"/>
                <a:ea typeface="宋体" charset="-122"/>
              </a:rPr>
              <a:t> </a:t>
            </a:r>
            <a:endParaRPr lang="en-GB" altLang="zh-CN" sz="1600" dirty="0">
              <a:latin typeface="Comic Sans MS" pitchFamily="66" charset="0"/>
            </a:endParaRPr>
          </a:p>
          <a:p>
            <a:pPr>
              <a:buFont typeface="Wingdings" pitchFamily="2" charset="2"/>
              <a:buNone/>
            </a:pPr>
            <a:r>
              <a:rPr lang="en-GB" sz="1600" dirty="0">
                <a:latin typeface="Comic Sans MS" pitchFamily="66" charset="0"/>
              </a:rPr>
              <a:t>The observer is likely to affect the groups especially if they are aware of them (participant observation) – </a:t>
            </a:r>
            <a:r>
              <a:rPr lang="en-GB" sz="1600" b="1" dirty="0" err="1">
                <a:solidFill>
                  <a:srgbClr val="7030A0"/>
                </a:solidFill>
                <a:latin typeface="Comic Sans MS" pitchFamily="66" charset="0"/>
              </a:rPr>
              <a:t>hawthorne</a:t>
            </a:r>
            <a:r>
              <a:rPr lang="en-GB" sz="1600" b="1" dirty="0">
                <a:solidFill>
                  <a:srgbClr val="7030A0"/>
                </a:solidFill>
                <a:latin typeface="Comic Sans MS" pitchFamily="66" charset="0"/>
              </a:rPr>
              <a:t> effect</a:t>
            </a:r>
            <a:r>
              <a:rPr lang="en-GB" sz="1600" dirty="0">
                <a:latin typeface="Comic Sans MS" pitchFamily="66" charset="0"/>
              </a:rPr>
              <a:t>.</a:t>
            </a:r>
            <a:endParaRPr lang="en-GB" sz="1600" b="1" i="1" u="sng" dirty="0">
              <a:latin typeface="Comic Sans MS" pitchFamily="66" charset="0"/>
            </a:endParaRPr>
          </a:p>
        </p:txBody>
      </p:sp>
      <p:sp>
        <p:nvSpPr>
          <p:cNvPr id="180248" name="Text Box 24"/>
          <p:cNvSpPr txBox="1">
            <a:spLocks noChangeArrowheads="1"/>
          </p:cNvSpPr>
          <p:nvPr/>
        </p:nvSpPr>
        <p:spPr bwMode="auto">
          <a:xfrm>
            <a:off x="334434" y="260351"/>
            <a:ext cx="3649133" cy="1892826"/>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b="1" dirty="0">
                <a:solidFill>
                  <a:srgbClr val="00B050"/>
                </a:solidFill>
                <a:latin typeface="Comic Sans MS" panose="030F0702030302020204" pitchFamily="66" charset="0"/>
              </a:rPr>
              <a:t>Positivism</a:t>
            </a:r>
          </a:p>
          <a:p>
            <a:pPr>
              <a:spcBef>
                <a:spcPct val="50000"/>
              </a:spcBef>
            </a:pPr>
            <a:r>
              <a:rPr lang="en-GB" dirty="0">
                <a:latin typeface="Comic Sans MS" panose="030F0702030302020204" pitchFamily="66" charset="0"/>
              </a:rPr>
              <a:t>Structured observations could be used by </a:t>
            </a:r>
            <a:r>
              <a:rPr lang="en-GB" b="1" dirty="0">
                <a:solidFill>
                  <a:srgbClr val="00B050"/>
                </a:solidFill>
                <a:latin typeface="Comic Sans MS" panose="030F0702030302020204" pitchFamily="66" charset="0"/>
              </a:rPr>
              <a:t>positivists</a:t>
            </a:r>
            <a:r>
              <a:rPr lang="en-GB" dirty="0">
                <a:latin typeface="Comic Sans MS" panose="030F0702030302020204" pitchFamily="66" charset="0"/>
              </a:rPr>
              <a:t> as they create data that is easy to </a:t>
            </a:r>
            <a:r>
              <a:rPr lang="en-GB" b="1" dirty="0">
                <a:solidFill>
                  <a:srgbClr val="7030A0"/>
                </a:solidFill>
                <a:latin typeface="Comic Sans MS" panose="030F0702030302020204" pitchFamily="66" charset="0"/>
              </a:rPr>
              <a:t>quantify</a:t>
            </a:r>
            <a:r>
              <a:rPr lang="en-GB" dirty="0">
                <a:latin typeface="Comic Sans MS" panose="030F0702030302020204" pitchFamily="66" charset="0"/>
              </a:rPr>
              <a:t> and can be </a:t>
            </a:r>
            <a:r>
              <a:rPr lang="en-GB" b="1" dirty="0">
                <a:latin typeface="Comic Sans MS" panose="030F0702030302020204" pitchFamily="66" charset="0"/>
              </a:rPr>
              <a:t>replicated </a:t>
            </a:r>
            <a:r>
              <a:rPr lang="en-GB" dirty="0">
                <a:latin typeface="Comic Sans MS" panose="030F0702030302020204" pitchFamily="66" charset="0"/>
              </a:rPr>
              <a:t>= high in </a:t>
            </a:r>
            <a:r>
              <a:rPr lang="en-GB" b="1" dirty="0">
                <a:solidFill>
                  <a:srgbClr val="7030A0"/>
                </a:solidFill>
                <a:latin typeface="Comic Sans MS" panose="030F0702030302020204" pitchFamily="66" charset="0"/>
              </a:rPr>
              <a:t>reliability</a:t>
            </a:r>
            <a:r>
              <a:rPr lang="en-GB" b="1" dirty="0">
                <a:latin typeface="Comic Sans MS" panose="030F0702030302020204" pitchFamily="66" charset="0"/>
              </a:rPr>
              <a:t>.</a:t>
            </a:r>
            <a:endParaRPr lang="en-US" b="1" dirty="0">
              <a:latin typeface="Comic Sans MS" panose="030F0702030302020204" pitchFamily="66" charset="0"/>
            </a:endParaRPr>
          </a:p>
        </p:txBody>
      </p:sp>
      <p:cxnSp>
        <p:nvCxnSpPr>
          <p:cNvPr id="180251" name="AutoShape 27"/>
          <p:cNvCxnSpPr>
            <a:cxnSpLocks noChangeShapeType="1"/>
            <a:stCxn id="180226" idx="1"/>
            <a:endCxn id="180248" idx="3"/>
          </p:cNvCxnSpPr>
          <p:nvPr/>
        </p:nvCxnSpPr>
        <p:spPr bwMode="auto">
          <a:xfrm rot="10800000" flipH="1">
            <a:off x="3983565" y="1206765"/>
            <a:ext cx="1" cy="1444051"/>
          </a:xfrm>
          <a:prstGeom prst="curvedConnector5">
            <a:avLst>
              <a:gd name="adj1" fmla="val -22860000000"/>
              <a:gd name="adj2" fmla="val 28420"/>
              <a:gd name="adj3" fmla="val 2286010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0254" name="AutoShape 30"/>
          <p:cNvCxnSpPr>
            <a:cxnSpLocks noChangeShapeType="1"/>
            <a:stCxn id="180226" idx="2"/>
            <a:endCxn id="180228" idx="0"/>
          </p:cNvCxnSpPr>
          <p:nvPr/>
        </p:nvCxnSpPr>
        <p:spPr bwMode="auto">
          <a:xfrm rot="16200000" flipH="1">
            <a:off x="6754672" y="2260803"/>
            <a:ext cx="522039" cy="1948392"/>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0255" name="AutoShape 31"/>
          <p:cNvCxnSpPr>
            <a:cxnSpLocks noChangeShapeType="1"/>
            <a:stCxn id="180226" idx="1"/>
            <a:endCxn id="180227" idx="3"/>
          </p:cNvCxnSpPr>
          <p:nvPr/>
        </p:nvCxnSpPr>
        <p:spPr bwMode="auto">
          <a:xfrm rot="10800000" flipV="1">
            <a:off x="3489960" y="2650814"/>
            <a:ext cx="493606" cy="1719365"/>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0257" name="Text Box 33"/>
          <p:cNvSpPr txBox="1">
            <a:spLocks noChangeArrowheads="1"/>
          </p:cNvSpPr>
          <p:nvPr/>
        </p:nvSpPr>
        <p:spPr bwMode="auto">
          <a:xfrm>
            <a:off x="4319058" y="116751"/>
            <a:ext cx="3168651" cy="1754326"/>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dirty="0">
                <a:solidFill>
                  <a:srgbClr val="FF0000"/>
                </a:solidFill>
                <a:latin typeface="Comic Sans MS" panose="030F0702030302020204" pitchFamily="66" charset="0"/>
              </a:rPr>
              <a:t>Flanders</a:t>
            </a:r>
            <a:r>
              <a:rPr lang="en-US" dirty="0">
                <a:latin typeface="Comic Sans MS" panose="030F0702030302020204" pitchFamily="66" charset="0"/>
              </a:rPr>
              <a:t> – </a:t>
            </a:r>
            <a:r>
              <a:rPr lang="en-US" b="1" dirty="0">
                <a:solidFill>
                  <a:srgbClr val="7030A0"/>
                </a:solidFill>
                <a:latin typeface="Comic Sans MS" panose="030F0702030302020204" pitchFamily="66" charset="0"/>
              </a:rPr>
              <a:t>structured observation </a:t>
            </a:r>
            <a:r>
              <a:rPr lang="en-US" dirty="0">
                <a:latin typeface="Comic Sans MS" panose="030F0702030302020204" pitchFamily="66" charset="0"/>
              </a:rPr>
              <a:t>in classrooms found that 68% was teacher talk, 20% pupil talk and 12% lost in silence or confusion!</a:t>
            </a:r>
          </a:p>
        </p:txBody>
      </p:sp>
      <p:sp>
        <p:nvSpPr>
          <p:cNvPr id="180258" name="Text Box 34"/>
          <p:cNvSpPr txBox="1">
            <a:spLocks noChangeArrowheads="1"/>
          </p:cNvSpPr>
          <p:nvPr/>
        </p:nvSpPr>
        <p:spPr bwMode="auto">
          <a:xfrm>
            <a:off x="8002587" y="169364"/>
            <a:ext cx="3789680" cy="1200329"/>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b="1" dirty="0">
                <a:solidFill>
                  <a:srgbClr val="FF0000"/>
                </a:solidFill>
                <a:latin typeface="Comic Sans MS" panose="030F0702030302020204" pitchFamily="66" charset="0"/>
              </a:rPr>
              <a:t>Eggleston</a:t>
            </a:r>
            <a:r>
              <a:rPr lang="en-US" dirty="0">
                <a:latin typeface="Comic Sans MS" panose="030F0702030302020204" pitchFamily="66" charset="0"/>
              </a:rPr>
              <a:t> – took over three months just to set up his cover role to be able to conduct his observations.</a:t>
            </a:r>
          </a:p>
        </p:txBody>
      </p:sp>
      <p:sp>
        <p:nvSpPr>
          <p:cNvPr id="180259" name="Text Box 35"/>
          <p:cNvSpPr txBox="1">
            <a:spLocks noChangeArrowheads="1"/>
          </p:cNvSpPr>
          <p:nvPr/>
        </p:nvSpPr>
        <p:spPr bwMode="auto">
          <a:xfrm>
            <a:off x="8593031" y="1481263"/>
            <a:ext cx="3431752" cy="1692771"/>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600" dirty="0">
                <a:latin typeface="Comic Sans MS" panose="030F0702030302020204" pitchFamily="66" charset="0"/>
              </a:rPr>
              <a:t>Hard to replicate as unsystematic.</a:t>
            </a:r>
          </a:p>
          <a:p>
            <a:pPr>
              <a:spcBef>
                <a:spcPct val="50000"/>
              </a:spcBef>
            </a:pPr>
            <a:r>
              <a:rPr lang="en-US" sz="1600" b="1" dirty="0">
                <a:solidFill>
                  <a:srgbClr val="FF0000"/>
                </a:solidFill>
                <a:latin typeface="Comic Sans MS" panose="030F0702030302020204" pitchFamily="66" charset="0"/>
              </a:rPr>
              <a:t>Hammersley</a:t>
            </a:r>
            <a:r>
              <a:rPr lang="en-US" sz="1600" dirty="0">
                <a:latin typeface="Comic Sans MS" panose="030F0702030302020204" pitchFamily="66" charset="0"/>
              </a:rPr>
              <a:t> – had to write his notes on the back of a newspaper because he was observing staffroom conversations </a:t>
            </a:r>
            <a:r>
              <a:rPr lang="en-US" sz="1600" b="1" dirty="0">
                <a:solidFill>
                  <a:srgbClr val="7030A0"/>
                </a:solidFill>
                <a:latin typeface="Comic Sans MS" panose="030F0702030302020204" pitchFamily="66" charset="0"/>
              </a:rPr>
              <a:t>covertly</a:t>
            </a:r>
            <a:r>
              <a:rPr lang="en-US" sz="1600" dirty="0">
                <a:latin typeface="Comic Sans MS" panose="030F0702030302020204" pitchFamily="66" charset="0"/>
              </a:rPr>
              <a:t>.</a:t>
            </a:r>
          </a:p>
        </p:txBody>
      </p:sp>
      <p:cxnSp>
        <p:nvCxnSpPr>
          <p:cNvPr id="180260" name="AutoShape 36"/>
          <p:cNvCxnSpPr>
            <a:cxnSpLocks noChangeShapeType="1"/>
            <a:stCxn id="180226" idx="3"/>
            <a:endCxn id="180259" idx="2"/>
          </p:cNvCxnSpPr>
          <p:nvPr/>
        </p:nvCxnSpPr>
        <p:spPr bwMode="auto">
          <a:xfrm>
            <a:off x="8099423" y="2650815"/>
            <a:ext cx="2209484" cy="523219"/>
          </a:xfrm>
          <a:prstGeom prst="curvedConnector4">
            <a:avLst>
              <a:gd name="adj1" fmla="val 11170"/>
              <a:gd name="adj2" fmla="val 143691"/>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413067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6" name="Text Box 4"/>
          <p:cNvSpPr txBox="1">
            <a:spLocks noChangeArrowheads="1"/>
          </p:cNvSpPr>
          <p:nvPr/>
        </p:nvSpPr>
        <p:spPr bwMode="auto">
          <a:xfrm>
            <a:off x="4099034" y="2362288"/>
            <a:ext cx="3198387" cy="1384995"/>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5400000" scaled="1"/>
            <a:tileRect/>
          </a:gradFill>
          <a:ln w="57150">
            <a:solidFill>
              <a:srgbClr val="FF00FF"/>
            </a:solidFill>
            <a:miter lim="800000"/>
            <a:headEnd/>
            <a:tailEnd/>
          </a:ln>
          <a:effectLst/>
          <a:extLst/>
        </p:spPr>
        <p:txBody>
          <a:bodyPr wrap="square">
            <a:spAutoFit/>
          </a:bodyPr>
          <a:lstStyle/>
          <a:p>
            <a:pPr algn="ctr">
              <a:spcBef>
                <a:spcPct val="50000"/>
              </a:spcBef>
            </a:pPr>
            <a:r>
              <a:rPr lang="en-GB" sz="2800" b="1" dirty="0">
                <a:latin typeface="Comic Sans MS" panose="030F0702030302020204" pitchFamily="66" charset="0"/>
              </a:rPr>
              <a:t>12. Observations to investigate Education</a:t>
            </a:r>
            <a:endParaRPr lang="en-US" sz="2800" b="1" dirty="0">
              <a:latin typeface="Comic Sans MS" panose="030F0702030302020204" pitchFamily="66" charset="0"/>
            </a:endParaRPr>
          </a:p>
        </p:txBody>
      </p:sp>
      <p:sp>
        <p:nvSpPr>
          <p:cNvPr id="259077" name="Text Box 5"/>
          <p:cNvSpPr txBox="1">
            <a:spLocks noChangeArrowheads="1"/>
          </p:cNvSpPr>
          <p:nvPr/>
        </p:nvSpPr>
        <p:spPr bwMode="auto">
          <a:xfrm>
            <a:off x="334434" y="260350"/>
            <a:ext cx="3266017" cy="4431983"/>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82563" indent="-182563" algn="l">
              <a:defRPr>
                <a:solidFill>
                  <a:schemeClr val="tx1"/>
                </a:solidFill>
                <a:latin typeface="Arial" charset="0"/>
                <a:cs typeface="Arial" charset="0"/>
              </a:defRPr>
            </a:lvl1pPr>
            <a:lvl2pPr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algn="ctr">
              <a:spcBef>
                <a:spcPct val="50000"/>
              </a:spcBef>
            </a:pPr>
            <a:r>
              <a:rPr lang="en-GB" b="1" dirty="0">
                <a:latin typeface="Comic Sans MS" pitchFamily="66" charset="0"/>
              </a:rPr>
              <a:t>Practical issues</a:t>
            </a:r>
          </a:p>
          <a:p>
            <a:pPr marL="0" indent="0">
              <a:spcBef>
                <a:spcPct val="50000"/>
              </a:spcBef>
            </a:pPr>
            <a:r>
              <a:rPr lang="en-GB" sz="1600" dirty="0">
                <a:latin typeface="Comic Sans MS" pitchFamily="66" charset="0"/>
              </a:rPr>
              <a:t>Covert observation maybe the only way to study criminal gangs.</a:t>
            </a:r>
          </a:p>
          <a:p>
            <a:pPr marL="0" indent="0">
              <a:spcBef>
                <a:spcPct val="50000"/>
              </a:spcBef>
            </a:pPr>
            <a:r>
              <a:rPr lang="en-GB" sz="1600" dirty="0">
                <a:latin typeface="Comic Sans MS" pitchFamily="66" charset="0"/>
              </a:rPr>
              <a:t>Gaining access to groups is going to be difficult.</a:t>
            </a:r>
          </a:p>
          <a:p>
            <a:pPr marL="0" indent="0">
              <a:spcBef>
                <a:spcPct val="50000"/>
              </a:spcBef>
            </a:pPr>
            <a:r>
              <a:rPr lang="en-GB" sz="1600" dirty="0">
                <a:latin typeface="Comic Sans MS" pitchFamily="66" charset="0"/>
              </a:rPr>
              <a:t>Head teachers can restrict access e.g. incompetent teachers</a:t>
            </a:r>
          </a:p>
          <a:p>
            <a:pPr marL="0" indent="0">
              <a:spcBef>
                <a:spcPct val="50000"/>
              </a:spcBef>
            </a:pPr>
            <a:r>
              <a:rPr lang="en-GB" sz="1600" dirty="0">
                <a:latin typeface="Comic Sans MS" pitchFamily="66" charset="0"/>
              </a:rPr>
              <a:t>Observations can take a long time without any issues arising.</a:t>
            </a:r>
          </a:p>
          <a:p>
            <a:pPr marL="0" indent="0">
              <a:spcBef>
                <a:spcPct val="50000"/>
              </a:spcBef>
            </a:pPr>
            <a:r>
              <a:rPr lang="en-US" sz="1600" b="1" dirty="0">
                <a:solidFill>
                  <a:srgbClr val="FF0000"/>
                </a:solidFill>
                <a:latin typeface="Comic Sans MS" panose="030F0702030302020204" pitchFamily="66" charset="0"/>
              </a:rPr>
              <a:t>Wright</a:t>
            </a:r>
            <a:r>
              <a:rPr lang="en-US" sz="1600" dirty="0">
                <a:latin typeface="Comic Sans MS" panose="030F0702030302020204" pitchFamily="66" charset="0"/>
              </a:rPr>
              <a:t> – as a black teacher she found that some white teachers were hostile whereas many black students held her in high esteem.</a:t>
            </a:r>
          </a:p>
        </p:txBody>
      </p:sp>
      <p:sp>
        <p:nvSpPr>
          <p:cNvPr id="259078" name="Text Box 6"/>
          <p:cNvSpPr txBox="1">
            <a:spLocks noChangeArrowheads="1"/>
          </p:cNvSpPr>
          <p:nvPr/>
        </p:nvSpPr>
        <p:spPr bwMode="auto">
          <a:xfrm>
            <a:off x="3928954" y="229033"/>
            <a:ext cx="3606380" cy="646331"/>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GB" b="1" dirty="0">
                <a:solidFill>
                  <a:srgbClr val="7030A0"/>
                </a:solidFill>
              </a:rPr>
              <a:t>Hawthorne Effect is a potential problem</a:t>
            </a:r>
          </a:p>
        </p:txBody>
      </p:sp>
      <p:sp>
        <p:nvSpPr>
          <p:cNvPr id="259079" name="Text Box 7"/>
          <p:cNvSpPr txBox="1">
            <a:spLocks noChangeArrowheads="1"/>
          </p:cNvSpPr>
          <p:nvPr/>
        </p:nvSpPr>
        <p:spPr bwMode="auto">
          <a:xfrm>
            <a:off x="8125307" y="228581"/>
            <a:ext cx="3551767" cy="2723823"/>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solidFill>
                  <a:srgbClr val="7030A0"/>
                </a:solidFill>
                <a:latin typeface="Comic Sans MS" panose="030F0702030302020204" pitchFamily="66" charset="0"/>
              </a:rPr>
              <a:t>Overt observation</a:t>
            </a:r>
          </a:p>
          <a:p>
            <a:pPr>
              <a:spcBef>
                <a:spcPct val="50000"/>
              </a:spcBef>
            </a:pPr>
            <a:r>
              <a:rPr lang="en-GB" dirty="0">
                <a:latin typeface="Comic Sans MS" panose="030F0702030302020204" pitchFamily="66" charset="0"/>
              </a:rPr>
              <a:t>Many anti-school subcultures won’t allow overt participation or at very least will only let them see what they want them to see.  However if access is granted this will allow the researcher to ask all sorts of naive but interesting questions.</a:t>
            </a:r>
            <a:endParaRPr lang="en-US" dirty="0">
              <a:latin typeface="Comic Sans MS" panose="030F0702030302020204" pitchFamily="66" charset="0"/>
            </a:endParaRPr>
          </a:p>
        </p:txBody>
      </p:sp>
      <p:sp>
        <p:nvSpPr>
          <p:cNvPr id="259080" name="Text Box 8"/>
          <p:cNvSpPr txBox="1">
            <a:spLocks noChangeArrowheads="1"/>
          </p:cNvSpPr>
          <p:nvPr/>
        </p:nvSpPr>
        <p:spPr bwMode="auto">
          <a:xfrm>
            <a:off x="8015817" y="3644901"/>
            <a:ext cx="3937000" cy="2462213"/>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latin typeface="Comic Sans MS" panose="030F0702030302020204" pitchFamily="66" charset="0"/>
              </a:rPr>
              <a:t>Covert observation </a:t>
            </a:r>
          </a:p>
          <a:p>
            <a:pPr>
              <a:spcBef>
                <a:spcPct val="50000"/>
              </a:spcBef>
            </a:pPr>
            <a:r>
              <a:rPr lang="en-GB" sz="1600" dirty="0">
                <a:latin typeface="Comic Sans MS" panose="030F0702030302020204" pitchFamily="66" charset="0"/>
              </a:rPr>
              <a:t>It reduces the risk of changing people’s behaviour</a:t>
            </a:r>
            <a:r>
              <a:rPr lang="en-GB" sz="1600" dirty="0">
                <a:solidFill>
                  <a:srgbClr val="FF0000"/>
                </a:solidFill>
                <a:latin typeface="Comic Sans MS" panose="030F0702030302020204" pitchFamily="66" charset="0"/>
              </a:rPr>
              <a:t>, </a:t>
            </a:r>
            <a:r>
              <a:rPr lang="en-GB" sz="1600" b="1" dirty="0">
                <a:solidFill>
                  <a:srgbClr val="FF0000"/>
                </a:solidFill>
                <a:latin typeface="Comic Sans MS" panose="030F0702030302020204" pitchFamily="66" charset="0"/>
              </a:rPr>
              <a:t>Laud Humphreys</a:t>
            </a:r>
            <a:r>
              <a:rPr lang="en-GB" sz="1600" dirty="0">
                <a:solidFill>
                  <a:srgbClr val="FF0000"/>
                </a:solidFill>
                <a:latin typeface="Comic Sans MS" panose="030F0702030302020204" pitchFamily="66" charset="0"/>
              </a:rPr>
              <a:t> </a:t>
            </a:r>
            <a:r>
              <a:rPr lang="en-GB" sz="1600" dirty="0">
                <a:latin typeface="Comic Sans MS" panose="030F0702030302020204" pitchFamily="66" charset="0"/>
              </a:rPr>
              <a:t>found this in his observation of causal sex in public places. The risk of one’s cover being blown is very dangerous, along with concerns that you may be asked to engage in dangerous activity in order to fit in.  </a:t>
            </a:r>
            <a:endParaRPr lang="en-US" sz="1600" dirty="0">
              <a:latin typeface="Comic Sans MS" panose="030F0702030302020204" pitchFamily="66" charset="0"/>
            </a:endParaRPr>
          </a:p>
        </p:txBody>
      </p:sp>
      <p:sp>
        <p:nvSpPr>
          <p:cNvPr id="259081" name="Text Box 9"/>
          <p:cNvSpPr txBox="1">
            <a:spLocks noChangeArrowheads="1"/>
          </p:cNvSpPr>
          <p:nvPr/>
        </p:nvSpPr>
        <p:spPr bwMode="auto">
          <a:xfrm>
            <a:off x="334434" y="4914738"/>
            <a:ext cx="2738119" cy="1846659"/>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GB" b="1" dirty="0">
                <a:solidFill>
                  <a:srgbClr val="7030A0"/>
                </a:solidFill>
                <a:latin typeface="Comic Sans MS" panose="030F0702030302020204" pitchFamily="66" charset="0"/>
              </a:rPr>
              <a:t>Validity</a:t>
            </a:r>
          </a:p>
          <a:p>
            <a:pPr>
              <a:spcBef>
                <a:spcPct val="50000"/>
              </a:spcBef>
            </a:pPr>
            <a:r>
              <a:rPr lang="en-GB" sz="1600" dirty="0">
                <a:latin typeface="Comic Sans MS" panose="030F0702030302020204" pitchFamily="66" charset="0"/>
              </a:rPr>
              <a:t>A rare method that reveals real insights into criminal and deviant behaviour. </a:t>
            </a:r>
          </a:p>
          <a:p>
            <a:pPr>
              <a:spcBef>
                <a:spcPct val="50000"/>
              </a:spcBef>
            </a:pPr>
            <a:r>
              <a:rPr lang="en-GB" sz="1600" dirty="0">
                <a:latin typeface="Comic Sans MS" panose="030F0702030302020204" pitchFamily="66" charset="0"/>
              </a:rPr>
              <a:t>Likely to gain </a:t>
            </a:r>
            <a:r>
              <a:rPr lang="en-GB" sz="1600" b="1" dirty="0">
                <a:solidFill>
                  <a:srgbClr val="7030A0"/>
                </a:solidFill>
                <a:latin typeface="Comic Sans MS" panose="030F0702030302020204" pitchFamily="66" charset="0"/>
              </a:rPr>
              <a:t>verstehen</a:t>
            </a:r>
            <a:r>
              <a:rPr lang="en-GB" sz="1600" dirty="0">
                <a:latin typeface="Comic Sans MS" panose="030F0702030302020204" pitchFamily="66" charset="0"/>
              </a:rPr>
              <a:t>.</a:t>
            </a:r>
            <a:endParaRPr lang="en-US" sz="1600" dirty="0">
              <a:latin typeface="Comic Sans MS" panose="030F0702030302020204" pitchFamily="66" charset="0"/>
            </a:endParaRPr>
          </a:p>
        </p:txBody>
      </p:sp>
      <p:sp>
        <p:nvSpPr>
          <p:cNvPr id="259082" name="Text Box 10"/>
          <p:cNvSpPr txBox="1">
            <a:spLocks noChangeArrowheads="1"/>
          </p:cNvSpPr>
          <p:nvPr/>
        </p:nvSpPr>
        <p:spPr bwMode="auto">
          <a:xfrm>
            <a:off x="3928953" y="4178170"/>
            <a:ext cx="3942930" cy="2585323"/>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GB" b="1" dirty="0">
                <a:solidFill>
                  <a:srgbClr val="7030A0"/>
                </a:solidFill>
                <a:latin typeface="Comic Sans MS" panose="030F0702030302020204" pitchFamily="66" charset="0"/>
              </a:rPr>
              <a:t>Ethics</a:t>
            </a:r>
          </a:p>
          <a:p>
            <a:pPr>
              <a:spcBef>
                <a:spcPct val="50000"/>
              </a:spcBef>
            </a:pPr>
            <a:r>
              <a:rPr lang="en-GB" sz="1600" dirty="0">
                <a:latin typeface="Comic Sans MS" panose="030F0702030302020204" pitchFamily="66" charset="0"/>
              </a:rPr>
              <a:t>More ethical dilemmas than any other method due to risk to research, illegal activity and lack of or inability to give consent.  </a:t>
            </a:r>
          </a:p>
          <a:p>
            <a:pPr>
              <a:spcBef>
                <a:spcPct val="50000"/>
              </a:spcBef>
            </a:pPr>
            <a:r>
              <a:rPr lang="en-GB" sz="1600" b="1" dirty="0">
                <a:solidFill>
                  <a:srgbClr val="7030A0"/>
                </a:solidFill>
                <a:latin typeface="Comic Sans MS" panose="030F0702030302020204" pitchFamily="66" charset="0"/>
              </a:rPr>
              <a:t>Guilty knowledge </a:t>
            </a:r>
            <a:r>
              <a:rPr lang="en-GB" sz="1600" dirty="0">
                <a:latin typeface="Comic Sans MS" panose="030F0702030302020204" pitchFamily="66" charset="0"/>
              </a:rPr>
              <a:t>– </a:t>
            </a:r>
            <a:r>
              <a:rPr lang="en-GB" sz="1600" b="1" dirty="0">
                <a:solidFill>
                  <a:srgbClr val="FF0000"/>
                </a:solidFill>
                <a:latin typeface="Comic Sans MS" panose="030F0702030302020204" pitchFamily="66" charset="0"/>
              </a:rPr>
              <a:t>Delamont</a:t>
            </a:r>
            <a:r>
              <a:rPr lang="en-GB" sz="1600" dirty="0">
                <a:latin typeface="Comic Sans MS" panose="030F0702030302020204" pitchFamily="66" charset="0"/>
              </a:rPr>
              <a:t> – every observer sees and hears things that could get pupils into trouble e.g. expelled or even the police.</a:t>
            </a:r>
            <a:endParaRPr lang="en-US" sz="1600" dirty="0">
              <a:latin typeface="Comic Sans MS" panose="030F0702030302020204" pitchFamily="66" charset="0"/>
            </a:endParaRPr>
          </a:p>
        </p:txBody>
      </p:sp>
      <p:cxnSp>
        <p:nvCxnSpPr>
          <p:cNvPr id="259083" name="AutoShape 11"/>
          <p:cNvCxnSpPr>
            <a:cxnSpLocks noChangeShapeType="1"/>
            <a:stCxn id="259076" idx="1"/>
            <a:endCxn id="259077" idx="3"/>
          </p:cNvCxnSpPr>
          <p:nvPr/>
        </p:nvCxnSpPr>
        <p:spPr bwMode="auto">
          <a:xfrm rot="10800000">
            <a:off x="3600452" y="2476342"/>
            <a:ext cx="498583" cy="578444"/>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9084" name="AutoShape 12"/>
          <p:cNvCxnSpPr>
            <a:cxnSpLocks noChangeShapeType="1"/>
            <a:stCxn id="259076" idx="0"/>
            <a:endCxn id="259078" idx="2"/>
          </p:cNvCxnSpPr>
          <p:nvPr/>
        </p:nvCxnSpPr>
        <p:spPr bwMode="auto">
          <a:xfrm rot="5400000" flipH="1" flipV="1">
            <a:off x="4971724" y="1601868"/>
            <a:ext cx="1486924" cy="33916"/>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9085" name="AutoShape 13"/>
          <p:cNvCxnSpPr>
            <a:cxnSpLocks noChangeShapeType="1"/>
            <a:stCxn id="259076" idx="3"/>
            <a:endCxn id="259079" idx="1"/>
          </p:cNvCxnSpPr>
          <p:nvPr/>
        </p:nvCxnSpPr>
        <p:spPr bwMode="auto">
          <a:xfrm flipV="1">
            <a:off x="7297421" y="1590493"/>
            <a:ext cx="827886" cy="1464293"/>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9086" name="AutoShape 14"/>
          <p:cNvCxnSpPr>
            <a:cxnSpLocks noChangeShapeType="1"/>
            <a:stCxn id="259076" idx="3"/>
            <a:endCxn id="259080" idx="0"/>
          </p:cNvCxnSpPr>
          <p:nvPr/>
        </p:nvCxnSpPr>
        <p:spPr bwMode="auto">
          <a:xfrm>
            <a:off x="7297421" y="3054786"/>
            <a:ext cx="2686896" cy="590115"/>
          </a:xfrm>
          <a:prstGeom prst="curvedConnector2">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9087" name="AutoShape 15"/>
          <p:cNvCxnSpPr>
            <a:cxnSpLocks noChangeShapeType="1"/>
            <a:stCxn id="259076" idx="2"/>
            <a:endCxn id="259082" idx="0"/>
          </p:cNvCxnSpPr>
          <p:nvPr/>
        </p:nvCxnSpPr>
        <p:spPr bwMode="auto">
          <a:xfrm rot="16200000" flipH="1">
            <a:off x="5583880" y="3861631"/>
            <a:ext cx="430887" cy="202190"/>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9088" name="AutoShape 16"/>
          <p:cNvCxnSpPr>
            <a:cxnSpLocks noChangeShapeType="1"/>
          </p:cNvCxnSpPr>
          <p:nvPr/>
        </p:nvCxnSpPr>
        <p:spPr bwMode="auto">
          <a:xfrm rot="5400000">
            <a:off x="2861711" y="3677415"/>
            <a:ext cx="1269836" cy="1204808"/>
          </a:xfrm>
          <a:prstGeom prst="curvedConnector3">
            <a:avLst>
              <a:gd name="adj1" fmla="val 67382"/>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545229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Text Box 2"/>
          <p:cNvSpPr txBox="1">
            <a:spLocks noChangeArrowheads="1"/>
          </p:cNvSpPr>
          <p:nvPr/>
        </p:nvSpPr>
        <p:spPr bwMode="auto">
          <a:xfrm>
            <a:off x="4530831" y="2568910"/>
            <a:ext cx="2688167" cy="1384995"/>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path path="circle">
              <a:fillToRect l="100000" t="100000"/>
            </a:path>
            <a:tileRect r="-100000" b="-100000"/>
          </a:gradFill>
          <a:ln w="57150">
            <a:solidFill>
              <a:srgbClr val="FF00FF"/>
            </a:solidFill>
            <a:miter lim="800000"/>
            <a:headEnd/>
            <a:tailEnd/>
          </a:ln>
          <a:effectLst/>
          <a:extLst/>
        </p:spPr>
        <p:txBody>
          <a:bodyPr>
            <a:spAutoFit/>
          </a:bodyPr>
          <a:lstStyle/>
          <a:p>
            <a:pPr algn="ctr">
              <a:spcBef>
                <a:spcPct val="50000"/>
              </a:spcBef>
            </a:pPr>
            <a:r>
              <a:rPr lang="en-GB" sz="2800" b="1" dirty="0">
                <a:latin typeface="Comic Sans MS" panose="030F0702030302020204" pitchFamily="66" charset="0"/>
              </a:rPr>
              <a:t>14. Secondary data</a:t>
            </a:r>
            <a:endParaRPr lang="en-US" sz="2800" b="1" dirty="0">
              <a:latin typeface="Comic Sans MS" panose="030F0702030302020204" pitchFamily="66" charset="0"/>
            </a:endParaRPr>
          </a:p>
        </p:txBody>
      </p:sp>
      <p:sp>
        <p:nvSpPr>
          <p:cNvPr id="183302" name="Text Box 6"/>
          <p:cNvSpPr txBox="1">
            <a:spLocks noChangeArrowheads="1"/>
          </p:cNvSpPr>
          <p:nvPr/>
        </p:nvSpPr>
        <p:spPr bwMode="auto">
          <a:xfrm>
            <a:off x="142876" y="212304"/>
            <a:ext cx="3073400" cy="1892826"/>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800" b="1" dirty="0">
                <a:latin typeface="Comic Sans MS" panose="030F0702030302020204" pitchFamily="66" charset="0"/>
              </a:rPr>
              <a:t>Documents</a:t>
            </a:r>
          </a:p>
          <a:p>
            <a:pPr>
              <a:spcBef>
                <a:spcPct val="50000"/>
              </a:spcBef>
            </a:pPr>
            <a:r>
              <a:rPr lang="en-GB" dirty="0">
                <a:latin typeface="Comic Sans MS" panose="030F0702030302020204" pitchFamily="66" charset="0"/>
              </a:rPr>
              <a:t>Refers to diaries, letters, photographs, newspapers, novels, blogs, Facebook and things from television and radio.</a:t>
            </a:r>
          </a:p>
        </p:txBody>
      </p:sp>
      <p:sp>
        <p:nvSpPr>
          <p:cNvPr id="183305" name="Text Box 9"/>
          <p:cNvSpPr txBox="1">
            <a:spLocks noChangeArrowheads="1"/>
          </p:cNvSpPr>
          <p:nvPr/>
        </p:nvSpPr>
        <p:spPr bwMode="auto">
          <a:xfrm>
            <a:off x="3449426" y="106499"/>
            <a:ext cx="4673494" cy="1846659"/>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GB" sz="1800" b="1" dirty="0">
                <a:latin typeface="Comic Sans MS" panose="030F0702030302020204" pitchFamily="66" charset="0"/>
              </a:rPr>
              <a:t>Public documents</a:t>
            </a: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r>
              <a:rPr lang="en-GB" dirty="0">
                <a:latin typeface="Comic Sans MS" panose="030F0702030302020204" pitchFamily="66" charset="0"/>
              </a:rPr>
              <a:t>Produced by</a:t>
            </a:r>
            <a:r>
              <a:rPr lang="en-GB" b="1" i="1" dirty="0">
                <a:latin typeface="Comic Sans MS" panose="030F0702030302020204" pitchFamily="66" charset="0"/>
              </a:rPr>
              <a:t> </a:t>
            </a:r>
            <a:r>
              <a:rPr lang="en-GB" b="1" dirty="0">
                <a:latin typeface="Comic Sans MS" panose="030F0702030302020204" pitchFamily="66" charset="0"/>
              </a:rPr>
              <a:t>organisations</a:t>
            </a:r>
            <a:r>
              <a:rPr lang="en-GB" dirty="0">
                <a:latin typeface="Comic Sans MS" panose="030F0702030302020204" pitchFamily="66" charset="0"/>
              </a:rPr>
              <a:t> like schools and includes things like Ofsted reports, council notes from meetings, published company accounts, and records of parliamentary debates.</a:t>
            </a:r>
            <a:endParaRPr lang="en-GB" b="1" dirty="0">
              <a:latin typeface="Comic Sans MS" panose="030F0702030302020204" pitchFamily="66" charset="0"/>
            </a:endParaRPr>
          </a:p>
        </p:txBody>
      </p:sp>
      <p:sp>
        <p:nvSpPr>
          <p:cNvPr id="183306" name="Text Box 10"/>
          <p:cNvSpPr txBox="1">
            <a:spLocks noChangeArrowheads="1"/>
          </p:cNvSpPr>
          <p:nvPr/>
        </p:nvSpPr>
        <p:spPr bwMode="auto">
          <a:xfrm>
            <a:off x="336181" y="2283722"/>
            <a:ext cx="3077634" cy="2169825"/>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b="1" dirty="0">
                <a:solidFill>
                  <a:srgbClr val="00B050"/>
                </a:solidFill>
                <a:latin typeface="Comic Sans MS" panose="030F0702030302020204" pitchFamily="66" charset="0"/>
              </a:rPr>
              <a:t>Interpretivists</a:t>
            </a:r>
          </a:p>
          <a:p>
            <a:pPr>
              <a:spcBef>
                <a:spcPct val="50000"/>
              </a:spcBef>
            </a:pPr>
            <a:r>
              <a:rPr lang="en-GB" dirty="0">
                <a:latin typeface="Comic Sans MS" panose="030F0702030302020204" pitchFamily="66" charset="0"/>
              </a:rPr>
              <a:t>Preferred by </a:t>
            </a:r>
            <a:r>
              <a:rPr lang="en-GB" b="1" dirty="0">
                <a:solidFill>
                  <a:srgbClr val="00B050"/>
                </a:solidFill>
                <a:latin typeface="Comic Sans MS" panose="030F0702030302020204" pitchFamily="66" charset="0"/>
              </a:rPr>
              <a:t>Interpretivists</a:t>
            </a:r>
            <a:r>
              <a:rPr lang="en-GB" dirty="0">
                <a:latin typeface="Comic Sans MS" panose="030F0702030302020204" pitchFamily="66" charset="0"/>
              </a:rPr>
              <a:t> because the data is </a:t>
            </a:r>
            <a:r>
              <a:rPr lang="en-GB" b="1" dirty="0">
                <a:solidFill>
                  <a:srgbClr val="7030A0"/>
                </a:solidFill>
                <a:latin typeface="Comic Sans MS" panose="030F0702030302020204" pitchFamily="66" charset="0"/>
              </a:rPr>
              <a:t>qualitative</a:t>
            </a:r>
            <a:r>
              <a:rPr lang="en-GB" dirty="0">
                <a:latin typeface="Comic Sans MS" panose="030F0702030302020204" pitchFamily="66" charset="0"/>
              </a:rPr>
              <a:t> and allows them a </a:t>
            </a:r>
            <a:r>
              <a:rPr lang="en-GB" b="1" dirty="0">
                <a:latin typeface="Comic Sans MS" panose="030F0702030302020204" pitchFamily="66" charset="0"/>
              </a:rPr>
              <a:t>real insight</a:t>
            </a:r>
            <a:r>
              <a:rPr lang="en-GB" dirty="0">
                <a:latin typeface="Comic Sans MS" panose="030F0702030302020204" pitchFamily="66" charset="0"/>
              </a:rPr>
              <a:t> into peoples meanings and motives</a:t>
            </a:r>
            <a:endParaRPr lang="en-US" dirty="0">
              <a:latin typeface="Comic Sans MS" panose="030F0702030302020204" pitchFamily="66" charset="0"/>
            </a:endParaRPr>
          </a:p>
        </p:txBody>
      </p:sp>
      <p:sp>
        <p:nvSpPr>
          <p:cNvPr id="183314" name="Text Box 18"/>
          <p:cNvSpPr txBox="1">
            <a:spLocks noChangeArrowheads="1"/>
          </p:cNvSpPr>
          <p:nvPr/>
        </p:nvSpPr>
        <p:spPr bwMode="auto">
          <a:xfrm>
            <a:off x="8702039" y="183707"/>
            <a:ext cx="3277447" cy="1921423"/>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GB" b="1" dirty="0">
                <a:latin typeface="Comic Sans MS" panose="030F0702030302020204" pitchFamily="66" charset="0"/>
              </a:rPr>
              <a:t>Personal documents</a:t>
            </a: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r>
              <a:rPr lang="en-GB" b="1" dirty="0">
                <a:latin typeface="Comic Sans MS" panose="030F0702030302020204" pitchFamily="66" charset="0"/>
              </a:rPr>
              <a:t>First person</a:t>
            </a:r>
            <a:r>
              <a:rPr lang="en-GB" dirty="0">
                <a:latin typeface="Comic Sans MS" panose="030F0702030302020204" pitchFamily="66" charset="0"/>
              </a:rPr>
              <a:t> accounts and experiences, these include letters, diaries, photo albums, notes in class etc.</a:t>
            </a:r>
            <a:endParaRPr lang="en-GB" sz="1800" dirty="0">
              <a:latin typeface="Comic Sans MS" panose="030F0702030302020204" pitchFamily="66" charset="0"/>
            </a:endParaRPr>
          </a:p>
          <a:p>
            <a:pPr algn="l">
              <a:lnSpc>
                <a:spcPct val="80000"/>
              </a:lnSpc>
              <a:spcBef>
                <a:spcPct val="20000"/>
              </a:spcBef>
              <a:buClr>
                <a:schemeClr val="hlink"/>
              </a:buClr>
              <a:buSzPct val="90000"/>
              <a:buFont typeface="Wingdings" pitchFamily="2" charset="2"/>
              <a:buBlip>
                <a:blip r:embed="rId2"/>
              </a:buBlip>
            </a:pPr>
            <a:endParaRPr lang="en-GB" dirty="0">
              <a:effectLst>
                <a:outerShdw blurRad="38100" dist="38100" dir="2700000" algn="tl">
                  <a:srgbClr val="000000"/>
                </a:outerShdw>
              </a:effectLst>
            </a:endParaRPr>
          </a:p>
        </p:txBody>
      </p:sp>
      <p:sp>
        <p:nvSpPr>
          <p:cNvPr id="183316" name="Text Box 20"/>
          <p:cNvSpPr txBox="1">
            <a:spLocks noChangeArrowheads="1"/>
          </p:cNvSpPr>
          <p:nvPr/>
        </p:nvSpPr>
        <p:spPr bwMode="auto">
          <a:xfrm>
            <a:off x="7920567" y="2276476"/>
            <a:ext cx="3937000" cy="1915909"/>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latin typeface="Comic Sans MS" panose="030F0702030302020204" pitchFamily="66" charset="0"/>
              </a:rPr>
              <a:t>Historical documents</a:t>
            </a: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r>
              <a:rPr lang="en-GB" dirty="0">
                <a:latin typeface="Comic Sans MS" panose="030F0702030302020204" pitchFamily="66" charset="0"/>
              </a:rPr>
              <a:t>A personal or public document created in the past. These documents will allow you the opportunity to see how people experienced </a:t>
            </a:r>
            <a:r>
              <a:rPr lang="en-GB" b="1" i="1" dirty="0">
                <a:latin typeface="Comic Sans MS" panose="030F0702030302020204" pitchFamily="66" charset="0"/>
              </a:rPr>
              <a:t>the social world.</a:t>
            </a:r>
          </a:p>
        </p:txBody>
      </p:sp>
      <p:sp>
        <p:nvSpPr>
          <p:cNvPr id="183317" name="Text Box 21"/>
          <p:cNvSpPr txBox="1">
            <a:spLocks noChangeArrowheads="1"/>
          </p:cNvSpPr>
          <p:nvPr/>
        </p:nvSpPr>
        <p:spPr bwMode="auto">
          <a:xfrm>
            <a:off x="6383867" y="4437063"/>
            <a:ext cx="5471584" cy="2123658"/>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2563" indent="-182563" algn="l">
              <a:defRPr>
                <a:solidFill>
                  <a:schemeClr val="tx1"/>
                </a:solidFill>
                <a:latin typeface="Arial" charset="0"/>
                <a:cs typeface="Arial" charset="0"/>
              </a:defRPr>
            </a:lvl1pPr>
            <a:lvl2pPr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indent="0" algn="ctr">
              <a:spcBef>
                <a:spcPct val="50000"/>
              </a:spcBef>
            </a:pPr>
            <a:r>
              <a:rPr lang="en-GB" b="1" dirty="0">
                <a:solidFill>
                  <a:srgbClr val="FF0000"/>
                </a:solidFill>
                <a:latin typeface="Comic Sans MS" pitchFamily="66" charset="0"/>
              </a:rPr>
              <a:t>John Scott </a:t>
            </a:r>
            <a:r>
              <a:rPr lang="en-GB" b="1" dirty="0">
                <a:latin typeface="Comic Sans MS" pitchFamily="66" charset="0"/>
              </a:rPr>
              <a:t>– assessing documents</a:t>
            </a:r>
          </a:p>
          <a:p>
            <a:pPr indent="0">
              <a:spcBef>
                <a:spcPct val="50000"/>
              </a:spcBef>
            </a:pPr>
            <a:endParaRPr lang="en-GB" sz="100" b="1" u="sng" dirty="0">
              <a:latin typeface="Comic Sans MS" pitchFamily="66" charset="0"/>
            </a:endParaRPr>
          </a:p>
          <a:p>
            <a:pPr indent="0">
              <a:spcBef>
                <a:spcPct val="50000"/>
              </a:spcBef>
            </a:pPr>
            <a:endParaRPr lang="en-GB" sz="100" b="1" u="sng" dirty="0">
              <a:latin typeface="Comic Sans MS" pitchFamily="66" charset="0"/>
            </a:endParaRPr>
          </a:p>
          <a:p>
            <a:pPr indent="0">
              <a:spcBef>
                <a:spcPct val="50000"/>
              </a:spcBef>
            </a:pPr>
            <a:endParaRPr lang="en-GB" sz="100" b="1" u="sng" dirty="0">
              <a:latin typeface="Comic Sans MS" pitchFamily="66" charset="0"/>
            </a:endParaRPr>
          </a:p>
          <a:p>
            <a:pPr indent="0">
              <a:spcBef>
                <a:spcPct val="50000"/>
              </a:spcBef>
            </a:pPr>
            <a:endParaRPr lang="en-GB" sz="100" b="1" u="sng" dirty="0">
              <a:latin typeface="Comic Sans MS" pitchFamily="66" charset="0"/>
            </a:endParaRPr>
          </a:p>
          <a:p>
            <a:pPr indent="0"/>
            <a:r>
              <a:rPr lang="en-GB" b="1" dirty="0">
                <a:solidFill>
                  <a:srgbClr val="FF0000"/>
                </a:solidFill>
                <a:latin typeface="Comic Sans MS" pitchFamily="66" charset="0"/>
              </a:rPr>
              <a:t>Scott</a:t>
            </a:r>
            <a:r>
              <a:rPr lang="en-GB" dirty="0">
                <a:latin typeface="Comic Sans MS" pitchFamily="66" charset="0"/>
              </a:rPr>
              <a:t> says we must consider if documents are </a:t>
            </a:r>
            <a:r>
              <a:rPr lang="en-GB" b="1" dirty="0">
                <a:latin typeface="Comic Sans MS" pitchFamily="66" charset="0"/>
              </a:rPr>
              <a:t>authentic</a:t>
            </a:r>
            <a:r>
              <a:rPr lang="en-GB" dirty="0">
                <a:latin typeface="Comic Sans MS" pitchFamily="66" charset="0"/>
              </a:rPr>
              <a:t> (not fakes) and if it is </a:t>
            </a:r>
            <a:r>
              <a:rPr lang="en-GB" b="1" dirty="0">
                <a:latin typeface="Comic Sans MS" pitchFamily="66" charset="0"/>
              </a:rPr>
              <a:t>credible</a:t>
            </a:r>
            <a:r>
              <a:rPr lang="en-GB" dirty="0">
                <a:latin typeface="Comic Sans MS" pitchFamily="66" charset="0"/>
              </a:rPr>
              <a:t> (believable). We must find out if the document represents the past fairly and that the </a:t>
            </a:r>
            <a:r>
              <a:rPr lang="en-GB" b="1" dirty="0">
                <a:latin typeface="Comic Sans MS" pitchFamily="66" charset="0"/>
              </a:rPr>
              <a:t>meaning of words</a:t>
            </a:r>
            <a:r>
              <a:rPr lang="en-GB" dirty="0">
                <a:latin typeface="Comic Sans MS" pitchFamily="66" charset="0"/>
              </a:rPr>
              <a:t>, ideas and beliefs haven’t changed.</a:t>
            </a:r>
            <a:r>
              <a:rPr lang="en-GB" b="1" i="1" dirty="0">
                <a:latin typeface="Comic Sans MS" pitchFamily="66" charset="0"/>
              </a:rPr>
              <a:t>  </a:t>
            </a:r>
          </a:p>
        </p:txBody>
      </p:sp>
      <p:sp>
        <p:nvSpPr>
          <p:cNvPr id="183318" name="Text Box 22"/>
          <p:cNvSpPr txBox="1">
            <a:spLocks noChangeArrowheads="1"/>
          </p:cNvSpPr>
          <p:nvPr/>
        </p:nvSpPr>
        <p:spPr bwMode="auto">
          <a:xfrm>
            <a:off x="334434" y="4868864"/>
            <a:ext cx="5185833" cy="1338828"/>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solidFill>
                  <a:srgbClr val="7030A0"/>
                </a:solidFill>
                <a:latin typeface="Comic Sans MS" panose="030F0702030302020204" pitchFamily="66" charset="0"/>
              </a:rPr>
              <a:t>Content analysis</a:t>
            </a:r>
            <a:endParaRPr lang="en-GB" sz="100" b="1" dirty="0">
              <a:solidFill>
                <a:srgbClr val="7030A0"/>
              </a:solidFill>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r>
              <a:rPr lang="en-GB" dirty="0">
                <a:latin typeface="Comic Sans MS" panose="030F0702030302020204" pitchFamily="66" charset="0"/>
              </a:rPr>
              <a:t>A method for </a:t>
            </a:r>
            <a:r>
              <a:rPr lang="en-GB" b="1" dirty="0">
                <a:solidFill>
                  <a:srgbClr val="7030A0"/>
                </a:solidFill>
                <a:latin typeface="Comic Sans MS" panose="030F0702030302020204" pitchFamily="66" charset="0"/>
              </a:rPr>
              <a:t>systematically</a:t>
            </a:r>
            <a:r>
              <a:rPr lang="en-GB" dirty="0">
                <a:latin typeface="Comic Sans MS" panose="030F0702030302020204" pitchFamily="66" charset="0"/>
              </a:rPr>
              <a:t> studying content </a:t>
            </a:r>
            <a:r>
              <a:rPr lang="en-GB" dirty="0">
                <a:solidFill>
                  <a:srgbClr val="FF0000"/>
                </a:solidFill>
                <a:latin typeface="Comic Sans MS" panose="030F0702030302020204" pitchFamily="66" charset="0"/>
              </a:rPr>
              <a:t>McRobbie </a:t>
            </a:r>
            <a:r>
              <a:rPr lang="en-GB" dirty="0">
                <a:latin typeface="Comic Sans MS" panose="030F0702030302020204" pitchFamily="66" charset="0"/>
              </a:rPr>
              <a:t>did this in her study of girls magazines and aspirations.</a:t>
            </a:r>
            <a:endParaRPr lang="en-US" dirty="0">
              <a:latin typeface="Comic Sans MS" panose="030F0702030302020204" pitchFamily="66" charset="0"/>
            </a:endParaRPr>
          </a:p>
        </p:txBody>
      </p:sp>
      <p:cxnSp>
        <p:nvCxnSpPr>
          <p:cNvPr id="183320" name="AutoShape 24"/>
          <p:cNvCxnSpPr>
            <a:cxnSpLocks noChangeShapeType="1"/>
            <a:stCxn id="183298" idx="1"/>
            <a:endCxn id="183302" idx="3"/>
          </p:cNvCxnSpPr>
          <p:nvPr/>
        </p:nvCxnSpPr>
        <p:spPr bwMode="auto">
          <a:xfrm rot="10800000">
            <a:off x="3216277" y="1158718"/>
            <a:ext cx="1314555" cy="2102691"/>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3321" name="AutoShape 25"/>
          <p:cNvCxnSpPr>
            <a:cxnSpLocks noChangeShapeType="1"/>
            <a:stCxn id="183298" idx="0"/>
            <a:endCxn id="183305" idx="2"/>
          </p:cNvCxnSpPr>
          <p:nvPr/>
        </p:nvCxnSpPr>
        <p:spPr bwMode="auto">
          <a:xfrm rot="16200000" flipV="1">
            <a:off x="5522668" y="2216663"/>
            <a:ext cx="615752" cy="88742"/>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3324" name="AutoShape 28"/>
          <p:cNvCxnSpPr>
            <a:cxnSpLocks noChangeShapeType="1"/>
            <a:stCxn id="183298" idx="2"/>
            <a:endCxn id="183316" idx="1"/>
          </p:cNvCxnSpPr>
          <p:nvPr/>
        </p:nvCxnSpPr>
        <p:spPr bwMode="auto">
          <a:xfrm rot="5400000" flipH="1" flipV="1">
            <a:off x="6538004" y="2571342"/>
            <a:ext cx="719474" cy="2045652"/>
          </a:xfrm>
          <a:prstGeom prst="curvedConnector4">
            <a:avLst>
              <a:gd name="adj1" fmla="val -31773"/>
              <a:gd name="adj2" fmla="val 82852"/>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3325" name="AutoShape 29"/>
          <p:cNvCxnSpPr>
            <a:cxnSpLocks noChangeShapeType="1"/>
            <a:stCxn id="183298" idx="2"/>
            <a:endCxn id="183317" idx="1"/>
          </p:cNvCxnSpPr>
          <p:nvPr/>
        </p:nvCxnSpPr>
        <p:spPr bwMode="auto">
          <a:xfrm rot="16200000" flipH="1">
            <a:off x="5356898" y="4471922"/>
            <a:ext cx="1544987" cy="508952"/>
          </a:xfrm>
          <a:prstGeom prst="curvedConnector2">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3326" name="AutoShape 30"/>
          <p:cNvCxnSpPr>
            <a:cxnSpLocks noChangeShapeType="1"/>
            <a:stCxn id="183298" idx="2"/>
            <a:endCxn id="183318" idx="0"/>
          </p:cNvCxnSpPr>
          <p:nvPr/>
        </p:nvCxnSpPr>
        <p:spPr bwMode="auto">
          <a:xfrm rot="5400000">
            <a:off x="3943654" y="2937602"/>
            <a:ext cx="914959" cy="2947564"/>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3327" name="AutoShape 31"/>
          <p:cNvCxnSpPr>
            <a:cxnSpLocks noChangeShapeType="1"/>
            <a:stCxn id="183298" idx="2"/>
            <a:endCxn id="183306" idx="3"/>
          </p:cNvCxnSpPr>
          <p:nvPr/>
        </p:nvCxnSpPr>
        <p:spPr bwMode="auto">
          <a:xfrm rot="5400000" flipH="1">
            <a:off x="4351730" y="2430720"/>
            <a:ext cx="585270" cy="2461100"/>
          </a:xfrm>
          <a:prstGeom prst="curvedConnector4">
            <a:avLst>
              <a:gd name="adj1" fmla="val -39059"/>
              <a:gd name="adj2" fmla="val 77307"/>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Curved Connector 13"/>
          <p:cNvCxnSpPr>
            <a:stCxn id="183298" idx="3"/>
            <a:endCxn id="183314" idx="1"/>
          </p:cNvCxnSpPr>
          <p:nvPr/>
        </p:nvCxnSpPr>
        <p:spPr>
          <a:xfrm flipV="1">
            <a:off x="7218998" y="1144419"/>
            <a:ext cx="1483041" cy="2116989"/>
          </a:xfrm>
          <a:prstGeom prst="curvedConnector3">
            <a:avLst>
              <a:gd name="adj1" fmla="val 50000"/>
            </a:avLst>
          </a:prstGeom>
          <a:ln w="38100">
            <a:solidFill>
              <a:srgbClr val="FF00FF"/>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1613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Text Box 2"/>
          <p:cNvSpPr txBox="1">
            <a:spLocks noChangeArrowheads="1"/>
          </p:cNvSpPr>
          <p:nvPr/>
        </p:nvSpPr>
        <p:spPr bwMode="auto">
          <a:xfrm>
            <a:off x="3935942" y="2133601"/>
            <a:ext cx="2688167" cy="1569660"/>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5400000" scaled="1"/>
            <a:tileRect/>
          </a:gradFill>
          <a:ln w="57150">
            <a:solidFill>
              <a:srgbClr val="FF00FF"/>
            </a:solidFill>
            <a:miter lim="800000"/>
            <a:headEnd/>
            <a:tailEnd/>
          </a:ln>
          <a:effectLst/>
          <a:extLst/>
        </p:spPr>
        <p:txBody>
          <a:bodyPr>
            <a:spAutoFit/>
          </a:bodyPr>
          <a:lstStyle/>
          <a:p>
            <a:pPr algn="ctr">
              <a:spcBef>
                <a:spcPct val="50000"/>
              </a:spcBef>
            </a:pPr>
            <a:r>
              <a:rPr lang="en-GB" sz="3200" b="1" dirty="0">
                <a:latin typeface="Comic Sans MS" panose="030F0702030302020204" pitchFamily="66" charset="0"/>
              </a:rPr>
              <a:t>13. Secondary data</a:t>
            </a:r>
            <a:endParaRPr lang="en-US" sz="3200" b="1" dirty="0">
              <a:latin typeface="Comic Sans MS" panose="030F0702030302020204" pitchFamily="66" charset="0"/>
            </a:endParaRPr>
          </a:p>
        </p:txBody>
      </p:sp>
      <p:sp>
        <p:nvSpPr>
          <p:cNvPr id="182276" name="Text Box 4"/>
          <p:cNvSpPr txBox="1">
            <a:spLocks noChangeArrowheads="1"/>
          </p:cNvSpPr>
          <p:nvPr/>
        </p:nvSpPr>
        <p:spPr bwMode="auto">
          <a:xfrm>
            <a:off x="239185" y="188914"/>
            <a:ext cx="3168649" cy="1338828"/>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b="1" dirty="0">
                <a:solidFill>
                  <a:srgbClr val="00B050"/>
                </a:solidFill>
                <a:latin typeface="Comic Sans MS" panose="030F0702030302020204" pitchFamily="66" charset="0"/>
              </a:rPr>
              <a:t>Positivist</a:t>
            </a:r>
            <a:r>
              <a:rPr lang="en-GB" b="1" dirty="0">
                <a:latin typeface="Comic Sans MS" panose="030F0702030302020204" pitchFamily="66" charset="0"/>
              </a:rPr>
              <a:t> &amp; </a:t>
            </a:r>
            <a:r>
              <a:rPr lang="en-GB" b="1" dirty="0">
                <a:solidFill>
                  <a:srgbClr val="00B050"/>
                </a:solidFill>
                <a:latin typeface="Comic Sans MS" panose="030F0702030302020204" pitchFamily="66" charset="0"/>
              </a:rPr>
              <a:t>Interpretivist</a:t>
            </a:r>
          </a:p>
          <a:p>
            <a:pPr>
              <a:spcBef>
                <a:spcPct val="50000"/>
              </a:spcBef>
            </a:pPr>
            <a:r>
              <a:rPr lang="en-GB" dirty="0">
                <a:latin typeface="Comic Sans MS" panose="030F0702030302020204" pitchFamily="66" charset="0"/>
              </a:rPr>
              <a:t>Can be used by both groups depending on the type of secondary data used</a:t>
            </a:r>
          </a:p>
        </p:txBody>
      </p:sp>
      <p:sp>
        <p:nvSpPr>
          <p:cNvPr id="182277" name="Text Box 5"/>
          <p:cNvSpPr txBox="1">
            <a:spLocks noChangeArrowheads="1"/>
          </p:cNvSpPr>
          <p:nvPr/>
        </p:nvSpPr>
        <p:spPr bwMode="auto">
          <a:xfrm>
            <a:off x="239184" y="2133601"/>
            <a:ext cx="3073400" cy="2723823"/>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solidFill>
                  <a:srgbClr val="7030A0"/>
                </a:solidFill>
                <a:latin typeface="Comic Sans MS" panose="030F0702030302020204" pitchFamily="66" charset="0"/>
              </a:rPr>
              <a:t>Quantitative</a:t>
            </a:r>
            <a:r>
              <a:rPr lang="en-GB" b="1" dirty="0">
                <a:latin typeface="Comic Sans MS" panose="030F0702030302020204" pitchFamily="66" charset="0"/>
              </a:rPr>
              <a:t> &amp; </a:t>
            </a:r>
            <a:r>
              <a:rPr lang="en-GB" b="1" dirty="0">
                <a:solidFill>
                  <a:srgbClr val="7030A0"/>
                </a:solidFill>
                <a:latin typeface="Comic Sans MS" panose="030F0702030302020204" pitchFamily="66" charset="0"/>
              </a:rPr>
              <a:t>Qualitative</a:t>
            </a:r>
          </a:p>
          <a:p>
            <a:pPr>
              <a:spcBef>
                <a:spcPct val="50000"/>
              </a:spcBef>
            </a:pPr>
            <a:r>
              <a:rPr lang="en-GB" dirty="0">
                <a:latin typeface="Comic Sans MS" panose="030F0702030302020204" pitchFamily="66" charset="0"/>
              </a:rPr>
              <a:t>Depending on the type of data</a:t>
            </a:r>
          </a:p>
          <a:p>
            <a:pPr>
              <a:spcBef>
                <a:spcPct val="50000"/>
              </a:spcBef>
            </a:pPr>
            <a:r>
              <a:rPr lang="en-GB" b="1" dirty="0">
                <a:latin typeface="Comic Sans MS" panose="030F0702030302020204" pitchFamily="66" charset="0"/>
              </a:rPr>
              <a:t>Secondary</a:t>
            </a:r>
          </a:p>
          <a:p>
            <a:pPr>
              <a:spcBef>
                <a:spcPct val="50000"/>
              </a:spcBef>
            </a:pPr>
            <a:r>
              <a:rPr lang="en-GB" dirty="0">
                <a:latin typeface="Comic Sans MS" panose="030F0702030302020204" pitchFamily="66" charset="0"/>
              </a:rPr>
              <a:t>This data has been gathered or created before</a:t>
            </a:r>
          </a:p>
        </p:txBody>
      </p:sp>
      <p:sp>
        <p:nvSpPr>
          <p:cNvPr id="182279" name="Text Box 7"/>
          <p:cNvSpPr txBox="1">
            <a:spLocks noChangeArrowheads="1"/>
          </p:cNvSpPr>
          <p:nvPr/>
        </p:nvSpPr>
        <p:spPr bwMode="auto">
          <a:xfrm>
            <a:off x="6959601" y="4221163"/>
            <a:ext cx="4705351"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GB" sz="1800">
              <a:effectLst/>
            </a:endParaRPr>
          </a:p>
        </p:txBody>
      </p:sp>
      <p:sp>
        <p:nvSpPr>
          <p:cNvPr id="182292" name="Text Box 20"/>
          <p:cNvSpPr txBox="1">
            <a:spLocks noChangeArrowheads="1"/>
          </p:cNvSpPr>
          <p:nvPr/>
        </p:nvSpPr>
        <p:spPr bwMode="auto">
          <a:xfrm>
            <a:off x="3790951" y="260350"/>
            <a:ext cx="3073400" cy="1615827"/>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800" b="1" dirty="0">
                <a:solidFill>
                  <a:srgbClr val="7030A0"/>
                </a:solidFill>
                <a:latin typeface="Comic Sans MS" panose="030F0702030302020204" pitchFamily="66" charset="0"/>
              </a:rPr>
              <a:t>Official statistics</a:t>
            </a:r>
          </a:p>
          <a:p>
            <a:pPr>
              <a:spcBef>
                <a:spcPct val="50000"/>
              </a:spcBef>
            </a:pPr>
            <a:r>
              <a:rPr lang="en-GB" dirty="0">
                <a:latin typeface="Comic Sans MS" panose="030F0702030302020204" pitchFamily="66" charset="0"/>
              </a:rPr>
              <a:t>Gathered by government on births, deaths, marriages, crime and unemployment</a:t>
            </a:r>
            <a:endParaRPr lang="en-US" dirty="0">
              <a:latin typeface="Comic Sans MS" panose="030F0702030302020204" pitchFamily="66" charset="0"/>
            </a:endParaRPr>
          </a:p>
        </p:txBody>
      </p:sp>
      <p:sp>
        <p:nvSpPr>
          <p:cNvPr id="182293" name="Text Box 21"/>
          <p:cNvSpPr txBox="1">
            <a:spLocks noChangeArrowheads="1"/>
          </p:cNvSpPr>
          <p:nvPr/>
        </p:nvSpPr>
        <p:spPr bwMode="auto">
          <a:xfrm>
            <a:off x="7247468" y="74960"/>
            <a:ext cx="4656667" cy="3000821"/>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74638" indent="-274638" algn="l">
              <a:defRPr>
                <a:solidFill>
                  <a:schemeClr val="tx1"/>
                </a:solidFill>
                <a:latin typeface="Arial" charset="0"/>
                <a:cs typeface="Arial" charset="0"/>
              </a:defRPr>
            </a:lvl1pPr>
            <a:lvl2pPr marL="544513"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algn="ctr">
              <a:spcBef>
                <a:spcPct val="50000"/>
              </a:spcBef>
            </a:pPr>
            <a:r>
              <a:rPr lang="en-GB" b="1" dirty="0">
                <a:latin typeface="Comic Sans MS" pitchFamily="66" charset="0"/>
              </a:rPr>
              <a:t>Advantages</a:t>
            </a:r>
          </a:p>
          <a:p>
            <a:pPr algn="ctr">
              <a:spcBef>
                <a:spcPct val="50000"/>
              </a:spcBef>
            </a:pPr>
            <a:endParaRPr lang="en-GB" sz="100" b="1" dirty="0">
              <a:latin typeface="Comic Sans MS" pitchFamily="66" charset="0"/>
            </a:endParaRPr>
          </a:p>
          <a:p>
            <a:pPr algn="ctr">
              <a:spcBef>
                <a:spcPct val="50000"/>
              </a:spcBef>
            </a:pPr>
            <a:endParaRPr lang="en-GB" sz="100" b="1" dirty="0">
              <a:latin typeface="Comic Sans MS" pitchFamily="66" charset="0"/>
            </a:endParaRPr>
          </a:p>
          <a:p>
            <a:pPr algn="ctr">
              <a:spcBef>
                <a:spcPct val="50000"/>
              </a:spcBef>
            </a:pPr>
            <a:endParaRPr lang="en-GB" sz="100" b="1" dirty="0">
              <a:latin typeface="Comic Sans MS" pitchFamily="66" charset="0"/>
            </a:endParaRPr>
          </a:p>
          <a:p>
            <a:pPr algn="ctr">
              <a:spcBef>
                <a:spcPct val="50000"/>
              </a:spcBef>
            </a:pPr>
            <a:endParaRPr lang="en-GB" sz="100" b="1" dirty="0">
              <a:latin typeface="Comic Sans MS" pitchFamily="66" charset="0"/>
            </a:endParaRPr>
          </a:p>
          <a:p>
            <a:pPr algn="ctr">
              <a:spcBef>
                <a:spcPct val="50000"/>
              </a:spcBef>
            </a:pPr>
            <a:endParaRPr lang="en-GB" sz="100" b="1" dirty="0">
              <a:latin typeface="Comic Sans MS" pitchFamily="66" charset="0"/>
            </a:endParaRPr>
          </a:p>
          <a:p>
            <a:pPr algn="ctr">
              <a:spcBef>
                <a:spcPct val="50000"/>
              </a:spcBef>
            </a:pPr>
            <a:endParaRPr lang="en-GB" sz="100" b="1" dirty="0">
              <a:latin typeface="Comic Sans MS" pitchFamily="66" charset="0"/>
            </a:endParaRPr>
          </a:p>
          <a:p>
            <a:pPr>
              <a:buFontTx/>
              <a:buChar char="•"/>
            </a:pPr>
            <a:r>
              <a:rPr lang="en-GB" dirty="0">
                <a:latin typeface="Comic Sans MS" pitchFamily="66" charset="0"/>
              </a:rPr>
              <a:t>Its </a:t>
            </a:r>
            <a:r>
              <a:rPr lang="en-GB" b="1" dirty="0">
                <a:latin typeface="Comic Sans MS" pitchFamily="66" charset="0"/>
              </a:rPr>
              <a:t>free </a:t>
            </a:r>
            <a:r>
              <a:rPr lang="en-GB" dirty="0">
                <a:latin typeface="Comic Sans MS" pitchFamily="66" charset="0"/>
              </a:rPr>
              <a:t>and </a:t>
            </a:r>
            <a:r>
              <a:rPr lang="en-GB" b="1" dirty="0">
                <a:latin typeface="Comic Sans MS" pitchFamily="66" charset="0"/>
              </a:rPr>
              <a:t>available</a:t>
            </a:r>
            <a:r>
              <a:rPr lang="en-GB" dirty="0">
                <a:latin typeface="Comic Sans MS" pitchFamily="66" charset="0"/>
              </a:rPr>
              <a:t> to all.</a:t>
            </a:r>
          </a:p>
          <a:p>
            <a:pPr>
              <a:buFontTx/>
              <a:buChar char="•"/>
            </a:pPr>
            <a:r>
              <a:rPr lang="en-GB" dirty="0">
                <a:latin typeface="Comic Sans MS" pitchFamily="66" charset="0"/>
              </a:rPr>
              <a:t>Statistics gives us large amounts of data</a:t>
            </a:r>
          </a:p>
          <a:p>
            <a:pPr>
              <a:buFontTx/>
              <a:buChar char="•"/>
            </a:pPr>
            <a:r>
              <a:rPr lang="en-GB" dirty="0">
                <a:latin typeface="Comic Sans MS" pitchFamily="66" charset="0"/>
              </a:rPr>
              <a:t>SATS, GCSE and A Levels results are published every year – look for </a:t>
            </a:r>
            <a:r>
              <a:rPr lang="en-GB" b="1" dirty="0">
                <a:solidFill>
                  <a:srgbClr val="7030A0"/>
                </a:solidFill>
                <a:latin typeface="Comic Sans MS" pitchFamily="66" charset="0"/>
              </a:rPr>
              <a:t>correlations</a:t>
            </a:r>
          </a:p>
          <a:p>
            <a:pPr>
              <a:buFontTx/>
              <a:buChar char="•"/>
            </a:pPr>
            <a:r>
              <a:rPr lang="en-GB" dirty="0">
                <a:latin typeface="Comic Sans MS" pitchFamily="66" charset="0"/>
              </a:rPr>
              <a:t>Done by the government and strict sampling so </a:t>
            </a:r>
            <a:r>
              <a:rPr lang="en-GB" b="1" dirty="0">
                <a:solidFill>
                  <a:srgbClr val="7030A0"/>
                </a:solidFill>
                <a:latin typeface="Comic Sans MS" pitchFamily="66" charset="0"/>
              </a:rPr>
              <a:t>representative</a:t>
            </a:r>
            <a:r>
              <a:rPr lang="en-GB" dirty="0">
                <a:latin typeface="Comic Sans MS" pitchFamily="66" charset="0"/>
              </a:rPr>
              <a:t>.</a:t>
            </a:r>
          </a:p>
          <a:p>
            <a:pPr>
              <a:buFontTx/>
              <a:buChar char="•"/>
            </a:pPr>
            <a:r>
              <a:rPr lang="en-GB" b="1" dirty="0">
                <a:solidFill>
                  <a:srgbClr val="7030A0"/>
                </a:solidFill>
                <a:latin typeface="Comic Sans MS" pitchFamily="66" charset="0"/>
              </a:rPr>
              <a:t>Reliable</a:t>
            </a:r>
          </a:p>
        </p:txBody>
      </p:sp>
      <p:sp>
        <p:nvSpPr>
          <p:cNvPr id="182294" name="Text Box 22"/>
          <p:cNvSpPr txBox="1">
            <a:spLocks noChangeArrowheads="1"/>
          </p:cNvSpPr>
          <p:nvPr/>
        </p:nvSpPr>
        <p:spPr bwMode="auto">
          <a:xfrm>
            <a:off x="7307580" y="3857901"/>
            <a:ext cx="4884420" cy="2585323"/>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82563" indent="-182563" algn="l">
              <a:defRPr>
                <a:solidFill>
                  <a:schemeClr val="tx1"/>
                </a:solidFill>
                <a:latin typeface="Arial" charset="0"/>
                <a:cs typeface="Arial" charset="0"/>
              </a:defRPr>
            </a:lvl1pPr>
            <a:lvl2pPr marL="620713"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algn="ctr">
              <a:spcBef>
                <a:spcPct val="50000"/>
              </a:spcBef>
            </a:pPr>
            <a:r>
              <a:rPr lang="en-GB" b="1" dirty="0">
                <a:latin typeface="Comic Sans MS" pitchFamily="66" charset="0"/>
              </a:rPr>
              <a:t>Disadvantages</a:t>
            </a:r>
          </a:p>
          <a:p>
            <a:endParaRPr lang="en-GB" dirty="0">
              <a:latin typeface="Comic Sans MS" pitchFamily="66" charset="0"/>
            </a:endParaRPr>
          </a:p>
          <a:p>
            <a:pPr>
              <a:buFontTx/>
              <a:buChar char="•"/>
            </a:pPr>
            <a:r>
              <a:rPr lang="en-GB" dirty="0">
                <a:latin typeface="Comic Sans MS" pitchFamily="66" charset="0"/>
              </a:rPr>
              <a:t>Statistics may not meet the needs of the sociologists research.</a:t>
            </a:r>
          </a:p>
          <a:p>
            <a:pPr>
              <a:buFontTx/>
              <a:buChar char="•"/>
            </a:pPr>
            <a:r>
              <a:rPr lang="en-GB" dirty="0">
                <a:latin typeface="Comic Sans MS" pitchFamily="66" charset="0"/>
              </a:rPr>
              <a:t>Definitions of terms, specifications (e.g. removal of coursework) change over time.</a:t>
            </a:r>
          </a:p>
          <a:p>
            <a:pPr>
              <a:buFontTx/>
              <a:buChar char="•"/>
            </a:pPr>
            <a:r>
              <a:rPr lang="en-GB" dirty="0">
                <a:latin typeface="Comic Sans MS" pitchFamily="66" charset="0"/>
              </a:rPr>
              <a:t>Soft statistics (not every incidence is recorded) education unlikely to be </a:t>
            </a:r>
            <a:r>
              <a:rPr lang="en-GB" b="1" dirty="0">
                <a:latin typeface="Comic Sans MS" pitchFamily="66" charset="0"/>
              </a:rPr>
              <a:t>low in </a:t>
            </a:r>
            <a:r>
              <a:rPr lang="en-GB" b="1" dirty="0">
                <a:solidFill>
                  <a:srgbClr val="7030A0"/>
                </a:solidFill>
                <a:latin typeface="Comic Sans MS" pitchFamily="66" charset="0"/>
              </a:rPr>
              <a:t>validity</a:t>
            </a:r>
            <a:r>
              <a:rPr lang="en-GB" b="1" dirty="0">
                <a:latin typeface="Comic Sans MS" pitchFamily="66" charset="0"/>
              </a:rPr>
              <a:t>.</a:t>
            </a:r>
            <a:endParaRPr lang="en-US" b="1" dirty="0">
              <a:latin typeface="Comic Sans MS" pitchFamily="66" charset="0"/>
            </a:endParaRPr>
          </a:p>
        </p:txBody>
      </p:sp>
      <p:sp>
        <p:nvSpPr>
          <p:cNvPr id="182295" name="Text Box 23"/>
          <p:cNvSpPr txBox="1">
            <a:spLocks noChangeArrowheads="1"/>
          </p:cNvSpPr>
          <p:nvPr/>
        </p:nvSpPr>
        <p:spPr bwMode="auto">
          <a:xfrm>
            <a:off x="4271434" y="3996693"/>
            <a:ext cx="2532805" cy="2723823"/>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GB" b="1" dirty="0">
                <a:solidFill>
                  <a:srgbClr val="7030A0"/>
                </a:solidFill>
                <a:latin typeface="Comic Sans MS" panose="030F0702030302020204" pitchFamily="66" charset="0"/>
              </a:rPr>
              <a:t>Official statistics</a:t>
            </a:r>
          </a:p>
          <a:p>
            <a:pPr>
              <a:spcBef>
                <a:spcPct val="50000"/>
              </a:spcBef>
            </a:pPr>
            <a:r>
              <a:rPr lang="en-GB" dirty="0">
                <a:latin typeface="Comic Sans MS" panose="030F0702030302020204" pitchFamily="66" charset="0"/>
              </a:rPr>
              <a:t>Some statistics are not accurate e.g. some schools record ‘Asian’ students as EAL when this may not be the case – this skews attainment results.</a:t>
            </a:r>
            <a:endParaRPr lang="en-US" dirty="0">
              <a:latin typeface="Comic Sans MS" panose="030F0702030302020204" pitchFamily="66" charset="0"/>
            </a:endParaRPr>
          </a:p>
        </p:txBody>
      </p:sp>
      <p:sp>
        <p:nvSpPr>
          <p:cNvPr id="182296" name="Text Box 24"/>
          <p:cNvSpPr txBox="1">
            <a:spLocks noChangeArrowheads="1"/>
          </p:cNvSpPr>
          <p:nvPr/>
        </p:nvSpPr>
        <p:spPr bwMode="auto">
          <a:xfrm>
            <a:off x="192617" y="5150563"/>
            <a:ext cx="3551767" cy="1615827"/>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solidFill>
                  <a:srgbClr val="00B050"/>
                </a:solidFill>
              </a:rPr>
              <a:t>Positivist</a:t>
            </a:r>
          </a:p>
          <a:p>
            <a:pPr>
              <a:spcBef>
                <a:spcPct val="50000"/>
              </a:spcBef>
            </a:pPr>
            <a:r>
              <a:rPr lang="en-GB" dirty="0"/>
              <a:t>Statistics preferred by </a:t>
            </a:r>
            <a:r>
              <a:rPr lang="en-GB" b="1" dirty="0">
                <a:solidFill>
                  <a:srgbClr val="00B050"/>
                </a:solidFill>
              </a:rPr>
              <a:t>Positivists</a:t>
            </a:r>
            <a:r>
              <a:rPr lang="en-GB" dirty="0"/>
              <a:t> due to large amounts of </a:t>
            </a:r>
            <a:r>
              <a:rPr lang="en-GB" b="1" dirty="0">
                <a:solidFill>
                  <a:srgbClr val="7030A0"/>
                </a:solidFill>
              </a:rPr>
              <a:t>quantitative</a:t>
            </a:r>
            <a:r>
              <a:rPr lang="en-GB" dirty="0"/>
              <a:t> data, which is </a:t>
            </a:r>
            <a:r>
              <a:rPr lang="en-GB" b="1" dirty="0">
                <a:solidFill>
                  <a:srgbClr val="7030A0"/>
                </a:solidFill>
              </a:rPr>
              <a:t>reliable</a:t>
            </a:r>
            <a:r>
              <a:rPr lang="en-GB" dirty="0"/>
              <a:t>, </a:t>
            </a:r>
            <a:r>
              <a:rPr lang="en-GB" b="1" dirty="0">
                <a:solidFill>
                  <a:srgbClr val="7030A0"/>
                </a:solidFill>
              </a:rPr>
              <a:t>representative</a:t>
            </a:r>
            <a:r>
              <a:rPr lang="en-GB" dirty="0"/>
              <a:t> and </a:t>
            </a:r>
            <a:r>
              <a:rPr lang="en-GB" b="1" dirty="0" err="1">
                <a:solidFill>
                  <a:srgbClr val="7030A0"/>
                </a:solidFill>
              </a:rPr>
              <a:t>generalisable</a:t>
            </a:r>
            <a:endParaRPr lang="en-US" b="1" dirty="0">
              <a:solidFill>
                <a:srgbClr val="7030A0"/>
              </a:solidFill>
            </a:endParaRPr>
          </a:p>
        </p:txBody>
      </p:sp>
      <p:cxnSp>
        <p:nvCxnSpPr>
          <p:cNvPr id="182297" name="AutoShape 25"/>
          <p:cNvCxnSpPr>
            <a:cxnSpLocks noChangeShapeType="1"/>
            <a:stCxn id="182274" idx="1"/>
            <a:endCxn id="182276" idx="3"/>
          </p:cNvCxnSpPr>
          <p:nvPr/>
        </p:nvCxnSpPr>
        <p:spPr bwMode="auto">
          <a:xfrm rot="10800000">
            <a:off x="3407834" y="858329"/>
            <a:ext cx="528108" cy="2060103"/>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2298" name="AutoShape 26"/>
          <p:cNvCxnSpPr>
            <a:cxnSpLocks noChangeShapeType="1"/>
            <a:stCxn id="182274" idx="0"/>
            <a:endCxn id="182292" idx="2"/>
          </p:cNvCxnSpPr>
          <p:nvPr/>
        </p:nvCxnSpPr>
        <p:spPr bwMode="auto">
          <a:xfrm rot="5400000" flipH="1" flipV="1">
            <a:off x="5175126" y="1981077"/>
            <a:ext cx="257424" cy="47625"/>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2299" name="AutoShape 27"/>
          <p:cNvCxnSpPr>
            <a:cxnSpLocks noChangeShapeType="1"/>
            <a:stCxn id="182274" idx="3"/>
            <a:endCxn id="182293" idx="1"/>
          </p:cNvCxnSpPr>
          <p:nvPr/>
        </p:nvCxnSpPr>
        <p:spPr bwMode="auto">
          <a:xfrm flipV="1">
            <a:off x="6624109" y="1575371"/>
            <a:ext cx="623359" cy="1343060"/>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2300" name="AutoShape 28"/>
          <p:cNvCxnSpPr>
            <a:cxnSpLocks noChangeShapeType="1"/>
            <a:stCxn id="182274" idx="3"/>
            <a:endCxn id="182294" idx="1"/>
          </p:cNvCxnSpPr>
          <p:nvPr/>
        </p:nvCxnSpPr>
        <p:spPr bwMode="auto">
          <a:xfrm>
            <a:off x="6624109" y="2918431"/>
            <a:ext cx="683471" cy="2232132"/>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2301" name="AutoShape 29"/>
          <p:cNvCxnSpPr>
            <a:cxnSpLocks noChangeShapeType="1"/>
            <a:stCxn id="182274" idx="2"/>
            <a:endCxn id="182295" idx="0"/>
          </p:cNvCxnSpPr>
          <p:nvPr/>
        </p:nvCxnSpPr>
        <p:spPr bwMode="auto">
          <a:xfrm rot="16200000" flipH="1">
            <a:off x="5262215" y="3721071"/>
            <a:ext cx="293432" cy="257811"/>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2302" name="AutoShape 30"/>
          <p:cNvCxnSpPr>
            <a:cxnSpLocks noChangeShapeType="1"/>
            <a:stCxn id="182274" idx="1"/>
            <a:endCxn id="182296" idx="3"/>
          </p:cNvCxnSpPr>
          <p:nvPr/>
        </p:nvCxnSpPr>
        <p:spPr bwMode="auto">
          <a:xfrm rot="10800000" flipV="1">
            <a:off x="3744384" y="2918431"/>
            <a:ext cx="191558" cy="3040046"/>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2303" name="AutoShape 31"/>
          <p:cNvCxnSpPr>
            <a:cxnSpLocks noChangeShapeType="1"/>
            <a:stCxn id="182274" idx="1"/>
            <a:endCxn id="182277" idx="3"/>
          </p:cNvCxnSpPr>
          <p:nvPr/>
        </p:nvCxnSpPr>
        <p:spPr bwMode="auto">
          <a:xfrm rot="10800000" flipV="1">
            <a:off x="3312584" y="2918431"/>
            <a:ext cx="623358" cy="577082"/>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753705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100" name="Text Box 4"/>
          <p:cNvSpPr txBox="1">
            <a:spLocks noChangeArrowheads="1"/>
          </p:cNvSpPr>
          <p:nvPr/>
        </p:nvSpPr>
        <p:spPr bwMode="auto">
          <a:xfrm>
            <a:off x="4727046" y="2766542"/>
            <a:ext cx="3071283" cy="1077218"/>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path path="circle">
              <a:fillToRect l="50000" t="50000" r="50000" b="50000"/>
            </a:path>
            <a:tileRect/>
          </a:gradFill>
          <a:ln w="57150">
            <a:solidFill>
              <a:srgbClr val="FF00FF"/>
            </a:solidFill>
            <a:miter lim="800000"/>
            <a:headEnd/>
            <a:tailEnd/>
          </a:ln>
          <a:effectLst/>
          <a:extLst/>
        </p:spPr>
        <p:txBody>
          <a:bodyPr>
            <a:spAutoFit/>
          </a:bodyPr>
          <a:lstStyle/>
          <a:p>
            <a:pPr algn="ctr">
              <a:spcBef>
                <a:spcPct val="50000"/>
              </a:spcBef>
            </a:pPr>
            <a:r>
              <a:rPr lang="en-GB" sz="3200" b="1" dirty="0">
                <a:latin typeface="Comic Sans MS" panose="030F0702030302020204" pitchFamily="66" charset="0"/>
              </a:rPr>
              <a:t>15. Secondary data</a:t>
            </a:r>
            <a:endParaRPr lang="en-US" sz="3200" b="1" dirty="0">
              <a:latin typeface="Comic Sans MS" panose="030F0702030302020204" pitchFamily="66" charset="0"/>
            </a:endParaRPr>
          </a:p>
        </p:txBody>
      </p:sp>
      <p:sp>
        <p:nvSpPr>
          <p:cNvPr id="260101" name="Text Box 5"/>
          <p:cNvSpPr txBox="1">
            <a:spLocks noChangeArrowheads="1"/>
          </p:cNvSpPr>
          <p:nvPr/>
        </p:nvSpPr>
        <p:spPr bwMode="auto">
          <a:xfrm>
            <a:off x="32281" y="153601"/>
            <a:ext cx="3553884" cy="1892826"/>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2563" indent="-182563" algn="l">
              <a:defRPr>
                <a:solidFill>
                  <a:schemeClr val="tx1"/>
                </a:solidFill>
                <a:latin typeface="Arial" charset="0"/>
                <a:cs typeface="Arial" charset="0"/>
              </a:defRPr>
            </a:lvl1pPr>
            <a:lvl2pPr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algn="ctr">
              <a:spcBef>
                <a:spcPct val="50000"/>
              </a:spcBef>
            </a:pPr>
            <a:r>
              <a:rPr lang="en-GB" b="1" dirty="0">
                <a:solidFill>
                  <a:srgbClr val="7030A0"/>
                </a:solidFill>
                <a:latin typeface="Comic Sans MS" pitchFamily="66" charset="0"/>
              </a:rPr>
              <a:t>Official statistics</a:t>
            </a:r>
          </a:p>
          <a:p>
            <a:pPr indent="0">
              <a:spcBef>
                <a:spcPct val="50000"/>
              </a:spcBef>
              <a:buFont typeface="Wingdings" pitchFamily="2" charset="2"/>
              <a:buNone/>
            </a:pPr>
            <a:r>
              <a:rPr lang="en-GB" dirty="0">
                <a:latin typeface="Comic Sans MS" pitchFamily="66" charset="0"/>
              </a:rPr>
              <a:t>Practically there is always </a:t>
            </a:r>
            <a:r>
              <a:rPr lang="en-GB" b="1" dirty="0">
                <a:latin typeface="Comic Sans MS" pitchFamily="66" charset="0"/>
              </a:rPr>
              <a:t>large amounts</a:t>
            </a:r>
            <a:r>
              <a:rPr lang="en-GB" dirty="0">
                <a:latin typeface="Comic Sans MS" pitchFamily="66" charset="0"/>
              </a:rPr>
              <a:t> of statistical data available to researchers on a variety of issues from different agencies. </a:t>
            </a:r>
            <a:endParaRPr lang="en-GB" b="1" dirty="0">
              <a:latin typeface="Comic Sans MS" pitchFamily="66" charset="0"/>
            </a:endParaRPr>
          </a:p>
        </p:txBody>
      </p:sp>
      <p:sp>
        <p:nvSpPr>
          <p:cNvPr id="260102" name="Text Box 6"/>
          <p:cNvSpPr txBox="1">
            <a:spLocks noChangeArrowheads="1"/>
          </p:cNvSpPr>
          <p:nvPr/>
        </p:nvSpPr>
        <p:spPr bwMode="auto">
          <a:xfrm>
            <a:off x="4271433" y="188913"/>
            <a:ext cx="3744384" cy="2031325"/>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solidFill>
                  <a:srgbClr val="7030A0"/>
                </a:solidFill>
                <a:latin typeface="Comic Sans MS" panose="030F0702030302020204" pitchFamily="66" charset="0"/>
              </a:rPr>
              <a:t>Validity</a:t>
            </a:r>
          </a:p>
          <a:p>
            <a:pPr>
              <a:spcBef>
                <a:spcPct val="50000"/>
              </a:spcBef>
              <a:buFont typeface="Wingdings" pitchFamily="2" charset="2"/>
              <a:buNone/>
            </a:pPr>
            <a:r>
              <a:rPr lang="en-GB" b="1" dirty="0">
                <a:solidFill>
                  <a:srgbClr val="00B050"/>
                </a:solidFill>
                <a:latin typeface="Comic Sans MS" panose="030F0702030302020204" pitchFamily="66" charset="0"/>
              </a:rPr>
              <a:t>Interpretivists</a:t>
            </a:r>
            <a:r>
              <a:rPr lang="en-GB" dirty="0">
                <a:latin typeface="Comic Sans MS" panose="030F0702030302020204" pitchFamily="66" charset="0"/>
              </a:rPr>
              <a:t> – statistics are socially construction e.g. truancy.</a:t>
            </a:r>
          </a:p>
          <a:p>
            <a:pPr>
              <a:spcBef>
                <a:spcPct val="50000"/>
              </a:spcBef>
            </a:pPr>
            <a:r>
              <a:rPr lang="en-GB" dirty="0">
                <a:latin typeface="Comic Sans MS" panose="030F0702030302020204" pitchFamily="66" charset="0"/>
              </a:rPr>
              <a:t>Schools </a:t>
            </a:r>
            <a:r>
              <a:rPr lang="en-GB" b="1" dirty="0">
                <a:latin typeface="Comic Sans MS" panose="030F0702030302020204" pitchFamily="66" charset="0"/>
              </a:rPr>
              <a:t>manipulate</a:t>
            </a:r>
            <a:r>
              <a:rPr lang="en-GB" dirty="0">
                <a:latin typeface="Comic Sans MS" panose="030F0702030302020204" pitchFamily="66" charset="0"/>
              </a:rPr>
              <a:t> attendance, expulsion figures etc. as these can affect funding etc.</a:t>
            </a:r>
            <a:endParaRPr lang="en-US" dirty="0">
              <a:latin typeface="Comic Sans MS" panose="030F0702030302020204" pitchFamily="66" charset="0"/>
            </a:endParaRPr>
          </a:p>
        </p:txBody>
      </p:sp>
      <p:sp>
        <p:nvSpPr>
          <p:cNvPr id="260103" name="Text Box 7"/>
          <p:cNvSpPr txBox="1">
            <a:spLocks noChangeArrowheads="1"/>
          </p:cNvSpPr>
          <p:nvPr/>
        </p:nvSpPr>
        <p:spPr bwMode="auto">
          <a:xfrm>
            <a:off x="8502012" y="2297371"/>
            <a:ext cx="3551767" cy="1615827"/>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itchFamily="2" charset="2"/>
              <a:buNone/>
            </a:pPr>
            <a:r>
              <a:rPr lang="en-GB" b="1" dirty="0">
                <a:solidFill>
                  <a:srgbClr val="7030A0"/>
                </a:solidFill>
                <a:latin typeface="Comic Sans MS" panose="030F0702030302020204" pitchFamily="66" charset="0"/>
              </a:rPr>
              <a:t>Reliability</a:t>
            </a:r>
          </a:p>
          <a:p>
            <a:pPr>
              <a:spcBef>
                <a:spcPct val="50000"/>
              </a:spcBef>
              <a:buFont typeface="Wingdings" pitchFamily="2" charset="2"/>
              <a:buNone/>
            </a:pPr>
            <a:r>
              <a:rPr lang="en-GB" dirty="0">
                <a:latin typeface="Comic Sans MS" panose="030F0702030302020204" pitchFamily="66" charset="0"/>
              </a:rPr>
              <a:t>Although the same research can be replicated what figures are included and exam changes make it </a:t>
            </a:r>
            <a:r>
              <a:rPr lang="en-GB" b="1" dirty="0">
                <a:latin typeface="Comic Sans MS" panose="030F0702030302020204" pitchFamily="66" charset="0"/>
              </a:rPr>
              <a:t>difficult to compare.</a:t>
            </a:r>
            <a:endParaRPr lang="en-US" dirty="0">
              <a:latin typeface="Comic Sans MS" panose="030F0702030302020204" pitchFamily="66" charset="0"/>
            </a:endParaRPr>
          </a:p>
        </p:txBody>
      </p:sp>
      <p:sp>
        <p:nvSpPr>
          <p:cNvPr id="260104" name="Text Box 8"/>
          <p:cNvSpPr txBox="1">
            <a:spLocks noChangeArrowheads="1"/>
          </p:cNvSpPr>
          <p:nvPr/>
        </p:nvSpPr>
        <p:spPr bwMode="auto">
          <a:xfrm>
            <a:off x="8502012" y="35213"/>
            <a:ext cx="3602567" cy="2169825"/>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solidFill>
                  <a:srgbClr val="7030A0"/>
                </a:solidFill>
                <a:latin typeface="Comic Sans MS" panose="030F0702030302020204" pitchFamily="66" charset="0"/>
              </a:rPr>
              <a:t>Representativeness</a:t>
            </a:r>
          </a:p>
          <a:p>
            <a:pPr>
              <a:spcBef>
                <a:spcPct val="50000"/>
              </a:spcBef>
            </a:pPr>
            <a:r>
              <a:rPr lang="en-GB" dirty="0">
                <a:latin typeface="Comic Sans MS" panose="030F0702030302020204" pitchFamily="66" charset="0"/>
              </a:rPr>
              <a:t>At first sight they seem to be </a:t>
            </a:r>
            <a:r>
              <a:rPr lang="en-GB" b="1" dirty="0">
                <a:solidFill>
                  <a:srgbClr val="7030A0"/>
                </a:solidFill>
                <a:latin typeface="Comic Sans MS" panose="030F0702030302020204" pitchFamily="66" charset="0"/>
              </a:rPr>
              <a:t>representative</a:t>
            </a:r>
            <a:r>
              <a:rPr lang="en-GB" dirty="0">
                <a:latin typeface="Comic Sans MS" panose="030F0702030302020204" pitchFamily="66" charset="0"/>
              </a:rPr>
              <a:t> as they are collected by institutions and government agencies but we know they are only the </a:t>
            </a:r>
            <a:r>
              <a:rPr lang="en-GB" b="1" dirty="0">
                <a:solidFill>
                  <a:srgbClr val="7030A0"/>
                </a:solidFill>
                <a:latin typeface="Comic Sans MS" panose="030F0702030302020204" pitchFamily="66" charset="0"/>
              </a:rPr>
              <a:t>tip of the iceberg.</a:t>
            </a:r>
            <a:endParaRPr lang="en-US" b="1" dirty="0">
              <a:solidFill>
                <a:srgbClr val="7030A0"/>
              </a:solidFill>
              <a:latin typeface="Comic Sans MS" panose="030F0702030302020204" pitchFamily="66" charset="0"/>
            </a:endParaRPr>
          </a:p>
        </p:txBody>
      </p:sp>
      <p:sp>
        <p:nvSpPr>
          <p:cNvPr id="260105" name="Text Box 9"/>
          <p:cNvSpPr txBox="1">
            <a:spLocks noChangeArrowheads="1"/>
          </p:cNvSpPr>
          <p:nvPr/>
        </p:nvSpPr>
        <p:spPr bwMode="auto">
          <a:xfrm>
            <a:off x="7406640" y="4241698"/>
            <a:ext cx="4697939" cy="2446824"/>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82563" indent="-182563" algn="l">
              <a:defRPr>
                <a:solidFill>
                  <a:schemeClr val="tx1"/>
                </a:solidFill>
                <a:latin typeface="Arial" charset="0"/>
                <a:cs typeface="Arial" charset="0"/>
              </a:defRPr>
            </a:lvl1pPr>
            <a:lvl2pPr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algn="ctr">
              <a:spcBef>
                <a:spcPct val="50000"/>
              </a:spcBef>
            </a:pPr>
            <a:r>
              <a:rPr lang="en-GB" b="1" dirty="0">
                <a:latin typeface="Comic Sans MS" pitchFamily="66" charset="0"/>
              </a:rPr>
              <a:t>Documents</a:t>
            </a:r>
          </a:p>
          <a:p>
            <a:pPr indent="0">
              <a:spcBef>
                <a:spcPct val="50000"/>
              </a:spcBef>
              <a:buFont typeface="Wingdings" pitchFamily="2" charset="2"/>
              <a:buNone/>
            </a:pPr>
            <a:r>
              <a:rPr lang="en-GB" dirty="0">
                <a:latin typeface="Comic Sans MS" pitchFamily="66" charset="0"/>
              </a:rPr>
              <a:t>Practically there are always large amounts of documents especially the internet (e.g. blogs </a:t>
            </a:r>
            <a:r>
              <a:rPr lang="en-GB" dirty="0" err="1">
                <a:latin typeface="Comic Sans MS" pitchFamily="66" charset="0"/>
              </a:rPr>
              <a:t>etc</a:t>
            </a:r>
            <a:r>
              <a:rPr lang="en-GB" dirty="0">
                <a:latin typeface="Comic Sans MS" pitchFamily="66" charset="0"/>
              </a:rPr>
              <a:t>) that are easily accessible, however there is also </a:t>
            </a:r>
            <a:r>
              <a:rPr lang="en-GB" b="1" dirty="0">
                <a:latin typeface="Comic Sans MS" pitchFamily="66" charset="0"/>
              </a:rPr>
              <a:t>a lot that is restricted</a:t>
            </a:r>
            <a:r>
              <a:rPr lang="en-GB" dirty="0">
                <a:latin typeface="Comic Sans MS" pitchFamily="66" charset="0"/>
              </a:rPr>
              <a:t> </a:t>
            </a:r>
            <a:r>
              <a:rPr lang="en-GB" b="1" dirty="0">
                <a:latin typeface="Comic Sans MS" pitchFamily="66" charset="0"/>
              </a:rPr>
              <a:t>by schools – </a:t>
            </a:r>
            <a:r>
              <a:rPr lang="en-GB" dirty="0">
                <a:latin typeface="Comic Sans MS" pitchFamily="66" charset="0"/>
              </a:rPr>
              <a:t>this could be due to child protection or user groups e.g. Snapchat.</a:t>
            </a:r>
            <a:endParaRPr lang="en-GB" b="1" i="1" dirty="0">
              <a:latin typeface="Comic Sans MS" pitchFamily="66" charset="0"/>
            </a:endParaRPr>
          </a:p>
        </p:txBody>
      </p:sp>
      <p:sp>
        <p:nvSpPr>
          <p:cNvPr id="260106" name="Text Box 10"/>
          <p:cNvSpPr txBox="1">
            <a:spLocks noChangeArrowheads="1"/>
          </p:cNvSpPr>
          <p:nvPr/>
        </p:nvSpPr>
        <p:spPr bwMode="auto">
          <a:xfrm>
            <a:off x="5039785" y="4221163"/>
            <a:ext cx="1741379" cy="1892826"/>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b="1" dirty="0">
                <a:latin typeface="Comic Sans MS" panose="030F0702030302020204" pitchFamily="66" charset="0"/>
              </a:rPr>
              <a:t>Ethics</a:t>
            </a:r>
          </a:p>
          <a:p>
            <a:pPr>
              <a:spcBef>
                <a:spcPct val="50000"/>
              </a:spcBef>
            </a:pPr>
            <a:r>
              <a:rPr lang="en-GB" dirty="0">
                <a:latin typeface="Comic Sans MS" panose="030F0702030302020204" pitchFamily="66" charset="0"/>
              </a:rPr>
              <a:t>These pose few ethical issues if they are part of public record.</a:t>
            </a:r>
            <a:endParaRPr lang="en-US" dirty="0">
              <a:latin typeface="Comic Sans MS" panose="030F0702030302020204" pitchFamily="66" charset="0"/>
            </a:endParaRPr>
          </a:p>
        </p:txBody>
      </p:sp>
      <p:sp>
        <p:nvSpPr>
          <p:cNvPr id="260107" name="Text Box 11"/>
          <p:cNvSpPr txBox="1">
            <a:spLocks noChangeArrowheads="1"/>
          </p:cNvSpPr>
          <p:nvPr/>
        </p:nvSpPr>
        <p:spPr bwMode="auto">
          <a:xfrm>
            <a:off x="214314" y="5070517"/>
            <a:ext cx="4512733" cy="1615827"/>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solidFill>
                  <a:srgbClr val="7030A0"/>
                </a:solidFill>
                <a:latin typeface="Comic Sans MS" panose="030F0702030302020204" pitchFamily="66" charset="0"/>
              </a:rPr>
              <a:t>Reliability</a:t>
            </a:r>
            <a:r>
              <a:rPr lang="en-GB" b="1" dirty="0">
                <a:latin typeface="Comic Sans MS" panose="030F0702030302020204" pitchFamily="66" charset="0"/>
              </a:rPr>
              <a:t> &amp; </a:t>
            </a:r>
            <a:r>
              <a:rPr lang="en-GB" b="1" dirty="0">
                <a:solidFill>
                  <a:srgbClr val="7030A0"/>
                </a:solidFill>
                <a:latin typeface="Comic Sans MS" panose="030F0702030302020204" pitchFamily="66" charset="0"/>
              </a:rPr>
              <a:t>Representativeness</a:t>
            </a:r>
          </a:p>
          <a:p>
            <a:pPr>
              <a:spcBef>
                <a:spcPct val="50000"/>
              </a:spcBef>
            </a:pPr>
            <a:r>
              <a:rPr lang="en-GB" dirty="0">
                <a:latin typeface="Comic Sans MS" panose="030F0702030302020204" pitchFamily="66" charset="0"/>
              </a:rPr>
              <a:t>If documents about deviant acts are found they are varied and few and far between making them </a:t>
            </a:r>
            <a:r>
              <a:rPr lang="en-GB" b="1" dirty="0">
                <a:solidFill>
                  <a:srgbClr val="7030A0"/>
                </a:solidFill>
                <a:latin typeface="Comic Sans MS" panose="030F0702030302020204" pitchFamily="66" charset="0"/>
              </a:rPr>
              <a:t>unreliable</a:t>
            </a:r>
            <a:r>
              <a:rPr lang="en-GB" b="1" dirty="0">
                <a:latin typeface="Comic Sans MS" panose="030F0702030302020204" pitchFamily="66" charset="0"/>
              </a:rPr>
              <a:t> and </a:t>
            </a:r>
            <a:r>
              <a:rPr lang="en-GB" b="1" dirty="0">
                <a:solidFill>
                  <a:srgbClr val="7030A0"/>
                </a:solidFill>
                <a:latin typeface="Comic Sans MS" panose="030F0702030302020204" pitchFamily="66" charset="0"/>
              </a:rPr>
              <a:t>unrepresentative</a:t>
            </a:r>
            <a:r>
              <a:rPr lang="en-GB" b="1" dirty="0">
                <a:latin typeface="Comic Sans MS" panose="030F0702030302020204" pitchFamily="66" charset="0"/>
              </a:rPr>
              <a:t>.</a:t>
            </a:r>
          </a:p>
        </p:txBody>
      </p:sp>
      <p:sp>
        <p:nvSpPr>
          <p:cNvPr id="260108" name="Text Box 12"/>
          <p:cNvSpPr txBox="1">
            <a:spLocks noChangeArrowheads="1"/>
          </p:cNvSpPr>
          <p:nvPr/>
        </p:nvSpPr>
        <p:spPr bwMode="auto">
          <a:xfrm>
            <a:off x="286809" y="2388435"/>
            <a:ext cx="3744384" cy="2308324"/>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solidFill>
                  <a:srgbClr val="7030A0"/>
                </a:solidFill>
                <a:latin typeface="Comic Sans MS" panose="030F0702030302020204" pitchFamily="66" charset="0"/>
              </a:rPr>
              <a:t>Validity</a:t>
            </a:r>
          </a:p>
          <a:p>
            <a:pPr>
              <a:spcBef>
                <a:spcPct val="50000"/>
              </a:spcBef>
            </a:pPr>
            <a:r>
              <a:rPr lang="en-GB" dirty="0">
                <a:latin typeface="Comic Sans MS" panose="030F0702030302020204" pitchFamily="66" charset="0"/>
              </a:rPr>
              <a:t>Blogs / diaries / snapchat etc. of pupils maybe be exaggerated but can still offer </a:t>
            </a:r>
            <a:r>
              <a:rPr lang="en-GB" b="1" dirty="0">
                <a:latin typeface="Comic Sans MS" panose="030F0702030302020204" pitchFamily="66" charset="0"/>
              </a:rPr>
              <a:t>real insight</a:t>
            </a:r>
            <a:r>
              <a:rPr lang="en-GB" dirty="0">
                <a:latin typeface="Comic Sans MS" panose="030F0702030302020204" pitchFamily="66" charset="0"/>
              </a:rPr>
              <a:t>.</a:t>
            </a:r>
          </a:p>
          <a:p>
            <a:pPr>
              <a:spcBef>
                <a:spcPct val="50000"/>
              </a:spcBef>
            </a:pPr>
            <a:r>
              <a:rPr lang="en-GB" b="1" dirty="0">
                <a:solidFill>
                  <a:srgbClr val="FF0000"/>
                </a:solidFill>
                <a:latin typeface="Comic Sans MS" panose="030F0702030302020204" pitchFamily="66" charset="0"/>
              </a:rPr>
              <a:t>Hey</a:t>
            </a:r>
            <a:r>
              <a:rPr lang="en-GB" dirty="0">
                <a:latin typeface="Comic Sans MS" panose="030F0702030302020204" pitchFamily="66" charset="0"/>
              </a:rPr>
              <a:t> found real insight looking at the notes girls passed to each other.</a:t>
            </a:r>
          </a:p>
        </p:txBody>
      </p:sp>
      <p:cxnSp>
        <p:nvCxnSpPr>
          <p:cNvPr id="260114" name="AutoShape 18"/>
          <p:cNvCxnSpPr>
            <a:cxnSpLocks noChangeShapeType="1"/>
            <a:stCxn id="260101" idx="3"/>
            <a:endCxn id="260102" idx="1"/>
          </p:cNvCxnSpPr>
          <p:nvPr/>
        </p:nvCxnSpPr>
        <p:spPr bwMode="auto">
          <a:xfrm>
            <a:off x="3586165" y="1100014"/>
            <a:ext cx="685268" cy="104562"/>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0115" name="AutoShape 19"/>
          <p:cNvCxnSpPr>
            <a:cxnSpLocks noChangeShapeType="1"/>
            <a:stCxn id="260100" idx="1"/>
            <a:endCxn id="260101" idx="3"/>
          </p:cNvCxnSpPr>
          <p:nvPr/>
        </p:nvCxnSpPr>
        <p:spPr bwMode="auto">
          <a:xfrm rot="10800000">
            <a:off x="3586166" y="1100015"/>
            <a:ext cx="1140881" cy="2205137"/>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0121" name="AutoShape 25"/>
          <p:cNvCxnSpPr>
            <a:cxnSpLocks noChangeShapeType="1"/>
            <a:stCxn id="260102" idx="3"/>
            <a:endCxn id="260104" idx="1"/>
          </p:cNvCxnSpPr>
          <p:nvPr/>
        </p:nvCxnSpPr>
        <p:spPr bwMode="auto">
          <a:xfrm flipV="1">
            <a:off x="8015817" y="1120126"/>
            <a:ext cx="486195" cy="84450"/>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0123" name="AutoShape 27"/>
          <p:cNvCxnSpPr>
            <a:cxnSpLocks noChangeShapeType="1"/>
            <a:stCxn id="260105" idx="1"/>
            <a:endCxn id="260106" idx="3"/>
          </p:cNvCxnSpPr>
          <p:nvPr/>
        </p:nvCxnSpPr>
        <p:spPr bwMode="auto">
          <a:xfrm rot="10800000">
            <a:off x="6781164" y="5167576"/>
            <a:ext cx="625476" cy="297534"/>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0124" name="AutoShape 28"/>
          <p:cNvCxnSpPr>
            <a:cxnSpLocks noChangeShapeType="1"/>
            <a:stCxn id="260100" idx="3"/>
          </p:cNvCxnSpPr>
          <p:nvPr/>
        </p:nvCxnSpPr>
        <p:spPr bwMode="auto">
          <a:xfrm>
            <a:off x="7798329" y="3305151"/>
            <a:ext cx="1741911" cy="867109"/>
          </a:xfrm>
          <a:prstGeom prst="curvedConnector3">
            <a:avLst>
              <a:gd name="adj1" fmla="val 24628"/>
            </a:avLst>
          </a:prstGeom>
          <a:noFill/>
          <a:ln w="5715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0125" name="AutoShape 29"/>
          <p:cNvCxnSpPr>
            <a:cxnSpLocks noChangeShapeType="1"/>
            <a:stCxn id="260106" idx="1"/>
            <a:endCxn id="260107" idx="3"/>
          </p:cNvCxnSpPr>
          <p:nvPr/>
        </p:nvCxnSpPr>
        <p:spPr bwMode="auto">
          <a:xfrm rot="10800000" flipV="1">
            <a:off x="4727047" y="5167575"/>
            <a:ext cx="312738" cy="710855"/>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0126" name="AutoShape 30"/>
          <p:cNvCxnSpPr>
            <a:cxnSpLocks noChangeShapeType="1"/>
            <a:stCxn id="260107" idx="0"/>
            <a:endCxn id="260108" idx="2"/>
          </p:cNvCxnSpPr>
          <p:nvPr/>
        </p:nvCxnSpPr>
        <p:spPr bwMode="auto">
          <a:xfrm rot="16200000" flipV="1">
            <a:off x="2127962" y="4727798"/>
            <a:ext cx="373758" cy="311680"/>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642693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2" name="Text Box 4"/>
          <p:cNvSpPr txBox="1">
            <a:spLocks noChangeArrowheads="1"/>
          </p:cNvSpPr>
          <p:nvPr/>
        </p:nvSpPr>
        <p:spPr bwMode="auto">
          <a:xfrm>
            <a:off x="4368801" y="2708276"/>
            <a:ext cx="470323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GB" sz="1800">
              <a:effectLst/>
            </a:endParaRPr>
          </a:p>
        </p:txBody>
      </p:sp>
      <p:sp>
        <p:nvSpPr>
          <p:cNvPr id="186373" name="Text Box 5"/>
          <p:cNvSpPr txBox="1">
            <a:spLocks noChangeArrowheads="1"/>
          </p:cNvSpPr>
          <p:nvPr/>
        </p:nvSpPr>
        <p:spPr bwMode="auto">
          <a:xfrm>
            <a:off x="5394960" y="3756399"/>
            <a:ext cx="6509173" cy="954107"/>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5400000" scaled="1"/>
            <a:tileRect/>
          </a:gradFill>
          <a:ln w="57150">
            <a:solidFill>
              <a:srgbClr val="FF00FF"/>
            </a:solidFill>
            <a:miter lim="800000"/>
            <a:headEnd/>
            <a:tailEnd/>
          </a:ln>
          <a:effectLst/>
          <a:extLst/>
        </p:spPr>
        <p:txBody>
          <a:bodyPr wrap="square">
            <a:spAutoFit/>
          </a:bodyPr>
          <a:lstStyle/>
          <a:p>
            <a:pPr algn="ctr">
              <a:spcBef>
                <a:spcPct val="50000"/>
              </a:spcBef>
            </a:pPr>
            <a:r>
              <a:rPr lang="en-GB" sz="2800" b="1" dirty="0">
                <a:latin typeface="Comic Sans MS" panose="030F0702030302020204" pitchFamily="66" charset="0"/>
              </a:rPr>
              <a:t>16. Factors influencing a researchers choice of topic</a:t>
            </a:r>
            <a:endParaRPr lang="en-US" sz="2800" b="1" dirty="0">
              <a:latin typeface="Comic Sans MS" panose="030F0702030302020204" pitchFamily="66" charset="0"/>
            </a:endParaRPr>
          </a:p>
        </p:txBody>
      </p:sp>
      <p:sp>
        <p:nvSpPr>
          <p:cNvPr id="186374" name="Text Box 6"/>
          <p:cNvSpPr txBox="1">
            <a:spLocks noChangeArrowheads="1"/>
          </p:cNvSpPr>
          <p:nvPr/>
        </p:nvSpPr>
        <p:spPr bwMode="auto">
          <a:xfrm>
            <a:off x="239184" y="242506"/>
            <a:ext cx="4396741" cy="4247317"/>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82563" indent="-182563" algn="l">
              <a:defRPr>
                <a:solidFill>
                  <a:schemeClr val="tx1"/>
                </a:solidFill>
                <a:latin typeface="Arial" charset="0"/>
                <a:cs typeface="Arial" charset="0"/>
              </a:defRPr>
            </a:lvl1pPr>
            <a:lvl2pPr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marL="0" indent="0" algn="ctr">
              <a:spcBef>
                <a:spcPct val="50000"/>
              </a:spcBef>
            </a:pPr>
            <a:r>
              <a:rPr lang="en-GB" sz="1800" b="1" dirty="0">
                <a:latin typeface="Comic Sans MS" pitchFamily="66" charset="0"/>
              </a:rPr>
              <a:t>Practical issues</a:t>
            </a:r>
          </a:p>
          <a:p>
            <a:pPr marL="285750" indent="-285750">
              <a:buFont typeface="Arial" panose="020B0604020202020204" pitchFamily="34" charset="0"/>
              <a:buChar char="•"/>
            </a:pPr>
            <a:r>
              <a:rPr lang="en-GB" dirty="0">
                <a:latin typeface="Comic Sans MS" pitchFamily="66" charset="0"/>
              </a:rPr>
              <a:t>Time and money.</a:t>
            </a:r>
          </a:p>
          <a:p>
            <a:pPr marL="285750" indent="-285750">
              <a:buFont typeface="Arial" panose="020B0604020202020204" pitchFamily="34" charset="0"/>
              <a:buChar char="•"/>
            </a:pPr>
            <a:endParaRPr lang="en-GB" dirty="0">
              <a:latin typeface="Comic Sans MS" pitchFamily="66" charset="0"/>
            </a:endParaRPr>
          </a:p>
          <a:p>
            <a:pPr marL="285750" indent="-285750">
              <a:buFont typeface="Arial" panose="020B0604020202020204" pitchFamily="34" charset="0"/>
              <a:buChar char="•"/>
            </a:pPr>
            <a:r>
              <a:rPr lang="en-GB" dirty="0">
                <a:latin typeface="Comic Sans MS" pitchFamily="66" charset="0"/>
              </a:rPr>
              <a:t>If you can get research </a:t>
            </a:r>
            <a:r>
              <a:rPr lang="en-GB" b="1" dirty="0">
                <a:latin typeface="Comic Sans MS" pitchFamily="66" charset="0"/>
              </a:rPr>
              <a:t>funded </a:t>
            </a:r>
            <a:r>
              <a:rPr lang="en-GB" dirty="0">
                <a:latin typeface="Comic Sans MS" pitchFamily="66" charset="0"/>
              </a:rPr>
              <a:t>they may require a certain type of data.</a:t>
            </a:r>
          </a:p>
          <a:p>
            <a:pPr marL="285750" indent="-285750">
              <a:buFont typeface="Arial" panose="020B0604020202020204" pitchFamily="34" charset="0"/>
              <a:buChar char="•"/>
            </a:pPr>
            <a:endParaRPr lang="en-GB" dirty="0">
              <a:latin typeface="Comic Sans MS" pitchFamily="66" charset="0"/>
            </a:endParaRPr>
          </a:p>
          <a:p>
            <a:pPr marL="285750" indent="-285750">
              <a:buFont typeface="Arial" panose="020B0604020202020204" pitchFamily="34" charset="0"/>
              <a:buChar char="•"/>
            </a:pPr>
            <a:r>
              <a:rPr lang="en-GB" b="1" dirty="0">
                <a:latin typeface="Comic Sans MS" pitchFamily="66" charset="0"/>
              </a:rPr>
              <a:t>Skills of the Sociologist</a:t>
            </a:r>
            <a:r>
              <a:rPr lang="en-GB" dirty="0">
                <a:latin typeface="Comic Sans MS" pitchFamily="66" charset="0"/>
              </a:rPr>
              <a:t> to build trust and </a:t>
            </a:r>
            <a:r>
              <a:rPr lang="en-GB" b="1" dirty="0">
                <a:solidFill>
                  <a:srgbClr val="7030A0"/>
                </a:solidFill>
                <a:latin typeface="Comic Sans MS" pitchFamily="66" charset="0"/>
              </a:rPr>
              <a:t>rapport</a:t>
            </a:r>
            <a:r>
              <a:rPr lang="en-GB" dirty="0">
                <a:latin typeface="Comic Sans MS" pitchFamily="66" charset="0"/>
              </a:rPr>
              <a:t> or social skills. Skills of the Sociologist to build trust and rapport or social skills.  </a:t>
            </a:r>
          </a:p>
          <a:p>
            <a:pPr marL="285750" indent="-285750">
              <a:buFont typeface="Arial" panose="020B0604020202020204" pitchFamily="34" charset="0"/>
              <a:buChar char="•"/>
            </a:pPr>
            <a:endParaRPr lang="en-GB" dirty="0">
              <a:latin typeface="Comic Sans MS" pitchFamily="66" charset="0"/>
            </a:endParaRPr>
          </a:p>
          <a:p>
            <a:pPr marL="285750" indent="-285750">
              <a:buFont typeface="Arial" panose="020B0604020202020204" pitchFamily="34" charset="0"/>
              <a:buChar char="•"/>
            </a:pPr>
            <a:r>
              <a:rPr lang="en-GB" dirty="0">
                <a:latin typeface="Comic Sans MS" pitchFamily="66" charset="0"/>
              </a:rPr>
              <a:t>A research opportunity may come </a:t>
            </a:r>
            <a:r>
              <a:rPr lang="en-GB" b="1" dirty="0">
                <a:latin typeface="Comic Sans MS" pitchFamily="66" charset="0"/>
              </a:rPr>
              <a:t>out of the blue</a:t>
            </a:r>
            <a:r>
              <a:rPr lang="en-GB" dirty="0">
                <a:latin typeface="Comic Sans MS" pitchFamily="66" charset="0"/>
              </a:rPr>
              <a:t> leaving no time for Questionnaires.</a:t>
            </a:r>
            <a:endParaRPr lang="en-US" b="1" dirty="0">
              <a:latin typeface="Comic Sans MS" pitchFamily="66" charset="0"/>
            </a:endParaRPr>
          </a:p>
        </p:txBody>
      </p:sp>
      <p:sp>
        <p:nvSpPr>
          <p:cNvPr id="186375" name="Text Box 7"/>
          <p:cNvSpPr txBox="1">
            <a:spLocks noChangeArrowheads="1"/>
          </p:cNvSpPr>
          <p:nvPr/>
        </p:nvSpPr>
        <p:spPr bwMode="auto">
          <a:xfrm>
            <a:off x="5107093" y="131940"/>
            <a:ext cx="6797040" cy="3416320"/>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82563" indent="-182563" algn="l">
              <a:defRPr>
                <a:solidFill>
                  <a:schemeClr val="tx1"/>
                </a:solidFill>
                <a:latin typeface="Arial" charset="0"/>
                <a:cs typeface="Arial" charset="0"/>
              </a:defRPr>
            </a:lvl1pPr>
            <a:lvl2pPr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algn="ctr">
              <a:spcBef>
                <a:spcPct val="50000"/>
              </a:spcBef>
            </a:pPr>
            <a:r>
              <a:rPr lang="en-GB" sz="1800" b="1" dirty="0">
                <a:latin typeface="Comic Sans MS" pitchFamily="66" charset="0"/>
              </a:rPr>
              <a:t>Ethical issues</a:t>
            </a:r>
          </a:p>
          <a:p>
            <a:pPr>
              <a:buFont typeface="Wingdings" pitchFamily="2" charset="2"/>
              <a:buNone/>
            </a:pPr>
            <a:r>
              <a:rPr lang="en-GB" b="1" dirty="0">
                <a:solidFill>
                  <a:srgbClr val="FF0000"/>
                </a:solidFill>
                <a:latin typeface="Comic Sans MS" pitchFamily="66" charset="0"/>
              </a:rPr>
              <a:t>The British Sociological Association </a:t>
            </a:r>
            <a:r>
              <a:rPr lang="en-GB" dirty="0">
                <a:latin typeface="Comic Sans MS" pitchFamily="66" charset="0"/>
              </a:rPr>
              <a:t>guidelines.</a:t>
            </a:r>
          </a:p>
          <a:p>
            <a:pPr>
              <a:buFont typeface="Wingdings" pitchFamily="2" charset="2"/>
              <a:buChar char="Ø"/>
            </a:pPr>
            <a:endParaRPr lang="en-GB" dirty="0">
              <a:latin typeface="Comic Sans MS" pitchFamily="66" charset="0"/>
            </a:endParaRPr>
          </a:p>
          <a:p>
            <a:pPr marL="285750" indent="-285750">
              <a:buFont typeface="Arial" panose="020B0604020202020204" pitchFamily="34" charset="0"/>
              <a:buChar char="•"/>
            </a:pPr>
            <a:r>
              <a:rPr lang="en-GB" b="1" dirty="0">
                <a:latin typeface="Comic Sans MS" pitchFamily="66" charset="0"/>
              </a:rPr>
              <a:t>Informed consent</a:t>
            </a:r>
            <a:r>
              <a:rPr lang="en-GB" dirty="0">
                <a:latin typeface="Comic Sans MS" pitchFamily="66" charset="0"/>
              </a:rPr>
              <a:t> – participants should be offered the right to refuse to be researched.</a:t>
            </a:r>
          </a:p>
          <a:p>
            <a:pPr marL="285750" indent="-285750">
              <a:buFont typeface="Arial" panose="020B0604020202020204" pitchFamily="34" charset="0"/>
              <a:buChar char="•"/>
            </a:pPr>
            <a:r>
              <a:rPr lang="en-GB" dirty="0">
                <a:latin typeface="Comic Sans MS" pitchFamily="66" charset="0"/>
              </a:rPr>
              <a:t>Participants identity should be </a:t>
            </a:r>
            <a:r>
              <a:rPr lang="en-GB" b="1" dirty="0">
                <a:latin typeface="Comic Sans MS" pitchFamily="66" charset="0"/>
              </a:rPr>
              <a:t>kept confidential</a:t>
            </a:r>
          </a:p>
          <a:p>
            <a:pPr marL="285750" indent="-285750">
              <a:buFont typeface="Arial" panose="020B0604020202020204" pitchFamily="34" charset="0"/>
              <a:buChar char="•"/>
            </a:pPr>
            <a:r>
              <a:rPr lang="en-GB" dirty="0">
                <a:latin typeface="Comic Sans MS" pitchFamily="66" charset="0"/>
              </a:rPr>
              <a:t>Researchers should be aware of the social or </a:t>
            </a:r>
            <a:r>
              <a:rPr lang="en-GB" b="1" dirty="0">
                <a:latin typeface="Comic Sans MS" pitchFamily="66" charset="0"/>
              </a:rPr>
              <a:t>psychological harm</a:t>
            </a:r>
            <a:r>
              <a:rPr lang="en-GB" dirty="0">
                <a:latin typeface="Comic Sans MS" pitchFamily="66" charset="0"/>
              </a:rPr>
              <a:t> of research.  </a:t>
            </a:r>
          </a:p>
          <a:p>
            <a:pPr marL="285750" indent="-285750">
              <a:buFont typeface="Arial" panose="020B0604020202020204" pitchFamily="34" charset="0"/>
              <a:buChar char="•"/>
            </a:pPr>
            <a:r>
              <a:rPr lang="en-GB" dirty="0">
                <a:latin typeface="Comic Sans MS" pitchFamily="66" charset="0"/>
              </a:rPr>
              <a:t>Special care should be give to research in </a:t>
            </a:r>
            <a:r>
              <a:rPr lang="en-GB" b="1" dirty="0">
                <a:latin typeface="Comic Sans MS" pitchFamily="66" charset="0"/>
              </a:rPr>
              <a:t>vulnerable groups</a:t>
            </a:r>
            <a:r>
              <a:rPr lang="en-GB" dirty="0">
                <a:latin typeface="Comic Sans MS" pitchFamily="66" charset="0"/>
              </a:rPr>
              <a:t> like young people.</a:t>
            </a:r>
          </a:p>
          <a:p>
            <a:pPr marL="285750" indent="-285750">
              <a:buFont typeface="Arial" panose="020B0604020202020204" pitchFamily="34" charset="0"/>
              <a:buChar char="•"/>
            </a:pPr>
            <a:r>
              <a:rPr lang="en-GB" dirty="0">
                <a:latin typeface="Comic Sans MS" pitchFamily="66" charset="0"/>
              </a:rPr>
              <a:t>Covert research can take place but must be aware of </a:t>
            </a:r>
            <a:r>
              <a:rPr lang="en-GB" b="1" dirty="0">
                <a:latin typeface="Comic Sans MS" pitchFamily="66" charset="0"/>
              </a:rPr>
              <a:t>problems of deception.</a:t>
            </a:r>
            <a:endParaRPr lang="en-US" b="1" dirty="0">
              <a:latin typeface="Comic Sans MS" pitchFamily="66" charset="0"/>
            </a:endParaRPr>
          </a:p>
        </p:txBody>
      </p:sp>
      <p:sp>
        <p:nvSpPr>
          <p:cNvPr id="186376" name="Text Box 8"/>
          <p:cNvSpPr txBox="1">
            <a:spLocks noChangeArrowheads="1"/>
          </p:cNvSpPr>
          <p:nvPr/>
        </p:nvSpPr>
        <p:spPr bwMode="auto">
          <a:xfrm>
            <a:off x="239184" y="4906101"/>
            <a:ext cx="11664949" cy="1754326"/>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lgn="l">
              <a:defRPr>
                <a:solidFill>
                  <a:schemeClr val="tx1"/>
                </a:solidFill>
                <a:latin typeface="Arial" charset="0"/>
                <a:cs typeface="Arial" charset="0"/>
              </a:defRPr>
            </a:lvl1pPr>
            <a:lvl2pPr marL="800100" indent="-342900" algn="l">
              <a:defRPr>
                <a:solidFill>
                  <a:schemeClr val="tx1"/>
                </a:solidFill>
                <a:latin typeface="Arial" charset="0"/>
                <a:cs typeface="Arial" charset="0"/>
              </a:defRPr>
            </a:lvl2pPr>
            <a:lvl3pPr marL="1257300" indent="-342900" algn="l">
              <a:defRPr>
                <a:solidFill>
                  <a:schemeClr val="tx1"/>
                </a:solidFill>
                <a:latin typeface="Arial" charset="0"/>
                <a:cs typeface="Arial" charset="0"/>
              </a:defRPr>
            </a:lvl3pPr>
            <a:lvl4pPr marL="1714500" indent="-342900" algn="l">
              <a:defRPr>
                <a:solidFill>
                  <a:schemeClr val="tx1"/>
                </a:solidFill>
                <a:latin typeface="Arial" charset="0"/>
                <a:cs typeface="Arial" charset="0"/>
              </a:defRPr>
            </a:lvl4pPr>
            <a:lvl5pPr marL="2171700" indent="-342900" algn="l">
              <a:defRPr>
                <a:solidFill>
                  <a:schemeClr val="tx1"/>
                </a:solidFill>
                <a:latin typeface="Arial" charset="0"/>
                <a:cs typeface="Arial" charset="0"/>
              </a:defRPr>
            </a:lvl5pPr>
            <a:lvl6pPr marL="2628900" indent="-342900" fontAlgn="base">
              <a:spcBef>
                <a:spcPct val="0"/>
              </a:spcBef>
              <a:spcAft>
                <a:spcPct val="0"/>
              </a:spcAft>
              <a:defRPr>
                <a:solidFill>
                  <a:schemeClr val="tx1"/>
                </a:solidFill>
                <a:latin typeface="Arial" charset="0"/>
                <a:cs typeface="Arial" charset="0"/>
              </a:defRPr>
            </a:lvl6pPr>
            <a:lvl7pPr marL="3086100" indent="-342900" fontAlgn="base">
              <a:spcBef>
                <a:spcPct val="0"/>
              </a:spcBef>
              <a:spcAft>
                <a:spcPct val="0"/>
              </a:spcAft>
              <a:defRPr>
                <a:solidFill>
                  <a:schemeClr val="tx1"/>
                </a:solidFill>
                <a:latin typeface="Arial" charset="0"/>
                <a:cs typeface="Arial" charset="0"/>
              </a:defRPr>
            </a:lvl7pPr>
            <a:lvl8pPr marL="3543300" indent="-342900" fontAlgn="base">
              <a:spcBef>
                <a:spcPct val="0"/>
              </a:spcBef>
              <a:spcAft>
                <a:spcPct val="0"/>
              </a:spcAft>
              <a:defRPr>
                <a:solidFill>
                  <a:schemeClr val="tx1"/>
                </a:solidFill>
                <a:latin typeface="Arial" charset="0"/>
                <a:cs typeface="Arial" charset="0"/>
              </a:defRPr>
            </a:lvl8pPr>
            <a:lvl9pPr marL="4000500" indent="-342900" fontAlgn="base">
              <a:spcBef>
                <a:spcPct val="0"/>
              </a:spcBef>
              <a:spcAft>
                <a:spcPct val="0"/>
              </a:spcAft>
              <a:defRPr>
                <a:solidFill>
                  <a:schemeClr val="tx1"/>
                </a:solidFill>
                <a:latin typeface="Arial" charset="0"/>
                <a:cs typeface="Arial" charset="0"/>
              </a:defRPr>
            </a:lvl9pPr>
          </a:lstStyle>
          <a:p>
            <a:pPr algn="ctr">
              <a:spcBef>
                <a:spcPct val="50000"/>
              </a:spcBef>
            </a:pPr>
            <a:r>
              <a:rPr lang="en-GB" b="1" dirty="0">
                <a:latin typeface="Comic Sans MS" pitchFamily="66" charset="0"/>
              </a:rPr>
              <a:t>Theoretical issues</a:t>
            </a:r>
          </a:p>
          <a:p>
            <a:pPr>
              <a:buFont typeface="Arial" panose="020B0604020202020204" pitchFamily="34" charset="0"/>
              <a:buChar char="•"/>
            </a:pPr>
            <a:r>
              <a:rPr lang="en-GB" b="1" dirty="0">
                <a:solidFill>
                  <a:srgbClr val="7030A0"/>
                </a:solidFill>
                <a:latin typeface="Comic Sans MS" pitchFamily="66" charset="0"/>
              </a:rPr>
              <a:t>Validity</a:t>
            </a:r>
            <a:r>
              <a:rPr lang="en-GB" dirty="0">
                <a:latin typeface="Comic Sans MS" pitchFamily="66" charset="0"/>
              </a:rPr>
              <a:t> – Getting results that are true to life, </a:t>
            </a:r>
            <a:r>
              <a:rPr lang="en-GB" b="1" dirty="0">
                <a:solidFill>
                  <a:srgbClr val="7030A0"/>
                </a:solidFill>
                <a:latin typeface="Comic Sans MS" pitchFamily="66" charset="0"/>
              </a:rPr>
              <a:t>qualitative</a:t>
            </a:r>
            <a:r>
              <a:rPr lang="en-GB" b="1" dirty="0">
                <a:latin typeface="Comic Sans MS" pitchFamily="66" charset="0"/>
              </a:rPr>
              <a:t> </a:t>
            </a:r>
            <a:r>
              <a:rPr lang="en-GB" dirty="0">
                <a:latin typeface="Comic Sans MS" pitchFamily="66" charset="0"/>
              </a:rPr>
              <a:t>methods are seen to do this the best.</a:t>
            </a:r>
          </a:p>
          <a:p>
            <a:pPr>
              <a:buFont typeface="Arial" panose="020B0604020202020204" pitchFamily="34" charset="0"/>
              <a:buChar char="•"/>
            </a:pPr>
            <a:r>
              <a:rPr lang="en-GB" b="1" dirty="0">
                <a:solidFill>
                  <a:srgbClr val="7030A0"/>
                </a:solidFill>
                <a:latin typeface="Comic Sans MS" pitchFamily="66" charset="0"/>
              </a:rPr>
              <a:t>Reliability</a:t>
            </a:r>
            <a:r>
              <a:rPr lang="en-GB" dirty="0">
                <a:latin typeface="Comic Sans MS" pitchFamily="66" charset="0"/>
              </a:rPr>
              <a:t> – getting results that be replicated, </a:t>
            </a:r>
            <a:r>
              <a:rPr lang="en-GB" b="1" dirty="0">
                <a:solidFill>
                  <a:srgbClr val="7030A0"/>
                </a:solidFill>
                <a:latin typeface="Comic Sans MS" pitchFamily="66" charset="0"/>
              </a:rPr>
              <a:t>quantitative</a:t>
            </a:r>
            <a:r>
              <a:rPr lang="en-GB" dirty="0">
                <a:latin typeface="Comic Sans MS" pitchFamily="66" charset="0"/>
              </a:rPr>
              <a:t> methods allow for this.</a:t>
            </a:r>
          </a:p>
          <a:p>
            <a:pPr>
              <a:buFont typeface="Arial" panose="020B0604020202020204" pitchFamily="34" charset="0"/>
              <a:buChar char="•"/>
            </a:pPr>
            <a:r>
              <a:rPr lang="en-GB" b="1" dirty="0">
                <a:solidFill>
                  <a:srgbClr val="7030A0"/>
                </a:solidFill>
                <a:latin typeface="Comic Sans MS" pitchFamily="66" charset="0"/>
              </a:rPr>
              <a:t>Representativeness</a:t>
            </a:r>
            <a:r>
              <a:rPr lang="en-GB" dirty="0">
                <a:latin typeface="Comic Sans MS" pitchFamily="66" charset="0"/>
              </a:rPr>
              <a:t> – getting results that reflects all of society, large scale quantitative questionnaires allow researchers to make </a:t>
            </a:r>
            <a:r>
              <a:rPr lang="en-GB" b="1" dirty="0">
                <a:solidFill>
                  <a:srgbClr val="7030A0"/>
                </a:solidFill>
                <a:latin typeface="Comic Sans MS" pitchFamily="66" charset="0"/>
              </a:rPr>
              <a:t>generalisations</a:t>
            </a:r>
            <a:r>
              <a:rPr lang="en-GB" b="1" dirty="0">
                <a:latin typeface="Comic Sans MS" pitchFamily="66" charset="0"/>
              </a:rPr>
              <a:t>.</a:t>
            </a:r>
          </a:p>
          <a:p>
            <a:pPr>
              <a:buFont typeface="Arial" panose="020B0604020202020204" pitchFamily="34" charset="0"/>
              <a:buChar char="•"/>
            </a:pPr>
            <a:r>
              <a:rPr lang="en-GB" dirty="0">
                <a:latin typeface="Comic Sans MS" pitchFamily="66" charset="0"/>
              </a:rPr>
              <a:t>Whether the researcher is a </a:t>
            </a:r>
            <a:r>
              <a:rPr lang="en-GB" b="1" dirty="0">
                <a:solidFill>
                  <a:srgbClr val="00B050"/>
                </a:solidFill>
                <a:latin typeface="Comic Sans MS" pitchFamily="66" charset="0"/>
              </a:rPr>
              <a:t>Positivist</a:t>
            </a:r>
            <a:r>
              <a:rPr lang="en-GB" b="1" dirty="0">
                <a:latin typeface="Comic Sans MS" pitchFamily="66" charset="0"/>
              </a:rPr>
              <a:t> or </a:t>
            </a:r>
            <a:r>
              <a:rPr lang="en-GB" b="1" dirty="0">
                <a:solidFill>
                  <a:srgbClr val="00B050"/>
                </a:solidFill>
                <a:latin typeface="Comic Sans MS" pitchFamily="66" charset="0"/>
              </a:rPr>
              <a:t>Interpretivist</a:t>
            </a:r>
            <a:endParaRPr lang="en-US" b="1" dirty="0">
              <a:solidFill>
                <a:srgbClr val="00B050"/>
              </a:solidFill>
              <a:latin typeface="Comic Sans MS" pitchFamily="66" charset="0"/>
            </a:endParaRPr>
          </a:p>
        </p:txBody>
      </p:sp>
    </p:spTree>
    <p:extLst>
      <p:ext uri="{BB962C8B-B14F-4D97-AF65-F5344CB8AC3E}">
        <p14:creationId xmlns:p14="http://schemas.microsoft.com/office/powerpoint/2010/main" val="4150610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Text Box 2"/>
          <p:cNvSpPr txBox="1">
            <a:spLocks noChangeArrowheads="1"/>
          </p:cNvSpPr>
          <p:nvPr/>
        </p:nvSpPr>
        <p:spPr bwMode="auto">
          <a:xfrm>
            <a:off x="1523206" y="200026"/>
            <a:ext cx="1944687" cy="461665"/>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10800000" scaled="1"/>
            <a:tileRect/>
          </a:gradFill>
          <a:ln w="57150">
            <a:solidFill>
              <a:srgbClr val="FF00FF"/>
            </a:solidFill>
          </a:ln>
          <a:effectLst/>
          <a:extLst/>
        </p:spPr>
        <p:txBody>
          <a:bodyPr>
            <a:spAutoFit/>
          </a:bodyPr>
          <a:lstStyle/>
          <a:p>
            <a:pPr>
              <a:spcBef>
                <a:spcPct val="50000"/>
              </a:spcBef>
            </a:pPr>
            <a:r>
              <a:rPr lang="en-GB" sz="2400" b="1" dirty="0">
                <a:solidFill>
                  <a:srgbClr val="00B050"/>
                </a:solidFill>
                <a:latin typeface="Comic Sans MS" panose="030F0702030302020204" pitchFamily="66" charset="0"/>
              </a:rPr>
              <a:t>Positivists</a:t>
            </a:r>
            <a:endParaRPr lang="en-US" sz="2400" b="1" dirty="0">
              <a:solidFill>
                <a:srgbClr val="00B050"/>
              </a:solidFill>
              <a:latin typeface="Comic Sans MS" panose="030F0702030302020204" pitchFamily="66" charset="0"/>
            </a:endParaRPr>
          </a:p>
        </p:txBody>
      </p:sp>
      <p:sp>
        <p:nvSpPr>
          <p:cNvPr id="187395" name="Text Box 3"/>
          <p:cNvSpPr txBox="1">
            <a:spLocks noChangeArrowheads="1"/>
          </p:cNvSpPr>
          <p:nvPr/>
        </p:nvSpPr>
        <p:spPr bwMode="auto">
          <a:xfrm>
            <a:off x="7535865" y="333376"/>
            <a:ext cx="2376487" cy="461665"/>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2700000" scaled="1"/>
            <a:tileRect/>
          </a:gradFill>
          <a:ln w="57150">
            <a:solidFill>
              <a:srgbClr val="FF00FF"/>
            </a:solidFill>
          </a:ln>
          <a:effectLst/>
          <a:extLst/>
        </p:spPr>
        <p:txBody>
          <a:bodyPr>
            <a:spAutoFit/>
          </a:bodyPr>
          <a:lstStyle/>
          <a:p>
            <a:pPr>
              <a:spcBef>
                <a:spcPct val="50000"/>
              </a:spcBef>
            </a:pPr>
            <a:r>
              <a:rPr lang="en-GB" sz="2400" b="1" dirty="0" err="1">
                <a:solidFill>
                  <a:srgbClr val="00B050"/>
                </a:solidFill>
                <a:latin typeface="Comic Sans MS" panose="030F0702030302020204" pitchFamily="66" charset="0"/>
              </a:rPr>
              <a:t>Interpretivism</a:t>
            </a:r>
            <a:endParaRPr lang="en-US" sz="2400" b="1" dirty="0">
              <a:solidFill>
                <a:srgbClr val="00B050"/>
              </a:solidFill>
              <a:latin typeface="Comic Sans MS" panose="030F0702030302020204" pitchFamily="66" charset="0"/>
            </a:endParaRPr>
          </a:p>
        </p:txBody>
      </p:sp>
      <p:sp>
        <p:nvSpPr>
          <p:cNvPr id="187396" name="Text Box 4"/>
          <p:cNvSpPr txBox="1">
            <a:spLocks noChangeArrowheads="1"/>
          </p:cNvSpPr>
          <p:nvPr/>
        </p:nvSpPr>
        <p:spPr bwMode="auto">
          <a:xfrm>
            <a:off x="193185" y="790575"/>
            <a:ext cx="3933951" cy="965796"/>
          </a:xfrm>
          <a:prstGeom prst="rect">
            <a:avLst/>
          </a:prstGeom>
          <a:solidFill>
            <a:schemeClr val="bg1"/>
          </a:solidFill>
          <a:ln w="38100">
            <a:solidFill>
              <a:srgbClr val="FF00FF"/>
            </a:solidFill>
            <a:miter lim="800000"/>
            <a:headEnd/>
            <a:tailEnd/>
          </a:ln>
        </p:spPr>
        <p:txBody>
          <a:bodyPr/>
          <a:lstStyle/>
          <a:p>
            <a:r>
              <a:rPr lang="en-US" altLang="zh-CN" sz="1400" b="1" dirty="0">
                <a:latin typeface="Comic Sans MS" panose="030F0702030302020204" pitchFamily="66" charset="0"/>
                <a:ea typeface="宋体" charset="-122"/>
              </a:rPr>
              <a:t>Main aim:</a:t>
            </a:r>
          </a:p>
          <a:p>
            <a:r>
              <a:rPr lang="en-US" altLang="zh-CN" sz="1400" b="1" dirty="0">
                <a:solidFill>
                  <a:srgbClr val="7030A0"/>
                </a:solidFill>
                <a:latin typeface="Comic Sans MS" panose="030F0702030302020204" pitchFamily="66" charset="0"/>
                <a:ea typeface="宋体" charset="-122"/>
              </a:rPr>
              <a:t>Reliability</a:t>
            </a:r>
            <a:r>
              <a:rPr lang="en-US" altLang="zh-CN" sz="1400" dirty="0">
                <a:latin typeface="Comic Sans MS" panose="030F0702030302020204" pitchFamily="66" charset="0"/>
                <a:ea typeface="宋体" charset="-122"/>
              </a:rPr>
              <a:t>, </a:t>
            </a:r>
            <a:r>
              <a:rPr lang="en-US" altLang="zh-CN" sz="1400" b="1" dirty="0">
                <a:solidFill>
                  <a:srgbClr val="7030A0"/>
                </a:solidFill>
                <a:latin typeface="Comic Sans MS" panose="030F0702030302020204" pitchFamily="66" charset="0"/>
                <a:ea typeface="宋体" charset="-122"/>
              </a:rPr>
              <a:t>Value Free, Objective</a:t>
            </a:r>
            <a:r>
              <a:rPr lang="en-US" altLang="zh-CN" sz="1400" dirty="0">
                <a:latin typeface="Comic Sans MS" panose="030F0702030302020204" pitchFamily="66" charset="0"/>
                <a:ea typeface="宋体" charset="-122"/>
              </a:rPr>
              <a:t>, </a:t>
            </a:r>
            <a:r>
              <a:rPr lang="en-US" altLang="zh-CN" sz="1400" b="1" dirty="0">
                <a:solidFill>
                  <a:srgbClr val="7030A0"/>
                </a:solidFill>
                <a:latin typeface="Comic Sans MS" panose="030F0702030302020204" pitchFamily="66" charset="0"/>
                <a:ea typeface="宋体" charset="-122"/>
              </a:rPr>
              <a:t>Representativeness</a:t>
            </a:r>
            <a:r>
              <a:rPr lang="en-US" altLang="zh-CN" sz="1400" dirty="0">
                <a:latin typeface="Comic Sans MS" panose="030F0702030302020204" pitchFamily="66" charset="0"/>
                <a:ea typeface="宋体" charset="-122"/>
              </a:rPr>
              <a:t> and </a:t>
            </a:r>
            <a:r>
              <a:rPr lang="en-US" altLang="zh-CN" sz="1400" b="1" dirty="0" err="1">
                <a:solidFill>
                  <a:srgbClr val="7030A0"/>
                </a:solidFill>
                <a:latin typeface="Comic Sans MS" panose="030F0702030302020204" pitchFamily="66" charset="0"/>
                <a:ea typeface="宋体" charset="-122"/>
              </a:rPr>
              <a:t>Generalisability</a:t>
            </a:r>
            <a:endParaRPr lang="en-US" sz="1400" b="1" dirty="0">
              <a:solidFill>
                <a:srgbClr val="7030A0"/>
              </a:solidFill>
              <a:latin typeface="Comic Sans MS" panose="030F0702030302020204" pitchFamily="66" charset="0"/>
            </a:endParaRPr>
          </a:p>
        </p:txBody>
      </p:sp>
      <p:sp>
        <p:nvSpPr>
          <p:cNvPr id="187397" name="Text Box 5"/>
          <p:cNvSpPr txBox="1">
            <a:spLocks noChangeArrowheads="1"/>
          </p:cNvSpPr>
          <p:nvPr/>
        </p:nvSpPr>
        <p:spPr bwMode="auto">
          <a:xfrm>
            <a:off x="1269635" y="1868489"/>
            <a:ext cx="2808287" cy="835025"/>
          </a:xfrm>
          <a:prstGeom prst="rect">
            <a:avLst/>
          </a:prstGeom>
          <a:solidFill>
            <a:schemeClr val="bg1"/>
          </a:solidFill>
          <a:ln w="38100">
            <a:solidFill>
              <a:srgbClr val="FF00FF"/>
            </a:solidFill>
            <a:miter lim="800000"/>
            <a:headEnd/>
            <a:tailEnd/>
          </a:ln>
        </p:spPr>
        <p:txBody>
          <a:bodyPr/>
          <a:lstStyle/>
          <a:p>
            <a:r>
              <a:rPr lang="en-US" altLang="zh-CN" sz="1400" b="1" dirty="0" err="1">
                <a:solidFill>
                  <a:srgbClr val="00B050"/>
                </a:solidFill>
                <a:latin typeface="Comic Sans MS" panose="030F0702030302020204" pitchFamily="66" charset="0"/>
                <a:ea typeface="宋体" charset="-122"/>
              </a:rPr>
              <a:t>Structuralists</a:t>
            </a:r>
            <a:r>
              <a:rPr lang="en-US" altLang="zh-CN" sz="1400" b="1" dirty="0">
                <a:latin typeface="Comic Sans MS" panose="030F0702030302020204" pitchFamily="66" charset="0"/>
                <a:ea typeface="宋体" charset="-122"/>
              </a:rPr>
              <a:t>:</a:t>
            </a:r>
            <a:r>
              <a:rPr lang="en-US" altLang="zh-CN" sz="1400" dirty="0">
                <a:latin typeface="Comic Sans MS" panose="030F0702030302020204" pitchFamily="66" charset="0"/>
                <a:ea typeface="宋体" charset="-122"/>
              </a:rPr>
              <a:t> Sees society has a set of institutions which shape our behaviour.</a:t>
            </a:r>
          </a:p>
          <a:p>
            <a:pPr algn="l"/>
            <a:endParaRPr lang="en-US" altLang="zh-CN" sz="1400" dirty="0">
              <a:effectLst>
                <a:outerShdw blurRad="38100" dist="38100" dir="2700000" algn="tl">
                  <a:srgbClr val="000000"/>
                </a:outerShdw>
              </a:effectLst>
              <a:latin typeface="Comic Sans MS" panose="030F0702030302020204" pitchFamily="66" charset="0"/>
              <a:ea typeface="宋体" charset="-122"/>
            </a:endParaRPr>
          </a:p>
          <a:p>
            <a:pPr algn="l"/>
            <a:endParaRPr lang="en-US" sz="1400" dirty="0">
              <a:effectLst>
                <a:outerShdw blurRad="38100" dist="38100" dir="2700000" algn="tl">
                  <a:srgbClr val="000000"/>
                </a:outerShdw>
              </a:effectLst>
              <a:latin typeface="Comic Sans MS" panose="030F0702030302020204" pitchFamily="66" charset="0"/>
            </a:endParaRPr>
          </a:p>
        </p:txBody>
      </p:sp>
      <p:sp>
        <p:nvSpPr>
          <p:cNvPr id="187398" name="Text Box 6"/>
          <p:cNvSpPr txBox="1">
            <a:spLocks noChangeArrowheads="1"/>
          </p:cNvSpPr>
          <p:nvPr/>
        </p:nvSpPr>
        <p:spPr bwMode="auto">
          <a:xfrm>
            <a:off x="1521252" y="2905428"/>
            <a:ext cx="2305050" cy="571500"/>
          </a:xfrm>
          <a:prstGeom prst="rect">
            <a:avLst/>
          </a:prstGeom>
          <a:solidFill>
            <a:schemeClr val="bg1"/>
          </a:solidFill>
          <a:ln w="38100">
            <a:solidFill>
              <a:srgbClr val="FF00FF"/>
            </a:solidFill>
            <a:miter lim="800000"/>
            <a:headEnd/>
            <a:tailEnd/>
          </a:ln>
        </p:spPr>
        <p:txBody>
          <a:bodyPr/>
          <a:lstStyle/>
          <a:p>
            <a:r>
              <a:rPr lang="en-US" altLang="zh-CN" sz="1400" b="1" dirty="0">
                <a:solidFill>
                  <a:srgbClr val="00B050"/>
                </a:solidFill>
                <a:latin typeface="Comic Sans MS" panose="030F0702030302020204" pitchFamily="66" charset="0"/>
                <a:ea typeface="宋体" charset="-122"/>
              </a:rPr>
              <a:t>Functionalists </a:t>
            </a:r>
          </a:p>
          <a:p>
            <a:r>
              <a:rPr lang="en-US" altLang="zh-CN" sz="1400" dirty="0">
                <a:latin typeface="Comic Sans MS" panose="030F0702030302020204" pitchFamily="66" charset="0"/>
                <a:ea typeface="宋体" charset="-122"/>
              </a:rPr>
              <a:t> </a:t>
            </a:r>
            <a:r>
              <a:rPr lang="en-US" altLang="zh-CN" sz="1400" b="1" dirty="0">
                <a:solidFill>
                  <a:srgbClr val="00B050"/>
                </a:solidFill>
                <a:latin typeface="Comic Sans MS" panose="030F0702030302020204" pitchFamily="66" charset="0"/>
                <a:ea typeface="宋体" charset="-122"/>
              </a:rPr>
              <a:t>Marxist</a:t>
            </a:r>
            <a:r>
              <a:rPr lang="en-US" altLang="zh-CN" sz="1400" dirty="0">
                <a:latin typeface="Comic Sans MS" panose="030F0702030302020204" pitchFamily="66" charset="0"/>
                <a:ea typeface="宋体" charset="-122"/>
              </a:rPr>
              <a:t> </a:t>
            </a:r>
          </a:p>
          <a:p>
            <a:pPr algn="l"/>
            <a:endParaRPr lang="en-US" sz="1400" dirty="0">
              <a:effectLst>
                <a:outerShdw blurRad="38100" dist="38100" dir="2700000" algn="tl">
                  <a:srgbClr val="000000"/>
                </a:outerShdw>
              </a:effectLst>
              <a:latin typeface="Comic Sans MS" panose="030F0702030302020204" pitchFamily="66" charset="0"/>
            </a:endParaRPr>
          </a:p>
        </p:txBody>
      </p:sp>
      <p:sp>
        <p:nvSpPr>
          <p:cNvPr id="187399" name="Text Box 7"/>
          <p:cNvSpPr txBox="1">
            <a:spLocks noChangeArrowheads="1"/>
          </p:cNvSpPr>
          <p:nvPr/>
        </p:nvSpPr>
        <p:spPr bwMode="auto">
          <a:xfrm>
            <a:off x="888024" y="3716338"/>
            <a:ext cx="3621698" cy="800100"/>
          </a:xfrm>
          <a:prstGeom prst="rect">
            <a:avLst/>
          </a:prstGeom>
          <a:solidFill>
            <a:schemeClr val="bg1"/>
          </a:solidFill>
          <a:ln w="38100">
            <a:solidFill>
              <a:srgbClr val="FF00FF"/>
            </a:solidFill>
            <a:miter lim="800000"/>
            <a:headEnd/>
            <a:tailEnd/>
          </a:ln>
        </p:spPr>
        <p:txBody>
          <a:bodyPr/>
          <a:lstStyle/>
          <a:p>
            <a:r>
              <a:rPr lang="en-US" altLang="zh-CN" sz="1400" dirty="0">
                <a:latin typeface="Comic Sans MS" panose="030F0702030302020204" pitchFamily="66" charset="0"/>
                <a:ea typeface="宋体" charset="-122"/>
              </a:rPr>
              <a:t>A bird’s eye view of society, looking for cause and effect relationships and turning behaviour into numbers</a:t>
            </a:r>
            <a:endParaRPr lang="en-US" sz="1400" dirty="0">
              <a:latin typeface="Comic Sans MS" panose="030F0702030302020204" pitchFamily="66" charset="0"/>
            </a:endParaRPr>
          </a:p>
        </p:txBody>
      </p:sp>
      <p:sp>
        <p:nvSpPr>
          <p:cNvPr id="187400" name="Text Box 8"/>
          <p:cNvSpPr txBox="1">
            <a:spLocks noChangeArrowheads="1"/>
          </p:cNvSpPr>
          <p:nvPr/>
        </p:nvSpPr>
        <p:spPr bwMode="auto">
          <a:xfrm>
            <a:off x="1441938" y="4785763"/>
            <a:ext cx="2822514" cy="800100"/>
          </a:xfrm>
          <a:prstGeom prst="rect">
            <a:avLst/>
          </a:prstGeom>
          <a:solidFill>
            <a:schemeClr val="bg1"/>
          </a:solidFill>
          <a:ln w="38100">
            <a:solidFill>
              <a:srgbClr val="FF00FF"/>
            </a:solidFill>
            <a:miter lim="800000"/>
            <a:headEnd/>
            <a:tailEnd/>
          </a:ln>
        </p:spPr>
        <p:txBody>
          <a:bodyPr/>
          <a:lstStyle/>
          <a:p>
            <a:r>
              <a:rPr lang="en-US" altLang="zh-CN" sz="1400" b="1" dirty="0">
                <a:solidFill>
                  <a:srgbClr val="7030A0"/>
                </a:solidFill>
                <a:latin typeface="Comic Sans MS" panose="030F0702030302020204" pitchFamily="66" charset="0"/>
                <a:ea typeface="宋体" charset="-122"/>
              </a:rPr>
              <a:t>Quantitative</a:t>
            </a:r>
            <a:r>
              <a:rPr lang="en-US" altLang="zh-CN" sz="1400" b="1" dirty="0">
                <a:latin typeface="Comic Sans MS" panose="030F0702030302020204" pitchFamily="66" charset="0"/>
                <a:ea typeface="宋体" charset="-122"/>
              </a:rPr>
              <a:t> </a:t>
            </a:r>
            <a:r>
              <a:rPr lang="en-US" altLang="zh-CN" sz="1400" dirty="0">
                <a:latin typeface="Comic Sans MS" panose="030F0702030302020204" pitchFamily="66" charset="0"/>
                <a:ea typeface="宋体" charset="-122"/>
              </a:rPr>
              <a:t>methods</a:t>
            </a:r>
            <a:r>
              <a:rPr lang="en-US" altLang="zh-CN" sz="1400" b="1" dirty="0">
                <a:latin typeface="Comic Sans MS" panose="030F0702030302020204" pitchFamily="66" charset="0"/>
                <a:ea typeface="宋体" charset="-122"/>
              </a:rPr>
              <a:t>:</a:t>
            </a:r>
            <a:r>
              <a:rPr lang="en-US" altLang="zh-CN" sz="1400" dirty="0">
                <a:latin typeface="Comic Sans MS" panose="030F0702030302020204" pitchFamily="66" charset="0"/>
                <a:ea typeface="宋体" charset="-122"/>
              </a:rPr>
              <a:t> gathering lots of data that be turned into statistical data</a:t>
            </a:r>
            <a:endParaRPr lang="en-US" sz="1400" dirty="0">
              <a:latin typeface="Comic Sans MS" panose="030F0702030302020204" pitchFamily="66" charset="0"/>
            </a:endParaRPr>
          </a:p>
        </p:txBody>
      </p:sp>
      <p:sp>
        <p:nvSpPr>
          <p:cNvPr id="187401" name="Text Box 9"/>
          <p:cNvSpPr txBox="1">
            <a:spLocks noChangeArrowheads="1"/>
          </p:cNvSpPr>
          <p:nvPr/>
        </p:nvSpPr>
        <p:spPr bwMode="auto">
          <a:xfrm>
            <a:off x="1269635" y="5855188"/>
            <a:ext cx="3213100" cy="800100"/>
          </a:xfrm>
          <a:prstGeom prst="rect">
            <a:avLst/>
          </a:prstGeom>
          <a:solidFill>
            <a:schemeClr val="bg1"/>
          </a:solidFill>
          <a:ln w="38100">
            <a:solidFill>
              <a:srgbClr val="FF00FF"/>
            </a:solidFill>
            <a:miter lim="800000"/>
            <a:headEnd/>
            <a:tailEnd/>
          </a:ln>
        </p:spPr>
        <p:txBody>
          <a:bodyPr/>
          <a:lstStyle/>
          <a:p>
            <a:r>
              <a:rPr lang="en-US" altLang="zh-CN" sz="1400" b="1" dirty="0">
                <a:latin typeface="Comic Sans MS" panose="030F0702030302020204" pitchFamily="66" charset="0"/>
                <a:ea typeface="宋体" charset="-122"/>
              </a:rPr>
              <a:t>Research methods</a:t>
            </a:r>
            <a:r>
              <a:rPr lang="en-US" altLang="zh-CN" sz="1400" b="1" u="sng" dirty="0">
                <a:latin typeface="Comic Sans MS" panose="030F0702030302020204" pitchFamily="66" charset="0"/>
                <a:ea typeface="宋体" charset="-122"/>
              </a:rPr>
              <a:t>:</a:t>
            </a:r>
            <a:r>
              <a:rPr lang="en-US" altLang="zh-CN" sz="1400" dirty="0">
                <a:latin typeface="Comic Sans MS" panose="030F0702030302020204" pitchFamily="66" charset="0"/>
                <a:ea typeface="宋体" charset="-122"/>
              </a:rPr>
              <a:t> Questionnaires, structured interviews, experiments and official statistics</a:t>
            </a:r>
            <a:endParaRPr lang="en-US" sz="1400" dirty="0">
              <a:latin typeface="Comic Sans MS" panose="030F0702030302020204" pitchFamily="66" charset="0"/>
            </a:endParaRPr>
          </a:p>
        </p:txBody>
      </p:sp>
      <p:cxnSp>
        <p:nvCxnSpPr>
          <p:cNvPr id="187402" name="AutoShape 10"/>
          <p:cNvCxnSpPr>
            <a:cxnSpLocks noChangeShapeType="1"/>
            <a:stCxn id="187396" idx="3"/>
            <a:endCxn id="187397" idx="3"/>
          </p:cNvCxnSpPr>
          <p:nvPr/>
        </p:nvCxnSpPr>
        <p:spPr bwMode="auto">
          <a:xfrm flipH="1">
            <a:off x="4077921" y="1273473"/>
            <a:ext cx="49214" cy="1012527"/>
          </a:xfrm>
          <a:prstGeom prst="curvedConnector3">
            <a:avLst>
              <a:gd name="adj1" fmla="val -464511"/>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7403" name="AutoShape 11"/>
          <p:cNvCxnSpPr>
            <a:cxnSpLocks noChangeShapeType="1"/>
            <a:stCxn id="187397" idx="3"/>
            <a:endCxn id="187398" idx="3"/>
          </p:cNvCxnSpPr>
          <p:nvPr/>
        </p:nvCxnSpPr>
        <p:spPr bwMode="auto">
          <a:xfrm flipH="1">
            <a:off x="3826303" y="2286000"/>
            <a:ext cx="251618" cy="905178"/>
          </a:xfrm>
          <a:prstGeom prst="curvedConnector3">
            <a:avLst>
              <a:gd name="adj1" fmla="val -90852"/>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7404" name="AutoShape 12"/>
          <p:cNvCxnSpPr>
            <a:cxnSpLocks noChangeShapeType="1"/>
            <a:stCxn id="187398" idx="3"/>
            <a:endCxn id="187399" idx="3"/>
          </p:cNvCxnSpPr>
          <p:nvPr/>
        </p:nvCxnSpPr>
        <p:spPr bwMode="auto">
          <a:xfrm>
            <a:off x="3826302" y="3191178"/>
            <a:ext cx="683420" cy="925210"/>
          </a:xfrm>
          <a:prstGeom prst="curvedConnector3">
            <a:avLst>
              <a:gd name="adj1" fmla="val 133449"/>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7405" name="AutoShape 13"/>
          <p:cNvCxnSpPr>
            <a:cxnSpLocks noChangeShapeType="1"/>
            <a:stCxn id="187399" idx="3"/>
            <a:endCxn id="187400" idx="3"/>
          </p:cNvCxnSpPr>
          <p:nvPr/>
        </p:nvCxnSpPr>
        <p:spPr bwMode="auto">
          <a:xfrm flipH="1">
            <a:off x="4264452" y="4116390"/>
            <a:ext cx="245270" cy="1069425"/>
          </a:xfrm>
          <a:prstGeom prst="curvedConnector3">
            <a:avLst>
              <a:gd name="adj1" fmla="val -93203"/>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7406" name="AutoShape 14"/>
          <p:cNvCxnSpPr>
            <a:cxnSpLocks noChangeShapeType="1"/>
            <a:stCxn id="187400" idx="3"/>
            <a:endCxn id="187401" idx="3"/>
          </p:cNvCxnSpPr>
          <p:nvPr/>
        </p:nvCxnSpPr>
        <p:spPr bwMode="auto">
          <a:xfrm>
            <a:off x="4264452" y="5185815"/>
            <a:ext cx="218282" cy="1069425"/>
          </a:xfrm>
          <a:prstGeom prst="curvedConnector3">
            <a:avLst>
              <a:gd name="adj1" fmla="val 204727"/>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7407" name="Text Box 15"/>
          <p:cNvSpPr txBox="1">
            <a:spLocks noChangeArrowheads="1"/>
          </p:cNvSpPr>
          <p:nvPr/>
        </p:nvSpPr>
        <p:spPr bwMode="auto">
          <a:xfrm>
            <a:off x="7535865" y="942975"/>
            <a:ext cx="2628900" cy="800100"/>
          </a:xfrm>
          <a:prstGeom prst="rect">
            <a:avLst/>
          </a:prstGeom>
          <a:solidFill>
            <a:schemeClr val="bg1"/>
          </a:solidFill>
          <a:ln w="38100">
            <a:solidFill>
              <a:srgbClr val="FF00FF"/>
            </a:solidFill>
            <a:miter lim="800000"/>
            <a:headEnd/>
            <a:tailEnd/>
          </a:ln>
        </p:spPr>
        <p:txBody>
          <a:bodyPr/>
          <a:lstStyle/>
          <a:p>
            <a:r>
              <a:rPr lang="en-US" altLang="zh-CN" sz="1400" b="1" dirty="0">
                <a:ea typeface="宋体" charset="-122"/>
              </a:rPr>
              <a:t>Main aim:</a:t>
            </a:r>
          </a:p>
          <a:p>
            <a:r>
              <a:rPr lang="en-US" altLang="zh-CN" sz="1400" b="1" dirty="0">
                <a:solidFill>
                  <a:srgbClr val="7030A0"/>
                </a:solidFill>
                <a:ea typeface="宋体" charset="-122"/>
              </a:rPr>
              <a:t>Validity</a:t>
            </a:r>
            <a:endParaRPr lang="en-US" sz="1400" b="1" dirty="0">
              <a:solidFill>
                <a:srgbClr val="7030A0"/>
              </a:solidFill>
              <a:latin typeface="Tahoma" charset="0"/>
            </a:endParaRPr>
          </a:p>
        </p:txBody>
      </p:sp>
      <p:sp>
        <p:nvSpPr>
          <p:cNvPr id="187408" name="Text Box 16"/>
          <p:cNvSpPr txBox="1">
            <a:spLocks noChangeArrowheads="1"/>
          </p:cNvSpPr>
          <p:nvPr/>
        </p:nvSpPr>
        <p:spPr bwMode="auto">
          <a:xfrm>
            <a:off x="7493001" y="1905794"/>
            <a:ext cx="2743200" cy="800100"/>
          </a:xfrm>
          <a:prstGeom prst="rect">
            <a:avLst/>
          </a:prstGeom>
          <a:solidFill>
            <a:schemeClr val="bg1"/>
          </a:solidFill>
          <a:ln w="38100">
            <a:solidFill>
              <a:srgbClr val="FF00FF"/>
            </a:solidFill>
            <a:miter lim="800000"/>
            <a:headEnd/>
            <a:tailEnd/>
          </a:ln>
        </p:spPr>
        <p:txBody>
          <a:bodyPr/>
          <a:lstStyle/>
          <a:p>
            <a:r>
              <a:rPr lang="en-US" altLang="zh-CN" sz="1400" b="1" dirty="0">
                <a:solidFill>
                  <a:srgbClr val="00B050"/>
                </a:solidFill>
                <a:latin typeface="Comic Sans MS" panose="030F0702030302020204" pitchFamily="66" charset="0"/>
                <a:ea typeface="宋体" charset="-122"/>
              </a:rPr>
              <a:t>Interactionism</a:t>
            </a:r>
            <a:r>
              <a:rPr lang="en-US" altLang="zh-CN" sz="1400" b="1" dirty="0">
                <a:latin typeface="Comic Sans MS" panose="030F0702030302020204" pitchFamily="66" charset="0"/>
                <a:ea typeface="宋体" charset="-122"/>
              </a:rPr>
              <a:t>:</a:t>
            </a:r>
            <a:r>
              <a:rPr lang="en-US" altLang="zh-CN" sz="1400" dirty="0">
                <a:latin typeface="Comic Sans MS" panose="030F0702030302020204" pitchFamily="66" charset="0"/>
                <a:ea typeface="宋体" charset="-122"/>
              </a:rPr>
              <a:t> Sees society as created by our interactions with other people.</a:t>
            </a:r>
          </a:p>
          <a:p>
            <a:pPr algn="l"/>
            <a:endParaRPr lang="en-US" sz="1400" dirty="0">
              <a:effectLst>
                <a:outerShdw blurRad="38100" dist="38100" dir="2700000" algn="tl">
                  <a:srgbClr val="000000"/>
                </a:outerShdw>
              </a:effectLst>
              <a:latin typeface="Comic Sans MS" panose="030F0702030302020204" pitchFamily="66" charset="0"/>
            </a:endParaRPr>
          </a:p>
        </p:txBody>
      </p:sp>
      <p:sp>
        <p:nvSpPr>
          <p:cNvPr id="187409" name="Text Box 17"/>
          <p:cNvSpPr txBox="1">
            <a:spLocks noChangeArrowheads="1"/>
          </p:cNvSpPr>
          <p:nvPr/>
        </p:nvSpPr>
        <p:spPr bwMode="auto">
          <a:xfrm>
            <a:off x="7605713" y="2905428"/>
            <a:ext cx="2417762" cy="571500"/>
          </a:xfrm>
          <a:prstGeom prst="rect">
            <a:avLst/>
          </a:prstGeom>
          <a:solidFill>
            <a:schemeClr val="bg1"/>
          </a:solidFill>
          <a:ln w="38100">
            <a:solidFill>
              <a:srgbClr val="FF00FF"/>
            </a:solidFill>
            <a:miter lim="800000"/>
            <a:headEnd/>
            <a:tailEnd/>
          </a:ln>
        </p:spPr>
        <p:txBody>
          <a:bodyPr/>
          <a:lstStyle/>
          <a:p>
            <a:r>
              <a:rPr lang="en-US" altLang="zh-CN" sz="1400" b="1" dirty="0">
                <a:solidFill>
                  <a:srgbClr val="00B050"/>
                </a:solidFill>
                <a:latin typeface="Comic Sans MS" panose="030F0702030302020204" pitchFamily="66" charset="0"/>
                <a:ea typeface="宋体" charset="-122"/>
              </a:rPr>
              <a:t>Labelling theory</a:t>
            </a:r>
            <a:r>
              <a:rPr lang="en-US" altLang="zh-CN" sz="1400" dirty="0">
                <a:latin typeface="Comic Sans MS" panose="030F0702030302020204" pitchFamily="66" charset="0"/>
                <a:ea typeface="宋体" charset="-122"/>
              </a:rPr>
              <a:t>: </a:t>
            </a:r>
            <a:r>
              <a:rPr lang="en-US" altLang="zh-CN" sz="1400" b="1" dirty="0">
                <a:solidFill>
                  <a:srgbClr val="7030A0"/>
                </a:solidFill>
                <a:latin typeface="Comic Sans MS" panose="030F0702030302020204" pitchFamily="66" charset="0"/>
                <a:ea typeface="宋体" charset="-122"/>
              </a:rPr>
              <a:t>Becker</a:t>
            </a:r>
            <a:r>
              <a:rPr lang="en-US" altLang="zh-CN" sz="1400" dirty="0">
                <a:latin typeface="Comic Sans MS" panose="030F0702030302020204" pitchFamily="66" charset="0"/>
                <a:ea typeface="宋体" charset="-122"/>
              </a:rPr>
              <a:t>, </a:t>
            </a:r>
            <a:r>
              <a:rPr lang="en-US" altLang="zh-CN" sz="1400" b="1" dirty="0" err="1">
                <a:solidFill>
                  <a:srgbClr val="7030A0"/>
                </a:solidFill>
                <a:latin typeface="Comic Sans MS" panose="030F0702030302020204" pitchFamily="66" charset="0"/>
                <a:ea typeface="宋体" charset="-122"/>
              </a:rPr>
              <a:t>Gillborn</a:t>
            </a:r>
            <a:r>
              <a:rPr lang="en-US" altLang="zh-CN" sz="1400" b="1" dirty="0">
                <a:solidFill>
                  <a:srgbClr val="7030A0"/>
                </a:solidFill>
                <a:latin typeface="Comic Sans MS" panose="030F0702030302020204" pitchFamily="66" charset="0"/>
                <a:ea typeface="宋体" charset="-122"/>
              </a:rPr>
              <a:t> &amp; </a:t>
            </a:r>
            <a:r>
              <a:rPr lang="en-US" altLang="zh-CN" sz="1400" b="1" dirty="0" err="1">
                <a:solidFill>
                  <a:srgbClr val="7030A0"/>
                </a:solidFill>
                <a:latin typeface="Comic Sans MS" panose="030F0702030302020204" pitchFamily="66" charset="0"/>
                <a:ea typeface="宋体" charset="-122"/>
              </a:rPr>
              <a:t>Youdell</a:t>
            </a:r>
            <a:endParaRPr lang="en-US" sz="1400" b="1" dirty="0">
              <a:solidFill>
                <a:srgbClr val="7030A0"/>
              </a:solidFill>
              <a:latin typeface="Comic Sans MS" panose="030F0702030302020204" pitchFamily="66" charset="0"/>
            </a:endParaRPr>
          </a:p>
        </p:txBody>
      </p:sp>
      <p:sp>
        <p:nvSpPr>
          <p:cNvPr id="187410" name="Text Box 18"/>
          <p:cNvSpPr txBox="1">
            <a:spLocks noChangeArrowheads="1"/>
          </p:cNvSpPr>
          <p:nvPr/>
        </p:nvSpPr>
        <p:spPr bwMode="auto">
          <a:xfrm>
            <a:off x="7226300" y="3694970"/>
            <a:ext cx="3276601" cy="800100"/>
          </a:xfrm>
          <a:prstGeom prst="rect">
            <a:avLst/>
          </a:prstGeom>
          <a:solidFill>
            <a:schemeClr val="bg1"/>
          </a:solidFill>
          <a:ln w="38100">
            <a:solidFill>
              <a:srgbClr val="FF00FF"/>
            </a:solidFill>
            <a:miter lim="800000"/>
            <a:headEnd/>
            <a:tailEnd/>
          </a:ln>
        </p:spPr>
        <p:txBody>
          <a:bodyPr/>
          <a:lstStyle/>
          <a:p>
            <a:r>
              <a:rPr lang="en-US" altLang="zh-CN" sz="1400" dirty="0">
                <a:latin typeface="Comic Sans MS" panose="030F0702030302020204" pitchFamily="66" charset="0"/>
                <a:ea typeface="宋体" charset="-122"/>
              </a:rPr>
              <a:t>Walking in other peoples shoes, </a:t>
            </a:r>
            <a:r>
              <a:rPr lang="en-US" altLang="zh-CN" sz="1400" b="1" dirty="0">
                <a:solidFill>
                  <a:srgbClr val="7030A0"/>
                </a:solidFill>
                <a:latin typeface="Comic Sans MS" panose="030F0702030302020204" pitchFamily="66" charset="0"/>
                <a:ea typeface="宋体" charset="-122"/>
              </a:rPr>
              <a:t>subjective</a:t>
            </a:r>
            <a:r>
              <a:rPr lang="en-US" altLang="zh-CN" sz="1400" dirty="0">
                <a:latin typeface="Comic Sans MS" panose="030F0702030302020204" pitchFamily="66" charset="0"/>
                <a:ea typeface="宋体" charset="-122"/>
              </a:rPr>
              <a:t>, small but quality data looking at how people interact</a:t>
            </a:r>
            <a:endParaRPr lang="en-US" sz="1400" dirty="0">
              <a:latin typeface="Comic Sans MS" panose="030F0702030302020204" pitchFamily="66" charset="0"/>
            </a:endParaRPr>
          </a:p>
        </p:txBody>
      </p:sp>
      <p:sp>
        <p:nvSpPr>
          <p:cNvPr id="187411" name="Text Box 19"/>
          <p:cNvSpPr txBox="1">
            <a:spLocks noChangeArrowheads="1"/>
          </p:cNvSpPr>
          <p:nvPr/>
        </p:nvSpPr>
        <p:spPr bwMode="auto">
          <a:xfrm>
            <a:off x="7356476" y="4858783"/>
            <a:ext cx="2987675" cy="571500"/>
          </a:xfrm>
          <a:prstGeom prst="rect">
            <a:avLst/>
          </a:prstGeom>
          <a:solidFill>
            <a:schemeClr val="bg1"/>
          </a:solidFill>
          <a:ln w="38100">
            <a:solidFill>
              <a:srgbClr val="FF00FF"/>
            </a:solidFill>
            <a:miter lim="800000"/>
            <a:headEnd/>
            <a:tailEnd/>
          </a:ln>
        </p:spPr>
        <p:txBody>
          <a:bodyPr/>
          <a:lstStyle/>
          <a:p>
            <a:r>
              <a:rPr lang="en-US" altLang="zh-CN" sz="1400" b="1" dirty="0">
                <a:solidFill>
                  <a:srgbClr val="7030A0"/>
                </a:solidFill>
                <a:latin typeface="Comic Sans MS" panose="030F0702030302020204" pitchFamily="66" charset="0"/>
                <a:ea typeface="宋体" charset="-122"/>
              </a:rPr>
              <a:t>Qualitative</a:t>
            </a:r>
            <a:r>
              <a:rPr lang="en-US" altLang="zh-CN" sz="1400" b="1" dirty="0">
                <a:latin typeface="Comic Sans MS" panose="030F0702030302020204" pitchFamily="66" charset="0"/>
                <a:ea typeface="宋体" charset="-122"/>
              </a:rPr>
              <a:t> </a:t>
            </a:r>
            <a:r>
              <a:rPr lang="en-US" altLang="zh-CN" sz="1400" dirty="0">
                <a:latin typeface="Comic Sans MS" panose="030F0702030302020204" pitchFamily="66" charset="0"/>
                <a:ea typeface="宋体" charset="-122"/>
              </a:rPr>
              <a:t>methods: gathering small but in-depth data</a:t>
            </a:r>
            <a:endParaRPr lang="en-US" sz="1400" dirty="0">
              <a:latin typeface="Comic Sans MS" panose="030F0702030302020204" pitchFamily="66" charset="0"/>
            </a:endParaRPr>
          </a:p>
        </p:txBody>
      </p:sp>
      <p:sp>
        <p:nvSpPr>
          <p:cNvPr id="187412" name="Text Box 20"/>
          <p:cNvSpPr txBox="1">
            <a:spLocks noChangeArrowheads="1"/>
          </p:cNvSpPr>
          <p:nvPr/>
        </p:nvSpPr>
        <p:spPr bwMode="auto">
          <a:xfrm>
            <a:off x="7298532" y="5855188"/>
            <a:ext cx="3132138" cy="800100"/>
          </a:xfrm>
          <a:prstGeom prst="rect">
            <a:avLst/>
          </a:prstGeom>
          <a:solidFill>
            <a:schemeClr val="bg1"/>
          </a:solidFill>
          <a:ln w="38100">
            <a:solidFill>
              <a:srgbClr val="FF00FF"/>
            </a:solidFill>
            <a:miter lim="800000"/>
            <a:headEnd/>
            <a:tailEnd/>
          </a:ln>
        </p:spPr>
        <p:txBody>
          <a:bodyPr/>
          <a:lstStyle/>
          <a:p>
            <a:r>
              <a:rPr lang="en-US" altLang="zh-CN" sz="1400" b="1" dirty="0">
                <a:latin typeface="Comic Sans MS" panose="030F0702030302020204" pitchFamily="66" charset="0"/>
                <a:ea typeface="宋体" charset="-122"/>
              </a:rPr>
              <a:t>Research methods:</a:t>
            </a:r>
            <a:r>
              <a:rPr lang="en-US" altLang="zh-CN" sz="1400" dirty="0">
                <a:latin typeface="Comic Sans MS" panose="030F0702030302020204" pitchFamily="66" charset="0"/>
                <a:ea typeface="宋体" charset="-122"/>
              </a:rPr>
              <a:t> Unstructured interviews, participant observation and personal documents</a:t>
            </a:r>
            <a:endParaRPr lang="en-US" sz="1400" dirty="0">
              <a:latin typeface="Comic Sans MS" panose="030F0702030302020204" pitchFamily="66" charset="0"/>
            </a:endParaRPr>
          </a:p>
        </p:txBody>
      </p:sp>
      <p:cxnSp>
        <p:nvCxnSpPr>
          <p:cNvPr id="187413" name="AutoShape 21"/>
          <p:cNvCxnSpPr>
            <a:cxnSpLocks noChangeShapeType="1"/>
            <a:stCxn id="187407" idx="1"/>
            <a:endCxn id="187408" idx="1"/>
          </p:cNvCxnSpPr>
          <p:nvPr/>
        </p:nvCxnSpPr>
        <p:spPr bwMode="auto">
          <a:xfrm rot="10800000" flipV="1">
            <a:off x="7493003" y="1343026"/>
            <a:ext cx="42863" cy="962819"/>
          </a:xfrm>
          <a:prstGeom prst="curvedConnector3">
            <a:avLst>
              <a:gd name="adj1" fmla="val 633327"/>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7414" name="AutoShape 22"/>
          <p:cNvCxnSpPr>
            <a:cxnSpLocks noChangeShapeType="1"/>
            <a:stCxn id="187408" idx="1"/>
            <a:endCxn id="187409" idx="1"/>
          </p:cNvCxnSpPr>
          <p:nvPr/>
        </p:nvCxnSpPr>
        <p:spPr bwMode="auto">
          <a:xfrm rot="10800000" flipH="1" flipV="1">
            <a:off x="7493001" y="2305844"/>
            <a:ext cx="112713" cy="885334"/>
          </a:xfrm>
          <a:prstGeom prst="curvedConnector3">
            <a:avLst>
              <a:gd name="adj1" fmla="val -202818"/>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7415" name="AutoShape 23"/>
          <p:cNvCxnSpPr>
            <a:cxnSpLocks noChangeShapeType="1"/>
            <a:stCxn id="187409" idx="1"/>
            <a:endCxn id="187410" idx="1"/>
          </p:cNvCxnSpPr>
          <p:nvPr/>
        </p:nvCxnSpPr>
        <p:spPr bwMode="auto">
          <a:xfrm rot="10800000" flipV="1">
            <a:off x="7226301" y="3191178"/>
            <a:ext cx="379412" cy="903842"/>
          </a:xfrm>
          <a:prstGeom prst="curvedConnector3">
            <a:avLst>
              <a:gd name="adj1" fmla="val 160251"/>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7416" name="AutoShape 24"/>
          <p:cNvCxnSpPr>
            <a:cxnSpLocks noChangeShapeType="1"/>
            <a:stCxn id="187410" idx="1"/>
            <a:endCxn id="187411" idx="1"/>
          </p:cNvCxnSpPr>
          <p:nvPr/>
        </p:nvCxnSpPr>
        <p:spPr bwMode="auto">
          <a:xfrm rot="10800000" flipH="1" flipV="1">
            <a:off x="7226301" y="4095021"/>
            <a:ext cx="130175" cy="1049513"/>
          </a:xfrm>
          <a:prstGeom prst="curvedConnector3">
            <a:avLst>
              <a:gd name="adj1" fmla="val -17561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7417" name="AutoShape 25"/>
          <p:cNvCxnSpPr>
            <a:cxnSpLocks noChangeShapeType="1"/>
            <a:stCxn id="187411" idx="1"/>
            <a:endCxn id="187412" idx="1"/>
          </p:cNvCxnSpPr>
          <p:nvPr/>
        </p:nvCxnSpPr>
        <p:spPr bwMode="auto">
          <a:xfrm rot="10800000" flipV="1">
            <a:off x="7298532" y="5144534"/>
            <a:ext cx="57945" cy="1110705"/>
          </a:xfrm>
          <a:prstGeom prst="curvedConnector3">
            <a:avLst>
              <a:gd name="adj1" fmla="val 494519"/>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Footer Placeholder 30"/>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3984738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GB" dirty="0"/>
          </a:p>
        </p:txBody>
      </p:sp>
      <p:sp>
        <p:nvSpPr>
          <p:cNvPr id="3" name="Rectangle 2"/>
          <p:cNvSpPr/>
          <p:nvPr/>
        </p:nvSpPr>
        <p:spPr>
          <a:xfrm>
            <a:off x="3634764" y="2419750"/>
            <a:ext cx="2817552" cy="1002381"/>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2700000" scaled="1"/>
            <a:tileRect/>
          </a:gradFill>
          <a:ln w="57150">
            <a:solidFill>
              <a:srgbClr val="FF00FF"/>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GB" sz="2000" b="1" dirty="0">
                <a:latin typeface="Comic Sans MS" panose="030F0702030302020204" pitchFamily="66" charset="0"/>
              </a:rPr>
              <a:t>2. Education as a Research Context</a:t>
            </a:r>
          </a:p>
        </p:txBody>
      </p:sp>
      <p:sp>
        <p:nvSpPr>
          <p:cNvPr id="4" name="Text Box 4"/>
          <p:cNvSpPr txBox="1">
            <a:spLocks noChangeArrowheads="1"/>
          </p:cNvSpPr>
          <p:nvPr/>
        </p:nvSpPr>
        <p:spPr bwMode="auto">
          <a:xfrm>
            <a:off x="343024" y="250277"/>
            <a:ext cx="3117728" cy="6343706"/>
          </a:xfrm>
          <a:prstGeom prst="rect">
            <a:avLst/>
          </a:prstGeom>
          <a:solidFill>
            <a:schemeClr val="bg1"/>
          </a:solidFill>
          <a:ln w="28575">
            <a:solidFill>
              <a:srgbClr val="FF00FF"/>
            </a:solidFill>
            <a:miter lim="800000"/>
            <a:headEnd/>
            <a:tailEnd/>
          </a:ln>
        </p:spPr>
        <p:txBody>
          <a:bodyPr/>
          <a:lstStyle/>
          <a:p>
            <a:pPr algn="ctr">
              <a:spcBef>
                <a:spcPct val="50000"/>
              </a:spcBef>
            </a:pPr>
            <a:r>
              <a:rPr lang="en-GB" sz="1600" b="1" dirty="0">
                <a:latin typeface="Comic Sans MS" pitchFamily="66" charset="0"/>
              </a:rPr>
              <a:t>Researching Pupils</a:t>
            </a:r>
          </a:p>
          <a:p>
            <a:pPr>
              <a:spcBef>
                <a:spcPct val="50000"/>
              </a:spcBef>
            </a:pPr>
            <a:r>
              <a:rPr lang="en-GB" sz="1600" b="1" dirty="0">
                <a:latin typeface="Comic Sans MS" pitchFamily="66" charset="0"/>
              </a:rPr>
              <a:t>Power &amp; status </a:t>
            </a:r>
            <a:r>
              <a:rPr lang="en-GB" sz="1400" dirty="0">
                <a:latin typeface="Comic Sans MS" pitchFamily="66" charset="0"/>
              </a:rPr>
              <a:t>– may find it difficult to share views openly with adults. To overcome this you could do group interviews rather than 1-1 interviews.</a:t>
            </a:r>
          </a:p>
          <a:p>
            <a:pPr>
              <a:spcBef>
                <a:spcPct val="50000"/>
              </a:spcBef>
            </a:pPr>
            <a:r>
              <a:rPr lang="en-GB" sz="1600" b="1" dirty="0">
                <a:latin typeface="Comic Sans MS" pitchFamily="66" charset="0"/>
              </a:rPr>
              <a:t>Ability</a:t>
            </a:r>
            <a:r>
              <a:rPr lang="en-GB" sz="1600" dirty="0">
                <a:latin typeface="Comic Sans MS" pitchFamily="66" charset="0"/>
              </a:rPr>
              <a:t> </a:t>
            </a:r>
            <a:r>
              <a:rPr lang="en-GB" sz="1400" dirty="0">
                <a:latin typeface="Comic Sans MS" pitchFamily="66" charset="0"/>
              </a:rPr>
              <a:t>– literacy issues with completing questionnaires. Need to carefully word questions. May be difficult to gain </a:t>
            </a:r>
            <a:r>
              <a:rPr lang="en-GB" sz="1400" b="1" dirty="0">
                <a:solidFill>
                  <a:srgbClr val="7030A0"/>
                </a:solidFill>
                <a:latin typeface="Comic Sans MS" pitchFamily="66" charset="0"/>
              </a:rPr>
              <a:t>informed consent </a:t>
            </a:r>
            <a:r>
              <a:rPr lang="en-GB" sz="1400" dirty="0">
                <a:latin typeface="Comic Sans MS" pitchFamily="66" charset="0"/>
              </a:rPr>
              <a:t>due to lack of understanding of words.</a:t>
            </a:r>
          </a:p>
          <a:p>
            <a:pPr>
              <a:spcBef>
                <a:spcPct val="50000"/>
              </a:spcBef>
            </a:pPr>
            <a:r>
              <a:rPr lang="en-GB" sz="1600" b="1" dirty="0">
                <a:latin typeface="Comic Sans MS" pitchFamily="66" charset="0"/>
              </a:rPr>
              <a:t>Vulnerability and ethics </a:t>
            </a:r>
            <a:r>
              <a:rPr lang="en-GB" sz="1400" dirty="0">
                <a:latin typeface="Comic Sans MS" pitchFamily="66" charset="0"/>
              </a:rPr>
              <a:t>– more vulnerable to physical and emotional harm. Need consent from parents, teachers and the pupil – are they mature enough to make an informed choice? </a:t>
            </a:r>
            <a:r>
              <a:rPr lang="en-GB" sz="1400" b="1" dirty="0">
                <a:solidFill>
                  <a:srgbClr val="7030A0"/>
                </a:solidFill>
                <a:latin typeface="Comic Sans MS" pitchFamily="66" charset="0"/>
              </a:rPr>
              <a:t>Child protection</a:t>
            </a:r>
            <a:r>
              <a:rPr lang="en-GB" sz="1400" dirty="0">
                <a:latin typeface="Comic Sans MS" pitchFamily="66" charset="0"/>
              </a:rPr>
              <a:t> issues – personal data. Stress – are interviews too long form them? </a:t>
            </a:r>
            <a:r>
              <a:rPr lang="en-GB" sz="1400" b="1" dirty="0">
                <a:solidFill>
                  <a:srgbClr val="FF0000"/>
                </a:solidFill>
                <a:latin typeface="Comic Sans MS" pitchFamily="66" charset="0"/>
              </a:rPr>
              <a:t>BSA</a:t>
            </a:r>
            <a:r>
              <a:rPr lang="en-GB" sz="1400" dirty="0">
                <a:latin typeface="Comic Sans MS" pitchFamily="66" charset="0"/>
              </a:rPr>
              <a:t> have specific guidelines to protect the rights of children. Practical issues – more important to gain </a:t>
            </a:r>
            <a:r>
              <a:rPr lang="en-GB" sz="1400" b="1" dirty="0">
                <a:solidFill>
                  <a:srgbClr val="7030A0"/>
                </a:solidFill>
                <a:latin typeface="Comic Sans MS" pitchFamily="66" charset="0"/>
              </a:rPr>
              <a:t>rapport</a:t>
            </a:r>
            <a:r>
              <a:rPr lang="en-GB" sz="1400" dirty="0">
                <a:latin typeface="Comic Sans MS" pitchFamily="66" charset="0"/>
              </a:rPr>
              <a:t> and trust, could be made easier by matching gender and ethnicity to achieve this.</a:t>
            </a:r>
          </a:p>
        </p:txBody>
      </p:sp>
      <p:sp>
        <p:nvSpPr>
          <p:cNvPr id="5" name="Text Box 4"/>
          <p:cNvSpPr txBox="1">
            <a:spLocks noChangeArrowheads="1"/>
          </p:cNvSpPr>
          <p:nvPr/>
        </p:nvSpPr>
        <p:spPr bwMode="auto">
          <a:xfrm>
            <a:off x="3634764" y="240832"/>
            <a:ext cx="8394103" cy="2077367"/>
          </a:xfrm>
          <a:prstGeom prst="rect">
            <a:avLst/>
          </a:prstGeom>
          <a:solidFill>
            <a:schemeClr val="bg1"/>
          </a:solidFill>
          <a:ln w="28575">
            <a:solidFill>
              <a:srgbClr val="FF00FF"/>
            </a:solidFill>
            <a:miter lim="800000"/>
            <a:headEnd/>
            <a:tailEnd/>
          </a:ln>
        </p:spPr>
        <p:txBody>
          <a:bodyPr/>
          <a:lstStyle/>
          <a:p>
            <a:pPr algn="ctr">
              <a:spcBef>
                <a:spcPct val="50000"/>
              </a:spcBef>
            </a:pPr>
            <a:r>
              <a:rPr lang="en-GB" sz="1600" b="1" dirty="0">
                <a:latin typeface="Comic Sans MS" pitchFamily="66" charset="0"/>
              </a:rPr>
              <a:t>Researching Teacher</a:t>
            </a:r>
          </a:p>
          <a:p>
            <a:pPr>
              <a:spcBef>
                <a:spcPct val="50000"/>
              </a:spcBef>
            </a:pPr>
            <a:r>
              <a:rPr lang="en-GB" sz="1400" b="1" dirty="0">
                <a:latin typeface="Comic Sans MS" pitchFamily="66" charset="0"/>
              </a:rPr>
              <a:t>Power</a:t>
            </a:r>
            <a:r>
              <a:rPr lang="en-GB" sz="1400" dirty="0">
                <a:latin typeface="Comic Sans MS" pitchFamily="66" charset="0"/>
              </a:rPr>
              <a:t> relationships are not equal – teachers have more power and legal responsibilities.</a:t>
            </a:r>
          </a:p>
          <a:p>
            <a:pPr>
              <a:spcBef>
                <a:spcPct val="50000"/>
              </a:spcBef>
            </a:pPr>
            <a:r>
              <a:rPr lang="en-GB" sz="1400" b="1" dirty="0">
                <a:latin typeface="Comic Sans MS" pitchFamily="66" charset="0"/>
              </a:rPr>
              <a:t>Classroom</a:t>
            </a:r>
            <a:r>
              <a:rPr lang="en-GB" sz="1400" dirty="0">
                <a:latin typeface="Comic Sans MS" pitchFamily="66" charset="0"/>
              </a:rPr>
              <a:t> – teachers see this as their territory – researcher may be seen as a trespasser.</a:t>
            </a:r>
          </a:p>
          <a:p>
            <a:pPr>
              <a:spcBef>
                <a:spcPct val="50000"/>
              </a:spcBef>
            </a:pPr>
            <a:r>
              <a:rPr lang="en-GB" sz="1400" dirty="0">
                <a:latin typeface="Comic Sans MS" pitchFamily="66" charset="0"/>
              </a:rPr>
              <a:t>Head teachers, governors, parents and pupils all constrain what teachers can say or do.</a:t>
            </a:r>
          </a:p>
          <a:p>
            <a:pPr>
              <a:spcBef>
                <a:spcPct val="50000"/>
              </a:spcBef>
            </a:pPr>
            <a:r>
              <a:rPr lang="en-GB" sz="1400" dirty="0">
                <a:latin typeface="Comic Sans MS" pitchFamily="66" charset="0"/>
              </a:rPr>
              <a:t>Teachers can ‘put on a show’ – they are used to be inspected, watched and scrutinised.</a:t>
            </a:r>
          </a:p>
          <a:p>
            <a:pPr>
              <a:spcBef>
                <a:spcPct val="50000"/>
              </a:spcBef>
            </a:pPr>
            <a:r>
              <a:rPr lang="en-GB" sz="1400" dirty="0">
                <a:latin typeface="Comic Sans MS" pitchFamily="66" charset="0"/>
              </a:rPr>
              <a:t>They are overworked and may be uncooperative – interviews and questionnaires may have to be kept short.</a:t>
            </a:r>
          </a:p>
        </p:txBody>
      </p:sp>
      <p:sp>
        <p:nvSpPr>
          <p:cNvPr id="6" name="Text Box 4"/>
          <p:cNvSpPr txBox="1">
            <a:spLocks noChangeArrowheads="1"/>
          </p:cNvSpPr>
          <p:nvPr/>
        </p:nvSpPr>
        <p:spPr bwMode="auto">
          <a:xfrm>
            <a:off x="9285669" y="2490146"/>
            <a:ext cx="2743199" cy="4232626"/>
          </a:xfrm>
          <a:prstGeom prst="rect">
            <a:avLst/>
          </a:prstGeom>
          <a:solidFill>
            <a:schemeClr val="bg1"/>
          </a:solidFill>
          <a:ln w="28575">
            <a:solidFill>
              <a:srgbClr val="FF00FF"/>
            </a:solidFill>
            <a:miter lim="800000"/>
            <a:headEnd/>
            <a:tailEnd/>
          </a:ln>
        </p:spPr>
        <p:txBody>
          <a:bodyPr/>
          <a:lstStyle/>
          <a:p>
            <a:pPr algn="ctr">
              <a:spcBef>
                <a:spcPct val="50000"/>
              </a:spcBef>
            </a:pPr>
            <a:r>
              <a:rPr lang="en-GB" sz="1600" b="1" dirty="0">
                <a:latin typeface="Comic Sans MS" pitchFamily="66" charset="0"/>
              </a:rPr>
              <a:t>Researching Classrooms</a:t>
            </a:r>
            <a:endParaRPr lang="en-GB" sz="1400" dirty="0">
              <a:latin typeface="Comic Sans MS" pitchFamily="66" charset="0"/>
            </a:endParaRPr>
          </a:p>
          <a:p>
            <a:pPr>
              <a:spcBef>
                <a:spcPct val="50000"/>
              </a:spcBef>
            </a:pPr>
            <a:r>
              <a:rPr lang="en-GB" sz="1400" dirty="0">
                <a:latin typeface="Comic Sans MS" pitchFamily="66" charset="0"/>
              </a:rPr>
              <a:t>A </a:t>
            </a:r>
            <a:r>
              <a:rPr lang="en-GB" sz="1400" b="1" dirty="0">
                <a:latin typeface="Comic Sans MS" pitchFamily="66" charset="0"/>
              </a:rPr>
              <a:t>controlled setting </a:t>
            </a:r>
            <a:r>
              <a:rPr lang="en-GB" sz="1400" dirty="0">
                <a:latin typeface="Comic Sans MS" pitchFamily="66" charset="0"/>
              </a:rPr>
              <a:t>– has boundaries, restrictions on access and behaviour – will affect pupils as they are highly controlled in this space.</a:t>
            </a:r>
          </a:p>
          <a:p>
            <a:pPr>
              <a:spcBef>
                <a:spcPct val="50000"/>
              </a:spcBef>
            </a:pPr>
            <a:r>
              <a:rPr lang="en-GB" sz="1400" b="1" dirty="0">
                <a:latin typeface="Comic Sans MS" pitchFamily="66" charset="0"/>
              </a:rPr>
              <a:t>Interactions</a:t>
            </a:r>
            <a:r>
              <a:rPr lang="en-GB" sz="1400" dirty="0">
                <a:latin typeface="Comic Sans MS" pitchFamily="66" charset="0"/>
              </a:rPr>
              <a:t> – teachers are skilled at disguising their real thoughts and opinions – they can do this to the researcher.</a:t>
            </a:r>
          </a:p>
          <a:p>
            <a:pPr>
              <a:spcBef>
                <a:spcPct val="50000"/>
              </a:spcBef>
            </a:pPr>
            <a:r>
              <a:rPr lang="en-GB" sz="1400" dirty="0">
                <a:latin typeface="Comic Sans MS" pitchFamily="66" charset="0"/>
              </a:rPr>
              <a:t>Pupils in groups – more sensitive to </a:t>
            </a:r>
            <a:r>
              <a:rPr lang="en-GB" sz="1400" b="1" dirty="0">
                <a:solidFill>
                  <a:srgbClr val="7030A0"/>
                </a:solidFill>
                <a:latin typeface="Comic Sans MS" pitchFamily="66" charset="0"/>
              </a:rPr>
              <a:t>peer pressure</a:t>
            </a:r>
            <a:r>
              <a:rPr lang="en-GB" sz="1400" dirty="0">
                <a:latin typeface="Comic Sans MS" pitchFamily="66" charset="0"/>
              </a:rPr>
              <a:t>, the need to conform – could affect completing questionnaires as they will need to be supervised. or group interviews.</a:t>
            </a:r>
          </a:p>
        </p:txBody>
      </p:sp>
      <p:sp>
        <p:nvSpPr>
          <p:cNvPr id="7" name="Text Box 4"/>
          <p:cNvSpPr txBox="1">
            <a:spLocks noChangeArrowheads="1"/>
          </p:cNvSpPr>
          <p:nvPr/>
        </p:nvSpPr>
        <p:spPr bwMode="auto">
          <a:xfrm>
            <a:off x="6555346" y="2490146"/>
            <a:ext cx="2602991" cy="4232626"/>
          </a:xfrm>
          <a:prstGeom prst="rect">
            <a:avLst/>
          </a:prstGeom>
          <a:solidFill>
            <a:schemeClr val="bg1"/>
          </a:solidFill>
          <a:ln w="28575">
            <a:solidFill>
              <a:srgbClr val="FF00FF"/>
            </a:solidFill>
            <a:miter lim="800000"/>
            <a:headEnd/>
            <a:tailEnd/>
          </a:ln>
        </p:spPr>
        <p:txBody>
          <a:bodyPr/>
          <a:lstStyle/>
          <a:p>
            <a:pPr algn="ctr">
              <a:spcBef>
                <a:spcPct val="50000"/>
              </a:spcBef>
            </a:pPr>
            <a:r>
              <a:rPr lang="en-GB" sz="1600" b="1" dirty="0">
                <a:latin typeface="Comic Sans MS" pitchFamily="66" charset="0"/>
              </a:rPr>
              <a:t>Researching Schools</a:t>
            </a:r>
          </a:p>
          <a:p>
            <a:pPr>
              <a:spcBef>
                <a:spcPct val="50000"/>
              </a:spcBef>
            </a:pPr>
            <a:r>
              <a:rPr lang="en-GB" sz="1400" dirty="0">
                <a:latin typeface="Comic Sans MS" pitchFamily="66" charset="0"/>
              </a:rPr>
              <a:t>Formal organisations – rules and hierarchies – adults may be seen as the enemy.</a:t>
            </a:r>
          </a:p>
          <a:p>
            <a:pPr>
              <a:spcBef>
                <a:spcPct val="50000"/>
              </a:spcBef>
            </a:pPr>
            <a:r>
              <a:rPr lang="en-GB" sz="1400" b="1" dirty="0">
                <a:solidFill>
                  <a:srgbClr val="FF0000"/>
                </a:solidFill>
                <a:latin typeface="Comic Sans MS" pitchFamily="66" charset="0"/>
              </a:rPr>
              <a:t>Meighan</a:t>
            </a:r>
            <a:r>
              <a:rPr lang="en-GB" sz="1400" dirty="0">
                <a:latin typeface="Comic Sans MS" pitchFamily="66" charset="0"/>
              </a:rPr>
              <a:t> found that head teachers sometimes view research negatively – restrict access, time space etc.</a:t>
            </a:r>
          </a:p>
          <a:p>
            <a:pPr>
              <a:spcBef>
                <a:spcPct val="50000"/>
              </a:spcBef>
            </a:pPr>
            <a:r>
              <a:rPr lang="en-GB" sz="1400" dirty="0">
                <a:latin typeface="Comic Sans MS" pitchFamily="66" charset="0"/>
              </a:rPr>
              <a:t>Legal framework – </a:t>
            </a:r>
            <a:r>
              <a:rPr lang="en-GB" sz="1400" b="1" dirty="0">
                <a:solidFill>
                  <a:srgbClr val="7030A0"/>
                </a:solidFill>
                <a:latin typeface="Comic Sans MS" pitchFamily="66" charset="0"/>
              </a:rPr>
              <a:t>secondary data </a:t>
            </a:r>
            <a:r>
              <a:rPr lang="en-GB" sz="1400" dirty="0">
                <a:latin typeface="Comic Sans MS" pitchFamily="66" charset="0"/>
              </a:rPr>
              <a:t>– attendance data, behaviour, achievement etc.</a:t>
            </a:r>
          </a:p>
          <a:p>
            <a:pPr>
              <a:spcBef>
                <a:spcPct val="50000"/>
              </a:spcBef>
            </a:pPr>
            <a:r>
              <a:rPr lang="en-GB" sz="1400" b="1" dirty="0">
                <a:solidFill>
                  <a:srgbClr val="FF0000"/>
                </a:solidFill>
                <a:latin typeface="Comic Sans MS" pitchFamily="66" charset="0"/>
              </a:rPr>
              <a:t>Beynon &amp; Atkinson </a:t>
            </a:r>
            <a:r>
              <a:rPr lang="en-GB" sz="1400" dirty="0">
                <a:latin typeface="Comic Sans MS" pitchFamily="66" charset="0"/>
              </a:rPr>
              <a:t>– </a:t>
            </a:r>
            <a:r>
              <a:rPr lang="en-GB" sz="1400" b="1" dirty="0">
                <a:solidFill>
                  <a:srgbClr val="7030A0"/>
                </a:solidFill>
                <a:latin typeface="Comic Sans MS" pitchFamily="66" charset="0"/>
              </a:rPr>
              <a:t>gatekeepers</a:t>
            </a:r>
            <a:r>
              <a:rPr lang="en-GB" sz="1400" dirty="0">
                <a:latin typeface="Comic Sans MS" pitchFamily="66" charset="0"/>
              </a:rPr>
              <a:t> often steer research away from sensitive areas e.g. poor teachers.</a:t>
            </a:r>
          </a:p>
          <a:p>
            <a:pPr>
              <a:spcBef>
                <a:spcPct val="50000"/>
              </a:spcBef>
            </a:pPr>
            <a:endParaRPr lang="en-GB" sz="1200" dirty="0">
              <a:latin typeface="Comic Sans MS" pitchFamily="66" charset="0"/>
            </a:endParaRPr>
          </a:p>
        </p:txBody>
      </p:sp>
      <p:sp>
        <p:nvSpPr>
          <p:cNvPr id="8" name="Text Box 4"/>
          <p:cNvSpPr txBox="1">
            <a:spLocks noChangeArrowheads="1"/>
          </p:cNvSpPr>
          <p:nvPr/>
        </p:nvSpPr>
        <p:spPr bwMode="auto">
          <a:xfrm>
            <a:off x="3634764" y="3558002"/>
            <a:ext cx="2817552" cy="2829921"/>
          </a:xfrm>
          <a:prstGeom prst="rect">
            <a:avLst/>
          </a:prstGeom>
          <a:solidFill>
            <a:schemeClr val="bg1"/>
          </a:solidFill>
          <a:ln w="28575">
            <a:solidFill>
              <a:srgbClr val="FF00FF"/>
            </a:solidFill>
            <a:miter lim="800000"/>
            <a:headEnd/>
            <a:tailEnd/>
          </a:ln>
        </p:spPr>
        <p:txBody>
          <a:bodyPr/>
          <a:lstStyle/>
          <a:p>
            <a:pPr algn="ctr">
              <a:spcBef>
                <a:spcPct val="50000"/>
              </a:spcBef>
            </a:pPr>
            <a:r>
              <a:rPr lang="en-GB" sz="1600" b="1" dirty="0">
                <a:latin typeface="Comic Sans MS" pitchFamily="66" charset="0"/>
              </a:rPr>
              <a:t>Researching Parents</a:t>
            </a:r>
          </a:p>
          <a:p>
            <a:pPr>
              <a:spcBef>
                <a:spcPct val="50000"/>
              </a:spcBef>
            </a:pPr>
            <a:r>
              <a:rPr lang="en-GB" sz="1400" dirty="0">
                <a:latin typeface="Comic Sans MS" pitchFamily="66" charset="0"/>
              </a:rPr>
              <a:t>Outside of school – access, contact, few opportunities to observe e.g. parents helping with homework.</a:t>
            </a:r>
          </a:p>
          <a:p>
            <a:pPr>
              <a:spcBef>
                <a:spcPct val="50000"/>
              </a:spcBef>
            </a:pPr>
            <a:r>
              <a:rPr lang="en-GB" sz="1400" dirty="0">
                <a:latin typeface="Comic Sans MS" pitchFamily="66" charset="0"/>
              </a:rPr>
              <a:t>Social class, ethnicity, language – may be barriers.</a:t>
            </a:r>
          </a:p>
          <a:p>
            <a:pPr>
              <a:spcBef>
                <a:spcPct val="50000"/>
              </a:spcBef>
            </a:pPr>
            <a:r>
              <a:rPr lang="en-GB" sz="1400" dirty="0">
                <a:latin typeface="Comic Sans MS" pitchFamily="66" charset="0"/>
              </a:rPr>
              <a:t>Middle class may be more willing to return questionnaires than w/c – e.g. literacy issues – affects </a:t>
            </a:r>
            <a:r>
              <a:rPr lang="en-GB" sz="1400" b="1" dirty="0">
                <a:solidFill>
                  <a:srgbClr val="7030A0"/>
                </a:solidFill>
                <a:latin typeface="Comic Sans MS" pitchFamily="66" charset="0"/>
              </a:rPr>
              <a:t>representativeness</a:t>
            </a:r>
            <a:r>
              <a:rPr lang="en-GB" sz="1400" dirty="0">
                <a:latin typeface="Comic Sans MS" pitchFamily="66" charset="0"/>
              </a:rPr>
              <a:t>.</a:t>
            </a:r>
          </a:p>
        </p:txBody>
      </p:sp>
    </p:spTree>
    <p:extLst>
      <p:ext uri="{BB962C8B-B14F-4D97-AF65-F5344CB8AC3E}">
        <p14:creationId xmlns:p14="http://schemas.microsoft.com/office/powerpoint/2010/main" val="886800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Text Box 2"/>
          <p:cNvSpPr txBox="1">
            <a:spLocks noChangeArrowheads="1"/>
          </p:cNvSpPr>
          <p:nvPr/>
        </p:nvSpPr>
        <p:spPr bwMode="auto">
          <a:xfrm>
            <a:off x="2995450" y="2870320"/>
            <a:ext cx="5880537" cy="461665"/>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8100000" scaled="1"/>
            <a:tileRect/>
          </a:gradFill>
          <a:ln w="57150">
            <a:solidFill>
              <a:srgbClr val="FF00FF"/>
            </a:solidFill>
            <a:miter lim="800000"/>
            <a:headEnd/>
            <a:tailEnd/>
          </a:ln>
          <a:effectLst/>
          <a:extLst/>
        </p:spPr>
        <p:txBody>
          <a:bodyPr wrap="square">
            <a:spAutoFit/>
          </a:bodyPr>
          <a:lstStyle/>
          <a:p>
            <a:pPr algn="ctr">
              <a:spcBef>
                <a:spcPct val="50000"/>
              </a:spcBef>
            </a:pPr>
            <a:r>
              <a:rPr lang="en-GB" sz="2400" b="1" dirty="0">
                <a:latin typeface="Comic Sans MS" panose="030F0702030302020204" pitchFamily="66" charset="0"/>
              </a:rPr>
              <a:t>3. Social Surveys Questionnaires</a:t>
            </a:r>
            <a:endParaRPr lang="en-US" sz="2400" b="1" dirty="0">
              <a:latin typeface="Comic Sans MS" panose="030F0702030302020204" pitchFamily="66" charset="0"/>
            </a:endParaRPr>
          </a:p>
        </p:txBody>
      </p:sp>
      <p:sp>
        <p:nvSpPr>
          <p:cNvPr id="173059" name="Text Box 3"/>
          <p:cNvSpPr txBox="1">
            <a:spLocks noChangeArrowheads="1"/>
          </p:cNvSpPr>
          <p:nvPr/>
        </p:nvSpPr>
        <p:spPr bwMode="auto">
          <a:xfrm>
            <a:off x="3444439" y="235936"/>
            <a:ext cx="3731063" cy="2308324"/>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b="1" dirty="0">
                <a:latin typeface="Comic Sans MS" panose="030F0702030302020204" pitchFamily="66" charset="0"/>
              </a:rPr>
              <a:t>Written questionnaires</a:t>
            </a:r>
            <a:r>
              <a:rPr lang="en-GB" dirty="0">
                <a:latin typeface="Comic Sans MS" panose="030F0702030302020204" pitchFamily="66" charset="0"/>
              </a:rPr>
              <a:t>  </a:t>
            </a:r>
          </a:p>
          <a:p>
            <a:r>
              <a:rPr lang="en-GB" dirty="0">
                <a:latin typeface="Comic Sans MS" panose="030F0702030302020204" pitchFamily="66" charset="0"/>
              </a:rPr>
              <a:t>Respondents are asked to complete and return by post or e-mail.</a:t>
            </a:r>
          </a:p>
          <a:p>
            <a:endParaRPr lang="en-GB" dirty="0">
              <a:latin typeface="Comic Sans MS" panose="030F0702030302020204" pitchFamily="66" charset="0"/>
            </a:endParaRPr>
          </a:p>
          <a:p>
            <a:r>
              <a:rPr lang="en-GB" b="1" dirty="0">
                <a:latin typeface="Comic Sans MS" panose="030F0702030302020204" pitchFamily="66" charset="0"/>
              </a:rPr>
              <a:t>Structured Interviews</a:t>
            </a:r>
            <a:r>
              <a:rPr lang="en-GB" dirty="0">
                <a:latin typeface="Comic Sans MS" panose="030F0702030302020204" pitchFamily="66" charset="0"/>
              </a:rPr>
              <a:t> </a:t>
            </a:r>
          </a:p>
          <a:p>
            <a:r>
              <a:rPr lang="en-GB" dirty="0">
                <a:latin typeface="Comic Sans MS" panose="030F0702030302020204" pitchFamily="66" charset="0"/>
              </a:rPr>
              <a:t>Either face-to face or by telephone.</a:t>
            </a:r>
          </a:p>
        </p:txBody>
      </p:sp>
      <p:sp>
        <p:nvSpPr>
          <p:cNvPr id="173060" name="Text Box 4"/>
          <p:cNvSpPr txBox="1">
            <a:spLocks noChangeArrowheads="1"/>
          </p:cNvSpPr>
          <p:nvPr/>
        </p:nvSpPr>
        <p:spPr bwMode="auto">
          <a:xfrm>
            <a:off x="252961" y="235937"/>
            <a:ext cx="3026267" cy="2169825"/>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b="1" dirty="0">
                <a:solidFill>
                  <a:srgbClr val="00B050"/>
                </a:solidFill>
                <a:latin typeface="Comic Sans MS" panose="030F0702030302020204" pitchFamily="66" charset="0"/>
              </a:rPr>
              <a:t>Positivist</a:t>
            </a:r>
          </a:p>
          <a:p>
            <a:pPr>
              <a:spcBef>
                <a:spcPct val="50000"/>
              </a:spcBef>
            </a:pPr>
            <a:r>
              <a:rPr lang="en-GB" dirty="0">
                <a:latin typeface="Comic Sans MS" panose="030F0702030302020204" pitchFamily="66" charset="0"/>
              </a:rPr>
              <a:t>Generally used by </a:t>
            </a:r>
            <a:r>
              <a:rPr lang="en-GB" b="1" dirty="0">
                <a:solidFill>
                  <a:srgbClr val="00B050"/>
                </a:solidFill>
                <a:latin typeface="Comic Sans MS" panose="030F0702030302020204" pitchFamily="66" charset="0"/>
              </a:rPr>
              <a:t>positivists</a:t>
            </a:r>
            <a:r>
              <a:rPr lang="en-GB" dirty="0">
                <a:latin typeface="Comic Sans MS" panose="030F0702030302020204" pitchFamily="66" charset="0"/>
              </a:rPr>
              <a:t> due to their ability to generate </a:t>
            </a:r>
            <a:r>
              <a:rPr lang="en-GB" b="1" dirty="0">
                <a:latin typeface="Comic Sans MS" panose="030F0702030302020204" pitchFamily="66" charset="0"/>
              </a:rPr>
              <a:t>statistical data</a:t>
            </a:r>
            <a:r>
              <a:rPr lang="en-GB" dirty="0">
                <a:latin typeface="Comic Sans MS" panose="030F0702030302020204" pitchFamily="66" charset="0"/>
              </a:rPr>
              <a:t> that is </a:t>
            </a:r>
            <a:r>
              <a:rPr lang="en-GB" b="1" dirty="0">
                <a:solidFill>
                  <a:srgbClr val="7030A0"/>
                </a:solidFill>
                <a:latin typeface="Comic Sans MS" panose="030F0702030302020204" pitchFamily="66" charset="0"/>
              </a:rPr>
              <a:t>reliable</a:t>
            </a:r>
            <a:r>
              <a:rPr lang="en-GB" dirty="0">
                <a:latin typeface="Comic Sans MS" panose="030F0702030302020204" pitchFamily="66" charset="0"/>
              </a:rPr>
              <a:t>, </a:t>
            </a:r>
            <a:r>
              <a:rPr lang="en-GB" b="1" dirty="0">
                <a:solidFill>
                  <a:srgbClr val="7030A0"/>
                </a:solidFill>
                <a:latin typeface="Comic Sans MS" panose="030F0702030302020204" pitchFamily="66" charset="0"/>
              </a:rPr>
              <a:t>representative</a:t>
            </a:r>
            <a:r>
              <a:rPr lang="en-GB" dirty="0">
                <a:latin typeface="Comic Sans MS" panose="030F0702030302020204" pitchFamily="66" charset="0"/>
              </a:rPr>
              <a:t> and </a:t>
            </a:r>
            <a:r>
              <a:rPr lang="en-GB" b="1" dirty="0" err="1">
                <a:solidFill>
                  <a:srgbClr val="7030A0"/>
                </a:solidFill>
                <a:latin typeface="Comic Sans MS" panose="030F0702030302020204" pitchFamily="66" charset="0"/>
              </a:rPr>
              <a:t>generalisable</a:t>
            </a:r>
            <a:endParaRPr lang="en-US" b="1" dirty="0">
              <a:solidFill>
                <a:srgbClr val="7030A0"/>
              </a:solidFill>
              <a:latin typeface="Comic Sans MS" panose="030F0702030302020204" pitchFamily="66" charset="0"/>
            </a:endParaRPr>
          </a:p>
        </p:txBody>
      </p:sp>
      <p:sp>
        <p:nvSpPr>
          <p:cNvPr id="173061" name="Text Box 5"/>
          <p:cNvSpPr txBox="1">
            <a:spLocks noChangeArrowheads="1"/>
          </p:cNvSpPr>
          <p:nvPr/>
        </p:nvSpPr>
        <p:spPr bwMode="auto">
          <a:xfrm>
            <a:off x="252961" y="2544261"/>
            <a:ext cx="2616364" cy="2169825"/>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b="1" dirty="0">
                <a:solidFill>
                  <a:srgbClr val="7030A0"/>
                </a:solidFill>
                <a:latin typeface="Comic Sans MS" panose="030F0702030302020204" pitchFamily="66" charset="0"/>
              </a:rPr>
              <a:t>Quantitative</a:t>
            </a:r>
          </a:p>
          <a:p>
            <a:pPr>
              <a:spcBef>
                <a:spcPct val="50000"/>
              </a:spcBef>
            </a:pPr>
            <a:r>
              <a:rPr lang="en-GB" dirty="0">
                <a:latin typeface="Comic Sans MS" panose="030F0702030302020204" pitchFamily="66" charset="0"/>
              </a:rPr>
              <a:t>Large amounts of statistical data</a:t>
            </a:r>
          </a:p>
          <a:p>
            <a:pPr>
              <a:spcBef>
                <a:spcPct val="50000"/>
              </a:spcBef>
            </a:pPr>
            <a:r>
              <a:rPr lang="en-GB" b="1" dirty="0">
                <a:solidFill>
                  <a:srgbClr val="7030A0"/>
                </a:solidFill>
                <a:latin typeface="Comic Sans MS" panose="030F0702030302020204" pitchFamily="66" charset="0"/>
              </a:rPr>
              <a:t>Primary data</a:t>
            </a:r>
          </a:p>
          <a:p>
            <a:pPr>
              <a:spcBef>
                <a:spcPct val="50000"/>
              </a:spcBef>
            </a:pPr>
            <a:r>
              <a:rPr lang="en-GB" dirty="0">
                <a:latin typeface="Comic Sans MS" panose="030F0702030302020204" pitchFamily="66" charset="0"/>
              </a:rPr>
              <a:t>This data has not been collected before</a:t>
            </a:r>
          </a:p>
        </p:txBody>
      </p:sp>
      <p:sp>
        <p:nvSpPr>
          <p:cNvPr id="173066" name="Text Box 10"/>
          <p:cNvSpPr txBox="1">
            <a:spLocks noChangeArrowheads="1"/>
          </p:cNvSpPr>
          <p:nvPr/>
        </p:nvSpPr>
        <p:spPr bwMode="auto">
          <a:xfrm>
            <a:off x="7319964" y="188915"/>
            <a:ext cx="4314988" cy="2585323"/>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b="1" dirty="0">
                <a:solidFill>
                  <a:srgbClr val="7030A0"/>
                </a:solidFill>
                <a:latin typeface="Comic Sans MS" panose="030F0702030302020204" pitchFamily="66" charset="0"/>
              </a:rPr>
              <a:t>Closed ended questions</a:t>
            </a:r>
            <a:r>
              <a:rPr lang="en-GB" dirty="0">
                <a:solidFill>
                  <a:srgbClr val="7030A0"/>
                </a:solidFill>
                <a:latin typeface="Comic Sans MS" panose="030F0702030302020204" pitchFamily="66" charset="0"/>
              </a:rPr>
              <a:t> </a:t>
            </a:r>
          </a:p>
          <a:p>
            <a:r>
              <a:rPr lang="en-GB" dirty="0">
                <a:latin typeface="Comic Sans MS" panose="030F0702030302020204" pitchFamily="66" charset="0"/>
              </a:rPr>
              <a:t>The respondent must choose their answer from a limited range of possible answers like yes, no or don’t know or </a:t>
            </a:r>
            <a:r>
              <a:rPr lang="en-GB" b="1" dirty="0" err="1">
                <a:solidFill>
                  <a:srgbClr val="7030A0"/>
                </a:solidFill>
                <a:latin typeface="Comic Sans MS" panose="030F0702030302020204" pitchFamily="66" charset="0"/>
              </a:rPr>
              <a:t>likert</a:t>
            </a:r>
            <a:r>
              <a:rPr lang="en-GB" b="1" dirty="0">
                <a:solidFill>
                  <a:srgbClr val="7030A0"/>
                </a:solidFill>
                <a:latin typeface="Comic Sans MS" panose="030F0702030302020204" pitchFamily="66" charset="0"/>
              </a:rPr>
              <a:t> scales</a:t>
            </a:r>
            <a:r>
              <a:rPr lang="en-GB" dirty="0">
                <a:latin typeface="Comic Sans MS" panose="030F0702030302020204" pitchFamily="66" charset="0"/>
              </a:rPr>
              <a:t>.</a:t>
            </a:r>
          </a:p>
          <a:p>
            <a:endParaRPr lang="en-GB" dirty="0">
              <a:latin typeface="Comic Sans MS" panose="030F0702030302020204" pitchFamily="66" charset="0"/>
            </a:endParaRPr>
          </a:p>
          <a:p>
            <a:r>
              <a:rPr lang="en-GB" b="1" dirty="0">
                <a:solidFill>
                  <a:srgbClr val="7030A0"/>
                </a:solidFill>
                <a:latin typeface="Comic Sans MS" panose="030F0702030302020204" pitchFamily="66" charset="0"/>
              </a:rPr>
              <a:t>Open ended questions</a:t>
            </a:r>
            <a:r>
              <a:rPr lang="en-GB" dirty="0">
                <a:solidFill>
                  <a:srgbClr val="7030A0"/>
                </a:solidFill>
                <a:latin typeface="Comic Sans MS" panose="030F0702030302020204" pitchFamily="66" charset="0"/>
              </a:rPr>
              <a:t> </a:t>
            </a:r>
          </a:p>
          <a:p>
            <a:r>
              <a:rPr lang="en-GB" dirty="0">
                <a:latin typeface="Comic Sans MS" panose="030F0702030302020204" pitchFamily="66" charset="0"/>
              </a:rPr>
              <a:t>These allow the respondent to answer freely in their own words.</a:t>
            </a:r>
          </a:p>
        </p:txBody>
      </p:sp>
      <p:sp>
        <p:nvSpPr>
          <p:cNvPr id="173067" name="Text Box 11"/>
          <p:cNvSpPr txBox="1">
            <a:spLocks noChangeArrowheads="1"/>
          </p:cNvSpPr>
          <p:nvPr/>
        </p:nvSpPr>
        <p:spPr bwMode="auto">
          <a:xfrm>
            <a:off x="9091039" y="2967987"/>
            <a:ext cx="2590800" cy="1061829"/>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b="1" dirty="0">
                <a:solidFill>
                  <a:srgbClr val="7030A0"/>
                </a:solidFill>
                <a:latin typeface="Comic Sans MS" panose="030F0702030302020204" pitchFamily="66" charset="0"/>
              </a:rPr>
              <a:t>Hypothesis</a:t>
            </a:r>
          </a:p>
          <a:p>
            <a:pPr>
              <a:spcBef>
                <a:spcPct val="50000"/>
              </a:spcBef>
            </a:pPr>
            <a:r>
              <a:rPr lang="en-GB" dirty="0">
                <a:latin typeface="Comic Sans MS" panose="030F0702030302020204" pitchFamily="66" charset="0"/>
              </a:rPr>
              <a:t>A theory or idea to test</a:t>
            </a:r>
            <a:endParaRPr lang="en-US" dirty="0">
              <a:latin typeface="Comic Sans MS" panose="030F0702030302020204" pitchFamily="66" charset="0"/>
            </a:endParaRPr>
          </a:p>
        </p:txBody>
      </p:sp>
      <p:sp>
        <p:nvSpPr>
          <p:cNvPr id="173068" name="Text Box 12"/>
          <p:cNvSpPr txBox="1">
            <a:spLocks noChangeArrowheads="1"/>
          </p:cNvSpPr>
          <p:nvPr/>
        </p:nvSpPr>
        <p:spPr bwMode="auto">
          <a:xfrm>
            <a:off x="7847424" y="4179025"/>
            <a:ext cx="3787529" cy="1061829"/>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b="1" dirty="0">
                <a:solidFill>
                  <a:srgbClr val="7030A0"/>
                </a:solidFill>
                <a:latin typeface="Comic Sans MS" panose="030F0702030302020204" pitchFamily="66" charset="0"/>
              </a:rPr>
              <a:t>Pilot study</a:t>
            </a:r>
          </a:p>
          <a:p>
            <a:pPr>
              <a:spcBef>
                <a:spcPct val="50000"/>
              </a:spcBef>
            </a:pPr>
            <a:r>
              <a:rPr lang="en-GB" dirty="0">
                <a:latin typeface="Comic Sans MS" panose="030F0702030302020204" pitchFamily="66" charset="0"/>
              </a:rPr>
              <a:t>A trial run to test for problems with questions</a:t>
            </a:r>
            <a:endParaRPr lang="en-US" dirty="0">
              <a:latin typeface="Comic Sans MS" panose="030F0702030302020204" pitchFamily="66" charset="0"/>
            </a:endParaRPr>
          </a:p>
        </p:txBody>
      </p:sp>
      <p:sp>
        <p:nvSpPr>
          <p:cNvPr id="173069" name="Text Box 13"/>
          <p:cNvSpPr txBox="1">
            <a:spLocks noChangeArrowheads="1"/>
          </p:cNvSpPr>
          <p:nvPr/>
        </p:nvSpPr>
        <p:spPr bwMode="auto">
          <a:xfrm>
            <a:off x="7847425" y="5386529"/>
            <a:ext cx="3834415" cy="1338828"/>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b="1" dirty="0">
                <a:solidFill>
                  <a:srgbClr val="7030A0"/>
                </a:solidFill>
                <a:latin typeface="Comic Sans MS" panose="030F0702030302020204" pitchFamily="66" charset="0"/>
              </a:rPr>
              <a:t>Operationalising</a:t>
            </a:r>
            <a:r>
              <a:rPr lang="en-GB" b="1" dirty="0">
                <a:latin typeface="Comic Sans MS" panose="030F0702030302020204" pitchFamily="66" charset="0"/>
              </a:rPr>
              <a:t> concepts</a:t>
            </a:r>
          </a:p>
          <a:p>
            <a:pPr>
              <a:spcBef>
                <a:spcPct val="50000"/>
              </a:spcBef>
            </a:pPr>
            <a:r>
              <a:rPr lang="en-GB" dirty="0">
                <a:latin typeface="Comic Sans MS" panose="030F0702030302020204" pitchFamily="66" charset="0"/>
              </a:rPr>
              <a:t>Putting concepts like God or class into categories (pre-set answers) that can be easily analysed</a:t>
            </a:r>
            <a:endParaRPr lang="en-US" dirty="0">
              <a:latin typeface="Comic Sans MS" panose="030F0702030302020204" pitchFamily="66" charset="0"/>
            </a:endParaRPr>
          </a:p>
        </p:txBody>
      </p:sp>
      <p:sp>
        <p:nvSpPr>
          <p:cNvPr id="173070" name="Text Box 14"/>
          <p:cNvSpPr txBox="1">
            <a:spLocks noChangeArrowheads="1"/>
          </p:cNvSpPr>
          <p:nvPr/>
        </p:nvSpPr>
        <p:spPr bwMode="auto">
          <a:xfrm>
            <a:off x="241330" y="4832747"/>
            <a:ext cx="2449513" cy="1892826"/>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b="1" dirty="0">
                <a:latin typeface="Comic Sans MS" panose="030F0702030302020204" pitchFamily="66" charset="0"/>
              </a:rPr>
              <a:t>Sample</a:t>
            </a:r>
          </a:p>
          <a:p>
            <a:pPr>
              <a:spcBef>
                <a:spcPct val="50000"/>
              </a:spcBef>
            </a:pPr>
            <a:r>
              <a:rPr lang="en-GB" dirty="0">
                <a:latin typeface="Comic Sans MS" panose="030F0702030302020204" pitchFamily="66" charset="0"/>
              </a:rPr>
              <a:t>Not all of the population can be studied so researchers select a sample of it to study</a:t>
            </a:r>
            <a:endParaRPr lang="en-US" dirty="0">
              <a:latin typeface="Comic Sans MS" panose="030F0702030302020204" pitchFamily="66" charset="0"/>
            </a:endParaRPr>
          </a:p>
        </p:txBody>
      </p:sp>
      <p:sp>
        <p:nvSpPr>
          <p:cNvPr id="173071" name="Text Box 15"/>
          <p:cNvSpPr txBox="1">
            <a:spLocks noChangeArrowheads="1"/>
          </p:cNvSpPr>
          <p:nvPr/>
        </p:nvSpPr>
        <p:spPr bwMode="auto">
          <a:xfrm>
            <a:off x="2995450" y="3498900"/>
            <a:ext cx="4635061" cy="2862322"/>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lgn="l">
              <a:defRPr>
                <a:solidFill>
                  <a:schemeClr val="tx1"/>
                </a:solidFill>
                <a:latin typeface="Arial" charset="0"/>
                <a:cs typeface="Arial" charset="0"/>
              </a:defRPr>
            </a:lvl1pPr>
            <a:lvl2pPr marL="800100" indent="-342900" algn="l">
              <a:defRPr>
                <a:solidFill>
                  <a:schemeClr val="tx1"/>
                </a:solidFill>
                <a:latin typeface="Arial" charset="0"/>
                <a:cs typeface="Arial" charset="0"/>
              </a:defRPr>
            </a:lvl2pPr>
            <a:lvl3pPr marL="1257300" indent="-342900" algn="l">
              <a:defRPr>
                <a:solidFill>
                  <a:schemeClr val="tx1"/>
                </a:solidFill>
                <a:latin typeface="Arial" charset="0"/>
                <a:cs typeface="Arial" charset="0"/>
              </a:defRPr>
            </a:lvl3pPr>
            <a:lvl4pPr marL="1714500" indent="-342900" algn="l">
              <a:defRPr>
                <a:solidFill>
                  <a:schemeClr val="tx1"/>
                </a:solidFill>
                <a:latin typeface="Arial" charset="0"/>
                <a:cs typeface="Arial" charset="0"/>
              </a:defRPr>
            </a:lvl4pPr>
            <a:lvl5pPr marL="2171700" indent="-342900" algn="l">
              <a:defRPr>
                <a:solidFill>
                  <a:schemeClr val="tx1"/>
                </a:solidFill>
                <a:latin typeface="Arial" charset="0"/>
                <a:cs typeface="Arial" charset="0"/>
              </a:defRPr>
            </a:lvl5pPr>
            <a:lvl6pPr marL="2628900" indent="-342900" fontAlgn="base">
              <a:spcBef>
                <a:spcPct val="0"/>
              </a:spcBef>
              <a:spcAft>
                <a:spcPct val="0"/>
              </a:spcAft>
              <a:defRPr>
                <a:solidFill>
                  <a:schemeClr val="tx1"/>
                </a:solidFill>
                <a:latin typeface="Arial" charset="0"/>
                <a:cs typeface="Arial" charset="0"/>
              </a:defRPr>
            </a:lvl6pPr>
            <a:lvl7pPr marL="3086100" indent="-342900" fontAlgn="base">
              <a:spcBef>
                <a:spcPct val="0"/>
              </a:spcBef>
              <a:spcAft>
                <a:spcPct val="0"/>
              </a:spcAft>
              <a:defRPr>
                <a:solidFill>
                  <a:schemeClr val="tx1"/>
                </a:solidFill>
                <a:latin typeface="Arial" charset="0"/>
                <a:cs typeface="Arial" charset="0"/>
              </a:defRPr>
            </a:lvl7pPr>
            <a:lvl8pPr marL="3543300" indent="-342900" fontAlgn="base">
              <a:spcBef>
                <a:spcPct val="0"/>
              </a:spcBef>
              <a:spcAft>
                <a:spcPct val="0"/>
              </a:spcAft>
              <a:defRPr>
                <a:solidFill>
                  <a:schemeClr val="tx1"/>
                </a:solidFill>
                <a:latin typeface="Arial" charset="0"/>
                <a:cs typeface="Arial" charset="0"/>
              </a:defRPr>
            </a:lvl8pPr>
            <a:lvl9pPr marL="4000500" indent="-342900" fontAlgn="base">
              <a:spcBef>
                <a:spcPct val="0"/>
              </a:spcBef>
              <a:spcAft>
                <a:spcPct val="0"/>
              </a:spcAft>
              <a:defRPr>
                <a:solidFill>
                  <a:schemeClr val="tx1"/>
                </a:solidFill>
                <a:latin typeface="Arial" charset="0"/>
                <a:cs typeface="Arial" charset="0"/>
              </a:defRPr>
            </a:lvl9pPr>
          </a:lstStyle>
          <a:p>
            <a:pPr algn="ctr">
              <a:spcBef>
                <a:spcPct val="50000"/>
              </a:spcBef>
            </a:pPr>
            <a:r>
              <a:rPr lang="en-GB" b="1" dirty="0">
                <a:latin typeface="Comic Sans MS" pitchFamily="66" charset="0"/>
              </a:rPr>
              <a:t>Sampling techniques</a:t>
            </a:r>
          </a:p>
          <a:p>
            <a:pPr>
              <a:spcBef>
                <a:spcPct val="50000"/>
              </a:spcBef>
              <a:buFontTx/>
              <a:buAutoNum type="arabicPeriod"/>
            </a:pPr>
            <a:r>
              <a:rPr lang="en-GB" b="1" dirty="0">
                <a:solidFill>
                  <a:srgbClr val="7030A0"/>
                </a:solidFill>
                <a:latin typeface="Comic Sans MS" pitchFamily="66" charset="0"/>
              </a:rPr>
              <a:t>Random</a:t>
            </a:r>
            <a:r>
              <a:rPr lang="en-GB" dirty="0">
                <a:solidFill>
                  <a:srgbClr val="7030A0"/>
                </a:solidFill>
                <a:latin typeface="Comic Sans MS" pitchFamily="66" charset="0"/>
              </a:rPr>
              <a:t> </a:t>
            </a:r>
            <a:r>
              <a:rPr lang="en-GB" dirty="0">
                <a:latin typeface="Comic Sans MS" pitchFamily="66" charset="0"/>
              </a:rPr>
              <a:t>– people selected by chance</a:t>
            </a:r>
          </a:p>
          <a:p>
            <a:pPr>
              <a:spcBef>
                <a:spcPct val="50000"/>
              </a:spcBef>
              <a:buFontTx/>
              <a:buAutoNum type="arabicPeriod"/>
            </a:pPr>
            <a:r>
              <a:rPr lang="en-GB" b="1" dirty="0">
                <a:solidFill>
                  <a:srgbClr val="7030A0"/>
                </a:solidFill>
                <a:latin typeface="Comic Sans MS" pitchFamily="66" charset="0"/>
              </a:rPr>
              <a:t>Systematic</a:t>
            </a:r>
            <a:r>
              <a:rPr lang="en-GB" b="1" dirty="0">
                <a:latin typeface="Comic Sans MS" pitchFamily="66" charset="0"/>
              </a:rPr>
              <a:t> </a:t>
            </a:r>
            <a:r>
              <a:rPr lang="en-GB" dirty="0">
                <a:latin typeface="Comic Sans MS" pitchFamily="66" charset="0"/>
              </a:rPr>
              <a:t>– every 5</a:t>
            </a:r>
            <a:r>
              <a:rPr lang="en-GB" baseline="30000" dirty="0">
                <a:latin typeface="Comic Sans MS" pitchFamily="66" charset="0"/>
              </a:rPr>
              <a:t>th</a:t>
            </a:r>
            <a:r>
              <a:rPr lang="en-GB" dirty="0">
                <a:latin typeface="Comic Sans MS" pitchFamily="66" charset="0"/>
              </a:rPr>
              <a:t>, 10</a:t>
            </a:r>
            <a:r>
              <a:rPr lang="en-GB" baseline="30000" dirty="0">
                <a:latin typeface="Comic Sans MS" pitchFamily="66" charset="0"/>
              </a:rPr>
              <a:t>th</a:t>
            </a:r>
            <a:r>
              <a:rPr lang="en-GB" dirty="0">
                <a:latin typeface="Comic Sans MS" pitchFamily="66" charset="0"/>
              </a:rPr>
              <a:t> or 100</a:t>
            </a:r>
            <a:r>
              <a:rPr lang="en-GB" baseline="30000" dirty="0">
                <a:latin typeface="Comic Sans MS" pitchFamily="66" charset="0"/>
              </a:rPr>
              <a:t>th</a:t>
            </a:r>
            <a:r>
              <a:rPr lang="en-GB" dirty="0">
                <a:latin typeface="Comic Sans MS" pitchFamily="66" charset="0"/>
              </a:rPr>
              <a:t> person is chosen.</a:t>
            </a:r>
          </a:p>
          <a:p>
            <a:pPr>
              <a:spcBef>
                <a:spcPct val="50000"/>
              </a:spcBef>
              <a:buFontTx/>
              <a:buAutoNum type="arabicPeriod"/>
            </a:pPr>
            <a:r>
              <a:rPr lang="en-GB" b="1" dirty="0">
                <a:solidFill>
                  <a:srgbClr val="7030A0"/>
                </a:solidFill>
                <a:latin typeface="Comic Sans MS" pitchFamily="66" charset="0"/>
              </a:rPr>
              <a:t>Stratified</a:t>
            </a:r>
            <a:r>
              <a:rPr lang="en-GB" b="1" dirty="0">
                <a:latin typeface="Comic Sans MS" pitchFamily="66" charset="0"/>
              </a:rPr>
              <a:t> –</a:t>
            </a:r>
            <a:r>
              <a:rPr lang="en-GB" dirty="0">
                <a:latin typeface="Comic Sans MS" pitchFamily="66" charset="0"/>
              </a:rPr>
              <a:t> a sample that reflects societies diversity </a:t>
            </a:r>
          </a:p>
          <a:p>
            <a:pPr>
              <a:spcBef>
                <a:spcPct val="50000"/>
              </a:spcBef>
              <a:buFontTx/>
              <a:buAutoNum type="arabicPeriod"/>
            </a:pPr>
            <a:r>
              <a:rPr lang="en-GB" b="1" dirty="0">
                <a:solidFill>
                  <a:srgbClr val="7030A0"/>
                </a:solidFill>
                <a:latin typeface="Comic Sans MS" pitchFamily="66" charset="0"/>
              </a:rPr>
              <a:t>Quota</a:t>
            </a:r>
            <a:r>
              <a:rPr lang="en-GB" dirty="0">
                <a:solidFill>
                  <a:srgbClr val="7030A0"/>
                </a:solidFill>
                <a:latin typeface="Comic Sans MS" pitchFamily="66" charset="0"/>
              </a:rPr>
              <a:t> </a:t>
            </a:r>
            <a:r>
              <a:rPr lang="en-GB" dirty="0">
                <a:latin typeface="Comic Sans MS" pitchFamily="66" charset="0"/>
              </a:rPr>
              <a:t>– researchers have a quota (amount) of requirements to fill</a:t>
            </a:r>
            <a:endParaRPr lang="en-US" dirty="0">
              <a:latin typeface="Comic Sans MS" pitchFamily="66" charset="0"/>
            </a:endParaRPr>
          </a:p>
        </p:txBody>
      </p:sp>
      <p:sp>
        <p:nvSpPr>
          <p:cNvPr id="2" name="Footer Placeholder 1"/>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2572255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Text Box 2"/>
          <p:cNvSpPr txBox="1">
            <a:spLocks noChangeArrowheads="1"/>
          </p:cNvSpPr>
          <p:nvPr/>
        </p:nvSpPr>
        <p:spPr bwMode="auto">
          <a:xfrm>
            <a:off x="5315388" y="788278"/>
            <a:ext cx="1415772" cy="5139917"/>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5400000" scaled="1"/>
            <a:tileRect/>
          </a:gradFill>
          <a:ln w="57150">
            <a:solidFill>
              <a:srgbClr val="FF00FF"/>
            </a:solidFill>
            <a:miter lim="800000"/>
            <a:headEnd/>
            <a:tailEnd/>
          </a:ln>
          <a:effectLst/>
          <a:extLst/>
        </p:spPr>
        <p:txBody>
          <a:bodyPr vert="vert270" wrap="square">
            <a:spAutoFit/>
          </a:bodyPr>
          <a:lstStyle/>
          <a:p>
            <a:pPr algn="ctr">
              <a:spcBef>
                <a:spcPct val="50000"/>
              </a:spcBef>
            </a:pPr>
            <a:r>
              <a:rPr lang="en-GB" sz="4000" b="1" dirty="0">
                <a:latin typeface="Comic Sans MS" panose="030F0702030302020204" pitchFamily="66" charset="0"/>
              </a:rPr>
              <a:t>4. Social surveys -Questionnaires</a:t>
            </a:r>
            <a:endParaRPr lang="en-US" sz="4000" b="1" dirty="0">
              <a:latin typeface="Comic Sans MS" panose="030F0702030302020204" pitchFamily="66" charset="0"/>
            </a:endParaRPr>
          </a:p>
        </p:txBody>
      </p:sp>
      <p:sp>
        <p:nvSpPr>
          <p:cNvPr id="161795" name="Text Box 3"/>
          <p:cNvSpPr txBox="1">
            <a:spLocks noChangeArrowheads="1"/>
          </p:cNvSpPr>
          <p:nvPr/>
        </p:nvSpPr>
        <p:spPr bwMode="auto">
          <a:xfrm>
            <a:off x="601792" y="472830"/>
            <a:ext cx="3839633" cy="5801588"/>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lgn="l">
              <a:defRPr>
                <a:solidFill>
                  <a:schemeClr val="tx1"/>
                </a:solidFill>
                <a:latin typeface="Arial" charset="0"/>
                <a:cs typeface="Arial" charset="0"/>
              </a:defRPr>
            </a:lvl1pPr>
            <a:lvl2pPr marL="800100" indent="-342900" algn="l">
              <a:defRPr>
                <a:solidFill>
                  <a:schemeClr val="tx1"/>
                </a:solidFill>
                <a:latin typeface="Arial" charset="0"/>
                <a:cs typeface="Arial" charset="0"/>
              </a:defRPr>
            </a:lvl2pPr>
            <a:lvl3pPr marL="1257300" indent="-342900" algn="l">
              <a:defRPr>
                <a:solidFill>
                  <a:schemeClr val="tx1"/>
                </a:solidFill>
                <a:latin typeface="Arial" charset="0"/>
                <a:cs typeface="Arial" charset="0"/>
              </a:defRPr>
            </a:lvl3pPr>
            <a:lvl4pPr marL="1714500" indent="-342900" algn="l">
              <a:defRPr>
                <a:solidFill>
                  <a:schemeClr val="tx1"/>
                </a:solidFill>
                <a:latin typeface="Arial" charset="0"/>
                <a:cs typeface="Arial" charset="0"/>
              </a:defRPr>
            </a:lvl4pPr>
            <a:lvl5pPr marL="2171700" indent="-342900" algn="l">
              <a:defRPr>
                <a:solidFill>
                  <a:schemeClr val="tx1"/>
                </a:solidFill>
                <a:latin typeface="Arial" charset="0"/>
                <a:cs typeface="Arial" charset="0"/>
              </a:defRPr>
            </a:lvl5pPr>
            <a:lvl6pPr marL="2628900" indent="-342900" fontAlgn="base">
              <a:spcBef>
                <a:spcPct val="0"/>
              </a:spcBef>
              <a:spcAft>
                <a:spcPct val="0"/>
              </a:spcAft>
              <a:defRPr>
                <a:solidFill>
                  <a:schemeClr val="tx1"/>
                </a:solidFill>
                <a:latin typeface="Arial" charset="0"/>
                <a:cs typeface="Arial" charset="0"/>
              </a:defRPr>
            </a:lvl6pPr>
            <a:lvl7pPr marL="3086100" indent="-342900" fontAlgn="base">
              <a:spcBef>
                <a:spcPct val="0"/>
              </a:spcBef>
              <a:spcAft>
                <a:spcPct val="0"/>
              </a:spcAft>
              <a:defRPr>
                <a:solidFill>
                  <a:schemeClr val="tx1"/>
                </a:solidFill>
                <a:latin typeface="Arial" charset="0"/>
                <a:cs typeface="Arial" charset="0"/>
              </a:defRPr>
            </a:lvl7pPr>
            <a:lvl8pPr marL="3543300" indent="-342900" fontAlgn="base">
              <a:spcBef>
                <a:spcPct val="0"/>
              </a:spcBef>
              <a:spcAft>
                <a:spcPct val="0"/>
              </a:spcAft>
              <a:defRPr>
                <a:solidFill>
                  <a:schemeClr val="tx1"/>
                </a:solidFill>
                <a:latin typeface="Arial" charset="0"/>
                <a:cs typeface="Arial" charset="0"/>
              </a:defRPr>
            </a:lvl8pPr>
            <a:lvl9pPr marL="4000500" indent="-342900" fontAlgn="base">
              <a:spcBef>
                <a:spcPct val="0"/>
              </a:spcBef>
              <a:spcAft>
                <a:spcPct val="0"/>
              </a:spcAft>
              <a:defRPr>
                <a:solidFill>
                  <a:schemeClr val="tx1"/>
                </a:solidFill>
                <a:latin typeface="Arial" charset="0"/>
                <a:cs typeface="Arial" charset="0"/>
              </a:defRPr>
            </a:lvl9pPr>
          </a:lstStyle>
          <a:p>
            <a:pPr algn="ctr">
              <a:spcBef>
                <a:spcPct val="50000"/>
              </a:spcBef>
            </a:pPr>
            <a:r>
              <a:rPr lang="en-GB" sz="2000" b="1" dirty="0">
                <a:latin typeface="Comic Sans MS" pitchFamily="66" charset="0"/>
              </a:rPr>
              <a:t>Advantages</a:t>
            </a:r>
            <a:endParaRPr lang="en-GB" sz="1800" b="1" dirty="0">
              <a:latin typeface="Comic Sans MS" pitchFamily="66" charset="0"/>
            </a:endParaRPr>
          </a:p>
          <a:p>
            <a:pPr>
              <a:spcBef>
                <a:spcPct val="50000"/>
              </a:spcBef>
              <a:buFont typeface="+mj-lt"/>
              <a:buAutoNum type="arabicPeriod"/>
            </a:pPr>
            <a:r>
              <a:rPr lang="en-GB" b="1" dirty="0">
                <a:latin typeface="Comic Sans MS" pitchFamily="66" charset="0"/>
              </a:rPr>
              <a:t>Quick, cheap and easy</a:t>
            </a:r>
            <a:r>
              <a:rPr lang="en-GB" dirty="0">
                <a:latin typeface="Comic Sans MS" pitchFamily="66" charset="0"/>
              </a:rPr>
              <a:t> to gather.</a:t>
            </a:r>
          </a:p>
          <a:p>
            <a:pPr>
              <a:spcBef>
                <a:spcPct val="50000"/>
              </a:spcBef>
              <a:buFont typeface="+mj-lt"/>
              <a:buAutoNum type="arabicPeriod"/>
            </a:pPr>
            <a:r>
              <a:rPr lang="en-GB" b="1" dirty="0">
                <a:solidFill>
                  <a:srgbClr val="7030A0"/>
                </a:solidFill>
                <a:latin typeface="Comic Sans MS" pitchFamily="66" charset="0"/>
              </a:rPr>
              <a:t>Reliable</a:t>
            </a:r>
            <a:r>
              <a:rPr lang="en-GB" dirty="0">
                <a:solidFill>
                  <a:srgbClr val="7030A0"/>
                </a:solidFill>
                <a:latin typeface="Comic Sans MS" pitchFamily="66" charset="0"/>
              </a:rPr>
              <a:t> </a:t>
            </a:r>
            <a:r>
              <a:rPr lang="en-GB" dirty="0">
                <a:latin typeface="Comic Sans MS" pitchFamily="66" charset="0"/>
              </a:rPr>
              <a:t>– can be replicated.</a:t>
            </a:r>
          </a:p>
          <a:p>
            <a:pPr>
              <a:spcBef>
                <a:spcPct val="50000"/>
              </a:spcBef>
              <a:buFont typeface="+mj-lt"/>
              <a:buAutoNum type="arabicPeriod"/>
            </a:pPr>
            <a:r>
              <a:rPr lang="en-GB" b="1" dirty="0">
                <a:latin typeface="Comic Sans MS" pitchFamily="66" charset="0"/>
              </a:rPr>
              <a:t>Can</a:t>
            </a:r>
            <a:r>
              <a:rPr lang="en-GB" dirty="0">
                <a:latin typeface="Comic Sans MS" pitchFamily="66" charset="0"/>
              </a:rPr>
              <a:t> test a hypothesis.</a:t>
            </a:r>
          </a:p>
          <a:p>
            <a:pPr>
              <a:spcBef>
                <a:spcPct val="50000"/>
              </a:spcBef>
              <a:buFont typeface="+mj-lt"/>
              <a:buAutoNum type="arabicPeriod"/>
            </a:pPr>
            <a:r>
              <a:rPr lang="en-GB" b="1" dirty="0">
                <a:latin typeface="Comic Sans MS" pitchFamily="66" charset="0"/>
              </a:rPr>
              <a:t>Detached and </a:t>
            </a:r>
            <a:r>
              <a:rPr lang="en-GB" b="1" dirty="0">
                <a:solidFill>
                  <a:srgbClr val="7030A0"/>
                </a:solidFill>
                <a:latin typeface="Comic Sans MS" pitchFamily="66" charset="0"/>
              </a:rPr>
              <a:t>objective</a:t>
            </a:r>
            <a:r>
              <a:rPr lang="en-GB" dirty="0">
                <a:solidFill>
                  <a:srgbClr val="7030A0"/>
                </a:solidFill>
                <a:latin typeface="Comic Sans MS" pitchFamily="66" charset="0"/>
              </a:rPr>
              <a:t> </a:t>
            </a:r>
            <a:r>
              <a:rPr lang="en-GB" dirty="0">
                <a:latin typeface="Comic Sans MS" pitchFamily="66" charset="0"/>
              </a:rPr>
              <a:t>way of collecting the data.</a:t>
            </a:r>
          </a:p>
          <a:p>
            <a:pPr>
              <a:spcBef>
                <a:spcPct val="50000"/>
              </a:spcBef>
              <a:buFont typeface="+mj-lt"/>
              <a:buAutoNum type="arabicPeriod"/>
            </a:pPr>
            <a:r>
              <a:rPr lang="en-GB" b="1" dirty="0">
                <a:solidFill>
                  <a:srgbClr val="7030A0"/>
                </a:solidFill>
                <a:latin typeface="Comic Sans MS" pitchFamily="66" charset="0"/>
              </a:rPr>
              <a:t>Representative</a:t>
            </a:r>
            <a:r>
              <a:rPr lang="en-GB" dirty="0">
                <a:latin typeface="Comic Sans MS" pitchFamily="66" charset="0"/>
              </a:rPr>
              <a:t>; due to the large amount of data that can be gathered, especially if a good sampling method is used.</a:t>
            </a:r>
          </a:p>
          <a:p>
            <a:pPr>
              <a:spcBef>
                <a:spcPct val="50000"/>
              </a:spcBef>
              <a:buFont typeface="+mj-lt"/>
              <a:buAutoNum type="arabicPeriod"/>
            </a:pPr>
            <a:r>
              <a:rPr lang="en-GB" b="1" dirty="0">
                <a:latin typeface="Comic Sans MS" pitchFamily="66" charset="0"/>
              </a:rPr>
              <a:t>Fewer ethical issues</a:t>
            </a:r>
            <a:r>
              <a:rPr lang="en-GB" dirty="0">
                <a:latin typeface="Comic Sans MS" pitchFamily="66" charset="0"/>
              </a:rPr>
              <a:t> as questions aren’t in depth and people can refuse to answer.  </a:t>
            </a:r>
          </a:p>
          <a:p>
            <a:pPr>
              <a:spcBef>
                <a:spcPct val="50000"/>
              </a:spcBef>
              <a:buFont typeface="+mj-lt"/>
              <a:buAutoNum type="arabicPeriod"/>
            </a:pPr>
            <a:r>
              <a:rPr lang="en-GB" dirty="0">
                <a:latin typeface="Comic Sans MS" pitchFamily="66" charset="0"/>
              </a:rPr>
              <a:t>No issue of </a:t>
            </a:r>
            <a:r>
              <a:rPr lang="en-GB" b="1" dirty="0">
                <a:latin typeface="Comic Sans MS" pitchFamily="66" charset="0"/>
              </a:rPr>
              <a:t>deception as informed consent</a:t>
            </a:r>
            <a:r>
              <a:rPr lang="en-GB" dirty="0">
                <a:latin typeface="Comic Sans MS" pitchFamily="66" charset="0"/>
              </a:rPr>
              <a:t> has been gained. </a:t>
            </a:r>
          </a:p>
        </p:txBody>
      </p:sp>
      <p:sp>
        <p:nvSpPr>
          <p:cNvPr id="161796" name="Text Box 4"/>
          <p:cNvSpPr txBox="1">
            <a:spLocks noChangeArrowheads="1"/>
          </p:cNvSpPr>
          <p:nvPr/>
        </p:nvSpPr>
        <p:spPr bwMode="auto">
          <a:xfrm>
            <a:off x="7719701" y="788276"/>
            <a:ext cx="3744384" cy="4970591"/>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lgn="l">
              <a:defRPr>
                <a:solidFill>
                  <a:schemeClr val="tx1"/>
                </a:solidFill>
                <a:latin typeface="Arial" charset="0"/>
                <a:cs typeface="Arial" charset="0"/>
              </a:defRPr>
            </a:lvl1pPr>
            <a:lvl2pPr marL="800100" indent="-342900" algn="l">
              <a:defRPr>
                <a:solidFill>
                  <a:schemeClr val="tx1"/>
                </a:solidFill>
                <a:latin typeface="Arial" charset="0"/>
                <a:cs typeface="Arial" charset="0"/>
              </a:defRPr>
            </a:lvl2pPr>
            <a:lvl3pPr marL="1257300" indent="-342900" algn="l">
              <a:defRPr>
                <a:solidFill>
                  <a:schemeClr val="tx1"/>
                </a:solidFill>
                <a:latin typeface="Arial" charset="0"/>
                <a:cs typeface="Arial" charset="0"/>
              </a:defRPr>
            </a:lvl3pPr>
            <a:lvl4pPr marL="1714500" indent="-342900" algn="l">
              <a:defRPr>
                <a:solidFill>
                  <a:schemeClr val="tx1"/>
                </a:solidFill>
                <a:latin typeface="Arial" charset="0"/>
                <a:cs typeface="Arial" charset="0"/>
              </a:defRPr>
            </a:lvl4pPr>
            <a:lvl5pPr marL="2171700" indent="-342900" algn="l">
              <a:defRPr>
                <a:solidFill>
                  <a:schemeClr val="tx1"/>
                </a:solidFill>
                <a:latin typeface="Arial" charset="0"/>
                <a:cs typeface="Arial" charset="0"/>
              </a:defRPr>
            </a:lvl5pPr>
            <a:lvl6pPr marL="2628900" indent="-342900" fontAlgn="base">
              <a:spcBef>
                <a:spcPct val="0"/>
              </a:spcBef>
              <a:spcAft>
                <a:spcPct val="0"/>
              </a:spcAft>
              <a:defRPr>
                <a:solidFill>
                  <a:schemeClr val="tx1"/>
                </a:solidFill>
                <a:latin typeface="Arial" charset="0"/>
                <a:cs typeface="Arial" charset="0"/>
              </a:defRPr>
            </a:lvl6pPr>
            <a:lvl7pPr marL="3086100" indent="-342900" fontAlgn="base">
              <a:spcBef>
                <a:spcPct val="0"/>
              </a:spcBef>
              <a:spcAft>
                <a:spcPct val="0"/>
              </a:spcAft>
              <a:defRPr>
                <a:solidFill>
                  <a:schemeClr val="tx1"/>
                </a:solidFill>
                <a:latin typeface="Arial" charset="0"/>
                <a:cs typeface="Arial" charset="0"/>
              </a:defRPr>
            </a:lvl7pPr>
            <a:lvl8pPr marL="3543300" indent="-342900" fontAlgn="base">
              <a:spcBef>
                <a:spcPct val="0"/>
              </a:spcBef>
              <a:spcAft>
                <a:spcPct val="0"/>
              </a:spcAft>
              <a:defRPr>
                <a:solidFill>
                  <a:schemeClr val="tx1"/>
                </a:solidFill>
                <a:latin typeface="Arial" charset="0"/>
                <a:cs typeface="Arial" charset="0"/>
              </a:defRPr>
            </a:lvl8pPr>
            <a:lvl9pPr marL="4000500" indent="-342900" fontAlgn="base">
              <a:spcBef>
                <a:spcPct val="0"/>
              </a:spcBef>
              <a:spcAft>
                <a:spcPct val="0"/>
              </a:spcAft>
              <a:defRPr>
                <a:solidFill>
                  <a:schemeClr val="tx1"/>
                </a:solidFill>
                <a:latin typeface="Arial" charset="0"/>
                <a:cs typeface="Arial" charset="0"/>
              </a:defRPr>
            </a:lvl9pPr>
          </a:lstStyle>
          <a:p>
            <a:pPr algn="ctr">
              <a:spcBef>
                <a:spcPct val="50000"/>
              </a:spcBef>
            </a:pPr>
            <a:r>
              <a:rPr lang="en-GB" sz="2000" b="1" dirty="0">
                <a:latin typeface="Comic Sans MS" pitchFamily="66" charset="0"/>
              </a:rPr>
              <a:t>Disadvantages</a:t>
            </a:r>
            <a:endParaRPr lang="en-GB" sz="1800" b="1" dirty="0">
              <a:latin typeface="Comic Sans MS" pitchFamily="66" charset="0"/>
            </a:endParaRPr>
          </a:p>
          <a:p>
            <a:pPr>
              <a:spcBef>
                <a:spcPct val="50000"/>
              </a:spcBef>
              <a:buFontTx/>
              <a:buAutoNum type="arabicPeriod"/>
            </a:pPr>
            <a:r>
              <a:rPr lang="en-GB" dirty="0">
                <a:latin typeface="Comic Sans MS" pitchFamily="66" charset="0"/>
              </a:rPr>
              <a:t>The data is limited and </a:t>
            </a:r>
            <a:r>
              <a:rPr lang="en-GB" b="1" dirty="0">
                <a:latin typeface="Comic Sans MS" pitchFamily="66" charset="0"/>
              </a:rPr>
              <a:t>superficial</a:t>
            </a:r>
            <a:r>
              <a:rPr lang="en-GB" dirty="0">
                <a:latin typeface="Comic Sans MS" pitchFamily="66" charset="0"/>
              </a:rPr>
              <a:t>.</a:t>
            </a:r>
          </a:p>
          <a:p>
            <a:pPr>
              <a:spcBef>
                <a:spcPct val="50000"/>
              </a:spcBef>
              <a:buFontTx/>
              <a:buAutoNum type="arabicPeriod"/>
            </a:pPr>
            <a:r>
              <a:rPr lang="en-GB" dirty="0">
                <a:latin typeface="Comic Sans MS" pitchFamily="66" charset="0"/>
              </a:rPr>
              <a:t>Postal questions have a </a:t>
            </a:r>
            <a:r>
              <a:rPr lang="en-GB" b="1" dirty="0">
                <a:latin typeface="Comic Sans MS" pitchFamily="66" charset="0"/>
              </a:rPr>
              <a:t>low response rate</a:t>
            </a:r>
            <a:r>
              <a:rPr lang="en-GB" dirty="0">
                <a:latin typeface="Comic Sans MS" pitchFamily="66" charset="0"/>
              </a:rPr>
              <a:t>, in some studies it is as low as 40%.</a:t>
            </a:r>
          </a:p>
          <a:p>
            <a:pPr>
              <a:spcBef>
                <a:spcPct val="50000"/>
              </a:spcBef>
              <a:buFontTx/>
              <a:buAutoNum type="arabicPeriod"/>
            </a:pPr>
            <a:r>
              <a:rPr lang="en-GB" dirty="0">
                <a:latin typeface="Comic Sans MS" pitchFamily="66" charset="0"/>
              </a:rPr>
              <a:t>Very </a:t>
            </a:r>
            <a:r>
              <a:rPr lang="en-GB" b="1" dirty="0">
                <a:latin typeface="Comic Sans MS" pitchFamily="66" charset="0"/>
              </a:rPr>
              <a:t>inflexible</a:t>
            </a:r>
            <a:r>
              <a:rPr lang="en-GB" dirty="0">
                <a:latin typeface="Comic Sans MS" pitchFamily="66" charset="0"/>
              </a:rPr>
              <a:t> as hypothesis cannot be changed or adapted.</a:t>
            </a:r>
          </a:p>
          <a:p>
            <a:pPr>
              <a:spcBef>
                <a:spcPct val="50000"/>
              </a:spcBef>
              <a:buFontTx/>
              <a:buAutoNum type="arabicPeriod"/>
            </a:pPr>
            <a:r>
              <a:rPr lang="en-GB" dirty="0">
                <a:latin typeface="Comic Sans MS" pitchFamily="66" charset="0"/>
              </a:rPr>
              <a:t>A lack of </a:t>
            </a:r>
            <a:r>
              <a:rPr lang="en-GB" b="1" dirty="0">
                <a:solidFill>
                  <a:srgbClr val="7030A0"/>
                </a:solidFill>
                <a:latin typeface="Comic Sans MS" pitchFamily="66" charset="0"/>
              </a:rPr>
              <a:t>validity</a:t>
            </a:r>
            <a:r>
              <a:rPr lang="en-GB" dirty="0">
                <a:latin typeface="Comic Sans MS" pitchFamily="66" charset="0"/>
              </a:rPr>
              <a:t> means Questionnaires don’t gives us any real insight into people behaviour.</a:t>
            </a:r>
          </a:p>
          <a:p>
            <a:pPr>
              <a:spcBef>
                <a:spcPct val="50000"/>
              </a:spcBef>
              <a:buFontTx/>
              <a:buAutoNum type="arabicPeriod"/>
            </a:pPr>
            <a:r>
              <a:rPr lang="en-GB" dirty="0">
                <a:latin typeface="Comic Sans MS" pitchFamily="66" charset="0"/>
              </a:rPr>
              <a:t>Using </a:t>
            </a:r>
            <a:r>
              <a:rPr lang="en-GB" b="1" dirty="0">
                <a:solidFill>
                  <a:srgbClr val="7030A0"/>
                </a:solidFill>
                <a:latin typeface="Comic Sans MS" pitchFamily="66" charset="0"/>
              </a:rPr>
              <a:t>closed ended questions </a:t>
            </a:r>
            <a:r>
              <a:rPr lang="en-GB" dirty="0">
                <a:latin typeface="Comic Sans MS" pitchFamily="66" charset="0"/>
              </a:rPr>
              <a:t>constrains people’s answers. </a:t>
            </a:r>
          </a:p>
        </p:txBody>
      </p:sp>
    </p:spTree>
    <p:extLst>
      <p:ext uri="{BB962C8B-B14F-4D97-AF65-F5344CB8AC3E}">
        <p14:creationId xmlns:p14="http://schemas.microsoft.com/office/powerpoint/2010/main" val="3312761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8" name="Text Box 4"/>
          <p:cNvSpPr txBox="1">
            <a:spLocks noChangeArrowheads="1"/>
          </p:cNvSpPr>
          <p:nvPr/>
        </p:nvSpPr>
        <p:spPr bwMode="auto">
          <a:xfrm>
            <a:off x="4751918" y="3068639"/>
            <a:ext cx="4255703" cy="830997"/>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0" scaled="1"/>
            <a:tileRect/>
          </a:gradFill>
          <a:ln w="57150">
            <a:solidFill>
              <a:srgbClr val="FF00FF"/>
            </a:solidFill>
            <a:miter lim="800000"/>
            <a:headEnd/>
            <a:tailEnd/>
          </a:ln>
          <a:effectLst/>
          <a:extLst/>
        </p:spPr>
        <p:txBody>
          <a:bodyPr wrap="square">
            <a:spAutoFit/>
          </a:bodyPr>
          <a:lstStyle/>
          <a:p>
            <a:pPr algn="ctr">
              <a:spcBef>
                <a:spcPct val="50000"/>
              </a:spcBef>
            </a:pPr>
            <a:r>
              <a:rPr lang="en-GB" sz="2400" b="1" dirty="0">
                <a:latin typeface="Comic Sans MS" panose="030F0702030302020204" pitchFamily="66" charset="0"/>
              </a:rPr>
              <a:t>5. Questionnaires to Investigate Education</a:t>
            </a:r>
            <a:endParaRPr lang="en-US" sz="2400" b="1" dirty="0">
              <a:latin typeface="Comic Sans MS" panose="030F0702030302020204" pitchFamily="66" charset="0"/>
            </a:endParaRPr>
          </a:p>
        </p:txBody>
      </p:sp>
      <p:sp>
        <p:nvSpPr>
          <p:cNvPr id="257029" name="Text Box 5"/>
          <p:cNvSpPr txBox="1">
            <a:spLocks noChangeArrowheads="1"/>
          </p:cNvSpPr>
          <p:nvPr/>
        </p:nvSpPr>
        <p:spPr bwMode="auto">
          <a:xfrm>
            <a:off x="157655" y="188913"/>
            <a:ext cx="4209029" cy="3831818"/>
          </a:xfrm>
          <a:prstGeom prst="rect">
            <a:avLst/>
          </a:prstGeom>
          <a:ln w="38100">
            <a:solidFill>
              <a:srgbClr val="FF00FF"/>
            </a:solidFill>
            <a:headEnd/>
            <a:tailEnd/>
          </a:ln>
          <a:extLst/>
        </p:spPr>
        <p:style>
          <a:lnRef idx="2">
            <a:schemeClr val="accent5"/>
          </a:lnRef>
          <a:fillRef idx="1">
            <a:schemeClr val="lt1"/>
          </a:fillRef>
          <a:effectRef idx="0">
            <a:schemeClr val="accent5"/>
          </a:effectRef>
          <a:fontRef idx="minor">
            <a:schemeClr val="dk1"/>
          </a:fontRef>
        </p:style>
        <p:txBody>
          <a:bodyPr wrap="square">
            <a:spAutoFit/>
          </a:bodyPr>
          <a:lstStyle>
            <a:lvl1pPr marL="274638" indent="-274638" algn="l">
              <a:defRPr>
                <a:solidFill>
                  <a:schemeClr val="tx1"/>
                </a:solidFill>
                <a:latin typeface="Arial" charset="0"/>
                <a:cs typeface="Arial" charset="0"/>
              </a:defRPr>
            </a:lvl1pPr>
            <a:lvl2pPr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algn="ctr">
              <a:spcBef>
                <a:spcPct val="50000"/>
              </a:spcBef>
            </a:pPr>
            <a:r>
              <a:rPr lang="en-GB" b="1" dirty="0">
                <a:latin typeface="Comic Sans MS" pitchFamily="66" charset="0"/>
              </a:rPr>
              <a:t>Practical issues</a:t>
            </a:r>
          </a:p>
          <a:p>
            <a:pPr>
              <a:spcBef>
                <a:spcPct val="50000"/>
              </a:spcBef>
              <a:buFont typeface="Wingdings" pitchFamily="2" charset="2"/>
              <a:buChar char="Ø"/>
            </a:pPr>
            <a:r>
              <a:rPr lang="en-GB" dirty="0">
                <a:latin typeface="Comic Sans MS" pitchFamily="66" charset="0"/>
              </a:rPr>
              <a:t>Quick and cheap.</a:t>
            </a:r>
          </a:p>
          <a:p>
            <a:pPr>
              <a:spcBef>
                <a:spcPct val="50000"/>
              </a:spcBef>
              <a:buFont typeface="Wingdings" pitchFamily="2" charset="2"/>
              <a:buChar char="Ø"/>
            </a:pPr>
            <a:r>
              <a:rPr lang="en-GB" dirty="0">
                <a:latin typeface="Comic Sans MS" pitchFamily="66" charset="0"/>
              </a:rPr>
              <a:t>Students are easy to locate e.g. schools!.</a:t>
            </a:r>
          </a:p>
          <a:p>
            <a:pPr>
              <a:spcBef>
                <a:spcPct val="50000"/>
              </a:spcBef>
              <a:buFont typeface="Wingdings" pitchFamily="2" charset="2"/>
              <a:buChar char="Ø"/>
            </a:pPr>
            <a:r>
              <a:rPr lang="en-GB" b="1" dirty="0">
                <a:solidFill>
                  <a:srgbClr val="7030A0"/>
                </a:solidFill>
                <a:latin typeface="Comic Sans MS" pitchFamily="66" charset="0"/>
              </a:rPr>
              <a:t>Gatekeepers</a:t>
            </a:r>
            <a:r>
              <a:rPr lang="en-GB" dirty="0">
                <a:latin typeface="Comic Sans MS" pitchFamily="66" charset="0"/>
              </a:rPr>
              <a:t> (e.g. head teachers) may be unwilling to allow access.</a:t>
            </a:r>
          </a:p>
          <a:p>
            <a:pPr>
              <a:spcBef>
                <a:spcPct val="50000"/>
              </a:spcBef>
              <a:buFont typeface="Wingdings" pitchFamily="2" charset="2"/>
              <a:buChar char="Ø"/>
            </a:pPr>
            <a:r>
              <a:rPr lang="en-GB" dirty="0">
                <a:latin typeface="Comic Sans MS" pitchFamily="66" charset="0"/>
              </a:rPr>
              <a:t>Questions more likely to be about less sensitive issues or truancy for example.</a:t>
            </a:r>
          </a:p>
          <a:p>
            <a:pPr>
              <a:spcBef>
                <a:spcPct val="50000"/>
              </a:spcBef>
              <a:buFont typeface="Wingdings" pitchFamily="2" charset="2"/>
              <a:buChar char="Ø"/>
            </a:pPr>
            <a:r>
              <a:rPr lang="en-GB" dirty="0">
                <a:latin typeface="Comic Sans MS" pitchFamily="66" charset="0"/>
              </a:rPr>
              <a:t>Literacy levels, English as a second language – potential barriers.</a:t>
            </a:r>
            <a:endParaRPr lang="en-US" dirty="0">
              <a:latin typeface="Comic Sans MS" pitchFamily="66" charset="0"/>
            </a:endParaRPr>
          </a:p>
        </p:txBody>
      </p:sp>
      <p:sp>
        <p:nvSpPr>
          <p:cNvPr id="257030" name="Text Box 6"/>
          <p:cNvSpPr txBox="1">
            <a:spLocks noChangeArrowheads="1"/>
          </p:cNvSpPr>
          <p:nvPr/>
        </p:nvSpPr>
        <p:spPr bwMode="auto">
          <a:xfrm>
            <a:off x="5167988" y="232241"/>
            <a:ext cx="3839633" cy="2446824"/>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b="1" dirty="0">
                <a:solidFill>
                  <a:srgbClr val="7030A0"/>
                </a:solidFill>
                <a:latin typeface="Comic Sans MS" panose="030F0702030302020204" pitchFamily="66" charset="0"/>
              </a:rPr>
              <a:t>Ethical issues</a:t>
            </a:r>
          </a:p>
          <a:p>
            <a:pPr>
              <a:spcBef>
                <a:spcPct val="50000"/>
              </a:spcBef>
            </a:pPr>
            <a:r>
              <a:rPr lang="en-GB" dirty="0">
                <a:latin typeface="Comic Sans MS" panose="030F0702030302020204" pitchFamily="66" charset="0"/>
              </a:rPr>
              <a:t>Post or e-mail questionnaires </a:t>
            </a:r>
            <a:r>
              <a:rPr lang="en-GB" b="1" dirty="0">
                <a:latin typeface="Comic Sans MS" panose="030F0702030302020204" pitchFamily="66" charset="0"/>
              </a:rPr>
              <a:t>pose fewer ethical concerns</a:t>
            </a:r>
            <a:r>
              <a:rPr lang="en-GB" dirty="0">
                <a:latin typeface="Comic Sans MS" panose="030F0702030302020204" pitchFamily="66" charset="0"/>
              </a:rPr>
              <a:t> because returning the questionnaire is giving consent.</a:t>
            </a:r>
            <a:r>
              <a:rPr lang="en-GB" b="1" dirty="0">
                <a:latin typeface="Comic Sans MS" panose="030F0702030302020204" pitchFamily="66" charset="0"/>
              </a:rPr>
              <a:t> </a:t>
            </a:r>
            <a:r>
              <a:rPr lang="en-GB" dirty="0">
                <a:latin typeface="Comic Sans MS" panose="030F0702030302020204" pitchFamily="66" charset="0"/>
              </a:rPr>
              <a:t> However, talking to under 16’s about education is crucial but parental and teacher consent is needed.  </a:t>
            </a:r>
            <a:r>
              <a:rPr lang="en-GB" b="1" dirty="0">
                <a:latin typeface="Comic Sans MS" panose="030F0702030302020204" pitchFamily="66" charset="0"/>
              </a:rPr>
              <a:t> </a:t>
            </a:r>
            <a:endParaRPr lang="en-US" b="1" dirty="0">
              <a:latin typeface="Comic Sans MS" panose="030F0702030302020204" pitchFamily="66" charset="0"/>
            </a:endParaRPr>
          </a:p>
        </p:txBody>
      </p:sp>
      <p:sp>
        <p:nvSpPr>
          <p:cNvPr id="257031" name="Text Box 7"/>
          <p:cNvSpPr txBox="1">
            <a:spLocks noChangeArrowheads="1"/>
          </p:cNvSpPr>
          <p:nvPr/>
        </p:nvSpPr>
        <p:spPr bwMode="auto">
          <a:xfrm>
            <a:off x="9711557" y="309202"/>
            <a:ext cx="2351619" cy="5355312"/>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GB" b="1" dirty="0">
                <a:solidFill>
                  <a:srgbClr val="7030A0"/>
                </a:solidFill>
                <a:latin typeface="Comic Sans MS" panose="030F0702030302020204" pitchFamily="66" charset="0"/>
              </a:rPr>
              <a:t>Reliability</a:t>
            </a:r>
            <a:r>
              <a:rPr lang="en-GB" b="1" dirty="0">
                <a:latin typeface="Comic Sans MS" panose="030F0702030302020204" pitchFamily="66" charset="0"/>
              </a:rPr>
              <a:t> and </a:t>
            </a:r>
            <a:r>
              <a:rPr lang="en-GB" b="1" dirty="0">
                <a:solidFill>
                  <a:srgbClr val="7030A0"/>
                </a:solidFill>
                <a:latin typeface="Comic Sans MS" panose="030F0702030302020204" pitchFamily="66" charset="0"/>
              </a:rPr>
              <a:t>Representativeness</a:t>
            </a:r>
          </a:p>
          <a:p>
            <a:pPr>
              <a:spcBef>
                <a:spcPct val="50000"/>
              </a:spcBef>
            </a:pPr>
            <a:r>
              <a:rPr lang="en-GB" dirty="0">
                <a:latin typeface="Comic Sans MS" panose="030F0702030302020204" pitchFamily="66" charset="0"/>
              </a:rPr>
              <a:t>Lists of students  are accessible to make questionnaires </a:t>
            </a:r>
            <a:r>
              <a:rPr lang="en-GB" b="1" dirty="0">
                <a:solidFill>
                  <a:srgbClr val="7030A0"/>
                </a:solidFill>
                <a:latin typeface="Comic Sans MS" panose="030F0702030302020204" pitchFamily="66" charset="0"/>
              </a:rPr>
              <a:t>representative</a:t>
            </a:r>
            <a:r>
              <a:rPr lang="en-GB" dirty="0">
                <a:latin typeface="Comic Sans MS" panose="030F0702030302020204" pitchFamily="66" charset="0"/>
              </a:rPr>
              <a:t> as schools legally have to keep records of attainment and attendance. </a:t>
            </a:r>
          </a:p>
          <a:p>
            <a:pPr>
              <a:spcBef>
                <a:spcPct val="50000"/>
              </a:spcBef>
            </a:pPr>
            <a:r>
              <a:rPr lang="en-GB" dirty="0">
                <a:latin typeface="Comic Sans MS" panose="030F0702030302020204" pitchFamily="66" charset="0"/>
              </a:rPr>
              <a:t>Those more involved in truancy or anti-school subcultures are less likely to respond to questionnaires – they may not take it seriously.</a:t>
            </a:r>
          </a:p>
        </p:txBody>
      </p:sp>
      <p:sp>
        <p:nvSpPr>
          <p:cNvPr id="257032" name="Text Box 8"/>
          <p:cNvSpPr txBox="1">
            <a:spLocks noChangeArrowheads="1"/>
          </p:cNvSpPr>
          <p:nvPr/>
        </p:nvSpPr>
        <p:spPr bwMode="auto">
          <a:xfrm>
            <a:off x="5426403" y="4401289"/>
            <a:ext cx="3386521" cy="2446824"/>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GB" b="1" dirty="0">
                <a:latin typeface="Comic Sans MS" panose="030F0702030302020204" pitchFamily="66" charset="0"/>
              </a:rPr>
              <a:t>Detachment and </a:t>
            </a:r>
            <a:r>
              <a:rPr lang="en-GB" b="1" dirty="0">
                <a:solidFill>
                  <a:srgbClr val="7030A0"/>
                </a:solidFill>
                <a:latin typeface="Comic Sans MS" panose="030F0702030302020204" pitchFamily="66" charset="0"/>
              </a:rPr>
              <a:t>objectivity</a:t>
            </a:r>
          </a:p>
          <a:p>
            <a:pPr>
              <a:spcBef>
                <a:spcPct val="50000"/>
              </a:spcBef>
            </a:pPr>
            <a:r>
              <a:rPr lang="en-GB" dirty="0">
                <a:latin typeface="Comic Sans MS" panose="030F0702030302020204" pitchFamily="66" charset="0"/>
              </a:rPr>
              <a:t>Most large-scale research is developed through consultation with head teachers and governments.  Therefore topics and questions will be </a:t>
            </a:r>
            <a:r>
              <a:rPr lang="en-GB" b="1" dirty="0">
                <a:latin typeface="Comic Sans MS" panose="030F0702030302020204" pitchFamily="66" charset="0"/>
              </a:rPr>
              <a:t>dictated</a:t>
            </a:r>
            <a:r>
              <a:rPr lang="en-GB" dirty="0">
                <a:latin typeface="Comic Sans MS" panose="030F0702030302020204" pitchFamily="66" charset="0"/>
              </a:rPr>
              <a:t> rather than decided upon.</a:t>
            </a:r>
            <a:endParaRPr lang="en-US" dirty="0">
              <a:latin typeface="Comic Sans MS" panose="030F0702030302020204" pitchFamily="66" charset="0"/>
            </a:endParaRPr>
          </a:p>
        </p:txBody>
      </p:sp>
      <p:sp>
        <p:nvSpPr>
          <p:cNvPr id="257033" name="Text Box 9"/>
          <p:cNvSpPr txBox="1">
            <a:spLocks noChangeArrowheads="1"/>
          </p:cNvSpPr>
          <p:nvPr/>
        </p:nvSpPr>
        <p:spPr bwMode="auto">
          <a:xfrm>
            <a:off x="334434" y="4205271"/>
            <a:ext cx="4417485" cy="2446824"/>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GB" b="1" dirty="0">
                <a:solidFill>
                  <a:srgbClr val="7030A0"/>
                </a:solidFill>
                <a:latin typeface="Comic Sans MS" panose="030F0702030302020204" pitchFamily="66" charset="0"/>
              </a:rPr>
              <a:t>Validity</a:t>
            </a:r>
          </a:p>
          <a:p>
            <a:pPr>
              <a:spcBef>
                <a:spcPct val="50000"/>
              </a:spcBef>
            </a:pPr>
            <a:r>
              <a:rPr lang="en-GB" b="1" dirty="0">
                <a:solidFill>
                  <a:srgbClr val="7030A0"/>
                </a:solidFill>
                <a:latin typeface="Comic Sans MS" panose="030F0702030302020204" pitchFamily="66" charset="0"/>
              </a:rPr>
              <a:t>Validity</a:t>
            </a:r>
            <a:r>
              <a:rPr lang="en-GB" dirty="0">
                <a:latin typeface="Comic Sans MS" panose="030F0702030302020204" pitchFamily="66" charset="0"/>
              </a:rPr>
              <a:t> is likely to be </a:t>
            </a:r>
            <a:r>
              <a:rPr lang="en-GB" b="1" dirty="0">
                <a:latin typeface="Comic Sans MS" panose="030F0702030302020204" pitchFamily="66" charset="0"/>
              </a:rPr>
              <a:t>low</a:t>
            </a:r>
            <a:r>
              <a:rPr lang="en-GB" dirty="0">
                <a:latin typeface="Comic Sans MS" panose="030F0702030302020204" pitchFamily="66" charset="0"/>
              </a:rPr>
              <a:t> due to respondents lack of memory about events or their exaggeration to seem tough / peer pressure.  Questionnaires often impose on respondents what is important rather than discovering something new.</a:t>
            </a:r>
            <a:endParaRPr lang="en-US" dirty="0">
              <a:latin typeface="Comic Sans MS" panose="030F0702030302020204" pitchFamily="66" charset="0"/>
            </a:endParaRPr>
          </a:p>
        </p:txBody>
      </p:sp>
      <p:cxnSp>
        <p:nvCxnSpPr>
          <p:cNvPr id="257034" name="AutoShape 10"/>
          <p:cNvCxnSpPr>
            <a:cxnSpLocks noChangeShapeType="1"/>
            <a:stCxn id="257028" idx="1"/>
            <a:endCxn id="257029" idx="3"/>
          </p:cNvCxnSpPr>
          <p:nvPr/>
        </p:nvCxnSpPr>
        <p:spPr bwMode="auto">
          <a:xfrm rot="10800000">
            <a:off x="4366684" y="2104822"/>
            <a:ext cx="385234" cy="1379316"/>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7035" name="AutoShape 11"/>
          <p:cNvCxnSpPr>
            <a:cxnSpLocks noChangeShapeType="1"/>
            <a:stCxn id="257028" idx="0"/>
            <a:endCxn id="257030" idx="2"/>
          </p:cNvCxnSpPr>
          <p:nvPr/>
        </p:nvCxnSpPr>
        <p:spPr bwMode="auto">
          <a:xfrm rot="5400000" flipH="1" flipV="1">
            <a:off x="6789000" y="2769835"/>
            <a:ext cx="389574" cy="208035"/>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7036" name="AutoShape 12"/>
          <p:cNvCxnSpPr>
            <a:cxnSpLocks noChangeShapeType="1"/>
            <a:stCxn id="257028" idx="3"/>
            <a:endCxn id="257031" idx="1"/>
          </p:cNvCxnSpPr>
          <p:nvPr/>
        </p:nvCxnSpPr>
        <p:spPr bwMode="auto">
          <a:xfrm flipV="1">
            <a:off x="9007621" y="2986858"/>
            <a:ext cx="703936" cy="497280"/>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7037" name="AutoShape 13"/>
          <p:cNvCxnSpPr>
            <a:cxnSpLocks noChangeShapeType="1"/>
            <a:stCxn id="257028" idx="2"/>
            <a:endCxn id="257032" idx="0"/>
          </p:cNvCxnSpPr>
          <p:nvPr/>
        </p:nvCxnSpPr>
        <p:spPr bwMode="auto">
          <a:xfrm rot="16200000" flipH="1">
            <a:off x="6748891" y="4030515"/>
            <a:ext cx="501653" cy="239894"/>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7038" name="AutoShape 14"/>
          <p:cNvCxnSpPr>
            <a:cxnSpLocks noChangeShapeType="1"/>
            <a:stCxn id="257028" idx="1"/>
            <a:endCxn id="257033" idx="3"/>
          </p:cNvCxnSpPr>
          <p:nvPr/>
        </p:nvCxnSpPr>
        <p:spPr bwMode="auto">
          <a:xfrm rot="10800000" flipH="1" flipV="1">
            <a:off x="4751917" y="3484137"/>
            <a:ext cx="1" cy="1944545"/>
          </a:xfrm>
          <a:prstGeom prst="curvedConnector5">
            <a:avLst>
              <a:gd name="adj1" fmla="val -22860000000"/>
              <a:gd name="adj2" fmla="val 29226"/>
              <a:gd name="adj3" fmla="val 2286010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137132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GB" dirty="0"/>
          </a:p>
        </p:txBody>
      </p:sp>
      <p:sp>
        <p:nvSpPr>
          <p:cNvPr id="3" name="Rectangle 2"/>
          <p:cNvSpPr/>
          <p:nvPr/>
        </p:nvSpPr>
        <p:spPr>
          <a:xfrm rot="16200000">
            <a:off x="3580136" y="2489587"/>
            <a:ext cx="5864773" cy="1516218"/>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2700000" scaled="1"/>
            <a:tileRect/>
          </a:gradFill>
          <a:ln w="57150">
            <a:solidFill>
              <a:srgbClr val="FF00FF"/>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GB" sz="3200" b="1" dirty="0">
                <a:latin typeface="Comic Sans MS" panose="030F0702030302020204" pitchFamily="66" charset="0"/>
              </a:rPr>
              <a:t>7. Experiments to investigate education</a:t>
            </a:r>
          </a:p>
        </p:txBody>
      </p:sp>
      <p:sp>
        <p:nvSpPr>
          <p:cNvPr id="4" name="Rectangle 3"/>
          <p:cNvSpPr/>
          <p:nvPr/>
        </p:nvSpPr>
        <p:spPr>
          <a:xfrm>
            <a:off x="299545" y="315310"/>
            <a:ext cx="4997669" cy="6132787"/>
          </a:xfrm>
          <a:prstGeom prst="rect">
            <a:avLst/>
          </a:prstGeom>
          <a:ln w="38100">
            <a:solidFill>
              <a:srgbClr val="FF00FF"/>
            </a:solidFill>
          </a:ln>
        </p:spPr>
        <p:style>
          <a:lnRef idx="2">
            <a:schemeClr val="accent5"/>
          </a:lnRef>
          <a:fillRef idx="1">
            <a:schemeClr val="lt1"/>
          </a:fillRef>
          <a:effectRef idx="0">
            <a:schemeClr val="accent5"/>
          </a:effectRef>
          <a:fontRef idx="minor">
            <a:schemeClr val="dk1"/>
          </a:fontRef>
        </p:style>
        <p:txBody>
          <a:bodyPr rtlCol="0" anchor="t"/>
          <a:lstStyle/>
          <a:p>
            <a:pPr algn="ctr"/>
            <a:r>
              <a:rPr lang="en-GB" b="1" dirty="0">
                <a:latin typeface="Comic Sans MS" panose="030F0702030302020204" pitchFamily="66" charset="0"/>
              </a:rPr>
              <a:t>Laboratory Experiments</a:t>
            </a:r>
          </a:p>
          <a:p>
            <a:pPr algn="ctr"/>
            <a:endParaRPr lang="en-GB" dirty="0">
              <a:latin typeface="Comic Sans MS" panose="030F0702030302020204" pitchFamily="66" charset="0"/>
            </a:endParaRPr>
          </a:p>
          <a:p>
            <a:r>
              <a:rPr lang="en-GB" b="1" dirty="0">
                <a:solidFill>
                  <a:srgbClr val="FF0000"/>
                </a:solidFill>
                <a:latin typeface="Comic Sans MS" panose="030F0702030302020204" pitchFamily="66" charset="0"/>
              </a:rPr>
              <a:t>Harvey &amp; Stalin </a:t>
            </a:r>
            <a:r>
              <a:rPr lang="en-GB" dirty="0">
                <a:latin typeface="Comic Sans MS" panose="030F0702030302020204" pitchFamily="66" charset="0"/>
              </a:rPr>
              <a:t>– sample of 96 teachers, given pictures of 18 children and asked to rate the children. Controlled variables of age, gender and ethnicity. Teachers labelled pupils based on similar children they had taught. </a:t>
            </a:r>
          </a:p>
          <a:p>
            <a:endParaRPr lang="en-GB" dirty="0">
              <a:latin typeface="Comic Sans MS" panose="030F0702030302020204" pitchFamily="66" charset="0"/>
            </a:endParaRPr>
          </a:p>
          <a:p>
            <a:endParaRPr lang="en-GB" dirty="0">
              <a:latin typeface="Comic Sans MS" panose="030F0702030302020204" pitchFamily="66" charset="0"/>
            </a:endParaRPr>
          </a:p>
          <a:p>
            <a:r>
              <a:rPr lang="en-GB" b="1" dirty="0" err="1">
                <a:solidFill>
                  <a:srgbClr val="FF0000"/>
                </a:solidFill>
                <a:latin typeface="Comic Sans MS" panose="030F0702030302020204" pitchFamily="66" charset="0"/>
              </a:rPr>
              <a:t>Charkin</a:t>
            </a:r>
            <a:r>
              <a:rPr lang="en-GB" b="1" dirty="0">
                <a:solidFill>
                  <a:srgbClr val="FF0000"/>
                </a:solidFill>
                <a:latin typeface="Comic Sans MS" panose="030F0702030302020204" pitchFamily="66" charset="0"/>
              </a:rPr>
              <a:t> et al </a:t>
            </a:r>
            <a:r>
              <a:rPr lang="en-GB" dirty="0">
                <a:latin typeface="Comic Sans MS" panose="030F0702030302020204" pitchFamily="66" charset="0"/>
              </a:rPr>
              <a:t>– 48 </a:t>
            </a:r>
            <a:r>
              <a:rPr lang="en-GB" dirty="0" err="1">
                <a:latin typeface="Comic Sans MS" panose="030F0702030302020204" pitchFamily="66" charset="0"/>
              </a:rPr>
              <a:t>uni</a:t>
            </a:r>
            <a:r>
              <a:rPr lang="en-GB" dirty="0">
                <a:latin typeface="Comic Sans MS" panose="030F0702030302020204" pitchFamily="66" charset="0"/>
              </a:rPr>
              <a:t> students – each taught a lesson to a 10yr old boy.  1/3 told the boy was highly motivated &amp; intelligent. 1/3 were told he was poorly motivated with a low IQ. 1/3 given no information. The high expectancy group made more eye contact and encouraging body language than the low expectancy group.</a:t>
            </a:r>
          </a:p>
        </p:txBody>
      </p:sp>
      <p:sp>
        <p:nvSpPr>
          <p:cNvPr id="5" name="Rectangle 4"/>
          <p:cNvSpPr/>
          <p:nvPr/>
        </p:nvSpPr>
        <p:spPr>
          <a:xfrm>
            <a:off x="8276896" y="315310"/>
            <a:ext cx="3510455" cy="6132787"/>
          </a:xfrm>
          <a:prstGeom prst="rect">
            <a:avLst/>
          </a:prstGeom>
          <a:ln w="38100">
            <a:solidFill>
              <a:srgbClr val="FF00FF"/>
            </a:solidFill>
          </a:ln>
        </p:spPr>
        <p:style>
          <a:lnRef idx="2">
            <a:schemeClr val="accent5"/>
          </a:lnRef>
          <a:fillRef idx="1">
            <a:schemeClr val="lt1"/>
          </a:fillRef>
          <a:effectRef idx="0">
            <a:schemeClr val="accent5"/>
          </a:effectRef>
          <a:fontRef idx="minor">
            <a:schemeClr val="dk1"/>
          </a:fontRef>
        </p:style>
        <p:txBody>
          <a:bodyPr rtlCol="0" anchor="t"/>
          <a:lstStyle/>
          <a:p>
            <a:pPr algn="ctr"/>
            <a:r>
              <a:rPr lang="en-GB" b="1" dirty="0">
                <a:latin typeface="Comic Sans MS" panose="030F0702030302020204" pitchFamily="66" charset="0"/>
              </a:rPr>
              <a:t>Field Experiments</a:t>
            </a:r>
          </a:p>
          <a:p>
            <a:endParaRPr lang="en-GB" dirty="0"/>
          </a:p>
          <a:p>
            <a:r>
              <a:rPr lang="en-GB" b="1" dirty="0">
                <a:solidFill>
                  <a:srgbClr val="FF0000"/>
                </a:solidFill>
                <a:latin typeface="Comic Sans MS" panose="030F0702030302020204" pitchFamily="66" charset="0"/>
              </a:rPr>
              <a:t>Rosenthal &amp; Jacobson </a:t>
            </a:r>
            <a:r>
              <a:rPr lang="en-GB" dirty="0">
                <a:latin typeface="Comic Sans MS" panose="030F0702030302020204" pitchFamily="66" charset="0"/>
              </a:rPr>
              <a:t>– California primary school – pupils given IQ. </a:t>
            </a:r>
            <a:r>
              <a:rPr lang="en-GB" dirty="0" err="1">
                <a:latin typeface="Comic Sans MS" panose="030F0702030302020204" pitchFamily="66" charset="0"/>
              </a:rPr>
              <a:t>Spurters</a:t>
            </a:r>
            <a:r>
              <a:rPr lang="en-GB" dirty="0">
                <a:latin typeface="Comic Sans MS" panose="030F0702030302020204" pitchFamily="66" charset="0"/>
              </a:rPr>
              <a:t> identified randomly. Teacher expectations was the independent variable. Ethically this harmed children's achievement. </a:t>
            </a:r>
          </a:p>
          <a:p>
            <a:endParaRPr lang="en-GB" dirty="0"/>
          </a:p>
        </p:txBody>
      </p:sp>
    </p:spTree>
    <p:extLst>
      <p:ext uri="{BB962C8B-B14F-4D97-AF65-F5344CB8AC3E}">
        <p14:creationId xmlns:p14="http://schemas.microsoft.com/office/powerpoint/2010/main" val="1562700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GB" dirty="0"/>
          </a:p>
        </p:txBody>
      </p:sp>
      <p:sp>
        <p:nvSpPr>
          <p:cNvPr id="3" name="Rectangle 2"/>
          <p:cNvSpPr/>
          <p:nvPr/>
        </p:nvSpPr>
        <p:spPr>
          <a:xfrm>
            <a:off x="4554415" y="2157148"/>
            <a:ext cx="2198078" cy="931984"/>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2700000" scaled="1"/>
            <a:tileRect/>
          </a:gradFill>
          <a:ln w="57150">
            <a:solidFill>
              <a:srgbClr val="FF00FF"/>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GB" sz="2400" b="1" dirty="0">
                <a:latin typeface="Comic Sans MS" panose="030F0702030302020204" pitchFamily="66" charset="0"/>
              </a:rPr>
              <a:t>6. Experiments</a:t>
            </a:r>
          </a:p>
        </p:txBody>
      </p:sp>
      <p:sp>
        <p:nvSpPr>
          <p:cNvPr id="4" name="Text Box 4"/>
          <p:cNvSpPr txBox="1">
            <a:spLocks noChangeArrowheads="1"/>
          </p:cNvSpPr>
          <p:nvPr/>
        </p:nvSpPr>
        <p:spPr bwMode="auto">
          <a:xfrm>
            <a:off x="219104" y="170125"/>
            <a:ext cx="3117728" cy="3660896"/>
          </a:xfrm>
          <a:prstGeom prst="rect">
            <a:avLst/>
          </a:prstGeom>
          <a:solidFill>
            <a:schemeClr val="bg1"/>
          </a:solidFill>
          <a:ln w="28575">
            <a:solidFill>
              <a:srgbClr val="FF00FF"/>
            </a:solidFill>
            <a:miter lim="800000"/>
            <a:headEnd/>
            <a:tailEnd/>
          </a:ln>
        </p:spPr>
        <p:txBody>
          <a:bodyPr/>
          <a:lstStyle/>
          <a:p>
            <a:pPr algn="ctr">
              <a:spcBef>
                <a:spcPct val="50000"/>
              </a:spcBef>
            </a:pPr>
            <a:r>
              <a:rPr lang="en-GB" sz="1400" b="1" dirty="0">
                <a:latin typeface="Comic Sans MS" pitchFamily="66" charset="0"/>
              </a:rPr>
              <a:t>Field experiments</a:t>
            </a:r>
          </a:p>
          <a:p>
            <a:pPr>
              <a:spcBef>
                <a:spcPct val="50000"/>
              </a:spcBef>
            </a:pPr>
            <a:r>
              <a:rPr lang="en-GB" sz="1400" b="1" dirty="0">
                <a:latin typeface="Comic Sans MS" pitchFamily="66" charset="0"/>
              </a:rPr>
              <a:t>Advantages:</a:t>
            </a:r>
          </a:p>
          <a:p>
            <a:pPr>
              <a:spcBef>
                <a:spcPct val="50000"/>
              </a:spcBef>
              <a:buFont typeface="Wingdings" pitchFamily="2" charset="2"/>
              <a:buChar char="Ø"/>
            </a:pPr>
            <a:r>
              <a:rPr lang="en-GB" sz="1400" dirty="0">
                <a:latin typeface="Comic Sans MS" pitchFamily="66" charset="0"/>
              </a:rPr>
              <a:t>Higher </a:t>
            </a:r>
            <a:r>
              <a:rPr lang="en-GB" sz="1400" b="1" dirty="0">
                <a:solidFill>
                  <a:srgbClr val="7030A0"/>
                </a:solidFill>
                <a:latin typeface="Comic Sans MS" pitchFamily="66" charset="0"/>
              </a:rPr>
              <a:t>validity</a:t>
            </a:r>
            <a:r>
              <a:rPr lang="en-GB" sz="1400" dirty="0">
                <a:latin typeface="Comic Sans MS" pitchFamily="66" charset="0"/>
              </a:rPr>
              <a:t> than lab experiments.</a:t>
            </a:r>
          </a:p>
          <a:p>
            <a:pPr>
              <a:spcBef>
                <a:spcPct val="50000"/>
              </a:spcBef>
              <a:buFont typeface="Wingdings" pitchFamily="2" charset="2"/>
              <a:buChar char="Ø"/>
            </a:pPr>
            <a:r>
              <a:rPr lang="en-GB" sz="1400" dirty="0">
                <a:latin typeface="Comic Sans MS" pitchFamily="66" charset="0"/>
              </a:rPr>
              <a:t>Less artificial as respondents are in their natural setting.</a:t>
            </a:r>
          </a:p>
          <a:p>
            <a:pPr>
              <a:spcBef>
                <a:spcPct val="50000"/>
              </a:spcBef>
              <a:buFont typeface="Wingdings" pitchFamily="2" charset="2"/>
              <a:buNone/>
            </a:pPr>
            <a:endParaRPr lang="en-GB" sz="100" dirty="0">
              <a:latin typeface="Comic Sans MS" pitchFamily="66" charset="0"/>
            </a:endParaRPr>
          </a:p>
          <a:p>
            <a:pPr>
              <a:spcBef>
                <a:spcPct val="50000"/>
              </a:spcBef>
              <a:buFont typeface="Wingdings" pitchFamily="2" charset="2"/>
              <a:buNone/>
            </a:pPr>
            <a:endParaRPr lang="en-GB" sz="100" dirty="0">
              <a:latin typeface="Comic Sans MS" pitchFamily="66" charset="0"/>
            </a:endParaRPr>
          </a:p>
          <a:p>
            <a:pPr>
              <a:spcBef>
                <a:spcPct val="50000"/>
              </a:spcBef>
              <a:buFont typeface="Wingdings" pitchFamily="2" charset="2"/>
              <a:buNone/>
            </a:pPr>
            <a:endParaRPr lang="en-GB" sz="100" dirty="0">
              <a:latin typeface="Comic Sans MS" pitchFamily="66" charset="0"/>
            </a:endParaRPr>
          </a:p>
          <a:p>
            <a:pPr>
              <a:spcBef>
                <a:spcPct val="50000"/>
              </a:spcBef>
              <a:buFont typeface="Wingdings" pitchFamily="2" charset="2"/>
              <a:buNone/>
            </a:pPr>
            <a:endParaRPr lang="en-GB" sz="100" dirty="0">
              <a:latin typeface="Comic Sans MS" pitchFamily="66" charset="0"/>
            </a:endParaRPr>
          </a:p>
          <a:p>
            <a:pPr>
              <a:spcBef>
                <a:spcPct val="50000"/>
              </a:spcBef>
              <a:buFont typeface="Wingdings" pitchFamily="2" charset="2"/>
              <a:buNone/>
            </a:pPr>
            <a:r>
              <a:rPr lang="en-GB" sz="1400" b="1" dirty="0">
                <a:latin typeface="Comic Sans MS" pitchFamily="66" charset="0"/>
              </a:rPr>
              <a:t>Disadvantages:</a:t>
            </a:r>
          </a:p>
          <a:p>
            <a:pPr>
              <a:spcBef>
                <a:spcPct val="50000"/>
              </a:spcBef>
              <a:buFont typeface="Wingdings" pitchFamily="2" charset="2"/>
              <a:buChar char="Ø"/>
            </a:pPr>
            <a:r>
              <a:rPr lang="en-GB" sz="1400" dirty="0">
                <a:latin typeface="Comic Sans MS" pitchFamily="66" charset="0"/>
              </a:rPr>
              <a:t> Variables more difficult to control – lack of </a:t>
            </a:r>
            <a:r>
              <a:rPr lang="en-GB" sz="1400" b="1" dirty="0">
                <a:solidFill>
                  <a:srgbClr val="7030A0"/>
                </a:solidFill>
                <a:latin typeface="Comic Sans MS" pitchFamily="66" charset="0"/>
              </a:rPr>
              <a:t>reliability</a:t>
            </a:r>
            <a:r>
              <a:rPr lang="en-GB" sz="1400" dirty="0">
                <a:latin typeface="Comic Sans MS" pitchFamily="66" charset="0"/>
              </a:rPr>
              <a:t>.</a:t>
            </a:r>
          </a:p>
          <a:p>
            <a:pPr>
              <a:spcBef>
                <a:spcPct val="50000"/>
              </a:spcBef>
              <a:buFont typeface="Wingdings" pitchFamily="2" charset="2"/>
              <a:buChar char="Ø"/>
            </a:pPr>
            <a:r>
              <a:rPr lang="en-GB" sz="1400" dirty="0">
                <a:latin typeface="Comic Sans MS" pitchFamily="66" charset="0"/>
              </a:rPr>
              <a:t>Low in </a:t>
            </a:r>
            <a:r>
              <a:rPr lang="en-GB" sz="1400" b="1" dirty="0">
                <a:solidFill>
                  <a:srgbClr val="7030A0"/>
                </a:solidFill>
                <a:latin typeface="Comic Sans MS" pitchFamily="66" charset="0"/>
              </a:rPr>
              <a:t>validity</a:t>
            </a:r>
            <a:r>
              <a:rPr lang="en-GB" sz="1400" dirty="0">
                <a:latin typeface="Comic Sans MS" pitchFamily="66" charset="0"/>
              </a:rPr>
              <a:t> due to </a:t>
            </a:r>
            <a:r>
              <a:rPr lang="en-GB" sz="1400" b="1" dirty="0">
                <a:solidFill>
                  <a:srgbClr val="7030A0"/>
                </a:solidFill>
                <a:latin typeface="Comic Sans MS" pitchFamily="66" charset="0"/>
              </a:rPr>
              <a:t>Hawthorne effect</a:t>
            </a:r>
            <a:r>
              <a:rPr lang="en-GB" sz="1400" dirty="0">
                <a:latin typeface="Comic Sans MS" pitchFamily="66" charset="0"/>
              </a:rPr>
              <a:t>.</a:t>
            </a:r>
          </a:p>
          <a:p>
            <a:pPr>
              <a:spcBef>
                <a:spcPct val="50000"/>
              </a:spcBef>
              <a:buFont typeface="Wingdings" pitchFamily="2" charset="2"/>
              <a:buChar char="Ø"/>
            </a:pPr>
            <a:r>
              <a:rPr lang="en-GB" sz="1400" dirty="0">
                <a:latin typeface="Comic Sans MS" pitchFamily="66" charset="0"/>
              </a:rPr>
              <a:t>Lots of </a:t>
            </a:r>
            <a:r>
              <a:rPr lang="en-GB" sz="1400" b="1" dirty="0">
                <a:solidFill>
                  <a:srgbClr val="7030A0"/>
                </a:solidFill>
                <a:latin typeface="Comic Sans MS" pitchFamily="66" charset="0"/>
              </a:rPr>
              <a:t>ethical</a:t>
            </a:r>
            <a:r>
              <a:rPr lang="en-GB" sz="1400" dirty="0">
                <a:latin typeface="Comic Sans MS" pitchFamily="66" charset="0"/>
              </a:rPr>
              <a:t> issues.</a:t>
            </a:r>
            <a:endParaRPr lang="en-US" sz="1400" dirty="0">
              <a:latin typeface="Comic Sans MS" pitchFamily="66" charset="0"/>
            </a:endParaRPr>
          </a:p>
        </p:txBody>
      </p:sp>
      <p:sp>
        <p:nvSpPr>
          <p:cNvPr id="5" name="Text Box 4"/>
          <p:cNvSpPr txBox="1">
            <a:spLocks noChangeArrowheads="1"/>
          </p:cNvSpPr>
          <p:nvPr/>
        </p:nvSpPr>
        <p:spPr bwMode="auto">
          <a:xfrm>
            <a:off x="8150772" y="193915"/>
            <a:ext cx="3889377" cy="3637106"/>
          </a:xfrm>
          <a:prstGeom prst="rect">
            <a:avLst/>
          </a:prstGeom>
          <a:solidFill>
            <a:schemeClr val="bg1"/>
          </a:solidFill>
          <a:ln w="28575">
            <a:solidFill>
              <a:srgbClr val="FF00FF"/>
            </a:solidFill>
            <a:miter lim="800000"/>
            <a:headEnd/>
            <a:tailEnd/>
          </a:ln>
        </p:spPr>
        <p:txBody>
          <a:bodyPr/>
          <a:lstStyle/>
          <a:p>
            <a:pPr algn="ctr">
              <a:spcBef>
                <a:spcPct val="50000"/>
              </a:spcBef>
            </a:pPr>
            <a:r>
              <a:rPr lang="en-GB" sz="1400" b="1" dirty="0">
                <a:latin typeface="Comic Sans MS" pitchFamily="66" charset="0"/>
              </a:rPr>
              <a:t>Lab experiments</a:t>
            </a:r>
          </a:p>
          <a:p>
            <a:pPr>
              <a:spcBef>
                <a:spcPct val="50000"/>
              </a:spcBef>
            </a:pPr>
            <a:r>
              <a:rPr lang="en-GB" sz="1400" b="1" dirty="0">
                <a:latin typeface="Comic Sans MS" pitchFamily="66" charset="0"/>
              </a:rPr>
              <a:t>Advantages:</a:t>
            </a:r>
          </a:p>
          <a:p>
            <a:pPr>
              <a:spcBef>
                <a:spcPct val="50000"/>
              </a:spcBef>
              <a:buFont typeface="Wingdings" pitchFamily="2" charset="2"/>
              <a:buChar char="Ø"/>
            </a:pPr>
            <a:r>
              <a:rPr lang="en-GB" sz="1400" dirty="0">
                <a:latin typeface="Comic Sans MS" pitchFamily="66" charset="0"/>
              </a:rPr>
              <a:t> Can test a </a:t>
            </a:r>
            <a:r>
              <a:rPr lang="en-GB" sz="1400" b="1" dirty="0">
                <a:solidFill>
                  <a:srgbClr val="7030A0"/>
                </a:solidFill>
                <a:latin typeface="Comic Sans MS" pitchFamily="66" charset="0"/>
              </a:rPr>
              <a:t>hypothesis</a:t>
            </a:r>
            <a:r>
              <a:rPr lang="en-GB" sz="1400" dirty="0">
                <a:latin typeface="Comic Sans MS" pitchFamily="66" charset="0"/>
              </a:rPr>
              <a:t>.</a:t>
            </a:r>
          </a:p>
          <a:p>
            <a:pPr>
              <a:spcBef>
                <a:spcPct val="50000"/>
              </a:spcBef>
              <a:buFont typeface="Wingdings" pitchFamily="2" charset="2"/>
              <a:buChar char="Ø"/>
            </a:pPr>
            <a:r>
              <a:rPr lang="en-GB" sz="1400" dirty="0">
                <a:latin typeface="Comic Sans MS" pitchFamily="66" charset="0"/>
              </a:rPr>
              <a:t>Can be replicated due to controllable variables.</a:t>
            </a:r>
          </a:p>
          <a:p>
            <a:pPr>
              <a:spcBef>
                <a:spcPct val="50000"/>
              </a:spcBef>
              <a:buFont typeface="Wingdings" pitchFamily="2" charset="2"/>
              <a:buChar char="Ø"/>
            </a:pPr>
            <a:r>
              <a:rPr lang="en-GB" sz="1400" dirty="0">
                <a:latin typeface="Comic Sans MS" pitchFamily="66" charset="0"/>
              </a:rPr>
              <a:t>Can study cause and effect    relationships.</a:t>
            </a:r>
          </a:p>
          <a:p>
            <a:pPr>
              <a:spcBef>
                <a:spcPct val="50000"/>
              </a:spcBef>
              <a:buFont typeface="Wingdings" pitchFamily="2" charset="2"/>
              <a:buNone/>
            </a:pPr>
            <a:r>
              <a:rPr lang="en-GB" sz="1400" b="1" dirty="0">
                <a:latin typeface="Comic Sans MS" pitchFamily="66" charset="0"/>
              </a:rPr>
              <a:t>Disadvantages</a:t>
            </a:r>
            <a:r>
              <a:rPr lang="en-GB" sz="1400" dirty="0">
                <a:latin typeface="Comic Sans MS" pitchFamily="66" charset="0"/>
              </a:rPr>
              <a:t>:</a:t>
            </a:r>
          </a:p>
          <a:p>
            <a:pPr>
              <a:spcBef>
                <a:spcPct val="50000"/>
              </a:spcBef>
              <a:buFont typeface="Wingdings" pitchFamily="2" charset="2"/>
              <a:buChar char="Ø"/>
            </a:pPr>
            <a:r>
              <a:rPr lang="en-GB" sz="1400" dirty="0">
                <a:latin typeface="Comic Sans MS" pitchFamily="66" charset="0"/>
              </a:rPr>
              <a:t>Due to small scale it isn’t </a:t>
            </a:r>
            <a:r>
              <a:rPr lang="en-GB" sz="1400" b="1" dirty="0">
                <a:solidFill>
                  <a:srgbClr val="7030A0"/>
                </a:solidFill>
                <a:latin typeface="Comic Sans MS" pitchFamily="66" charset="0"/>
              </a:rPr>
              <a:t>representative</a:t>
            </a:r>
            <a:r>
              <a:rPr lang="en-GB" sz="1400" dirty="0">
                <a:latin typeface="Comic Sans MS" pitchFamily="66" charset="0"/>
              </a:rPr>
              <a:t> or </a:t>
            </a:r>
            <a:r>
              <a:rPr lang="en-GB" sz="1400" b="1" dirty="0" err="1">
                <a:solidFill>
                  <a:srgbClr val="7030A0"/>
                </a:solidFill>
                <a:latin typeface="Comic Sans MS" pitchFamily="66" charset="0"/>
              </a:rPr>
              <a:t>generalisable</a:t>
            </a:r>
            <a:r>
              <a:rPr lang="en-GB" sz="1400" dirty="0">
                <a:latin typeface="Comic Sans MS" pitchFamily="66" charset="0"/>
              </a:rPr>
              <a:t>.</a:t>
            </a:r>
          </a:p>
          <a:p>
            <a:pPr>
              <a:spcBef>
                <a:spcPct val="50000"/>
              </a:spcBef>
              <a:buFont typeface="Wingdings" pitchFamily="2" charset="2"/>
              <a:buChar char="Ø"/>
            </a:pPr>
            <a:r>
              <a:rPr lang="en-GB" sz="1400" dirty="0">
                <a:latin typeface="Comic Sans MS" pitchFamily="66" charset="0"/>
              </a:rPr>
              <a:t>Low </a:t>
            </a:r>
            <a:r>
              <a:rPr lang="en-GB" sz="1400" b="1" dirty="0">
                <a:solidFill>
                  <a:srgbClr val="7030A0"/>
                </a:solidFill>
                <a:latin typeface="Comic Sans MS" pitchFamily="66" charset="0"/>
              </a:rPr>
              <a:t>validity</a:t>
            </a:r>
            <a:r>
              <a:rPr lang="en-GB" sz="1400" dirty="0">
                <a:latin typeface="Comic Sans MS" pitchFamily="66" charset="0"/>
              </a:rPr>
              <a:t> due to artificial situation.</a:t>
            </a:r>
          </a:p>
          <a:p>
            <a:pPr>
              <a:spcBef>
                <a:spcPct val="50000"/>
              </a:spcBef>
              <a:buFont typeface="Wingdings" pitchFamily="2" charset="2"/>
              <a:buChar char="Ø"/>
            </a:pPr>
            <a:r>
              <a:rPr lang="en-GB" sz="1400" dirty="0">
                <a:latin typeface="Comic Sans MS" pitchFamily="66" charset="0"/>
              </a:rPr>
              <a:t> Lots of </a:t>
            </a:r>
            <a:r>
              <a:rPr lang="en-GB" sz="1400" b="1" dirty="0">
                <a:solidFill>
                  <a:srgbClr val="7030A0"/>
                </a:solidFill>
                <a:latin typeface="Comic Sans MS" pitchFamily="66" charset="0"/>
              </a:rPr>
              <a:t>ethical</a:t>
            </a:r>
            <a:r>
              <a:rPr lang="en-GB" sz="1400" dirty="0">
                <a:latin typeface="Comic Sans MS" pitchFamily="66" charset="0"/>
              </a:rPr>
              <a:t> issues.</a:t>
            </a:r>
            <a:endParaRPr lang="en-US" sz="1400" dirty="0">
              <a:latin typeface="Comic Sans MS" pitchFamily="66" charset="0"/>
            </a:endParaRPr>
          </a:p>
        </p:txBody>
      </p:sp>
      <p:sp>
        <p:nvSpPr>
          <p:cNvPr id="6" name="Text Box 4"/>
          <p:cNvSpPr txBox="1">
            <a:spLocks noChangeArrowheads="1"/>
          </p:cNvSpPr>
          <p:nvPr/>
        </p:nvSpPr>
        <p:spPr bwMode="auto">
          <a:xfrm>
            <a:off x="6117021" y="172630"/>
            <a:ext cx="1797269" cy="1750297"/>
          </a:xfrm>
          <a:prstGeom prst="rect">
            <a:avLst/>
          </a:prstGeom>
          <a:solidFill>
            <a:schemeClr val="bg1"/>
          </a:solidFill>
          <a:ln w="28575">
            <a:solidFill>
              <a:srgbClr val="FF00FF"/>
            </a:solidFill>
            <a:miter lim="800000"/>
            <a:headEnd/>
            <a:tailEnd/>
          </a:ln>
        </p:spPr>
        <p:txBody>
          <a:bodyPr/>
          <a:lstStyle/>
          <a:p>
            <a:pPr algn="ctr">
              <a:spcBef>
                <a:spcPct val="50000"/>
              </a:spcBef>
            </a:pPr>
            <a:r>
              <a:rPr lang="en-GB" sz="1400" b="1" dirty="0">
                <a:solidFill>
                  <a:srgbClr val="7030A0"/>
                </a:solidFill>
                <a:latin typeface="Comic Sans MS" pitchFamily="66" charset="0"/>
              </a:rPr>
              <a:t>Hawthorne effect</a:t>
            </a:r>
          </a:p>
          <a:p>
            <a:pPr>
              <a:spcBef>
                <a:spcPct val="50000"/>
              </a:spcBef>
            </a:pPr>
            <a:r>
              <a:rPr lang="en-GB" sz="1400" dirty="0">
                <a:latin typeface="Comic Sans MS" pitchFamily="66" charset="0"/>
              </a:rPr>
              <a:t>People who know they are being studied change their ordinary behaviour</a:t>
            </a:r>
          </a:p>
        </p:txBody>
      </p:sp>
      <p:cxnSp>
        <p:nvCxnSpPr>
          <p:cNvPr id="9" name="Curved Connector 8"/>
          <p:cNvCxnSpPr>
            <a:endCxn id="4" idx="3"/>
          </p:cNvCxnSpPr>
          <p:nvPr/>
        </p:nvCxnSpPr>
        <p:spPr>
          <a:xfrm rot="10800000">
            <a:off x="3336833" y="2000574"/>
            <a:ext cx="1217583" cy="821455"/>
          </a:xfrm>
          <a:prstGeom prst="curvedConnector3">
            <a:avLst/>
          </a:prstGeom>
          <a:ln w="28575">
            <a:solidFill>
              <a:srgbClr val="FF00FF"/>
            </a:solidFill>
            <a:tailEnd type="triangle"/>
          </a:ln>
        </p:spPr>
        <p:style>
          <a:lnRef idx="1">
            <a:schemeClr val="accent1"/>
          </a:lnRef>
          <a:fillRef idx="0">
            <a:schemeClr val="accent1"/>
          </a:fillRef>
          <a:effectRef idx="0">
            <a:schemeClr val="accent1"/>
          </a:effectRef>
          <a:fontRef idx="minor">
            <a:schemeClr val="tx1"/>
          </a:fontRef>
        </p:style>
      </p:cxnSp>
      <p:cxnSp>
        <p:nvCxnSpPr>
          <p:cNvPr id="10" name="Curved Connector 9"/>
          <p:cNvCxnSpPr>
            <a:endCxn id="5" idx="1"/>
          </p:cNvCxnSpPr>
          <p:nvPr/>
        </p:nvCxnSpPr>
        <p:spPr>
          <a:xfrm flipV="1">
            <a:off x="6752493" y="2012468"/>
            <a:ext cx="1398279" cy="991516"/>
          </a:xfrm>
          <a:prstGeom prst="curvedConnector3">
            <a:avLst/>
          </a:prstGeom>
          <a:ln w="28575">
            <a:solidFill>
              <a:srgbClr val="FF00FF"/>
            </a:solidFill>
            <a:tailEnd type="triangle"/>
          </a:ln>
        </p:spPr>
        <p:style>
          <a:lnRef idx="1">
            <a:schemeClr val="accent1"/>
          </a:lnRef>
          <a:fillRef idx="0">
            <a:schemeClr val="accent1"/>
          </a:fillRef>
          <a:effectRef idx="0">
            <a:schemeClr val="accent1"/>
          </a:effectRef>
          <a:fontRef idx="minor">
            <a:schemeClr val="tx1"/>
          </a:fontRef>
        </p:style>
      </p:cxnSp>
      <p:sp>
        <p:nvSpPr>
          <p:cNvPr id="11" name="Text Box 4"/>
          <p:cNvSpPr txBox="1">
            <a:spLocks noChangeArrowheads="1"/>
          </p:cNvSpPr>
          <p:nvPr/>
        </p:nvSpPr>
        <p:spPr bwMode="auto">
          <a:xfrm>
            <a:off x="3563930" y="170125"/>
            <a:ext cx="2417568" cy="1755309"/>
          </a:xfrm>
          <a:prstGeom prst="rect">
            <a:avLst/>
          </a:prstGeom>
          <a:solidFill>
            <a:schemeClr val="bg1"/>
          </a:solidFill>
          <a:ln w="28575">
            <a:solidFill>
              <a:srgbClr val="FF00FF"/>
            </a:solidFill>
            <a:miter lim="800000"/>
            <a:headEnd/>
            <a:tailEnd/>
          </a:ln>
        </p:spPr>
        <p:txBody>
          <a:bodyPr/>
          <a:lstStyle/>
          <a:p>
            <a:pPr algn="ctr">
              <a:spcBef>
                <a:spcPct val="50000"/>
              </a:spcBef>
            </a:pPr>
            <a:r>
              <a:rPr lang="en-GB" sz="1400" b="1" dirty="0">
                <a:solidFill>
                  <a:srgbClr val="7030A0"/>
                </a:solidFill>
                <a:latin typeface="Comic Sans MS" pitchFamily="66" charset="0"/>
              </a:rPr>
              <a:t>Quantitative</a:t>
            </a:r>
          </a:p>
          <a:p>
            <a:pPr>
              <a:spcBef>
                <a:spcPct val="50000"/>
              </a:spcBef>
            </a:pPr>
            <a:r>
              <a:rPr lang="en-GB" sz="1400" dirty="0">
                <a:latin typeface="Comic Sans MS" pitchFamily="66" charset="0"/>
              </a:rPr>
              <a:t>Large amounts of statistical data.</a:t>
            </a:r>
          </a:p>
          <a:p>
            <a:pPr algn="ctr">
              <a:spcBef>
                <a:spcPct val="50000"/>
              </a:spcBef>
            </a:pPr>
            <a:r>
              <a:rPr lang="en-GB" sz="1400" b="1" dirty="0">
                <a:solidFill>
                  <a:srgbClr val="7030A0"/>
                </a:solidFill>
                <a:latin typeface="Comic Sans MS" pitchFamily="66" charset="0"/>
              </a:rPr>
              <a:t>Primary Research</a:t>
            </a:r>
          </a:p>
          <a:p>
            <a:pPr>
              <a:spcBef>
                <a:spcPct val="50000"/>
              </a:spcBef>
            </a:pPr>
            <a:r>
              <a:rPr lang="en-GB" sz="1400" dirty="0">
                <a:latin typeface="Comic Sans MS" pitchFamily="66" charset="0"/>
              </a:rPr>
              <a:t>This data has not been collected before.</a:t>
            </a:r>
          </a:p>
        </p:txBody>
      </p:sp>
      <p:sp>
        <p:nvSpPr>
          <p:cNvPr id="12" name="Text Box 4"/>
          <p:cNvSpPr txBox="1">
            <a:spLocks noChangeArrowheads="1"/>
          </p:cNvSpPr>
          <p:nvPr/>
        </p:nvSpPr>
        <p:spPr bwMode="auto">
          <a:xfrm>
            <a:off x="219104" y="4108977"/>
            <a:ext cx="3344826" cy="2219091"/>
          </a:xfrm>
          <a:prstGeom prst="rect">
            <a:avLst/>
          </a:prstGeom>
          <a:solidFill>
            <a:schemeClr val="bg1"/>
          </a:solidFill>
          <a:ln w="28575">
            <a:solidFill>
              <a:srgbClr val="FF00FF"/>
            </a:solidFill>
            <a:miter lim="800000"/>
            <a:headEnd/>
            <a:tailEnd/>
          </a:ln>
        </p:spPr>
        <p:txBody>
          <a:bodyPr/>
          <a:lstStyle/>
          <a:p>
            <a:pPr algn="ctr">
              <a:spcBef>
                <a:spcPct val="50000"/>
              </a:spcBef>
            </a:pPr>
            <a:r>
              <a:rPr lang="en-GB" sz="1400" b="1" dirty="0">
                <a:latin typeface="Comic Sans MS" pitchFamily="66" charset="0"/>
              </a:rPr>
              <a:t>Narrow focus</a:t>
            </a:r>
          </a:p>
          <a:p>
            <a:pPr>
              <a:spcBef>
                <a:spcPct val="50000"/>
              </a:spcBef>
            </a:pPr>
            <a:r>
              <a:rPr lang="en-GB" sz="1400" dirty="0">
                <a:latin typeface="Comic Sans MS" pitchFamily="66" charset="0"/>
              </a:rPr>
              <a:t>Usually only examine one specific aspect of teacher expectations.</a:t>
            </a:r>
          </a:p>
          <a:p>
            <a:pPr>
              <a:spcBef>
                <a:spcPct val="50000"/>
              </a:spcBef>
            </a:pPr>
            <a:r>
              <a:rPr lang="en-GB" sz="1400" dirty="0">
                <a:latin typeface="Comic Sans MS" pitchFamily="66" charset="0"/>
              </a:rPr>
              <a:t>Teacher expectations will not be seen in wider process </a:t>
            </a:r>
            <a:r>
              <a:rPr lang="en-GB" sz="1400" dirty="0" err="1">
                <a:latin typeface="Comic Sans MS" pitchFamily="66" charset="0"/>
              </a:rPr>
              <a:t>eg</a:t>
            </a:r>
            <a:r>
              <a:rPr lang="en-GB" sz="1400" dirty="0">
                <a:latin typeface="Comic Sans MS" pitchFamily="66" charset="0"/>
              </a:rPr>
              <a:t>. </a:t>
            </a:r>
            <a:r>
              <a:rPr lang="en-GB" sz="1400" b="1" dirty="0">
                <a:solidFill>
                  <a:srgbClr val="7030A0"/>
                </a:solidFill>
                <a:latin typeface="Comic Sans MS" pitchFamily="66" charset="0"/>
              </a:rPr>
              <a:t>Labelling</a:t>
            </a:r>
            <a:r>
              <a:rPr lang="en-GB" sz="1400" dirty="0">
                <a:latin typeface="Comic Sans MS" pitchFamily="66" charset="0"/>
              </a:rPr>
              <a:t> and </a:t>
            </a:r>
            <a:r>
              <a:rPr lang="en-GB" sz="1400" b="1" dirty="0">
                <a:solidFill>
                  <a:srgbClr val="7030A0"/>
                </a:solidFill>
                <a:latin typeface="Comic Sans MS" pitchFamily="66" charset="0"/>
              </a:rPr>
              <a:t>SFP</a:t>
            </a:r>
            <a:r>
              <a:rPr lang="en-GB" sz="1400" dirty="0">
                <a:latin typeface="Comic Sans MS" pitchFamily="66" charset="0"/>
              </a:rPr>
              <a:t>. E.g. </a:t>
            </a:r>
            <a:r>
              <a:rPr lang="en-GB" sz="1400" b="1" dirty="0" err="1">
                <a:solidFill>
                  <a:srgbClr val="FF0000"/>
                </a:solidFill>
                <a:latin typeface="Comic Sans MS" pitchFamily="66" charset="0"/>
              </a:rPr>
              <a:t>Charkin</a:t>
            </a:r>
            <a:r>
              <a:rPr lang="en-GB" sz="1400" b="1" dirty="0">
                <a:solidFill>
                  <a:srgbClr val="FF0000"/>
                </a:solidFill>
                <a:latin typeface="Comic Sans MS" pitchFamily="66" charset="0"/>
              </a:rPr>
              <a:t> et al </a:t>
            </a:r>
            <a:r>
              <a:rPr lang="en-GB" sz="1400" dirty="0">
                <a:latin typeface="Comic Sans MS" pitchFamily="66" charset="0"/>
              </a:rPr>
              <a:t>looked at body language but not at how it might then affect pupils performance.</a:t>
            </a:r>
          </a:p>
        </p:txBody>
      </p:sp>
      <p:sp>
        <p:nvSpPr>
          <p:cNvPr id="13" name="Text Box 5"/>
          <p:cNvSpPr txBox="1">
            <a:spLocks noChangeArrowheads="1"/>
          </p:cNvSpPr>
          <p:nvPr/>
        </p:nvSpPr>
        <p:spPr bwMode="auto">
          <a:xfrm>
            <a:off x="7236374" y="4693500"/>
            <a:ext cx="4803777" cy="1954381"/>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4638" indent="-274638" algn="l">
              <a:defRPr>
                <a:solidFill>
                  <a:schemeClr val="tx1"/>
                </a:solidFill>
                <a:latin typeface="Arial" charset="0"/>
                <a:cs typeface="Arial" charset="0"/>
              </a:defRPr>
            </a:lvl1pPr>
            <a:lvl2pPr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algn="ctr">
              <a:spcBef>
                <a:spcPct val="50000"/>
              </a:spcBef>
            </a:pPr>
            <a:r>
              <a:rPr lang="en-GB" sz="1600" b="1" dirty="0">
                <a:latin typeface="Comic Sans MS" pitchFamily="66" charset="0"/>
              </a:rPr>
              <a:t>Practical issues</a:t>
            </a:r>
          </a:p>
          <a:p>
            <a:pPr>
              <a:spcBef>
                <a:spcPct val="50000"/>
              </a:spcBef>
              <a:buFont typeface="Wingdings" pitchFamily="2" charset="2"/>
              <a:buChar char="Ø"/>
            </a:pPr>
            <a:r>
              <a:rPr lang="en-GB" sz="1400" dirty="0">
                <a:latin typeface="Comic Sans MS" pitchFamily="66" charset="0"/>
              </a:rPr>
              <a:t>Quick and cheap.</a:t>
            </a:r>
          </a:p>
          <a:p>
            <a:pPr>
              <a:spcBef>
                <a:spcPct val="50000"/>
              </a:spcBef>
              <a:buFont typeface="Wingdings" pitchFamily="2" charset="2"/>
              <a:buChar char="Ø"/>
            </a:pPr>
            <a:r>
              <a:rPr lang="en-GB" sz="1400" dirty="0">
                <a:latin typeface="Comic Sans MS" pitchFamily="66" charset="0"/>
              </a:rPr>
              <a:t>Teacher expectations – too many variables e.g. class size, type of school, streaming/setting etc.</a:t>
            </a:r>
          </a:p>
          <a:p>
            <a:pPr>
              <a:spcBef>
                <a:spcPct val="50000"/>
              </a:spcBef>
              <a:buFont typeface="Wingdings" pitchFamily="2" charset="2"/>
              <a:buChar char="Ø"/>
            </a:pPr>
            <a:r>
              <a:rPr lang="en-GB" sz="1400" dirty="0">
                <a:latin typeface="Comic Sans MS" pitchFamily="66" charset="0"/>
              </a:rPr>
              <a:t>Impact of government policies, </a:t>
            </a:r>
            <a:r>
              <a:rPr lang="en-GB" sz="1400" b="1" dirty="0">
                <a:solidFill>
                  <a:srgbClr val="7030A0"/>
                </a:solidFill>
                <a:latin typeface="Comic Sans MS" pitchFamily="66" charset="0"/>
              </a:rPr>
              <a:t>material/cultural deprivation </a:t>
            </a:r>
            <a:r>
              <a:rPr lang="en-GB" sz="1400" dirty="0">
                <a:latin typeface="Comic Sans MS" pitchFamily="66" charset="0"/>
              </a:rPr>
              <a:t>cannot be studied in small-scale lab settings.</a:t>
            </a:r>
          </a:p>
        </p:txBody>
      </p:sp>
      <p:cxnSp>
        <p:nvCxnSpPr>
          <p:cNvPr id="14" name="AutoShape 10"/>
          <p:cNvCxnSpPr>
            <a:cxnSpLocks noChangeShapeType="1"/>
            <a:stCxn id="3" idx="2"/>
            <a:endCxn id="13" idx="0"/>
          </p:cNvCxnSpPr>
          <p:nvPr/>
        </p:nvCxnSpPr>
        <p:spPr bwMode="auto">
          <a:xfrm rot="16200000" flipH="1">
            <a:off x="6843674" y="1898911"/>
            <a:ext cx="1604368" cy="3984809"/>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Curved Connector 20"/>
          <p:cNvCxnSpPr>
            <a:stCxn id="3" idx="2"/>
          </p:cNvCxnSpPr>
          <p:nvPr/>
        </p:nvCxnSpPr>
        <p:spPr>
          <a:xfrm rot="5400000">
            <a:off x="3806647" y="2262169"/>
            <a:ext cx="1019844" cy="2673771"/>
          </a:xfrm>
          <a:prstGeom prst="curvedConnector2">
            <a:avLst/>
          </a:prstGeom>
          <a:ln w="28575">
            <a:solidFill>
              <a:srgbClr val="FF00FF"/>
            </a:solidFill>
            <a:tailEnd type="triangle"/>
          </a:ln>
        </p:spPr>
        <p:style>
          <a:lnRef idx="1">
            <a:schemeClr val="accent1"/>
          </a:lnRef>
          <a:fillRef idx="0">
            <a:schemeClr val="accent1"/>
          </a:fillRef>
          <a:effectRef idx="0">
            <a:schemeClr val="accent1"/>
          </a:effectRef>
          <a:fontRef idx="minor">
            <a:schemeClr val="tx1"/>
          </a:fontRef>
        </p:style>
      </p:cxnSp>
      <p:sp>
        <p:nvSpPr>
          <p:cNvPr id="29" name="Text Box 4"/>
          <p:cNvSpPr txBox="1">
            <a:spLocks noChangeArrowheads="1"/>
          </p:cNvSpPr>
          <p:nvPr/>
        </p:nvSpPr>
        <p:spPr bwMode="auto">
          <a:xfrm>
            <a:off x="3803444" y="5402948"/>
            <a:ext cx="2417568" cy="1102330"/>
          </a:xfrm>
          <a:prstGeom prst="rect">
            <a:avLst/>
          </a:prstGeom>
          <a:solidFill>
            <a:schemeClr val="bg1"/>
          </a:solidFill>
          <a:ln w="28575">
            <a:solidFill>
              <a:srgbClr val="FF00FF"/>
            </a:solidFill>
            <a:miter lim="800000"/>
            <a:headEnd/>
            <a:tailEnd/>
          </a:ln>
        </p:spPr>
        <p:txBody>
          <a:bodyPr/>
          <a:lstStyle/>
          <a:p>
            <a:pPr algn="ctr">
              <a:spcBef>
                <a:spcPct val="50000"/>
              </a:spcBef>
            </a:pPr>
            <a:r>
              <a:rPr lang="en-GB" sz="1400" b="1" dirty="0">
                <a:solidFill>
                  <a:srgbClr val="7030A0"/>
                </a:solidFill>
                <a:latin typeface="Comic Sans MS" pitchFamily="66" charset="0"/>
              </a:rPr>
              <a:t>Artificiality</a:t>
            </a:r>
          </a:p>
          <a:p>
            <a:pPr>
              <a:spcBef>
                <a:spcPct val="50000"/>
              </a:spcBef>
            </a:pPr>
            <a:r>
              <a:rPr lang="en-GB" sz="1400" dirty="0">
                <a:latin typeface="Comic Sans MS" pitchFamily="66" charset="0"/>
              </a:rPr>
              <a:t>Lab experiments – not reflective of real life – lowers </a:t>
            </a:r>
            <a:r>
              <a:rPr lang="en-GB" sz="1400" b="1" dirty="0">
                <a:solidFill>
                  <a:srgbClr val="7030A0"/>
                </a:solidFill>
                <a:latin typeface="Comic Sans MS" pitchFamily="66" charset="0"/>
              </a:rPr>
              <a:t>validity</a:t>
            </a:r>
            <a:r>
              <a:rPr lang="en-GB" sz="1400" dirty="0">
                <a:latin typeface="Comic Sans MS" pitchFamily="66" charset="0"/>
              </a:rPr>
              <a:t>.</a:t>
            </a:r>
          </a:p>
        </p:txBody>
      </p:sp>
      <p:sp>
        <p:nvSpPr>
          <p:cNvPr id="30" name="Text Box 4"/>
          <p:cNvSpPr txBox="1">
            <a:spLocks noChangeArrowheads="1"/>
          </p:cNvSpPr>
          <p:nvPr/>
        </p:nvSpPr>
        <p:spPr bwMode="auto">
          <a:xfrm>
            <a:off x="3803443" y="4142335"/>
            <a:ext cx="3212211" cy="1102330"/>
          </a:xfrm>
          <a:prstGeom prst="rect">
            <a:avLst/>
          </a:prstGeom>
          <a:solidFill>
            <a:schemeClr val="bg1"/>
          </a:solidFill>
          <a:ln w="28575">
            <a:solidFill>
              <a:srgbClr val="FF00FF"/>
            </a:solidFill>
            <a:miter lim="800000"/>
            <a:headEnd/>
            <a:tailEnd/>
          </a:ln>
        </p:spPr>
        <p:txBody>
          <a:bodyPr/>
          <a:lstStyle/>
          <a:p>
            <a:pPr algn="ctr">
              <a:spcBef>
                <a:spcPct val="50000"/>
              </a:spcBef>
            </a:pPr>
            <a:r>
              <a:rPr lang="en-GB" sz="1400" b="1" dirty="0">
                <a:solidFill>
                  <a:srgbClr val="7030A0"/>
                </a:solidFill>
                <a:latin typeface="Comic Sans MS" pitchFamily="66" charset="0"/>
              </a:rPr>
              <a:t>Ethical issues</a:t>
            </a:r>
          </a:p>
          <a:p>
            <a:pPr>
              <a:spcBef>
                <a:spcPct val="50000"/>
              </a:spcBef>
            </a:pPr>
            <a:r>
              <a:rPr lang="en-GB" sz="1400" b="1" dirty="0">
                <a:latin typeface="Comic Sans MS" pitchFamily="66" charset="0"/>
              </a:rPr>
              <a:t>Field experiments </a:t>
            </a:r>
            <a:r>
              <a:rPr lang="en-GB" sz="1400" dirty="0">
                <a:latin typeface="Comic Sans MS" pitchFamily="66" charset="0"/>
              </a:rPr>
              <a:t>– some students will suffer e.g. </a:t>
            </a:r>
            <a:r>
              <a:rPr lang="en-GB" sz="1400" b="1" dirty="0">
                <a:solidFill>
                  <a:srgbClr val="FF0000"/>
                </a:solidFill>
                <a:latin typeface="Comic Sans MS" pitchFamily="66" charset="0"/>
              </a:rPr>
              <a:t>Rosenthal &amp; Jacobson.</a:t>
            </a:r>
          </a:p>
        </p:txBody>
      </p:sp>
    </p:spTree>
    <p:extLst>
      <p:ext uri="{BB962C8B-B14F-4D97-AF65-F5344CB8AC3E}">
        <p14:creationId xmlns:p14="http://schemas.microsoft.com/office/powerpoint/2010/main" val="3181471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Text Box 2"/>
          <p:cNvSpPr txBox="1">
            <a:spLocks noChangeArrowheads="1"/>
          </p:cNvSpPr>
          <p:nvPr/>
        </p:nvSpPr>
        <p:spPr bwMode="auto">
          <a:xfrm>
            <a:off x="7092922" y="2452645"/>
            <a:ext cx="1046440" cy="1963900"/>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2700000" scaled="1"/>
            <a:tileRect/>
          </a:gradFill>
          <a:ln w="57150">
            <a:solidFill>
              <a:srgbClr val="FF00FF"/>
            </a:solidFill>
            <a:miter lim="800000"/>
            <a:headEnd/>
            <a:tailEnd/>
          </a:ln>
          <a:effectLst/>
          <a:extLst/>
        </p:spPr>
        <p:txBody>
          <a:bodyPr vert="vert270" wrap="square" anchor="ctr">
            <a:spAutoFit/>
          </a:bodyPr>
          <a:lstStyle/>
          <a:p>
            <a:pPr algn="ctr">
              <a:spcBef>
                <a:spcPct val="50000"/>
              </a:spcBef>
            </a:pPr>
            <a:r>
              <a:rPr lang="en-GB" sz="2800" b="1" dirty="0">
                <a:latin typeface="Comic Sans MS" panose="030F0702030302020204" pitchFamily="66" charset="0"/>
              </a:rPr>
              <a:t>8. Interviews</a:t>
            </a:r>
            <a:endParaRPr lang="en-US" sz="2800" b="1" dirty="0">
              <a:latin typeface="Comic Sans MS" panose="030F0702030302020204" pitchFamily="66" charset="0"/>
            </a:endParaRPr>
          </a:p>
        </p:txBody>
      </p:sp>
      <p:sp>
        <p:nvSpPr>
          <p:cNvPr id="176131" name="Text Box 3"/>
          <p:cNvSpPr txBox="1">
            <a:spLocks noChangeArrowheads="1"/>
          </p:cNvSpPr>
          <p:nvPr/>
        </p:nvSpPr>
        <p:spPr bwMode="auto">
          <a:xfrm>
            <a:off x="3965332" y="188915"/>
            <a:ext cx="4132383" cy="2031325"/>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b="1" dirty="0">
                <a:latin typeface="Comic Sans MS" panose="030F0702030302020204" pitchFamily="66" charset="0"/>
              </a:rPr>
              <a:t>Structured interview</a:t>
            </a:r>
            <a:r>
              <a:rPr lang="en-GB" dirty="0">
                <a:latin typeface="Comic Sans MS" panose="030F0702030302020204" pitchFamily="66" charset="0"/>
              </a:rPr>
              <a:t>  </a:t>
            </a:r>
          </a:p>
          <a:p>
            <a:r>
              <a:rPr lang="en-GB" dirty="0">
                <a:latin typeface="Comic Sans MS" panose="030F0702030302020204" pitchFamily="66" charset="0"/>
              </a:rPr>
              <a:t>Set questions asked to all respondents.</a:t>
            </a:r>
          </a:p>
          <a:p>
            <a:r>
              <a:rPr lang="en-GB" b="1" dirty="0">
                <a:latin typeface="Comic Sans MS" panose="030F0702030302020204" pitchFamily="66" charset="0"/>
              </a:rPr>
              <a:t>Unstructured interview</a:t>
            </a:r>
          </a:p>
          <a:p>
            <a:r>
              <a:rPr lang="en-GB" dirty="0">
                <a:latin typeface="Comic Sans MS" panose="030F0702030302020204" pitchFamily="66" charset="0"/>
              </a:rPr>
              <a:t>Interviewers have freedom to ask any questions and probe answers for explanation.</a:t>
            </a:r>
          </a:p>
        </p:txBody>
      </p:sp>
      <p:sp>
        <p:nvSpPr>
          <p:cNvPr id="176132" name="Text Box 4"/>
          <p:cNvSpPr txBox="1">
            <a:spLocks noChangeArrowheads="1"/>
          </p:cNvSpPr>
          <p:nvPr/>
        </p:nvSpPr>
        <p:spPr bwMode="auto">
          <a:xfrm>
            <a:off x="287829" y="188915"/>
            <a:ext cx="3503122" cy="1892826"/>
          </a:xfrm>
          <a:prstGeom prst="rect">
            <a:avLst/>
          </a:prstGeom>
          <a:noFill/>
          <a:ln w="28575">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GB" b="1" dirty="0">
                <a:solidFill>
                  <a:srgbClr val="00B050"/>
                </a:solidFill>
                <a:latin typeface="Comic Sans MS" panose="030F0702030302020204" pitchFamily="66" charset="0"/>
              </a:rPr>
              <a:t>Interpretivist</a:t>
            </a:r>
          </a:p>
          <a:p>
            <a:pPr>
              <a:spcBef>
                <a:spcPct val="50000"/>
              </a:spcBef>
            </a:pPr>
            <a:r>
              <a:rPr lang="en-GB" dirty="0">
                <a:latin typeface="Comic Sans MS" panose="030F0702030302020204" pitchFamily="66" charset="0"/>
              </a:rPr>
              <a:t>Generally used by Interpretivists due to their ability to generate </a:t>
            </a:r>
            <a:r>
              <a:rPr lang="en-GB" b="1" dirty="0">
                <a:solidFill>
                  <a:srgbClr val="7030A0"/>
                </a:solidFill>
                <a:latin typeface="Comic Sans MS" panose="030F0702030302020204" pitchFamily="66" charset="0"/>
              </a:rPr>
              <a:t>valid</a:t>
            </a:r>
            <a:r>
              <a:rPr lang="en-GB" b="1" dirty="0">
                <a:latin typeface="Comic Sans MS" panose="030F0702030302020204" pitchFamily="66" charset="0"/>
              </a:rPr>
              <a:t> </a:t>
            </a:r>
            <a:r>
              <a:rPr lang="en-GB" dirty="0">
                <a:latin typeface="Comic Sans MS" panose="030F0702030302020204" pitchFamily="66" charset="0"/>
              </a:rPr>
              <a:t>data about what people think and feel and how they act.</a:t>
            </a:r>
            <a:endParaRPr lang="en-US" dirty="0">
              <a:latin typeface="Comic Sans MS" panose="030F0702030302020204" pitchFamily="66" charset="0"/>
            </a:endParaRPr>
          </a:p>
        </p:txBody>
      </p:sp>
      <p:sp>
        <p:nvSpPr>
          <p:cNvPr id="176133" name="Text Box 5"/>
          <p:cNvSpPr txBox="1">
            <a:spLocks noChangeArrowheads="1"/>
          </p:cNvSpPr>
          <p:nvPr/>
        </p:nvSpPr>
        <p:spPr bwMode="auto">
          <a:xfrm>
            <a:off x="400387" y="2198546"/>
            <a:ext cx="3138854" cy="2169825"/>
          </a:xfrm>
          <a:prstGeom prst="rect">
            <a:avLst/>
          </a:prstGeom>
          <a:noFill/>
          <a:ln w="28575">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b="1" dirty="0">
                <a:solidFill>
                  <a:srgbClr val="7030A0"/>
                </a:solidFill>
                <a:latin typeface="Comic Sans MS" panose="030F0702030302020204" pitchFamily="66" charset="0"/>
              </a:rPr>
              <a:t>Qualitative</a:t>
            </a:r>
          </a:p>
          <a:p>
            <a:pPr>
              <a:spcBef>
                <a:spcPct val="50000"/>
              </a:spcBef>
            </a:pPr>
            <a:r>
              <a:rPr lang="en-GB" dirty="0">
                <a:latin typeface="Comic Sans MS" panose="030F0702030302020204" pitchFamily="66" charset="0"/>
              </a:rPr>
              <a:t>Small in-depth data giving us a real insight</a:t>
            </a:r>
          </a:p>
          <a:p>
            <a:pPr>
              <a:spcBef>
                <a:spcPct val="50000"/>
              </a:spcBef>
            </a:pPr>
            <a:r>
              <a:rPr lang="en-GB" b="1" dirty="0">
                <a:solidFill>
                  <a:srgbClr val="7030A0"/>
                </a:solidFill>
                <a:latin typeface="Comic Sans MS" panose="030F0702030302020204" pitchFamily="66" charset="0"/>
              </a:rPr>
              <a:t>Primary</a:t>
            </a:r>
          </a:p>
          <a:p>
            <a:pPr>
              <a:spcBef>
                <a:spcPct val="50000"/>
              </a:spcBef>
            </a:pPr>
            <a:r>
              <a:rPr lang="en-GB" dirty="0">
                <a:latin typeface="Comic Sans MS" panose="030F0702030302020204" pitchFamily="66" charset="0"/>
              </a:rPr>
              <a:t>This data has not been collected before</a:t>
            </a:r>
          </a:p>
        </p:txBody>
      </p:sp>
      <p:sp>
        <p:nvSpPr>
          <p:cNvPr id="176134" name="Text Box 6"/>
          <p:cNvSpPr txBox="1">
            <a:spLocks noChangeArrowheads="1"/>
          </p:cNvSpPr>
          <p:nvPr/>
        </p:nvSpPr>
        <p:spPr bwMode="auto">
          <a:xfrm>
            <a:off x="8326315" y="154620"/>
            <a:ext cx="3692770" cy="2662267"/>
          </a:xfrm>
          <a:prstGeom prst="rect">
            <a:avLst/>
          </a:prstGeom>
          <a:noFill/>
          <a:ln w="28575">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b="1" dirty="0">
                <a:latin typeface="Comic Sans MS" panose="030F0702030302020204" pitchFamily="66" charset="0"/>
              </a:rPr>
              <a:t>Semi-Structured</a:t>
            </a:r>
          </a:p>
          <a:p>
            <a:endParaRPr lang="en-GB" sz="100" b="1" dirty="0">
              <a:latin typeface="Comic Sans MS" panose="030F0702030302020204" pitchFamily="66" charset="0"/>
            </a:endParaRPr>
          </a:p>
          <a:p>
            <a:endParaRPr lang="en-GB" sz="100" b="1" dirty="0">
              <a:latin typeface="Comic Sans MS" panose="030F0702030302020204" pitchFamily="66" charset="0"/>
            </a:endParaRPr>
          </a:p>
          <a:p>
            <a:endParaRPr lang="en-GB" sz="100" b="1" dirty="0">
              <a:latin typeface="Comic Sans MS" panose="030F0702030302020204" pitchFamily="66" charset="0"/>
            </a:endParaRPr>
          </a:p>
          <a:p>
            <a:endParaRPr lang="en-GB" sz="100" b="1" dirty="0">
              <a:latin typeface="Comic Sans MS" panose="030F0702030302020204" pitchFamily="66" charset="0"/>
            </a:endParaRPr>
          </a:p>
          <a:p>
            <a:endParaRPr lang="en-GB" sz="100" b="1" dirty="0">
              <a:latin typeface="Comic Sans MS" panose="030F0702030302020204" pitchFamily="66" charset="0"/>
            </a:endParaRPr>
          </a:p>
          <a:p>
            <a:r>
              <a:rPr lang="en-GB" dirty="0">
                <a:latin typeface="Comic Sans MS" panose="030F0702030302020204" pitchFamily="66" charset="0"/>
              </a:rPr>
              <a:t>Set themes to cover but has some freedom to explore and </a:t>
            </a:r>
            <a:r>
              <a:rPr lang="en-GB" b="1" dirty="0">
                <a:solidFill>
                  <a:srgbClr val="7030A0"/>
                </a:solidFill>
                <a:latin typeface="Comic Sans MS" panose="030F0702030302020204" pitchFamily="66" charset="0"/>
              </a:rPr>
              <a:t>probe</a:t>
            </a:r>
            <a:r>
              <a:rPr lang="en-GB" dirty="0">
                <a:latin typeface="Comic Sans MS" panose="030F0702030302020204" pitchFamily="66" charset="0"/>
              </a:rPr>
              <a:t> answers.</a:t>
            </a:r>
          </a:p>
          <a:p>
            <a:endParaRPr lang="en-GB" dirty="0">
              <a:latin typeface="Comic Sans MS" panose="030F0702030302020204" pitchFamily="66" charset="0"/>
            </a:endParaRPr>
          </a:p>
          <a:p>
            <a:r>
              <a:rPr lang="en-GB" b="1" dirty="0">
                <a:latin typeface="Comic Sans MS" panose="030F0702030302020204" pitchFamily="66" charset="0"/>
              </a:rPr>
              <a:t>Group interview</a:t>
            </a:r>
          </a:p>
          <a:p>
            <a:r>
              <a:rPr lang="en-GB" dirty="0">
                <a:latin typeface="Comic Sans MS" panose="030F0702030302020204" pitchFamily="66" charset="0"/>
              </a:rPr>
              <a:t>The discussion of topics with small groups of 10-12 people.</a:t>
            </a:r>
          </a:p>
          <a:p>
            <a:endParaRPr lang="en-GB" dirty="0">
              <a:latin typeface="Comic Sans MS" panose="030F0702030302020204" pitchFamily="66" charset="0"/>
            </a:endParaRPr>
          </a:p>
        </p:txBody>
      </p:sp>
      <p:sp>
        <p:nvSpPr>
          <p:cNvPr id="176140" name="Text Box 12"/>
          <p:cNvSpPr txBox="1">
            <a:spLocks noChangeArrowheads="1"/>
          </p:cNvSpPr>
          <p:nvPr/>
        </p:nvSpPr>
        <p:spPr bwMode="auto">
          <a:xfrm>
            <a:off x="8350007" y="2936103"/>
            <a:ext cx="3669078" cy="1615827"/>
          </a:xfrm>
          <a:prstGeom prst="rect">
            <a:avLst/>
          </a:prstGeom>
          <a:noFill/>
          <a:ln w="28575">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82563" indent="-182563" algn="l">
              <a:defRPr>
                <a:solidFill>
                  <a:schemeClr val="tx1"/>
                </a:solidFill>
                <a:latin typeface="Arial" charset="0"/>
                <a:cs typeface="Arial" charset="0"/>
              </a:defRPr>
            </a:lvl1pPr>
            <a:lvl2pPr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algn="ctr">
              <a:spcBef>
                <a:spcPct val="50000"/>
              </a:spcBef>
            </a:pPr>
            <a:r>
              <a:rPr lang="en-GB" b="1" dirty="0">
                <a:latin typeface="Comic Sans MS" pitchFamily="66" charset="0"/>
              </a:rPr>
              <a:t>Interviewer bias</a:t>
            </a:r>
          </a:p>
          <a:p>
            <a:pPr>
              <a:spcBef>
                <a:spcPct val="50000"/>
              </a:spcBef>
              <a:buFont typeface="Wingdings" pitchFamily="2" charset="2"/>
              <a:buNone/>
            </a:pPr>
            <a:r>
              <a:rPr lang="en-GB" dirty="0">
                <a:latin typeface="Comic Sans MS" pitchFamily="66" charset="0"/>
              </a:rPr>
              <a:t>Interviewer could ask leading questions or use body language to subconsciously influence respondents answers.</a:t>
            </a:r>
            <a:endParaRPr lang="en-US" dirty="0">
              <a:latin typeface="Comic Sans MS" pitchFamily="66" charset="0"/>
            </a:endParaRPr>
          </a:p>
        </p:txBody>
      </p:sp>
      <p:sp>
        <p:nvSpPr>
          <p:cNvPr id="176141" name="Text Box 13"/>
          <p:cNvSpPr txBox="1">
            <a:spLocks noChangeArrowheads="1"/>
          </p:cNvSpPr>
          <p:nvPr/>
        </p:nvSpPr>
        <p:spPr bwMode="auto">
          <a:xfrm>
            <a:off x="6743703" y="4221163"/>
            <a:ext cx="35290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GB"/>
          </a:p>
        </p:txBody>
      </p:sp>
      <p:sp>
        <p:nvSpPr>
          <p:cNvPr id="176142" name="Text Box 14"/>
          <p:cNvSpPr txBox="1">
            <a:spLocks noChangeArrowheads="1"/>
          </p:cNvSpPr>
          <p:nvPr/>
        </p:nvSpPr>
        <p:spPr bwMode="auto">
          <a:xfrm>
            <a:off x="6559063" y="4718776"/>
            <a:ext cx="5537813" cy="2031325"/>
          </a:xfrm>
          <a:prstGeom prst="rect">
            <a:avLst/>
          </a:prstGeom>
          <a:noFill/>
          <a:ln w="28575">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4638" indent="-274638" algn="l">
              <a:defRPr>
                <a:solidFill>
                  <a:schemeClr val="tx1"/>
                </a:solidFill>
                <a:latin typeface="Arial" charset="0"/>
                <a:cs typeface="Arial" charset="0"/>
              </a:defRPr>
            </a:lvl1pPr>
            <a:lvl2pPr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algn="ctr">
              <a:spcBef>
                <a:spcPct val="50000"/>
              </a:spcBef>
            </a:pPr>
            <a:r>
              <a:rPr lang="en-GB" b="1" dirty="0">
                <a:latin typeface="Comic Sans MS" pitchFamily="66" charset="0"/>
              </a:rPr>
              <a:t>Structured interviews (Ad)</a:t>
            </a:r>
          </a:p>
          <a:p>
            <a:pPr>
              <a:spcBef>
                <a:spcPct val="50000"/>
              </a:spcBef>
              <a:buFont typeface="Wingdings" pitchFamily="2" charset="2"/>
              <a:buChar char="Ø"/>
            </a:pPr>
            <a:r>
              <a:rPr lang="en-GB" dirty="0">
                <a:latin typeface="Comic Sans MS" pitchFamily="66" charset="0"/>
              </a:rPr>
              <a:t>Easy to quantify.</a:t>
            </a:r>
          </a:p>
          <a:p>
            <a:pPr>
              <a:spcBef>
                <a:spcPct val="50000"/>
              </a:spcBef>
              <a:buFont typeface="Wingdings" pitchFamily="2" charset="2"/>
              <a:buChar char="Ø"/>
            </a:pPr>
            <a:r>
              <a:rPr lang="en-GB" b="1" dirty="0">
                <a:solidFill>
                  <a:srgbClr val="7030A0"/>
                </a:solidFill>
                <a:latin typeface="Comic Sans MS" pitchFamily="66" charset="0"/>
              </a:rPr>
              <a:t>Reliable</a:t>
            </a:r>
            <a:r>
              <a:rPr lang="en-GB" dirty="0">
                <a:latin typeface="Comic Sans MS" pitchFamily="66" charset="0"/>
              </a:rPr>
              <a:t> less risk of </a:t>
            </a:r>
            <a:r>
              <a:rPr lang="en-GB" b="1" dirty="0">
                <a:solidFill>
                  <a:srgbClr val="7030A0"/>
                </a:solidFill>
                <a:latin typeface="Comic Sans MS" pitchFamily="66" charset="0"/>
              </a:rPr>
              <a:t>interviewer bias</a:t>
            </a:r>
            <a:r>
              <a:rPr lang="en-GB" dirty="0">
                <a:latin typeface="Comic Sans MS" pitchFamily="66" charset="0"/>
              </a:rPr>
              <a:t>.</a:t>
            </a:r>
          </a:p>
          <a:p>
            <a:pPr>
              <a:spcBef>
                <a:spcPct val="50000"/>
              </a:spcBef>
              <a:buFont typeface="Wingdings" pitchFamily="2" charset="2"/>
              <a:buChar char="Ø"/>
            </a:pPr>
            <a:r>
              <a:rPr lang="en-GB" dirty="0">
                <a:latin typeface="Comic Sans MS" pitchFamily="66" charset="0"/>
              </a:rPr>
              <a:t>Higher response rate if face to face.</a:t>
            </a:r>
          </a:p>
          <a:p>
            <a:pPr>
              <a:spcBef>
                <a:spcPct val="50000"/>
              </a:spcBef>
              <a:buFont typeface="Wingdings" pitchFamily="2" charset="2"/>
              <a:buChar char="Ø"/>
            </a:pPr>
            <a:r>
              <a:rPr lang="en-GB" dirty="0">
                <a:latin typeface="Comic Sans MS" pitchFamily="66" charset="0"/>
              </a:rPr>
              <a:t>Can test a </a:t>
            </a:r>
            <a:r>
              <a:rPr lang="en-GB" b="1" dirty="0">
                <a:solidFill>
                  <a:srgbClr val="7030A0"/>
                </a:solidFill>
                <a:latin typeface="Comic Sans MS" pitchFamily="66" charset="0"/>
              </a:rPr>
              <a:t>hypothesis</a:t>
            </a:r>
            <a:r>
              <a:rPr lang="en-GB" dirty="0">
                <a:latin typeface="Comic Sans MS" pitchFamily="66" charset="0"/>
              </a:rPr>
              <a:t>.</a:t>
            </a:r>
            <a:endParaRPr lang="en-US" dirty="0">
              <a:latin typeface="Comic Sans MS" pitchFamily="66" charset="0"/>
            </a:endParaRPr>
          </a:p>
        </p:txBody>
      </p:sp>
      <p:sp>
        <p:nvSpPr>
          <p:cNvPr id="176143" name="Text Box 15"/>
          <p:cNvSpPr txBox="1">
            <a:spLocks noChangeArrowheads="1"/>
          </p:cNvSpPr>
          <p:nvPr/>
        </p:nvSpPr>
        <p:spPr bwMode="auto">
          <a:xfrm>
            <a:off x="3790952" y="2412788"/>
            <a:ext cx="2952750" cy="1615827"/>
          </a:xfrm>
          <a:prstGeom prst="rect">
            <a:avLst/>
          </a:prstGeom>
          <a:noFill/>
          <a:ln w="28575">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b="1" dirty="0"/>
              <a:t>Structured interviews </a:t>
            </a:r>
          </a:p>
          <a:p>
            <a:pPr>
              <a:spcBef>
                <a:spcPct val="50000"/>
              </a:spcBef>
            </a:pPr>
            <a:r>
              <a:rPr lang="en-GB" dirty="0"/>
              <a:t>No depth so low in </a:t>
            </a:r>
            <a:r>
              <a:rPr lang="en-GB" b="1" dirty="0">
                <a:solidFill>
                  <a:srgbClr val="7030A0"/>
                </a:solidFill>
              </a:rPr>
              <a:t>validity</a:t>
            </a:r>
            <a:r>
              <a:rPr lang="en-GB" dirty="0"/>
              <a:t>.</a:t>
            </a:r>
          </a:p>
          <a:p>
            <a:pPr algn="l">
              <a:spcBef>
                <a:spcPct val="50000"/>
              </a:spcBef>
              <a:buFont typeface="Wingdings" pitchFamily="2" charset="2"/>
              <a:buChar char="Ø"/>
            </a:pPr>
            <a:r>
              <a:rPr lang="en-GB" dirty="0"/>
              <a:t>Lacks flexibility.</a:t>
            </a:r>
          </a:p>
          <a:p>
            <a:pPr algn="l">
              <a:spcBef>
                <a:spcPct val="50000"/>
              </a:spcBef>
              <a:buFont typeface="Wingdings" pitchFamily="2" charset="2"/>
              <a:buChar char="Ø"/>
            </a:pPr>
            <a:r>
              <a:rPr lang="en-GB" dirty="0"/>
              <a:t>Risk of </a:t>
            </a:r>
            <a:r>
              <a:rPr lang="en-GB" b="1" dirty="0">
                <a:solidFill>
                  <a:srgbClr val="7030A0"/>
                </a:solidFill>
              </a:rPr>
              <a:t>interviewer bias</a:t>
            </a:r>
            <a:r>
              <a:rPr lang="en-GB" dirty="0"/>
              <a:t>.</a:t>
            </a:r>
          </a:p>
        </p:txBody>
      </p:sp>
      <p:sp>
        <p:nvSpPr>
          <p:cNvPr id="176144" name="Text Box 16"/>
          <p:cNvSpPr txBox="1">
            <a:spLocks noChangeArrowheads="1"/>
          </p:cNvSpPr>
          <p:nvPr/>
        </p:nvSpPr>
        <p:spPr bwMode="auto">
          <a:xfrm>
            <a:off x="95125" y="4601102"/>
            <a:ext cx="3456967" cy="2031325"/>
          </a:xfrm>
          <a:prstGeom prst="rect">
            <a:avLst/>
          </a:prstGeom>
          <a:noFill/>
          <a:ln w="28575">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b="1" dirty="0">
                <a:latin typeface="Comic Sans MS" panose="030F0702030302020204" pitchFamily="66" charset="0"/>
              </a:rPr>
              <a:t>Unstructured interviews (Ad)</a:t>
            </a:r>
          </a:p>
          <a:p>
            <a:pPr algn="l">
              <a:spcBef>
                <a:spcPct val="50000"/>
              </a:spcBef>
              <a:buFont typeface="Wingdings" pitchFamily="2" charset="2"/>
              <a:buChar char="Ø"/>
            </a:pPr>
            <a:r>
              <a:rPr lang="en-GB" dirty="0">
                <a:latin typeface="Comic Sans MS" panose="030F0702030302020204" pitchFamily="66" charset="0"/>
              </a:rPr>
              <a:t> High </a:t>
            </a:r>
            <a:r>
              <a:rPr lang="en-GB" b="1" dirty="0">
                <a:solidFill>
                  <a:srgbClr val="7030A0"/>
                </a:solidFill>
                <a:latin typeface="Comic Sans MS" panose="030F0702030302020204" pitchFamily="66" charset="0"/>
              </a:rPr>
              <a:t>validity</a:t>
            </a:r>
            <a:r>
              <a:rPr lang="en-GB" dirty="0">
                <a:latin typeface="Comic Sans MS" panose="030F0702030302020204" pitchFamily="66" charset="0"/>
              </a:rPr>
              <a:t>.</a:t>
            </a:r>
          </a:p>
          <a:p>
            <a:pPr algn="l">
              <a:spcBef>
                <a:spcPct val="50000"/>
              </a:spcBef>
              <a:buFont typeface="Wingdings" pitchFamily="2" charset="2"/>
              <a:buChar char="Ø"/>
            </a:pPr>
            <a:r>
              <a:rPr lang="en-GB" dirty="0">
                <a:latin typeface="Comic Sans MS" panose="030F0702030302020204" pitchFamily="66" charset="0"/>
              </a:rPr>
              <a:t>Can develop a </a:t>
            </a:r>
            <a:r>
              <a:rPr lang="en-GB" b="1" dirty="0">
                <a:solidFill>
                  <a:srgbClr val="7030A0"/>
                </a:solidFill>
                <a:latin typeface="Comic Sans MS" panose="030F0702030302020204" pitchFamily="66" charset="0"/>
              </a:rPr>
              <a:t>rapport</a:t>
            </a:r>
            <a:r>
              <a:rPr lang="en-GB" dirty="0">
                <a:latin typeface="Comic Sans MS" panose="030F0702030302020204" pitchFamily="66" charset="0"/>
              </a:rPr>
              <a:t>.</a:t>
            </a:r>
          </a:p>
          <a:p>
            <a:pPr algn="l">
              <a:spcBef>
                <a:spcPct val="50000"/>
              </a:spcBef>
              <a:buFont typeface="Wingdings" pitchFamily="2" charset="2"/>
              <a:buChar char="Ø"/>
            </a:pPr>
            <a:r>
              <a:rPr lang="en-GB" dirty="0">
                <a:latin typeface="Comic Sans MS" panose="030F0702030302020204" pitchFamily="66" charset="0"/>
              </a:rPr>
              <a:t>Real insights.</a:t>
            </a:r>
          </a:p>
          <a:p>
            <a:pPr algn="l">
              <a:spcBef>
                <a:spcPct val="50000"/>
              </a:spcBef>
              <a:buFont typeface="Wingdings" pitchFamily="2" charset="2"/>
              <a:buChar char="Ø"/>
            </a:pPr>
            <a:r>
              <a:rPr lang="en-GB" dirty="0">
                <a:latin typeface="Comic Sans MS" panose="030F0702030302020204" pitchFamily="66" charset="0"/>
              </a:rPr>
              <a:t>People feel at ease.</a:t>
            </a:r>
            <a:endParaRPr lang="en-US" dirty="0">
              <a:latin typeface="Comic Sans MS" panose="030F0702030302020204" pitchFamily="66" charset="0"/>
            </a:endParaRPr>
          </a:p>
        </p:txBody>
      </p:sp>
      <p:sp>
        <p:nvSpPr>
          <p:cNvPr id="176145" name="Text Box 17"/>
          <p:cNvSpPr txBox="1">
            <a:spLocks noChangeArrowheads="1"/>
          </p:cNvSpPr>
          <p:nvPr/>
        </p:nvSpPr>
        <p:spPr bwMode="auto">
          <a:xfrm>
            <a:off x="3719149" y="4165633"/>
            <a:ext cx="2742222" cy="2585323"/>
          </a:xfrm>
          <a:prstGeom prst="rect">
            <a:avLst/>
          </a:prstGeom>
          <a:noFill/>
          <a:ln w="28575">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82563" indent="-182563" algn="l">
              <a:defRPr>
                <a:solidFill>
                  <a:schemeClr val="tx1"/>
                </a:solidFill>
                <a:latin typeface="Arial" charset="0"/>
                <a:cs typeface="Arial" charset="0"/>
              </a:defRPr>
            </a:lvl1pPr>
            <a:lvl2pPr algn="l">
              <a:defRPr>
                <a:solidFill>
                  <a:schemeClr val="tx1"/>
                </a:solidFill>
                <a:latin typeface="Arial" charset="0"/>
                <a:cs typeface="Arial" charset="0"/>
              </a:defRPr>
            </a:lvl2pPr>
            <a:lvl3pPr algn="l">
              <a:defRPr>
                <a:solidFill>
                  <a:schemeClr val="tx1"/>
                </a:solidFill>
                <a:latin typeface="Arial" charset="0"/>
                <a:cs typeface="Arial" charset="0"/>
              </a:defRPr>
            </a:lvl3pPr>
            <a:lvl4pPr algn="l">
              <a:defRPr>
                <a:solidFill>
                  <a:schemeClr val="tx1"/>
                </a:solidFill>
                <a:latin typeface="Arial" charset="0"/>
                <a:cs typeface="Arial" charset="0"/>
              </a:defRPr>
            </a:lvl4pPr>
            <a:lvl5pPr algn="l">
              <a:defRPr>
                <a:solidFill>
                  <a:schemeClr val="tx1"/>
                </a:solidFill>
                <a:latin typeface="Arial" charset="0"/>
                <a:cs typeface="Arial" charset="0"/>
              </a:defRPr>
            </a:lvl5pPr>
            <a:lvl6pPr fontAlgn="base">
              <a:spcBef>
                <a:spcPct val="0"/>
              </a:spcBef>
              <a:spcAft>
                <a:spcPct val="0"/>
              </a:spcAft>
              <a:defRPr>
                <a:solidFill>
                  <a:schemeClr val="tx1"/>
                </a:solidFill>
                <a:latin typeface="Arial" charset="0"/>
                <a:cs typeface="Arial" charset="0"/>
              </a:defRPr>
            </a:lvl6pPr>
            <a:lvl7pPr fontAlgn="base">
              <a:spcBef>
                <a:spcPct val="0"/>
              </a:spcBef>
              <a:spcAft>
                <a:spcPct val="0"/>
              </a:spcAft>
              <a:defRPr>
                <a:solidFill>
                  <a:schemeClr val="tx1"/>
                </a:solidFill>
                <a:latin typeface="Arial" charset="0"/>
                <a:cs typeface="Arial" charset="0"/>
              </a:defRPr>
            </a:lvl7pPr>
            <a:lvl8pPr fontAlgn="base">
              <a:spcBef>
                <a:spcPct val="0"/>
              </a:spcBef>
              <a:spcAft>
                <a:spcPct val="0"/>
              </a:spcAft>
              <a:defRPr>
                <a:solidFill>
                  <a:schemeClr val="tx1"/>
                </a:solidFill>
                <a:latin typeface="Arial" charset="0"/>
                <a:cs typeface="Arial" charset="0"/>
              </a:defRPr>
            </a:lvl8pPr>
            <a:lvl9pPr fontAlgn="base">
              <a:spcBef>
                <a:spcPct val="0"/>
              </a:spcBef>
              <a:spcAft>
                <a:spcPct val="0"/>
              </a:spcAft>
              <a:defRPr>
                <a:solidFill>
                  <a:schemeClr val="tx1"/>
                </a:solidFill>
                <a:latin typeface="Arial" charset="0"/>
                <a:cs typeface="Arial" charset="0"/>
              </a:defRPr>
            </a:lvl9pPr>
          </a:lstStyle>
          <a:p>
            <a:pPr algn="ctr">
              <a:spcBef>
                <a:spcPct val="50000"/>
              </a:spcBef>
            </a:pPr>
            <a:r>
              <a:rPr lang="en-GB" b="1" dirty="0">
                <a:latin typeface="Comic Sans MS" pitchFamily="66" charset="0"/>
              </a:rPr>
              <a:t>Unstructured interviews (</a:t>
            </a:r>
            <a:r>
              <a:rPr lang="en-GB" b="1" dirty="0" err="1">
                <a:latin typeface="Comic Sans MS" pitchFamily="66" charset="0"/>
              </a:rPr>
              <a:t>Disad</a:t>
            </a:r>
            <a:r>
              <a:rPr lang="en-GB" b="1" dirty="0">
                <a:latin typeface="Comic Sans MS" pitchFamily="66" charset="0"/>
              </a:rPr>
              <a:t>)</a:t>
            </a:r>
          </a:p>
          <a:p>
            <a:pPr>
              <a:spcBef>
                <a:spcPct val="50000"/>
              </a:spcBef>
              <a:buFont typeface="Wingdings" pitchFamily="2" charset="2"/>
              <a:buChar char="Ø"/>
            </a:pPr>
            <a:r>
              <a:rPr lang="en-GB" dirty="0">
                <a:latin typeface="Comic Sans MS" pitchFamily="66" charset="0"/>
              </a:rPr>
              <a:t> Costly, lack </a:t>
            </a:r>
            <a:r>
              <a:rPr lang="en-GB" b="1" dirty="0">
                <a:solidFill>
                  <a:srgbClr val="7030A0"/>
                </a:solidFill>
                <a:latin typeface="Comic Sans MS" pitchFamily="66" charset="0"/>
              </a:rPr>
              <a:t>reliability</a:t>
            </a:r>
            <a:r>
              <a:rPr lang="en-GB" dirty="0">
                <a:latin typeface="Comic Sans MS" pitchFamily="66" charset="0"/>
              </a:rPr>
              <a:t>, </a:t>
            </a:r>
            <a:r>
              <a:rPr lang="en-GB" b="1" dirty="0">
                <a:solidFill>
                  <a:srgbClr val="7030A0"/>
                </a:solidFill>
                <a:latin typeface="Comic Sans MS" pitchFamily="66" charset="0"/>
              </a:rPr>
              <a:t>Representativeness</a:t>
            </a:r>
            <a:r>
              <a:rPr lang="en-GB" dirty="0">
                <a:latin typeface="Comic Sans MS" pitchFamily="66" charset="0"/>
              </a:rPr>
              <a:t>, &amp; </a:t>
            </a:r>
            <a:r>
              <a:rPr lang="en-GB" b="1" dirty="0">
                <a:solidFill>
                  <a:srgbClr val="7030A0"/>
                </a:solidFill>
                <a:latin typeface="Comic Sans MS" pitchFamily="66" charset="0"/>
              </a:rPr>
              <a:t>Generalisability</a:t>
            </a:r>
            <a:r>
              <a:rPr lang="en-GB" dirty="0">
                <a:latin typeface="Comic Sans MS" pitchFamily="66" charset="0"/>
              </a:rPr>
              <a:t>.</a:t>
            </a:r>
          </a:p>
          <a:p>
            <a:pPr>
              <a:spcBef>
                <a:spcPct val="50000"/>
              </a:spcBef>
              <a:buFont typeface="Wingdings" pitchFamily="2" charset="2"/>
              <a:buChar char="Ø"/>
            </a:pPr>
            <a:r>
              <a:rPr lang="en-GB" dirty="0">
                <a:latin typeface="Comic Sans MS" pitchFamily="66" charset="0"/>
              </a:rPr>
              <a:t> Comparison is difficult. </a:t>
            </a:r>
          </a:p>
        </p:txBody>
      </p:sp>
      <p:sp>
        <p:nvSpPr>
          <p:cNvPr id="2" name="Footer Placeholder 1"/>
          <p:cNvSpPr>
            <a:spLocks noGrp="1"/>
          </p:cNvSpPr>
          <p:nvPr>
            <p:ph type="ftr" sz="quarter" idx="11"/>
          </p:nvPr>
        </p:nvSpPr>
        <p:spPr/>
        <p:txBody>
          <a:bodyPr/>
          <a:lstStyle/>
          <a:p>
            <a:r>
              <a:rPr lang="en-GB"/>
              <a:t>D. Manns</a:t>
            </a:r>
          </a:p>
        </p:txBody>
      </p:sp>
    </p:spTree>
    <p:extLst>
      <p:ext uri="{BB962C8B-B14F-4D97-AF65-F5344CB8AC3E}">
        <p14:creationId xmlns:p14="http://schemas.microsoft.com/office/powerpoint/2010/main" val="103561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8194" name="AutoShape 18"/>
          <p:cNvCxnSpPr>
            <a:cxnSpLocks noChangeShapeType="1"/>
          </p:cNvCxnSpPr>
          <p:nvPr/>
        </p:nvCxnSpPr>
        <p:spPr bwMode="auto">
          <a:xfrm rot="10800000">
            <a:off x="2711450" y="2385395"/>
            <a:ext cx="2196310" cy="774126"/>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8196" name="AutoShape 20"/>
          <p:cNvCxnSpPr>
            <a:cxnSpLocks noChangeShapeType="1"/>
          </p:cNvCxnSpPr>
          <p:nvPr/>
        </p:nvCxnSpPr>
        <p:spPr bwMode="auto">
          <a:xfrm flipH="1">
            <a:off x="5627380" y="3383178"/>
            <a:ext cx="165102" cy="330019"/>
          </a:xfrm>
          <a:prstGeom prst="straightConnector1">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8178" name="Text Box 2"/>
          <p:cNvSpPr txBox="1">
            <a:spLocks noChangeArrowheads="1"/>
          </p:cNvSpPr>
          <p:nvPr/>
        </p:nvSpPr>
        <p:spPr bwMode="auto">
          <a:xfrm>
            <a:off x="3392061" y="3033329"/>
            <a:ext cx="3496104" cy="461665"/>
          </a:xfrm>
          <a:prstGeom prst="rect">
            <a:avLst/>
          </a:prstGeom>
          <a:gradFill flip="none" rotWithShape="1">
            <a:gsLst>
              <a:gs pos="0">
                <a:srgbClr val="FF00FF">
                  <a:tint val="66000"/>
                  <a:satMod val="160000"/>
                </a:srgbClr>
              </a:gs>
              <a:gs pos="50000">
                <a:srgbClr val="FF00FF">
                  <a:tint val="44500"/>
                  <a:satMod val="160000"/>
                </a:srgbClr>
              </a:gs>
              <a:gs pos="100000">
                <a:srgbClr val="FF00FF">
                  <a:tint val="23500"/>
                  <a:satMod val="160000"/>
                </a:srgbClr>
              </a:gs>
            </a:gsLst>
            <a:lin ang="2700000" scaled="1"/>
            <a:tileRect/>
          </a:gradFill>
          <a:ln w="57150">
            <a:solidFill>
              <a:srgbClr val="FF00FF"/>
            </a:solidFill>
            <a:miter lim="800000"/>
            <a:headEnd/>
            <a:tailEnd/>
          </a:ln>
          <a:effectLst/>
          <a:extLst/>
        </p:spPr>
        <p:txBody>
          <a:bodyPr wrap="square">
            <a:spAutoFit/>
          </a:bodyPr>
          <a:lstStyle/>
          <a:p>
            <a:pPr algn="ctr">
              <a:spcBef>
                <a:spcPct val="50000"/>
              </a:spcBef>
            </a:pPr>
            <a:r>
              <a:rPr lang="en-GB" sz="2400" b="1" dirty="0">
                <a:latin typeface="Comic Sans MS" panose="030F0702030302020204" pitchFamily="66" charset="0"/>
              </a:rPr>
              <a:t>10. Observations</a:t>
            </a:r>
            <a:endParaRPr lang="en-US" b="1" dirty="0">
              <a:latin typeface="Comic Sans MS" panose="030F0702030302020204" pitchFamily="66" charset="0"/>
            </a:endParaRPr>
          </a:p>
        </p:txBody>
      </p:sp>
      <p:sp>
        <p:nvSpPr>
          <p:cNvPr id="178179" name="Text Box 3"/>
          <p:cNvSpPr txBox="1">
            <a:spLocks noChangeArrowheads="1"/>
          </p:cNvSpPr>
          <p:nvPr/>
        </p:nvSpPr>
        <p:spPr bwMode="auto">
          <a:xfrm>
            <a:off x="4764090" y="183717"/>
            <a:ext cx="3816350" cy="923330"/>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b="1" dirty="0">
                <a:latin typeface="Comic Sans MS" panose="030F0702030302020204" pitchFamily="66" charset="0"/>
              </a:rPr>
              <a:t>Non-Participant </a:t>
            </a:r>
            <a:r>
              <a:rPr lang="en-GB" b="1" dirty="0" err="1">
                <a:latin typeface="Comic Sans MS" panose="030F0702030302020204" pitchFamily="66" charset="0"/>
              </a:rPr>
              <a:t>obs</a:t>
            </a:r>
            <a:endParaRPr lang="en-GB" b="1" dirty="0">
              <a:latin typeface="Comic Sans MS" panose="030F0702030302020204" pitchFamily="66" charset="0"/>
            </a:endParaRPr>
          </a:p>
          <a:p>
            <a:r>
              <a:rPr lang="en-GB" dirty="0">
                <a:latin typeface="Comic Sans MS" panose="030F0702030302020204" pitchFamily="66" charset="0"/>
              </a:rPr>
              <a:t>Where the researcher observes without interfering. </a:t>
            </a:r>
          </a:p>
        </p:txBody>
      </p:sp>
      <p:sp>
        <p:nvSpPr>
          <p:cNvPr id="178180" name="Text Box 4"/>
          <p:cNvSpPr txBox="1">
            <a:spLocks noChangeArrowheads="1"/>
          </p:cNvSpPr>
          <p:nvPr/>
        </p:nvSpPr>
        <p:spPr bwMode="auto">
          <a:xfrm>
            <a:off x="209947" y="172741"/>
            <a:ext cx="3182114" cy="2169825"/>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b="1" dirty="0">
                <a:solidFill>
                  <a:srgbClr val="00B050"/>
                </a:solidFill>
                <a:latin typeface="Comic Sans MS" panose="030F0702030302020204" pitchFamily="66" charset="0"/>
              </a:rPr>
              <a:t>Interpretivist</a:t>
            </a:r>
          </a:p>
          <a:p>
            <a:pPr>
              <a:spcBef>
                <a:spcPct val="50000"/>
              </a:spcBef>
            </a:pPr>
            <a:r>
              <a:rPr lang="en-GB" dirty="0">
                <a:latin typeface="Comic Sans MS" panose="030F0702030302020204" pitchFamily="66" charset="0"/>
              </a:rPr>
              <a:t>Generally used by Interpretivists due to their ability to generate </a:t>
            </a:r>
            <a:r>
              <a:rPr lang="en-GB" b="1" dirty="0">
                <a:solidFill>
                  <a:srgbClr val="7030A0"/>
                </a:solidFill>
                <a:latin typeface="Comic Sans MS" panose="030F0702030302020204" pitchFamily="66" charset="0"/>
              </a:rPr>
              <a:t>valid</a:t>
            </a:r>
            <a:r>
              <a:rPr lang="en-GB" b="1" dirty="0">
                <a:latin typeface="Comic Sans MS" panose="030F0702030302020204" pitchFamily="66" charset="0"/>
              </a:rPr>
              <a:t> </a:t>
            </a:r>
            <a:r>
              <a:rPr lang="en-GB" dirty="0">
                <a:latin typeface="Comic Sans MS" panose="030F0702030302020204" pitchFamily="66" charset="0"/>
              </a:rPr>
              <a:t>data about what people think and feel and how they act.</a:t>
            </a:r>
            <a:endParaRPr lang="en-US" dirty="0">
              <a:latin typeface="Comic Sans MS" panose="030F0702030302020204" pitchFamily="66" charset="0"/>
            </a:endParaRPr>
          </a:p>
        </p:txBody>
      </p:sp>
      <p:sp>
        <p:nvSpPr>
          <p:cNvPr id="178181" name="Text Box 5"/>
          <p:cNvSpPr txBox="1">
            <a:spLocks noChangeArrowheads="1"/>
          </p:cNvSpPr>
          <p:nvPr/>
        </p:nvSpPr>
        <p:spPr bwMode="auto">
          <a:xfrm>
            <a:off x="209947" y="2483140"/>
            <a:ext cx="2681687" cy="2169825"/>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b="1" dirty="0">
                <a:solidFill>
                  <a:srgbClr val="7030A0"/>
                </a:solidFill>
                <a:latin typeface="Comic Sans MS" panose="030F0702030302020204" pitchFamily="66" charset="0"/>
              </a:rPr>
              <a:t>Qualitative</a:t>
            </a:r>
          </a:p>
          <a:p>
            <a:pPr>
              <a:spcBef>
                <a:spcPct val="50000"/>
              </a:spcBef>
            </a:pPr>
            <a:r>
              <a:rPr lang="en-GB" dirty="0">
                <a:latin typeface="Comic Sans MS" panose="030F0702030302020204" pitchFamily="66" charset="0"/>
              </a:rPr>
              <a:t>Small in-depth data giving us a real insight</a:t>
            </a:r>
          </a:p>
          <a:p>
            <a:pPr>
              <a:spcBef>
                <a:spcPct val="50000"/>
              </a:spcBef>
            </a:pPr>
            <a:r>
              <a:rPr lang="en-GB" b="1" dirty="0">
                <a:solidFill>
                  <a:srgbClr val="7030A0"/>
                </a:solidFill>
                <a:latin typeface="Comic Sans MS" panose="030F0702030302020204" pitchFamily="66" charset="0"/>
              </a:rPr>
              <a:t>Primary</a:t>
            </a:r>
          </a:p>
          <a:p>
            <a:pPr>
              <a:spcBef>
                <a:spcPct val="50000"/>
              </a:spcBef>
            </a:pPr>
            <a:r>
              <a:rPr lang="en-GB" dirty="0">
                <a:latin typeface="Comic Sans MS" panose="030F0702030302020204" pitchFamily="66" charset="0"/>
              </a:rPr>
              <a:t>This data has not been collected before</a:t>
            </a:r>
          </a:p>
        </p:txBody>
      </p:sp>
      <p:sp>
        <p:nvSpPr>
          <p:cNvPr id="178182" name="Text Box 6"/>
          <p:cNvSpPr txBox="1">
            <a:spLocks noChangeArrowheads="1"/>
          </p:cNvSpPr>
          <p:nvPr/>
        </p:nvSpPr>
        <p:spPr bwMode="auto">
          <a:xfrm>
            <a:off x="7608888" y="2997201"/>
            <a:ext cx="3944204" cy="3693319"/>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b="1">
                <a:latin typeface="Comic Sans MS" panose="030F0702030302020204" pitchFamily="66" charset="0"/>
              </a:rPr>
              <a:t>overt </a:t>
            </a:r>
            <a:r>
              <a:rPr lang="en-GB" b="1" dirty="0">
                <a:latin typeface="Comic Sans MS" panose="030F0702030302020204" pitchFamily="66" charset="0"/>
              </a:rPr>
              <a:t>observation</a:t>
            </a:r>
            <a:r>
              <a:rPr lang="en-GB" dirty="0">
                <a:latin typeface="Comic Sans MS" panose="030F0702030302020204" pitchFamily="66" charset="0"/>
              </a:rPr>
              <a:t> - the sociologist is open about what they are doing by making their identity and purpose known.</a:t>
            </a:r>
          </a:p>
          <a:p>
            <a:endParaRPr lang="en-GB" dirty="0">
              <a:latin typeface="Comic Sans MS" panose="030F0702030302020204" pitchFamily="66" charset="0"/>
            </a:endParaRPr>
          </a:p>
          <a:p>
            <a:r>
              <a:rPr lang="en-GB" b="1" dirty="0">
                <a:latin typeface="Comic Sans MS" panose="030F0702030302020204" pitchFamily="66" charset="0"/>
              </a:rPr>
              <a:t>Covert observation</a:t>
            </a:r>
            <a:r>
              <a:rPr lang="en-GB" dirty="0">
                <a:latin typeface="Comic Sans MS" panose="030F0702030302020204" pitchFamily="66" charset="0"/>
              </a:rPr>
              <a:t> - the study is done undercover as the researchers identity and purpose are concealed.</a:t>
            </a:r>
          </a:p>
          <a:p>
            <a:endParaRPr lang="en-GB" dirty="0">
              <a:latin typeface="Comic Sans MS" panose="030F0702030302020204" pitchFamily="66" charset="0"/>
            </a:endParaRPr>
          </a:p>
          <a:p>
            <a:r>
              <a:rPr lang="en-GB" b="1" dirty="0">
                <a:latin typeface="Comic Sans MS" panose="030F0702030302020204" pitchFamily="66" charset="0"/>
              </a:rPr>
              <a:t>Semi-covert observation</a:t>
            </a:r>
            <a:r>
              <a:rPr lang="en-GB" dirty="0">
                <a:latin typeface="Comic Sans MS" panose="030F0702030302020204" pitchFamily="66" charset="0"/>
              </a:rPr>
              <a:t> – Telling one person in a group but no others.</a:t>
            </a:r>
          </a:p>
        </p:txBody>
      </p:sp>
      <p:sp>
        <p:nvSpPr>
          <p:cNvPr id="178189" name="Text Box 13"/>
          <p:cNvSpPr txBox="1">
            <a:spLocks noChangeArrowheads="1"/>
          </p:cNvSpPr>
          <p:nvPr/>
        </p:nvSpPr>
        <p:spPr bwMode="auto">
          <a:xfrm>
            <a:off x="3899695" y="1212458"/>
            <a:ext cx="1944688" cy="1650645"/>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b="1" dirty="0">
                <a:latin typeface="Comic Sans MS" panose="030F0702030302020204" pitchFamily="66" charset="0"/>
              </a:rPr>
              <a:t>Structured</a:t>
            </a: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spcBef>
                <a:spcPct val="50000"/>
              </a:spcBef>
            </a:pPr>
            <a:endParaRPr lang="en-GB" sz="100" b="1" dirty="0">
              <a:latin typeface="Comic Sans MS" panose="030F0702030302020204" pitchFamily="66" charset="0"/>
            </a:endParaRPr>
          </a:p>
          <a:p>
            <a:pPr>
              <a:lnSpc>
                <a:spcPct val="80000"/>
              </a:lnSpc>
              <a:spcBef>
                <a:spcPct val="20000"/>
              </a:spcBef>
              <a:buClr>
                <a:schemeClr val="hlink"/>
              </a:buClr>
              <a:buSzPct val="80000"/>
              <a:buFont typeface="Wingdings" pitchFamily="2" charset="2"/>
              <a:buNone/>
            </a:pPr>
            <a:r>
              <a:rPr lang="en-GB" dirty="0">
                <a:latin typeface="Comic Sans MS" panose="030F0702030302020204" pitchFamily="66" charset="0"/>
              </a:rPr>
              <a:t>A set of criteria in categories that need to be recorded.</a:t>
            </a:r>
            <a:endParaRPr lang="en-US" dirty="0">
              <a:latin typeface="Comic Sans MS" panose="030F0702030302020204" pitchFamily="66" charset="0"/>
            </a:endParaRPr>
          </a:p>
        </p:txBody>
      </p:sp>
      <p:sp>
        <p:nvSpPr>
          <p:cNvPr id="178190" name="Text Box 14"/>
          <p:cNvSpPr txBox="1">
            <a:spLocks noChangeArrowheads="1"/>
          </p:cNvSpPr>
          <p:nvPr/>
        </p:nvSpPr>
        <p:spPr bwMode="auto">
          <a:xfrm>
            <a:off x="6803598" y="1376527"/>
            <a:ext cx="2538412" cy="1311128"/>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b="1" dirty="0">
                <a:latin typeface="Comic Sans MS" panose="030F0702030302020204" pitchFamily="66" charset="0"/>
              </a:rPr>
              <a:t>Unstructured</a:t>
            </a:r>
          </a:p>
          <a:p>
            <a:pPr>
              <a:lnSpc>
                <a:spcPct val="80000"/>
              </a:lnSpc>
              <a:spcBef>
                <a:spcPct val="20000"/>
              </a:spcBef>
              <a:buClr>
                <a:schemeClr val="hlink"/>
              </a:buClr>
              <a:buSzPct val="80000"/>
              <a:buFont typeface="Wingdings" pitchFamily="2" charset="2"/>
              <a:buNone/>
            </a:pPr>
            <a:r>
              <a:rPr lang="en-GB" dirty="0">
                <a:latin typeface="Comic Sans MS" panose="030F0702030302020204" pitchFamily="66" charset="0"/>
              </a:rPr>
              <a:t>Nothing set just record as much important information as possible.</a:t>
            </a:r>
            <a:endParaRPr lang="en-US" b="1" dirty="0">
              <a:latin typeface="Comic Sans MS" panose="030F0702030302020204" pitchFamily="66" charset="0"/>
            </a:endParaRPr>
          </a:p>
        </p:txBody>
      </p:sp>
      <p:sp>
        <p:nvSpPr>
          <p:cNvPr id="178191" name="Text Box 15"/>
          <p:cNvSpPr txBox="1">
            <a:spLocks noChangeArrowheads="1"/>
          </p:cNvSpPr>
          <p:nvPr/>
        </p:nvSpPr>
        <p:spPr bwMode="auto">
          <a:xfrm>
            <a:off x="9539655" y="812711"/>
            <a:ext cx="2594098" cy="1477328"/>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b="1" dirty="0">
                <a:latin typeface="Comic Sans MS" panose="030F0702030302020204" pitchFamily="66" charset="0"/>
              </a:rPr>
              <a:t>Participant </a:t>
            </a:r>
            <a:r>
              <a:rPr lang="en-GB" b="1" dirty="0" err="1">
                <a:latin typeface="Comic Sans MS" panose="030F0702030302020204" pitchFamily="66" charset="0"/>
              </a:rPr>
              <a:t>obs</a:t>
            </a:r>
            <a:endParaRPr lang="en-GB" b="1" dirty="0">
              <a:latin typeface="Comic Sans MS" panose="030F0702030302020204" pitchFamily="66" charset="0"/>
            </a:endParaRPr>
          </a:p>
          <a:p>
            <a:r>
              <a:rPr lang="en-GB" dirty="0">
                <a:latin typeface="Comic Sans MS" panose="030F0702030302020204" pitchFamily="66" charset="0"/>
              </a:rPr>
              <a:t>Where the researcher becomes a part of what they observe.</a:t>
            </a:r>
          </a:p>
        </p:txBody>
      </p:sp>
      <p:sp>
        <p:nvSpPr>
          <p:cNvPr id="178192" name="Text Box 16"/>
          <p:cNvSpPr txBox="1">
            <a:spLocks noChangeArrowheads="1"/>
          </p:cNvSpPr>
          <p:nvPr/>
        </p:nvSpPr>
        <p:spPr bwMode="auto">
          <a:xfrm>
            <a:off x="3612357" y="3713199"/>
            <a:ext cx="3697534" cy="3000821"/>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b="1" dirty="0">
                <a:latin typeface="Comic Sans MS" panose="030F0702030302020204" pitchFamily="66" charset="0"/>
              </a:rPr>
              <a:t>Keywords</a:t>
            </a:r>
          </a:p>
          <a:p>
            <a:pPr algn="l">
              <a:spcBef>
                <a:spcPct val="50000"/>
              </a:spcBef>
              <a:buFont typeface="Wingdings" pitchFamily="2" charset="2"/>
              <a:buChar char="Ø"/>
            </a:pPr>
            <a:r>
              <a:rPr lang="en-GB" b="1" dirty="0">
                <a:solidFill>
                  <a:srgbClr val="7030A0"/>
                </a:solidFill>
                <a:latin typeface="Comic Sans MS" panose="030F0702030302020204" pitchFamily="66" charset="0"/>
              </a:rPr>
              <a:t>Getting in</a:t>
            </a:r>
            <a:r>
              <a:rPr lang="en-GB" dirty="0">
                <a:latin typeface="Comic Sans MS" panose="030F0702030302020204" pitchFamily="66" charset="0"/>
              </a:rPr>
              <a:t>: gaining access to a group.</a:t>
            </a:r>
          </a:p>
          <a:p>
            <a:pPr algn="l">
              <a:spcBef>
                <a:spcPct val="50000"/>
              </a:spcBef>
              <a:buFont typeface="Wingdings" pitchFamily="2" charset="2"/>
              <a:buChar char="Ø"/>
            </a:pPr>
            <a:r>
              <a:rPr lang="en-GB" b="1" dirty="0">
                <a:solidFill>
                  <a:srgbClr val="7030A0"/>
                </a:solidFill>
                <a:latin typeface="Comic Sans MS" panose="030F0702030302020204" pitchFamily="66" charset="0"/>
              </a:rPr>
              <a:t>Going native</a:t>
            </a:r>
            <a:r>
              <a:rPr lang="en-GB" dirty="0">
                <a:latin typeface="Comic Sans MS" panose="030F0702030302020204" pitchFamily="66" charset="0"/>
              </a:rPr>
              <a:t>: no longer being a research and being a part of the group.</a:t>
            </a:r>
          </a:p>
          <a:p>
            <a:pPr algn="l">
              <a:spcBef>
                <a:spcPct val="50000"/>
              </a:spcBef>
              <a:buFont typeface="Wingdings" pitchFamily="2" charset="2"/>
              <a:buChar char="Ø"/>
            </a:pPr>
            <a:r>
              <a:rPr lang="en-GB" b="1" dirty="0">
                <a:solidFill>
                  <a:srgbClr val="7030A0"/>
                </a:solidFill>
                <a:latin typeface="Comic Sans MS" panose="030F0702030302020204" pitchFamily="66" charset="0"/>
              </a:rPr>
              <a:t>Getting out</a:t>
            </a:r>
            <a:r>
              <a:rPr lang="en-GB" b="1" dirty="0">
                <a:latin typeface="Comic Sans MS" panose="030F0702030302020204" pitchFamily="66" charset="0"/>
              </a:rPr>
              <a:t>:</a:t>
            </a:r>
            <a:r>
              <a:rPr lang="en-GB" dirty="0">
                <a:latin typeface="Comic Sans MS" panose="030F0702030302020204" pitchFamily="66" charset="0"/>
              </a:rPr>
              <a:t> leaving the group without putting yourself in danger.</a:t>
            </a:r>
            <a:endParaRPr lang="en-US" dirty="0">
              <a:latin typeface="Comic Sans MS" panose="030F0702030302020204" pitchFamily="66" charset="0"/>
            </a:endParaRPr>
          </a:p>
        </p:txBody>
      </p:sp>
      <p:sp>
        <p:nvSpPr>
          <p:cNvPr id="178193" name="Text Box 17"/>
          <p:cNvSpPr txBox="1">
            <a:spLocks noChangeArrowheads="1"/>
          </p:cNvSpPr>
          <p:nvPr/>
        </p:nvSpPr>
        <p:spPr bwMode="auto">
          <a:xfrm>
            <a:off x="209946" y="4793492"/>
            <a:ext cx="3016831" cy="1920526"/>
          </a:xfrm>
          <a:prstGeom prst="rect">
            <a:avLst/>
          </a:prstGeom>
          <a:noFill/>
          <a:ln w="38100">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l">
              <a:defRPr>
                <a:solidFill>
                  <a:schemeClr val="tx1"/>
                </a:solidFill>
                <a:latin typeface="Arial" charset="0"/>
                <a:cs typeface="Arial" charset="0"/>
              </a:defRPr>
            </a:lvl1pPr>
            <a:lvl2pPr marL="800100" indent="-342900" algn="l">
              <a:defRPr>
                <a:solidFill>
                  <a:schemeClr val="tx1"/>
                </a:solidFill>
                <a:latin typeface="Arial" charset="0"/>
                <a:cs typeface="Arial" charset="0"/>
              </a:defRPr>
            </a:lvl2pPr>
            <a:lvl3pPr marL="1319213" indent="-342900" algn="l">
              <a:defRPr>
                <a:solidFill>
                  <a:schemeClr val="tx1"/>
                </a:solidFill>
                <a:latin typeface="Arial" charset="0"/>
                <a:cs typeface="Arial" charset="0"/>
              </a:defRPr>
            </a:lvl3pPr>
            <a:lvl4pPr marL="1841500" indent="-342900" algn="l">
              <a:defRPr>
                <a:solidFill>
                  <a:schemeClr val="tx1"/>
                </a:solidFill>
                <a:latin typeface="Arial" charset="0"/>
                <a:cs typeface="Arial" charset="0"/>
              </a:defRPr>
            </a:lvl4pPr>
            <a:lvl5pPr marL="2363788" indent="-342900" algn="l">
              <a:defRPr>
                <a:solidFill>
                  <a:schemeClr val="tx1"/>
                </a:solidFill>
                <a:latin typeface="Arial" charset="0"/>
                <a:cs typeface="Arial" charset="0"/>
              </a:defRPr>
            </a:lvl5pPr>
            <a:lvl6pPr marL="2820988" indent="-342900" fontAlgn="base">
              <a:spcBef>
                <a:spcPct val="0"/>
              </a:spcBef>
              <a:spcAft>
                <a:spcPct val="0"/>
              </a:spcAft>
              <a:defRPr>
                <a:solidFill>
                  <a:schemeClr val="tx1"/>
                </a:solidFill>
                <a:latin typeface="Arial" charset="0"/>
                <a:cs typeface="Arial" charset="0"/>
              </a:defRPr>
            </a:lvl6pPr>
            <a:lvl7pPr marL="3278188" indent="-342900" fontAlgn="base">
              <a:spcBef>
                <a:spcPct val="0"/>
              </a:spcBef>
              <a:spcAft>
                <a:spcPct val="0"/>
              </a:spcAft>
              <a:defRPr>
                <a:solidFill>
                  <a:schemeClr val="tx1"/>
                </a:solidFill>
                <a:latin typeface="Arial" charset="0"/>
                <a:cs typeface="Arial" charset="0"/>
              </a:defRPr>
            </a:lvl7pPr>
            <a:lvl8pPr marL="3735388" indent="-342900" fontAlgn="base">
              <a:spcBef>
                <a:spcPct val="0"/>
              </a:spcBef>
              <a:spcAft>
                <a:spcPct val="0"/>
              </a:spcAft>
              <a:defRPr>
                <a:solidFill>
                  <a:schemeClr val="tx1"/>
                </a:solidFill>
                <a:latin typeface="Arial" charset="0"/>
                <a:cs typeface="Arial" charset="0"/>
              </a:defRPr>
            </a:lvl8pPr>
            <a:lvl9pPr marL="4192588" indent="-342900" fontAlgn="base">
              <a:spcBef>
                <a:spcPct val="0"/>
              </a:spcBef>
              <a:spcAft>
                <a:spcPct val="0"/>
              </a:spcAft>
              <a:defRPr>
                <a:solidFill>
                  <a:schemeClr val="tx1"/>
                </a:solidFill>
                <a:latin typeface="Arial" charset="0"/>
                <a:cs typeface="Arial" charset="0"/>
              </a:defRPr>
            </a:lvl9pPr>
          </a:lstStyle>
          <a:p>
            <a:pPr algn="ctr">
              <a:spcBef>
                <a:spcPct val="50000"/>
              </a:spcBef>
            </a:pPr>
            <a:r>
              <a:rPr lang="en-GB" b="1" dirty="0">
                <a:latin typeface="Comic Sans MS" pitchFamily="66" charset="0"/>
              </a:rPr>
              <a:t>Observers role</a:t>
            </a:r>
          </a:p>
          <a:p>
            <a:pPr>
              <a:lnSpc>
                <a:spcPct val="90000"/>
              </a:lnSpc>
              <a:spcBef>
                <a:spcPct val="20000"/>
              </a:spcBef>
              <a:buClr>
                <a:schemeClr val="hlink"/>
              </a:buClr>
              <a:buSzPct val="80000"/>
              <a:buFont typeface="Wingdings" pitchFamily="2" charset="2"/>
              <a:buNone/>
            </a:pPr>
            <a:r>
              <a:rPr lang="en-GB" dirty="0">
                <a:latin typeface="Comic Sans MS" pitchFamily="66" charset="0"/>
              </a:rPr>
              <a:t>To take a position which will not allow you to disrupt the groups normal behaviour and yet offer a good vantage to make observations.</a:t>
            </a:r>
            <a:endParaRPr lang="en-US" b="1" dirty="0">
              <a:latin typeface="Comic Sans MS" pitchFamily="66" charset="0"/>
            </a:endParaRPr>
          </a:p>
        </p:txBody>
      </p:sp>
      <p:cxnSp>
        <p:nvCxnSpPr>
          <p:cNvPr id="178195" name="AutoShape 19"/>
          <p:cNvCxnSpPr>
            <a:cxnSpLocks noChangeShapeType="1"/>
            <a:stCxn id="178178" idx="3"/>
            <a:endCxn id="178182" idx="0"/>
          </p:cNvCxnSpPr>
          <p:nvPr/>
        </p:nvCxnSpPr>
        <p:spPr bwMode="auto">
          <a:xfrm flipV="1">
            <a:off x="6888165" y="2997201"/>
            <a:ext cx="2692825" cy="266961"/>
          </a:xfrm>
          <a:prstGeom prst="curvedConnector4">
            <a:avLst>
              <a:gd name="adj1" fmla="val 13382"/>
              <a:gd name="adj2" fmla="val 18563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8198" name="AutoShape 22"/>
          <p:cNvCxnSpPr>
            <a:cxnSpLocks noChangeShapeType="1"/>
            <a:stCxn id="178178" idx="1"/>
          </p:cNvCxnSpPr>
          <p:nvPr/>
        </p:nvCxnSpPr>
        <p:spPr bwMode="auto">
          <a:xfrm rot="10800000" flipV="1">
            <a:off x="3035689" y="3264162"/>
            <a:ext cx="356373" cy="1424928"/>
          </a:xfrm>
          <a:prstGeom prst="curvedConnector2">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8199" name="AutoShape 23"/>
          <p:cNvCxnSpPr>
            <a:cxnSpLocks noChangeShapeType="1"/>
          </p:cNvCxnSpPr>
          <p:nvPr/>
        </p:nvCxnSpPr>
        <p:spPr bwMode="auto">
          <a:xfrm rot="10800000" flipV="1">
            <a:off x="5922780" y="1116347"/>
            <a:ext cx="722316" cy="478064"/>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8200" name="AutoShape 24"/>
          <p:cNvCxnSpPr>
            <a:cxnSpLocks noChangeShapeType="1"/>
            <a:stCxn id="178179" idx="2"/>
            <a:endCxn id="178190" idx="0"/>
          </p:cNvCxnSpPr>
          <p:nvPr/>
        </p:nvCxnSpPr>
        <p:spPr bwMode="auto">
          <a:xfrm rot="16200000" flipH="1">
            <a:off x="7237794" y="541517"/>
            <a:ext cx="269480" cy="1400539"/>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8201" name="AutoShape 25"/>
          <p:cNvCxnSpPr>
            <a:cxnSpLocks noChangeShapeType="1"/>
            <a:stCxn id="178179" idx="3"/>
            <a:endCxn id="178191" idx="1"/>
          </p:cNvCxnSpPr>
          <p:nvPr/>
        </p:nvCxnSpPr>
        <p:spPr bwMode="auto">
          <a:xfrm>
            <a:off x="8580440" y="645382"/>
            <a:ext cx="959215" cy="905993"/>
          </a:xfrm>
          <a:prstGeom prst="curvedConnector3">
            <a:avLst>
              <a:gd name="adj1" fmla="val 50000"/>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 name="Footer Placeholder 29"/>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378248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3757</Words>
  <Application>Microsoft Office PowerPoint</Application>
  <PresentationFormat>Widescreen</PresentationFormat>
  <Paragraphs>443</Paragraphs>
  <Slides>17</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等线</vt:lpstr>
      <vt:lpstr>宋体</vt:lpstr>
      <vt:lpstr>Arial</vt:lpstr>
      <vt:lpstr>Calibri</vt:lpstr>
      <vt:lpstr>Calibri Light</vt:lpstr>
      <vt:lpstr>Comic Sans MS</vt:lpstr>
      <vt:lpstr>Tahoma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Dawn Manns</dc:creator>
  <cp:lastModifiedBy>Mrs R</cp:lastModifiedBy>
  <cp:revision>6</cp:revision>
  <dcterms:created xsi:type="dcterms:W3CDTF">2016-05-08T21:23:51Z</dcterms:created>
  <dcterms:modified xsi:type="dcterms:W3CDTF">2018-06-04T09:36:20Z</dcterms:modified>
</cp:coreProperties>
</file>