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144000" cy="6858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1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6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50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66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54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4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5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2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68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68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8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0181-BCDD-45BD-B8D0-F8330134EB6C}" type="datetimeFigureOut">
              <a:rPr lang="en-GB" smtClean="0"/>
              <a:t>02/03/2018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A29F9-2F44-4F0E-84EC-9A4B36CC8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92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ublishing Archaeology: Do archaeologists know anything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571" y="1437353"/>
            <a:ext cx="1125666" cy="1490383"/>
          </a:xfrm>
          <a:prstGeom prst="rect">
            <a:avLst/>
          </a:prstGeom>
        </p:spPr>
      </p:pic>
      <p:pic>
        <p:nvPicPr>
          <p:cNvPr id="6" name="Picture 5" descr="&lt;strong&gt;Boxing Gloves&lt;/strong&gt; Free Stock Photo - Public Domain Pictu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287" y="1437353"/>
            <a:ext cx="1846729" cy="1846729"/>
          </a:xfrm>
          <a:prstGeom prst="rect">
            <a:avLst/>
          </a:prstGeom>
        </p:spPr>
      </p:pic>
      <p:pic>
        <p:nvPicPr>
          <p:cNvPr id="7" name="Picture 6" descr="Introduction To Sociology - 9:05 - The Collaborator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34" y="1437353"/>
            <a:ext cx="1068698" cy="14836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7898" y="949511"/>
            <a:ext cx="5665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Seabird SF" pitchFamily="2" charset="0"/>
              </a:rPr>
              <a:t>Why did Weber disagree with Marx?</a:t>
            </a:r>
            <a:endParaRPr lang="en-GB" sz="1600" dirty="0">
              <a:latin typeface="Seabird SF" pitchFamily="2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633792" y="1019225"/>
            <a:ext cx="6755432" cy="977743"/>
          </a:xfrm>
          <a:prstGeom prst="wedgeRoundRectCallout">
            <a:avLst>
              <a:gd name="adj1" fmla="val -61376"/>
              <a:gd name="adj2" fmla="val 8736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47898" y="3136788"/>
            <a:ext cx="5665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Seabird SF" pitchFamily="2" charset="0"/>
              </a:rPr>
              <a:t>What did Weber mean by life chances?</a:t>
            </a:r>
            <a:endParaRPr lang="en-GB" sz="1600" dirty="0">
              <a:latin typeface="Seabird SF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3034" y="3522677"/>
            <a:ext cx="5215437" cy="52322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Seabird SF" pitchFamily="2" charset="0"/>
              </a:rPr>
              <a:t>  </a:t>
            </a: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898" y="4184245"/>
            <a:ext cx="566569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eabird SF" pitchFamily="2" charset="0"/>
              </a:rPr>
              <a:t>Stratification according to Weber </a:t>
            </a:r>
            <a:endParaRPr lang="en-GB" dirty="0">
              <a:latin typeface="Seabird SF" pitchFamily="2" charset="0"/>
            </a:endParaRPr>
          </a:p>
        </p:txBody>
      </p:sp>
      <p:sp>
        <p:nvSpPr>
          <p:cNvPr id="14" name="Right Arrow Callout 13"/>
          <p:cNvSpPr/>
          <p:nvPr/>
        </p:nvSpPr>
        <p:spPr>
          <a:xfrm>
            <a:off x="552693" y="4740721"/>
            <a:ext cx="4915778" cy="1379182"/>
          </a:xfrm>
          <a:prstGeom prst="rightArrowCallout">
            <a:avLst>
              <a:gd name="adj1" fmla="val 17798"/>
              <a:gd name="adj2" fmla="val 35803"/>
              <a:gd name="adj3" fmla="val 34728"/>
              <a:gd name="adj4" fmla="val 8514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Callout 15"/>
          <p:cNvSpPr/>
          <p:nvPr/>
        </p:nvSpPr>
        <p:spPr>
          <a:xfrm>
            <a:off x="552693" y="6258251"/>
            <a:ext cx="4915778" cy="1379182"/>
          </a:xfrm>
          <a:prstGeom prst="rightArrowCallout">
            <a:avLst>
              <a:gd name="adj1" fmla="val 17798"/>
              <a:gd name="adj2" fmla="val 35803"/>
              <a:gd name="adj3" fmla="val 34728"/>
              <a:gd name="adj4" fmla="val 8514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Callout 16"/>
          <p:cNvSpPr/>
          <p:nvPr/>
        </p:nvSpPr>
        <p:spPr>
          <a:xfrm>
            <a:off x="552693" y="7775781"/>
            <a:ext cx="4915778" cy="1379182"/>
          </a:xfrm>
          <a:prstGeom prst="rightArrowCallout">
            <a:avLst>
              <a:gd name="adj1" fmla="val 17798"/>
              <a:gd name="adj2" fmla="val 35803"/>
              <a:gd name="adj3" fmla="val 34728"/>
              <a:gd name="adj4" fmla="val 8514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-83633" y="5102212"/>
            <a:ext cx="85452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eabird SF" pitchFamily="2" charset="0"/>
              </a:rPr>
              <a:t>Class</a:t>
            </a:r>
            <a:endParaRPr lang="en-GB" dirty="0">
              <a:latin typeface="Seabird SF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-189888" y="6636539"/>
            <a:ext cx="1156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Seabird SF" pitchFamily="2" charset="0"/>
              </a:rPr>
              <a:t>Status</a:t>
            </a:r>
            <a:endParaRPr lang="en-GB" sz="2000" dirty="0">
              <a:latin typeface="Seabird SF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6200000">
            <a:off x="-2949" y="8410190"/>
            <a:ext cx="85452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eabird SF" pitchFamily="2" charset="0"/>
              </a:rPr>
              <a:t>Party</a:t>
            </a:r>
            <a:endParaRPr lang="en-GB" dirty="0">
              <a:latin typeface="Seabird SF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33792" y="2504952"/>
            <a:ext cx="6755432" cy="16558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400" dirty="0" smtClean="0">
                <a:latin typeface="Seabird SF" pitchFamily="2" charset="0"/>
              </a:rPr>
              <a:t>Weber’s 4 social classes</a:t>
            </a:r>
            <a:endParaRPr lang="en-GB" sz="1400" dirty="0">
              <a:latin typeface="Seabird SF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76051" y="6314919"/>
            <a:ext cx="2833903" cy="13225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 smtClean="0">
                <a:latin typeface="Seabird SF" pitchFamily="2" charset="0"/>
              </a:rPr>
              <a:t>Examples of how status can stratify us</a:t>
            </a:r>
            <a:endParaRPr lang="en-GB" sz="1200" dirty="0">
              <a:latin typeface="Seabird SF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576050" y="7791315"/>
            <a:ext cx="2833903" cy="13636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 smtClean="0">
                <a:latin typeface="Seabird SF" pitchFamily="2" charset="0"/>
              </a:rPr>
              <a:t>Examples of how party can stratify us</a:t>
            </a:r>
            <a:endParaRPr lang="en-GB" sz="1200" dirty="0">
              <a:latin typeface="Seabird SF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76050" y="4769055"/>
            <a:ext cx="2833903" cy="13225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400" dirty="0" smtClean="0">
                <a:latin typeface="Seabird SF" pitchFamily="2" charset="0"/>
              </a:rPr>
              <a:t>Explain how class can stratify us</a:t>
            </a:r>
            <a:endParaRPr lang="en-GB" sz="1400" dirty="0">
              <a:latin typeface="Seabird SF" pitchFamily="2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936783"/>
              </p:ext>
            </p:extLst>
          </p:nvPr>
        </p:nvGraphicFramePr>
        <p:xfrm>
          <a:off x="8625454" y="4572803"/>
          <a:ext cx="3763770" cy="458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3770">
                  <a:extLst>
                    <a:ext uri="{9D8B030D-6E8A-4147-A177-3AD203B41FA5}">
                      <a16:colId xmlns:a16="http://schemas.microsoft.com/office/drawing/2014/main" val="127284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Seabird SF" pitchFamily="2" charset="0"/>
                        </a:rPr>
                        <a:t>Negative</a:t>
                      </a:r>
                      <a:r>
                        <a:rPr lang="en-GB" sz="1200" baseline="0" dirty="0" smtClean="0">
                          <a:latin typeface="Seabird SF" pitchFamily="2" charset="0"/>
                        </a:rPr>
                        <a:t> evaluation</a:t>
                      </a:r>
                      <a:endParaRPr lang="en-GB" sz="1200" dirty="0">
                        <a:latin typeface="Seabird SF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5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>
                        <a:latin typeface="Seabird SF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997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Seabird SF" pitchFamily="2" charset="0"/>
                        </a:rPr>
                        <a:t>Positive</a:t>
                      </a:r>
                      <a:r>
                        <a:rPr lang="en-GB" sz="1200" baseline="0" dirty="0" smtClean="0">
                          <a:latin typeface="Seabird SF" pitchFamily="2" charset="0"/>
                        </a:rPr>
                        <a:t> evaluation</a:t>
                      </a:r>
                      <a:endParaRPr lang="en-GB" sz="1200" dirty="0">
                        <a:latin typeface="Seabird SF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377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 smtClean="0">
                        <a:latin typeface="Seabird SF" pitchFamily="2" charset="0"/>
                      </a:endParaRPr>
                    </a:p>
                    <a:p>
                      <a:pPr algn="ctr"/>
                      <a:endParaRPr lang="en-GB" sz="1200" dirty="0">
                        <a:latin typeface="Seabird SF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980235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172571" y="-62600"/>
            <a:ext cx="12209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latin typeface="Andre Light SF" pitchFamily="2" charset="0"/>
              </a:rPr>
              <a:t>Weberian</a:t>
            </a:r>
            <a:endParaRPr lang="en-GB" sz="3600" b="1" dirty="0" smtClean="0">
              <a:latin typeface="Andre Light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037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52</Words>
  <Application>Microsoft Office PowerPoint</Application>
  <PresentationFormat>A3 Paper (297x420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Andre Light SF</vt:lpstr>
      <vt:lpstr>Arial</vt:lpstr>
      <vt:lpstr>Calibri</vt:lpstr>
      <vt:lpstr>Calibri Light</vt:lpstr>
      <vt:lpstr>Seabird SF</vt:lpstr>
      <vt:lpstr>Office Theme</vt:lpstr>
      <vt:lpstr>PowerPoint Presentation</vt:lpstr>
    </vt:vector>
  </TitlesOfParts>
  <Company>Tuxford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Cluley</dc:creator>
  <cp:lastModifiedBy>Lucy Cluley</cp:lastModifiedBy>
  <cp:revision>3</cp:revision>
  <dcterms:created xsi:type="dcterms:W3CDTF">2018-02-25T14:29:16Z</dcterms:created>
  <dcterms:modified xsi:type="dcterms:W3CDTF">2018-03-02T16:09:34Z</dcterms:modified>
</cp:coreProperties>
</file>