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801600" cy="9601200" type="A3"/>
  <p:notesSz cx="6858000" cy="9144000"/>
  <p:defaultTextStyle>
    <a:defPPr>
      <a:defRPr lang="en-US"/>
    </a:defPPr>
    <a:lvl1pPr marL="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12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94CA-F11C-4C95-92B9-DC7C83ED2516}" type="datetimeFigureOut">
              <a:rPr lang="en-GB" smtClean="0"/>
              <a:t>02/03/2018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6C76-90C6-4E8B-8C62-4C14BAEAB6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417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94CA-F11C-4C95-92B9-DC7C83ED2516}" type="datetimeFigureOut">
              <a:rPr lang="en-GB" smtClean="0"/>
              <a:t>02/03/2018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6C76-90C6-4E8B-8C62-4C14BAEAB6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710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94CA-F11C-4C95-92B9-DC7C83ED2516}" type="datetimeFigureOut">
              <a:rPr lang="en-GB" smtClean="0"/>
              <a:t>02/03/2018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6C76-90C6-4E8B-8C62-4C14BAEAB6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841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94CA-F11C-4C95-92B9-DC7C83ED2516}" type="datetimeFigureOut">
              <a:rPr lang="en-GB" smtClean="0"/>
              <a:t>02/03/2018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6C76-90C6-4E8B-8C62-4C14BAEAB6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3025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94CA-F11C-4C95-92B9-DC7C83ED2516}" type="datetimeFigureOut">
              <a:rPr lang="en-GB" smtClean="0"/>
              <a:t>02/03/2018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6C76-90C6-4E8B-8C62-4C14BAEAB6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8266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94CA-F11C-4C95-92B9-DC7C83ED2516}" type="datetimeFigureOut">
              <a:rPr lang="en-GB" smtClean="0"/>
              <a:t>02/03/2018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6C76-90C6-4E8B-8C62-4C14BAEAB6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173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94CA-F11C-4C95-92B9-DC7C83ED2516}" type="datetimeFigureOut">
              <a:rPr lang="en-GB" smtClean="0"/>
              <a:t>02/03/2018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6C76-90C6-4E8B-8C62-4C14BAEAB6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231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94CA-F11C-4C95-92B9-DC7C83ED2516}" type="datetimeFigureOut">
              <a:rPr lang="en-GB" smtClean="0"/>
              <a:t>02/03/2018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6C76-90C6-4E8B-8C62-4C14BAEAB6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8344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94CA-F11C-4C95-92B9-DC7C83ED2516}" type="datetimeFigureOut">
              <a:rPr lang="en-GB" smtClean="0"/>
              <a:t>02/03/2018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6C76-90C6-4E8B-8C62-4C14BAEAB6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8470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94CA-F11C-4C95-92B9-DC7C83ED2516}" type="datetimeFigureOut">
              <a:rPr lang="en-GB" smtClean="0"/>
              <a:t>02/03/2018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6C76-90C6-4E8B-8C62-4C14BAEAB6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1588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94CA-F11C-4C95-92B9-DC7C83ED2516}" type="datetimeFigureOut">
              <a:rPr lang="en-GB" smtClean="0"/>
              <a:t>02/03/2018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6C76-90C6-4E8B-8C62-4C14BAEAB6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6227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E94CA-F11C-4C95-92B9-DC7C83ED2516}" type="datetimeFigureOut">
              <a:rPr lang="en-GB" smtClean="0"/>
              <a:t>02/03/2018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B6C76-90C6-4E8B-8C62-4C14BAEAB6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594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8213" y="1972234"/>
            <a:ext cx="6348217" cy="3663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latin typeface="AvantGarde Bk BT" panose="020B0402020202020204" pitchFamily="34" charset="0"/>
              </a:rPr>
              <a:t>INFRASTRUCTURE (economic base)</a:t>
            </a:r>
            <a:endParaRPr lang="en-GB" sz="1600" dirty="0">
              <a:latin typeface="AvantGarde Bk BT" panose="020B04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8213" y="1248501"/>
            <a:ext cx="1214422" cy="20378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436741" y="1248501"/>
            <a:ext cx="1214422" cy="20378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2725270" y="1263151"/>
            <a:ext cx="1214422" cy="20378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4016189" y="1263150"/>
            <a:ext cx="1214422" cy="20378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5282008" y="1255059"/>
            <a:ext cx="1214422" cy="2142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Arrow Connector 12"/>
          <p:cNvCxnSpPr>
            <a:stCxn id="5" idx="0"/>
          </p:cNvCxnSpPr>
          <p:nvPr/>
        </p:nvCxnSpPr>
        <p:spPr>
          <a:xfrm flipH="1" flipV="1">
            <a:off x="806824" y="1466932"/>
            <a:ext cx="2515498" cy="5053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0"/>
          </p:cNvCxnSpPr>
          <p:nvPr/>
        </p:nvCxnSpPr>
        <p:spPr>
          <a:xfrm flipH="1" flipV="1">
            <a:off x="1786668" y="1459608"/>
            <a:ext cx="1535654" cy="5126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3173506" y="1466930"/>
            <a:ext cx="0" cy="5199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5" idx="0"/>
          </p:cNvCxnSpPr>
          <p:nvPr/>
        </p:nvCxnSpPr>
        <p:spPr>
          <a:xfrm flipV="1">
            <a:off x="3322322" y="1481582"/>
            <a:ext cx="2459320" cy="4906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3471137" y="1524868"/>
            <a:ext cx="913507" cy="3919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670647" y="2548230"/>
            <a:ext cx="5672261" cy="289310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AvantGarde Bk BT" panose="020B0402020202020204" pitchFamily="34" charset="0"/>
              </a:rPr>
              <a:t>The infrastructure is one of the most important parts of the capitalist 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latin typeface="AvantGarde Bk BT" panose="020B04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AvantGarde Bk BT" panose="020B0402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latin typeface="AvantGarde Bk BT" panose="020B04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AvantGarde Bk BT" panose="020B0402020202020204" pitchFamily="34" charset="0"/>
              </a:rPr>
              <a:t>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latin typeface="AvantGarde Bk BT" panose="020B04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AvantGarde Bk BT" panose="020B0402020202020204" pitchFamily="34" charset="0"/>
              </a:rPr>
              <a:t>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latin typeface="AvantGarde Bk BT" panose="020B04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AvantGarde Bk BT" panose="020B0402020202020204" pitchFamily="34" charset="0"/>
              </a:rPr>
              <a:t>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latin typeface="AvantGarde Bk BT" panose="020B04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AvantGarde Bk BT" panose="020B0402020202020204" pitchFamily="34" charset="0"/>
              </a:rPr>
              <a:t>  </a:t>
            </a:r>
          </a:p>
          <a:p>
            <a:r>
              <a:rPr lang="en-GB" sz="1400" dirty="0" smtClean="0">
                <a:latin typeface="AvantGarde Bk BT" panose="020B0402020202020204" pitchFamily="34" charset="0"/>
              </a:rPr>
              <a:t> </a:t>
            </a:r>
            <a:endParaRPr lang="en-GB" sz="1400" dirty="0">
              <a:latin typeface="AvantGarde Bk BT" panose="020B0402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63156" y="919216"/>
            <a:ext cx="6318330" cy="253916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50" dirty="0" smtClean="0">
                <a:latin typeface="AvantGarde Bk BT" panose="020B0402020202020204" pitchFamily="34" charset="0"/>
              </a:rPr>
              <a:t>SUPERSTRUCTURE </a:t>
            </a:r>
            <a:endParaRPr lang="en-GB" sz="1050" dirty="0">
              <a:latin typeface="AvantGarde Bk BT" panose="020B0402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670648" y="91850"/>
            <a:ext cx="5672261" cy="2246769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AvantGarde Bk BT" panose="020B0402020202020204" pitchFamily="34" charset="0"/>
              </a:rPr>
              <a:t>The superstructure ensures exploitation and inequality is tolerated by the proletariat because of the institutions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AvantGarde Bk BT" panose="020B0402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latin typeface="AvantGarde Bk BT" panose="020B04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AvantGarde Bk BT" panose="020B0402020202020204" pitchFamily="34" charset="0"/>
              </a:rPr>
              <a:t>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latin typeface="AvantGarde Bk BT" panose="020B04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AvantGarde Bk BT" panose="020B0402020202020204" pitchFamily="34" charset="0"/>
              </a:rPr>
              <a:t>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latin typeface="AvantGarde Bk BT" panose="020B04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AvantGarde Bk BT" panose="020B0402020202020204" pitchFamily="34" charset="0"/>
              </a:rPr>
              <a:t>    </a:t>
            </a:r>
          </a:p>
          <a:p>
            <a:r>
              <a:rPr lang="en-GB" sz="1400" dirty="0" smtClean="0">
                <a:latin typeface="AvantGarde Bk BT" panose="020B0402020202020204" pitchFamily="34" charset="0"/>
              </a:rPr>
              <a:t> </a:t>
            </a:r>
            <a:endParaRPr lang="en-GB" sz="1400" dirty="0">
              <a:latin typeface="AvantGarde Bk BT" panose="020B0402020202020204" pitchFamily="34" charset="0"/>
            </a:endParaRPr>
          </a:p>
        </p:txBody>
      </p:sp>
      <p:pic>
        <p:nvPicPr>
          <p:cNvPr id="35" name="Picture 3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1558" y="3556569"/>
            <a:ext cx="419158" cy="438211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3828584" y="3403713"/>
            <a:ext cx="2407320" cy="743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AvantGarde Bk BT" panose="020B0402020202020204" pitchFamily="34" charset="0"/>
              </a:rPr>
              <a:t>Capitalism </a:t>
            </a:r>
          </a:p>
          <a:p>
            <a:pPr algn="ctr"/>
            <a:r>
              <a:rPr lang="en-GB" dirty="0" smtClean="0">
                <a:latin typeface="AvantGarde Bk BT" panose="020B0402020202020204" pitchFamily="34" charset="0"/>
              </a:rPr>
              <a:t>OVERTHROWN</a:t>
            </a:r>
            <a:endParaRPr lang="en-GB" dirty="0">
              <a:latin typeface="AvantGarde Bk BT" panose="020B0402020202020204" pitchFamily="34" charset="0"/>
            </a:endParaRPr>
          </a:p>
        </p:txBody>
      </p:sp>
      <p:sp>
        <p:nvSpPr>
          <p:cNvPr id="37" name="Down Arrow 36"/>
          <p:cNvSpPr/>
          <p:nvPr/>
        </p:nvSpPr>
        <p:spPr>
          <a:xfrm>
            <a:off x="4675247" y="4465661"/>
            <a:ext cx="713993" cy="757127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/>
          <p:cNvSpPr txBox="1"/>
          <p:nvPr/>
        </p:nvSpPr>
        <p:spPr>
          <a:xfrm>
            <a:off x="3828583" y="5393519"/>
            <a:ext cx="2407320" cy="418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AvantGarde Bk BT" panose="020B0402020202020204" pitchFamily="34" charset="0"/>
              </a:rPr>
              <a:t>Communism</a:t>
            </a:r>
            <a:endParaRPr lang="en-GB" dirty="0">
              <a:latin typeface="AvantGarde Bk BT" panose="020B0402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83773" y="5766790"/>
            <a:ext cx="6312658" cy="3754874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AvantGarde Bk BT" panose="020B0402020202020204" pitchFamily="34" charset="0"/>
              </a:rPr>
              <a:t>Capitalism’s downfall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 smtClean="0">
                <a:latin typeface="AvantGarde Bk BT" panose="020B0402020202020204" pitchFamily="34" charset="0"/>
              </a:rPr>
              <a:t>   Polarisation of the classes</a:t>
            </a:r>
          </a:p>
          <a:p>
            <a:pPr marL="342900" indent="-342900">
              <a:buFont typeface="+mj-lt"/>
              <a:buAutoNum type="arabicPeriod"/>
            </a:pPr>
            <a:endParaRPr lang="en-GB" sz="1400" dirty="0" smtClean="0">
              <a:latin typeface="AvantGarde Bk BT" panose="020B0402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GB" sz="1400" dirty="0">
              <a:latin typeface="AvantGarde Bk BT" panose="020B0402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GB" sz="1400" dirty="0">
              <a:latin typeface="AvantGarde Bk BT" panose="020B0402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GB" sz="1400" dirty="0" smtClean="0">
              <a:latin typeface="AvantGarde Bk BT" panose="020B0402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AvantGarde Bk BT" panose="020B0402020202020204" pitchFamily="34" charset="0"/>
              </a:rPr>
              <a:t> </a:t>
            </a:r>
            <a:r>
              <a:rPr lang="en-GB" sz="1400" dirty="0" smtClean="0">
                <a:latin typeface="AvantGarde Bk BT" panose="020B0402020202020204" pitchFamily="34" charset="0"/>
              </a:rPr>
              <a:t>  alienation </a:t>
            </a:r>
          </a:p>
          <a:p>
            <a:pPr marL="342900" indent="-342900">
              <a:buFont typeface="+mj-lt"/>
              <a:buAutoNum type="arabicPeriod"/>
            </a:pPr>
            <a:endParaRPr lang="en-GB" sz="1400" dirty="0">
              <a:latin typeface="AvantGarde Bk BT" panose="020B0402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GB" sz="1400" dirty="0" smtClean="0">
              <a:latin typeface="AvantGarde Bk BT" panose="020B0402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GB" sz="1400" dirty="0">
              <a:latin typeface="AvantGarde Bk BT" panose="020B0402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GB" sz="1400" dirty="0" smtClean="0">
              <a:latin typeface="AvantGarde Bk BT" panose="020B0402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AvantGarde Bk BT" panose="020B0402020202020204" pitchFamily="34" charset="0"/>
              </a:rPr>
              <a:t> </a:t>
            </a:r>
            <a:r>
              <a:rPr lang="en-GB" sz="1400" dirty="0" smtClean="0">
                <a:latin typeface="AvantGarde Bk BT" panose="020B0402020202020204" pitchFamily="34" charset="0"/>
              </a:rPr>
              <a:t>  economic crisis </a:t>
            </a:r>
          </a:p>
          <a:p>
            <a:pPr marL="342900" indent="-342900">
              <a:buFont typeface="+mj-lt"/>
              <a:buAutoNum type="arabicPeriod"/>
            </a:pPr>
            <a:endParaRPr lang="en-GB" sz="1400" dirty="0">
              <a:latin typeface="AvantGarde Bk BT" panose="020B0402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GB" sz="1400" dirty="0" smtClean="0">
              <a:latin typeface="AvantGarde Bk BT" panose="020B0402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GB" sz="1400" dirty="0">
              <a:latin typeface="AvantGarde Bk BT" panose="020B0402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GB" sz="1400" dirty="0" smtClean="0">
              <a:latin typeface="AvantGarde Bk BT" panose="020B0402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GB" sz="1400" dirty="0">
              <a:latin typeface="AvantGarde Bk BT" panose="020B0402020202020204" pitchFamily="34" charset="0"/>
            </a:endParaRPr>
          </a:p>
        </p:txBody>
      </p:sp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2826626"/>
              </p:ext>
            </p:extLst>
          </p:nvPr>
        </p:nvGraphicFramePr>
        <p:xfrm>
          <a:off x="6670647" y="5530867"/>
          <a:ext cx="5791644" cy="3937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895822">
                  <a:extLst>
                    <a:ext uri="{9D8B030D-6E8A-4147-A177-3AD203B41FA5}">
                      <a16:colId xmlns:a16="http://schemas.microsoft.com/office/drawing/2014/main" val="3694218521"/>
                    </a:ext>
                  </a:extLst>
                </a:gridCol>
                <a:gridCol w="2895822">
                  <a:extLst>
                    <a:ext uri="{9D8B030D-6E8A-4147-A177-3AD203B41FA5}">
                      <a16:colId xmlns:a16="http://schemas.microsoft.com/office/drawing/2014/main" val="21232771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AvantGarde Bk BT" panose="020B0402020202020204" pitchFamily="34" charset="0"/>
                        </a:rPr>
                        <a:t>NEGATIVE EVALUATION </a:t>
                      </a:r>
                      <a:endParaRPr lang="en-GB" sz="1200" dirty="0">
                        <a:latin typeface="AvantGarde Bk BT" panose="020B04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AvantGarde Bk BT" panose="020B0402020202020204" pitchFamily="34" charset="0"/>
                        </a:rPr>
                        <a:t>POSITIVE EVALUATION</a:t>
                      </a:r>
                      <a:r>
                        <a:rPr lang="en-GB" sz="1200" baseline="0" dirty="0" smtClean="0">
                          <a:latin typeface="AvantGarde Bk BT" panose="020B0402020202020204" pitchFamily="34" charset="0"/>
                        </a:rPr>
                        <a:t> </a:t>
                      </a:r>
                      <a:endParaRPr lang="en-GB" sz="1200" dirty="0">
                        <a:latin typeface="AvantGarde Bk BT" panose="020B04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71342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1200" dirty="0" smtClean="0">
                        <a:latin typeface="AvantGarde Bk BT" panose="020B0402020202020204" pitchFamily="34" charset="0"/>
                      </a:endParaRPr>
                    </a:p>
                    <a:p>
                      <a:pPr algn="ctr"/>
                      <a:endParaRPr lang="en-GB" sz="1200" dirty="0" smtClean="0">
                        <a:latin typeface="AvantGarde Bk BT" panose="020B0402020202020204" pitchFamily="34" charset="0"/>
                      </a:endParaRPr>
                    </a:p>
                    <a:p>
                      <a:pPr algn="ctr"/>
                      <a:endParaRPr lang="en-GB" sz="1200" dirty="0" smtClean="0">
                        <a:latin typeface="AvantGarde Bk BT" panose="020B0402020202020204" pitchFamily="34" charset="0"/>
                      </a:endParaRPr>
                    </a:p>
                    <a:p>
                      <a:pPr algn="ctr"/>
                      <a:endParaRPr lang="en-GB" sz="1200" dirty="0" smtClean="0">
                        <a:latin typeface="AvantGarde Bk BT" panose="020B0402020202020204" pitchFamily="34" charset="0"/>
                      </a:endParaRPr>
                    </a:p>
                    <a:p>
                      <a:pPr algn="ctr"/>
                      <a:endParaRPr lang="en-GB" sz="1200" dirty="0" smtClean="0">
                        <a:latin typeface="AvantGarde Bk BT" panose="020B0402020202020204" pitchFamily="34" charset="0"/>
                      </a:endParaRPr>
                    </a:p>
                    <a:p>
                      <a:pPr algn="ctr"/>
                      <a:endParaRPr lang="en-GB" sz="1200" dirty="0" smtClean="0">
                        <a:latin typeface="AvantGarde Bk BT" panose="020B0402020202020204" pitchFamily="34" charset="0"/>
                      </a:endParaRPr>
                    </a:p>
                    <a:p>
                      <a:pPr algn="ctr"/>
                      <a:endParaRPr lang="en-GB" sz="1200" dirty="0" smtClean="0">
                        <a:latin typeface="AvantGarde Bk BT" panose="020B0402020202020204" pitchFamily="34" charset="0"/>
                      </a:endParaRPr>
                    </a:p>
                    <a:p>
                      <a:pPr algn="ctr"/>
                      <a:endParaRPr lang="en-GB" sz="1200" dirty="0" smtClean="0">
                        <a:latin typeface="AvantGarde Bk BT" panose="020B0402020202020204" pitchFamily="34" charset="0"/>
                      </a:endParaRPr>
                    </a:p>
                    <a:p>
                      <a:pPr algn="ctr"/>
                      <a:endParaRPr lang="en-GB" sz="1200" dirty="0" smtClean="0">
                        <a:latin typeface="AvantGarde Bk BT" panose="020B0402020202020204" pitchFamily="34" charset="0"/>
                      </a:endParaRPr>
                    </a:p>
                    <a:p>
                      <a:pPr algn="ctr"/>
                      <a:endParaRPr lang="en-GB" sz="1200" dirty="0" smtClean="0">
                        <a:latin typeface="AvantGarde Bk BT" panose="020B0402020202020204" pitchFamily="34" charset="0"/>
                      </a:endParaRPr>
                    </a:p>
                    <a:p>
                      <a:pPr algn="ctr"/>
                      <a:endParaRPr lang="en-GB" sz="1200" dirty="0" smtClean="0">
                        <a:latin typeface="AvantGarde Bk BT" panose="020B0402020202020204" pitchFamily="34" charset="0"/>
                      </a:endParaRPr>
                    </a:p>
                    <a:p>
                      <a:pPr algn="ctr"/>
                      <a:endParaRPr lang="en-GB" sz="1200" dirty="0" smtClean="0">
                        <a:latin typeface="AvantGarde Bk BT" panose="020B0402020202020204" pitchFamily="34" charset="0"/>
                      </a:endParaRPr>
                    </a:p>
                    <a:p>
                      <a:pPr algn="ctr"/>
                      <a:endParaRPr lang="en-GB" sz="1200" dirty="0" smtClean="0">
                        <a:latin typeface="AvantGarde Bk BT" panose="020B0402020202020204" pitchFamily="34" charset="0"/>
                      </a:endParaRPr>
                    </a:p>
                    <a:p>
                      <a:pPr algn="ctr"/>
                      <a:endParaRPr lang="en-GB" sz="1200" dirty="0" smtClean="0">
                        <a:latin typeface="AvantGarde Bk BT" panose="020B0402020202020204" pitchFamily="34" charset="0"/>
                      </a:endParaRPr>
                    </a:p>
                    <a:p>
                      <a:pPr algn="ctr"/>
                      <a:endParaRPr lang="en-GB" sz="1200" dirty="0" smtClean="0">
                        <a:latin typeface="AvantGarde Bk BT" panose="020B0402020202020204" pitchFamily="34" charset="0"/>
                      </a:endParaRPr>
                    </a:p>
                    <a:p>
                      <a:pPr algn="ctr"/>
                      <a:endParaRPr lang="en-GB" sz="1200" dirty="0" smtClean="0">
                        <a:latin typeface="AvantGarde Bk BT" panose="020B0402020202020204" pitchFamily="34" charset="0"/>
                      </a:endParaRPr>
                    </a:p>
                    <a:p>
                      <a:pPr algn="ctr"/>
                      <a:endParaRPr lang="en-GB" sz="1200" dirty="0" smtClean="0">
                        <a:latin typeface="AvantGarde Bk BT" panose="020B0402020202020204" pitchFamily="34" charset="0"/>
                      </a:endParaRPr>
                    </a:p>
                    <a:p>
                      <a:pPr algn="ctr"/>
                      <a:endParaRPr lang="en-GB" sz="1200" dirty="0" smtClean="0">
                        <a:latin typeface="AvantGarde Bk BT" panose="020B0402020202020204" pitchFamily="34" charset="0"/>
                      </a:endParaRPr>
                    </a:p>
                    <a:p>
                      <a:pPr algn="ctr"/>
                      <a:endParaRPr lang="en-GB" sz="1200" dirty="0">
                        <a:latin typeface="AvantGarde Bk BT" panose="020B04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AvantGarde Bk BT" panose="020B04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4445118"/>
                  </a:ext>
                </a:extLst>
              </a:tr>
            </a:tbl>
          </a:graphicData>
        </a:graphic>
      </p:graphicFrame>
      <p:sp>
        <p:nvSpPr>
          <p:cNvPr id="26" name="Rectangle 25"/>
          <p:cNvSpPr/>
          <p:nvPr/>
        </p:nvSpPr>
        <p:spPr>
          <a:xfrm>
            <a:off x="-2869753" y="25673"/>
            <a:ext cx="122099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b="1" dirty="0" smtClean="0">
                <a:latin typeface="Andre Light SF" pitchFamily="2" charset="0"/>
              </a:rPr>
              <a:t>Marxism</a:t>
            </a:r>
            <a:endParaRPr lang="en-GB" sz="3600" b="1" dirty="0" smtClean="0">
              <a:latin typeface="Andre Light SF" pitchFamily="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3086087"/>
            <a:ext cx="302081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b="1" dirty="0" smtClean="0">
                <a:latin typeface="Andre Light SF" pitchFamily="2" charset="0"/>
              </a:rPr>
              <a:t>Proletariat </a:t>
            </a:r>
          </a:p>
          <a:p>
            <a:pPr algn="ctr"/>
            <a:r>
              <a:rPr lang="en-GB" sz="3600" b="1" dirty="0" smtClean="0">
                <a:latin typeface="Andre Light SF" pitchFamily="2" charset="0"/>
              </a:rPr>
              <a:t>VS</a:t>
            </a:r>
          </a:p>
          <a:p>
            <a:pPr algn="ctr"/>
            <a:r>
              <a:rPr lang="en-GB" sz="3600" b="1" dirty="0" smtClean="0">
                <a:latin typeface="Andre Light SF" pitchFamily="2" charset="0"/>
              </a:rPr>
              <a:t>Bourgeoisie </a:t>
            </a:r>
            <a:endParaRPr lang="en-GB" sz="3600" b="1" dirty="0" smtClean="0">
              <a:latin typeface="Andre Light SF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547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68</Words>
  <Application>Microsoft Office PowerPoint</Application>
  <PresentationFormat>A3 Paper (297x420 mm)</PresentationFormat>
  <Paragraphs>64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Andre Light SF</vt:lpstr>
      <vt:lpstr>Arial</vt:lpstr>
      <vt:lpstr>AvantGarde Bk BT</vt:lpstr>
      <vt:lpstr>Calibri</vt:lpstr>
      <vt:lpstr>Calibri Light</vt:lpstr>
      <vt:lpstr>Office Theme</vt:lpstr>
      <vt:lpstr>PowerPoint Presentation</vt:lpstr>
    </vt:vector>
  </TitlesOfParts>
  <Company>Tuxford Academy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Lucy Cluley</dc:creator>
  <cp:lastModifiedBy>Lucy Cluley</cp:lastModifiedBy>
  <cp:revision>6</cp:revision>
  <dcterms:created xsi:type="dcterms:W3CDTF">2018-02-09T13:53:55Z</dcterms:created>
  <dcterms:modified xsi:type="dcterms:W3CDTF">2018-03-02T16:09:17Z</dcterms:modified>
</cp:coreProperties>
</file>