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8" r:id="rId4"/>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Segoe Print" panose="02000600000000000000" pitchFamily="2"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7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55B4-4395-4FC1-8D5D-A0D52E9EBE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D62CFF-EBFD-47DB-94C4-338782B64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344D54-BC4D-49AB-8A01-531629AD276E}"/>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5" name="Footer Placeholder 4">
            <a:extLst>
              <a:ext uri="{FF2B5EF4-FFF2-40B4-BE49-F238E27FC236}">
                <a16:creationId xmlns:a16="http://schemas.microsoft.com/office/drawing/2014/main" id="{BFAFF271-2177-4604-B6CA-A1A34E2BBF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7EF87D-041C-48B0-AD4E-0A9E85287F0A}"/>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35547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4713-E502-4F30-A044-D1A186E864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440254-ADE8-4997-9EE5-3C6D0A7F2A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8A6DE4-A6B7-48AB-8EAC-1D504DAF92CF}"/>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5" name="Footer Placeholder 4">
            <a:extLst>
              <a:ext uri="{FF2B5EF4-FFF2-40B4-BE49-F238E27FC236}">
                <a16:creationId xmlns:a16="http://schemas.microsoft.com/office/drawing/2014/main" id="{F4C16681-7F0D-4617-8652-D3071E068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3370B9-CDFB-4954-B251-23CF2615C12C}"/>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231354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F635D-8BBD-4C17-9615-D1AF38A56B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506FE-6D0C-4903-B07D-837FA4AF48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94F349-A02F-4943-AA4C-79C82740880C}"/>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5" name="Footer Placeholder 4">
            <a:extLst>
              <a:ext uri="{FF2B5EF4-FFF2-40B4-BE49-F238E27FC236}">
                <a16:creationId xmlns:a16="http://schemas.microsoft.com/office/drawing/2014/main" id="{C42B6C74-FDB2-4766-8D55-6E62E6CB39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1D3904-0208-407A-8324-6AD0A1D3139B}"/>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264806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ED22-9D0D-49D5-98D4-76A3B3E592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9C2343-5C08-48E3-9528-9DF13F59D2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EAA501-6E91-464B-B460-20F1D159B7C7}"/>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5" name="Footer Placeholder 4">
            <a:extLst>
              <a:ext uri="{FF2B5EF4-FFF2-40B4-BE49-F238E27FC236}">
                <a16:creationId xmlns:a16="http://schemas.microsoft.com/office/drawing/2014/main" id="{9DCA3DCF-41BA-446F-9E18-AD77784DF6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606F0E-C25E-4580-B08B-72D2264293CF}"/>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296115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F1815-9D03-472A-8041-E7C556615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734F8C-F76F-4AC7-BBE9-910AF2529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BA9AA0-6456-4848-A45B-140988B1AA28}"/>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5" name="Footer Placeholder 4">
            <a:extLst>
              <a:ext uri="{FF2B5EF4-FFF2-40B4-BE49-F238E27FC236}">
                <a16:creationId xmlns:a16="http://schemas.microsoft.com/office/drawing/2014/main" id="{866040EE-E986-4EB4-A2C5-9E3786970D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F7462-CDDC-455D-B297-230B81DE1452}"/>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271128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4054-5D26-475F-8534-EE6CF2909A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797727-9CEC-45F6-A829-C8645DE072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DEB5C6-EC63-4252-9498-711690C40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8E00E1-3F78-412C-B6E9-F4F06EDBC199}"/>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6" name="Footer Placeholder 5">
            <a:extLst>
              <a:ext uri="{FF2B5EF4-FFF2-40B4-BE49-F238E27FC236}">
                <a16:creationId xmlns:a16="http://schemas.microsoft.com/office/drawing/2014/main" id="{F9548DA4-C2FB-4CCF-96B8-85FC5ACE6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4589DE-3827-480A-A19A-B000BB0BCE13}"/>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268179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A253-FAA8-439F-8FC3-1F8464DC06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E2889A-3D0F-4144-9FC3-AC567F24A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479373-1CA2-467B-A35A-2855FB32E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25857E-9ECD-4AFC-AD93-231CFC744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9A510-3A4A-481D-AA2C-564BC2F1D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84373D-DD67-49AC-AFC0-2EA333EF5589}"/>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8" name="Footer Placeholder 7">
            <a:extLst>
              <a:ext uri="{FF2B5EF4-FFF2-40B4-BE49-F238E27FC236}">
                <a16:creationId xmlns:a16="http://schemas.microsoft.com/office/drawing/2014/main" id="{574A7A96-1165-4804-B426-0ABC8BBF1E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85CD0B-CCAE-4E36-8508-E362987B9042}"/>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187732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A710-B752-4673-B617-BAEFAD0F0A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6E01C6-1BEA-437A-B990-13C37A2E63DD}"/>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4" name="Footer Placeholder 3">
            <a:extLst>
              <a:ext uri="{FF2B5EF4-FFF2-40B4-BE49-F238E27FC236}">
                <a16:creationId xmlns:a16="http://schemas.microsoft.com/office/drawing/2014/main" id="{9C824F58-8289-4636-98E5-4E2799D70C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51FDC8-84CF-4E3D-A3C8-EAB298D57D06}"/>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193849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611F8-1CD6-4966-A041-3C1349E3B61C}"/>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3" name="Footer Placeholder 2">
            <a:extLst>
              <a:ext uri="{FF2B5EF4-FFF2-40B4-BE49-F238E27FC236}">
                <a16:creationId xmlns:a16="http://schemas.microsoft.com/office/drawing/2014/main" id="{04A3FA09-C0FC-41EE-AE78-C7B932C5F5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905E26-76A2-4E6C-ACD5-70997A79CE58}"/>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263203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F546-E065-44D2-86C5-497D1B73C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84968A-430D-4483-AB02-90135E9F2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20ACCF-2FFA-42A0-932A-BA55225D4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58FCA-D450-42CC-A71F-6962739C812F}"/>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6" name="Footer Placeholder 5">
            <a:extLst>
              <a:ext uri="{FF2B5EF4-FFF2-40B4-BE49-F238E27FC236}">
                <a16:creationId xmlns:a16="http://schemas.microsoft.com/office/drawing/2014/main" id="{AA57D77A-32EE-4A71-8DF2-5E5D78D492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D2F6EA-A067-44CA-87AB-8B40BE88D670}"/>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361190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36C-E04F-49CD-9262-39D54296F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489DDE-189C-4DE6-BE48-90ACFDF35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439EC1-DC03-4CE5-8A0D-1C0098C7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AD6CB-738A-4F80-8667-8F37D2D34407}"/>
              </a:ext>
            </a:extLst>
          </p:cNvPr>
          <p:cNvSpPr>
            <a:spLocks noGrp="1"/>
          </p:cNvSpPr>
          <p:nvPr>
            <p:ph type="dt" sz="half" idx="10"/>
          </p:nvPr>
        </p:nvSpPr>
        <p:spPr/>
        <p:txBody>
          <a:bodyPr/>
          <a:lstStyle/>
          <a:p>
            <a:fld id="{789EE434-D9D5-47C0-AAFB-CCF962CDC8F1}" type="datetimeFigureOut">
              <a:rPr lang="en-GB" smtClean="0"/>
              <a:t>04/07/2021</a:t>
            </a:fld>
            <a:endParaRPr lang="en-GB"/>
          </a:p>
        </p:txBody>
      </p:sp>
      <p:sp>
        <p:nvSpPr>
          <p:cNvPr id="6" name="Footer Placeholder 5">
            <a:extLst>
              <a:ext uri="{FF2B5EF4-FFF2-40B4-BE49-F238E27FC236}">
                <a16:creationId xmlns:a16="http://schemas.microsoft.com/office/drawing/2014/main" id="{DFE570BA-7D2B-419A-9D0D-7DBE6B0B49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A2C768-BBC6-4D0D-9F46-D4837E9D38EA}"/>
              </a:ext>
            </a:extLst>
          </p:cNvPr>
          <p:cNvSpPr>
            <a:spLocks noGrp="1"/>
          </p:cNvSpPr>
          <p:nvPr>
            <p:ph type="sldNum" sz="quarter" idx="12"/>
          </p:nvPr>
        </p:nvSpPr>
        <p:spPr/>
        <p:txBody>
          <a:bodyPr/>
          <a:lstStyle/>
          <a:p>
            <a:fld id="{1FC0A92C-A2D4-4DC0-BCF1-0FF7041F9C45}" type="slidenum">
              <a:rPr lang="en-GB" smtClean="0"/>
              <a:t>‹#›</a:t>
            </a:fld>
            <a:endParaRPr lang="en-GB"/>
          </a:p>
        </p:txBody>
      </p:sp>
    </p:spTree>
    <p:extLst>
      <p:ext uri="{BB962C8B-B14F-4D97-AF65-F5344CB8AC3E}">
        <p14:creationId xmlns:p14="http://schemas.microsoft.com/office/powerpoint/2010/main" val="8989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E76FA4-B52B-4E27-9191-E565A90B54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AFEF08-FF2E-4673-BDE3-5F11BADA7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CF2352-FD9C-4125-9CAD-063B667B2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EE434-D9D5-47C0-AAFB-CCF962CDC8F1}" type="datetimeFigureOut">
              <a:rPr lang="en-GB" smtClean="0"/>
              <a:t>04/07/2021</a:t>
            </a:fld>
            <a:endParaRPr lang="en-GB"/>
          </a:p>
        </p:txBody>
      </p:sp>
      <p:sp>
        <p:nvSpPr>
          <p:cNvPr id="5" name="Footer Placeholder 4">
            <a:extLst>
              <a:ext uri="{FF2B5EF4-FFF2-40B4-BE49-F238E27FC236}">
                <a16:creationId xmlns:a16="http://schemas.microsoft.com/office/drawing/2014/main" id="{198E83E1-F58D-442A-960E-8ABD83543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38FBF4-34A1-4530-B7AB-3253110EA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0A92C-A2D4-4DC0-BCF1-0FF7041F9C45}" type="slidenum">
              <a:rPr lang="en-GB" smtClean="0"/>
              <a:t>‹#›</a:t>
            </a:fld>
            <a:endParaRPr lang="en-GB"/>
          </a:p>
        </p:txBody>
      </p:sp>
    </p:spTree>
    <p:extLst>
      <p:ext uri="{BB962C8B-B14F-4D97-AF65-F5344CB8AC3E}">
        <p14:creationId xmlns:p14="http://schemas.microsoft.com/office/powerpoint/2010/main" val="30209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hortcutstv.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B61F66F-FF08-4CB2-BDE2-762CB220E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6D79963-F494-4FD6-9950-43CE751524A2}"/>
              </a:ext>
            </a:extLst>
          </p:cNvPr>
          <p:cNvSpPr txBox="1"/>
          <p:nvPr/>
        </p:nvSpPr>
        <p:spPr>
          <a:xfrm>
            <a:off x="2299301" y="2598143"/>
            <a:ext cx="8973932" cy="923330"/>
          </a:xfrm>
          <a:prstGeom prst="rect">
            <a:avLst/>
          </a:prstGeom>
          <a:noFill/>
        </p:spPr>
        <p:txBody>
          <a:bodyPr wrap="none" rtlCol="0">
            <a:spAutoFit/>
          </a:bodyPr>
          <a:lstStyle/>
          <a:p>
            <a:r>
              <a:rPr lang="en-GB" sz="5400" dirty="0">
                <a:solidFill>
                  <a:schemeClr val="bg1"/>
                </a:solidFill>
                <a:latin typeface="Segoe Print" panose="02000600000000000000" pitchFamily="2" charset="0"/>
              </a:rPr>
              <a:t>KILLING THE </a:t>
            </a:r>
            <a:r>
              <a:rPr lang="en-GB" sz="5400" dirty="0">
                <a:solidFill>
                  <a:srgbClr val="FF0000"/>
                </a:solidFill>
                <a:latin typeface="Segoe Print" panose="02000600000000000000" pitchFamily="2" charset="0"/>
              </a:rPr>
              <a:t>QUESTION</a:t>
            </a:r>
          </a:p>
        </p:txBody>
      </p:sp>
      <p:sp>
        <p:nvSpPr>
          <p:cNvPr id="2" name="TextBox 1">
            <a:extLst>
              <a:ext uri="{FF2B5EF4-FFF2-40B4-BE49-F238E27FC236}">
                <a16:creationId xmlns:a16="http://schemas.microsoft.com/office/drawing/2014/main" id="{7A4AC175-A3EE-43D4-B904-5C7FD73771CE}"/>
              </a:ext>
            </a:extLst>
          </p:cNvPr>
          <p:cNvSpPr txBox="1"/>
          <p:nvPr/>
        </p:nvSpPr>
        <p:spPr>
          <a:xfrm>
            <a:off x="2441448" y="3521473"/>
            <a:ext cx="8577072" cy="707886"/>
          </a:xfrm>
          <a:prstGeom prst="rect">
            <a:avLst/>
          </a:prstGeom>
          <a:noFill/>
        </p:spPr>
        <p:txBody>
          <a:bodyPr wrap="square" rtlCol="0">
            <a:spAutoFit/>
          </a:bodyPr>
          <a:lstStyle/>
          <a:p>
            <a:pPr algn="ctr"/>
            <a:r>
              <a:rPr lang="en-GB" sz="4000" dirty="0">
                <a:solidFill>
                  <a:srgbClr val="00B0F0"/>
                </a:solidFill>
                <a:latin typeface="Segoe Print" panose="02000600000000000000" pitchFamily="2" charset="0"/>
              </a:rPr>
              <a:t>ShortCutstv</a:t>
            </a:r>
          </a:p>
        </p:txBody>
      </p:sp>
      <p:sp>
        <p:nvSpPr>
          <p:cNvPr id="4" name="Rectangle 3">
            <a:hlinkClick r:id="rId3"/>
            <a:extLst>
              <a:ext uri="{FF2B5EF4-FFF2-40B4-BE49-F238E27FC236}">
                <a16:creationId xmlns:a16="http://schemas.microsoft.com/office/drawing/2014/main" id="{CC05D37C-919E-4183-AE14-055649ADD75D}"/>
              </a:ext>
            </a:extLst>
          </p:cNvPr>
          <p:cNvSpPr/>
          <p:nvPr/>
        </p:nvSpPr>
        <p:spPr>
          <a:xfrm>
            <a:off x="5119808" y="3527177"/>
            <a:ext cx="3282696" cy="62990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302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2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2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28F002-98B2-4075-8961-0DCCE7FC2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538"/>
            <a:ext cx="12192000" cy="7085537"/>
          </a:xfrm>
          <a:prstGeom prst="rect">
            <a:avLst/>
          </a:prstGeom>
        </p:spPr>
      </p:pic>
      <p:grpSp>
        <p:nvGrpSpPr>
          <p:cNvPr id="20" name="Group 19">
            <a:extLst>
              <a:ext uri="{FF2B5EF4-FFF2-40B4-BE49-F238E27FC236}">
                <a16:creationId xmlns:a16="http://schemas.microsoft.com/office/drawing/2014/main" id="{124EE243-F89B-4EA3-90C7-52702CCBE5B8}"/>
              </a:ext>
            </a:extLst>
          </p:cNvPr>
          <p:cNvGrpSpPr/>
          <p:nvPr/>
        </p:nvGrpSpPr>
        <p:grpSpPr>
          <a:xfrm>
            <a:off x="10010133" y="1413570"/>
            <a:ext cx="2129554" cy="1851660"/>
            <a:chOff x="10132618" y="1988820"/>
            <a:chExt cx="1842402" cy="1851660"/>
          </a:xfrm>
        </p:grpSpPr>
        <p:pic>
          <p:nvPicPr>
            <p:cNvPr id="9" name="Picture 8">
              <a:extLst>
                <a:ext uri="{FF2B5EF4-FFF2-40B4-BE49-F238E27FC236}">
                  <a16:creationId xmlns:a16="http://schemas.microsoft.com/office/drawing/2014/main" id="{B55F3C83-964F-4E16-B465-5E6A020DA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2618" y="1988820"/>
              <a:ext cx="1842402" cy="1851660"/>
            </a:xfrm>
            <a:prstGeom prst="rect">
              <a:avLst/>
            </a:prstGeom>
          </p:spPr>
        </p:pic>
        <p:sp>
          <p:nvSpPr>
            <p:cNvPr id="15" name="TextBox 14">
              <a:extLst>
                <a:ext uri="{FF2B5EF4-FFF2-40B4-BE49-F238E27FC236}">
                  <a16:creationId xmlns:a16="http://schemas.microsoft.com/office/drawing/2014/main" id="{5CAB096C-5519-45F0-9B4A-D886491743BA}"/>
                </a:ext>
              </a:extLst>
            </p:cNvPr>
            <p:cNvSpPr txBox="1"/>
            <p:nvPr/>
          </p:nvSpPr>
          <p:spPr>
            <a:xfrm rot="21376910">
              <a:off x="10393831" y="2225618"/>
              <a:ext cx="1196148" cy="369332"/>
            </a:xfrm>
            <a:prstGeom prst="rect">
              <a:avLst/>
            </a:prstGeom>
            <a:noFill/>
          </p:spPr>
          <p:txBody>
            <a:bodyPr wrap="square">
              <a:spAutoFit/>
            </a:bodyPr>
            <a:lstStyle/>
            <a:p>
              <a:r>
                <a:rPr lang="en-GB" sz="1600" dirty="0">
                  <a:latin typeface="Segoe Print" panose="02000600000000000000" pitchFamily="2" charset="0"/>
                </a:rPr>
                <a:t>Durkheim</a:t>
              </a:r>
              <a:r>
                <a:rPr lang="en-GB" dirty="0"/>
                <a:t> </a:t>
              </a:r>
            </a:p>
          </p:txBody>
        </p:sp>
      </p:grpSp>
      <p:grpSp>
        <p:nvGrpSpPr>
          <p:cNvPr id="22" name="Group 21">
            <a:extLst>
              <a:ext uri="{FF2B5EF4-FFF2-40B4-BE49-F238E27FC236}">
                <a16:creationId xmlns:a16="http://schemas.microsoft.com/office/drawing/2014/main" id="{8B0A17C1-EE0F-4D23-AB40-17F71A8DFB9E}"/>
              </a:ext>
            </a:extLst>
          </p:cNvPr>
          <p:cNvGrpSpPr/>
          <p:nvPr/>
        </p:nvGrpSpPr>
        <p:grpSpPr>
          <a:xfrm>
            <a:off x="1672747" y="3330373"/>
            <a:ext cx="2191149" cy="1851660"/>
            <a:chOff x="6265093" y="4903470"/>
            <a:chExt cx="1842402" cy="1851660"/>
          </a:xfrm>
        </p:grpSpPr>
        <p:pic>
          <p:nvPicPr>
            <p:cNvPr id="13" name="Picture 12">
              <a:extLst>
                <a:ext uri="{FF2B5EF4-FFF2-40B4-BE49-F238E27FC236}">
                  <a16:creationId xmlns:a16="http://schemas.microsoft.com/office/drawing/2014/main" id="{16130C33-D821-4605-89BF-8C2F15BA8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093" y="4903470"/>
              <a:ext cx="1842402" cy="1851660"/>
            </a:xfrm>
            <a:prstGeom prst="rect">
              <a:avLst/>
            </a:prstGeom>
          </p:spPr>
        </p:pic>
        <p:sp>
          <p:nvSpPr>
            <p:cNvPr id="17" name="TextBox 16">
              <a:extLst>
                <a:ext uri="{FF2B5EF4-FFF2-40B4-BE49-F238E27FC236}">
                  <a16:creationId xmlns:a16="http://schemas.microsoft.com/office/drawing/2014/main" id="{7E5B499E-E929-4252-80F1-2BFED627CF5F}"/>
                </a:ext>
              </a:extLst>
            </p:cNvPr>
            <p:cNvSpPr txBox="1"/>
            <p:nvPr/>
          </p:nvSpPr>
          <p:spPr>
            <a:xfrm rot="21332176">
              <a:off x="6338374" y="5119720"/>
              <a:ext cx="1585801" cy="369332"/>
            </a:xfrm>
            <a:prstGeom prst="rect">
              <a:avLst/>
            </a:prstGeom>
            <a:noFill/>
          </p:spPr>
          <p:txBody>
            <a:bodyPr wrap="square">
              <a:spAutoFit/>
            </a:bodyPr>
            <a:lstStyle/>
            <a:p>
              <a:pPr algn="ctr"/>
              <a:r>
                <a:rPr lang="en-GB" sz="1600" dirty="0">
                  <a:solidFill>
                    <a:srgbClr val="000000"/>
                  </a:solidFill>
                  <a:effectLst/>
                  <a:latin typeface="Segoe Print" panose="02000600000000000000" pitchFamily="2" charset="0"/>
                  <a:ea typeface="Times New Roman" panose="02020603050405020304" pitchFamily="18" charset="0"/>
                </a:rPr>
                <a:t>Matza</a:t>
              </a:r>
              <a:r>
                <a:rPr lang="en-GB" sz="1800" dirty="0">
                  <a:solidFill>
                    <a:srgbClr val="000000"/>
                  </a:solidFill>
                  <a:effectLst/>
                  <a:latin typeface="Arial" panose="020B0604020202020204" pitchFamily="34" charset="0"/>
                  <a:ea typeface="Times New Roman" panose="02020603050405020304" pitchFamily="18" charset="0"/>
                </a:rPr>
                <a:t> </a:t>
              </a:r>
              <a:endParaRPr lang="en-GB" dirty="0"/>
            </a:p>
          </p:txBody>
        </p:sp>
      </p:grpSp>
      <p:grpSp>
        <p:nvGrpSpPr>
          <p:cNvPr id="21" name="Group 20">
            <a:extLst>
              <a:ext uri="{FF2B5EF4-FFF2-40B4-BE49-F238E27FC236}">
                <a16:creationId xmlns:a16="http://schemas.microsoft.com/office/drawing/2014/main" id="{1D03724B-BAA5-4779-B919-CADBC9B63202}"/>
              </a:ext>
            </a:extLst>
          </p:cNvPr>
          <p:cNvGrpSpPr/>
          <p:nvPr/>
        </p:nvGrpSpPr>
        <p:grpSpPr>
          <a:xfrm>
            <a:off x="6144059" y="3665021"/>
            <a:ext cx="2365777" cy="1851660"/>
            <a:chOff x="8767946" y="3977640"/>
            <a:chExt cx="1842402" cy="1851660"/>
          </a:xfrm>
        </p:grpSpPr>
        <p:pic>
          <p:nvPicPr>
            <p:cNvPr id="12" name="Picture 11">
              <a:extLst>
                <a:ext uri="{FF2B5EF4-FFF2-40B4-BE49-F238E27FC236}">
                  <a16:creationId xmlns:a16="http://schemas.microsoft.com/office/drawing/2014/main" id="{403CA04A-80D9-4C1C-AEE7-94A52C282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946" y="3977640"/>
              <a:ext cx="1842402" cy="1851660"/>
            </a:xfrm>
            <a:prstGeom prst="rect">
              <a:avLst/>
            </a:prstGeom>
          </p:spPr>
        </p:pic>
        <p:sp>
          <p:nvSpPr>
            <p:cNvPr id="19" name="TextBox 18">
              <a:extLst>
                <a:ext uri="{FF2B5EF4-FFF2-40B4-BE49-F238E27FC236}">
                  <a16:creationId xmlns:a16="http://schemas.microsoft.com/office/drawing/2014/main" id="{E9B2B882-3EBF-48BC-BE39-4F660D68A663}"/>
                </a:ext>
              </a:extLst>
            </p:cNvPr>
            <p:cNvSpPr txBox="1"/>
            <p:nvPr/>
          </p:nvSpPr>
          <p:spPr>
            <a:xfrm rot="21295447">
              <a:off x="8841890" y="4216185"/>
              <a:ext cx="1450793" cy="369332"/>
            </a:xfrm>
            <a:prstGeom prst="rect">
              <a:avLst/>
            </a:prstGeom>
            <a:noFill/>
          </p:spPr>
          <p:txBody>
            <a:bodyPr wrap="square">
              <a:spAutoFit/>
            </a:bodyPr>
            <a:lstStyle/>
            <a:p>
              <a:pPr algn="ctr"/>
              <a:r>
                <a:rPr lang="en-GB" sz="1600" dirty="0">
                  <a:solidFill>
                    <a:srgbClr val="000000"/>
                  </a:solidFill>
                  <a:effectLst/>
                  <a:latin typeface="Segoe Print" panose="02000600000000000000" pitchFamily="2" charset="0"/>
                  <a:ea typeface="Times New Roman" panose="02020603050405020304" pitchFamily="18" charset="0"/>
                </a:rPr>
                <a:t>Merton</a:t>
              </a:r>
              <a:r>
                <a:rPr lang="en-GB" sz="1800" b="1" dirty="0">
                  <a:solidFill>
                    <a:srgbClr val="000000"/>
                  </a:solidFill>
                  <a:effectLst/>
                  <a:latin typeface="Arial" panose="020B0604020202020204" pitchFamily="34" charset="0"/>
                  <a:ea typeface="Times New Roman" panose="02020603050405020304" pitchFamily="18" charset="0"/>
                </a:rPr>
                <a:t> </a:t>
              </a:r>
              <a:endParaRPr lang="en-GB" dirty="0"/>
            </a:p>
          </p:txBody>
        </p:sp>
      </p:grpSp>
      <p:grpSp>
        <p:nvGrpSpPr>
          <p:cNvPr id="27" name="Evidence">
            <a:extLst>
              <a:ext uri="{FF2B5EF4-FFF2-40B4-BE49-F238E27FC236}">
                <a16:creationId xmlns:a16="http://schemas.microsoft.com/office/drawing/2014/main" id="{FC824809-C863-4F5E-AB40-FC6E1663FE11}"/>
              </a:ext>
            </a:extLst>
          </p:cNvPr>
          <p:cNvGrpSpPr/>
          <p:nvPr/>
        </p:nvGrpSpPr>
        <p:grpSpPr>
          <a:xfrm>
            <a:off x="-618696" y="-429768"/>
            <a:ext cx="5014997" cy="3760141"/>
            <a:chOff x="2051650" y="1336052"/>
            <a:chExt cx="5014997" cy="3760141"/>
          </a:xfrm>
        </p:grpSpPr>
        <p:pic>
          <p:nvPicPr>
            <p:cNvPr id="24" name="Picture 23">
              <a:extLst>
                <a:ext uri="{FF2B5EF4-FFF2-40B4-BE49-F238E27FC236}">
                  <a16:creationId xmlns:a16="http://schemas.microsoft.com/office/drawing/2014/main" id="{29E122A6-CA3C-4B64-877F-FE9DA1C955B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51650" y="1336052"/>
              <a:ext cx="5014997" cy="3760141"/>
            </a:xfrm>
            <a:prstGeom prst="rect">
              <a:avLst/>
            </a:prstGeom>
          </p:spPr>
        </p:pic>
        <p:sp>
          <p:nvSpPr>
            <p:cNvPr id="26" name="TextBox 25">
              <a:extLst>
                <a:ext uri="{FF2B5EF4-FFF2-40B4-BE49-F238E27FC236}">
                  <a16:creationId xmlns:a16="http://schemas.microsoft.com/office/drawing/2014/main" id="{D7784411-9CC5-4783-9B17-777DE8713606}"/>
                </a:ext>
              </a:extLst>
            </p:cNvPr>
            <p:cNvSpPr txBox="1"/>
            <p:nvPr/>
          </p:nvSpPr>
          <p:spPr>
            <a:xfrm rot="20823974">
              <a:off x="2983037" y="2128184"/>
              <a:ext cx="3130701" cy="2246769"/>
            </a:xfrm>
            <a:prstGeom prst="rect">
              <a:avLst/>
            </a:prstGeom>
            <a:noFill/>
          </p:spPr>
          <p:txBody>
            <a:bodyPr wrap="square">
              <a:spAutoFit/>
            </a:bodyPr>
            <a:lstStyle/>
            <a:p>
              <a:pPr marL="0" marR="0" algn="ctr">
                <a:spcBef>
                  <a:spcPts val="0"/>
                </a:spcBef>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Evidence</a:t>
              </a:r>
            </a:p>
            <a:p>
              <a:pPr marL="0" marR="0">
                <a:spcBef>
                  <a:spcPts val="0"/>
                </a:spcBef>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functionalist sociologists argue that crime and deviance are caused by the inability of some people to gain the rewards of society, for example because of educational underachievement. Those members of society whose opportunities are blocked cannot achieve the goals of society by socially approved means. </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575B48B7-076F-4D01-8038-2F921E6BD7EF}"/>
              </a:ext>
            </a:extLst>
          </p:cNvPr>
          <p:cNvSpPr txBox="1"/>
          <p:nvPr/>
        </p:nvSpPr>
        <p:spPr>
          <a:xfrm>
            <a:off x="5081041" y="2339400"/>
            <a:ext cx="4310396" cy="1569660"/>
          </a:xfrm>
          <a:prstGeom prst="rect">
            <a:avLst/>
          </a:prstGeom>
          <a:noFill/>
        </p:spPr>
        <p:txBody>
          <a:bodyPr wrap="square">
            <a:spAutoFit/>
          </a:bodyPr>
          <a:lstStyle/>
          <a:p>
            <a:r>
              <a:rPr lang="en-GB" sz="2400" i="1" dirty="0">
                <a:solidFill>
                  <a:schemeClr val="bg1"/>
                </a:solidFill>
                <a:effectLst/>
                <a:latin typeface="Segoe Print" panose="02000600000000000000" pitchFamily="2" charset="0"/>
                <a:ea typeface="Times New Roman" panose="02020603050405020304" pitchFamily="18" charset="0"/>
                <a:cs typeface="Times New Roman" panose="02020603050405020304" pitchFamily="18" charset="0"/>
              </a:rPr>
              <a:t>“Evaluate the usefulness of functionalist approaches in understanding crime and deviance”.</a:t>
            </a:r>
            <a:endParaRPr lang="en-GB" sz="2400" dirty="0">
              <a:solidFill>
                <a:schemeClr val="bg1"/>
              </a:solidFill>
              <a:latin typeface="Segoe Print" panose="02000600000000000000" pitchFamily="2" charset="0"/>
            </a:endParaRPr>
          </a:p>
        </p:txBody>
      </p:sp>
      <p:sp>
        <p:nvSpPr>
          <p:cNvPr id="30" name="TextBox 29">
            <a:extLst>
              <a:ext uri="{FF2B5EF4-FFF2-40B4-BE49-F238E27FC236}">
                <a16:creationId xmlns:a16="http://schemas.microsoft.com/office/drawing/2014/main" id="{D2E260EB-CC2E-458F-BDB9-F5871BE25F07}"/>
              </a:ext>
            </a:extLst>
          </p:cNvPr>
          <p:cNvSpPr txBox="1"/>
          <p:nvPr/>
        </p:nvSpPr>
        <p:spPr>
          <a:xfrm>
            <a:off x="173733" y="5531755"/>
            <a:ext cx="1722295" cy="461665"/>
          </a:xfrm>
          <a:prstGeom prst="rect">
            <a:avLst/>
          </a:prstGeom>
          <a:noFill/>
        </p:spPr>
        <p:txBody>
          <a:bodyPr wrap="square" rtlCol="0">
            <a:spAutoFit/>
          </a:bodyPr>
          <a:lstStyle/>
          <a:p>
            <a:r>
              <a:rPr lang="en-GB" sz="2400" dirty="0">
                <a:solidFill>
                  <a:schemeClr val="bg1"/>
                </a:solidFill>
                <a:latin typeface="Segoe Print" panose="02000600000000000000" pitchFamily="2" charset="0"/>
              </a:rPr>
              <a:t>Evidence?</a:t>
            </a:r>
          </a:p>
        </p:txBody>
      </p:sp>
      <p:sp>
        <p:nvSpPr>
          <p:cNvPr id="31" name="Evidence Button">
            <a:extLst>
              <a:ext uri="{FF2B5EF4-FFF2-40B4-BE49-F238E27FC236}">
                <a16:creationId xmlns:a16="http://schemas.microsoft.com/office/drawing/2014/main" id="{88160263-55B8-4A5B-B23C-79A245F7CCEF}"/>
              </a:ext>
            </a:extLst>
          </p:cNvPr>
          <p:cNvSpPr/>
          <p:nvPr/>
        </p:nvSpPr>
        <p:spPr>
          <a:xfrm>
            <a:off x="173733" y="5549197"/>
            <a:ext cx="1722295" cy="37497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28214B09-4F4B-4C88-B52F-2523617241CF}"/>
              </a:ext>
            </a:extLst>
          </p:cNvPr>
          <p:cNvGrpSpPr/>
          <p:nvPr/>
        </p:nvGrpSpPr>
        <p:grpSpPr>
          <a:xfrm>
            <a:off x="4038069" y="335562"/>
            <a:ext cx="2227024" cy="1851660"/>
            <a:chOff x="6265093" y="4903470"/>
            <a:chExt cx="1842402" cy="1851660"/>
          </a:xfrm>
        </p:grpSpPr>
        <p:pic>
          <p:nvPicPr>
            <p:cNvPr id="23" name="Picture 22">
              <a:extLst>
                <a:ext uri="{FF2B5EF4-FFF2-40B4-BE49-F238E27FC236}">
                  <a16:creationId xmlns:a16="http://schemas.microsoft.com/office/drawing/2014/main" id="{6CC9E924-2357-4A4C-B8A1-8D3B851AB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093" y="4903470"/>
              <a:ext cx="1842402" cy="1851660"/>
            </a:xfrm>
            <a:prstGeom prst="rect">
              <a:avLst/>
            </a:prstGeom>
          </p:spPr>
        </p:pic>
        <p:sp>
          <p:nvSpPr>
            <p:cNvPr id="25" name="TextBox 24">
              <a:extLst>
                <a:ext uri="{FF2B5EF4-FFF2-40B4-BE49-F238E27FC236}">
                  <a16:creationId xmlns:a16="http://schemas.microsoft.com/office/drawing/2014/main" id="{D964706F-7103-42AB-AC23-5CAC4E267B69}"/>
                </a:ext>
              </a:extLst>
            </p:cNvPr>
            <p:cNvSpPr txBox="1"/>
            <p:nvPr/>
          </p:nvSpPr>
          <p:spPr>
            <a:xfrm rot="21332176">
              <a:off x="6389103" y="5124018"/>
              <a:ext cx="1398207" cy="369332"/>
            </a:xfrm>
            <a:prstGeom prst="rect">
              <a:avLst/>
            </a:prstGeom>
            <a:noFill/>
          </p:spPr>
          <p:txBody>
            <a:bodyPr wrap="square">
              <a:spAutoFit/>
            </a:bodyPr>
            <a:lstStyle/>
            <a:p>
              <a:pPr algn="ctr"/>
              <a:r>
                <a:rPr lang="en-GB" sz="1600" dirty="0">
                  <a:solidFill>
                    <a:srgbClr val="000000"/>
                  </a:solidFill>
                  <a:effectLst/>
                  <a:latin typeface="Segoe Print" panose="02000600000000000000" pitchFamily="2" charset="0"/>
                  <a:ea typeface="Times New Roman" panose="02020603050405020304" pitchFamily="18" charset="0"/>
                </a:rPr>
                <a:t>Agnew</a:t>
              </a:r>
              <a:r>
                <a:rPr lang="en-GB" sz="1800" dirty="0">
                  <a:solidFill>
                    <a:srgbClr val="000000"/>
                  </a:solidFill>
                  <a:effectLst/>
                  <a:latin typeface="Arial" panose="020B0604020202020204" pitchFamily="34" charset="0"/>
                  <a:ea typeface="Times New Roman" panose="02020603050405020304" pitchFamily="18" charset="0"/>
                </a:rPr>
                <a:t> </a:t>
              </a:r>
              <a:endParaRPr lang="en-GB" dirty="0"/>
            </a:p>
          </p:txBody>
        </p:sp>
      </p:grpSp>
      <p:sp>
        <p:nvSpPr>
          <p:cNvPr id="2" name="TextBox 1">
            <a:extLst>
              <a:ext uri="{FF2B5EF4-FFF2-40B4-BE49-F238E27FC236}">
                <a16:creationId xmlns:a16="http://schemas.microsoft.com/office/drawing/2014/main" id="{F953D8AC-1D9A-4B5F-B2BE-675C3EBD3DC3}"/>
              </a:ext>
            </a:extLst>
          </p:cNvPr>
          <p:cNvSpPr txBox="1"/>
          <p:nvPr/>
        </p:nvSpPr>
        <p:spPr>
          <a:xfrm rot="21254071">
            <a:off x="10178333" y="2058096"/>
            <a:ext cx="1485798" cy="1015663"/>
          </a:xfrm>
          <a:prstGeom prst="rect">
            <a:avLst/>
          </a:prstGeom>
          <a:noFill/>
        </p:spPr>
        <p:txBody>
          <a:bodyPr wrap="square" rtlCol="0">
            <a:spAutoFit/>
          </a:bodyPr>
          <a:lstStyle/>
          <a:p>
            <a:r>
              <a:rPr lang="en-GB" sz="1400" dirty="0">
                <a:latin typeface="Segoe Print" panose="02000600000000000000" pitchFamily="2" charset="0"/>
              </a:rPr>
              <a:t>Social stability</a:t>
            </a:r>
          </a:p>
          <a:p>
            <a:r>
              <a:rPr lang="en-GB" sz="1400" dirty="0">
                <a:latin typeface="Segoe Print" panose="02000600000000000000" pitchFamily="2" charset="0"/>
              </a:rPr>
              <a:t>Social change</a:t>
            </a:r>
          </a:p>
          <a:p>
            <a:r>
              <a:rPr lang="en-GB" sz="1400" dirty="0">
                <a:latin typeface="Segoe Print" panose="02000600000000000000" pitchFamily="2" charset="0"/>
              </a:rPr>
              <a:t>Examples?</a:t>
            </a:r>
          </a:p>
          <a:p>
            <a:endParaRPr lang="en-GB" dirty="0"/>
          </a:p>
        </p:txBody>
      </p:sp>
      <p:sp>
        <p:nvSpPr>
          <p:cNvPr id="28" name="TextBox 27">
            <a:extLst>
              <a:ext uri="{FF2B5EF4-FFF2-40B4-BE49-F238E27FC236}">
                <a16:creationId xmlns:a16="http://schemas.microsoft.com/office/drawing/2014/main" id="{218A1604-DFFA-47D6-8424-4CB5D2AE6D4E}"/>
              </a:ext>
            </a:extLst>
          </p:cNvPr>
          <p:cNvSpPr txBox="1"/>
          <p:nvPr/>
        </p:nvSpPr>
        <p:spPr>
          <a:xfrm rot="21254071">
            <a:off x="1897456" y="3871377"/>
            <a:ext cx="1751564" cy="1231106"/>
          </a:xfrm>
          <a:prstGeom prst="rect">
            <a:avLst/>
          </a:prstGeom>
          <a:noFill/>
        </p:spPr>
        <p:txBody>
          <a:bodyPr wrap="square" rtlCol="0">
            <a:spAutoFit/>
          </a:bodyPr>
          <a:lstStyle/>
          <a:p>
            <a:r>
              <a:rPr lang="en-GB" sz="1400" dirty="0">
                <a:latin typeface="Segoe Print" panose="02000600000000000000" pitchFamily="2" charset="0"/>
              </a:rPr>
              <a:t>Conventional / subterranean values.</a:t>
            </a:r>
          </a:p>
          <a:p>
            <a:r>
              <a:rPr lang="en-GB" sz="1400" dirty="0">
                <a:latin typeface="Segoe Print" panose="02000600000000000000" pitchFamily="2" charset="0"/>
              </a:rPr>
              <a:t>Examples?</a:t>
            </a:r>
          </a:p>
          <a:p>
            <a:endParaRPr lang="en-GB" dirty="0"/>
          </a:p>
        </p:txBody>
      </p:sp>
      <p:sp>
        <p:nvSpPr>
          <p:cNvPr id="33" name="TextBox 32">
            <a:extLst>
              <a:ext uri="{FF2B5EF4-FFF2-40B4-BE49-F238E27FC236}">
                <a16:creationId xmlns:a16="http://schemas.microsoft.com/office/drawing/2014/main" id="{4020452E-1403-41C9-A954-F94D926C9940}"/>
              </a:ext>
            </a:extLst>
          </p:cNvPr>
          <p:cNvSpPr txBox="1"/>
          <p:nvPr/>
        </p:nvSpPr>
        <p:spPr>
          <a:xfrm rot="21254071">
            <a:off x="6433846" y="4205180"/>
            <a:ext cx="1485798" cy="800219"/>
          </a:xfrm>
          <a:prstGeom prst="rect">
            <a:avLst/>
          </a:prstGeom>
          <a:noFill/>
        </p:spPr>
        <p:txBody>
          <a:bodyPr wrap="square" rtlCol="0">
            <a:spAutoFit/>
          </a:bodyPr>
          <a:lstStyle/>
          <a:p>
            <a:r>
              <a:rPr lang="en-GB" sz="1400" dirty="0">
                <a:latin typeface="Segoe Print" panose="02000600000000000000" pitchFamily="2" charset="0"/>
              </a:rPr>
              <a:t>Strain Theory</a:t>
            </a:r>
          </a:p>
          <a:p>
            <a:r>
              <a:rPr lang="en-GB" sz="1400" dirty="0">
                <a:latin typeface="Segoe Print" panose="02000600000000000000" pitchFamily="2" charset="0"/>
              </a:rPr>
              <a:t>Examples?</a:t>
            </a:r>
          </a:p>
          <a:p>
            <a:endParaRPr lang="en-GB" dirty="0"/>
          </a:p>
        </p:txBody>
      </p:sp>
      <p:sp>
        <p:nvSpPr>
          <p:cNvPr id="34" name="TextBox 33">
            <a:extLst>
              <a:ext uri="{FF2B5EF4-FFF2-40B4-BE49-F238E27FC236}">
                <a16:creationId xmlns:a16="http://schemas.microsoft.com/office/drawing/2014/main" id="{78019F47-B98C-49E3-B900-89A149D9E293}"/>
              </a:ext>
            </a:extLst>
          </p:cNvPr>
          <p:cNvSpPr txBox="1"/>
          <p:nvPr/>
        </p:nvSpPr>
        <p:spPr>
          <a:xfrm rot="21254071">
            <a:off x="4277513" y="898206"/>
            <a:ext cx="1753484" cy="1015663"/>
          </a:xfrm>
          <a:prstGeom prst="rect">
            <a:avLst/>
          </a:prstGeom>
          <a:noFill/>
        </p:spPr>
        <p:txBody>
          <a:bodyPr wrap="square" rtlCol="0">
            <a:spAutoFit/>
          </a:bodyPr>
          <a:lstStyle/>
          <a:p>
            <a:r>
              <a:rPr lang="en-GB" sz="1400" dirty="0">
                <a:latin typeface="Segoe Print" panose="02000600000000000000" pitchFamily="2" charset="0"/>
              </a:rPr>
              <a:t>General Strain Theory</a:t>
            </a:r>
          </a:p>
          <a:p>
            <a:r>
              <a:rPr lang="en-GB" sz="1400" dirty="0">
                <a:latin typeface="Segoe Print" panose="02000600000000000000" pitchFamily="2" charset="0"/>
              </a:rPr>
              <a:t>Examples?</a:t>
            </a:r>
          </a:p>
          <a:p>
            <a:endParaRPr lang="en-GB" dirty="0"/>
          </a:p>
        </p:txBody>
      </p:sp>
      <p:grpSp>
        <p:nvGrpSpPr>
          <p:cNvPr id="8" name="Group 7">
            <a:extLst>
              <a:ext uri="{FF2B5EF4-FFF2-40B4-BE49-F238E27FC236}">
                <a16:creationId xmlns:a16="http://schemas.microsoft.com/office/drawing/2014/main" id="{F6041D88-7BE7-494A-88AA-7E49A65E5BC0}"/>
              </a:ext>
            </a:extLst>
          </p:cNvPr>
          <p:cNvGrpSpPr/>
          <p:nvPr/>
        </p:nvGrpSpPr>
        <p:grpSpPr>
          <a:xfrm>
            <a:off x="9362416" y="2479364"/>
            <a:ext cx="2541524" cy="2553802"/>
            <a:chOff x="9362416" y="2479364"/>
            <a:chExt cx="2541524" cy="2553802"/>
          </a:xfrm>
        </p:grpSpPr>
        <p:pic>
          <p:nvPicPr>
            <p:cNvPr id="4" name="Picture 3">
              <a:extLst>
                <a:ext uri="{FF2B5EF4-FFF2-40B4-BE49-F238E27FC236}">
                  <a16:creationId xmlns:a16="http://schemas.microsoft.com/office/drawing/2014/main" id="{A4AD937F-DE29-4C24-8BB0-ECAE3EAC5ABE}"/>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6" name="TextBox 5">
              <a:extLst>
                <a:ext uri="{FF2B5EF4-FFF2-40B4-BE49-F238E27FC236}">
                  <a16:creationId xmlns:a16="http://schemas.microsoft.com/office/drawing/2014/main" id="{4DA590AF-21CD-45D5-9DDE-8721869E9326}"/>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Criticisms?</a:t>
              </a:r>
            </a:p>
          </p:txBody>
        </p:sp>
      </p:grpSp>
      <p:grpSp>
        <p:nvGrpSpPr>
          <p:cNvPr id="10" name="Group 9">
            <a:extLst>
              <a:ext uri="{FF2B5EF4-FFF2-40B4-BE49-F238E27FC236}">
                <a16:creationId xmlns:a16="http://schemas.microsoft.com/office/drawing/2014/main" id="{72A5B8C6-56D4-48F4-843B-0E4A404EF04F}"/>
              </a:ext>
            </a:extLst>
          </p:cNvPr>
          <p:cNvGrpSpPr/>
          <p:nvPr/>
        </p:nvGrpSpPr>
        <p:grpSpPr>
          <a:xfrm>
            <a:off x="7526969" y="4358005"/>
            <a:ext cx="2541524" cy="2377206"/>
            <a:chOff x="7526969" y="4358005"/>
            <a:chExt cx="2541524" cy="2377206"/>
          </a:xfrm>
        </p:grpSpPr>
        <p:pic>
          <p:nvPicPr>
            <p:cNvPr id="35" name="Picture 34">
              <a:extLst>
                <a:ext uri="{FF2B5EF4-FFF2-40B4-BE49-F238E27FC236}">
                  <a16:creationId xmlns:a16="http://schemas.microsoft.com/office/drawing/2014/main" id="{9B9AC9DC-0985-4296-92B2-64863D051EAA}"/>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526969" y="4358005"/>
              <a:ext cx="2541524" cy="2377206"/>
            </a:xfrm>
            <a:prstGeom prst="rect">
              <a:avLst/>
            </a:prstGeom>
          </p:spPr>
        </p:pic>
        <p:sp>
          <p:nvSpPr>
            <p:cNvPr id="38" name="TextBox 37">
              <a:extLst>
                <a:ext uri="{FF2B5EF4-FFF2-40B4-BE49-F238E27FC236}">
                  <a16:creationId xmlns:a16="http://schemas.microsoft.com/office/drawing/2014/main" id="{DA67BFB3-31DE-4412-8808-921642359E68}"/>
                </a:ext>
              </a:extLst>
            </p:cNvPr>
            <p:cNvSpPr txBox="1"/>
            <p:nvPr/>
          </p:nvSpPr>
          <p:spPr>
            <a:xfrm rot="20826684">
              <a:off x="7827764" y="4860771"/>
              <a:ext cx="1660350" cy="369332"/>
            </a:xfrm>
            <a:prstGeom prst="rect">
              <a:avLst/>
            </a:prstGeom>
            <a:noFill/>
          </p:spPr>
          <p:txBody>
            <a:bodyPr wrap="square" rtlCol="0">
              <a:spAutoFit/>
            </a:bodyPr>
            <a:lstStyle/>
            <a:p>
              <a:pPr algn="ctr"/>
              <a:r>
                <a:rPr lang="en-GB" dirty="0">
                  <a:latin typeface="Segoe Print" panose="02000600000000000000" pitchFamily="2" charset="0"/>
                </a:rPr>
                <a:t>Criticisms?</a:t>
              </a:r>
            </a:p>
          </p:txBody>
        </p:sp>
      </p:grpSp>
      <p:grpSp>
        <p:nvGrpSpPr>
          <p:cNvPr id="11" name="Group 10">
            <a:extLst>
              <a:ext uri="{FF2B5EF4-FFF2-40B4-BE49-F238E27FC236}">
                <a16:creationId xmlns:a16="http://schemas.microsoft.com/office/drawing/2014/main" id="{4C2B34D3-0D76-4CAA-B7EF-C88552DC63E3}"/>
              </a:ext>
            </a:extLst>
          </p:cNvPr>
          <p:cNvGrpSpPr/>
          <p:nvPr/>
        </p:nvGrpSpPr>
        <p:grpSpPr>
          <a:xfrm>
            <a:off x="3208277" y="3668094"/>
            <a:ext cx="2365777" cy="2377206"/>
            <a:chOff x="3208277" y="3668094"/>
            <a:chExt cx="2365777" cy="2377206"/>
          </a:xfrm>
        </p:grpSpPr>
        <p:pic>
          <p:nvPicPr>
            <p:cNvPr id="36" name="Picture 35">
              <a:extLst>
                <a:ext uri="{FF2B5EF4-FFF2-40B4-BE49-F238E27FC236}">
                  <a16:creationId xmlns:a16="http://schemas.microsoft.com/office/drawing/2014/main" id="{1FED2D19-CD22-4E68-8DE2-054D0325A16C}"/>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208277" y="3668094"/>
              <a:ext cx="2365777" cy="2377206"/>
            </a:xfrm>
            <a:prstGeom prst="rect">
              <a:avLst/>
            </a:prstGeom>
          </p:spPr>
        </p:pic>
        <p:sp>
          <p:nvSpPr>
            <p:cNvPr id="39" name="TextBox 38">
              <a:extLst>
                <a:ext uri="{FF2B5EF4-FFF2-40B4-BE49-F238E27FC236}">
                  <a16:creationId xmlns:a16="http://schemas.microsoft.com/office/drawing/2014/main" id="{31C1FB32-4B62-471D-B06F-855187807221}"/>
                </a:ext>
              </a:extLst>
            </p:cNvPr>
            <p:cNvSpPr txBox="1"/>
            <p:nvPr/>
          </p:nvSpPr>
          <p:spPr>
            <a:xfrm rot="20826684">
              <a:off x="3468738" y="4272753"/>
              <a:ext cx="1660350" cy="369332"/>
            </a:xfrm>
            <a:prstGeom prst="rect">
              <a:avLst/>
            </a:prstGeom>
            <a:noFill/>
          </p:spPr>
          <p:txBody>
            <a:bodyPr wrap="square" rtlCol="0">
              <a:spAutoFit/>
            </a:bodyPr>
            <a:lstStyle/>
            <a:p>
              <a:pPr algn="ctr"/>
              <a:r>
                <a:rPr lang="en-GB" dirty="0">
                  <a:latin typeface="Segoe Print" panose="02000600000000000000" pitchFamily="2" charset="0"/>
                </a:rPr>
                <a:t>Criticisms?</a:t>
              </a:r>
            </a:p>
          </p:txBody>
        </p:sp>
      </p:grpSp>
      <p:grpSp>
        <p:nvGrpSpPr>
          <p:cNvPr id="14" name="Group 13">
            <a:extLst>
              <a:ext uri="{FF2B5EF4-FFF2-40B4-BE49-F238E27FC236}">
                <a16:creationId xmlns:a16="http://schemas.microsoft.com/office/drawing/2014/main" id="{6608144E-1C9A-4DE5-97B5-8B64CFD779D2}"/>
              </a:ext>
            </a:extLst>
          </p:cNvPr>
          <p:cNvGrpSpPr/>
          <p:nvPr/>
        </p:nvGrpSpPr>
        <p:grpSpPr>
          <a:xfrm>
            <a:off x="5616932" y="72789"/>
            <a:ext cx="2365777" cy="2377206"/>
            <a:chOff x="5616932" y="72789"/>
            <a:chExt cx="2365777" cy="2377206"/>
          </a:xfrm>
        </p:grpSpPr>
        <p:pic>
          <p:nvPicPr>
            <p:cNvPr id="37" name="Picture 36">
              <a:extLst>
                <a:ext uri="{FF2B5EF4-FFF2-40B4-BE49-F238E27FC236}">
                  <a16:creationId xmlns:a16="http://schemas.microsoft.com/office/drawing/2014/main" id="{794477DF-4F15-4C1E-80F5-6BEBE8D0AEF3}"/>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16932" y="72789"/>
              <a:ext cx="2365777" cy="2377206"/>
            </a:xfrm>
            <a:prstGeom prst="rect">
              <a:avLst/>
            </a:prstGeom>
          </p:spPr>
        </p:pic>
        <p:sp>
          <p:nvSpPr>
            <p:cNvPr id="40" name="TextBox 39">
              <a:extLst>
                <a:ext uri="{FF2B5EF4-FFF2-40B4-BE49-F238E27FC236}">
                  <a16:creationId xmlns:a16="http://schemas.microsoft.com/office/drawing/2014/main" id="{47F648C0-29C1-4190-BB6F-2583CC2AAE89}"/>
                </a:ext>
              </a:extLst>
            </p:cNvPr>
            <p:cNvSpPr txBox="1"/>
            <p:nvPr/>
          </p:nvSpPr>
          <p:spPr>
            <a:xfrm rot="20826684">
              <a:off x="5862907" y="617698"/>
              <a:ext cx="1660350" cy="369332"/>
            </a:xfrm>
            <a:prstGeom prst="rect">
              <a:avLst/>
            </a:prstGeom>
            <a:noFill/>
          </p:spPr>
          <p:txBody>
            <a:bodyPr wrap="square" rtlCol="0">
              <a:spAutoFit/>
            </a:bodyPr>
            <a:lstStyle/>
            <a:p>
              <a:pPr algn="ctr"/>
              <a:r>
                <a:rPr lang="en-GB" dirty="0">
                  <a:latin typeface="Segoe Print" panose="02000600000000000000" pitchFamily="2" charset="0"/>
                </a:rPr>
                <a:t>Criticisms?</a:t>
              </a:r>
            </a:p>
          </p:txBody>
        </p:sp>
      </p:grpSp>
      <p:grpSp>
        <p:nvGrpSpPr>
          <p:cNvPr id="41" name="Group 40">
            <a:extLst>
              <a:ext uri="{FF2B5EF4-FFF2-40B4-BE49-F238E27FC236}">
                <a16:creationId xmlns:a16="http://schemas.microsoft.com/office/drawing/2014/main" id="{8FE1F513-7D94-4559-9266-6FE67DFB6AB6}"/>
              </a:ext>
            </a:extLst>
          </p:cNvPr>
          <p:cNvGrpSpPr/>
          <p:nvPr/>
        </p:nvGrpSpPr>
        <p:grpSpPr>
          <a:xfrm>
            <a:off x="10068493" y="3866970"/>
            <a:ext cx="2541524" cy="2553802"/>
            <a:chOff x="9362416" y="2479364"/>
            <a:chExt cx="2541524" cy="2553802"/>
          </a:xfrm>
        </p:grpSpPr>
        <p:pic>
          <p:nvPicPr>
            <p:cNvPr id="42" name="Picture 41">
              <a:extLst>
                <a:ext uri="{FF2B5EF4-FFF2-40B4-BE49-F238E27FC236}">
                  <a16:creationId xmlns:a16="http://schemas.microsoft.com/office/drawing/2014/main" id="{03ADA98B-DAD3-4EBC-807C-D17BF6F3CE5E}"/>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43" name="TextBox 42">
              <a:extLst>
                <a:ext uri="{FF2B5EF4-FFF2-40B4-BE49-F238E27FC236}">
                  <a16:creationId xmlns:a16="http://schemas.microsoft.com/office/drawing/2014/main" id="{89AF5B7F-C888-4442-AE1E-668C70F2544F}"/>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Conclusions?</a:t>
              </a:r>
            </a:p>
          </p:txBody>
        </p:sp>
      </p:grpSp>
      <p:grpSp>
        <p:nvGrpSpPr>
          <p:cNvPr id="44" name="Group 43">
            <a:extLst>
              <a:ext uri="{FF2B5EF4-FFF2-40B4-BE49-F238E27FC236}">
                <a16:creationId xmlns:a16="http://schemas.microsoft.com/office/drawing/2014/main" id="{AA2C806D-831F-438F-857E-5C6F7CBBB488}"/>
              </a:ext>
            </a:extLst>
          </p:cNvPr>
          <p:cNvGrpSpPr/>
          <p:nvPr/>
        </p:nvGrpSpPr>
        <p:grpSpPr>
          <a:xfrm>
            <a:off x="5286961" y="4590851"/>
            <a:ext cx="2541524" cy="2553802"/>
            <a:chOff x="9353863" y="2230447"/>
            <a:chExt cx="2541524" cy="2553802"/>
          </a:xfrm>
        </p:grpSpPr>
        <p:pic>
          <p:nvPicPr>
            <p:cNvPr id="45" name="Picture 44">
              <a:extLst>
                <a:ext uri="{FF2B5EF4-FFF2-40B4-BE49-F238E27FC236}">
                  <a16:creationId xmlns:a16="http://schemas.microsoft.com/office/drawing/2014/main" id="{9DB30C6D-47E7-4222-91D7-4A0EE7DF3982}"/>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53863" y="2230447"/>
              <a:ext cx="2541524" cy="2553802"/>
            </a:xfrm>
            <a:prstGeom prst="rect">
              <a:avLst/>
            </a:prstGeom>
          </p:spPr>
        </p:pic>
        <p:sp>
          <p:nvSpPr>
            <p:cNvPr id="46" name="TextBox 45">
              <a:extLst>
                <a:ext uri="{FF2B5EF4-FFF2-40B4-BE49-F238E27FC236}">
                  <a16:creationId xmlns:a16="http://schemas.microsoft.com/office/drawing/2014/main" id="{4931EE6C-0809-41CC-B993-1CD48ADB87F2}"/>
                </a:ext>
              </a:extLst>
            </p:cNvPr>
            <p:cNvSpPr txBox="1"/>
            <p:nvPr/>
          </p:nvSpPr>
          <p:spPr>
            <a:xfrm rot="20826684">
              <a:off x="9658054" y="2732726"/>
              <a:ext cx="1660350" cy="369332"/>
            </a:xfrm>
            <a:prstGeom prst="rect">
              <a:avLst/>
            </a:prstGeom>
            <a:noFill/>
          </p:spPr>
          <p:txBody>
            <a:bodyPr wrap="square" rtlCol="0">
              <a:spAutoFit/>
            </a:bodyPr>
            <a:lstStyle/>
            <a:p>
              <a:pPr algn="ctr"/>
              <a:r>
                <a:rPr lang="en-GB" dirty="0">
                  <a:latin typeface="Segoe Print" panose="02000600000000000000" pitchFamily="2" charset="0"/>
                </a:rPr>
                <a:t>Conclusions?</a:t>
              </a:r>
            </a:p>
          </p:txBody>
        </p:sp>
      </p:grpSp>
      <p:grpSp>
        <p:nvGrpSpPr>
          <p:cNvPr id="47" name="Group 46">
            <a:extLst>
              <a:ext uri="{FF2B5EF4-FFF2-40B4-BE49-F238E27FC236}">
                <a16:creationId xmlns:a16="http://schemas.microsoft.com/office/drawing/2014/main" id="{764B6F3C-FBFA-45A2-A75E-9EB0571EE6EB}"/>
              </a:ext>
            </a:extLst>
          </p:cNvPr>
          <p:cNvGrpSpPr/>
          <p:nvPr/>
        </p:nvGrpSpPr>
        <p:grpSpPr>
          <a:xfrm>
            <a:off x="1672747" y="4629172"/>
            <a:ext cx="2541524" cy="2553802"/>
            <a:chOff x="9365326" y="2180841"/>
            <a:chExt cx="2541524" cy="2553802"/>
          </a:xfrm>
        </p:grpSpPr>
        <p:pic>
          <p:nvPicPr>
            <p:cNvPr id="48" name="Picture 47">
              <a:extLst>
                <a:ext uri="{FF2B5EF4-FFF2-40B4-BE49-F238E27FC236}">
                  <a16:creationId xmlns:a16="http://schemas.microsoft.com/office/drawing/2014/main" id="{F2A053D3-FD12-4891-BB68-3B3CFF3D1CB2}"/>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5326" y="2180841"/>
              <a:ext cx="2541524" cy="2553802"/>
            </a:xfrm>
            <a:prstGeom prst="rect">
              <a:avLst/>
            </a:prstGeom>
          </p:spPr>
        </p:pic>
        <p:sp>
          <p:nvSpPr>
            <p:cNvPr id="49" name="TextBox 48">
              <a:extLst>
                <a:ext uri="{FF2B5EF4-FFF2-40B4-BE49-F238E27FC236}">
                  <a16:creationId xmlns:a16="http://schemas.microsoft.com/office/drawing/2014/main" id="{8704888D-A031-48F9-A177-690A3DD447A2}"/>
                </a:ext>
              </a:extLst>
            </p:cNvPr>
            <p:cNvSpPr txBox="1"/>
            <p:nvPr/>
          </p:nvSpPr>
          <p:spPr>
            <a:xfrm rot="20826684">
              <a:off x="9650370" y="2750622"/>
              <a:ext cx="1660350" cy="369332"/>
            </a:xfrm>
            <a:prstGeom prst="rect">
              <a:avLst/>
            </a:prstGeom>
            <a:noFill/>
          </p:spPr>
          <p:txBody>
            <a:bodyPr wrap="square" rtlCol="0">
              <a:spAutoFit/>
            </a:bodyPr>
            <a:lstStyle/>
            <a:p>
              <a:pPr algn="ctr"/>
              <a:r>
                <a:rPr lang="en-GB" dirty="0">
                  <a:latin typeface="Segoe Print" panose="02000600000000000000" pitchFamily="2" charset="0"/>
                </a:rPr>
                <a:t>Conclusions?</a:t>
              </a:r>
            </a:p>
          </p:txBody>
        </p:sp>
      </p:grpSp>
      <p:grpSp>
        <p:nvGrpSpPr>
          <p:cNvPr id="50" name="Group 49">
            <a:extLst>
              <a:ext uri="{FF2B5EF4-FFF2-40B4-BE49-F238E27FC236}">
                <a16:creationId xmlns:a16="http://schemas.microsoft.com/office/drawing/2014/main" id="{348D6D23-1CF0-42B2-8B7C-28DEEE43FD37}"/>
              </a:ext>
            </a:extLst>
          </p:cNvPr>
          <p:cNvGrpSpPr/>
          <p:nvPr/>
        </p:nvGrpSpPr>
        <p:grpSpPr>
          <a:xfrm>
            <a:off x="7277135" y="-195180"/>
            <a:ext cx="2541524" cy="2553802"/>
            <a:chOff x="9362416" y="2479364"/>
            <a:chExt cx="2541524" cy="2553802"/>
          </a:xfrm>
        </p:grpSpPr>
        <p:pic>
          <p:nvPicPr>
            <p:cNvPr id="51" name="Picture 50">
              <a:extLst>
                <a:ext uri="{FF2B5EF4-FFF2-40B4-BE49-F238E27FC236}">
                  <a16:creationId xmlns:a16="http://schemas.microsoft.com/office/drawing/2014/main" id="{AD6F8D4C-EEBB-4482-B810-AEED6DF351D1}"/>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52" name="TextBox 51">
              <a:extLst>
                <a:ext uri="{FF2B5EF4-FFF2-40B4-BE49-F238E27FC236}">
                  <a16:creationId xmlns:a16="http://schemas.microsoft.com/office/drawing/2014/main" id="{C6D130E1-C55F-4DED-8FF0-CEC05FD2E978}"/>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Conclusions?</a:t>
              </a:r>
            </a:p>
          </p:txBody>
        </p:sp>
      </p:grpSp>
    </p:spTree>
    <p:extLst>
      <p:ext uri="{BB962C8B-B14F-4D97-AF65-F5344CB8AC3E}">
        <p14:creationId xmlns:p14="http://schemas.microsoft.com/office/powerpoint/2010/main" val="421402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0"/>
                                        <p:tgtEl>
                                          <p:spTgt spid="29"/>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0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20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31"/>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88" restart="whenNotActive" fill="hold" evtFilter="cancelBubble" nodeType="interactiveSeq">
                <p:stCondLst>
                  <p:cond evt="onClick" delay="0">
                    <p:tgtEl>
                      <p:spTgt spid="27"/>
                    </p:tgtEl>
                  </p:cond>
                </p:stCondLst>
                <p:endSync evt="end" delay="0">
                  <p:rtn val="all"/>
                </p:endSync>
                <p:childTnLst>
                  <p:par>
                    <p:cTn id="89" fill="hold">
                      <p:stCondLst>
                        <p:cond delay="0"/>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9" grpId="0"/>
      <p:bldP spid="30" grpId="0"/>
      <p:bldP spid="31" grpId="0" animBg="1"/>
      <p:bldP spid="2" grpId="0"/>
      <p:bldP spid="28"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C5085B-8727-498B-BCE5-63E4E0B3085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21" y="44792"/>
            <a:ext cx="9687530" cy="6858000"/>
          </a:xfrm>
          <a:prstGeom prst="rect">
            <a:avLst/>
          </a:prstGeom>
        </p:spPr>
      </p:pic>
      <p:grpSp>
        <p:nvGrpSpPr>
          <p:cNvPr id="6" name="Group 5">
            <a:extLst>
              <a:ext uri="{FF2B5EF4-FFF2-40B4-BE49-F238E27FC236}">
                <a16:creationId xmlns:a16="http://schemas.microsoft.com/office/drawing/2014/main" id="{5CF842DB-82B3-42AC-8A16-E694C4C34716}"/>
              </a:ext>
            </a:extLst>
          </p:cNvPr>
          <p:cNvGrpSpPr/>
          <p:nvPr/>
        </p:nvGrpSpPr>
        <p:grpSpPr>
          <a:xfrm>
            <a:off x="2892242" y="718821"/>
            <a:ext cx="5424602" cy="6217140"/>
            <a:chOff x="2892242" y="718821"/>
            <a:chExt cx="5424602" cy="6217140"/>
          </a:xfrm>
        </p:grpSpPr>
        <p:grpSp>
          <p:nvGrpSpPr>
            <p:cNvPr id="11" name="Group 10">
              <a:extLst>
                <a:ext uri="{FF2B5EF4-FFF2-40B4-BE49-F238E27FC236}">
                  <a16:creationId xmlns:a16="http://schemas.microsoft.com/office/drawing/2014/main" id="{0089B8AA-914C-478A-A5DC-F498312A51BA}"/>
                </a:ext>
              </a:extLst>
            </p:cNvPr>
            <p:cNvGrpSpPr/>
            <p:nvPr/>
          </p:nvGrpSpPr>
          <p:grpSpPr>
            <a:xfrm>
              <a:off x="2917616" y="897707"/>
              <a:ext cx="2316613" cy="1587813"/>
              <a:chOff x="10132618" y="1988820"/>
              <a:chExt cx="1842402" cy="1851660"/>
            </a:xfrm>
          </p:grpSpPr>
          <p:pic>
            <p:nvPicPr>
              <p:cNvPr id="12" name="Picture 11">
                <a:extLst>
                  <a:ext uri="{FF2B5EF4-FFF2-40B4-BE49-F238E27FC236}">
                    <a16:creationId xmlns:a16="http://schemas.microsoft.com/office/drawing/2014/main" id="{84CFB7EA-A3CF-46ED-B850-81630E6F0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2618" y="1988820"/>
                <a:ext cx="1842402" cy="1851660"/>
              </a:xfrm>
              <a:prstGeom prst="rect">
                <a:avLst/>
              </a:prstGeom>
            </p:spPr>
          </p:pic>
          <p:sp>
            <p:nvSpPr>
              <p:cNvPr id="13" name="TextBox 12">
                <a:extLst>
                  <a:ext uri="{FF2B5EF4-FFF2-40B4-BE49-F238E27FC236}">
                    <a16:creationId xmlns:a16="http://schemas.microsoft.com/office/drawing/2014/main" id="{F2B0E97C-9B62-4023-BDEE-5A012E799945}"/>
                  </a:ext>
                </a:extLst>
              </p:cNvPr>
              <p:cNvSpPr txBox="1"/>
              <p:nvPr/>
            </p:nvSpPr>
            <p:spPr>
              <a:xfrm rot="21376910">
                <a:off x="10393831" y="2225618"/>
                <a:ext cx="1196148" cy="369332"/>
              </a:xfrm>
              <a:prstGeom prst="rect">
                <a:avLst/>
              </a:prstGeom>
              <a:noFill/>
            </p:spPr>
            <p:txBody>
              <a:bodyPr wrap="square">
                <a:spAutoFit/>
              </a:bodyPr>
              <a:lstStyle/>
              <a:p>
                <a:r>
                  <a:rPr lang="en-GB" sz="1600" dirty="0">
                    <a:latin typeface="Segoe Print" panose="02000600000000000000" pitchFamily="2" charset="0"/>
                  </a:rPr>
                  <a:t>Durkheim</a:t>
                </a:r>
                <a:r>
                  <a:rPr lang="en-GB" dirty="0"/>
                  <a:t> </a:t>
                </a:r>
              </a:p>
            </p:txBody>
          </p:sp>
        </p:grpSp>
        <p:sp>
          <p:nvSpPr>
            <p:cNvPr id="14" name="TextBox 13">
              <a:extLst>
                <a:ext uri="{FF2B5EF4-FFF2-40B4-BE49-F238E27FC236}">
                  <a16:creationId xmlns:a16="http://schemas.microsoft.com/office/drawing/2014/main" id="{EEDE51EF-53A4-4337-A925-12414AC09EEA}"/>
                </a:ext>
              </a:extLst>
            </p:cNvPr>
            <p:cNvSpPr txBox="1"/>
            <p:nvPr/>
          </p:nvSpPr>
          <p:spPr>
            <a:xfrm rot="21254071">
              <a:off x="3135424" y="1476793"/>
              <a:ext cx="1616310" cy="1015663"/>
            </a:xfrm>
            <a:prstGeom prst="rect">
              <a:avLst/>
            </a:prstGeom>
            <a:noFill/>
          </p:spPr>
          <p:txBody>
            <a:bodyPr wrap="square" rtlCol="0">
              <a:spAutoFit/>
            </a:bodyPr>
            <a:lstStyle/>
            <a:p>
              <a:r>
                <a:rPr lang="en-GB" sz="1400" dirty="0">
                  <a:latin typeface="Segoe Print" panose="02000600000000000000" pitchFamily="2" charset="0"/>
                </a:rPr>
                <a:t>Social stability</a:t>
              </a:r>
            </a:p>
            <a:p>
              <a:r>
                <a:rPr lang="en-GB" sz="1400" dirty="0">
                  <a:latin typeface="Segoe Print" panose="02000600000000000000" pitchFamily="2" charset="0"/>
                </a:rPr>
                <a:t>Social change</a:t>
              </a:r>
            </a:p>
            <a:p>
              <a:r>
                <a:rPr lang="en-GB" sz="1400" dirty="0">
                  <a:latin typeface="Segoe Print" panose="02000600000000000000" pitchFamily="2" charset="0"/>
                </a:rPr>
                <a:t>Examples?</a:t>
              </a:r>
            </a:p>
            <a:p>
              <a:endParaRPr lang="en-GB" dirty="0"/>
            </a:p>
          </p:txBody>
        </p:sp>
        <p:grpSp>
          <p:nvGrpSpPr>
            <p:cNvPr id="18" name="Group 17">
              <a:extLst>
                <a:ext uri="{FF2B5EF4-FFF2-40B4-BE49-F238E27FC236}">
                  <a16:creationId xmlns:a16="http://schemas.microsoft.com/office/drawing/2014/main" id="{B9F16564-05CF-42E7-B882-BE4FD0734DB2}"/>
                </a:ext>
              </a:extLst>
            </p:cNvPr>
            <p:cNvGrpSpPr/>
            <p:nvPr/>
          </p:nvGrpSpPr>
          <p:grpSpPr>
            <a:xfrm>
              <a:off x="4341025" y="718821"/>
              <a:ext cx="2191149" cy="1879793"/>
              <a:chOff x="9362416" y="2479364"/>
              <a:chExt cx="2541524" cy="2553802"/>
            </a:xfrm>
          </p:grpSpPr>
          <p:pic>
            <p:nvPicPr>
              <p:cNvPr id="19" name="Picture 18">
                <a:extLst>
                  <a:ext uri="{FF2B5EF4-FFF2-40B4-BE49-F238E27FC236}">
                    <a16:creationId xmlns:a16="http://schemas.microsoft.com/office/drawing/2014/main" id="{4992C890-4BE8-42AB-9B80-55917116E283}"/>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20" name="TextBox 19">
                <a:extLst>
                  <a:ext uri="{FF2B5EF4-FFF2-40B4-BE49-F238E27FC236}">
                    <a16:creationId xmlns:a16="http://schemas.microsoft.com/office/drawing/2014/main" id="{1F888469-7CF7-41F6-A8E4-40B46AEE6FCE}"/>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Criticisms?</a:t>
                </a:r>
              </a:p>
            </p:txBody>
          </p:sp>
        </p:grpSp>
        <p:grpSp>
          <p:nvGrpSpPr>
            <p:cNvPr id="15" name="Group 14">
              <a:extLst>
                <a:ext uri="{FF2B5EF4-FFF2-40B4-BE49-F238E27FC236}">
                  <a16:creationId xmlns:a16="http://schemas.microsoft.com/office/drawing/2014/main" id="{37B10CF8-2CE4-4FC8-95F9-24D468381C3C}"/>
                </a:ext>
              </a:extLst>
            </p:cNvPr>
            <p:cNvGrpSpPr/>
            <p:nvPr/>
          </p:nvGrpSpPr>
          <p:grpSpPr>
            <a:xfrm>
              <a:off x="5538685" y="840046"/>
              <a:ext cx="2541523" cy="1913923"/>
              <a:chOff x="9362416" y="2479364"/>
              <a:chExt cx="2541524" cy="2553802"/>
            </a:xfrm>
          </p:grpSpPr>
          <p:pic>
            <p:nvPicPr>
              <p:cNvPr id="16" name="Picture 15">
                <a:extLst>
                  <a:ext uri="{FF2B5EF4-FFF2-40B4-BE49-F238E27FC236}">
                    <a16:creationId xmlns:a16="http://schemas.microsoft.com/office/drawing/2014/main" id="{BF6DAF74-D977-4AAF-8E82-8AD9251F21D8}"/>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17" name="TextBox 16">
                <a:extLst>
                  <a:ext uri="{FF2B5EF4-FFF2-40B4-BE49-F238E27FC236}">
                    <a16:creationId xmlns:a16="http://schemas.microsoft.com/office/drawing/2014/main" id="{400871ED-150B-4DC5-AA1E-29294F8E6C2B}"/>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Conclusions?</a:t>
                </a:r>
              </a:p>
            </p:txBody>
          </p:sp>
        </p:grpSp>
        <p:grpSp>
          <p:nvGrpSpPr>
            <p:cNvPr id="21" name="Group 20">
              <a:extLst>
                <a:ext uri="{FF2B5EF4-FFF2-40B4-BE49-F238E27FC236}">
                  <a16:creationId xmlns:a16="http://schemas.microsoft.com/office/drawing/2014/main" id="{3D79B86E-BF7E-4C1F-92D7-DE5356500658}"/>
                </a:ext>
              </a:extLst>
            </p:cNvPr>
            <p:cNvGrpSpPr/>
            <p:nvPr/>
          </p:nvGrpSpPr>
          <p:grpSpPr>
            <a:xfrm>
              <a:off x="3011050" y="2211485"/>
              <a:ext cx="2071930" cy="1340883"/>
              <a:chOff x="8767946" y="3977640"/>
              <a:chExt cx="1842402" cy="1851660"/>
            </a:xfrm>
          </p:grpSpPr>
          <p:pic>
            <p:nvPicPr>
              <p:cNvPr id="22" name="Picture 21">
                <a:extLst>
                  <a:ext uri="{FF2B5EF4-FFF2-40B4-BE49-F238E27FC236}">
                    <a16:creationId xmlns:a16="http://schemas.microsoft.com/office/drawing/2014/main" id="{1942F084-6C87-4DA5-AFFD-E68E431E2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946" y="3977640"/>
                <a:ext cx="1842402" cy="1851660"/>
              </a:xfrm>
              <a:prstGeom prst="rect">
                <a:avLst/>
              </a:prstGeom>
            </p:spPr>
          </p:pic>
          <p:sp>
            <p:nvSpPr>
              <p:cNvPr id="23" name="TextBox 22">
                <a:extLst>
                  <a:ext uri="{FF2B5EF4-FFF2-40B4-BE49-F238E27FC236}">
                    <a16:creationId xmlns:a16="http://schemas.microsoft.com/office/drawing/2014/main" id="{F8FE2A49-ACA2-46FA-BCAF-92DBB9049397}"/>
                  </a:ext>
                </a:extLst>
              </p:cNvPr>
              <p:cNvSpPr txBox="1"/>
              <p:nvPr/>
            </p:nvSpPr>
            <p:spPr>
              <a:xfrm rot="21295447">
                <a:off x="8841890" y="4216185"/>
                <a:ext cx="1450793" cy="369332"/>
              </a:xfrm>
              <a:prstGeom prst="rect">
                <a:avLst/>
              </a:prstGeom>
              <a:noFill/>
            </p:spPr>
            <p:txBody>
              <a:bodyPr wrap="square">
                <a:spAutoFit/>
              </a:bodyPr>
              <a:lstStyle/>
              <a:p>
                <a:pPr algn="ctr"/>
                <a:r>
                  <a:rPr lang="en-GB" sz="1600" dirty="0">
                    <a:solidFill>
                      <a:srgbClr val="000000"/>
                    </a:solidFill>
                    <a:effectLst/>
                    <a:latin typeface="Segoe Print" panose="02000600000000000000" pitchFamily="2" charset="0"/>
                    <a:ea typeface="Times New Roman" panose="02020603050405020304" pitchFamily="18" charset="0"/>
                  </a:rPr>
                  <a:t>Merton</a:t>
                </a:r>
                <a:r>
                  <a:rPr lang="en-GB" sz="1800" b="1" dirty="0">
                    <a:solidFill>
                      <a:srgbClr val="000000"/>
                    </a:solidFill>
                    <a:effectLst/>
                    <a:latin typeface="Arial" panose="020B0604020202020204" pitchFamily="34" charset="0"/>
                    <a:ea typeface="Times New Roman" panose="02020603050405020304" pitchFamily="18" charset="0"/>
                  </a:rPr>
                  <a:t> </a:t>
                </a:r>
                <a:endParaRPr lang="en-GB" dirty="0"/>
              </a:p>
            </p:txBody>
          </p:sp>
        </p:grpSp>
        <p:sp>
          <p:nvSpPr>
            <p:cNvPr id="24" name="TextBox 23">
              <a:extLst>
                <a:ext uri="{FF2B5EF4-FFF2-40B4-BE49-F238E27FC236}">
                  <a16:creationId xmlns:a16="http://schemas.microsoft.com/office/drawing/2014/main" id="{021FD485-69F4-43A0-BF0D-B3E0C6087960}"/>
                </a:ext>
              </a:extLst>
            </p:cNvPr>
            <p:cNvSpPr txBox="1"/>
            <p:nvPr/>
          </p:nvSpPr>
          <p:spPr>
            <a:xfrm rot="21254071">
              <a:off x="3300836" y="2751644"/>
              <a:ext cx="1485798" cy="800219"/>
            </a:xfrm>
            <a:prstGeom prst="rect">
              <a:avLst/>
            </a:prstGeom>
            <a:noFill/>
          </p:spPr>
          <p:txBody>
            <a:bodyPr wrap="square" rtlCol="0">
              <a:spAutoFit/>
            </a:bodyPr>
            <a:lstStyle/>
            <a:p>
              <a:r>
                <a:rPr lang="en-GB" sz="1400" dirty="0">
                  <a:latin typeface="Segoe Print" panose="02000600000000000000" pitchFamily="2" charset="0"/>
                </a:rPr>
                <a:t>Strain Theory</a:t>
              </a:r>
            </a:p>
            <a:p>
              <a:r>
                <a:rPr lang="en-GB" sz="1400" dirty="0">
                  <a:latin typeface="Segoe Print" panose="02000600000000000000" pitchFamily="2" charset="0"/>
                </a:rPr>
                <a:t>Examples?</a:t>
              </a:r>
            </a:p>
            <a:p>
              <a:endParaRPr lang="en-GB" dirty="0"/>
            </a:p>
          </p:txBody>
        </p:sp>
        <p:grpSp>
          <p:nvGrpSpPr>
            <p:cNvPr id="31" name="Group 30">
              <a:extLst>
                <a:ext uri="{FF2B5EF4-FFF2-40B4-BE49-F238E27FC236}">
                  <a16:creationId xmlns:a16="http://schemas.microsoft.com/office/drawing/2014/main" id="{2B625233-7656-48BE-BB99-33807F1BBEDA}"/>
                </a:ext>
              </a:extLst>
            </p:cNvPr>
            <p:cNvGrpSpPr/>
            <p:nvPr/>
          </p:nvGrpSpPr>
          <p:grpSpPr>
            <a:xfrm>
              <a:off x="2947252" y="3606613"/>
              <a:ext cx="2390098" cy="1529122"/>
              <a:chOff x="6265093" y="4903470"/>
              <a:chExt cx="1842402" cy="1851660"/>
            </a:xfrm>
          </p:grpSpPr>
          <p:pic>
            <p:nvPicPr>
              <p:cNvPr id="32" name="Picture 31">
                <a:extLst>
                  <a:ext uri="{FF2B5EF4-FFF2-40B4-BE49-F238E27FC236}">
                    <a16:creationId xmlns:a16="http://schemas.microsoft.com/office/drawing/2014/main" id="{A9AD1485-6156-4CF4-843B-082979949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093" y="4903470"/>
                <a:ext cx="1842402" cy="1851660"/>
              </a:xfrm>
              <a:prstGeom prst="rect">
                <a:avLst/>
              </a:prstGeom>
            </p:spPr>
          </p:pic>
          <p:sp>
            <p:nvSpPr>
              <p:cNvPr id="33" name="TextBox 32">
                <a:extLst>
                  <a:ext uri="{FF2B5EF4-FFF2-40B4-BE49-F238E27FC236}">
                    <a16:creationId xmlns:a16="http://schemas.microsoft.com/office/drawing/2014/main" id="{13E99512-968B-4CA4-BADA-DB1ADA45A249}"/>
                  </a:ext>
                </a:extLst>
              </p:cNvPr>
              <p:cNvSpPr txBox="1"/>
              <p:nvPr/>
            </p:nvSpPr>
            <p:spPr>
              <a:xfrm rot="21332176">
                <a:off x="6338374" y="5119720"/>
                <a:ext cx="1585801" cy="369332"/>
              </a:xfrm>
              <a:prstGeom prst="rect">
                <a:avLst/>
              </a:prstGeom>
              <a:noFill/>
            </p:spPr>
            <p:txBody>
              <a:bodyPr wrap="square">
                <a:spAutoFit/>
              </a:bodyPr>
              <a:lstStyle/>
              <a:p>
                <a:pPr algn="ctr"/>
                <a:r>
                  <a:rPr lang="en-GB" sz="1600" dirty="0">
                    <a:solidFill>
                      <a:srgbClr val="000000"/>
                    </a:solidFill>
                    <a:effectLst/>
                    <a:latin typeface="Segoe Print" panose="02000600000000000000" pitchFamily="2" charset="0"/>
                    <a:ea typeface="Times New Roman" panose="02020603050405020304" pitchFamily="18" charset="0"/>
                  </a:rPr>
                  <a:t>Matza</a:t>
                </a:r>
                <a:r>
                  <a:rPr lang="en-GB" sz="1800" dirty="0">
                    <a:solidFill>
                      <a:srgbClr val="000000"/>
                    </a:solidFill>
                    <a:effectLst/>
                    <a:latin typeface="Arial" panose="020B0604020202020204" pitchFamily="34" charset="0"/>
                    <a:ea typeface="Times New Roman" panose="02020603050405020304" pitchFamily="18" charset="0"/>
                  </a:rPr>
                  <a:t> </a:t>
                </a:r>
                <a:endParaRPr lang="en-GB" dirty="0"/>
              </a:p>
            </p:txBody>
          </p:sp>
        </p:grpSp>
        <p:sp>
          <p:nvSpPr>
            <p:cNvPr id="34" name="TextBox 33">
              <a:extLst>
                <a:ext uri="{FF2B5EF4-FFF2-40B4-BE49-F238E27FC236}">
                  <a16:creationId xmlns:a16="http://schemas.microsoft.com/office/drawing/2014/main" id="{EC4A71ED-53C9-4705-867A-0B93ECAE99CB}"/>
                </a:ext>
              </a:extLst>
            </p:cNvPr>
            <p:cNvSpPr txBox="1"/>
            <p:nvPr/>
          </p:nvSpPr>
          <p:spPr>
            <a:xfrm rot="21254071">
              <a:off x="3154501" y="3970689"/>
              <a:ext cx="1910600" cy="1231106"/>
            </a:xfrm>
            <a:prstGeom prst="rect">
              <a:avLst/>
            </a:prstGeom>
            <a:noFill/>
          </p:spPr>
          <p:txBody>
            <a:bodyPr wrap="square" rtlCol="0">
              <a:spAutoFit/>
            </a:bodyPr>
            <a:lstStyle/>
            <a:p>
              <a:r>
                <a:rPr lang="en-GB" sz="1400" dirty="0">
                  <a:latin typeface="Segoe Print" panose="02000600000000000000" pitchFamily="2" charset="0"/>
                </a:rPr>
                <a:t>Conventional / subterranean values.</a:t>
              </a:r>
            </a:p>
            <a:p>
              <a:r>
                <a:rPr lang="en-GB" sz="1400" dirty="0">
                  <a:latin typeface="Segoe Print" panose="02000600000000000000" pitchFamily="2" charset="0"/>
                </a:rPr>
                <a:t>Examples?</a:t>
              </a:r>
            </a:p>
            <a:p>
              <a:endParaRPr lang="en-GB" dirty="0"/>
            </a:p>
          </p:txBody>
        </p:sp>
        <p:grpSp>
          <p:nvGrpSpPr>
            <p:cNvPr id="47" name="Group 46">
              <a:extLst>
                <a:ext uri="{FF2B5EF4-FFF2-40B4-BE49-F238E27FC236}">
                  <a16:creationId xmlns:a16="http://schemas.microsoft.com/office/drawing/2014/main" id="{1399F6FC-2EAD-445B-91EF-AB8463AB3F57}"/>
                </a:ext>
              </a:extLst>
            </p:cNvPr>
            <p:cNvGrpSpPr/>
            <p:nvPr/>
          </p:nvGrpSpPr>
          <p:grpSpPr>
            <a:xfrm>
              <a:off x="2892242" y="5046126"/>
              <a:ext cx="2307603" cy="1358904"/>
              <a:chOff x="6265093" y="4903470"/>
              <a:chExt cx="1842402" cy="1851660"/>
            </a:xfrm>
          </p:grpSpPr>
          <p:pic>
            <p:nvPicPr>
              <p:cNvPr id="48" name="Picture 47">
                <a:extLst>
                  <a:ext uri="{FF2B5EF4-FFF2-40B4-BE49-F238E27FC236}">
                    <a16:creationId xmlns:a16="http://schemas.microsoft.com/office/drawing/2014/main" id="{7A542868-AD18-409F-8DE6-CAB8DBD86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093" y="4903470"/>
                <a:ext cx="1842402" cy="1851660"/>
              </a:xfrm>
              <a:prstGeom prst="rect">
                <a:avLst/>
              </a:prstGeom>
            </p:spPr>
          </p:pic>
          <p:sp>
            <p:nvSpPr>
              <p:cNvPr id="49" name="TextBox 48">
                <a:extLst>
                  <a:ext uri="{FF2B5EF4-FFF2-40B4-BE49-F238E27FC236}">
                    <a16:creationId xmlns:a16="http://schemas.microsoft.com/office/drawing/2014/main" id="{C08596DC-2170-498C-A922-39DAFF51AF35}"/>
                  </a:ext>
                </a:extLst>
              </p:cNvPr>
              <p:cNvSpPr txBox="1"/>
              <p:nvPr/>
            </p:nvSpPr>
            <p:spPr>
              <a:xfrm rot="21332176">
                <a:off x="6389103" y="5124018"/>
                <a:ext cx="1398207" cy="369332"/>
              </a:xfrm>
              <a:prstGeom prst="rect">
                <a:avLst/>
              </a:prstGeom>
              <a:noFill/>
            </p:spPr>
            <p:txBody>
              <a:bodyPr wrap="square">
                <a:spAutoFit/>
              </a:bodyPr>
              <a:lstStyle/>
              <a:p>
                <a:pPr algn="ctr"/>
                <a:r>
                  <a:rPr lang="en-GB" sz="1600" dirty="0">
                    <a:solidFill>
                      <a:srgbClr val="000000"/>
                    </a:solidFill>
                    <a:effectLst/>
                    <a:latin typeface="Segoe Print" panose="02000600000000000000" pitchFamily="2" charset="0"/>
                    <a:ea typeface="Times New Roman" panose="02020603050405020304" pitchFamily="18" charset="0"/>
                  </a:rPr>
                  <a:t>Agnew</a:t>
                </a:r>
                <a:r>
                  <a:rPr lang="en-GB" sz="1800" dirty="0">
                    <a:solidFill>
                      <a:srgbClr val="000000"/>
                    </a:solidFill>
                    <a:effectLst/>
                    <a:latin typeface="Arial" panose="020B0604020202020204" pitchFamily="34" charset="0"/>
                    <a:ea typeface="Times New Roman" panose="02020603050405020304" pitchFamily="18" charset="0"/>
                  </a:rPr>
                  <a:t> </a:t>
                </a:r>
                <a:endParaRPr lang="en-GB" dirty="0"/>
              </a:p>
            </p:txBody>
          </p:sp>
        </p:grpSp>
        <p:sp>
          <p:nvSpPr>
            <p:cNvPr id="50" name="TextBox 49">
              <a:extLst>
                <a:ext uri="{FF2B5EF4-FFF2-40B4-BE49-F238E27FC236}">
                  <a16:creationId xmlns:a16="http://schemas.microsoft.com/office/drawing/2014/main" id="{6239C2A4-960B-475E-BE1C-32ECDC129976}"/>
                </a:ext>
              </a:extLst>
            </p:cNvPr>
            <p:cNvSpPr txBox="1"/>
            <p:nvPr/>
          </p:nvSpPr>
          <p:spPr>
            <a:xfrm rot="21254071">
              <a:off x="3117950" y="5471125"/>
              <a:ext cx="1816929" cy="1015663"/>
            </a:xfrm>
            <a:prstGeom prst="rect">
              <a:avLst/>
            </a:prstGeom>
            <a:noFill/>
          </p:spPr>
          <p:txBody>
            <a:bodyPr wrap="square" rtlCol="0">
              <a:spAutoFit/>
            </a:bodyPr>
            <a:lstStyle/>
            <a:p>
              <a:r>
                <a:rPr lang="en-GB" sz="1400" dirty="0">
                  <a:latin typeface="Segoe Print" panose="02000600000000000000" pitchFamily="2" charset="0"/>
                </a:rPr>
                <a:t>General Strain Theory</a:t>
              </a:r>
            </a:p>
            <a:p>
              <a:r>
                <a:rPr lang="en-GB" sz="1400" dirty="0">
                  <a:latin typeface="Segoe Print" panose="02000600000000000000" pitchFamily="2" charset="0"/>
                </a:rPr>
                <a:t>Examples?</a:t>
              </a:r>
            </a:p>
            <a:p>
              <a:endParaRPr lang="en-GB" dirty="0"/>
            </a:p>
          </p:txBody>
        </p:sp>
        <p:grpSp>
          <p:nvGrpSpPr>
            <p:cNvPr id="51" name="Group 50">
              <a:extLst>
                <a:ext uri="{FF2B5EF4-FFF2-40B4-BE49-F238E27FC236}">
                  <a16:creationId xmlns:a16="http://schemas.microsoft.com/office/drawing/2014/main" id="{59BD0406-B32F-4FEC-A61F-416614B26C87}"/>
                </a:ext>
              </a:extLst>
            </p:cNvPr>
            <p:cNvGrpSpPr/>
            <p:nvPr/>
          </p:nvGrpSpPr>
          <p:grpSpPr>
            <a:xfrm>
              <a:off x="4482209" y="2178316"/>
              <a:ext cx="2191149" cy="1879793"/>
              <a:chOff x="9362416" y="2479364"/>
              <a:chExt cx="2541524" cy="2553802"/>
            </a:xfrm>
          </p:grpSpPr>
          <p:pic>
            <p:nvPicPr>
              <p:cNvPr id="52" name="Picture 51">
                <a:extLst>
                  <a:ext uri="{FF2B5EF4-FFF2-40B4-BE49-F238E27FC236}">
                    <a16:creationId xmlns:a16="http://schemas.microsoft.com/office/drawing/2014/main" id="{EB6CED11-7D3A-49D3-B4F3-8CDE1B10C91D}"/>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53" name="TextBox 52">
                <a:extLst>
                  <a:ext uri="{FF2B5EF4-FFF2-40B4-BE49-F238E27FC236}">
                    <a16:creationId xmlns:a16="http://schemas.microsoft.com/office/drawing/2014/main" id="{9FBC18D7-CE78-429A-98FD-34D814A53265}"/>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Criticisms?</a:t>
                </a:r>
              </a:p>
            </p:txBody>
          </p:sp>
        </p:grpSp>
        <p:grpSp>
          <p:nvGrpSpPr>
            <p:cNvPr id="54" name="Group 53">
              <a:extLst>
                <a:ext uri="{FF2B5EF4-FFF2-40B4-BE49-F238E27FC236}">
                  <a16:creationId xmlns:a16="http://schemas.microsoft.com/office/drawing/2014/main" id="{229E6CF9-2584-4511-BB26-C3D2525F796E}"/>
                </a:ext>
              </a:extLst>
            </p:cNvPr>
            <p:cNvGrpSpPr/>
            <p:nvPr/>
          </p:nvGrpSpPr>
          <p:grpSpPr>
            <a:xfrm>
              <a:off x="5775320" y="2159325"/>
              <a:ext cx="2541523" cy="1913923"/>
              <a:chOff x="9362416" y="2479364"/>
              <a:chExt cx="2541524" cy="2553802"/>
            </a:xfrm>
          </p:grpSpPr>
          <p:pic>
            <p:nvPicPr>
              <p:cNvPr id="55" name="Picture 54">
                <a:extLst>
                  <a:ext uri="{FF2B5EF4-FFF2-40B4-BE49-F238E27FC236}">
                    <a16:creationId xmlns:a16="http://schemas.microsoft.com/office/drawing/2014/main" id="{921B5793-DB01-463E-86E8-40F6C231BDD1}"/>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56" name="TextBox 55">
                <a:extLst>
                  <a:ext uri="{FF2B5EF4-FFF2-40B4-BE49-F238E27FC236}">
                    <a16:creationId xmlns:a16="http://schemas.microsoft.com/office/drawing/2014/main" id="{957F637F-BA42-4E48-9587-D4F877A92284}"/>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Conclusions?</a:t>
                </a:r>
              </a:p>
            </p:txBody>
          </p:sp>
        </p:grpSp>
        <p:grpSp>
          <p:nvGrpSpPr>
            <p:cNvPr id="57" name="Group 56">
              <a:extLst>
                <a:ext uri="{FF2B5EF4-FFF2-40B4-BE49-F238E27FC236}">
                  <a16:creationId xmlns:a16="http://schemas.microsoft.com/office/drawing/2014/main" id="{FBDD7447-AEFC-4F90-882F-EF51728B0262}"/>
                </a:ext>
              </a:extLst>
            </p:cNvPr>
            <p:cNvGrpSpPr/>
            <p:nvPr/>
          </p:nvGrpSpPr>
          <p:grpSpPr>
            <a:xfrm>
              <a:off x="4455803" y="3617945"/>
              <a:ext cx="2191149" cy="1879793"/>
              <a:chOff x="9362416" y="2479364"/>
              <a:chExt cx="2541524" cy="2553802"/>
            </a:xfrm>
          </p:grpSpPr>
          <p:pic>
            <p:nvPicPr>
              <p:cNvPr id="58" name="Picture 57">
                <a:extLst>
                  <a:ext uri="{FF2B5EF4-FFF2-40B4-BE49-F238E27FC236}">
                    <a16:creationId xmlns:a16="http://schemas.microsoft.com/office/drawing/2014/main" id="{A67B63D3-8019-4728-B4C9-291DD19BF8CB}"/>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59" name="TextBox 58">
                <a:extLst>
                  <a:ext uri="{FF2B5EF4-FFF2-40B4-BE49-F238E27FC236}">
                    <a16:creationId xmlns:a16="http://schemas.microsoft.com/office/drawing/2014/main" id="{7B8EF660-877F-4A02-AF37-E00B7BF71D59}"/>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Criticisms?</a:t>
                </a:r>
              </a:p>
            </p:txBody>
          </p:sp>
        </p:grpSp>
        <p:grpSp>
          <p:nvGrpSpPr>
            <p:cNvPr id="60" name="Group 59">
              <a:extLst>
                <a:ext uri="{FF2B5EF4-FFF2-40B4-BE49-F238E27FC236}">
                  <a16:creationId xmlns:a16="http://schemas.microsoft.com/office/drawing/2014/main" id="{60E35CEB-32C5-4F09-914C-F8D708B05F23}"/>
                </a:ext>
              </a:extLst>
            </p:cNvPr>
            <p:cNvGrpSpPr/>
            <p:nvPr/>
          </p:nvGrpSpPr>
          <p:grpSpPr>
            <a:xfrm>
              <a:off x="5775321" y="3491539"/>
              <a:ext cx="2541523" cy="1913923"/>
              <a:chOff x="9362416" y="2479364"/>
              <a:chExt cx="2541524" cy="2553802"/>
            </a:xfrm>
          </p:grpSpPr>
          <p:pic>
            <p:nvPicPr>
              <p:cNvPr id="61" name="Picture 60">
                <a:extLst>
                  <a:ext uri="{FF2B5EF4-FFF2-40B4-BE49-F238E27FC236}">
                    <a16:creationId xmlns:a16="http://schemas.microsoft.com/office/drawing/2014/main" id="{C5EEC401-1E5C-4CC5-96D9-6C12DF2E21C3}"/>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62" name="TextBox 61">
                <a:extLst>
                  <a:ext uri="{FF2B5EF4-FFF2-40B4-BE49-F238E27FC236}">
                    <a16:creationId xmlns:a16="http://schemas.microsoft.com/office/drawing/2014/main" id="{0E7D5D8A-8C13-48D2-B963-43642B871779}"/>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Conclusions?</a:t>
                </a:r>
              </a:p>
            </p:txBody>
          </p:sp>
        </p:grpSp>
        <p:grpSp>
          <p:nvGrpSpPr>
            <p:cNvPr id="63" name="Group 62">
              <a:extLst>
                <a:ext uri="{FF2B5EF4-FFF2-40B4-BE49-F238E27FC236}">
                  <a16:creationId xmlns:a16="http://schemas.microsoft.com/office/drawing/2014/main" id="{33C35B13-834D-4C9C-9097-B57619A02928}"/>
                </a:ext>
              </a:extLst>
            </p:cNvPr>
            <p:cNvGrpSpPr/>
            <p:nvPr/>
          </p:nvGrpSpPr>
          <p:grpSpPr>
            <a:xfrm>
              <a:off x="4479422" y="5056168"/>
              <a:ext cx="2191149" cy="1879793"/>
              <a:chOff x="9362416" y="2479364"/>
              <a:chExt cx="2541524" cy="2553802"/>
            </a:xfrm>
          </p:grpSpPr>
          <p:pic>
            <p:nvPicPr>
              <p:cNvPr id="64" name="Picture 63">
                <a:extLst>
                  <a:ext uri="{FF2B5EF4-FFF2-40B4-BE49-F238E27FC236}">
                    <a16:creationId xmlns:a16="http://schemas.microsoft.com/office/drawing/2014/main" id="{1050A3D2-4B3D-42A0-A102-7CC3528EC392}"/>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65" name="TextBox 64">
                <a:extLst>
                  <a:ext uri="{FF2B5EF4-FFF2-40B4-BE49-F238E27FC236}">
                    <a16:creationId xmlns:a16="http://schemas.microsoft.com/office/drawing/2014/main" id="{305E70D1-F798-4120-A5E9-96A897B02AAE}"/>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Criticisms?</a:t>
                </a:r>
              </a:p>
            </p:txBody>
          </p:sp>
        </p:grpSp>
        <p:grpSp>
          <p:nvGrpSpPr>
            <p:cNvPr id="66" name="Group 65">
              <a:extLst>
                <a:ext uri="{FF2B5EF4-FFF2-40B4-BE49-F238E27FC236}">
                  <a16:creationId xmlns:a16="http://schemas.microsoft.com/office/drawing/2014/main" id="{FDA55FA0-5124-42B3-9944-E17C156F9409}"/>
                </a:ext>
              </a:extLst>
            </p:cNvPr>
            <p:cNvGrpSpPr/>
            <p:nvPr/>
          </p:nvGrpSpPr>
          <p:grpSpPr>
            <a:xfrm>
              <a:off x="5762791" y="5005444"/>
              <a:ext cx="2541523" cy="1913923"/>
              <a:chOff x="9362416" y="2479364"/>
              <a:chExt cx="2541524" cy="2553802"/>
            </a:xfrm>
          </p:grpSpPr>
          <p:pic>
            <p:nvPicPr>
              <p:cNvPr id="67" name="Picture 66">
                <a:extLst>
                  <a:ext uri="{FF2B5EF4-FFF2-40B4-BE49-F238E27FC236}">
                    <a16:creationId xmlns:a16="http://schemas.microsoft.com/office/drawing/2014/main" id="{499E8CF1-3E57-4850-B564-C844FD4C9EE2}"/>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68" name="TextBox 67">
                <a:extLst>
                  <a:ext uri="{FF2B5EF4-FFF2-40B4-BE49-F238E27FC236}">
                    <a16:creationId xmlns:a16="http://schemas.microsoft.com/office/drawing/2014/main" id="{47E86AF5-2F03-495B-8239-04E5CD4D9E9E}"/>
                  </a:ext>
                </a:extLst>
              </p:cNvPr>
              <p:cNvSpPr txBox="1"/>
              <p:nvPr/>
            </p:nvSpPr>
            <p:spPr>
              <a:xfrm rot="20826684">
                <a:off x="9647460" y="3049145"/>
                <a:ext cx="1660350" cy="369332"/>
              </a:xfrm>
              <a:prstGeom prst="rect">
                <a:avLst/>
              </a:prstGeom>
              <a:noFill/>
            </p:spPr>
            <p:txBody>
              <a:bodyPr wrap="square" rtlCol="0">
                <a:spAutoFit/>
              </a:bodyPr>
              <a:lstStyle/>
              <a:p>
                <a:pPr algn="ctr"/>
                <a:r>
                  <a:rPr lang="en-GB" dirty="0">
                    <a:latin typeface="Segoe Print" panose="02000600000000000000" pitchFamily="2" charset="0"/>
                  </a:rPr>
                  <a:t>Conclusions?</a:t>
                </a:r>
              </a:p>
            </p:txBody>
          </p:sp>
        </p:grpSp>
      </p:grpSp>
      <p:grpSp>
        <p:nvGrpSpPr>
          <p:cNvPr id="69" name="Group 68">
            <a:extLst>
              <a:ext uri="{FF2B5EF4-FFF2-40B4-BE49-F238E27FC236}">
                <a16:creationId xmlns:a16="http://schemas.microsoft.com/office/drawing/2014/main" id="{6FD29DF4-F3A9-4CCF-953B-E26C2C94923D}"/>
              </a:ext>
            </a:extLst>
          </p:cNvPr>
          <p:cNvGrpSpPr/>
          <p:nvPr/>
        </p:nvGrpSpPr>
        <p:grpSpPr>
          <a:xfrm>
            <a:off x="-876684" y="-252970"/>
            <a:ext cx="4529197" cy="4099263"/>
            <a:chOff x="9362416" y="2479364"/>
            <a:chExt cx="2541524" cy="2553802"/>
          </a:xfrm>
        </p:grpSpPr>
        <p:pic>
          <p:nvPicPr>
            <p:cNvPr id="70" name="Picture 69">
              <a:extLst>
                <a:ext uri="{FF2B5EF4-FFF2-40B4-BE49-F238E27FC236}">
                  <a16:creationId xmlns:a16="http://schemas.microsoft.com/office/drawing/2014/main" id="{DBCE7535-ACA8-4206-8DB1-E1830953DC71}"/>
                </a:ext>
              </a:extLst>
            </p:cNvPr>
            <p:cNvPicPr>
              <a:picLocks noChangeAspect="1"/>
            </p:cNvPicPr>
            <p:nvPr/>
          </p:nvPicPr>
          <p:blipFill>
            <a:blip r:embed="rId6">
              <a:duotone>
                <a:prstClr val="black"/>
                <a:srgbClr val="70AD47">
                  <a:tint val="45000"/>
                  <a:satMod val="400000"/>
                </a:srgb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2416" y="2479364"/>
              <a:ext cx="2541524" cy="2553802"/>
            </a:xfrm>
            <a:prstGeom prst="rect">
              <a:avLst/>
            </a:prstGeom>
          </p:spPr>
        </p:pic>
        <p:sp>
          <p:nvSpPr>
            <p:cNvPr id="71" name="TextBox 70">
              <a:extLst>
                <a:ext uri="{FF2B5EF4-FFF2-40B4-BE49-F238E27FC236}">
                  <a16:creationId xmlns:a16="http://schemas.microsoft.com/office/drawing/2014/main" id="{9C3DD0AB-9C73-48BB-B184-7EA6CBAF2029}"/>
                </a:ext>
              </a:extLst>
            </p:cNvPr>
            <p:cNvSpPr txBox="1"/>
            <p:nvPr/>
          </p:nvSpPr>
          <p:spPr>
            <a:xfrm rot="20826684">
              <a:off x="9683091" y="3048216"/>
              <a:ext cx="1660350" cy="230090"/>
            </a:xfrm>
            <a:prstGeom prst="rect">
              <a:avLst/>
            </a:prstGeom>
            <a:noFill/>
          </p:spPr>
          <p:txBody>
            <a:bodyPr wrap="square" rtlCol="0">
              <a:spAutoFit/>
            </a:bodyPr>
            <a:lstStyle/>
            <a:p>
              <a:pPr algn="ctr"/>
              <a:r>
                <a:rPr lang="en-GB" dirty="0">
                  <a:latin typeface="Segoe Print" panose="02000600000000000000" pitchFamily="2" charset="0"/>
                </a:rPr>
                <a:t>Introduction</a:t>
              </a:r>
            </a:p>
          </p:txBody>
        </p:sp>
      </p:grpSp>
      <p:grpSp>
        <p:nvGrpSpPr>
          <p:cNvPr id="72" name="Group 71">
            <a:extLst>
              <a:ext uri="{FF2B5EF4-FFF2-40B4-BE49-F238E27FC236}">
                <a16:creationId xmlns:a16="http://schemas.microsoft.com/office/drawing/2014/main" id="{7BD28695-968B-4C9A-BC96-825A6BC5DA8F}"/>
              </a:ext>
            </a:extLst>
          </p:cNvPr>
          <p:cNvGrpSpPr/>
          <p:nvPr/>
        </p:nvGrpSpPr>
        <p:grpSpPr>
          <a:xfrm>
            <a:off x="7643799" y="1934757"/>
            <a:ext cx="4529197" cy="4099263"/>
            <a:chOff x="9250383" y="1674352"/>
            <a:chExt cx="2541524" cy="2553802"/>
          </a:xfrm>
        </p:grpSpPr>
        <p:pic>
          <p:nvPicPr>
            <p:cNvPr id="73" name="Picture 72">
              <a:extLst>
                <a:ext uri="{FF2B5EF4-FFF2-40B4-BE49-F238E27FC236}">
                  <a16:creationId xmlns:a16="http://schemas.microsoft.com/office/drawing/2014/main" id="{6E3B2D06-B3D2-401A-AD0A-D332ED049CF5}"/>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50383" y="1674352"/>
              <a:ext cx="2541524" cy="2553802"/>
            </a:xfrm>
            <a:prstGeom prst="rect">
              <a:avLst/>
            </a:prstGeom>
          </p:spPr>
        </p:pic>
        <p:sp>
          <p:nvSpPr>
            <p:cNvPr id="74" name="TextBox 73">
              <a:extLst>
                <a:ext uri="{FF2B5EF4-FFF2-40B4-BE49-F238E27FC236}">
                  <a16:creationId xmlns:a16="http://schemas.microsoft.com/office/drawing/2014/main" id="{7E059ADB-4601-498B-AC77-342A14C5896E}"/>
                </a:ext>
              </a:extLst>
            </p:cNvPr>
            <p:cNvSpPr txBox="1"/>
            <p:nvPr/>
          </p:nvSpPr>
          <p:spPr>
            <a:xfrm rot="20826684">
              <a:off x="9564271" y="2261266"/>
              <a:ext cx="1660350" cy="230090"/>
            </a:xfrm>
            <a:prstGeom prst="rect">
              <a:avLst/>
            </a:prstGeom>
            <a:noFill/>
          </p:spPr>
          <p:txBody>
            <a:bodyPr wrap="square" rtlCol="0">
              <a:spAutoFit/>
            </a:bodyPr>
            <a:lstStyle/>
            <a:p>
              <a:pPr algn="ctr"/>
              <a:r>
                <a:rPr lang="en-GB" dirty="0">
                  <a:latin typeface="Segoe Print" panose="02000600000000000000" pitchFamily="2" charset="0"/>
                </a:rPr>
                <a:t>Conclusion</a:t>
              </a:r>
            </a:p>
          </p:txBody>
        </p:sp>
      </p:grpSp>
    </p:spTree>
    <p:extLst>
      <p:ext uri="{BB962C8B-B14F-4D97-AF65-F5344CB8AC3E}">
        <p14:creationId xmlns:p14="http://schemas.microsoft.com/office/powerpoint/2010/main" val="193782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2000"/>
                                        <p:tgtEl>
                                          <p:spTgt spid="6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 dockstate="right" visibility="0" width="438" row="1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8DABA989-3AA3-414A-90AC-81BB4C5B0F6E}">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CBE234A3-3039-4636-BFF1-489BB276802F}">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192</TotalTime>
  <Words>155</Words>
  <Application>Microsoft Office PowerPoint</Application>
  <PresentationFormat>Widescreen</PresentationFormat>
  <Paragraphs>50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Calibri Light</vt:lpstr>
      <vt:lpstr>Arial</vt:lpstr>
      <vt:lpstr>Segoe Print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livesey</dc:creator>
  <cp:lastModifiedBy>chris livesey</cp:lastModifiedBy>
  <cp:revision>47</cp:revision>
  <dcterms:created xsi:type="dcterms:W3CDTF">2021-07-02T11:05:06Z</dcterms:created>
  <dcterms:modified xsi:type="dcterms:W3CDTF">2021-07-04T10:17:43Z</dcterms:modified>
</cp:coreProperties>
</file>