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32" r:id="rId2"/>
    <p:sldId id="333" r:id="rId3"/>
    <p:sldId id="339" r:id="rId4"/>
    <p:sldId id="271" r:id="rId5"/>
    <p:sldId id="256" r:id="rId6"/>
    <p:sldId id="265" r:id="rId7"/>
    <p:sldId id="266" r:id="rId8"/>
    <p:sldId id="267" r:id="rId9"/>
    <p:sldId id="268" r:id="rId10"/>
    <p:sldId id="269" r:id="rId11"/>
    <p:sldId id="270" r:id="rId12"/>
    <p:sldId id="273" r:id="rId13"/>
    <p:sldId id="264" r:id="rId14"/>
    <p:sldId id="340" r:id="rId15"/>
    <p:sldId id="344" r:id="rId16"/>
    <p:sldId id="341" r:id="rId17"/>
    <p:sldId id="342" r:id="rId18"/>
    <p:sldId id="343" r:id="rId19"/>
    <p:sldId id="345" r:id="rId20"/>
    <p:sldId id="282" r:id="rId21"/>
    <p:sldId id="283" r:id="rId22"/>
    <p:sldId id="285" r:id="rId23"/>
    <p:sldId id="286" r:id="rId24"/>
    <p:sldId id="287" r:id="rId25"/>
    <p:sldId id="346" r:id="rId26"/>
    <p:sldId id="337" r:id="rId27"/>
    <p:sldId id="288" r:id="rId28"/>
    <p:sldId id="257" r:id="rId29"/>
    <p:sldId id="335" r:id="rId30"/>
    <p:sldId id="291" r:id="rId31"/>
    <p:sldId id="292" r:id="rId32"/>
    <p:sldId id="293" r:id="rId33"/>
    <p:sldId id="294" r:id="rId34"/>
    <p:sldId id="295" r:id="rId35"/>
    <p:sldId id="296" r:id="rId36"/>
    <p:sldId id="258" r:id="rId37"/>
    <p:sldId id="297" r:id="rId38"/>
    <p:sldId id="298" r:id="rId39"/>
    <p:sldId id="299" r:id="rId40"/>
    <p:sldId id="300" r:id="rId41"/>
    <p:sldId id="349" r:id="rId42"/>
    <p:sldId id="350" r:id="rId43"/>
    <p:sldId id="351" r:id="rId44"/>
    <p:sldId id="338" r:id="rId45"/>
    <p:sldId id="301" r:id="rId46"/>
    <p:sldId id="302" r:id="rId47"/>
    <p:sldId id="303" r:id="rId48"/>
    <p:sldId id="263" r:id="rId49"/>
    <p:sldId id="331" r:id="rId50"/>
    <p:sldId id="305" r:id="rId51"/>
    <p:sldId id="306" r:id="rId52"/>
    <p:sldId id="307" r:id="rId53"/>
    <p:sldId id="308" r:id="rId54"/>
    <p:sldId id="34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744" y="8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3CA9F-4356-8C48-BF53-AD6134D88B8C}" type="doc">
      <dgm:prSet loTypeId="urn:microsoft.com/office/officeart/2005/8/layout/venn3" loCatId="" qsTypeId="urn:microsoft.com/office/officeart/2005/8/quickstyle/simple4" qsCatId="simple" csTypeId="urn:microsoft.com/office/officeart/2005/8/colors/colorful2" csCatId="colorful"/>
      <dgm:spPr/>
      <dgm:t>
        <a:bodyPr/>
        <a:lstStyle/>
        <a:p>
          <a:endParaRPr lang="en-US"/>
        </a:p>
      </dgm:t>
    </dgm:pt>
    <dgm:pt modelId="{D3EBFF9F-5C13-604C-A951-32F9045F90E1}">
      <dgm:prSet/>
      <dgm:spPr/>
      <dgm:t>
        <a:bodyPr/>
        <a:lstStyle/>
        <a:p>
          <a:pPr rtl="0"/>
          <a:r>
            <a:rPr lang="en-GB"/>
            <a:t>Inheritance of property</a:t>
          </a:r>
        </a:p>
      </dgm:t>
    </dgm:pt>
    <dgm:pt modelId="{FCBC054B-FCB8-8145-BCCD-0CFD5CA904F8}" type="parTrans" cxnId="{D53EA5E7-D38C-A647-9E00-27533F2564FC}">
      <dgm:prSet/>
      <dgm:spPr/>
      <dgm:t>
        <a:bodyPr/>
        <a:lstStyle/>
        <a:p>
          <a:endParaRPr lang="en-US"/>
        </a:p>
      </dgm:t>
    </dgm:pt>
    <dgm:pt modelId="{94940354-27C9-494A-86BF-015F0990CA58}" type="sibTrans" cxnId="{D53EA5E7-D38C-A647-9E00-27533F2564FC}">
      <dgm:prSet/>
      <dgm:spPr/>
      <dgm:t>
        <a:bodyPr/>
        <a:lstStyle/>
        <a:p>
          <a:endParaRPr lang="en-US"/>
        </a:p>
      </dgm:t>
    </dgm:pt>
    <dgm:pt modelId="{15523BEC-86C1-474D-81E5-2C210D630AED}">
      <dgm:prSet/>
      <dgm:spPr/>
      <dgm:t>
        <a:bodyPr/>
        <a:lstStyle/>
        <a:p>
          <a:pPr rtl="0"/>
          <a:r>
            <a:rPr lang="en-GB"/>
            <a:t>Ideological function of the family</a:t>
          </a:r>
        </a:p>
      </dgm:t>
    </dgm:pt>
    <dgm:pt modelId="{EA95799E-527D-F646-8046-2890E65C6A96}" type="parTrans" cxnId="{F9ECF040-0B18-E747-BABD-10F559C5D4F6}">
      <dgm:prSet/>
      <dgm:spPr/>
      <dgm:t>
        <a:bodyPr/>
        <a:lstStyle/>
        <a:p>
          <a:endParaRPr lang="en-US"/>
        </a:p>
      </dgm:t>
    </dgm:pt>
    <dgm:pt modelId="{C2156B5A-D3FA-E347-8769-3C5FBAFC9A14}" type="sibTrans" cxnId="{F9ECF040-0B18-E747-BABD-10F559C5D4F6}">
      <dgm:prSet/>
      <dgm:spPr/>
      <dgm:t>
        <a:bodyPr/>
        <a:lstStyle/>
        <a:p>
          <a:endParaRPr lang="en-US"/>
        </a:p>
      </dgm:t>
    </dgm:pt>
    <dgm:pt modelId="{EE9F8E9B-A208-9443-9F7C-2B3EA411D3F1}">
      <dgm:prSet/>
      <dgm:spPr/>
      <dgm:t>
        <a:bodyPr/>
        <a:lstStyle/>
        <a:p>
          <a:pPr rtl="0"/>
          <a:r>
            <a:rPr lang="en-GB"/>
            <a:t>The family as a unit of consumption.</a:t>
          </a:r>
        </a:p>
      </dgm:t>
    </dgm:pt>
    <dgm:pt modelId="{6EBD2D86-E8B9-A645-AA0E-2116CB8CB853}" type="parTrans" cxnId="{A6C1B427-1DDC-CD49-9098-5420C9D24002}">
      <dgm:prSet/>
      <dgm:spPr/>
      <dgm:t>
        <a:bodyPr/>
        <a:lstStyle/>
        <a:p>
          <a:endParaRPr lang="en-US"/>
        </a:p>
      </dgm:t>
    </dgm:pt>
    <dgm:pt modelId="{99F736E5-CD6A-984E-8CA9-8AE7FB48BB78}" type="sibTrans" cxnId="{A6C1B427-1DDC-CD49-9098-5420C9D24002}">
      <dgm:prSet/>
      <dgm:spPr/>
      <dgm:t>
        <a:bodyPr/>
        <a:lstStyle/>
        <a:p>
          <a:endParaRPr lang="en-US"/>
        </a:p>
      </dgm:t>
    </dgm:pt>
    <dgm:pt modelId="{21049122-A7A9-C04B-905D-0FCFFA222A34}" type="pres">
      <dgm:prSet presAssocID="{A243CA9F-4356-8C48-BF53-AD6134D88B8C}" presName="Name0" presStyleCnt="0">
        <dgm:presLayoutVars>
          <dgm:dir/>
          <dgm:resizeHandles val="exact"/>
        </dgm:presLayoutVars>
      </dgm:prSet>
      <dgm:spPr/>
    </dgm:pt>
    <dgm:pt modelId="{8A09AD7A-9870-3048-BDD2-04DE5F546C6D}" type="pres">
      <dgm:prSet presAssocID="{D3EBFF9F-5C13-604C-A951-32F9045F90E1}" presName="Name5" presStyleLbl="vennNode1" presStyleIdx="0" presStyleCnt="3">
        <dgm:presLayoutVars>
          <dgm:bulletEnabled val="1"/>
        </dgm:presLayoutVars>
      </dgm:prSet>
      <dgm:spPr/>
    </dgm:pt>
    <dgm:pt modelId="{76A3E609-BF9A-C042-B229-5C3FF27B67C2}" type="pres">
      <dgm:prSet presAssocID="{94940354-27C9-494A-86BF-015F0990CA58}" presName="space" presStyleCnt="0"/>
      <dgm:spPr/>
    </dgm:pt>
    <dgm:pt modelId="{81F4C052-B354-5949-9BAF-D8FBFB13C5C8}" type="pres">
      <dgm:prSet presAssocID="{15523BEC-86C1-474D-81E5-2C210D630AED}" presName="Name5" presStyleLbl="vennNode1" presStyleIdx="1" presStyleCnt="3">
        <dgm:presLayoutVars>
          <dgm:bulletEnabled val="1"/>
        </dgm:presLayoutVars>
      </dgm:prSet>
      <dgm:spPr/>
    </dgm:pt>
    <dgm:pt modelId="{A5CD3E89-FCE5-6D46-B6C8-BB59E2315E48}" type="pres">
      <dgm:prSet presAssocID="{C2156B5A-D3FA-E347-8769-3C5FBAFC9A14}" presName="space" presStyleCnt="0"/>
      <dgm:spPr/>
    </dgm:pt>
    <dgm:pt modelId="{7A733A21-6198-324F-86C0-A3C0B33D5288}" type="pres">
      <dgm:prSet presAssocID="{EE9F8E9B-A208-9443-9F7C-2B3EA411D3F1}" presName="Name5" presStyleLbl="vennNode1" presStyleIdx="2" presStyleCnt="3">
        <dgm:presLayoutVars>
          <dgm:bulletEnabled val="1"/>
        </dgm:presLayoutVars>
      </dgm:prSet>
      <dgm:spPr/>
    </dgm:pt>
  </dgm:ptLst>
  <dgm:cxnLst>
    <dgm:cxn modelId="{F69A2108-2F26-694B-B0E4-0DB8624C31C0}" type="presOf" srcId="{D3EBFF9F-5C13-604C-A951-32F9045F90E1}" destId="{8A09AD7A-9870-3048-BDD2-04DE5F546C6D}" srcOrd="0" destOrd="0" presId="urn:microsoft.com/office/officeart/2005/8/layout/venn3"/>
    <dgm:cxn modelId="{2986AD22-52DA-7E40-A8BB-7EBF8F4A0E07}" type="presOf" srcId="{15523BEC-86C1-474D-81E5-2C210D630AED}" destId="{81F4C052-B354-5949-9BAF-D8FBFB13C5C8}" srcOrd="0" destOrd="0" presId="urn:microsoft.com/office/officeart/2005/8/layout/venn3"/>
    <dgm:cxn modelId="{A6C1B427-1DDC-CD49-9098-5420C9D24002}" srcId="{A243CA9F-4356-8C48-BF53-AD6134D88B8C}" destId="{EE9F8E9B-A208-9443-9F7C-2B3EA411D3F1}" srcOrd="2" destOrd="0" parTransId="{6EBD2D86-E8B9-A645-AA0E-2116CB8CB853}" sibTransId="{99F736E5-CD6A-984E-8CA9-8AE7FB48BB78}"/>
    <dgm:cxn modelId="{F9ECF040-0B18-E747-BABD-10F559C5D4F6}" srcId="{A243CA9F-4356-8C48-BF53-AD6134D88B8C}" destId="{15523BEC-86C1-474D-81E5-2C210D630AED}" srcOrd="1" destOrd="0" parTransId="{EA95799E-527D-F646-8046-2890E65C6A96}" sibTransId="{C2156B5A-D3FA-E347-8769-3C5FBAFC9A14}"/>
    <dgm:cxn modelId="{9F51B47D-6C4B-A047-A6A5-C346E563D36F}" type="presOf" srcId="{EE9F8E9B-A208-9443-9F7C-2B3EA411D3F1}" destId="{7A733A21-6198-324F-86C0-A3C0B33D5288}" srcOrd="0" destOrd="0" presId="urn:microsoft.com/office/officeart/2005/8/layout/venn3"/>
    <dgm:cxn modelId="{D53EA5E7-D38C-A647-9E00-27533F2564FC}" srcId="{A243CA9F-4356-8C48-BF53-AD6134D88B8C}" destId="{D3EBFF9F-5C13-604C-A951-32F9045F90E1}" srcOrd="0" destOrd="0" parTransId="{FCBC054B-FCB8-8145-BCCD-0CFD5CA904F8}" sibTransId="{94940354-27C9-494A-86BF-015F0990CA58}"/>
    <dgm:cxn modelId="{F03E66FE-9EF1-344E-8F4F-443022CC93FA}" type="presOf" srcId="{A243CA9F-4356-8C48-BF53-AD6134D88B8C}" destId="{21049122-A7A9-C04B-905D-0FCFFA222A34}" srcOrd="0" destOrd="0" presId="urn:microsoft.com/office/officeart/2005/8/layout/venn3"/>
    <dgm:cxn modelId="{635B96D5-9BFC-CE42-B9B4-033E9A5B4CAB}" type="presParOf" srcId="{21049122-A7A9-C04B-905D-0FCFFA222A34}" destId="{8A09AD7A-9870-3048-BDD2-04DE5F546C6D}" srcOrd="0" destOrd="0" presId="urn:microsoft.com/office/officeart/2005/8/layout/venn3"/>
    <dgm:cxn modelId="{89C8EE60-62BE-1241-804A-3E85B4A223A2}" type="presParOf" srcId="{21049122-A7A9-C04B-905D-0FCFFA222A34}" destId="{76A3E609-BF9A-C042-B229-5C3FF27B67C2}" srcOrd="1" destOrd="0" presId="urn:microsoft.com/office/officeart/2005/8/layout/venn3"/>
    <dgm:cxn modelId="{520B765C-C9DC-8E42-99B5-9808BAA3473A}" type="presParOf" srcId="{21049122-A7A9-C04B-905D-0FCFFA222A34}" destId="{81F4C052-B354-5949-9BAF-D8FBFB13C5C8}" srcOrd="2" destOrd="0" presId="urn:microsoft.com/office/officeart/2005/8/layout/venn3"/>
    <dgm:cxn modelId="{E6B58AFD-CADF-0145-A556-AB608F4DB41B}" type="presParOf" srcId="{21049122-A7A9-C04B-905D-0FCFFA222A34}" destId="{A5CD3E89-FCE5-6D46-B6C8-BB59E2315E48}" srcOrd="3" destOrd="0" presId="urn:microsoft.com/office/officeart/2005/8/layout/venn3"/>
    <dgm:cxn modelId="{5264998A-C19C-8A4A-A634-ADD42321F663}" type="presParOf" srcId="{21049122-A7A9-C04B-905D-0FCFFA222A34}" destId="{7A733A21-6198-324F-86C0-A3C0B33D5288}"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9623F0-4487-9541-BBF2-15011F42EDA9}"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n-US"/>
        </a:p>
      </dgm:t>
    </dgm:pt>
    <dgm:pt modelId="{C222C864-711E-DF4E-AE89-F46D02612D3E}">
      <dgm:prSet/>
      <dgm:spPr/>
      <dgm:t>
        <a:bodyPr/>
        <a:lstStyle/>
        <a:p>
          <a:pPr rtl="0"/>
          <a:r>
            <a:rPr lang="en-GB"/>
            <a:t>Proletariat</a:t>
          </a:r>
        </a:p>
      </dgm:t>
    </dgm:pt>
    <dgm:pt modelId="{19D69F68-0BBC-0E4B-ADC4-8A6E0BECFFD7}" type="parTrans" cxnId="{D44CB1E1-CFC9-2F44-8012-1EE35ABC73A0}">
      <dgm:prSet/>
      <dgm:spPr/>
      <dgm:t>
        <a:bodyPr/>
        <a:lstStyle/>
        <a:p>
          <a:endParaRPr lang="en-US"/>
        </a:p>
      </dgm:t>
    </dgm:pt>
    <dgm:pt modelId="{F009FF8D-E7B0-5241-B3D8-B6DD5E71E775}" type="sibTrans" cxnId="{D44CB1E1-CFC9-2F44-8012-1EE35ABC73A0}">
      <dgm:prSet/>
      <dgm:spPr/>
      <dgm:t>
        <a:bodyPr/>
        <a:lstStyle/>
        <a:p>
          <a:endParaRPr lang="en-US"/>
        </a:p>
      </dgm:t>
    </dgm:pt>
    <dgm:pt modelId="{3BFFFE93-0EE4-D949-8BB6-6A82EC600955}">
      <dgm:prSet/>
      <dgm:spPr/>
      <dgm:t>
        <a:bodyPr/>
        <a:lstStyle/>
        <a:p>
          <a:pPr rtl="0"/>
          <a:r>
            <a:rPr lang="en-GB"/>
            <a:t>Bourgeoisie</a:t>
          </a:r>
        </a:p>
      </dgm:t>
    </dgm:pt>
    <dgm:pt modelId="{60E0ED5E-8B53-9A4A-8363-408A1A1A7D7A}" type="parTrans" cxnId="{5DF5BC92-A4F1-BD47-98E5-015B031CB888}">
      <dgm:prSet/>
      <dgm:spPr/>
      <dgm:t>
        <a:bodyPr/>
        <a:lstStyle/>
        <a:p>
          <a:endParaRPr lang="en-US"/>
        </a:p>
      </dgm:t>
    </dgm:pt>
    <dgm:pt modelId="{85B8ED5C-DB62-D840-AB02-946F36CDDD29}" type="sibTrans" cxnId="{5DF5BC92-A4F1-BD47-98E5-015B031CB888}">
      <dgm:prSet/>
      <dgm:spPr/>
      <dgm:t>
        <a:bodyPr/>
        <a:lstStyle/>
        <a:p>
          <a:endParaRPr lang="en-US"/>
        </a:p>
      </dgm:t>
    </dgm:pt>
    <dgm:pt modelId="{E2B4DE00-2581-2745-BA96-5F6AA632FE75}">
      <dgm:prSet/>
      <dgm:spPr/>
      <dgm:t>
        <a:bodyPr/>
        <a:lstStyle/>
        <a:p>
          <a:pPr rtl="0"/>
          <a:r>
            <a:rPr lang="en-GB"/>
            <a:t>Ruling class ideology</a:t>
          </a:r>
        </a:p>
      </dgm:t>
    </dgm:pt>
    <dgm:pt modelId="{130F3DB2-9516-1E44-A222-DD583291310F}" type="parTrans" cxnId="{94244E0B-E136-484B-BBB1-83BDE2E94CED}">
      <dgm:prSet/>
      <dgm:spPr/>
      <dgm:t>
        <a:bodyPr/>
        <a:lstStyle/>
        <a:p>
          <a:endParaRPr lang="en-US"/>
        </a:p>
      </dgm:t>
    </dgm:pt>
    <dgm:pt modelId="{DA7B460D-A406-E043-9F46-62E77060E803}" type="sibTrans" cxnId="{94244E0B-E136-484B-BBB1-83BDE2E94CED}">
      <dgm:prSet/>
      <dgm:spPr/>
      <dgm:t>
        <a:bodyPr/>
        <a:lstStyle/>
        <a:p>
          <a:endParaRPr lang="en-US"/>
        </a:p>
      </dgm:t>
    </dgm:pt>
    <dgm:pt modelId="{E3529226-5DE3-1645-9619-464B0463299C}">
      <dgm:prSet/>
      <dgm:spPr/>
      <dgm:t>
        <a:bodyPr/>
        <a:lstStyle/>
        <a:p>
          <a:pPr rtl="0"/>
          <a:r>
            <a:rPr lang="en-GB"/>
            <a:t>Exploitation</a:t>
          </a:r>
        </a:p>
      </dgm:t>
    </dgm:pt>
    <dgm:pt modelId="{2ECF31F6-FA25-4A44-9B42-EA312CEF8AAC}" type="parTrans" cxnId="{9E37E5D4-13F7-D744-8AF9-C65011A71643}">
      <dgm:prSet/>
      <dgm:spPr/>
      <dgm:t>
        <a:bodyPr/>
        <a:lstStyle/>
        <a:p>
          <a:endParaRPr lang="en-US"/>
        </a:p>
      </dgm:t>
    </dgm:pt>
    <dgm:pt modelId="{C53C30D9-0DB1-FD4C-833D-57091E1B1AF1}" type="sibTrans" cxnId="{9E37E5D4-13F7-D744-8AF9-C65011A71643}">
      <dgm:prSet/>
      <dgm:spPr/>
      <dgm:t>
        <a:bodyPr/>
        <a:lstStyle/>
        <a:p>
          <a:endParaRPr lang="en-US"/>
        </a:p>
      </dgm:t>
    </dgm:pt>
    <dgm:pt modelId="{E24A2E73-A871-234B-80B3-89112C294CA4}">
      <dgm:prSet/>
      <dgm:spPr/>
      <dgm:t>
        <a:bodyPr/>
        <a:lstStyle/>
        <a:p>
          <a:pPr rtl="0"/>
          <a:r>
            <a:rPr lang="en-GB"/>
            <a:t>Alienation</a:t>
          </a:r>
        </a:p>
      </dgm:t>
    </dgm:pt>
    <dgm:pt modelId="{88CC5E7F-8EC0-564A-ACED-973832F12DEF}" type="parTrans" cxnId="{E094CB0A-8734-DE4F-A6AD-335537F834F6}">
      <dgm:prSet/>
      <dgm:spPr/>
      <dgm:t>
        <a:bodyPr/>
        <a:lstStyle/>
        <a:p>
          <a:endParaRPr lang="en-US"/>
        </a:p>
      </dgm:t>
    </dgm:pt>
    <dgm:pt modelId="{6E07A82C-3D24-654A-B947-331CFA1A4E6A}" type="sibTrans" cxnId="{E094CB0A-8734-DE4F-A6AD-335537F834F6}">
      <dgm:prSet/>
      <dgm:spPr/>
      <dgm:t>
        <a:bodyPr/>
        <a:lstStyle/>
        <a:p>
          <a:endParaRPr lang="en-US"/>
        </a:p>
      </dgm:t>
    </dgm:pt>
    <dgm:pt modelId="{C87846EB-6C9D-3141-A630-03DE785F2898}">
      <dgm:prSet/>
      <dgm:spPr/>
      <dgm:t>
        <a:bodyPr/>
        <a:lstStyle/>
        <a:p>
          <a:pPr rtl="0"/>
          <a:r>
            <a:rPr lang="en-GB"/>
            <a:t>Capitalism</a:t>
          </a:r>
        </a:p>
      </dgm:t>
    </dgm:pt>
    <dgm:pt modelId="{CABC6381-D910-644A-A647-5E1801FAEA49}" type="parTrans" cxnId="{C45B1B66-2C10-5143-B42F-3C1B6334F39B}">
      <dgm:prSet/>
      <dgm:spPr/>
      <dgm:t>
        <a:bodyPr/>
        <a:lstStyle/>
        <a:p>
          <a:endParaRPr lang="en-US"/>
        </a:p>
      </dgm:t>
    </dgm:pt>
    <dgm:pt modelId="{35809219-4C73-9647-9358-27FA30BECD7D}" type="sibTrans" cxnId="{C45B1B66-2C10-5143-B42F-3C1B6334F39B}">
      <dgm:prSet/>
      <dgm:spPr/>
      <dgm:t>
        <a:bodyPr/>
        <a:lstStyle/>
        <a:p>
          <a:endParaRPr lang="en-US"/>
        </a:p>
      </dgm:t>
    </dgm:pt>
    <dgm:pt modelId="{379AF740-E0EB-674D-AA96-E3141567EB94}">
      <dgm:prSet/>
      <dgm:spPr/>
      <dgm:t>
        <a:bodyPr/>
        <a:lstStyle/>
        <a:p>
          <a:pPr rtl="0"/>
          <a:r>
            <a:rPr lang="en-GB"/>
            <a:t>Capitalist</a:t>
          </a:r>
        </a:p>
      </dgm:t>
    </dgm:pt>
    <dgm:pt modelId="{1FF199EF-F3B3-AF4D-A598-1D51F7B451B8}" type="parTrans" cxnId="{C8822C89-A627-7346-A5CD-7DD3E64165CB}">
      <dgm:prSet/>
      <dgm:spPr/>
      <dgm:t>
        <a:bodyPr/>
        <a:lstStyle/>
        <a:p>
          <a:endParaRPr lang="en-US"/>
        </a:p>
      </dgm:t>
    </dgm:pt>
    <dgm:pt modelId="{35C2787D-ECD1-4F4B-8759-22D189D7634C}" type="sibTrans" cxnId="{C8822C89-A627-7346-A5CD-7DD3E64165CB}">
      <dgm:prSet/>
      <dgm:spPr/>
      <dgm:t>
        <a:bodyPr/>
        <a:lstStyle/>
        <a:p>
          <a:endParaRPr lang="en-US"/>
        </a:p>
      </dgm:t>
    </dgm:pt>
    <dgm:pt modelId="{DE16ACA0-E46D-6444-8F69-02DA617F8ECB}">
      <dgm:prSet/>
      <dgm:spPr/>
      <dgm:t>
        <a:bodyPr/>
        <a:lstStyle/>
        <a:p>
          <a:pPr rtl="0"/>
          <a:r>
            <a:rPr lang="en-GB"/>
            <a:t>Conflict</a:t>
          </a:r>
        </a:p>
      </dgm:t>
    </dgm:pt>
    <dgm:pt modelId="{92C9A6D4-AB41-4046-B850-731CDABC0486}" type="parTrans" cxnId="{D01F54B4-BC62-EE4E-9782-B12B59E568E5}">
      <dgm:prSet/>
      <dgm:spPr/>
      <dgm:t>
        <a:bodyPr/>
        <a:lstStyle/>
        <a:p>
          <a:endParaRPr lang="en-US"/>
        </a:p>
      </dgm:t>
    </dgm:pt>
    <dgm:pt modelId="{852B2952-4C3B-1448-A024-22A6B49D2254}" type="sibTrans" cxnId="{D01F54B4-BC62-EE4E-9782-B12B59E568E5}">
      <dgm:prSet/>
      <dgm:spPr/>
      <dgm:t>
        <a:bodyPr/>
        <a:lstStyle/>
        <a:p>
          <a:endParaRPr lang="en-US"/>
        </a:p>
      </dgm:t>
    </dgm:pt>
    <dgm:pt modelId="{D76C6467-9539-C048-AD76-078A85DA6843}">
      <dgm:prSet/>
      <dgm:spPr/>
      <dgm:t>
        <a:bodyPr/>
        <a:lstStyle/>
        <a:p>
          <a:pPr rtl="0"/>
          <a:r>
            <a:rPr lang="en-GB"/>
            <a:t>Economic determinism</a:t>
          </a:r>
        </a:p>
      </dgm:t>
    </dgm:pt>
    <dgm:pt modelId="{54F95CD8-1BAC-8D49-B1C6-8BA26F6996B0}" type="parTrans" cxnId="{B07AFAC5-42C8-7449-8894-D4313BDDF4E2}">
      <dgm:prSet/>
      <dgm:spPr/>
      <dgm:t>
        <a:bodyPr/>
        <a:lstStyle/>
        <a:p>
          <a:endParaRPr lang="en-US"/>
        </a:p>
      </dgm:t>
    </dgm:pt>
    <dgm:pt modelId="{2BE5AED5-F95B-6D4E-9684-1DB27730D05D}" type="sibTrans" cxnId="{B07AFAC5-42C8-7449-8894-D4313BDDF4E2}">
      <dgm:prSet/>
      <dgm:spPr/>
      <dgm:t>
        <a:bodyPr/>
        <a:lstStyle/>
        <a:p>
          <a:endParaRPr lang="en-US"/>
        </a:p>
      </dgm:t>
    </dgm:pt>
    <dgm:pt modelId="{1F12479A-3024-284B-A2D8-B8BE3810CE21}">
      <dgm:prSet/>
      <dgm:spPr/>
      <dgm:t>
        <a:bodyPr/>
        <a:lstStyle/>
        <a:p>
          <a:pPr rtl="0"/>
          <a:r>
            <a:rPr lang="en-GB"/>
            <a:t>False class consciousness</a:t>
          </a:r>
        </a:p>
      </dgm:t>
    </dgm:pt>
    <dgm:pt modelId="{624269D2-AB58-DF4F-9DD4-C5F61EF38B01}" type="parTrans" cxnId="{27AFB750-4A73-334A-8572-541DF1F8FBF0}">
      <dgm:prSet/>
      <dgm:spPr/>
      <dgm:t>
        <a:bodyPr/>
        <a:lstStyle/>
        <a:p>
          <a:endParaRPr lang="en-US"/>
        </a:p>
      </dgm:t>
    </dgm:pt>
    <dgm:pt modelId="{273E9B6A-38A8-ED4F-BDCA-EEB7B9E91861}" type="sibTrans" cxnId="{27AFB750-4A73-334A-8572-541DF1F8FBF0}">
      <dgm:prSet/>
      <dgm:spPr/>
      <dgm:t>
        <a:bodyPr/>
        <a:lstStyle/>
        <a:p>
          <a:endParaRPr lang="en-US"/>
        </a:p>
      </dgm:t>
    </dgm:pt>
    <dgm:pt modelId="{B5F9891D-BB28-7D4E-945C-A10C89530A46}">
      <dgm:prSet/>
      <dgm:spPr/>
      <dgm:t>
        <a:bodyPr/>
        <a:lstStyle/>
        <a:p>
          <a:pPr rtl="0"/>
          <a:r>
            <a:rPr lang="en-GB" dirty="0"/>
            <a:t>Oppression</a:t>
          </a:r>
        </a:p>
      </dgm:t>
    </dgm:pt>
    <dgm:pt modelId="{417A1F44-584E-3842-97D5-FB3ADF69D709}" type="parTrans" cxnId="{B4CB7FC0-B25E-9C43-9139-B593874BF46A}">
      <dgm:prSet/>
      <dgm:spPr/>
      <dgm:t>
        <a:bodyPr/>
        <a:lstStyle/>
        <a:p>
          <a:endParaRPr lang="en-US"/>
        </a:p>
      </dgm:t>
    </dgm:pt>
    <dgm:pt modelId="{116A2CCA-1BBB-E848-BC29-2850CB463A3D}" type="sibTrans" cxnId="{B4CB7FC0-B25E-9C43-9139-B593874BF46A}">
      <dgm:prSet/>
      <dgm:spPr/>
      <dgm:t>
        <a:bodyPr/>
        <a:lstStyle/>
        <a:p>
          <a:endParaRPr lang="en-US"/>
        </a:p>
      </dgm:t>
    </dgm:pt>
    <dgm:pt modelId="{DCA10B29-3036-DA47-96A0-81A8ED6AA47D}">
      <dgm:prSet/>
      <dgm:spPr/>
      <dgm:t>
        <a:bodyPr/>
        <a:lstStyle/>
        <a:p>
          <a:pPr rtl="0"/>
          <a:r>
            <a:rPr lang="en-GB"/>
            <a:t>Monogamous nuclear family</a:t>
          </a:r>
        </a:p>
      </dgm:t>
    </dgm:pt>
    <dgm:pt modelId="{C144E953-5B87-4948-BFFE-E5814A0A5E56}" type="parTrans" cxnId="{1AA2C451-124C-E34E-BACA-9791E7067F2A}">
      <dgm:prSet/>
      <dgm:spPr/>
      <dgm:t>
        <a:bodyPr/>
        <a:lstStyle/>
        <a:p>
          <a:endParaRPr lang="en-US"/>
        </a:p>
      </dgm:t>
    </dgm:pt>
    <dgm:pt modelId="{DE0B7BC0-7DCB-2C4B-8672-B5482FE00EED}" type="sibTrans" cxnId="{1AA2C451-124C-E34E-BACA-9791E7067F2A}">
      <dgm:prSet/>
      <dgm:spPr/>
      <dgm:t>
        <a:bodyPr/>
        <a:lstStyle/>
        <a:p>
          <a:endParaRPr lang="en-US"/>
        </a:p>
      </dgm:t>
    </dgm:pt>
    <dgm:pt modelId="{FDFD07C8-88BA-654B-A7FC-AF727A897243}">
      <dgm:prSet/>
      <dgm:spPr/>
      <dgm:t>
        <a:bodyPr/>
        <a:lstStyle/>
        <a:p>
          <a:pPr rtl="0"/>
          <a:r>
            <a:rPr lang="en-GB" dirty="0"/>
            <a:t>Unit of consumption</a:t>
          </a:r>
        </a:p>
      </dgm:t>
    </dgm:pt>
    <dgm:pt modelId="{5EB92DC4-FB22-624A-AB48-478017055D6B}" type="parTrans" cxnId="{557988E3-1DB0-2A40-83A8-1168972DAA76}">
      <dgm:prSet/>
      <dgm:spPr/>
      <dgm:t>
        <a:bodyPr/>
        <a:lstStyle/>
        <a:p>
          <a:endParaRPr lang="en-US"/>
        </a:p>
      </dgm:t>
    </dgm:pt>
    <dgm:pt modelId="{086D24EA-ABFB-7A46-9C99-19DD2635B32B}" type="sibTrans" cxnId="{557988E3-1DB0-2A40-83A8-1168972DAA76}">
      <dgm:prSet/>
      <dgm:spPr/>
      <dgm:t>
        <a:bodyPr/>
        <a:lstStyle/>
        <a:p>
          <a:endParaRPr lang="en-US"/>
        </a:p>
      </dgm:t>
    </dgm:pt>
    <dgm:pt modelId="{F0D723D7-F5C3-C940-9C9C-4E2A42648BF0}">
      <dgm:prSet/>
      <dgm:spPr/>
      <dgm:t>
        <a:bodyPr/>
        <a:lstStyle/>
        <a:p>
          <a:pPr rtl="0"/>
          <a:r>
            <a:rPr lang="en-GB" dirty="0"/>
            <a:t>Glorified Prostitutes</a:t>
          </a:r>
        </a:p>
      </dgm:t>
    </dgm:pt>
    <dgm:pt modelId="{592524B9-7015-444B-AE63-EB2DDDE6CDFC}" type="parTrans" cxnId="{43CEE0DF-6919-5E48-993C-00586A9A0954}">
      <dgm:prSet/>
      <dgm:spPr/>
    </dgm:pt>
    <dgm:pt modelId="{88280747-FE96-504F-B9E9-39D4794D723E}" type="sibTrans" cxnId="{43CEE0DF-6919-5E48-993C-00586A9A0954}">
      <dgm:prSet/>
      <dgm:spPr/>
    </dgm:pt>
    <dgm:pt modelId="{57F22AE0-F18F-4F44-8F13-7788B9E0AF7D}">
      <dgm:prSet/>
      <dgm:spPr/>
      <dgm:t>
        <a:bodyPr/>
        <a:lstStyle/>
        <a:p>
          <a:pPr rtl="0"/>
          <a:r>
            <a:rPr lang="en-GB" dirty="0"/>
            <a:t>Haven</a:t>
          </a:r>
        </a:p>
      </dgm:t>
    </dgm:pt>
    <dgm:pt modelId="{12D5AF93-FE90-9246-BAC8-BBF507122780}" type="parTrans" cxnId="{B9D07B22-DA65-B440-B8B1-7C8BA2923716}">
      <dgm:prSet/>
      <dgm:spPr/>
    </dgm:pt>
    <dgm:pt modelId="{E1FF9736-290D-F741-A486-36C8C960E0E4}" type="sibTrans" cxnId="{B9D07B22-DA65-B440-B8B1-7C8BA2923716}">
      <dgm:prSet/>
      <dgm:spPr/>
    </dgm:pt>
    <dgm:pt modelId="{AC5FE25D-9069-6048-A441-11FDF7AA1B4A}" type="pres">
      <dgm:prSet presAssocID="{4B9623F0-4487-9541-BBF2-15011F42EDA9}" presName="diagram" presStyleCnt="0">
        <dgm:presLayoutVars>
          <dgm:dir/>
          <dgm:resizeHandles val="exact"/>
        </dgm:presLayoutVars>
      </dgm:prSet>
      <dgm:spPr/>
    </dgm:pt>
    <dgm:pt modelId="{BBF29E4D-AD73-0B4D-BD62-A30369A30004}" type="pres">
      <dgm:prSet presAssocID="{C222C864-711E-DF4E-AE89-F46D02612D3E}" presName="node" presStyleLbl="node1" presStyleIdx="0" presStyleCnt="15">
        <dgm:presLayoutVars>
          <dgm:bulletEnabled val="1"/>
        </dgm:presLayoutVars>
      </dgm:prSet>
      <dgm:spPr/>
    </dgm:pt>
    <dgm:pt modelId="{44C2D48A-3C9D-4C41-BCBA-EA55E997FA5C}" type="pres">
      <dgm:prSet presAssocID="{F009FF8D-E7B0-5241-B3D8-B6DD5E71E775}" presName="sibTrans" presStyleCnt="0"/>
      <dgm:spPr/>
    </dgm:pt>
    <dgm:pt modelId="{7C8183B6-3C59-A94B-A894-C01884B0AD7F}" type="pres">
      <dgm:prSet presAssocID="{3BFFFE93-0EE4-D949-8BB6-6A82EC600955}" presName="node" presStyleLbl="node1" presStyleIdx="1" presStyleCnt="15">
        <dgm:presLayoutVars>
          <dgm:bulletEnabled val="1"/>
        </dgm:presLayoutVars>
      </dgm:prSet>
      <dgm:spPr/>
    </dgm:pt>
    <dgm:pt modelId="{D1D7E986-7F16-C44F-9F40-606E0F5FCEDA}" type="pres">
      <dgm:prSet presAssocID="{85B8ED5C-DB62-D840-AB02-946F36CDDD29}" presName="sibTrans" presStyleCnt="0"/>
      <dgm:spPr/>
    </dgm:pt>
    <dgm:pt modelId="{C41B8C3A-4D0E-A847-BF9D-B5FCD835CAD9}" type="pres">
      <dgm:prSet presAssocID="{E2B4DE00-2581-2745-BA96-5F6AA632FE75}" presName="node" presStyleLbl="node1" presStyleIdx="2" presStyleCnt="15">
        <dgm:presLayoutVars>
          <dgm:bulletEnabled val="1"/>
        </dgm:presLayoutVars>
      </dgm:prSet>
      <dgm:spPr/>
    </dgm:pt>
    <dgm:pt modelId="{865D4568-45AB-8D40-89BA-6AA43E05FDCE}" type="pres">
      <dgm:prSet presAssocID="{DA7B460D-A406-E043-9F46-62E77060E803}" presName="sibTrans" presStyleCnt="0"/>
      <dgm:spPr/>
    </dgm:pt>
    <dgm:pt modelId="{A95EBF8A-20B8-A44C-B9A8-A93684AA4BB3}" type="pres">
      <dgm:prSet presAssocID="{E3529226-5DE3-1645-9619-464B0463299C}" presName="node" presStyleLbl="node1" presStyleIdx="3" presStyleCnt="15">
        <dgm:presLayoutVars>
          <dgm:bulletEnabled val="1"/>
        </dgm:presLayoutVars>
      </dgm:prSet>
      <dgm:spPr/>
    </dgm:pt>
    <dgm:pt modelId="{E7950B0E-C1F2-CA45-A4D8-CEB416D49E45}" type="pres">
      <dgm:prSet presAssocID="{C53C30D9-0DB1-FD4C-833D-57091E1B1AF1}" presName="sibTrans" presStyleCnt="0"/>
      <dgm:spPr/>
    </dgm:pt>
    <dgm:pt modelId="{0B14911B-82E1-4741-BD2F-C34074BC9904}" type="pres">
      <dgm:prSet presAssocID="{E24A2E73-A871-234B-80B3-89112C294CA4}" presName="node" presStyleLbl="node1" presStyleIdx="4" presStyleCnt="15">
        <dgm:presLayoutVars>
          <dgm:bulletEnabled val="1"/>
        </dgm:presLayoutVars>
      </dgm:prSet>
      <dgm:spPr/>
    </dgm:pt>
    <dgm:pt modelId="{7D993A90-C3D1-964B-BFF8-B0FBE3574FF1}" type="pres">
      <dgm:prSet presAssocID="{6E07A82C-3D24-654A-B947-331CFA1A4E6A}" presName="sibTrans" presStyleCnt="0"/>
      <dgm:spPr/>
    </dgm:pt>
    <dgm:pt modelId="{30EC9DEE-FE5C-3A43-8F99-3681DF78BCFC}" type="pres">
      <dgm:prSet presAssocID="{C87846EB-6C9D-3141-A630-03DE785F2898}" presName="node" presStyleLbl="node1" presStyleIdx="5" presStyleCnt="15">
        <dgm:presLayoutVars>
          <dgm:bulletEnabled val="1"/>
        </dgm:presLayoutVars>
      </dgm:prSet>
      <dgm:spPr/>
    </dgm:pt>
    <dgm:pt modelId="{0A4517B8-DDCF-7740-8319-980A15EDE90F}" type="pres">
      <dgm:prSet presAssocID="{35809219-4C73-9647-9358-27FA30BECD7D}" presName="sibTrans" presStyleCnt="0"/>
      <dgm:spPr/>
    </dgm:pt>
    <dgm:pt modelId="{3A961715-22B7-EF4C-A3B7-DF690BFE3B21}" type="pres">
      <dgm:prSet presAssocID="{379AF740-E0EB-674D-AA96-E3141567EB94}" presName="node" presStyleLbl="node1" presStyleIdx="6" presStyleCnt="15">
        <dgm:presLayoutVars>
          <dgm:bulletEnabled val="1"/>
        </dgm:presLayoutVars>
      </dgm:prSet>
      <dgm:spPr/>
    </dgm:pt>
    <dgm:pt modelId="{672B24F6-C0BD-BA4D-B266-8D6960F69D58}" type="pres">
      <dgm:prSet presAssocID="{35C2787D-ECD1-4F4B-8759-22D189D7634C}" presName="sibTrans" presStyleCnt="0"/>
      <dgm:spPr/>
    </dgm:pt>
    <dgm:pt modelId="{D37CAF95-23C8-CD48-AFC7-2AC95911A0BA}" type="pres">
      <dgm:prSet presAssocID="{DE16ACA0-E46D-6444-8F69-02DA617F8ECB}" presName="node" presStyleLbl="node1" presStyleIdx="7" presStyleCnt="15">
        <dgm:presLayoutVars>
          <dgm:bulletEnabled val="1"/>
        </dgm:presLayoutVars>
      </dgm:prSet>
      <dgm:spPr/>
    </dgm:pt>
    <dgm:pt modelId="{9402F675-3D7E-744F-8687-96ABDE4091A9}" type="pres">
      <dgm:prSet presAssocID="{852B2952-4C3B-1448-A024-22A6B49D2254}" presName="sibTrans" presStyleCnt="0"/>
      <dgm:spPr/>
    </dgm:pt>
    <dgm:pt modelId="{8863AED7-5ECD-244D-B955-0E814B089496}" type="pres">
      <dgm:prSet presAssocID="{D76C6467-9539-C048-AD76-078A85DA6843}" presName="node" presStyleLbl="node1" presStyleIdx="8" presStyleCnt="15">
        <dgm:presLayoutVars>
          <dgm:bulletEnabled val="1"/>
        </dgm:presLayoutVars>
      </dgm:prSet>
      <dgm:spPr/>
    </dgm:pt>
    <dgm:pt modelId="{3DCB9D75-CC0A-444D-888B-A54B243D6103}" type="pres">
      <dgm:prSet presAssocID="{2BE5AED5-F95B-6D4E-9684-1DB27730D05D}" presName="sibTrans" presStyleCnt="0"/>
      <dgm:spPr/>
    </dgm:pt>
    <dgm:pt modelId="{4EEBC11B-EDDB-7745-B148-D2A3D2B9100E}" type="pres">
      <dgm:prSet presAssocID="{1F12479A-3024-284B-A2D8-B8BE3810CE21}" presName="node" presStyleLbl="node1" presStyleIdx="9" presStyleCnt="15">
        <dgm:presLayoutVars>
          <dgm:bulletEnabled val="1"/>
        </dgm:presLayoutVars>
      </dgm:prSet>
      <dgm:spPr/>
    </dgm:pt>
    <dgm:pt modelId="{0FCE5913-29E0-6D44-ABC8-F58497062B78}" type="pres">
      <dgm:prSet presAssocID="{273E9B6A-38A8-ED4F-BDCA-EEB7B9E91861}" presName="sibTrans" presStyleCnt="0"/>
      <dgm:spPr/>
    </dgm:pt>
    <dgm:pt modelId="{CD6DEE4A-FFA3-6946-85D2-553123E23CBD}" type="pres">
      <dgm:prSet presAssocID="{B5F9891D-BB28-7D4E-945C-A10C89530A46}" presName="node" presStyleLbl="node1" presStyleIdx="10" presStyleCnt="15">
        <dgm:presLayoutVars>
          <dgm:bulletEnabled val="1"/>
        </dgm:presLayoutVars>
      </dgm:prSet>
      <dgm:spPr/>
    </dgm:pt>
    <dgm:pt modelId="{96CD8D9F-3972-984F-8813-BA1135425F71}" type="pres">
      <dgm:prSet presAssocID="{116A2CCA-1BBB-E848-BC29-2850CB463A3D}" presName="sibTrans" presStyleCnt="0"/>
      <dgm:spPr/>
    </dgm:pt>
    <dgm:pt modelId="{D8ECC1C6-2E7F-0843-829D-CE3FD95D5013}" type="pres">
      <dgm:prSet presAssocID="{DCA10B29-3036-DA47-96A0-81A8ED6AA47D}" presName="node" presStyleLbl="node1" presStyleIdx="11" presStyleCnt="15">
        <dgm:presLayoutVars>
          <dgm:bulletEnabled val="1"/>
        </dgm:presLayoutVars>
      </dgm:prSet>
      <dgm:spPr/>
    </dgm:pt>
    <dgm:pt modelId="{A8CDE01B-355A-8E4C-8491-C6D628FA4FEF}" type="pres">
      <dgm:prSet presAssocID="{DE0B7BC0-7DCB-2C4B-8672-B5482FE00EED}" presName="sibTrans" presStyleCnt="0"/>
      <dgm:spPr/>
    </dgm:pt>
    <dgm:pt modelId="{C36C6AB1-A325-A748-AA4C-DEDEB8D3F686}" type="pres">
      <dgm:prSet presAssocID="{FDFD07C8-88BA-654B-A7FC-AF727A897243}" presName="node" presStyleLbl="node1" presStyleIdx="12" presStyleCnt="15">
        <dgm:presLayoutVars>
          <dgm:bulletEnabled val="1"/>
        </dgm:presLayoutVars>
      </dgm:prSet>
      <dgm:spPr/>
    </dgm:pt>
    <dgm:pt modelId="{E7DAEA5A-3065-C54F-A928-4BED0D6573D4}" type="pres">
      <dgm:prSet presAssocID="{086D24EA-ABFB-7A46-9C99-19DD2635B32B}" presName="sibTrans" presStyleCnt="0"/>
      <dgm:spPr/>
    </dgm:pt>
    <dgm:pt modelId="{77F71E36-C098-7448-A3A3-570443003C55}" type="pres">
      <dgm:prSet presAssocID="{F0D723D7-F5C3-C940-9C9C-4E2A42648BF0}" presName="node" presStyleLbl="node1" presStyleIdx="13" presStyleCnt="15">
        <dgm:presLayoutVars>
          <dgm:bulletEnabled val="1"/>
        </dgm:presLayoutVars>
      </dgm:prSet>
      <dgm:spPr/>
    </dgm:pt>
    <dgm:pt modelId="{58CEAD28-C8D5-6045-943C-96A7A8D7EFD4}" type="pres">
      <dgm:prSet presAssocID="{88280747-FE96-504F-B9E9-39D4794D723E}" presName="sibTrans" presStyleCnt="0"/>
      <dgm:spPr/>
    </dgm:pt>
    <dgm:pt modelId="{B6B8AEB7-2B71-014D-89F3-4EC9863D686F}" type="pres">
      <dgm:prSet presAssocID="{57F22AE0-F18F-4F44-8F13-7788B9E0AF7D}" presName="node" presStyleLbl="node1" presStyleIdx="14" presStyleCnt="15">
        <dgm:presLayoutVars>
          <dgm:bulletEnabled val="1"/>
        </dgm:presLayoutVars>
      </dgm:prSet>
      <dgm:spPr/>
    </dgm:pt>
  </dgm:ptLst>
  <dgm:cxnLst>
    <dgm:cxn modelId="{C0D7B804-4BD0-444E-9A10-D03B66A7E906}" type="presOf" srcId="{E24A2E73-A871-234B-80B3-89112C294CA4}" destId="{0B14911B-82E1-4741-BD2F-C34074BC9904}" srcOrd="0" destOrd="0" presId="urn:microsoft.com/office/officeart/2005/8/layout/default"/>
    <dgm:cxn modelId="{E094CB0A-8734-DE4F-A6AD-335537F834F6}" srcId="{4B9623F0-4487-9541-BBF2-15011F42EDA9}" destId="{E24A2E73-A871-234B-80B3-89112C294CA4}" srcOrd="4" destOrd="0" parTransId="{88CC5E7F-8EC0-564A-ACED-973832F12DEF}" sibTransId="{6E07A82C-3D24-654A-B947-331CFA1A4E6A}"/>
    <dgm:cxn modelId="{94244E0B-E136-484B-BBB1-83BDE2E94CED}" srcId="{4B9623F0-4487-9541-BBF2-15011F42EDA9}" destId="{E2B4DE00-2581-2745-BA96-5F6AA632FE75}" srcOrd="2" destOrd="0" parTransId="{130F3DB2-9516-1E44-A222-DD583291310F}" sibTransId="{DA7B460D-A406-E043-9F46-62E77060E803}"/>
    <dgm:cxn modelId="{B9D07B22-DA65-B440-B8B1-7C8BA2923716}" srcId="{4B9623F0-4487-9541-BBF2-15011F42EDA9}" destId="{57F22AE0-F18F-4F44-8F13-7788B9E0AF7D}" srcOrd="14" destOrd="0" parTransId="{12D5AF93-FE90-9246-BAC8-BBF507122780}" sibTransId="{E1FF9736-290D-F741-A486-36C8C960E0E4}"/>
    <dgm:cxn modelId="{7BAB2F5C-4372-5440-B66B-9A5A4ED38BC3}" type="presOf" srcId="{DE16ACA0-E46D-6444-8F69-02DA617F8ECB}" destId="{D37CAF95-23C8-CD48-AFC7-2AC95911A0BA}" srcOrd="0" destOrd="0" presId="urn:microsoft.com/office/officeart/2005/8/layout/default"/>
    <dgm:cxn modelId="{9C51295E-0D99-2242-95E8-FF5622BB1434}" type="presOf" srcId="{F0D723D7-F5C3-C940-9C9C-4E2A42648BF0}" destId="{77F71E36-C098-7448-A3A3-570443003C55}" srcOrd="0" destOrd="0" presId="urn:microsoft.com/office/officeart/2005/8/layout/default"/>
    <dgm:cxn modelId="{143EB35F-5386-974C-8042-E6937E978B0D}" type="presOf" srcId="{E2B4DE00-2581-2745-BA96-5F6AA632FE75}" destId="{C41B8C3A-4D0E-A847-BF9D-B5FCD835CAD9}" srcOrd="0" destOrd="0" presId="urn:microsoft.com/office/officeart/2005/8/layout/default"/>
    <dgm:cxn modelId="{C45B1B66-2C10-5143-B42F-3C1B6334F39B}" srcId="{4B9623F0-4487-9541-BBF2-15011F42EDA9}" destId="{C87846EB-6C9D-3141-A630-03DE785F2898}" srcOrd="5" destOrd="0" parTransId="{CABC6381-D910-644A-A647-5E1801FAEA49}" sibTransId="{35809219-4C73-9647-9358-27FA30BECD7D}"/>
    <dgm:cxn modelId="{22777166-7736-7945-B986-7D4B0E07B37E}" type="presOf" srcId="{D76C6467-9539-C048-AD76-078A85DA6843}" destId="{8863AED7-5ECD-244D-B955-0E814B089496}" srcOrd="0" destOrd="0" presId="urn:microsoft.com/office/officeart/2005/8/layout/default"/>
    <dgm:cxn modelId="{18FB5F68-84E3-C74E-8C37-DBEBF9181700}" type="presOf" srcId="{FDFD07C8-88BA-654B-A7FC-AF727A897243}" destId="{C36C6AB1-A325-A748-AA4C-DEDEB8D3F686}" srcOrd="0" destOrd="0" presId="urn:microsoft.com/office/officeart/2005/8/layout/default"/>
    <dgm:cxn modelId="{0231B36A-CE6F-B140-971F-1E2F5F7BF18A}" type="presOf" srcId="{3BFFFE93-0EE4-D949-8BB6-6A82EC600955}" destId="{7C8183B6-3C59-A94B-A894-C01884B0AD7F}" srcOrd="0" destOrd="0" presId="urn:microsoft.com/office/officeart/2005/8/layout/default"/>
    <dgm:cxn modelId="{27AFB750-4A73-334A-8572-541DF1F8FBF0}" srcId="{4B9623F0-4487-9541-BBF2-15011F42EDA9}" destId="{1F12479A-3024-284B-A2D8-B8BE3810CE21}" srcOrd="9" destOrd="0" parTransId="{624269D2-AB58-DF4F-9DD4-C5F61EF38B01}" sibTransId="{273E9B6A-38A8-ED4F-BDCA-EEB7B9E91861}"/>
    <dgm:cxn modelId="{2FD23571-F602-7F46-B18D-EE4E371E9AC0}" type="presOf" srcId="{57F22AE0-F18F-4F44-8F13-7788B9E0AF7D}" destId="{B6B8AEB7-2B71-014D-89F3-4EC9863D686F}" srcOrd="0" destOrd="0" presId="urn:microsoft.com/office/officeart/2005/8/layout/default"/>
    <dgm:cxn modelId="{1AA2C451-124C-E34E-BACA-9791E7067F2A}" srcId="{4B9623F0-4487-9541-BBF2-15011F42EDA9}" destId="{DCA10B29-3036-DA47-96A0-81A8ED6AA47D}" srcOrd="11" destOrd="0" parTransId="{C144E953-5B87-4948-BFFE-E5814A0A5E56}" sibTransId="{DE0B7BC0-7DCB-2C4B-8672-B5482FE00EED}"/>
    <dgm:cxn modelId="{0812337A-7552-ED40-A59B-7FAC27527400}" type="presOf" srcId="{C87846EB-6C9D-3141-A630-03DE785F2898}" destId="{30EC9DEE-FE5C-3A43-8F99-3681DF78BCFC}" srcOrd="0" destOrd="0" presId="urn:microsoft.com/office/officeart/2005/8/layout/default"/>
    <dgm:cxn modelId="{C8822C89-A627-7346-A5CD-7DD3E64165CB}" srcId="{4B9623F0-4487-9541-BBF2-15011F42EDA9}" destId="{379AF740-E0EB-674D-AA96-E3141567EB94}" srcOrd="6" destOrd="0" parTransId="{1FF199EF-F3B3-AF4D-A598-1D51F7B451B8}" sibTransId="{35C2787D-ECD1-4F4B-8759-22D189D7634C}"/>
    <dgm:cxn modelId="{5DF5BC92-A4F1-BD47-98E5-015B031CB888}" srcId="{4B9623F0-4487-9541-BBF2-15011F42EDA9}" destId="{3BFFFE93-0EE4-D949-8BB6-6A82EC600955}" srcOrd="1" destOrd="0" parTransId="{60E0ED5E-8B53-9A4A-8363-408A1A1A7D7A}" sibTransId="{85B8ED5C-DB62-D840-AB02-946F36CDDD29}"/>
    <dgm:cxn modelId="{EA71A894-1A85-1441-82A3-191AE28D0AFA}" type="presOf" srcId="{1F12479A-3024-284B-A2D8-B8BE3810CE21}" destId="{4EEBC11B-EDDB-7745-B148-D2A3D2B9100E}" srcOrd="0" destOrd="0" presId="urn:microsoft.com/office/officeart/2005/8/layout/default"/>
    <dgm:cxn modelId="{D01F54B4-BC62-EE4E-9782-B12B59E568E5}" srcId="{4B9623F0-4487-9541-BBF2-15011F42EDA9}" destId="{DE16ACA0-E46D-6444-8F69-02DA617F8ECB}" srcOrd="7" destOrd="0" parTransId="{92C9A6D4-AB41-4046-B850-731CDABC0486}" sibTransId="{852B2952-4C3B-1448-A024-22A6B49D2254}"/>
    <dgm:cxn modelId="{16EA0FBA-9A1C-0547-A1ED-57BA22B67C0E}" type="presOf" srcId="{C222C864-711E-DF4E-AE89-F46D02612D3E}" destId="{BBF29E4D-AD73-0B4D-BD62-A30369A30004}" srcOrd="0" destOrd="0" presId="urn:microsoft.com/office/officeart/2005/8/layout/default"/>
    <dgm:cxn modelId="{B4CB7FC0-B25E-9C43-9139-B593874BF46A}" srcId="{4B9623F0-4487-9541-BBF2-15011F42EDA9}" destId="{B5F9891D-BB28-7D4E-945C-A10C89530A46}" srcOrd="10" destOrd="0" parTransId="{417A1F44-584E-3842-97D5-FB3ADF69D709}" sibTransId="{116A2CCA-1BBB-E848-BC29-2850CB463A3D}"/>
    <dgm:cxn modelId="{D222D9C3-F203-9348-8317-FB31FB9E8B59}" type="presOf" srcId="{DCA10B29-3036-DA47-96A0-81A8ED6AA47D}" destId="{D8ECC1C6-2E7F-0843-829D-CE3FD95D5013}" srcOrd="0" destOrd="0" presId="urn:microsoft.com/office/officeart/2005/8/layout/default"/>
    <dgm:cxn modelId="{6CC0B8C4-B540-C248-BCA5-4EF1D4B0E6A7}" type="presOf" srcId="{4B9623F0-4487-9541-BBF2-15011F42EDA9}" destId="{AC5FE25D-9069-6048-A441-11FDF7AA1B4A}" srcOrd="0" destOrd="0" presId="urn:microsoft.com/office/officeart/2005/8/layout/default"/>
    <dgm:cxn modelId="{B07AFAC5-42C8-7449-8894-D4313BDDF4E2}" srcId="{4B9623F0-4487-9541-BBF2-15011F42EDA9}" destId="{D76C6467-9539-C048-AD76-078A85DA6843}" srcOrd="8" destOrd="0" parTransId="{54F95CD8-1BAC-8D49-B1C6-8BA26F6996B0}" sibTransId="{2BE5AED5-F95B-6D4E-9684-1DB27730D05D}"/>
    <dgm:cxn modelId="{9E37E5D4-13F7-D744-8AF9-C65011A71643}" srcId="{4B9623F0-4487-9541-BBF2-15011F42EDA9}" destId="{E3529226-5DE3-1645-9619-464B0463299C}" srcOrd="3" destOrd="0" parTransId="{2ECF31F6-FA25-4A44-9B42-EA312CEF8AAC}" sibTransId="{C53C30D9-0DB1-FD4C-833D-57091E1B1AF1}"/>
    <dgm:cxn modelId="{43CEE0DF-6919-5E48-993C-00586A9A0954}" srcId="{4B9623F0-4487-9541-BBF2-15011F42EDA9}" destId="{F0D723D7-F5C3-C940-9C9C-4E2A42648BF0}" srcOrd="13" destOrd="0" parTransId="{592524B9-7015-444B-AE63-EB2DDDE6CDFC}" sibTransId="{88280747-FE96-504F-B9E9-39D4794D723E}"/>
    <dgm:cxn modelId="{D44CB1E1-CFC9-2F44-8012-1EE35ABC73A0}" srcId="{4B9623F0-4487-9541-BBF2-15011F42EDA9}" destId="{C222C864-711E-DF4E-AE89-F46D02612D3E}" srcOrd="0" destOrd="0" parTransId="{19D69F68-0BBC-0E4B-ADC4-8A6E0BECFFD7}" sibTransId="{F009FF8D-E7B0-5241-B3D8-B6DD5E71E775}"/>
    <dgm:cxn modelId="{557988E3-1DB0-2A40-83A8-1168972DAA76}" srcId="{4B9623F0-4487-9541-BBF2-15011F42EDA9}" destId="{FDFD07C8-88BA-654B-A7FC-AF727A897243}" srcOrd="12" destOrd="0" parTransId="{5EB92DC4-FB22-624A-AB48-478017055D6B}" sibTransId="{086D24EA-ABFB-7A46-9C99-19DD2635B32B}"/>
    <dgm:cxn modelId="{8DA0B5F0-E51C-4948-B917-9E7E2B6AA218}" type="presOf" srcId="{379AF740-E0EB-674D-AA96-E3141567EB94}" destId="{3A961715-22B7-EF4C-A3B7-DF690BFE3B21}" srcOrd="0" destOrd="0" presId="urn:microsoft.com/office/officeart/2005/8/layout/default"/>
    <dgm:cxn modelId="{F6166CF2-7623-F048-81F2-4ABE55ECA336}" type="presOf" srcId="{B5F9891D-BB28-7D4E-945C-A10C89530A46}" destId="{CD6DEE4A-FFA3-6946-85D2-553123E23CBD}" srcOrd="0" destOrd="0" presId="urn:microsoft.com/office/officeart/2005/8/layout/default"/>
    <dgm:cxn modelId="{5F5B86F9-80F5-834A-9B78-95B914D0D07D}" type="presOf" srcId="{E3529226-5DE3-1645-9619-464B0463299C}" destId="{A95EBF8A-20B8-A44C-B9A8-A93684AA4BB3}" srcOrd="0" destOrd="0" presId="urn:microsoft.com/office/officeart/2005/8/layout/default"/>
    <dgm:cxn modelId="{0936708F-F765-CE48-A01F-F57E521B9CAB}" type="presParOf" srcId="{AC5FE25D-9069-6048-A441-11FDF7AA1B4A}" destId="{BBF29E4D-AD73-0B4D-BD62-A30369A30004}" srcOrd="0" destOrd="0" presId="urn:microsoft.com/office/officeart/2005/8/layout/default"/>
    <dgm:cxn modelId="{CC09B9F8-9CBC-7546-A861-ACAAE6E8D8EC}" type="presParOf" srcId="{AC5FE25D-9069-6048-A441-11FDF7AA1B4A}" destId="{44C2D48A-3C9D-4C41-BCBA-EA55E997FA5C}" srcOrd="1" destOrd="0" presId="urn:microsoft.com/office/officeart/2005/8/layout/default"/>
    <dgm:cxn modelId="{604D108D-5FBE-6F46-9E95-E3ACCD44992D}" type="presParOf" srcId="{AC5FE25D-9069-6048-A441-11FDF7AA1B4A}" destId="{7C8183B6-3C59-A94B-A894-C01884B0AD7F}" srcOrd="2" destOrd="0" presId="urn:microsoft.com/office/officeart/2005/8/layout/default"/>
    <dgm:cxn modelId="{A85DB0F3-E349-6D43-8130-0983E57DC8B3}" type="presParOf" srcId="{AC5FE25D-9069-6048-A441-11FDF7AA1B4A}" destId="{D1D7E986-7F16-C44F-9F40-606E0F5FCEDA}" srcOrd="3" destOrd="0" presId="urn:microsoft.com/office/officeart/2005/8/layout/default"/>
    <dgm:cxn modelId="{BAE30AA2-DF9B-B141-B346-4FD82156EAB8}" type="presParOf" srcId="{AC5FE25D-9069-6048-A441-11FDF7AA1B4A}" destId="{C41B8C3A-4D0E-A847-BF9D-B5FCD835CAD9}" srcOrd="4" destOrd="0" presId="urn:microsoft.com/office/officeart/2005/8/layout/default"/>
    <dgm:cxn modelId="{043A4EBA-4DF5-D244-AB39-C717411B23CB}" type="presParOf" srcId="{AC5FE25D-9069-6048-A441-11FDF7AA1B4A}" destId="{865D4568-45AB-8D40-89BA-6AA43E05FDCE}" srcOrd="5" destOrd="0" presId="urn:microsoft.com/office/officeart/2005/8/layout/default"/>
    <dgm:cxn modelId="{D9E3E08D-95A5-1245-A05C-A67C0EA3DF41}" type="presParOf" srcId="{AC5FE25D-9069-6048-A441-11FDF7AA1B4A}" destId="{A95EBF8A-20B8-A44C-B9A8-A93684AA4BB3}" srcOrd="6" destOrd="0" presId="urn:microsoft.com/office/officeart/2005/8/layout/default"/>
    <dgm:cxn modelId="{AEA1985A-9C08-9444-B2FC-88E7BCDEFAAF}" type="presParOf" srcId="{AC5FE25D-9069-6048-A441-11FDF7AA1B4A}" destId="{E7950B0E-C1F2-CA45-A4D8-CEB416D49E45}" srcOrd="7" destOrd="0" presId="urn:microsoft.com/office/officeart/2005/8/layout/default"/>
    <dgm:cxn modelId="{F65718B6-7D17-B54D-BDFA-05D88827BD26}" type="presParOf" srcId="{AC5FE25D-9069-6048-A441-11FDF7AA1B4A}" destId="{0B14911B-82E1-4741-BD2F-C34074BC9904}" srcOrd="8" destOrd="0" presId="urn:microsoft.com/office/officeart/2005/8/layout/default"/>
    <dgm:cxn modelId="{E063EF2E-CB35-DC45-A6C3-02F0851731A2}" type="presParOf" srcId="{AC5FE25D-9069-6048-A441-11FDF7AA1B4A}" destId="{7D993A90-C3D1-964B-BFF8-B0FBE3574FF1}" srcOrd="9" destOrd="0" presId="urn:microsoft.com/office/officeart/2005/8/layout/default"/>
    <dgm:cxn modelId="{98E6151F-1323-8B42-9326-5ECDD94D8253}" type="presParOf" srcId="{AC5FE25D-9069-6048-A441-11FDF7AA1B4A}" destId="{30EC9DEE-FE5C-3A43-8F99-3681DF78BCFC}" srcOrd="10" destOrd="0" presId="urn:microsoft.com/office/officeart/2005/8/layout/default"/>
    <dgm:cxn modelId="{7B08AC8E-289D-2240-9301-89E962D9A3D1}" type="presParOf" srcId="{AC5FE25D-9069-6048-A441-11FDF7AA1B4A}" destId="{0A4517B8-DDCF-7740-8319-980A15EDE90F}" srcOrd="11" destOrd="0" presId="urn:microsoft.com/office/officeart/2005/8/layout/default"/>
    <dgm:cxn modelId="{7CABF105-D111-7D4A-8C47-C65D627CE999}" type="presParOf" srcId="{AC5FE25D-9069-6048-A441-11FDF7AA1B4A}" destId="{3A961715-22B7-EF4C-A3B7-DF690BFE3B21}" srcOrd="12" destOrd="0" presId="urn:microsoft.com/office/officeart/2005/8/layout/default"/>
    <dgm:cxn modelId="{E1D10EB0-41E2-7F4B-8A23-9EE2A3D5EAEA}" type="presParOf" srcId="{AC5FE25D-9069-6048-A441-11FDF7AA1B4A}" destId="{672B24F6-C0BD-BA4D-B266-8D6960F69D58}" srcOrd="13" destOrd="0" presId="urn:microsoft.com/office/officeart/2005/8/layout/default"/>
    <dgm:cxn modelId="{B1DBB186-5548-AA49-8BB6-7FC3C05FB4CA}" type="presParOf" srcId="{AC5FE25D-9069-6048-A441-11FDF7AA1B4A}" destId="{D37CAF95-23C8-CD48-AFC7-2AC95911A0BA}" srcOrd="14" destOrd="0" presId="urn:microsoft.com/office/officeart/2005/8/layout/default"/>
    <dgm:cxn modelId="{11E8D4DC-289C-1B45-B37A-BA833CB4E7BA}" type="presParOf" srcId="{AC5FE25D-9069-6048-A441-11FDF7AA1B4A}" destId="{9402F675-3D7E-744F-8687-96ABDE4091A9}" srcOrd="15" destOrd="0" presId="urn:microsoft.com/office/officeart/2005/8/layout/default"/>
    <dgm:cxn modelId="{ED36979E-ECDB-9E4A-A221-FFD627A76FCF}" type="presParOf" srcId="{AC5FE25D-9069-6048-A441-11FDF7AA1B4A}" destId="{8863AED7-5ECD-244D-B955-0E814B089496}" srcOrd="16" destOrd="0" presId="urn:microsoft.com/office/officeart/2005/8/layout/default"/>
    <dgm:cxn modelId="{540E440D-D44C-C64C-B859-0B2C724D9DAF}" type="presParOf" srcId="{AC5FE25D-9069-6048-A441-11FDF7AA1B4A}" destId="{3DCB9D75-CC0A-444D-888B-A54B243D6103}" srcOrd="17" destOrd="0" presId="urn:microsoft.com/office/officeart/2005/8/layout/default"/>
    <dgm:cxn modelId="{FD0E16C3-D989-164C-9215-49A9AC883131}" type="presParOf" srcId="{AC5FE25D-9069-6048-A441-11FDF7AA1B4A}" destId="{4EEBC11B-EDDB-7745-B148-D2A3D2B9100E}" srcOrd="18" destOrd="0" presId="urn:microsoft.com/office/officeart/2005/8/layout/default"/>
    <dgm:cxn modelId="{32C59563-4AEA-9D4C-83F3-B53AAB1F0640}" type="presParOf" srcId="{AC5FE25D-9069-6048-A441-11FDF7AA1B4A}" destId="{0FCE5913-29E0-6D44-ABC8-F58497062B78}" srcOrd="19" destOrd="0" presId="urn:microsoft.com/office/officeart/2005/8/layout/default"/>
    <dgm:cxn modelId="{9E59A456-EF68-5748-967B-094BA93915E1}" type="presParOf" srcId="{AC5FE25D-9069-6048-A441-11FDF7AA1B4A}" destId="{CD6DEE4A-FFA3-6946-85D2-553123E23CBD}" srcOrd="20" destOrd="0" presId="urn:microsoft.com/office/officeart/2005/8/layout/default"/>
    <dgm:cxn modelId="{29C43774-0DB3-3C40-A9FB-EAFCC6AD688C}" type="presParOf" srcId="{AC5FE25D-9069-6048-A441-11FDF7AA1B4A}" destId="{96CD8D9F-3972-984F-8813-BA1135425F71}" srcOrd="21" destOrd="0" presId="urn:microsoft.com/office/officeart/2005/8/layout/default"/>
    <dgm:cxn modelId="{B65A64B9-B2C2-F944-BF58-90FAFB9799BF}" type="presParOf" srcId="{AC5FE25D-9069-6048-A441-11FDF7AA1B4A}" destId="{D8ECC1C6-2E7F-0843-829D-CE3FD95D5013}" srcOrd="22" destOrd="0" presId="urn:microsoft.com/office/officeart/2005/8/layout/default"/>
    <dgm:cxn modelId="{64315042-8D64-EB4C-AE9C-11DEF7DB8CB7}" type="presParOf" srcId="{AC5FE25D-9069-6048-A441-11FDF7AA1B4A}" destId="{A8CDE01B-355A-8E4C-8491-C6D628FA4FEF}" srcOrd="23" destOrd="0" presId="urn:microsoft.com/office/officeart/2005/8/layout/default"/>
    <dgm:cxn modelId="{D4B5A4F8-53E5-C648-BD0F-2A3ADBAE9B2C}" type="presParOf" srcId="{AC5FE25D-9069-6048-A441-11FDF7AA1B4A}" destId="{C36C6AB1-A325-A748-AA4C-DEDEB8D3F686}" srcOrd="24" destOrd="0" presId="urn:microsoft.com/office/officeart/2005/8/layout/default"/>
    <dgm:cxn modelId="{8A98F9D6-E52E-404B-A461-4F63E6A3C9BB}" type="presParOf" srcId="{AC5FE25D-9069-6048-A441-11FDF7AA1B4A}" destId="{E7DAEA5A-3065-C54F-A928-4BED0D6573D4}" srcOrd="25" destOrd="0" presId="urn:microsoft.com/office/officeart/2005/8/layout/default"/>
    <dgm:cxn modelId="{34F961B8-F1E5-C84A-865C-3AF7EAA4B31C}" type="presParOf" srcId="{AC5FE25D-9069-6048-A441-11FDF7AA1B4A}" destId="{77F71E36-C098-7448-A3A3-570443003C55}" srcOrd="26" destOrd="0" presId="urn:microsoft.com/office/officeart/2005/8/layout/default"/>
    <dgm:cxn modelId="{32F9AA20-D04F-3D40-B263-4954C7228A93}" type="presParOf" srcId="{AC5FE25D-9069-6048-A441-11FDF7AA1B4A}" destId="{58CEAD28-C8D5-6045-943C-96A7A8D7EFD4}" srcOrd="27" destOrd="0" presId="urn:microsoft.com/office/officeart/2005/8/layout/default"/>
    <dgm:cxn modelId="{9E006F2E-1BAB-644A-810F-FF01BE41D0F7}" type="presParOf" srcId="{AC5FE25D-9069-6048-A441-11FDF7AA1B4A}" destId="{B6B8AEB7-2B71-014D-89F3-4EC9863D686F}"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44A047-9949-9F4D-8532-86EBAA1F6F33}" type="doc">
      <dgm:prSet loTypeId="urn:microsoft.com/office/officeart/2005/8/layout/bList2" loCatId="" qsTypeId="urn:microsoft.com/office/officeart/2005/8/quickstyle/simple4" qsCatId="simple" csTypeId="urn:microsoft.com/office/officeart/2005/8/colors/accent1_2" csCatId="accent1" phldr="1"/>
      <dgm:spPr/>
      <dgm:t>
        <a:bodyPr/>
        <a:lstStyle/>
        <a:p>
          <a:endParaRPr lang="en-US"/>
        </a:p>
      </dgm:t>
    </dgm:pt>
    <dgm:pt modelId="{FF31D6EC-116D-1540-AE7C-2B1D6160E2DB}">
      <dgm:prSet/>
      <dgm:spPr/>
      <dgm:t>
        <a:bodyPr/>
        <a:lstStyle/>
        <a:p>
          <a:pPr rtl="0"/>
          <a:r>
            <a:rPr lang="en-US"/>
            <a:t>Engels</a:t>
          </a:r>
        </a:p>
      </dgm:t>
    </dgm:pt>
    <dgm:pt modelId="{2B0EE4F3-CEB5-EA4D-BC37-4E42F6E6D56E}" type="parTrans" cxnId="{8A87D5D3-A00E-3146-9C38-24D3219A4D44}">
      <dgm:prSet/>
      <dgm:spPr/>
      <dgm:t>
        <a:bodyPr/>
        <a:lstStyle/>
        <a:p>
          <a:endParaRPr lang="en-US"/>
        </a:p>
      </dgm:t>
    </dgm:pt>
    <dgm:pt modelId="{6FC94AF0-1ADE-704A-8A35-795D357DE371}" type="sibTrans" cxnId="{8A87D5D3-A00E-3146-9C38-24D3219A4D44}">
      <dgm:prSet/>
      <dgm:spPr/>
      <dgm:t>
        <a:bodyPr/>
        <a:lstStyle/>
        <a:p>
          <a:endParaRPr lang="en-US"/>
        </a:p>
      </dgm:t>
    </dgm:pt>
    <dgm:pt modelId="{B2A14B55-3837-A946-8865-4E58C9BDD4DB}">
      <dgm:prSet/>
      <dgm:spPr/>
      <dgm:t>
        <a:bodyPr/>
        <a:lstStyle/>
        <a:p>
          <a:pPr rtl="0"/>
          <a:r>
            <a:rPr lang="en-US"/>
            <a:t>Althusser</a:t>
          </a:r>
        </a:p>
      </dgm:t>
    </dgm:pt>
    <dgm:pt modelId="{E3927144-EE85-7740-A62F-6D421C292142}" type="parTrans" cxnId="{A85EF035-C167-8249-950A-5F89697004C4}">
      <dgm:prSet/>
      <dgm:spPr/>
      <dgm:t>
        <a:bodyPr/>
        <a:lstStyle/>
        <a:p>
          <a:endParaRPr lang="en-US"/>
        </a:p>
      </dgm:t>
    </dgm:pt>
    <dgm:pt modelId="{3970D5F4-F00D-064E-8300-0C1174CC1BAA}" type="sibTrans" cxnId="{A85EF035-C167-8249-950A-5F89697004C4}">
      <dgm:prSet/>
      <dgm:spPr/>
      <dgm:t>
        <a:bodyPr/>
        <a:lstStyle/>
        <a:p>
          <a:endParaRPr lang="en-US"/>
        </a:p>
      </dgm:t>
    </dgm:pt>
    <dgm:pt modelId="{FCD14EAC-6D16-A442-9BA3-FBFD3ECBA276}">
      <dgm:prSet/>
      <dgm:spPr/>
      <dgm:t>
        <a:bodyPr/>
        <a:lstStyle/>
        <a:p>
          <a:pPr rtl="0"/>
          <a:r>
            <a:rPr lang="en-US"/>
            <a:t>Zaretsky</a:t>
          </a:r>
        </a:p>
      </dgm:t>
    </dgm:pt>
    <dgm:pt modelId="{C8A17F35-09B7-A047-B169-1907B178FD16}" type="parTrans" cxnId="{A5BBBE59-E439-AD48-8C89-765E4F98202B}">
      <dgm:prSet/>
      <dgm:spPr/>
      <dgm:t>
        <a:bodyPr/>
        <a:lstStyle/>
        <a:p>
          <a:endParaRPr lang="en-US"/>
        </a:p>
      </dgm:t>
    </dgm:pt>
    <dgm:pt modelId="{BBBAEEBE-5562-1644-8EE2-8DDD8AA0B5A9}" type="sibTrans" cxnId="{A5BBBE59-E439-AD48-8C89-765E4F98202B}">
      <dgm:prSet/>
      <dgm:spPr/>
      <dgm:t>
        <a:bodyPr/>
        <a:lstStyle/>
        <a:p>
          <a:endParaRPr lang="en-US"/>
        </a:p>
      </dgm:t>
    </dgm:pt>
    <dgm:pt modelId="{0F534863-7F3F-A84E-8FD5-BACE296BAC71}" type="pres">
      <dgm:prSet presAssocID="{F544A047-9949-9F4D-8532-86EBAA1F6F33}" presName="diagram" presStyleCnt="0">
        <dgm:presLayoutVars>
          <dgm:dir/>
          <dgm:animLvl val="lvl"/>
          <dgm:resizeHandles val="exact"/>
        </dgm:presLayoutVars>
      </dgm:prSet>
      <dgm:spPr/>
    </dgm:pt>
    <dgm:pt modelId="{6E8AD34B-048C-4E4B-B2E1-A15A7CD5AA36}" type="pres">
      <dgm:prSet presAssocID="{FF31D6EC-116D-1540-AE7C-2B1D6160E2DB}" presName="compNode" presStyleCnt="0"/>
      <dgm:spPr/>
    </dgm:pt>
    <dgm:pt modelId="{4E481089-03C0-5944-8200-7F5FEA3A032A}" type="pres">
      <dgm:prSet presAssocID="{FF31D6EC-116D-1540-AE7C-2B1D6160E2DB}" presName="childRect" presStyleLbl="bgAcc1" presStyleIdx="0" presStyleCnt="3">
        <dgm:presLayoutVars>
          <dgm:bulletEnabled val="1"/>
        </dgm:presLayoutVars>
      </dgm:prSet>
      <dgm:spPr>
        <a:blipFill rotWithShape="0">
          <a:blip xmlns:r="http://schemas.openxmlformats.org/officeDocument/2006/relationships" r:embed="rId1"/>
          <a:stretch>
            <a:fillRect/>
          </a:stretch>
        </a:blipFill>
      </dgm:spPr>
    </dgm:pt>
    <dgm:pt modelId="{0A9A334E-A1B5-6B44-801B-16679D390725}" type="pres">
      <dgm:prSet presAssocID="{FF31D6EC-116D-1540-AE7C-2B1D6160E2DB}" presName="parentText" presStyleLbl="node1" presStyleIdx="0" presStyleCnt="0">
        <dgm:presLayoutVars>
          <dgm:chMax val="0"/>
          <dgm:bulletEnabled val="1"/>
        </dgm:presLayoutVars>
      </dgm:prSet>
      <dgm:spPr/>
    </dgm:pt>
    <dgm:pt modelId="{913A4E44-6CF9-8F43-9BA3-21441BC0BDBA}" type="pres">
      <dgm:prSet presAssocID="{FF31D6EC-116D-1540-AE7C-2B1D6160E2DB}" presName="parentRect" presStyleLbl="alignNode1" presStyleIdx="0" presStyleCnt="3"/>
      <dgm:spPr/>
    </dgm:pt>
    <dgm:pt modelId="{04D693CE-0DCB-D445-A73E-47E4F23F4BBE}" type="pres">
      <dgm:prSet presAssocID="{FF31D6EC-116D-1540-AE7C-2B1D6160E2DB}" presName="adorn" presStyleLbl="fgAccFollowNode1" presStyleIdx="0" presStyleCnt="3"/>
      <dgm:spPr/>
    </dgm:pt>
    <dgm:pt modelId="{0C61D26B-432E-064A-BC1B-AEDBA8EFC0A4}" type="pres">
      <dgm:prSet presAssocID="{6FC94AF0-1ADE-704A-8A35-795D357DE371}" presName="sibTrans" presStyleLbl="sibTrans2D1" presStyleIdx="0" presStyleCnt="0"/>
      <dgm:spPr/>
    </dgm:pt>
    <dgm:pt modelId="{F8A46DF2-C3E5-6942-BD7E-484EE3C297C3}" type="pres">
      <dgm:prSet presAssocID="{B2A14B55-3837-A946-8865-4E58C9BDD4DB}" presName="compNode" presStyleCnt="0"/>
      <dgm:spPr/>
    </dgm:pt>
    <dgm:pt modelId="{22BB4608-660A-4145-A2B8-4A675213E001}" type="pres">
      <dgm:prSet presAssocID="{B2A14B55-3837-A946-8865-4E58C9BDD4DB}" presName="childRect" presStyleLbl="bgAcc1" presStyleIdx="1" presStyleCnt="3">
        <dgm:presLayoutVars>
          <dgm:bulletEnabled val="1"/>
        </dgm:presLayoutVars>
      </dgm:prSet>
      <dgm:spPr>
        <a:blipFill rotWithShape="0">
          <a:blip xmlns:r="http://schemas.openxmlformats.org/officeDocument/2006/relationships" r:embed="rId2"/>
          <a:stretch>
            <a:fillRect/>
          </a:stretch>
        </a:blipFill>
      </dgm:spPr>
    </dgm:pt>
    <dgm:pt modelId="{27B3CDC6-092F-8C4B-9B87-9B614D584863}" type="pres">
      <dgm:prSet presAssocID="{B2A14B55-3837-A946-8865-4E58C9BDD4DB}" presName="parentText" presStyleLbl="node1" presStyleIdx="0" presStyleCnt="0">
        <dgm:presLayoutVars>
          <dgm:chMax val="0"/>
          <dgm:bulletEnabled val="1"/>
        </dgm:presLayoutVars>
      </dgm:prSet>
      <dgm:spPr/>
    </dgm:pt>
    <dgm:pt modelId="{EF1C289F-6340-E24F-9E36-02E8E477CEE4}" type="pres">
      <dgm:prSet presAssocID="{B2A14B55-3837-A946-8865-4E58C9BDD4DB}" presName="parentRect" presStyleLbl="alignNode1" presStyleIdx="1" presStyleCnt="3"/>
      <dgm:spPr/>
    </dgm:pt>
    <dgm:pt modelId="{362B4412-2C15-444A-ADBE-7CAF816CF924}" type="pres">
      <dgm:prSet presAssocID="{B2A14B55-3837-A946-8865-4E58C9BDD4DB}" presName="adorn" presStyleLbl="fgAccFollowNode1" presStyleIdx="1" presStyleCnt="3"/>
      <dgm:spPr/>
    </dgm:pt>
    <dgm:pt modelId="{34385C06-28A4-8446-A26D-A44881E77DB2}" type="pres">
      <dgm:prSet presAssocID="{3970D5F4-F00D-064E-8300-0C1174CC1BAA}" presName="sibTrans" presStyleLbl="sibTrans2D1" presStyleIdx="0" presStyleCnt="0"/>
      <dgm:spPr/>
    </dgm:pt>
    <dgm:pt modelId="{4D50AECA-DE16-0444-8587-3F5B038BC55D}" type="pres">
      <dgm:prSet presAssocID="{FCD14EAC-6D16-A442-9BA3-FBFD3ECBA276}" presName="compNode" presStyleCnt="0"/>
      <dgm:spPr/>
    </dgm:pt>
    <dgm:pt modelId="{9475AB5A-D977-7441-A869-03FAC2A9AC4E}" type="pres">
      <dgm:prSet presAssocID="{FCD14EAC-6D16-A442-9BA3-FBFD3ECBA276}" presName="childRect" presStyleLbl="bgAcc1" presStyleIdx="2" presStyleCnt="3">
        <dgm:presLayoutVars>
          <dgm:bulletEnabled val="1"/>
        </dgm:presLayoutVars>
      </dgm:prSet>
      <dgm:spPr>
        <a:blipFill rotWithShape="0">
          <a:blip xmlns:r="http://schemas.openxmlformats.org/officeDocument/2006/relationships" r:embed="rId3"/>
          <a:stretch>
            <a:fillRect/>
          </a:stretch>
        </a:blipFill>
      </dgm:spPr>
    </dgm:pt>
    <dgm:pt modelId="{BB3F4FB3-4E8F-6A4D-B203-D5CC971B8100}" type="pres">
      <dgm:prSet presAssocID="{FCD14EAC-6D16-A442-9BA3-FBFD3ECBA276}" presName="parentText" presStyleLbl="node1" presStyleIdx="0" presStyleCnt="0">
        <dgm:presLayoutVars>
          <dgm:chMax val="0"/>
          <dgm:bulletEnabled val="1"/>
        </dgm:presLayoutVars>
      </dgm:prSet>
      <dgm:spPr/>
    </dgm:pt>
    <dgm:pt modelId="{22DE2B14-BDBF-BA4D-AE82-8C9D36D79CFA}" type="pres">
      <dgm:prSet presAssocID="{FCD14EAC-6D16-A442-9BA3-FBFD3ECBA276}" presName="parentRect" presStyleLbl="alignNode1" presStyleIdx="2" presStyleCnt="3"/>
      <dgm:spPr/>
    </dgm:pt>
    <dgm:pt modelId="{854FF854-D1BD-7B42-A206-F32F788000E2}" type="pres">
      <dgm:prSet presAssocID="{FCD14EAC-6D16-A442-9BA3-FBFD3ECBA276}" presName="adorn" presStyleLbl="fgAccFollowNode1" presStyleIdx="2" presStyleCnt="3"/>
      <dgm:spPr/>
    </dgm:pt>
  </dgm:ptLst>
  <dgm:cxnLst>
    <dgm:cxn modelId="{69747C35-6BCC-754C-B371-BC5D062EF392}" type="presOf" srcId="{FF31D6EC-116D-1540-AE7C-2B1D6160E2DB}" destId="{0A9A334E-A1B5-6B44-801B-16679D390725}" srcOrd="0" destOrd="0" presId="urn:microsoft.com/office/officeart/2005/8/layout/bList2"/>
    <dgm:cxn modelId="{A85EF035-C167-8249-950A-5F89697004C4}" srcId="{F544A047-9949-9F4D-8532-86EBAA1F6F33}" destId="{B2A14B55-3837-A946-8865-4E58C9BDD4DB}" srcOrd="1" destOrd="0" parTransId="{E3927144-EE85-7740-A62F-6D421C292142}" sibTransId="{3970D5F4-F00D-064E-8300-0C1174CC1BAA}"/>
    <dgm:cxn modelId="{B4BF5066-0AC8-334D-9FD9-C8774976B6CA}" type="presOf" srcId="{3970D5F4-F00D-064E-8300-0C1174CC1BAA}" destId="{34385C06-28A4-8446-A26D-A44881E77DB2}" srcOrd="0" destOrd="0" presId="urn:microsoft.com/office/officeart/2005/8/layout/bList2"/>
    <dgm:cxn modelId="{A5BBBE59-E439-AD48-8C89-765E4F98202B}" srcId="{F544A047-9949-9F4D-8532-86EBAA1F6F33}" destId="{FCD14EAC-6D16-A442-9BA3-FBFD3ECBA276}" srcOrd="2" destOrd="0" parTransId="{C8A17F35-09B7-A047-B169-1907B178FD16}" sibTransId="{BBBAEEBE-5562-1644-8EE2-8DDD8AA0B5A9}"/>
    <dgm:cxn modelId="{08892286-B3BF-134C-9DBA-436DA5D1F164}" type="presOf" srcId="{FF31D6EC-116D-1540-AE7C-2B1D6160E2DB}" destId="{913A4E44-6CF9-8F43-9BA3-21441BC0BDBA}" srcOrd="1" destOrd="0" presId="urn:microsoft.com/office/officeart/2005/8/layout/bList2"/>
    <dgm:cxn modelId="{665AD49D-6FFE-EB4B-B095-604BAF47AE83}" type="presOf" srcId="{6FC94AF0-1ADE-704A-8A35-795D357DE371}" destId="{0C61D26B-432E-064A-BC1B-AEDBA8EFC0A4}" srcOrd="0" destOrd="0" presId="urn:microsoft.com/office/officeart/2005/8/layout/bList2"/>
    <dgm:cxn modelId="{780AD4C3-A1A2-B746-BE36-1318D8EDC03C}" type="presOf" srcId="{FCD14EAC-6D16-A442-9BA3-FBFD3ECBA276}" destId="{BB3F4FB3-4E8F-6A4D-B203-D5CC971B8100}" srcOrd="0" destOrd="0" presId="urn:microsoft.com/office/officeart/2005/8/layout/bList2"/>
    <dgm:cxn modelId="{8A87D5D3-A00E-3146-9C38-24D3219A4D44}" srcId="{F544A047-9949-9F4D-8532-86EBAA1F6F33}" destId="{FF31D6EC-116D-1540-AE7C-2B1D6160E2DB}" srcOrd="0" destOrd="0" parTransId="{2B0EE4F3-CEB5-EA4D-BC37-4E42F6E6D56E}" sibTransId="{6FC94AF0-1ADE-704A-8A35-795D357DE371}"/>
    <dgm:cxn modelId="{167F7BD6-C02F-3E40-A6F9-E1088069238C}" type="presOf" srcId="{FCD14EAC-6D16-A442-9BA3-FBFD3ECBA276}" destId="{22DE2B14-BDBF-BA4D-AE82-8C9D36D79CFA}" srcOrd="1" destOrd="0" presId="urn:microsoft.com/office/officeart/2005/8/layout/bList2"/>
    <dgm:cxn modelId="{9D8C03DA-E406-934B-8533-7E0F0B9713AE}" type="presOf" srcId="{F544A047-9949-9F4D-8532-86EBAA1F6F33}" destId="{0F534863-7F3F-A84E-8FD5-BACE296BAC71}" srcOrd="0" destOrd="0" presId="urn:microsoft.com/office/officeart/2005/8/layout/bList2"/>
    <dgm:cxn modelId="{1FF83DEC-0364-1545-B65B-4E3BD686541C}" type="presOf" srcId="{B2A14B55-3837-A946-8865-4E58C9BDD4DB}" destId="{27B3CDC6-092F-8C4B-9B87-9B614D584863}" srcOrd="0" destOrd="0" presId="urn:microsoft.com/office/officeart/2005/8/layout/bList2"/>
    <dgm:cxn modelId="{F68A3EFF-8C2A-F042-BAAF-A87C7D808091}" type="presOf" srcId="{B2A14B55-3837-A946-8865-4E58C9BDD4DB}" destId="{EF1C289F-6340-E24F-9E36-02E8E477CEE4}" srcOrd="1" destOrd="0" presId="urn:microsoft.com/office/officeart/2005/8/layout/bList2"/>
    <dgm:cxn modelId="{04D04B0C-A9FD-8341-8A40-CB568D52A935}" type="presParOf" srcId="{0F534863-7F3F-A84E-8FD5-BACE296BAC71}" destId="{6E8AD34B-048C-4E4B-B2E1-A15A7CD5AA36}" srcOrd="0" destOrd="0" presId="urn:microsoft.com/office/officeart/2005/8/layout/bList2"/>
    <dgm:cxn modelId="{E5ACEB2F-DBB2-714C-A8F4-3E299D630D26}" type="presParOf" srcId="{6E8AD34B-048C-4E4B-B2E1-A15A7CD5AA36}" destId="{4E481089-03C0-5944-8200-7F5FEA3A032A}" srcOrd="0" destOrd="0" presId="urn:microsoft.com/office/officeart/2005/8/layout/bList2"/>
    <dgm:cxn modelId="{B739F13A-1163-2841-A09A-F0604E4566E3}" type="presParOf" srcId="{6E8AD34B-048C-4E4B-B2E1-A15A7CD5AA36}" destId="{0A9A334E-A1B5-6B44-801B-16679D390725}" srcOrd="1" destOrd="0" presId="urn:microsoft.com/office/officeart/2005/8/layout/bList2"/>
    <dgm:cxn modelId="{915B41A9-7AD9-F647-A1EE-5995D1CEB816}" type="presParOf" srcId="{6E8AD34B-048C-4E4B-B2E1-A15A7CD5AA36}" destId="{913A4E44-6CF9-8F43-9BA3-21441BC0BDBA}" srcOrd="2" destOrd="0" presId="urn:microsoft.com/office/officeart/2005/8/layout/bList2"/>
    <dgm:cxn modelId="{C705FDCC-D3DD-164E-933B-4D82959FF06F}" type="presParOf" srcId="{6E8AD34B-048C-4E4B-B2E1-A15A7CD5AA36}" destId="{04D693CE-0DCB-D445-A73E-47E4F23F4BBE}" srcOrd="3" destOrd="0" presId="urn:microsoft.com/office/officeart/2005/8/layout/bList2"/>
    <dgm:cxn modelId="{67C78CE0-8DF4-644E-B548-1D7111F15261}" type="presParOf" srcId="{0F534863-7F3F-A84E-8FD5-BACE296BAC71}" destId="{0C61D26B-432E-064A-BC1B-AEDBA8EFC0A4}" srcOrd="1" destOrd="0" presId="urn:microsoft.com/office/officeart/2005/8/layout/bList2"/>
    <dgm:cxn modelId="{5A05D886-4643-0B42-BE17-B216D95CD53A}" type="presParOf" srcId="{0F534863-7F3F-A84E-8FD5-BACE296BAC71}" destId="{F8A46DF2-C3E5-6942-BD7E-484EE3C297C3}" srcOrd="2" destOrd="0" presId="urn:microsoft.com/office/officeart/2005/8/layout/bList2"/>
    <dgm:cxn modelId="{42B15B65-BA6C-3346-9FF3-052389F8290B}" type="presParOf" srcId="{F8A46DF2-C3E5-6942-BD7E-484EE3C297C3}" destId="{22BB4608-660A-4145-A2B8-4A675213E001}" srcOrd="0" destOrd="0" presId="urn:microsoft.com/office/officeart/2005/8/layout/bList2"/>
    <dgm:cxn modelId="{64BAC461-5A3B-B34E-89B6-6BD73C002EEE}" type="presParOf" srcId="{F8A46DF2-C3E5-6942-BD7E-484EE3C297C3}" destId="{27B3CDC6-092F-8C4B-9B87-9B614D584863}" srcOrd="1" destOrd="0" presId="urn:microsoft.com/office/officeart/2005/8/layout/bList2"/>
    <dgm:cxn modelId="{3B8B877D-2C3A-CB4A-9638-BA959727A010}" type="presParOf" srcId="{F8A46DF2-C3E5-6942-BD7E-484EE3C297C3}" destId="{EF1C289F-6340-E24F-9E36-02E8E477CEE4}" srcOrd="2" destOrd="0" presId="urn:microsoft.com/office/officeart/2005/8/layout/bList2"/>
    <dgm:cxn modelId="{63DEBAC7-747A-8944-8FBD-25C189AB4413}" type="presParOf" srcId="{F8A46DF2-C3E5-6942-BD7E-484EE3C297C3}" destId="{362B4412-2C15-444A-ADBE-7CAF816CF924}" srcOrd="3" destOrd="0" presId="urn:microsoft.com/office/officeart/2005/8/layout/bList2"/>
    <dgm:cxn modelId="{5AB6200F-832D-1248-ADF5-02AA7090AE1C}" type="presParOf" srcId="{0F534863-7F3F-A84E-8FD5-BACE296BAC71}" destId="{34385C06-28A4-8446-A26D-A44881E77DB2}" srcOrd="3" destOrd="0" presId="urn:microsoft.com/office/officeart/2005/8/layout/bList2"/>
    <dgm:cxn modelId="{8D4C57D6-A2E3-4841-B5F5-324D5BCF923C}" type="presParOf" srcId="{0F534863-7F3F-A84E-8FD5-BACE296BAC71}" destId="{4D50AECA-DE16-0444-8587-3F5B038BC55D}" srcOrd="4" destOrd="0" presId="urn:microsoft.com/office/officeart/2005/8/layout/bList2"/>
    <dgm:cxn modelId="{28EB1575-95A3-4645-B6CE-867EAC33B1FE}" type="presParOf" srcId="{4D50AECA-DE16-0444-8587-3F5B038BC55D}" destId="{9475AB5A-D977-7441-A869-03FAC2A9AC4E}" srcOrd="0" destOrd="0" presId="urn:microsoft.com/office/officeart/2005/8/layout/bList2"/>
    <dgm:cxn modelId="{580E52F2-0823-1144-B45D-4CAB82C5F7E0}" type="presParOf" srcId="{4D50AECA-DE16-0444-8587-3F5B038BC55D}" destId="{BB3F4FB3-4E8F-6A4D-B203-D5CC971B8100}" srcOrd="1" destOrd="0" presId="urn:microsoft.com/office/officeart/2005/8/layout/bList2"/>
    <dgm:cxn modelId="{340C13D6-CF65-0543-9955-0D1140EC22BB}" type="presParOf" srcId="{4D50AECA-DE16-0444-8587-3F5B038BC55D}" destId="{22DE2B14-BDBF-BA4D-AE82-8C9D36D79CFA}" srcOrd="2" destOrd="0" presId="urn:microsoft.com/office/officeart/2005/8/layout/bList2"/>
    <dgm:cxn modelId="{84555E64-83DE-4E43-BA1A-2740B348DFEC}" type="presParOf" srcId="{4D50AECA-DE16-0444-8587-3F5B038BC55D}" destId="{854FF854-D1BD-7B42-A206-F32F788000E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9AD7A-9870-3048-BDD2-04DE5F546C6D}">
      <dsp:nvSpPr>
        <dsp:cNvPr id="0" name=""/>
        <dsp:cNvSpPr/>
      </dsp:nvSpPr>
      <dsp:spPr>
        <a:xfrm>
          <a:off x="3616" y="249709"/>
          <a:ext cx="3162448" cy="3162448"/>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33020" rIns="174040" bIns="33020" numCol="1" spcCol="1270" anchor="ctr" anchorCtr="0">
          <a:noAutofit/>
        </a:bodyPr>
        <a:lstStyle/>
        <a:p>
          <a:pPr marL="0" lvl="0" indent="0" algn="ctr" defTabSz="1155700" rtl="0">
            <a:lnSpc>
              <a:spcPct val="90000"/>
            </a:lnSpc>
            <a:spcBef>
              <a:spcPct val="0"/>
            </a:spcBef>
            <a:spcAft>
              <a:spcPct val="35000"/>
            </a:spcAft>
            <a:buNone/>
          </a:pPr>
          <a:r>
            <a:rPr lang="en-GB" sz="2600" kern="1200"/>
            <a:t>Inheritance of property</a:t>
          </a:r>
        </a:p>
      </dsp:txBody>
      <dsp:txXfrm>
        <a:off x="466746" y="712839"/>
        <a:ext cx="2236188" cy="2236188"/>
      </dsp:txXfrm>
    </dsp:sp>
    <dsp:sp modelId="{81F4C052-B354-5949-9BAF-D8FBFB13C5C8}">
      <dsp:nvSpPr>
        <dsp:cNvPr id="0" name=""/>
        <dsp:cNvSpPr/>
      </dsp:nvSpPr>
      <dsp:spPr>
        <a:xfrm>
          <a:off x="2533575" y="249709"/>
          <a:ext cx="3162448" cy="3162448"/>
        </a:xfrm>
        <a:prstGeom prst="ellipse">
          <a:avLst/>
        </a:prstGeom>
        <a:gradFill rotWithShape="0">
          <a:gsLst>
            <a:gs pos="0">
              <a:schemeClr val="accent2">
                <a:alpha val="50000"/>
                <a:hueOff val="2340759"/>
                <a:satOff val="-2919"/>
                <a:lumOff val="686"/>
                <a:alphaOff val="0"/>
                <a:shade val="51000"/>
                <a:satMod val="130000"/>
              </a:schemeClr>
            </a:gs>
            <a:gs pos="80000">
              <a:schemeClr val="accent2">
                <a:alpha val="50000"/>
                <a:hueOff val="2340759"/>
                <a:satOff val="-2919"/>
                <a:lumOff val="686"/>
                <a:alphaOff val="0"/>
                <a:shade val="93000"/>
                <a:satMod val="130000"/>
              </a:schemeClr>
            </a:gs>
            <a:gs pos="100000">
              <a:schemeClr val="accent2">
                <a:alpha val="50000"/>
                <a:hueOff val="2340759"/>
                <a:satOff val="-2919"/>
                <a:lumOff val="68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33020" rIns="174040" bIns="33020" numCol="1" spcCol="1270" anchor="ctr" anchorCtr="0">
          <a:noAutofit/>
        </a:bodyPr>
        <a:lstStyle/>
        <a:p>
          <a:pPr marL="0" lvl="0" indent="0" algn="ctr" defTabSz="1155700" rtl="0">
            <a:lnSpc>
              <a:spcPct val="90000"/>
            </a:lnSpc>
            <a:spcBef>
              <a:spcPct val="0"/>
            </a:spcBef>
            <a:spcAft>
              <a:spcPct val="35000"/>
            </a:spcAft>
            <a:buNone/>
          </a:pPr>
          <a:r>
            <a:rPr lang="en-GB" sz="2600" kern="1200"/>
            <a:t>Ideological function of the family</a:t>
          </a:r>
        </a:p>
      </dsp:txBody>
      <dsp:txXfrm>
        <a:off x="2996705" y="712839"/>
        <a:ext cx="2236188" cy="2236188"/>
      </dsp:txXfrm>
    </dsp:sp>
    <dsp:sp modelId="{7A733A21-6198-324F-86C0-A3C0B33D5288}">
      <dsp:nvSpPr>
        <dsp:cNvPr id="0" name=""/>
        <dsp:cNvSpPr/>
      </dsp:nvSpPr>
      <dsp:spPr>
        <a:xfrm>
          <a:off x="5063534" y="249709"/>
          <a:ext cx="3162448" cy="3162448"/>
        </a:xfrm>
        <a:prstGeom prst="ellipse">
          <a:avLst/>
        </a:prstGeom>
        <a:gradFill rotWithShape="0">
          <a:gsLst>
            <a:gs pos="0">
              <a:schemeClr val="accent2">
                <a:alpha val="50000"/>
                <a:hueOff val="4681519"/>
                <a:satOff val="-5839"/>
                <a:lumOff val="1373"/>
                <a:alphaOff val="0"/>
                <a:shade val="51000"/>
                <a:satMod val="130000"/>
              </a:schemeClr>
            </a:gs>
            <a:gs pos="80000">
              <a:schemeClr val="accent2">
                <a:alpha val="50000"/>
                <a:hueOff val="4681519"/>
                <a:satOff val="-5839"/>
                <a:lumOff val="1373"/>
                <a:alphaOff val="0"/>
                <a:shade val="93000"/>
                <a:satMod val="130000"/>
              </a:schemeClr>
            </a:gs>
            <a:gs pos="100000">
              <a:schemeClr val="accent2">
                <a:alpha val="50000"/>
                <a:hueOff val="4681519"/>
                <a:satOff val="-5839"/>
                <a:lumOff val="1373"/>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4040" tIns="33020" rIns="174040" bIns="33020" numCol="1" spcCol="1270" anchor="ctr" anchorCtr="0">
          <a:noAutofit/>
        </a:bodyPr>
        <a:lstStyle/>
        <a:p>
          <a:pPr marL="0" lvl="0" indent="0" algn="ctr" defTabSz="1155700" rtl="0">
            <a:lnSpc>
              <a:spcPct val="90000"/>
            </a:lnSpc>
            <a:spcBef>
              <a:spcPct val="0"/>
            </a:spcBef>
            <a:spcAft>
              <a:spcPct val="35000"/>
            </a:spcAft>
            <a:buNone/>
          </a:pPr>
          <a:r>
            <a:rPr lang="en-GB" sz="2600" kern="1200"/>
            <a:t>The family as a unit of consumption.</a:t>
          </a:r>
        </a:p>
      </dsp:txBody>
      <dsp:txXfrm>
        <a:off x="5526664" y="712839"/>
        <a:ext cx="2236188" cy="2236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29E4D-AD73-0B4D-BD62-A30369A30004}">
      <dsp:nvSpPr>
        <dsp:cNvPr id="0" name=""/>
        <dsp:cNvSpPr/>
      </dsp:nvSpPr>
      <dsp:spPr>
        <a:xfrm>
          <a:off x="3125" y="570805"/>
          <a:ext cx="1692175" cy="101530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t>Proletariat</a:t>
          </a:r>
        </a:p>
      </dsp:txBody>
      <dsp:txXfrm>
        <a:off x="3125" y="570805"/>
        <a:ext cx="1692175" cy="1015305"/>
      </dsp:txXfrm>
    </dsp:sp>
    <dsp:sp modelId="{7C8183B6-3C59-A94B-A894-C01884B0AD7F}">
      <dsp:nvSpPr>
        <dsp:cNvPr id="0" name=""/>
        <dsp:cNvSpPr/>
      </dsp:nvSpPr>
      <dsp:spPr>
        <a:xfrm>
          <a:off x="1864518" y="570805"/>
          <a:ext cx="1692175" cy="101530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t>Bourgeoisie</a:t>
          </a:r>
        </a:p>
      </dsp:txBody>
      <dsp:txXfrm>
        <a:off x="1864518" y="570805"/>
        <a:ext cx="1692175" cy="1015305"/>
      </dsp:txXfrm>
    </dsp:sp>
    <dsp:sp modelId="{C41B8C3A-4D0E-A847-BF9D-B5FCD835CAD9}">
      <dsp:nvSpPr>
        <dsp:cNvPr id="0" name=""/>
        <dsp:cNvSpPr/>
      </dsp:nvSpPr>
      <dsp:spPr>
        <a:xfrm>
          <a:off x="3725912" y="570805"/>
          <a:ext cx="1692175" cy="101530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t>Ruling class ideology</a:t>
          </a:r>
        </a:p>
      </dsp:txBody>
      <dsp:txXfrm>
        <a:off x="3725912" y="570805"/>
        <a:ext cx="1692175" cy="1015305"/>
      </dsp:txXfrm>
    </dsp:sp>
    <dsp:sp modelId="{A95EBF8A-20B8-A44C-B9A8-A93684AA4BB3}">
      <dsp:nvSpPr>
        <dsp:cNvPr id="0" name=""/>
        <dsp:cNvSpPr/>
      </dsp:nvSpPr>
      <dsp:spPr>
        <a:xfrm>
          <a:off x="5587305" y="570805"/>
          <a:ext cx="1692175" cy="101530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t>Exploitation</a:t>
          </a:r>
        </a:p>
      </dsp:txBody>
      <dsp:txXfrm>
        <a:off x="5587305" y="570805"/>
        <a:ext cx="1692175" cy="1015305"/>
      </dsp:txXfrm>
    </dsp:sp>
    <dsp:sp modelId="{0B14911B-82E1-4741-BD2F-C34074BC9904}">
      <dsp:nvSpPr>
        <dsp:cNvPr id="0" name=""/>
        <dsp:cNvSpPr/>
      </dsp:nvSpPr>
      <dsp:spPr>
        <a:xfrm>
          <a:off x="7448698" y="570805"/>
          <a:ext cx="1692175" cy="101530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t>Alienation</a:t>
          </a:r>
        </a:p>
      </dsp:txBody>
      <dsp:txXfrm>
        <a:off x="7448698" y="570805"/>
        <a:ext cx="1692175" cy="1015305"/>
      </dsp:txXfrm>
    </dsp:sp>
    <dsp:sp modelId="{30EC9DEE-FE5C-3A43-8F99-3681DF78BCFC}">
      <dsp:nvSpPr>
        <dsp:cNvPr id="0" name=""/>
        <dsp:cNvSpPr/>
      </dsp:nvSpPr>
      <dsp:spPr>
        <a:xfrm>
          <a:off x="3125" y="1755328"/>
          <a:ext cx="1692175" cy="101530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t>Capitalism</a:t>
          </a:r>
        </a:p>
      </dsp:txBody>
      <dsp:txXfrm>
        <a:off x="3125" y="1755328"/>
        <a:ext cx="1692175" cy="1015305"/>
      </dsp:txXfrm>
    </dsp:sp>
    <dsp:sp modelId="{3A961715-22B7-EF4C-A3B7-DF690BFE3B21}">
      <dsp:nvSpPr>
        <dsp:cNvPr id="0" name=""/>
        <dsp:cNvSpPr/>
      </dsp:nvSpPr>
      <dsp:spPr>
        <a:xfrm>
          <a:off x="1864518" y="1755328"/>
          <a:ext cx="1692175" cy="101530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t>Capitalist</a:t>
          </a:r>
        </a:p>
      </dsp:txBody>
      <dsp:txXfrm>
        <a:off x="1864518" y="1755328"/>
        <a:ext cx="1692175" cy="1015305"/>
      </dsp:txXfrm>
    </dsp:sp>
    <dsp:sp modelId="{D37CAF95-23C8-CD48-AFC7-2AC95911A0BA}">
      <dsp:nvSpPr>
        <dsp:cNvPr id="0" name=""/>
        <dsp:cNvSpPr/>
      </dsp:nvSpPr>
      <dsp:spPr>
        <a:xfrm>
          <a:off x="3725912" y="1755328"/>
          <a:ext cx="1692175" cy="101530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t>Conflict</a:t>
          </a:r>
        </a:p>
      </dsp:txBody>
      <dsp:txXfrm>
        <a:off x="3725912" y="1755328"/>
        <a:ext cx="1692175" cy="1015305"/>
      </dsp:txXfrm>
    </dsp:sp>
    <dsp:sp modelId="{8863AED7-5ECD-244D-B955-0E814B089496}">
      <dsp:nvSpPr>
        <dsp:cNvPr id="0" name=""/>
        <dsp:cNvSpPr/>
      </dsp:nvSpPr>
      <dsp:spPr>
        <a:xfrm>
          <a:off x="5587305" y="1755328"/>
          <a:ext cx="1692175" cy="101530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t>Economic determinism</a:t>
          </a:r>
        </a:p>
      </dsp:txBody>
      <dsp:txXfrm>
        <a:off x="5587305" y="1755328"/>
        <a:ext cx="1692175" cy="1015305"/>
      </dsp:txXfrm>
    </dsp:sp>
    <dsp:sp modelId="{4EEBC11B-EDDB-7745-B148-D2A3D2B9100E}">
      <dsp:nvSpPr>
        <dsp:cNvPr id="0" name=""/>
        <dsp:cNvSpPr/>
      </dsp:nvSpPr>
      <dsp:spPr>
        <a:xfrm>
          <a:off x="7448698" y="1755328"/>
          <a:ext cx="1692175" cy="101530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t>False class consciousness</a:t>
          </a:r>
        </a:p>
      </dsp:txBody>
      <dsp:txXfrm>
        <a:off x="7448698" y="1755328"/>
        <a:ext cx="1692175" cy="1015305"/>
      </dsp:txXfrm>
    </dsp:sp>
    <dsp:sp modelId="{CD6DEE4A-FFA3-6946-85D2-553123E23CBD}">
      <dsp:nvSpPr>
        <dsp:cNvPr id="0" name=""/>
        <dsp:cNvSpPr/>
      </dsp:nvSpPr>
      <dsp:spPr>
        <a:xfrm>
          <a:off x="3125" y="2939851"/>
          <a:ext cx="1692175" cy="101530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dirty="0"/>
            <a:t>Oppression</a:t>
          </a:r>
        </a:p>
      </dsp:txBody>
      <dsp:txXfrm>
        <a:off x="3125" y="2939851"/>
        <a:ext cx="1692175" cy="1015305"/>
      </dsp:txXfrm>
    </dsp:sp>
    <dsp:sp modelId="{D8ECC1C6-2E7F-0843-829D-CE3FD95D5013}">
      <dsp:nvSpPr>
        <dsp:cNvPr id="0" name=""/>
        <dsp:cNvSpPr/>
      </dsp:nvSpPr>
      <dsp:spPr>
        <a:xfrm>
          <a:off x="1864518" y="2939851"/>
          <a:ext cx="1692175" cy="101530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t>Monogamous nuclear family</a:t>
          </a:r>
        </a:p>
      </dsp:txBody>
      <dsp:txXfrm>
        <a:off x="1864518" y="2939851"/>
        <a:ext cx="1692175" cy="1015305"/>
      </dsp:txXfrm>
    </dsp:sp>
    <dsp:sp modelId="{C36C6AB1-A325-A748-AA4C-DEDEB8D3F686}">
      <dsp:nvSpPr>
        <dsp:cNvPr id="0" name=""/>
        <dsp:cNvSpPr/>
      </dsp:nvSpPr>
      <dsp:spPr>
        <a:xfrm>
          <a:off x="3725912" y="2939851"/>
          <a:ext cx="1692175" cy="101530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dirty="0"/>
            <a:t>Unit of consumption</a:t>
          </a:r>
        </a:p>
      </dsp:txBody>
      <dsp:txXfrm>
        <a:off x="3725912" y="2939851"/>
        <a:ext cx="1692175" cy="1015305"/>
      </dsp:txXfrm>
    </dsp:sp>
    <dsp:sp modelId="{77F71E36-C098-7448-A3A3-570443003C55}">
      <dsp:nvSpPr>
        <dsp:cNvPr id="0" name=""/>
        <dsp:cNvSpPr/>
      </dsp:nvSpPr>
      <dsp:spPr>
        <a:xfrm>
          <a:off x="5587305" y="2939851"/>
          <a:ext cx="1692175" cy="101530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dirty="0"/>
            <a:t>Glorified Prostitutes</a:t>
          </a:r>
        </a:p>
      </dsp:txBody>
      <dsp:txXfrm>
        <a:off x="5587305" y="2939851"/>
        <a:ext cx="1692175" cy="1015305"/>
      </dsp:txXfrm>
    </dsp:sp>
    <dsp:sp modelId="{B6B8AEB7-2B71-014D-89F3-4EC9863D686F}">
      <dsp:nvSpPr>
        <dsp:cNvPr id="0" name=""/>
        <dsp:cNvSpPr/>
      </dsp:nvSpPr>
      <dsp:spPr>
        <a:xfrm>
          <a:off x="7448698" y="2939851"/>
          <a:ext cx="1692175" cy="101530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dirty="0"/>
            <a:t>Haven</a:t>
          </a:r>
        </a:p>
      </dsp:txBody>
      <dsp:txXfrm>
        <a:off x="7448698" y="2939851"/>
        <a:ext cx="1692175" cy="1015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81089-03C0-5944-8200-7F5FEA3A032A}">
      <dsp:nvSpPr>
        <dsp:cNvPr id="0" name=""/>
        <dsp:cNvSpPr/>
      </dsp:nvSpPr>
      <dsp:spPr>
        <a:xfrm>
          <a:off x="5562" y="884654"/>
          <a:ext cx="2402387" cy="1793331"/>
        </a:xfrm>
        <a:prstGeom prst="round2SameRect">
          <a:avLst>
            <a:gd name="adj1" fmla="val 8000"/>
            <a:gd name="adj2" fmla="val 0"/>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3A4E44-6CF9-8F43-9BA3-21441BC0BDBA}">
      <dsp:nvSpPr>
        <dsp:cNvPr id="0" name=""/>
        <dsp:cNvSpPr/>
      </dsp:nvSpPr>
      <dsp:spPr>
        <a:xfrm>
          <a:off x="5562" y="2677985"/>
          <a:ext cx="2402387" cy="7711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8110" tIns="0" rIns="39370" bIns="0" numCol="1" spcCol="1270" anchor="ctr" anchorCtr="0">
          <a:noAutofit/>
        </a:bodyPr>
        <a:lstStyle/>
        <a:p>
          <a:pPr marL="0" lvl="0" indent="0" algn="l" defTabSz="1377950" rtl="0">
            <a:lnSpc>
              <a:spcPct val="90000"/>
            </a:lnSpc>
            <a:spcBef>
              <a:spcPct val="0"/>
            </a:spcBef>
            <a:spcAft>
              <a:spcPct val="35000"/>
            </a:spcAft>
            <a:buNone/>
          </a:pPr>
          <a:r>
            <a:rPr lang="en-US" sz="3100" kern="1200"/>
            <a:t>Engels</a:t>
          </a:r>
        </a:p>
      </dsp:txBody>
      <dsp:txXfrm>
        <a:off x="5562" y="2677985"/>
        <a:ext cx="1691822" cy="771132"/>
      </dsp:txXfrm>
    </dsp:sp>
    <dsp:sp modelId="{04D693CE-0DCB-D445-A73E-47E4F23F4BBE}">
      <dsp:nvSpPr>
        <dsp:cNvPr id="0" name=""/>
        <dsp:cNvSpPr/>
      </dsp:nvSpPr>
      <dsp:spPr>
        <a:xfrm>
          <a:off x="1765343" y="2800473"/>
          <a:ext cx="840835" cy="840835"/>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BB4608-660A-4145-A2B8-4A675213E001}">
      <dsp:nvSpPr>
        <dsp:cNvPr id="0" name=""/>
        <dsp:cNvSpPr/>
      </dsp:nvSpPr>
      <dsp:spPr>
        <a:xfrm>
          <a:off x="2814491" y="884654"/>
          <a:ext cx="2402387" cy="1793331"/>
        </a:xfrm>
        <a:prstGeom prst="round2SameRect">
          <a:avLst>
            <a:gd name="adj1" fmla="val 8000"/>
            <a:gd name="adj2" fmla="val 0"/>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F1C289F-6340-E24F-9E36-02E8E477CEE4}">
      <dsp:nvSpPr>
        <dsp:cNvPr id="0" name=""/>
        <dsp:cNvSpPr/>
      </dsp:nvSpPr>
      <dsp:spPr>
        <a:xfrm>
          <a:off x="2814491" y="2677985"/>
          <a:ext cx="2402387" cy="7711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8110" tIns="0" rIns="39370" bIns="0" numCol="1" spcCol="1270" anchor="ctr" anchorCtr="0">
          <a:noAutofit/>
        </a:bodyPr>
        <a:lstStyle/>
        <a:p>
          <a:pPr marL="0" lvl="0" indent="0" algn="l" defTabSz="1377950" rtl="0">
            <a:lnSpc>
              <a:spcPct val="90000"/>
            </a:lnSpc>
            <a:spcBef>
              <a:spcPct val="0"/>
            </a:spcBef>
            <a:spcAft>
              <a:spcPct val="35000"/>
            </a:spcAft>
            <a:buNone/>
          </a:pPr>
          <a:r>
            <a:rPr lang="en-US" sz="3100" kern="1200"/>
            <a:t>Althusser</a:t>
          </a:r>
        </a:p>
      </dsp:txBody>
      <dsp:txXfrm>
        <a:off x="2814491" y="2677985"/>
        <a:ext cx="1691822" cy="771132"/>
      </dsp:txXfrm>
    </dsp:sp>
    <dsp:sp modelId="{362B4412-2C15-444A-ADBE-7CAF816CF924}">
      <dsp:nvSpPr>
        <dsp:cNvPr id="0" name=""/>
        <dsp:cNvSpPr/>
      </dsp:nvSpPr>
      <dsp:spPr>
        <a:xfrm>
          <a:off x="4574273" y="2800473"/>
          <a:ext cx="840835" cy="840835"/>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75AB5A-D977-7441-A869-03FAC2A9AC4E}">
      <dsp:nvSpPr>
        <dsp:cNvPr id="0" name=""/>
        <dsp:cNvSpPr/>
      </dsp:nvSpPr>
      <dsp:spPr>
        <a:xfrm>
          <a:off x="5623420" y="884654"/>
          <a:ext cx="2402387" cy="1793331"/>
        </a:xfrm>
        <a:prstGeom prst="round2SameRect">
          <a:avLst>
            <a:gd name="adj1" fmla="val 8000"/>
            <a:gd name="adj2" fmla="val 0"/>
          </a:avLst>
        </a:prstGeom>
        <a:blipFill rotWithShape="0">
          <a:blip xmlns:r="http://schemas.openxmlformats.org/officeDocument/2006/relationships" r:embed="rId3"/>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DE2B14-BDBF-BA4D-AE82-8C9D36D79CFA}">
      <dsp:nvSpPr>
        <dsp:cNvPr id="0" name=""/>
        <dsp:cNvSpPr/>
      </dsp:nvSpPr>
      <dsp:spPr>
        <a:xfrm>
          <a:off x="5623420" y="2677985"/>
          <a:ext cx="2402387" cy="77113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8110" tIns="0" rIns="39370" bIns="0" numCol="1" spcCol="1270" anchor="ctr" anchorCtr="0">
          <a:noAutofit/>
        </a:bodyPr>
        <a:lstStyle/>
        <a:p>
          <a:pPr marL="0" lvl="0" indent="0" algn="l" defTabSz="1377950" rtl="0">
            <a:lnSpc>
              <a:spcPct val="90000"/>
            </a:lnSpc>
            <a:spcBef>
              <a:spcPct val="0"/>
            </a:spcBef>
            <a:spcAft>
              <a:spcPct val="35000"/>
            </a:spcAft>
            <a:buNone/>
          </a:pPr>
          <a:r>
            <a:rPr lang="en-US" sz="3100" kern="1200"/>
            <a:t>Zaretsky</a:t>
          </a:r>
        </a:p>
      </dsp:txBody>
      <dsp:txXfrm>
        <a:off x="5623420" y="2677985"/>
        <a:ext cx="1691822" cy="771132"/>
      </dsp:txXfrm>
    </dsp:sp>
    <dsp:sp modelId="{854FF854-D1BD-7B42-A206-F32F788000E2}">
      <dsp:nvSpPr>
        <dsp:cNvPr id="0" name=""/>
        <dsp:cNvSpPr/>
      </dsp:nvSpPr>
      <dsp:spPr>
        <a:xfrm>
          <a:off x="7383202" y="2800473"/>
          <a:ext cx="840835" cy="840835"/>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B5FC3-3804-4A79-A613-B32D56DA4C9F}" type="datetimeFigureOut">
              <a:rPr lang="en-GB" smtClean="0"/>
              <a:t>15/11/2020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21F2EA-315D-42BF-A063-3FD223726E52}" type="slidenum">
              <a:rPr lang="en-GB" smtClean="0"/>
              <a:t>‹#›</a:t>
            </a:fld>
            <a:endParaRPr lang="en-GB"/>
          </a:p>
        </p:txBody>
      </p:sp>
    </p:spTree>
    <p:extLst>
      <p:ext uri="{BB962C8B-B14F-4D97-AF65-F5344CB8AC3E}">
        <p14:creationId xmlns:p14="http://schemas.microsoft.com/office/powerpoint/2010/main" val="366785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a:t>All have the River Thames featured</a:t>
            </a:r>
            <a:r>
              <a:rPr lang="en-GB" baseline="0" dirty="0"/>
              <a:t> in </a:t>
            </a:r>
            <a:r>
              <a:rPr lang="en-GB" baseline="0"/>
              <a:t>the stories. </a:t>
            </a:r>
            <a:endParaRPr lang="en-GB"/>
          </a:p>
        </p:txBody>
      </p:sp>
      <p:sp>
        <p:nvSpPr>
          <p:cNvPr id="4" name="Slide Number Placeholder 3"/>
          <p:cNvSpPr>
            <a:spLocks noGrp="1"/>
          </p:cNvSpPr>
          <p:nvPr>
            <p:ph type="sldNum" sz="quarter" idx="10"/>
          </p:nvPr>
        </p:nvSpPr>
        <p:spPr/>
        <p:txBody>
          <a:bodyPr/>
          <a:lstStyle/>
          <a:p>
            <a:fld id="{F022C282-9E1B-45F8-A341-F33EDCF53E7C}"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6843B79-87BB-4F64-9F13-5FE6EEF8BDCB}" type="slidenum">
              <a:rPr lang="en-GB" smtClean="0"/>
              <a:pPr>
                <a:defRPr/>
              </a:pPr>
              <a:t>50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B9F8BA9-C06D-4786-81A8-79E469E3FB94}" type="datetimeFigureOut">
              <a:rPr lang="en-US" smtClean="0"/>
              <a:pPr/>
              <a:t>11/15/2020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81549-4762-4E66-A47B-A6EA8F490FB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9F8BA9-C06D-4786-81A8-79E469E3FB94}" type="datetimeFigureOut">
              <a:rPr lang="en-US" smtClean="0"/>
              <a:pPr/>
              <a:t>11/15/2020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81549-4762-4E66-A47B-A6EA8F490FB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9F8BA9-C06D-4786-81A8-79E469E3FB94}" type="datetimeFigureOut">
              <a:rPr lang="en-US" smtClean="0"/>
              <a:pPr/>
              <a:t>11/15/2020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81549-4762-4E66-A47B-A6EA8F490FB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9F8BA9-C06D-4786-81A8-79E469E3FB94}" type="datetimeFigureOut">
              <a:rPr lang="en-US" smtClean="0"/>
              <a:pPr/>
              <a:t>11/15/2020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81549-4762-4E66-A47B-A6EA8F490FB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F8BA9-C06D-4786-81A8-79E469E3FB94}" type="datetimeFigureOut">
              <a:rPr lang="en-US" smtClean="0"/>
              <a:pPr/>
              <a:t>11/15/2020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381549-4762-4E66-A47B-A6EA8F490FB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9F8BA9-C06D-4786-81A8-79E469E3FB94}" type="datetimeFigureOut">
              <a:rPr lang="en-US" smtClean="0"/>
              <a:pPr/>
              <a:t>11/15/2020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381549-4762-4E66-A47B-A6EA8F490FB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B9F8BA9-C06D-4786-81A8-79E469E3FB94}" type="datetimeFigureOut">
              <a:rPr lang="en-US" smtClean="0"/>
              <a:pPr/>
              <a:t>11/15/2020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381549-4762-4E66-A47B-A6EA8F490FB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9F8BA9-C06D-4786-81A8-79E469E3FB94}" type="datetimeFigureOut">
              <a:rPr lang="en-US" smtClean="0"/>
              <a:pPr/>
              <a:t>11/15/2020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381549-4762-4E66-A47B-A6EA8F490FB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F8BA9-C06D-4786-81A8-79E469E3FB94}" type="datetimeFigureOut">
              <a:rPr lang="en-US" smtClean="0"/>
              <a:pPr/>
              <a:t>11/15/2020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381549-4762-4E66-A47B-A6EA8F490FB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F8BA9-C06D-4786-81A8-79E469E3FB94}" type="datetimeFigureOut">
              <a:rPr lang="en-US" smtClean="0"/>
              <a:pPr/>
              <a:t>11/15/2020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381549-4762-4E66-A47B-A6EA8F490FB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F8BA9-C06D-4786-81A8-79E469E3FB94}" type="datetimeFigureOut">
              <a:rPr lang="en-US" smtClean="0"/>
              <a:pPr/>
              <a:t>11/15/2020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381549-4762-4E66-A47B-A6EA8F490FB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F8BA9-C06D-4786-81A8-79E469E3FB94}" type="datetimeFigureOut">
              <a:rPr lang="en-US" smtClean="0"/>
              <a:pPr/>
              <a:t>11/15/2020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81549-4762-4E66-A47B-A6EA8F490FBD}"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uk/imgres?imgurl=http://www.bolshevik.org/graphic/engels.jpg&amp;imgrefurl=http://www.bolshevik.org/directory.html&amp;usg=__mD4Cf0egVVcj74OHAw5iOG2ehi4=&amp;h=338&amp;w=300&amp;sz=22&amp;hl=en&amp;start=11&amp;um=1&amp;tbnid=OQGt634isHdbvM:&amp;tbnh=119&amp;tbnw=106&amp;prev=/images?q=engels&amp;hl=en&amp;sa=N&amp;um=1"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www.youtube.com/watch?v=JZ8G2a8cp5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524000" y="0"/>
            <a:ext cx="184150" cy="369888"/>
          </a:xfrm>
          <a:prstGeom prst="rect">
            <a:avLst/>
          </a:prstGeom>
          <a:noFill/>
          <a:ln w="9525">
            <a:noFill/>
            <a:miter lim="800000"/>
            <a:headEnd/>
            <a:tailEnd/>
          </a:ln>
        </p:spPr>
        <p:txBody>
          <a:bodyPr wrap="none" lIns="91430" tIns="45715" rIns="91430" bIns="45715" anchor="ctr">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084434306"/>
              </p:ext>
            </p:extLst>
          </p:nvPr>
        </p:nvGraphicFramePr>
        <p:xfrm>
          <a:off x="1524032" y="-24"/>
          <a:ext cx="9143968" cy="7164530"/>
        </p:xfrm>
        <a:graphic>
          <a:graphicData uri="http://schemas.openxmlformats.org/drawingml/2006/table">
            <a:tbl>
              <a:tblPr>
                <a:effectLst>
                  <a:innerShdw blurRad="114300">
                    <a:prstClr val="black"/>
                  </a:innerShdw>
                </a:effectLst>
              </a:tblPr>
              <a:tblGrid>
                <a:gridCol w="1305659">
                  <a:extLst>
                    <a:ext uri="{9D8B030D-6E8A-4147-A177-3AD203B41FA5}">
                      <a16:colId xmlns:a16="http://schemas.microsoft.com/office/drawing/2014/main" val="20000"/>
                    </a:ext>
                  </a:extLst>
                </a:gridCol>
                <a:gridCol w="5786589">
                  <a:extLst>
                    <a:ext uri="{9D8B030D-6E8A-4147-A177-3AD203B41FA5}">
                      <a16:colId xmlns:a16="http://schemas.microsoft.com/office/drawing/2014/main" val="20001"/>
                    </a:ext>
                  </a:extLst>
                </a:gridCol>
                <a:gridCol w="2051720">
                  <a:extLst>
                    <a:ext uri="{9D8B030D-6E8A-4147-A177-3AD203B41FA5}">
                      <a16:colId xmlns:a16="http://schemas.microsoft.com/office/drawing/2014/main" val="20002"/>
                    </a:ext>
                  </a:extLst>
                </a:gridCol>
              </a:tblGrid>
              <a:tr h="1412800">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GB" sz="1800" b="1" i="0" u="sng" dirty="0">
                        <a:solidFill>
                          <a:schemeClr val="tx1"/>
                        </a:solidFill>
                        <a:latin typeface="+mn-lt"/>
                        <a:ea typeface="Calibri" pitchFamily="34" charset="0"/>
                        <a:cs typeface="Times New Roman"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n-GB" sz="1800" b="1" i="0" u="sng" dirty="0">
                        <a:solidFill>
                          <a:schemeClr val="tx1"/>
                        </a:solidFill>
                        <a:latin typeface="+mn-lt"/>
                        <a:ea typeface="Calibri" pitchFamily="34" charset="0"/>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2800" b="1" i="0" u="none" dirty="0">
                          <a:solidFill>
                            <a:schemeClr val="tx1"/>
                          </a:solidFill>
                          <a:latin typeface="+mn-lt"/>
                          <a:ea typeface="Calibri" pitchFamily="34" charset="0"/>
                          <a:cs typeface="Times New Roman" pitchFamily="18" charset="0"/>
                        </a:rPr>
                        <a:t>Topic/Objective: </a:t>
                      </a:r>
                      <a:r>
                        <a:rPr lang="en-GB" sz="3200" b="1" dirty="0">
                          <a:solidFill>
                            <a:srgbClr val="FF0000"/>
                          </a:solidFill>
                        </a:rPr>
                        <a:t>Marxism</a:t>
                      </a:r>
                      <a:endParaRPr lang="en-GB" sz="3200" b="1" i="0" u="none" dirty="0">
                        <a:solidFill>
                          <a:schemeClr val="tx1"/>
                        </a:solidFill>
                        <a:latin typeface="+mn-lt"/>
                        <a:ea typeface="Calibri" pitchFamily="34" charset="0"/>
                        <a:cs typeface="Times New Roman" pitchFamily="18"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en-GB" sz="1800" dirty="0">
                        <a:latin typeface="Calibri"/>
                        <a:ea typeface="Calibri"/>
                        <a:cs typeface="Times New Roman"/>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ctr">
                        <a:lnSpc>
                          <a:spcPct val="115000"/>
                        </a:lnSpc>
                        <a:spcAft>
                          <a:spcPts val="0"/>
                        </a:spcAft>
                      </a:pPr>
                      <a:endParaRPr lang="en-GB" sz="1800" dirty="0">
                        <a:latin typeface="Calibri"/>
                        <a:ea typeface="Calibri"/>
                        <a:cs typeface="Times New Roman"/>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631090">
                <a:tc>
                  <a:txBody>
                    <a:bodyPr/>
                    <a:lstStyle/>
                    <a:p>
                      <a:pPr algn="ctr">
                        <a:lnSpc>
                          <a:spcPct val="115000"/>
                        </a:lnSpc>
                        <a:spcAft>
                          <a:spcPts val="0"/>
                        </a:spcAft>
                      </a:pPr>
                      <a:endParaRPr lang="en-GB" sz="1800" i="0" dirty="0">
                        <a:ln>
                          <a:solidFill>
                            <a:srgbClr val="0070C0"/>
                          </a:solidFill>
                        </a:ln>
                        <a:latin typeface="+mn-lt"/>
                        <a:ea typeface="Calibri"/>
                        <a:cs typeface="Arial" pitchFamily="34"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GB" sz="1700" b="1" i="0" dirty="0">
                          <a:ln>
                            <a:solidFill>
                              <a:srgbClr val="0070C0"/>
                            </a:solidFill>
                          </a:ln>
                          <a:latin typeface="+mn-lt"/>
                          <a:ea typeface="Calibri"/>
                          <a:cs typeface="Arial" pitchFamily="34" charset="0"/>
                        </a:rPr>
                        <a:t>LEARNING OUTCOMES/ KEY QUESTIONS</a:t>
                      </a:r>
                      <a:endParaRPr lang="en-GB" sz="1700" i="0" dirty="0">
                        <a:ln>
                          <a:solidFill>
                            <a:srgbClr val="0070C0"/>
                          </a:solidFill>
                        </a:ln>
                        <a:latin typeface="+mn-lt"/>
                        <a:ea typeface="Calibri"/>
                        <a:cs typeface="Arial" pitchFamily="34"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GB" sz="1800" b="1" i="0" dirty="0">
                          <a:ln>
                            <a:solidFill>
                              <a:srgbClr val="0070C0"/>
                            </a:solidFill>
                          </a:ln>
                          <a:latin typeface="+mn-lt"/>
                          <a:ea typeface="Calibri"/>
                          <a:cs typeface="Arial" pitchFamily="34" charset="0"/>
                        </a:rPr>
                        <a:t>KEY WORDS</a:t>
                      </a:r>
                      <a:endParaRPr lang="en-GB" sz="1800" i="0" dirty="0">
                        <a:ln>
                          <a:solidFill>
                            <a:srgbClr val="0070C0"/>
                          </a:solidFill>
                        </a:ln>
                        <a:latin typeface="+mn-lt"/>
                        <a:ea typeface="Calibri"/>
                        <a:cs typeface="Arial" pitchFamily="34"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986373">
                <a:tc>
                  <a:txBody>
                    <a:bodyPr/>
                    <a:lstStyle/>
                    <a:p>
                      <a:pPr algn="ctr">
                        <a:lnSpc>
                          <a:spcPct val="115000"/>
                        </a:lnSpc>
                        <a:spcAft>
                          <a:spcPts val="0"/>
                        </a:spcAft>
                        <a:tabLst>
                          <a:tab pos="1371600" algn="l"/>
                        </a:tabLst>
                      </a:pPr>
                      <a:r>
                        <a:rPr lang="en-GB" sz="2400" b="1" i="0" dirty="0">
                          <a:ln>
                            <a:solidFill>
                              <a:srgbClr val="0070C0"/>
                            </a:solidFill>
                          </a:ln>
                          <a:latin typeface="+mn-lt"/>
                          <a:ea typeface="Calibri"/>
                          <a:cs typeface="Arial" pitchFamily="34" charset="0"/>
                        </a:rPr>
                        <a:t>ALL</a:t>
                      </a:r>
                    </a:p>
                    <a:p>
                      <a:pPr algn="ctr">
                        <a:lnSpc>
                          <a:spcPct val="115000"/>
                        </a:lnSpc>
                        <a:spcAft>
                          <a:spcPts val="0"/>
                        </a:spcAft>
                        <a:tabLst>
                          <a:tab pos="1371600" algn="l"/>
                        </a:tabLst>
                      </a:pPr>
                      <a:r>
                        <a:rPr lang="en-GB" sz="2400" b="1" i="0" dirty="0">
                          <a:ln>
                            <a:solidFill>
                              <a:srgbClr val="0070C0"/>
                            </a:solidFill>
                          </a:ln>
                          <a:latin typeface="+mn-lt"/>
                          <a:ea typeface="Calibri"/>
                          <a:cs typeface="Arial" pitchFamily="34" charset="0"/>
                        </a:rPr>
                        <a:t>E-D</a:t>
                      </a: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defTabSz="914400" rtl="0" eaLnBrk="1" fontAlgn="auto" latinLnBrk="0" hangingPunct="1">
                        <a:lnSpc>
                          <a:spcPct val="100000"/>
                        </a:lnSpc>
                        <a:spcBef>
                          <a:spcPts val="0"/>
                        </a:spcBef>
                        <a:spcAft>
                          <a:spcPts val="0"/>
                        </a:spcAft>
                        <a:buClrTx/>
                        <a:buSzPts val="1200"/>
                        <a:buFont typeface="Symbol"/>
                        <a:buNone/>
                        <a:tabLst/>
                        <a:defRPr/>
                      </a:pPr>
                      <a:endParaRPr lang="en-GB" sz="2000" b="1" i="0" u="none" dirty="0">
                        <a:latin typeface="+mn-lt"/>
                        <a:cs typeface="Arial" pitchFamily="34" charset="0"/>
                      </a:endParaRPr>
                    </a:p>
                    <a:p>
                      <a:pPr marL="342900" marR="0" lvl="0" indent="-342900" algn="l" defTabSz="914400" rtl="0" eaLnBrk="1" fontAlgn="auto" latinLnBrk="0" hangingPunct="1">
                        <a:lnSpc>
                          <a:spcPct val="100000"/>
                        </a:lnSpc>
                        <a:spcBef>
                          <a:spcPts val="0"/>
                        </a:spcBef>
                        <a:spcAft>
                          <a:spcPts val="0"/>
                        </a:spcAft>
                        <a:buClrTx/>
                        <a:buSzPts val="1200"/>
                        <a:buFont typeface="Symbol"/>
                        <a:buNone/>
                        <a:tabLst/>
                        <a:defRPr/>
                      </a:pPr>
                      <a:r>
                        <a:rPr lang="en-GB" sz="2000" b="1" i="0" u="none" dirty="0">
                          <a:latin typeface="+mn-lt"/>
                          <a:cs typeface="Arial" pitchFamily="34" charset="0"/>
                        </a:rPr>
                        <a:t>Outline</a:t>
                      </a:r>
                      <a:r>
                        <a:rPr lang="en-GB" sz="2000" b="1" i="0" u="none" baseline="0" dirty="0">
                          <a:latin typeface="+mn-lt"/>
                          <a:cs typeface="Arial" pitchFamily="34" charset="0"/>
                        </a:rPr>
                        <a:t> key concepts in Marxist Theory</a:t>
                      </a:r>
                      <a:endParaRPr lang="en-GB" sz="2400" b="1" i="0" u="none" dirty="0">
                        <a:latin typeface="+mn-lt"/>
                        <a:cs typeface="Arial"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365760" indent="-256032" eaLnBrk="1" fontAlgn="auto" hangingPunct="1">
                        <a:spcAft>
                          <a:spcPts val="0"/>
                        </a:spcAft>
                        <a:buFont typeface="Wingdings 3"/>
                        <a:buChar char=""/>
                        <a:defRPr/>
                      </a:pPr>
                      <a:r>
                        <a:rPr lang="en-GB" sz="1600" dirty="0">
                          <a:solidFill>
                            <a:srgbClr val="FFFFFF"/>
                          </a:solidFill>
                          <a:ea typeface="+mn-ea"/>
                        </a:rPr>
                        <a:t>Proletariat</a:t>
                      </a:r>
                    </a:p>
                    <a:p>
                      <a:pPr marL="365760" indent="-256032" eaLnBrk="1" fontAlgn="auto" hangingPunct="1">
                        <a:spcAft>
                          <a:spcPts val="0"/>
                        </a:spcAft>
                        <a:buFont typeface="Wingdings 3"/>
                        <a:buChar char=""/>
                        <a:defRPr/>
                      </a:pPr>
                      <a:r>
                        <a:rPr lang="en-GB" sz="1600" dirty="0">
                          <a:solidFill>
                            <a:srgbClr val="FFFFFF"/>
                          </a:solidFill>
                          <a:ea typeface="+mn-ea"/>
                        </a:rPr>
                        <a:t>Bourgeoisie</a:t>
                      </a:r>
                    </a:p>
                    <a:p>
                      <a:pPr marL="365760" indent="-256032" eaLnBrk="1" fontAlgn="auto" hangingPunct="1">
                        <a:spcAft>
                          <a:spcPts val="0"/>
                        </a:spcAft>
                        <a:buFont typeface="Wingdings 3"/>
                        <a:buChar char=""/>
                        <a:defRPr/>
                      </a:pPr>
                      <a:r>
                        <a:rPr lang="en-GB" sz="1600" dirty="0">
                          <a:solidFill>
                            <a:srgbClr val="FFFFFF"/>
                          </a:solidFill>
                          <a:ea typeface="+mn-ea"/>
                        </a:rPr>
                        <a:t>Ruling class ideology</a:t>
                      </a:r>
                    </a:p>
                    <a:p>
                      <a:pPr marL="365760" indent="-256032" eaLnBrk="1" fontAlgn="auto" hangingPunct="1">
                        <a:spcAft>
                          <a:spcPts val="0"/>
                        </a:spcAft>
                        <a:buFont typeface="Wingdings 3"/>
                        <a:buChar char=""/>
                        <a:defRPr/>
                      </a:pPr>
                      <a:r>
                        <a:rPr lang="en-GB" sz="1600" dirty="0">
                          <a:solidFill>
                            <a:srgbClr val="FFFFFF"/>
                          </a:solidFill>
                          <a:ea typeface="+mn-ea"/>
                        </a:rPr>
                        <a:t>Exploitation</a:t>
                      </a:r>
                    </a:p>
                    <a:p>
                      <a:pPr marL="365760" indent="-256032" eaLnBrk="1" fontAlgn="auto" hangingPunct="1">
                        <a:spcAft>
                          <a:spcPts val="0"/>
                        </a:spcAft>
                        <a:buFont typeface="Wingdings 3"/>
                        <a:buChar char=""/>
                        <a:defRPr/>
                      </a:pPr>
                      <a:r>
                        <a:rPr lang="en-GB" sz="1600" dirty="0">
                          <a:solidFill>
                            <a:srgbClr val="FFFFFF"/>
                          </a:solidFill>
                          <a:ea typeface="+mn-ea"/>
                        </a:rPr>
                        <a:t>Alienation</a:t>
                      </a:r>
                    </a:p>
                    <a:p>
                      <a:pPr marL="365760" indent="-256032" eaLnBrk="1" fontAlgn="auto" hangingPunct="1">
                        <a:spcAft>
                          <a:spcPts val="0"/>
                        </a:spcAft>
                        <a:buFont typeface="Wingdings 3"/>
                        <a:buChar char=""/>
                        <a:defRPr/>
                      </a:pPr>
                      <a:r>
                        <a:rPr lang="en-GB" sz="1600" dirty="0">
                          <a:solidFill>
                            <a:srgbClr val="FFFFFF"/>
                          </a:solidFill>
                          <a:ea typeface="+mn-ea"/>
                        </a:rPr>
                        <a:t>Capitalism</a:t>
                      </a:r>
                    </a:p>
                    <a:p>
                      <a:pPr marL="365760" indent="-256032" eaLnBrk="1" fontAlgn="auto" hangingPunct="1">
                        <a:spcAft>
                          <a:spcPts val="0"/>
                        </a:spcAft>
                        <a:buFont typeface="Wingdings 3"/>
                        <a:buChar char=""/>
                        <a:defRPr/>
                      </a:pPr>
                      <a:r>
                        <a:rPr lang="en-GB" sz="1600" dirty="0">
                          <a:solidFill>
                            <a:srgbClr val="FFFFFF"/>
                          </a:solidFill>
                          <a:ea typeface="+mn-ea"/>
                        </a:rPr>
                        <a:t>Capitalist</a:t>
                      </a:r>
                    </a:p>
                    <a:p>
                      <a:pPr marL="365760" indent="-256032" eaLnBrk="1" fontAlgn="auto" hangingPunct="1">
                        <a:spcAft>
                          <a:spcPts val="0"/>
                        </a:spcAft>
                        <a:buFont typeface="Wingdings 3"/>
                        <a:buChar char=""/>
                        <a:defRPr/>
                      </a:pPr>
                      <a:r>
                        <a:rPr lang="en-GB" sz="1600" dirty="0">
                          <a:solidFill>
                            <a:srgbClr val="FFFFFF"/>
                          </a:solidFill>
                          <a:ea typeface="+mn-ea"/>
                        </a:rPr>
                        <a:t>Conflict</a:t>
                      </a:r>
                    </a:p>
                    <a:p>
                      <a:pPr marL="365760" indent="-256032" eaLnBrk="1" fontAlgn="auto" hangingPunct="1">
                        <a:spcAft>
                          <a:spcPts val="0"/>
                        </a:spcAft>
                        <a:buFont typeface="Wingdings 3"/>
                        <a:buChar char=""/>
                        <a:defRPr/>
                      </a:pPr>
                      <a:r>
                        <a:rPr lang="en-GB" sz="1600" dirty="0">
                          <a:solidFill>
                            <a:srgbClr val="FFFFFF"/>
                          </a:solidFill>
                          <a:ea typeface="+mn-ea"/>
                        </a:rPr>
                        <a:t>Economic determinism</a:t>
                      </a:r>
                    </a:p>
                    <a:p>
                      <a:pPr marL="365760" indent="-256032" eaLnBrk="1" fontAlgn="auto" hangingPunct="1">
                        <a:spcAft>
                          <a:spcPts val="0"/>
                        </a:spcAft>
                        <a:buFont typeface="Wingdings 3"/>
                        <a:buChar char=""/>
                        <a:defRPr/>
                      </a:pPr>
                      <a:r>
                        <a:rPr lang="en-GB" sz="1600" dirty="0">
                          <a:solidFill>
                            <a:srgbClr val="FFFFFF"/>
                          </a:solidFill>
                          <a:ea typeface="+mn-ea"/>
                        </a:rPr>
                        <a:t>False class consciousness</a:t>
                      </a:r>
                    </a:p>
                    <a:p>
                      <a:pPr marL="365760" indent="-256032" eaLnBrk="1" fontAlgn="auto" hangingPunct="1">
                        <a:spcAft>
                          <a:spcPts val="0"/>
                        </a:spcAft>
                        <a:buFont typeface="Wingdings 3"/>
                        <a:buChar char=""/>
                        <a:defRPr/>
                      </a:pPr>
                      <a:r>
                        <a:rPr lang="en-GB" sz="1600" dirty="0">
                          <a:solidFill>
                            <a:srgbClr val="FFFFFF"/>
                          </a:solidFill>
                          <a:ea typeface="+mn-ea"/>
                        </a:rPr>
                        <a:t>Oppression</a:t>
                      </a:r>
                    </a:p>
                    <a:p>
                      <a:pPr marL="365760" indent="-256032" eaLnBrk="1" fontAlgn="auto" hangingPunct="1">
                        <a:spcAft>
                          <a:spcPts val="0"/>
                        </a:spcAft>
                        <a:buFont typeface="Wingdings 3"/>
                        <a:buChar char=""/>
                        <a:defRPr/>
                      </a:pPr>
                      <a:r>
                        <a:rPr lang="en-GB" sz="1600" dirty="0">
                          <a:solidFill>
                            <a:srgbClr val="FFFFFF"/>
                          </a:solidFill>
                          <a:ea typeface="+mn-ea"/>
                        </a:rPr>
                        <a:t>Monogamous nuclear family</a:t>
                      </a:r>
                    </a:p>
                    <a:p>
                      <a:pPr marL="365760" indent="-256032" eaLnBrk="1" fontAlgn="auto" hangingPunct="1">
                        <a:spcAft>
                          <a:spcPts val="0"/>
                        </a:spcAft>
                        <a:buFont typeface="Wingdings 3"/>
                        <a:buChar char=""/>
                        <a:defRPr/>
                      </a:pPr>
                      <a:r>
                        <a:rPr lang="en-GB" sz="1600" dirty="0">
                          <a:solidFill>
                            <a:srgbClr val="FFFFFF"/>
                          </a:solidFill>
                          <a:ea typeface="+mn-ea"/>
                        </a:rPr>
                        <a:t>Unit of consumption</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600" i="0" dirty="0">
                        <a:latin typeface="+mn-lt"/>
                        <a:cs typeface="Arial" pitchFamily="34" charset="0"/>
                      </a:endParaRPr>
                    </a:p>
                    <a:p>
                      <a:pPr algn="ctr"/>
                      <a:endParaRPr lang="en-GB" sz="1600" i="0" kern="1200" dirty="0">
                        <a:solidFill>
                          <a:schemeClr val="tx1"/>
                        </a:solidFill>
                        <a:latin typeface="+mn-lt"/>
                        <a:ea typeface="+mn-ea"/>
                        <a:cs typeface="Arial" pitchFamily="34" charset="0"/>
                      </a:endParaRPr>
                    </a:p>
                    <a:p>
                      <a:pPr algn="ctr"/>
                      <a:r>
                        <a:rPr lang="en-GB" sz="1600" i="0" kern="1200" dirty="0">
                          <a:solidFill>
                            <a:schemeClr val="tx1"/>
                          </a:solidFill>
                          <a:latin typeface="+mn-lt"/>
                          <a:ea typeface="+mn-ea"/>
                          <a:cs typeface="Arial" pitchFamily="34" charset="0"/>
                        </a:rPr>
                        <a:t> </a:t>
                      </a: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851947">
                <a:tc>
                  <a:txBody>
                    <a:bodyPr/>
                    <a:lstStyle/>
                    <a:p>
                      <a:pPr algn="ctr">
                        <a:lnSpc>
                          <a:spcPct val="115000"/>
                        </a:lnSpc>
                        <a:spcAft>
                          <a:spcPts val="0"/>
                        </a:spcAft>
                      </a:pPr>
                      <a:endParaRPr lang="en-GB" sz="2400" b="1" i="0" dirty="0">
                        <a:ln>
                          <a:solidFill>
                            <a:srgbClr val="0070C0"/>
                          </a:solidFill>
                        </a:ln>
                        <a:latin typeface="+mn-lt"/>
                        <a:ea typeface="Calibri"/>
                        <a:cs typeface="Arial" pitchFamily="34" charset="0"/>
                      </a:endParaRPr>
                    </a:p>
                    <a:p>
                      <a:pPr algn="ctr">
                        <a:lnSpc>
                          <a:spcPct val="115000"/>
                        </a:lnSpc>
                        <a:spcAft>
                          <a:spcPts val="0"/>
                        </a:spcAft>
                      </a:pPr>
                      <a:r>
                        <a:rPr lang="en-GB" sz="2400" b="1" i="0" dirty="0">
                          <a:ln>
                            <a:solidFill>
                              <a:srgbClr val="0070C0"/>
                            </a:solidFill>
                          </a:ln>
                          <a:latin typeface="+mn-lt"/>
                          <a:ea typeface="Calibri"/>
                          <a:cs typeface="Arial" pitchFamily="34" charset="0"/>
                        </a:rPr>
                        <a:t>MOST</a:t>
                      </a:r>
                    </a:p>
                    <a:p>
                      <a:pPr algn="ctr">
                        <a:lnSpc>
                          <a:spcPct val="115000"/>
                        </a:lnSpc>
                        <a:spcAft>
                          <a:spcPts val="0"/>
                        </a:spcAft>
                      </a:pPr>
                      <a:r>
                        <a:rPr lang="en-GB" sz="2400" b="1" i="0" dirty="0">
                          <a:ln>
                            <a:solidFill>
                              <a:srgbClr val="0070C0"/>
                            </a:solidFill>
                          </a:ln>
                          <a:latin typeface="+mn-lt"/>
                          <a:ea typeface="Calibri"/>
                          <a:cs typeface="Arial" pitchFamily="34" charset="0"/>
                        </a:rPr>
                        <a:t>B-C</a:t>
                      </a: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eaLnBrk="1" hangingPunct="1">
                        <a:buFontTx/>
                        <a:buNone/>
                      </a:pPr>
                      <a:endParaRPr lang="en-GB" sz="2000" b="1" i="0" dirty="0">
                        <a:solidFill>
                          <a:schemeClr val="tx1"/>
                        </a:solidFill>
                        <a:latin typeface="+mn-lt"/>
                      </a:endParaRPr>
                    </a:p>
                    <a:p>
                      <a:pPr algn="l" eaLnBrk="1" hangingPunct="1">
                        <a:buFontTx/>
                        <a:buNone/>
                      </a:pPr>
                      <a:endParaRPr lang="en-GB" sz="2000" b="1" i="0" dirty="0">
                        <a:solidFill>
                          <a:schemeClr val="tx1"/>
                        </a:solidFill>
                        <a:latin typeface="+mn-lt"/>
                      </a:endParaRPr>
                    </a:p>
                    <a:p>
                      <a:pPr algn="l" eaLnBrk="1" hangingPunct="1">
                        <a:buFontTx/>
                        <a:buNone/>
                      </a:pPr>
                      <a:r>
                        <a:rPr lang="en-GB" sz="2000" b="1" i="0" dirty="0">
                          <a:solidFill>
                            <a:schemeClr val="tx1"/>
                          </a:solidFill>
                          <a:latin typeface="+mn-lt"/>
                        </a:rPr>
                        <a:t>Explain</a:t>
                      </a:r>
                      <a:r>
                        <a:rPr lang="en-GB" sz="2000" b="1" i="0" baseline="0" dirty="0">
                          <a:solidFill>
                            <a:schemeClr val="tx1"/>
                          </a:solidFill>
                          <a:latin typeface="+mn-lt"/>
                        </a:rPr>
                        <a:t> the Marxist View of the Family (Engels, </a:t>
                      </a:r>
                      <a:r>
                        <a:rPr lang="en-GB" sz="2000" b="1" i="0" baseline="0" dirty="0" err="1">
                          <a:solidFill>
                            <a:schemeClr val="tx1"/>
                          </a:solidFill>
                          <a:latin typeface="+mn-lt"/>
                        </a:rPr>
                        <a:t>Zaretsky</a:t>
                      </a:r>
                      <a:r>
                        <a:rPr lang="en-GB" sz="2000" b="1" i="0" baseline="0" dirty="0">
                          <a:solidFill>
                            <a:schemeClr val="tx1"/>
                          </a:solidFill>
                          <a:latin typeface="+mn-lt"/>
                        </a:rPr>
                        <a:t>, </a:t>
                      </a:r>
                      <a:r>
                        <a:rPr lang="en-GB" sz="2000" b="1" i="0" baseline="0" dirty="0" err="1">
                          <a:solidFill>
                            <a:schemeClr val="tx1"/>
                          </a:solidFill>
                          <a:latin typeface="+mn-lt"/>
                        </a:rPr>
                        <a:t>Althusser</a:t>
                      </a:r>
                      <a:r>
                        <a:rPr lang="en-GB" sz="2000" b="1" i="0" baseline="0" dirty="0">
                          <a:solidFill>
                            <a:schemeClr val="tx1"/>
                          </a:solidFill>
                          <a:latin typeface="+mn-lt"/>
                        </a:rPr>
                        <a:t>)</a:t>
                      </a:r>
                      <a:endParaRPr lang="en-GB" sz="2000" b="1" i="0" dirty="0">
                        <a:solidFill>
                          <a:schemeClr val="tx1"/>
                        </a:solidFill>
                        <a:latin typeface="+mn-lt"/>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gn="ctr">
                        <a:lnSpc>
                          <a:spcPct val="115000"/>
                        </a:lnSpc>
                        <a:spcAft>
                          <a:spcPts val="0"/>
                        </a:spcAft>
                      </a:pPr>
                      <a:endParaRPr lang="en-GB" sz="1600" b="0" dirty="0">
                        <a:latin typeface="Arial" pitchFamily="34" charset="0"/>
                        <a:ea typeface="Calibri"/>
                        <a:cs typeface="Arial" pitchFamily="34"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0003"/>
                  </a:ext>
                </a:extLst>
              </a:tr>
              <a:tr h="1275006">
                <a:tc>
                  <a:txBody>
                    <a:bodyPr/>
                    <a:lstStyle/>
                    <a:p>
                      <a:pPr algn="ctr">
                        <a:lnSpc>
                          <a:spcPct val="115000"/>
                        </a:lnSpc>
                        <a:spcAft>
                          <a:spcPts val="0"/>
                        </a:spcAft>
                      </a:pPr>
                      <a:endParaRPr lang="en-GB" sz="2400" b="1" i="0" dirty="0">
                        <a:ln>
                          <a:solidFill>
                            <a:srgbClr val="0070C0"/>
                          </a:solidFill>
                        </a:ln>
                        <a:latin typeface="+mn-lt"/>
                        <a:ea typeface="Calibri"/>
                        <a:cs typeface="Arial" pitchFamily="34" charset="0"/>
                      </a:endParaRPr>
                    </a:p>
                    <a:p>
                      <a:pPr algn="ctr">
                        <a:lnSpc>
                          <a:spcPct val="115000"/>
                        </a:lnSpc>
                        <a:spcAft>
                          <a:spcPts val="0"/>
                        </a:spcAft>
                      </a:pPr>
                      <a:r>
                        <a:rPr lang="en-GB" sz="2400" b="1" i="0" dirty="0">
                          <a:ln>
                            <a:solidFill>
                              <a:srgbClr val="0070C0"/>
                            </a:solidFill>
                          </a:ln>
                          <a:latin typeface="+mn-lt"/>
                          <a:ea typeface="Calibri"/>
                          <a:cs typeface="Arial" pitchFamily="34" charset="0"/>
                        </a:rPr>
                        <a:t>SOME</a:t>
                      </a:r>
                    </a:p>
                    <a:p>
                      <a:pPr algn="ctr">
                        <a:lnSpc>
                          <a:spcPct val="115000"/>
                        </a:lnSpc>
                        <a:spcAft>
                          <a:spcPts val="0"/>
                        </a:spcAft>
                      </a:pPr>
                      <a:r>
                        <a:rPr lang="en-GB" sz="2400" b="1" i="0" dirty="0">
                          <a:ln>
                            <a:solidFill>
                              <a:srgbClr val="0070C0"/>
                            </a:solidFill>
                          </a:ln>
                          <a:latin typeface="+mn-lt"/>
                          <a:ea typeface="Calibri"/>
                          <a:cs typeface="Arial" pitchFamily="34" charset="0"/>
                        </a:rPr>
                        <a:t>A-A*</a:t>
                      </a: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defTabSz="914400" rtl="0" eaLnBrk="1" fontAlgn="auto" latinLnBrk="0" hangingPunct="1">
                        <a:lnSpc>
                          <a:spcPct val="100000"/>
                        </a:lnSpc>
                        <a:spcBef>
                          <a:spcPts val="0"/>
                        </a:spcBef>
                        <a:spcAft>
                          <a:spcPts val="0"/>
                        </a:spcAft>
                        <a:buClrTx/>
                        <a:buSzPts val="1200"/>
                        <a:buFont typeface="Symbol"/>
                        <a:buNone/>
                        <a:tabLst/>
                        <a:defRPr/>
                      </a:pPr>
                      <a:endParaRPr lang="en-GB" sz="2000" b="1" i="0" dirty="0">
                        <a:latin typeface="+mn-lt"/>
                      </a:endParaRPr>
                    </a:p>
                    <a:p>
                      <a:pPr marL="342900" marR="0" lvl="0" indent="-342900" algn="l" defTabSz="914400" rtl="0" eaLnBrk="1" fontAlgn="auto" latinLnBrk="0" hangingPunct="1">
                        <a:lnSpc>
                          <a:spcPct val="100000"/>
                        </a:lnSpc>
                        <a:spcBef>
                          <a:spcPts val="0"/>
                        </a:spcBef>
                        <a:spcAft>
                          <a:spcPts val="0"/>
                        </a:spcAft>
                        <a:buClrTx/>
                        <a:buSzPts val="1200"/>
                        <a:buFont typeface="Symbol"/>
                        <a:buNone/>
                        <a:tabLst/>
                        <a:defRPr/>
                      </a:pPr>
                      <a:endParaRPr lang="en-GB" sz="2000" b="1" i="0" dirty="0">
                        <a:latin typeface="+mn-lt"/>
                      </a:endParaRPr>
                    </a:p>
                    <a:p>
                      <a:pPr marL="342900" marR="0" lvl="0" indent="-342900" algn="l" defTabSz="914400" rtl="0" eaLnBrk="1" fontAlgn="auto" latinLnBrk="0" hangingPunct="1">
                        <a:lnSpc>
                          <a:spcPct val="100000"/>
                        </a:lnSpc>
                        <a:spcBef>
                          <a:spcPts val="0"/>
                        </a:spcBef>
                        <a:spcAft>
                          <a:spcPts val="0"/>
                        </a:spcAft>
                        <a:buClrTx/>
                        <a:buSzPts val="1200"/>
                        <a:buFont typeface="Symbol"/>
                        <a:buNone/>
                        <a:tabLst/>
                        <a:defRPr/>
                      </a:pPr>
                      <a:r>
                        <a:rPr lang="en-GB" sz="2000" b="1" i="0" dirty="0">
                          <a:latin typeface="+mn-lt"/>
                        </a:rPr>
                        <a:t>Evaluate Marxist Views</a:t>
                      </a:r>
                      <a:r>
                        <a:rPr lang="en-GB" sz="2000" b="1" i="0" baseline="0" dirty="0">
                          <a:latin typeface="+mn-lt"/>
                        </a:rPr>
                        <a:t> of the Family</a:t>
                      </a:r>
                      <a:r>
                        <a:rPr lang="en-GB" sz="2000" b="1" i="0" dirty="0">
                          <a:latin typeface="+mn-lt"/>
                        </a:rPr>
                        <a:t>       </a:t>
                      </a:r>
                      <a:endParaRPr lang="en-GB" sz="2000" b="1" i="0" dirty="0">
                        <a:latin typeface="+mn-lt"/>
                        <a:ea typeface="Times"/>
                        <a:cs typeface="Arial"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GB" sz="1600" b="1" kern="1200" dirty="0">
                        <a:solidFill>
                          <a:schemeClr val="tx1"/>
                        </a:solidFill>
                        <a:latin typeface="Arial" pitchFamily="34" charset="0"/>
                        <a:ea typeface="+mn-ea"/>
                        <a:cs typeface="Arial" pitchFamily="34" charset="0"/>
                      </a:endParaRPr>
                    </a:p>
                  </a:txBody>
                  <a:tcPr marL="45320" marR="453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5603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188641"/>
            <a:ext cx="8229600" cy="4525963"/>
          </a:xfrm>
        </p:spPr>
        <p:txBody>
          <a:bodyPr/>
          <a:lstStyle/>
          <a:p>
            <a:pPr marL="0" indent="0">
              <a:buNone/>
            </a:pPr>
            <a:r>
              <a:rPr lang="en-GB" b="1" dirty="0"/>
              <a:t>In place of the bourgeois society, with its classes and class antagonisms, shall we have an association, in which the free development of each is the condition for the free development of all.</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73" y="2636913"/>
            <a:ext cx="2652713"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736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764705"/>
            <a:ext cx="8229600" cy="4525963"/>
          </a:xfrm>
        </p:spPr>
        <p:txBody>
          <a:bodyPr/>
          <a:lstStyle/>
          <a:p>
            <a:pPr marL="0" indent="0">
              <a:buNone/>
            </a:pPr>
            <a:r>
              <a:rPr lang="en-GB" b="1" dirty="0"/>
              <a:t>The proletarians have nothing to lose but their chains. They have a world to win.</a:t>
            </a:r>
          </a:p>
          <a:p>
            <a:pPr marL="0" indent="0">
              <a:buNone/>
            </a:pPr>
            <a:r>
              <a:rPr lang="en-GB" b="1" dirty="0"/>
              <a:t> WORKING MEN OF ALL COUNTRIES, UNITE</a:t>
            </a:r>
            <a:r>
              <a:rPr lang="en-GB" dirty="0"/>
              <a: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065" y="2636913"/>
            <a:ext cx="2652713"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58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387424"/>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262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552" y="548681"/>
            <a:ext cx="8229600" cy="4525963"/>
          </a:xfrm>
        </p:spPr>
        <p:txBody>
          <a:bodyPr/>
          <a:lstStyle/>
          <a:p>
            <a:r>
              <a:rPr lang="en-GB" b="1" dirty="0"/>
              <a:t>The philosophers have only interpreted the world, in various ways. The point, however, is to change it.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017" y="2060849"/>
            <a:ext cx="2652713"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532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116632"/>
            <a:ext cx="8229600" cy="1143000"/>
          </a:xfrm>
        </p:spPr>
        <p:txBody>
          <a:bodyPr/>
          <a:lstStyle/>
          <a:p>
            <a:r>
              <a:rPr lang="en-US" dirty="0"/>
              <a:t>Social Class</a:t>
            </a:r>
          </a:p>
        </p:txBody>
      </p:sp>
      <p:pic>
        <p:nvPicPr>
          <p:cNvPr id="4" name="Content Placeholder 3"/>
          <p:cNvPicPr>
            <a:picLocks noGrp="1" noChangeAspect="1"/>
          </p:cNvPicPr>
          <p:nvPr>
            <p:ph idx="1"/>
          </p:nvPr>
        </p:nvPicPr>
        <p:blipFill>
          <a:blip r:embed="rId2"/>
          <a:srcRect l="-62405" r="-62405"/>
          <a:stretch>
            <a:fillRect/>
          </a:stretch>
        </p:blipFill>
        <p:spPr>
          <a:xfrm>
            <a:off x="1509472" y="1052736"/>
            <a:ext cx="9689028" cy="5616624"/>
          </a:xfrm>
        </p:spPr>
      </p:pic>
    </p:spTree>
    <p:extLst>
      <p:ext uri="{BB962C8B-B14F-4D97-AF65-F5344CB8AC3E}">
        <p14:creationId xmlns:p14="http://schemas.microsoft.com/office/powerpoint/2010/main" val="3007658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7837" r="-17837"/>
          <a:stretch>
            <a:fillRect/>
          </a:stretch>
        </p:blipFill>
        <p:spPr>
          <a:xfrm>
            <a:off x="2783632" y="1628800"/>
            <a:ext cx="6923112" cy="4205064"/>
          </a:xfrm>
        </p:spPr>
      </p:pic>
    </p:spTree>
    <p:extLst>
      <p:ext uri="{BB962C8B-B14F-4D97-AF65-F5344CB8AC3E}">
        <p14:creationId xmlns:p14="http://schemas.microsoft.com/office/powerpoint/2010/main" val="204975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816080" y="908721"/>
            <a:ext cx="3548856" cy="4653347"/>
          </a:xfrm>
          <a:prstGeom prst="rect">
            <a:avLst/>
          </a:prstGeom>
        </p:spPr>
      </p:pic>
      <p:pic>
        <p:nvPicPr>
          <p:cNvPr id="5" name="Picture 4"/>
          <p:cNvPicPr>
            <a:picLocks noChangeAspect="1"/>
          </p:cNvPicPr>
          <p:nvPr/>
        </p:nvPicPr>
        <p:blipFill>
          <a:blip r:embed="rId3"/>
          <a:stretch>
            <a:fillRect/>
          </a:stretch>
        </p:blipFill>
        <p:spPr>
          <a:xfrm>
            <a:off x="1775521" y="1268760"/>
            <a:ext cx="4878151" cy="3906408"/>
          </a:xfrm>
          <a:prstGeom prst="rect">
            <a:avLst/>
          </a:prstGeom>
        </p:spPr>
      </p:pic>
    </p:spTree>
    <p:extLst>
      <p:ext uri="{BB962C8B-B14F-4D97-AF65-F5344CB8AC3E}">
        <p14:creationId xmlns:p14="http://schemas.microsoft.com/office/powerpoint/2010/main" val="1787598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63079" r="-63079"/>
          <a:stretch>
            <a:fillRect/>
          </a:stretch>
        </p:blipFill>
        <p:spPr>
          <a:xfrm>
            <a:off x="3791744" y="692697"/>
            <a:ext cx="8229600" cy="4525963"/>
          </a:xfrm>
        </p:spPr>
      </p:pic>
      <p:pic>
        <p:nvPicPr>
          <p:cNvPr id="5" name="Picture 4"/>
          <p:cNvPicPr>
            <a:picLocks noChangeAspect="1"/>
          </p:cNvPicPr>
          <p:nvPr/>
        </p:nvPicPr>
        <p:blipFill>
          <a:blip r:embed="rId3"/>
          <a:stretch>
            <a:fillRect/>
          </a:stretch>
        </p:blipFill>
        <p:spPr>
          <a:xfrm>
            <a:off x="2135560" y="404664"/>
            <a:ext cx="3606800" cy="2247900"/>
          </a:xfrm>
          <a:prstGeom prst="rect">
            <a:avLst/>
          </a:prstGeom>
        </p:spPr>
      </p:pic>
      <p:pic>
        <p:nvPicPr>
          <p:cNvPr id="6" name="Picture 5"/>
          <p:cNvPicPr>
            <a:picLocks noChangeAspect="1"/>
          </p:cNvPicPr>
          <p:nvPr/>
        </p:nvPicPr>
        <p:blipFill>
          <a:blip r:embed="rId4"/>
          <a:stretch>
            <a:fillRect/>
          </a:stretch>
        </p:blipFill>
        <p:spPr>
          <a:xfrm>
            <a:off x="2423592" y="3855177"/>
            <a:ext cx="2730500" cy="2971800"/>
          </a:xfrm>
          <a:prstGeom prst="rect">
            <a:avLst/>
          </a:prstGeom>
        </p:spPr>
      </p:pic>
    </p:spTree>
    <p:extLst>
      <p:ext uri="{BB962C8B-B14F-4D97-AF65-F5344CB8AC3E}">
        <p14:creationId xmlns:p14="http://schemas.microsoft.com/office/powerpoint/2010/main" val="198990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70219" r="-70219"/>
          <a:stretch>
            <a:fillRect/>
          </a:stretch>
        </p:blipFill>
        <p:spPr>
          <a:xfrm>
            <a:off x="3647728" y="2132857"/>
            <a:ext cx="8229600" cy="4525963"/>
          </a:xfrm>
        </p:spPr>
      </p:pic>
      <p:pic>
        <p:nvPicPr>
          <p:cNvPr id="5" name="Picture 4"/>
          <p:cNvPicPr>
            <a:picLocks noChangeAspect="1"/>
          </p:cNvPicPr>
          <p:nvPr/>
        </p:nvPicPr>
        <p:blipFill>
          <a:blip r:embed="rId3"/>
          <a:stretch>
            <a:fillRect/>
          </a:stretch>
        </p:blipFill>
        <p:spPr>
          <a:xfrm>
            <a:off x="1775520" y="836712"/>
            <a:ext cx="3606800" cy="2247900"/>
          </a:xfrm>
          <a:prstGeom prst="rect">
            <a:avLst/>
          </a:prstGeom>
        </p:spPr>
      </p:pic>
      <p:pic>
        <p:nvPicPr>
          <p:cNvPr id="6" name="Picture 5"/>
          <p:cNvPicPr>
            <a:picLocks noChangeAspect="1"/>
          </p:cNvPicPr>
          <p:nvPr/>
        </p:nvPicPr>
        <p:blipFill>
          <a:blip r:embed="rId4"/>
          <a:stretch>
            <a:fillRect/>
          </a:stretch>
        </p:blipFill>
        <p:spPr>
          <a:xfrm>
            <a:off x="2351584" y="3717032"/>
            <a:ext cx="2489200" cy="2082800"/>
          </a:xfrm>
          <a:prstGeom prst="rect">
            <a:avLst/>
          </a:prstGeom>
        </p:spPr>
      </p:pic>
    </p:spTree>
    <p:extLst>
      <p:ext uri="{BB962C8B-B14F-4D97-AF65-F5344CB8AC3E}">
        <p14:creationId xmlns:p14="http://schemas.microsoft.com/office/powerpoint/2010/main" val="2566487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8099" r="-18099"/>
          <a:stretch>
            <a:fillRect/>
          </a:stretch>
        </p:blipFill>
        <p:spPr/>
      </p:pic>
    </p:spTree>
    <p:extLst>
      <p:ext uri="{BB962C8B-B14F-4D97-AF65-F5344CB8AC3E}">
        <p14:creationId xmlns:p14="http://schemas.microsoft.com/office/powerpoint/2010/main" val="791032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9536" y="1556793"/>
            <a:ext cx="8229600" cy="4525963"/>
          </a:xfrm>
        </p:spPr>
        <p:txBody>
          <a:bodyPr>
            <a:normAutofit fontScale="70000" lnSpcReduction="20000"/>
          </a:bodyPr>
          <a:lstStyle/>
          <a:p>
            <a:pPr marL="365760" indent="-256032">
              <a:buFont typeface="Wingdings 3"/>
              <a:buChar char=""/>
              <a:defRPr/>
            </a:pPr>
            <a:r>
              <a:rPr lang="en-GB" dirty="0">
                <a:solidFill>
                  <a:srgbClr val="FFFFFF"/>
                </a:solidFill>
                <a:ea typeface="+mn-ea"/>
              </a:rPr>
              <a:t>Proletariat</a:t>
            </a:r>
          </a:p>
          <a:p>
            <a:pPr marL="365760" indent="-256032">
              <a:buFont typeface="Wingdings 3"/>
              <a:buChar char=""/>
              <a:defRPr/>
            </a:pPr>
            <a:r>
              <a:rPr lang="en-GB" dirty="0">
                <a:solidFill>
                  <a:srgbClr val="FFFFFF"/>
                </a:solidFill>
                <a:ea typeface="+mn-ea"/>
              </a:rPr>
              <a:t>Bourgeoisie</a:t>
            </a:r>
          </a:p>
          <a:p>
            <a:pPr marL="365760" indent="-256032">
              <a:buFont typeface="Wingdings 3"/>
              <a:buChar char=""/>
              <a:defRPr/>
            </a:pPr>
            <a:r>
              <a:rPr lang="en-GB" dirty="0">
                <a:solidFill>
                  <a:srgbClr val="FFFFFF"/>
                </a:solidFill>
                <a:ea typeface="+mn-ea"/>
              </a:rPr>
              <a:t>Ruling class ideology</a:t>
            </a:r>
          </a:p>
          <a:p>
            <a:pPr marL="365760" indent="-256032">
              <a:buFont typeface="Wingdings 3"/>
              <a:buChar char=""/>
              <a:defRPr/>
            </a:pPr>
            <a:r>
              <a:rPr lang="en-GB" dirty="0">
                <a:solidFill>
                  <a:srgbClr val="FFFFFF"/>
                </a:solidFill>
                <a:ea typeface="+mn-ea"/>
              </a:rPr>
              <a:t>Exploitation</a:t>
            </a:r>
          </a:p>
          <a:p>
            <a:pPr marL="365760" indent="-256032">
              <a:buFont typeface="Wingdings 3"/>
              <a:buChar char=""/>
              <a:defRPr/>
            </a:pPr>
            <a:r>
              <a:rPr lang="en-GB" dirty="0">
                <a:solidFill>
                  <a:srgbClr val="FFFFFF"/>
                </a:solidFill>
                <a:ea typeface="+mn-ea"/>
              </a:rPr>
              <a:t>Alienation</a:t>
            </a:r>
          </a:p>
          <a:p>
            <a:pPr marL="365760" indent="-256032">
              <a:buFont typeface="Wingdings 3"/>
              <a:buChar char=""/>
              <a:defRPr/>
            </a:pPr>
            <a:r>
              <a:rPr lang="en-GB" dirty="0">
                <a:solidFill>
                  <a:srgbClr val="FFFFFF"/>
                </a:solidFill>
                <a:ea typeface="+mn-ea"/>
              </a:rPr>
              <a:t>Capitalism</a:t>
            </a:r>
          </a:p>
          <a:p>
            <a:pPr marL="365760" indent="-256032">
              <a:buFont typeface="Wingdings 3"/>
              <a:buChar char=""/>
              <a:defRPr/>
            </a:pPr>
            <a:r>
              <a:rPr lang="en-GB" dirty="0">
                <a:solidFill>
                  <a:srgbClr val="FFFFFF"/>
                </a:solidFill>
                <a:ea typeface="+mn-ea"/>
              </a:rPr>
              <a:t>Capitalist</a:t>
            </a:r>
          </a:p>
          <a:p>
            <a:pPr marL="365760" indent="-256032">
              <a:buFont typeface="Wingdings 3"/>
              <a:buChar char=""/>
              <a:defRPr/>
            </a:pPr>
            <a:r>
              <a:rPr lang="en-GB" dirty="0">
                <a:solidFill>
                  <a:srgbClr val="FFFFFF"/>
                </a:solidFill>
                <a:ea typeface="+mn-ea"/>
              </a:rPr>
              <a:t>Conflict</a:t>
            </a:r>
          </a:p>
          <a:p>
            <a:pPr marL="365760" indent="-256032">
              <a:buFont typeface="Wingdings 3"/>
              <a:buChar char=""/>
              <a:defRPr/>
            </a:pPr>
            <a:r>
              <a:rPr lang="en-GB" dirty="0">
                <a:solidFill>
                  <a:srgbClr val="FFFFFF"/>
                </a:solidFill>
                <a:ea typeface="+mn-ea"/>
              </a:rPr>
              <a:t>Economic determinism</a:t>
            </a:r>
          </a:p>
          <a:p>
            <a:pPr marL="365760" indent="-256032">
              <a:buFont typeface="Wingdings 3"/>
              <a:buChar char=""/>
              <a:defRPr/>
            </a:pPr>
            <a:r>
              <a:rPr lang="en-GB" dirty="0">
                <a:solidFill>
                  <a:srgbClr val="FFFFFF"/>
                </a:solidFill>
                <a:ea typeface="+mn-ea"/>
              </a:rPr>
              <a:t>False class consciousness</a:t>
            </a:r>
          </a:p>
          <a:p>
            <a:pPr marL="365760" indent="-256032">
              <a:buFont typeface="Wingdings 3"/>
              <a:buChar char=""/>
              <a:defRPr/>
            </a:pPr>
            <a:r>
              <a:rPr lang="en-GB" dirty="0">
                <a:solidFill>
                  <a:srgbClr val="FFFFFF"/>
                </a:solidFill>
                <a:ea typeface="+mn-ea"/>
              </a:rPr>
              <a:t>Oppression</a:t>
            </a:r>
          </a:p>
          <a:p>
            <a:pPr marL="365760" indent="-256032">
              <a:buFont typeface="Wingdings 3"/>
              <a:buChar char=""/>
              <a:defRPr/>
            </a:pPr>
            <a:r>
              <a:rPr lang="en-GB" dirty="0">
                <a:solidFill>
                  <a:srgbClr val="FFFFFF"/>
                </a:solidFill>
                <a:ea typeface="+mn-ea"/>
              </a:rPr>
              <a:t>Monogamous nuclear family</a:t>
            </a:r>
          </a:p>
          <a:p>
            <a:pPr marL="365760" indent="-256032">
              <a:buFont typeface="Wingdings 3"/>
              <a:buChar char=""/>
              <a:defRPr/>
            </a:pPr>
            <a:r>
              <a:rPr lang="en-GB" dirty="0">
                <a:solidFill>
                  <a:srgbClr val="FFFFFF"/>
                </a:solidFill>
                <a:ea typeface="+mn-ea"/>
              </a:rPr>
              <a:t>Unit of consumption</a:t>
            </a:r>
          </a:p>
        </p:txBody>
      </p:sp>
      <p:sp>
        <p:nvSpPr>
          <p:cNvPr id="3" name="Title 2"/>
          <p:cNvSpPr>
            <a:spLocks noGrp="1"/>
          </p:cNvSpPr>
          <p:nvPr>
            <p:ph type="title"/>
          </p:nvPr>
        </p:nvSpPr>
        <p:spPr/>
        <p:txBody>
          <a:bodyPr/>
          <a:lstStyle/>
          <a:p>
            <a:pPr>
              <a:defRPr/>
            </a:pPr>
            <a:r>
              <a:rPr lang="en-GB" dirty="0">
                <a:solidFill>
                  <a:srgbClr val="FFFFFF"/>
                </a:solidFill>
                <a:ea typeface="+mj-ea"/>
              </a:rPr>
              <a:t>Key Terms - Marxism</a:t>
            </a:r>
          </a:p>
        </p:txBody>
      </p:sp>
    </p:spTree>
    <p:extLst>
      <p:ext uri="{BB962C8B-B14F-4D97-AF65-F5344CB8AC3E}">
        <p14:creationId xmlns:p14="http://schemas.microsoft.com/office/powerpoint/2010/main" val="2088033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a:solidFill>
                  <a:srgbClr val="FFFF00"/>
                </a:solidFill>
              </a:rPr>
              <a:t>Marxists think society is based on CONFLICT between 2 classes...</a:t>
            </a:r>
          </a:p>
        </p:txBody>
      </p:sp>
      <p:sp>
        <p:nvSpPr>
          <p:cNvPr id="3" name="Content Placeholder 2"/>
          <p:cNvSpPr>
            <a:spLocks noGrp="1"/>
          </p:cNvSpPr>
          <p:nvPr>
            <p:ph idx="1"/>
          </p:nvPr>
        </p:nvSpPr>
        <p:spPr/>
        <p:txBody>
          <a:bodyPr/>
          <a:lstStyle/>
          <a:p>
            <a:pPr>
              <a:buNone/>
            </a:pPr>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1991544" y="1628800"/>
            <a:ext cx="3960440" cy="3242901"/>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456040" y="1628800"/>
            <a:ext cx="3960440" cy="3243491"/>
          </a:xfrm>
          <a:prstGeom prst="rect">
            <a:avLst/>
          </a:prstGeom>
          <a:noFill/>
          <a:ln w="9525">
            <a:noFill/>
            <a:miter lim="800000"/>
            <a:headEnd/>
            <a:tailEnd/>
          </a:ln>
        </p:spPr>
      </p:pic>
      <p:sp>
        <p:nvSpPr>
          <p:cNvPr id="6" name="Rectangle 5"/>
          <p:cNvSpPr/>
          <p:nvPr/>
        </p:nvSpPr>
        <p:spPr>
          <a:xfrm>
            <a:off x="1991544" y="4221088"/>
            <a:ext cx="3960440" cy="244827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The Bourgeoisie</a:t>
            </a:r>
          </a:p>
          <a:p>
            <a:r>
              <a:rPr lang="en-GB" sz="2800" dirty="0"/>
              <a:t>The people who OWN the MEANS OF PRODUCTION (</a:t>
            </a:r>
            <a:r>
              <a:rPr lang="en-GB" sz="2800" dirty="0" err="1"/>
              <a:t>ie</a:t>
            </a:r>
            <a:r>
              <a:rPr lang="en-GB" sz="2800" dirty="0"/>
              <a:t>, land, tools, raw materials and factories etc)</a:t>
            </a:r>
          </a:p>
        </p:txBody>
      </p:sp>
      <p:sp>
        <p:nvSpPr>
          <p:cNvPr id="7" name="Rectangle 6"/>
          <p:cNvSpPr/>
          <p:nvPr/>
        </p:nvSpPr>
        <p:spPr>
          <a:xfrm>
            <a:off x="6456040" y="4221088"/>
            <a:ext cx="3960440" cy="244827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The Proletariat</a:t>
            </a:r>
          </a:p>
          <a:p>
            <a:r>
              <a:rPr lang="en-GB" sz="2800" dirty="0"/>
              <a:t>The working classes who WORK for the bourgeoisie.</a:t>
            </a:r>
          </a:p>
        </p:txBody>
      </p:sp>
    </p:spTree>
    <p:extLst>
      <p:ext uri="{BB962C8B-B14F-4D97-AF65-F5344CB8AC3E}">
        <p14:creationId xmlns:p14="http://schemas.microsoft.com/office/powerpoint/2010/main" val="14531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ircle(in)">
                                      <p:cBhvr>
                                        <p:cTn id="12" dur="20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404665"/>
            <a:ext cx="8363272" cy="5721499"/>
          </a:xfrm>
        </p:spPr>
        <p:txBody>
          <a:bodyPr>
            <a:normAutofit lnSpcReduction="10000"/>
          </a:bodyPr>
          <a:lstStyle/>
          <a:p>
            <a:pPr>
              <a:spcBef>
                <a:spcPts val="0"/>
              </a:spcBef>
              <a:defRPr/>
            </a:pPr>
            <a:r>
              <a:rPr lang="en-GB" sz="3600" dirty="0"/>
              <a:t>This conflict is based the view that the relationship between a boss and a worker is an exploitative one. </a:t>
            </a:r>
          </a:p>
          <a:p>
            <a:pPr>
              <a:spcBef>
                <a:spcPts val="0"/>
              </a:spcBef>
              <a:defRPr/>
            </a:pPr>
            <a:r>
              <a:rPr lang="en-GB" sz="3600" dirty="0"/>
              <a:t>The worker does what the boss tells them.</a:t>
            </a:r>
          </a:p>
          <a:p>
            <a:pPr>
              <a:spcBef>
                <a:spcPts val="0"/>
              </a:spcBef>
              <a:defRPr/>
            </a:pPr>
            <a:r>
              <a:rPr lang="en-GB" sz="3600" dirty="0"/>
              <a:t>Everything is for the benefit of the boss or </a:t>
            </a:r>
            <a:r>
              <a:rPr lang="en-GB" sz="4800" dirty="0">
                <a:effectLst>
                  <a:glow rad="228600">
                    <a:schemeClr val="accent1">
                      <a:satMod val="175000"/>
                      <a:alpha val="40000"/>
                    </a:schemeClr>
                  </a:glow>
                </a:effectLst>
              </a:rPr>
              <a:t>RULING CLASS (Bourgeoisie)</a:t>
            </a:r>
            <a:endParaRPr lang="en-GB" sz="3600" dirty="0"/>
          </a:p>
          <a:p>
            <a:pPr>
              <a:spcBef>
                <a:spcPts val="0"/>
              </a:spcBef>
              <a:defRPr/>
            </a:pPr>
            <a:r>
              <a:rPr lang="en-GB" sz="3600" dirty="0"/>
              <a:t>Nothing is for the benefit of the proletariat.</a:t>
            </a:r>
          </a:p>
          <a:p>
            <a:pPr>
              <a:spcBef>
                <a:spcPts val="0"/>
              </a:spcBef>
              <a:defRPr/>
            </a:pPr>
            <a:r>
              <a:rPr lang="en-GB" sz="3600" dirty="0"/>
              <a:t>They are the ones that create the goods, but they see none of the profits.</a:t>
            </a:r>
          </a:p>
          <a:p>
            <a:endParaRPr lang="en-GB" dirty="0"/>
          </a:p>
        </p:txBody>
      </p:sp>
    </p:spTree>
    <p:extLst>
      <p:ext uri="{BB962C8B-B14F-4D97-AF65-F5344CB8AC3E}">
        <p14:creationId xmlns:p14="http://schemas.microsoft.com/office/powerpoint/2010/main" val="378823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188640"/>
            <a:ext cx="8496944" cy="6669360"/>
          </a:xfrm>
        </p:spPr>
        <p:txBody>
          <a:bodyPr>
            <a:normAutofit/>
          </a:bodyPr>
          <a:lstStyle/>
          <a:p>
            <a:r>
              <a:rPr lang="en-GB" dirty="0"/>
              <a:t>The </a:t>
            </a:r>
            <a:r>
              <a:rPr lang="en-GB" b="1" u="sng" dirty="0">
                <a:solidFill>
                  <a:srgbClr val="FFFF00"/>
                </a:solidFill>
              </a:rPr>
              <a:t>surplus profit </a:t>
            </a:r>
            <a:r>
              <a:rPr lang="en-GB" dirty="0"/>
              <a:t>created by capitalist business then goes to the owners of the means of production (the bourgeoisie)</a:t>
            </a:r>
          </a:p>
          <a:p>
            <a:r>
              <a:rPr lang="en-GB" dirty="0"/>
              <a:t>It makes them richer, and more powerful.</a:t>
            </a:r>
          </a:p>
          <a:p>
            <a:r>
              <a:rPr lang="en-GB" dirty="0"/>
              <a:t>Often the means of production and the wealth they have is </a:t>
            </a:r>
            <a:r>
              <a:rPr lang="en-GB" b="1" u="sng" dirty="0">
                <a:solidFill>
                  <a:srgbClr val="FFFF00"/>
                </a:solidFill>
              </a:rPr>
              <a:t>inherited</a:t>
            </a:r>
            <a:r>
              <a:rPr lang="en-GB" dirty="0"/>
              <a:t>, and this is how the bourgeoisie is maintained.</a:t>
            </a:r>
          </a:p>
          <a:p>
            <a:r>
              <a:rPr lang="en-GB" dirty="0"/>
              <a:t>The working classes see none of the benefits.</a:t>
            </a:r>
          </a:p>
          <a:p>
            <a:r>
              <a:rPr lang="en-GB" dirty="0"/>
              <a:t>As a result they suffer </a:t>
            </a:r>
            <a:r>
              <a:rPr lang="en-GB" b="1" u="sng" dirty="0">
                <a:solidFill>
                  <a:srgbClr val="FFFF00"/>
                </a:solidFill>
              </a:rPr>
              <a:t>alienation</a:t>
            </a:r>
            <a:r>
              <a:rPr lang="en-GB" dirty="0"/>
              <a:t>.  They have no attachment to the goods they produce or job satisfaction because they will see none of the rewards.</a:t>
            </a:r>
          </a:p>
          <a:p>
            <a:endParaRPr lang="en-GB" dirty="0"/>
          </a:p>
        </p:txBody>
      </p:sp>
    </p:spTree>
    <p:extLst>
      <p:ext uri="{BB962C8B-B14F-4D97-AF65-F5344CB8AC3E}">
        <p14:creationId xmlns:p14="http://schemas.microsoft.com/office/powerpoint/2010/main" val="309086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404664"/>
            <a:ext cx="8352928" cy="6048672"/>
          </a:xfrm>
        </p:spPr>
        <p:txBody>
          <a:bodyPr>
            <a:normAutofit lnSpcReduction="10000"/>
          </a:bodyPr>
          <a:lstStyle/>
          <a:p>
            <a:r>
              <a:rPr lang="en-GB" dirty="0"/>
              <a:t>However, Marx argued that the proletariat (working class) are suffering from </a:t>
            </a:r>
            <a:r>
              <a:rPr lang="en-GB" dirty="0">
                <a:solidFill>
                  <a:srgbClr val="FFFF00"/>
                </a:solidFill>
              </a:rPr>
              <a:t>false consciousness</a:t>
            </a:r>
            <a:r>
              <a:rPr lang="en-GB" dirty="0"/>
              <a:t>.  They are unaware they are being exploited.</a:t>
            </a:r>
          </a:p>
          <a:p>
            <a:r>
              <a:rPr lang="en-GB" dirty="0"/>
              <a:t>Marx said the ruling classes (</a:t>
            </a:r>
            <a:r>
              <a:rPr lang="en-GB" dirty="0">
                <a:solidFill>
                  <a:srgbClr val="FFFF00"/>
                </a:solidFill>
              </a:rPr>
              <a:t>bourgeoisie</a:t>
            </a:r>
            <a:r>
              <a:rPr lang="en-GB" dirty="0"/>
              <a:t>) use their ideas (</a:t>
            </a:r>
            <a:r>
              <a:rPr lang="en-GB" dirty="0">
                <a:solidFill>
                  <a:srgbClr val="FFFF00"/>
                </a:solidFill>
              </a:rPr>
              <a:t>ideology</a:t>
            </a:r>
            <a:r>
              <a:rPr lang="en-GB" dirty="0"/>
              <a:t>) to control people and keep people in their place.  </a:t>
            </a:r>
          </a:p>
          <a:p>
            <a:r>
              <a:rPr lang="en-GB" dirty="0"/>
              <a:t>For example, we are taught to be punctual, compliant and work hard – and we might get a promotion.  </a:t>
            </a:r>
          </a:p>
          <a:p>
            <a:r>
              <a:rPr lang="en-GB" dirty="0"/>
              <a:t>When actually, all these things help production – create more money for the bourgeoisie.</a:t>
            </a:r>
          </a:p>
        </p:txBody>
      </p:sp>
    </p:spTree>
    <p:extLst>
      <p:ext uri="{BB962C8B-B14F-4D97-AF65-F5344CB8AC3E}">
        <p14:creationId xmlns:p14="http://schemas.microsoft.com/office/powerpoint/2010/main" val="37903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476672"/>
            <a:ext cx="8435280" cy="1143000"/>
          </a:xfrm>
        </p:spPr>
        <p:txBody>
          <a:bodyPr>
            <a:normAutofit fontScale="90000"/>
          </a:bodyPr>
          <a:lstStyle/>
          <a:p>
            <a:pPr algn="l"/>
            <a:r>
              <a:rPr lang="en-GB" b="1" dirty="0">
                <a:solidFill>
                  <a:srgbClr val="FFFFFF"/>
                </a:solidFill>
              </a:rPr>
              <a:t>Marxists think that all the institutions of society are used to </a:t>
            </a:r>
            <a:r>
              <a:rPr lang="en-GB" b="1" u="sng" dirty="0">
                <a:solidFill>
                  <a:srgbClr val="FFFFFF"/>
                </a:solidFill>
              </a:rPr>
              <a:t>uphold capitalist values...</a:t>
            </a:r>
          </a:p>
        </p:txBody>
      </p:sp>
      <p:sp>
        <p:nvSpPr>
          <p:cNvPr id="3" name="Content Placeholder 2"/>
          <p:cNvSpPr>
            <a:spLocks noGrp="1"/>
          </p:cNvSpPr>
          <p:nvPr>
            <p:ph idx="1"/>
          </p:nvPr>
        </p:nvSpPr>
        <p:spPr>
          <a:xfrm>
            <a:off x="1847528" y="2204865"/>
            <a:ext cx="8229600" cy="4137323"/>
          </a:xfrm>
        </p:spPr>
        <p:txBody>
          <a:bodyPr/>
          <a:lstStyle/>
          <a:p>
            <a:r>
              <a:rPr lang="en-GB" dirty="0"/>
              <a:t>The family</a:t>
            </a:r>
          </a:p>
          <a:p>
            <a:r>
              <a:rPr lang="en-GB" dirty="0"/>
              <a:t>Education system</a:t>
            </a:r>
          </a:p>
          <a:p>
            <a:r>
              <a:rPr lang="en-GB" dirty="0"/>
              <a:t>The media</a:t>
            </a:r>
          </a:p>
          <a:p>
            <a:r>
              <a:rPr lang="en-GB" dirty="0"/>
              <a:t>The workplace</a:t>
            </a:r>
          </a:p>
          <a:p>
            <a:r>
              <a:rPr lang="en-GB" dirty="0"/>
              <a:t>Religion</a:t>
            </a:r>
          </a:p>
          <a:p>
            <a:r>
              <a:rPr lang="en-GB" dirty="0"/>
              <a:t>The government</a:t>
            </a:r>
          </a:p>
          <a:p>
            <a:r>
              <a:rPr lang="en-GB" dirty="0"/>
              <a:t>Law system</a:t>
            </a:r>
          </a:p>
        </p:txBody>
      </p:sp>
      <p:sp>
        <p:nvSpPr>
          <p:cNvPr id="4" name="Right Brace 3"/>
          <p:cNvSpPr/>
          <p:nvPr/>
        </p:nvSpPr>
        <p:spPr>
          <a:xfrm>
            <a:off x="4871864" y="2348880"/>
            <a:ext cx="1080120" cy="3744416"/>
          </a:xfrm>
          <a:prstGeom prst="rightBrace">
            <a:avLst>
              <a:gd name="adj1" fmla="val 15759"/>
              <a:gd name="adj2" fmla="val 50000"/>
            </a:avLst>
          </a:prstGeom>
          <a:ln w="50800">
            <a:solidFill>
              <a:srgbClr val="FF66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24-Point Star 5"/>
          <p:cNvSpPr/>
          <p:nvPr/>
        </p:nvSpPr>
        <p:spPr>
          <a:xfrm>
            <a:off x="5735960" y="1484784"/>
            <a:ext cx="5544616" cy="5373216"/>
          </a:xfrm>
          <a:prstGeom prst="star24">
            <a:avLst/>
          </a:prstGeom>
          <a:solidFill>
            <a:srgbClr val="ED1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All aid the capitalist system and bourgeoisie by passing on capitalist norms and values</a:t>
            </a:r>
          </a:p>
        </p:txBody>
      </p:sp>
    </p:spTree>
    <p:extLst>
      <p:ext uri="{BB962C8B-B14F-4D97-AF65-F5344CB8AC3E}">
        <p14:creationId xmlns:p14="http://schemas.microsoft.com/office/powerpoint/2010/main" val="227288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908720"/>
            <a:ext cx="8229600" cy="1143000"/>
          </a:xfrm>
        </p:spPr>
        <p:txBody>
          <a:bodyPr>
            <a:noAutofit/>
          </a:bodyPr>
          <a:lstStyle/>
          <a:p>
            <a:pPr algn="l"/>
            <a:r>
              <a:rPr lang="en-GB" sz="5400" b="1" dirty="0">
                <a:solidFill>
                  <a:srgbClr val="FFFFFF"/>
                </a:solidFill>
              </a:rPr>
              <a:t>3 Marxist perspectives on how the family helps capitalism...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0560191"/>
              </p:ext>
            </p:extLst>
          </p:nvPr>
        </p:nvGraphicFramePr>
        <p:xfrm>
          <a:off x="1991544" y="2852937"/>
          <a:ext cx="8229600" cy="3661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56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the Family support the needs of K.</a:t>
            </a:r>
          </a:p>
        </p:txBody>
      </p:sp>
      <p:sp>
        <p:nvSpPr>
          <p:cNvPr id="5" name="TextBox 4"/>
          <p:cNvSpPr txBox="1"/>
          <p:nvPr/>
        </p:nvSpPr>
        <p:spPr>
          <a:xfrm>
            <a:off x="1859215" y="1662982"/>
            <a:ext cx="8424936" cy="523220"/>
          </a:xfrm>
          <a:prstGeom prst="rect">
            <a:avLst/>
          </a:prstGeom>
          <a:noFill/>
        </p:spPr>
        <p:txBody>
          <a:bodyPr wrap="square" rtlCol="0">
            <a:spAutoFit/>
          </a:bodyPr>
          <a:lstStyle/>
          <a:p>
            <a:pPr algn="ctr"/>
            <a:endParaRPr lang="en-US" sz="2800" b="1" dirty="0">
              <a:solidFill>
                <a:srgbClr val="FFFFFF"/>
              </a:solidFill>
              <a:latin typeface="Candara" pitchFamily="34" charset="0"/>
            </a:endParaRPr>
          </a:p>
        </p:txBody>
      </p:sp>
      <p:sp>
        <p:nvSpPr>
          <p:cNvPr id="7" name="Rectangle 6"/>
          <p:cNvSpPr/>
          <p:nvPr/>
        </p:nvSpPr>
        <p:spPr>
          <a:xfrm rot="851285">
            <a:off x="8333231" y="105109"/>
            <a:ext cx="2371162" cy="923330"/>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Activity</a:t>
            </a:r>
          </a:p>
        </p:txBody>
      </p:sp>
      <p:graphicFrame>
        <p:nvGraphicFramePr>
          <p:cNvPr id="3" name="Object 2"/>
          <p:cNvGraphicFramePr>
            <a:graphicFrameLocks noChangeAspect="1"/>
          </p:cNvGraphicFramePr>
          <p:nvPr>
            <p:extLst>
              <p:ext uri="{D42A27DB-BD31-4B8C-83A1-F6EECF244321}">
                <p14:modId xmlns:p14="http://schemas.microsoft.com/office/powerpoint/2010/main" val="3594414971"/>
              </p:ext>
            </p:extLst>
          </p:nvPr>
        </p:nvGraphicFramePr>
        <p:xfrm>
          <a:off x="4007769" y="1700809"/>
          <a:ext cx="4163789" cy="4731159"/>
        </p:xfrm>
        <a:graphic>
          <a:graphicData uri="http://schemas.openxmlformats.org/presentationml/2006/ole">
            <mc:AlternateContent xmlns:mc="http://schemas.openxmlformats.org/markup-compatibility/2006">
              <mc:Choice xmlns:v="urn:schemas-microsoft-com:vml" Requires="v">
                <p:oleObj spid="_x0000_s2058" name="Document" r:id="rId3" imgW="6794500" imgH="7721600" progId="Word.Document.12">
                  <p:embed/>
                </p:oleObj>
              </mc:Choice>
              <mc:Fallback>
                <p:oleObj name="Document" r:id="rId3" imgW="6794500" imgH="7721600" progId="Word.Document.12">
                  <p:embed/>
                  <p:pic>
                    <p:nvPicPr>
                      <p:cNvPr id="0" name=""/>
                      <p:cNvPicPr/>
                      <p:nvPr/>
                    </p:nvPicPr>
                    <p:blipFill>
                      <a:blip r:embed="rId4"/>
                      <a:stretch>
                        <a:fillRect/>
                      </a:stretch>
                    </p:blipFill>
                    <p:spPr>
                      <a:xfrm>
                        <a:off x="4007769" y="1700809"/>
                        <a:ext cx="4163789" cy="4731159"/>
                      </a:xfrm>
                      <a:prstGeom prst="rect">
                        <a:avLst/>
                      </a:prstGeom>
                    </p:spPr>
                  </p:pic>
                </p:oleObj>
              </mc:Fallback>
            </mc:AlternateContent>
          </a:graphicData>
        </a:graphic>
      </p:graphicFrame>
    </p:spTree>
    <p:extLst>
      <p:ext uri="{BB962C8B-B14F-4D97-AF65-F5344CB8AC3E}">
        <p14:creationId xmlns:p14="http://schemas.microsoft.com/office/powerpoint/2010/main" val="2754556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908720"/>
            <a:ext cx="8229600" cy="1143000"/>
          </a:xfrm>
        </p:spPr>
        <p:txBody>
          <a:bodyPr>
            <a:noAutofit/>
          </a:bodyPr>
          <a:lstStyle/>
          <a:p>
            <a:pPr algn="l"/>
            <a:r>
              <a:rPr lang="en-GB" sz="5400" b="1" dirty="0">
                <a:solidFill>
                  <a:srgbClr val="FFFFFF"/>
                </a:solidFill>
              </a:rPr>
              <a:t>3 Marxist perspectives on how the family helps capitalism...</a:t>
            </a:r>
          </a:p>
        </p:txBody>
      </p:sp>
      <p:sp>
        <p:nvSpPr>
          <p:cNvPr id="3" name="Content Placeholder 2"/>
          <p:cNvSpPr>
            <a:spLocks noGrp="1"/>
          </p:cNvSpPr>
          <p:nvPr>
            <p:ph idx="1"/>
          </p:nvPr>
        </p:nvSpPr>
        <p:spPr>
          <a:xfrm>
            <a:off x="1991544" y="2852937"/>
            <a:ext cx="8229600" cy="3661867"/>
          </a:xfrm>
        </p:spPr>
        <p:txBody>
          <a:bodyPr/>
          <a:lstStyle/>
          <a:p>
            <a:pPr marL="514350" indent="-514350">
              <a:buFont typeface="+mj-lt"/>
              <a:buAutoNum type="arabicPeriod"/>
            </a:pPr>
            <a:r>
              <a:rPr lang="en-GB" sz="4400" dirty="0"/>
              <a:t>Inheritance of property</a:t>
            </a:r>
          </a:p>
          <a:p>
            <a:pPr marL="514350" indent="-514350">
              <a:buFont typeface="+mj-lt"/>
              <a:buAutoNum type="arabicPeriod"/>
            </a:pPr>
            <a:r>
              <a:rPr lang="en-GB" sz="4400" dirty="0"/>
              <a:t>Ideological function of the family</a:t>
            </a:r>
          </a:p>
          <a:p>
            <a:pPr marL="514350" indent="-514350">
              <a:buFont typeface="+mj-lt"/>
              <a:buAutoNum type="arabicPeriod"/>
            </a:pPr>
            <a:r>
              <a:rPr lang="en-GB" sz="4400" dirty="0"/>
              <a:t>The family as a unit of consumption</a:t>
            </a:r>
            <a:r>
              <a:rPr lang="en-GB" dirty="0"/>
              <a:t>.</a:t>
            </a:r>
          </a:p>
        </p:txBody>
      </p:sp>
    </p:spTree>
    <p:extLst>
      <p:ext uri="{BB962C8B-B14F-4D97-AF65-F5344CB8AC3E}">
        <p14:creationId xmlns:p14="http://schemas.microsoft.com/office/powerpoint/2010/main" val="2531119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40107" y="354775"/>
            <a:ext cx="1727200" cy="1911252"/>
            <a:chOff x="316107" y="354775"/>
            <a:chExt cx="1727200" cy="1911252"/>
          </a:xfrm>
        </p:grpSpPr>
        <p:pic>
          <p:nvPicPr>
            <p:cNvPr id="1026" name="Picture 2" descr="http://t1.gstatic.com/images?q=tbn:OQGt634isHdbvM:http://www.bolshevik.org/graphic/engels.jpg">
              <a:hlinkClick r:id="rId2"/>
            </p:cNvPr>
            <p:cNvPicPr>
              <a:picLocks noChangeAspect="1" noChangeArrowheads="1"/>
            </p:cNvPicPr>
            <p:nvPr/>
          </p:nvPicPr>
          <p:blipFill>
            <a:blip r:embed="rId3" cstate="print"/>
            <a:srcRect/>
            <a:stretch>
              <a:fillRect/>
            </a:stretch>
          </p:blipFill>
          <p:spPr bwMode="auto">
            <a:xfrm rot="21204419">
              <a:off x="364341" y="354775"/>
              <a:ext cx="1285884" cy="1443588"/>
            </a:xfrm>
            <a:prstGeom prst="rect">
              <a:avLst/>
            </a:prstGeom>
            <a:noFill/>
            <a:ln>
              <a:solidFill>
                <a:schemeClr val="tx1"/>
              </a:solidFill>
            </a:ln>
          </p:spPr>
        </p:pic>
        <p:sp>
          <p:nvSpPr>
            <p:cNvPr id="3" name="Oval 2"/>
            <p:cNvSpPr/>
            <p:nvPr/>
          </p:nvSpPr>
          <p:spPr>
            <a:xfrm>
              <a:off x="357158" y="428604"/>
              <a:ext cx="213690" cy="212687"/>
            </a:xfrm>
            <a:prstGeom prst="ellipse">
              <a:avLst/>
            </a:prstGeom>
            <a:solidFill>
              <a:srgbClr val="00B050"/>
            </a:solid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Box 7"/>
            <p:cNvSpPr txBox="1">
              <a:spLocks noChangeArrowheads="1"/>
            </p:cNvSpPr>
            <p:nvPr/>
          </p:nvSpPr>
          <p:spPr bwMode="auto">
            <a:xfrm rot="21164466">
              <a:off x="316107" y="1681252"/>
              <a:ext cx="1727200" cy="58477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GB" sz="1600" b="1" dirty="0">
                  <a:latin typeface="Comic Sans MS" pitchFamily="66" charset="0"/>
                </a:rPr>
                <a:t>Engels       (1820 – 1895)</a:t>
              </a:r>
            </a:p>
          </p:txBody>
        </p:sp>
      </p:grpSp>
      <p:grpSp>
        <p:nvGrpSpPr>
          <p:cNvPr id="30" name="Group 29"/>
          <p:cNvGrpSpPr/>
          <p:nvPr/>
        </p:nvGrpSpPr>
        <p:grpSpPr>
          <a:xfrm>
            <a:off x="3539848" y="354237"/>
            <a:ext cx="3556284" cy="2288549"/>
            <a:chOff x="1714480" y="354236"/>
            <a:chExt cx="3556284" cy="2288549"/>
          </a:xfrm>
        </p:grpSpPr>
        <p:sp>
          <p:nvSpPr>
            <p:cNvPr id="6" name="Document"/>
            <p:cNvSpPr>
              <a:spLocks noEditPoints="1" noChangeArrowheads="1"/>
            </p:cNvSpPr>
            <p:nvPr/>
          </p:nvSpPr>
          <p:spPr bwMode="auto">
            <a:xfrm rot="21320604">
              <a:off x="1730094" y="354236"/>
              <a:ext cx="3540670" cy="228854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endParaRPr lang="en-GB" dirty="0">
                <a:latin typeface="Berlin Sans FB" pitchFamily="34" charset="0"/>
              </a:endParaRPr>
            </a:p>
          </p:txBody>
        </p:sp>
        <p:sp>
          <p:nvSpPr>
            <p:cNvPr id="7" name="Oval 6"/>
            <p:cNvSpPr/>
            <p:nvPr/>
          </p:nvSpPr>
          <p:spPr>
            <a:xfrm>
              <a:off x="4929190" y="357166"/>
              <a:ext cx="213690" cy="212687"/>
            </a:xfrm>
            <a:prstGeom prst="ellipse">
              <a:avLst/>
            </a:prstGeom>
            <a:solidFill>
              <a:srgbClr val="FF0000"/>
            </a:solid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714480" y="571480"/>
              <a:ext cx="213690" cy="212687"/>
            </a:xfrm>
            <a:prstGeom prst="ellipse">
              <a:avLst/>
            </a:prstGeom>
            <a:solidFill>
              <a:srgbClr val="FF0000"/>
            </a:solid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rot="21327618">
              <a:off x="2053990" y="687903"/>
              <a:ext cx="3000396" cy="1477328"/>
            </a:xfrm>
            <a:prstGeom prst="rect">
              <a:avLst/>
            </a:prstGeom>
            <a:noFill/>
          </p:spPr>
          <p:txBody>
            <a:bodyPr wrap="square" rtlCol="0">
              <a:spAutoFit/>
            </a:bodyPr>
            <a:lstStyle/>
            <a:p>
              <a:pPr algn="ctr"/>
              <a:r>
                <a:rPr lang="en-GB" dirty="0">
                  <a:latin typeface="Berlin Sans FB" pitchFamily="34" charset="0"/>
                </a:rPr>
                <a:t>Engels argues that the Nuclear Family developed as a response to industrialisation and the growing trend to ‘Own’ Private Property.</a:t>
              </a:r>
            </a:p>
          </p:txBody>
        </p:sp>
      </p:grpSp>
      <p:grpSp>
        <p:nvGrpSpPr>
          <p:cNvPr id="31" name="Group 30"/>
          <p:cNvGrpSpPr/>
          <p:nvPr/>
        </p:nvGrpSpPr>
        <p:grpSpPr>
          <a:xfrm>
            <a:off x="1792898" y="2571745"/>
            <a:ext cx="3730974" cy="3783605"/>
            <a:chOff x="268898" y="2930226"/>
            <a:chExt cx="3730974" cy="3783605"/>
          </a:xfrm>
        </p:grpSpPr>
        <p:grpSp>
          <p:nvGrpSpPr>
            <p:cNvPr id="21" name="Group 20"/>
            <p:cNvGrpSpPr/>
            <p:nvPr/>
          </p:nvGrpSpPr>
          <p:grpSpPr>
            <a:xfrm>
              <a:off x="268898" y="2930226"/>
              <a:ext cx="3730974" cy="3783605"/>
              <a:chOff x="268898" y="2930226"/>
              <a:chExt cx="3730974" cy="3783605"/>
            </a:xfrm>
          </p:grpSpPr>
          <p:sp>
            <p:nvSpPr>
              <p:cNvPr id="10" name="Document"/>
              <p:cNvSpPr>
                <a:spLocks noEditPoints="1" noChangeArrowheads="1"/>
              </p:cNvSpPr>
              <p:nvPr/>
            </p:nvSpPr>
            <p:spPr bwMode="auto">
              <a:xfrm rot="21320604">
                <a:off x="268898" y="2930226"/>
                <a:ext cx="3705504" cy="378360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endParaRPr lang="en-GB" dirty="0">
                  <a:latin typeface="Berlin Sans FB" pitchFamily="34" charset="0"/>
                </a:endParaRPr>
              </a:p>
            </p:txBody>
          </p:sp>
          <p:sp>
            <p:nvSpPr>
              <p:cNvPr id="11" name="Oval 10"/>
              <p:cNvSpPr/>
              <p:nvPr/>
            </p:nvSpPr>
            <p:spPr>
              <a:xfrm>
                <a:off x="3786182" y="6286520"/>
                <a:ext cx="213690" cy="212687"/>
              </a:xfrm>
              <a:prstGeom prst="ellipse">
                <a:avLst/>
              </a:prstGeom>
              <a:solidFill>
                <a:srgbClr val="FFFF00"/>
              </a:solid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85720" y="3214686"/>
                <a:ext cx="213690" cy="212687"/>
              </a:xfrm>
              <a:prstGeom prst="ellipse">
                <a:avLst/>
              </a:prstGeom>
              <a:solidFill>
                <a:srgbClr val="FF0000"/>
              </a:solid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rot="21327618">
              <a:off x="696670" y="3331111"/>
              <a:ext cx="3000396" cy="1477328"/>
            </a:xfrm>
            <a:prstGeom prst="rect">
              <a:avLst/>
            </a:prstGeom>
            <a:noFill/>
          </p:spPr>
          <p:txBody>
            <a:bodyPr wrap="square" rtlCol="0">
              <a:spAutoFit/>
            </a:bodyPr>
            <a:lstStyle/>
            <a:p>
              <a:pPr algn="ctr"/>
              <a:r>
                <a:rPr lang="en-GB" dirty="0">
                  <a:latin typeface="Berlin Sans FB" pitchFamily="34" charset="0"/>
                </a:rPr>
                <a:t>The Nuclear Family was set up so that capital (wealth) could legally be passed on to ‘Heirs’ (Children) – Money could stay within the Family.</a:t>
              </a:r>
            </a:p>
          </p:txBody>
        </p:sp>
      </p:grpSp>
      <p:sp>
        <p:nvSpPr>
          <p:cNvPr id="14" name="TextBox 13"/>
          <p:cNvSpPr txBox="1"/>
          <p:nvPr/>
        </p:nvSpPr>
        <p:spPr>
          <a:xfrm rot="21327618">
            <a:off x="2541779" y="4831307"/>
            <a:ext cx="3000396" cy="1477328"/>
          </a:xfrm>
          <a:prstGeom prst="rect">
            <a:avLst/>
          </a:prstGeom>
          <a:noFill/>
        </p:spPr>
        <p:txBody>
          <a:bodyPr wrap="square" rtlCol="0">
            <a:spAutoFit/>
          </a:bodyPr>
          <a:lstStyle/>
          <a:p>
            <a:pPr algn="ctr"/>
            <a:r>
              <a:rPr lang="en-GB" dirty="0">
                <a:latin typeface="Berlin Sans FB" pitchFamily="34" charset="0"/>
              </a:rPr>
              <a:t>Monogamous Relationships were favoured so that men could be sure that their children really were their biological children</a:t>
            </a:r>
          </a:p>
        </p:txBody>
      </p:sp>
      <p:grpSp>
        <p:nvGrpSpPr>
          <p:cNvPr id="32" name="Group 31"/>
          <p:cNvGrpSpPr/>
          <p:nvPr/>
        </p:nvGrpSpPr>
        <p:grpSpPr>
          <a:xfrm>
            <a:off x="6810380" y="1569080"/>
            <a:ext cx="3540670" cy="2288549"/>
            <a:chOff x="5603330" y="357166"/>
            <a:chExt cx="3540670" cy="2288549"/>
          </a:xfrm>
        </p:grpSpPr>
        <p:grpSp>
          <p:nvGrpSpPr>
            <p:cNvPr id="20" name="Group 19"/>
            <p:cNvGrpSpPr/>
            <p:nvPr/>
          </p:nvGrpSpPr>
          <p:grpSpPr>
            <a:xfrm>
              <a:off x="5603330" y="357166"/>
              <a:ext cx="3540670" cy="2288549"/>
              <a:chOff x="5516278" y="1711558"/>
              <a:chExt cx="3540670" cy="2288549"/>
            </a:xfrm>
          </p:grpSpPr>
          <p:sp>
            <p:nvSpPr>
              <p:cNvPr id="15" name="Document"/>
              <p:cNvSpPr>
                <a:spLocks noEditPoints="1" noChangeArrowheads="1"/>
              </p:cNvSpPr>
              <p:nvPr/>
            </p:nvSpPr>
            <p:spPr bwMode="auto">
              <a:xfrm rot="21320604">
                <a:off x="5516278" y="1711558"/>
                <a:ext cx="3540670" cy="228854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endParaRPr lang="en-GB" dirty="0">
                  <a:latin typeface="Berlin Sans FB" pitchFamily="34" charset="0"/>
                </a:endParaRPr>
              </a:p>
            </p:txBody>
          </p:sp>
          <p:sp>
            <p:nvSpPr>
              <p:cNvPr id="17" name="Oval 16"/>
              <p:cNvSpPr/>
              <p:nvPr/>
            </p:nvSpPr>
            <p:spPr>
              <a:xfrm>
                <a:off x="5643570" y="1928802"/>
                <a:ext cx="213690" cy="212687"/>
              </a:xfrm>
              <a:prstGeom prst="ellipse">
                <a:avLst/>
              </a:prstGeom>
              <a:solidFill>
                <a:srgbClr val="FFFF00"/>
              </a:solid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786842" y="3571876"/>
                <a:ext cx="213690" cy="212687"/>
              </a:xfrm>
              <a:prstGeom prst="ellipse">
                <a:avLst/>
              </a:prstGeom>
              <a:solidFill>
                <a:srgbClr val="FFFF00"/>
              </a:solid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p:cNvSpPr txBox="1"/>
            <p:nvPr/>
          </p:nvSpPr>
          <p:spPr>
            <a:xfrm rot="21327618">
              <a:off x="6067920" y="472720"/>
              <a:ext cx="3000396" cy="2031325"/>
            </a:xfrm>
            <a:prstGeom prst="rect">
              <a:avLst/>
            </a:prstGeom>
            <a:noFill/>
          </p:spPr>
          <p:txBody>
            <a:bodyPr wrap="square" rtlCol="0">
              <a:spAutoFit/>
            </a:bodyPr>
            <a:lstStyle/>
            <a:p>
              <a:pPr algn="ctr"/>
              <a:r>
                <a:rPr lang="en-GB" dirty="0">
                  <a:latin typeface="Berlin Sans FB" pitchFamily="34" charset="0"/>
                </a:rPr>
                <a:t>Monogamous Marriage ensured that women would be economically dependant on their male partners &amp; as such would not stray &amp; mother children by other men.</a:t>
              </a:r>
            </a:p>
          </p:txBody>
        </p:sp>
      </p:grpSp>
      <p:grpSp>
        <p:nvGrpSpPr>
          <p:cNvPr id="33" name="Group 32"/>
          <p:cNvGrpSpPr/>
          <p:nvPr/>
        </p:nvGrpSpPr>
        <p:grpSpPr>
          <a:xfrm>
            <a:off x="5381621" y="3929066"/>
            <a:ext cx="3400383" cy="1714512"/>
            <a:chOff x="4214810" y="2857497"/>
            <a:chExt cx="3400383" cy="1714512"/>
          </a:xfrm>
        </p:grpSpPr>
        <p:sp>
          <p:nvSpPr>
            <p:cNvPr id="23" name="Document"/>
            <p:cNvSpPr>
              <a:spLocks noEditPoints="1" noChangeArrowheads="1"/>
            </p:cNvSpPr>
            <p:nvPr/>
          </p:nvSpPr>
          <p:spPr bwMode="auto">
            <a:xfrm rot="21320604">
              <a:off x="4214810" y="2857497"/>
              <a:ext cx="3357586" cy="171451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endParaRPr lang="en-GB" dirty="0">
                <a:latin typeface="Berlin Sans FB" pitchFamily="34" charset="0"/>
              </a:endParaRPr>
            </a:p>
          </p:txBody>
        </p:sp>
        <p:sp>
          <p:nvSpPr>
            <p:cNvPr id="26" name="TextBox 25"/>
            <p:cNvSpPr txBox="1"/>
            <p:nvPr/>
          </p:nvSpPr>
          <p:spPr>
            <a:xfrm rot="21327618">
              <a:off x="4614797" y="2974354"/>
              <a:ext cx="3000396" cy="1200329"/>
            </a:xfrm>
            <a:prstGeom prst="rect">
              <a:avLst/>
            </a:prstGeom>
            <a:solidFill>
              <a:srgbClr val="FF0000"/>
            </a:solidFill>
          </p:spPr>
          <p:txBody>
            <a:bodyPr wrap="square" rtlCol="0">
              <a:spAutoFit/>
            </a:bodyPr>
            <a:lstStyle/>
            <a:p>
              <a:pPr algn="ctr"/>
              <a:r>
                <a:rPr lang="en-GB" dirty="0">
                  <a:latin typeface="Berlin Sans FB" pitchFamily="34" charset="0"/>
                </a:rPr>
                <a:t>Women become ‘Glorified Prostitutes’ – producers of heirs in exchange for economic security.</a:t>
              </a:r>
            </a:p>
          </p:txBody>
        </p:sp>
        <p:sp>
          <p:nvSpPr>
            <p:cNvPr id="27" name="Oval 26"/>
            <p:cNvSpPr/>
            <p:nvPr/>
          </p:nvSpPr>
          <p:spPr>
            <a:xfrm>
              <a:off x="4286248" y="3000372"/>
              <a:ext cx="213690" cy="212687"/>
            </a:xfrm>
            <a:prstGeom prst="ellipse">
              <a:avLst/>
            </a:prstGeom>
            <a:solidFill>
              <a:srgbClr val="FFFF00"/>
            </a:solid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7358082" y="4143380"/>
              <a:ext cx="213690" cy="212687"/>
            </a:xfrm>
            <a:prstGeom prst="ellipse">
              <a:avLst/>
            </a:prstGeom>
            <a:solidFill>
              <a:srgbClr val="00B050"/>
            </a:solid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Folded Corner 28"/>
          <p:cNvSpPr/>
          <p:nvPr/>
        </p:nvSpPr>
        <p:spPr>
          <a:xfrm rot="415546">
            <a:off x="8871159" y="5103577"/>
            <a:ext cx="1599081" cy="1647447"/>
          </a:xfrm>
          <a:prstGeom prst="foldedCorne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Berlin Sans FB" pitchFamily="34" charset="0"/>
              </a:rPr>
              <a:t>Is Engels’ argument realistic? </a:t>
            </a:r>
          </a:p>
          <a:p>
            <a:pPr algn="ctr"/>
            <a:r>
              <a:rPr lang="en-GB" dirty="0">
                <a:solidFill>
                  <a:schemeClr val="tx1"/>
                </a:solidFill>
                <a:latin typeface="Berlin Sans FB" pitchFamily="34" charset="0"/>
              </a:rPr>
              <a:t>Explain your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grpId="1"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strVal val="#ppt_w*0.05"/>
                                          </p:val>
                                        </p:tav>
                                        <p:tav tm="100000">
                                          <p:val>
                                            <p:strVal val="#ppt_w"/>
                                          </p:val>
                                        </p:tav>
                                      </p:tavLst>
                                    </p:anim>
                                    <p:anim calcmode="lin" valueType="num">
                                      <p:cBhvr>
                                        <p:cTn id="28" dur="500" fill="hold"/>
                                        <p:tgtEl>
                                          <p:spTgt spid="29"/>
                                        </p:tgtEl>
                                        <p:attrNameLst>
                                          <p:attrName>ppt_h</p:attrName>
                                        </p:attrNameLst>
                                      </p:cBhvr>
                                      <p:tavLst>
                                        <p:tav tm="0">
                                          <p:val>
                                            <p:strVal val="#ppt_h"/>
                                          </p:val>
                                        </p:tav>
                                        <p:tav tm="100000">
                                          <p:val>
                                            <p:strVal val="#ppt_h"/>
                                          </p:val>
                                        </p:tav>
                                      </p:tavLst>
                                    </p:anim>
                                    <p:anim calcmode="lin" valueType="num">
                                      <p:cBhvr>
                                        <p:cTn id="29" dur="500" fill="hold"/>
                                        <p:tgtEl>
                                          <p:spTgt spid="29"/>
                                        </p:tgtEl>
                                        <p:attrNameLst>
                                          <p:attrName>ppt_x</p:attrName>
                                        </p:attrNameLst>
                                      </p:cBhvr>
                                      <p:tavLst>
                                        <p:tav tm="0">
                                          <p:val>
                                            <p:strVal val="#ppt_x-.2"/>
                                          </p:val>
                                        </p:tav>
                                        <p:tav tm="100000">
                                          <p:val>
                                            <p:strVal val="#ppt_x"/>
                                          </p:val>
                                        </p:tav>
                                      </p:tavLst>
                                    </p:anim>
                                    <p:anim calcmode="lin" valueType="num">
                                      <p:cBhvr>
                                        <p:cTn id="30" dur="500" fill="hold"/>
                                        <p:tgtEl>
                                          <p:spTgt spid="29"/>
                                        </p:tgtEl>
                                        <p:attrNameLst>
                                          <p:attrName>ppt_y</p:attrName>
                                        </p:attrNameLst>
                                      </p:cBhvr>
                                      <p:tavLst>
                                        <p:tav tm="0">
                                          <p:val>
                                            <p:strVal val="#ppt_y"/>
                                          </p:val>
                                        </p:tav>
                                        <p:tav tm="100000">
                                          <p:val>
                                            <p:strVal val="#ppt_y"/>
                                          </p:val>
                                        </p:tav>
                                      </p:tavLst>
                                    </p:anim>
                                    <p:animEffect transition="in" filter="fade">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 of the Family?</a:t>
            </a:r>
          </a:p>
        </p:txBody>
      </p:sp>
      <p:sp>
        <p:nvSpPr>
          <p:cNvPr id="5" name="TextBox 4"/>
          <p:cNvSpPr txBox="1"/>
          <p:nvPr/>
        </p:nvSpPr>
        <p:spPr>
          <a:xfrm>
            <a:off x="1859215" y="1662982"/>
            <a:ext cx="8424936" cy="1815882"/>
          </a:xfrm>
          <a:prstGeom prst="rect">
            <a:avLst/>
          </a:prstGeom>
          <a:noFill/>
        </p:spPr>
        <p:txBody>
          <a:bodyPr wrap="square" rtlCol="0">
            <a:spAutoFit/>
          </a:bodyPr>
          <a:lstStyle/>
          <a:p>
            <a:pPr algn="ctr"/>
            <a:r>
              <a:rPr lang="en-US" sz="2800" b="1" dirty="0">
                <a:solidFill>
                  <a:srgbClr val="FFFFFF"/>
                </a:solidFill>
                <a:latin typeface="Candara" pitchFamily="34" charset="0"/>
              </a:rPr>
              <a:t>Draw a timeline to show Engel’s view of how families have evolved.</a:t>
            </a:r>
          </a:p>
          <a:p>
            <a:pPr algn="ctr"/>
            <a:endParaRPr lang="en-US" sz="2800" b="1" dirty="0">
              <a:solidFill>
                <a:srgbClr val="FFFFFF"/>
              </a:solidFill>
              <a:latin typeface="Candara" pitchFamily="34" charset="0"/>
            </a:endParaRPr>
          </a:p>
          <a:p>
            <a:pPr algn="ctr"/>
            <a:endParaRPr lang="en-US" sz="2800" b="1" dirty="0">
              <a:solidFill>
                <a:srgbClr val="FFFFFF"/>
              </a:solidFill>
              <a:latin typeface="Candara" pitchFamily="34" charset="0"/>
            </a:endParaRPr>
          </a:p>
        </p:txBody>
      </p:sp>
      <p:sp>
        <p:nvSpPr>
          <p:cNvPr id="7" name="Rectangle 6"/>
          <p:cNvSpPr/>
          <p:nvPr/>
        </p:nvSpPr>
        <p:spPr>
          <a:xfrm rot="851285">
            <a:off x="8333231" y="105109"/>
            <a:ext cx="2371162" cy="923330"/>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Activity</a:t>
            </a:r>
          </a:p>
        </p:txBody>
      </p:sp>
    </p:spTree>
    <p:extLst>
      <p:ext uri="{BB962C8B-B14F-4D97-AF65-F5344CB8AC3E}">
        <p14:creationId xmlns:p14="http://schemas.microsoft.com/office/powerpoint/2010/main" val="275455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profit?</a:t>
            </a:r>
          </a:p>
        </p:txBody>
      </p:sp>
      <p:sp>
        <p:nvSpPr>
          <p:cNvPr id="3" name="Content Placeholder 2"/>
          <p:cNvSpPr>
            <a:spLocks noGrp="1"/>
          </p:cNvSpPr>
          <p:nvPr>
            <p:ph idx="1"/>
          </p:nvPr>
        </p:nvSpPr>
        <p:spPr>
          <a:xfrm>
            <a:off x="1981200" y="1600201"/>
            <a:ext cx="8363272" cy="4493096"/>
          </a:xfrm>
        </p:spPr>
        <p:txBody>
          <a:bodyPr>
            <a:normAutofit fontScale="62500" lnSpcReduction="20000"/>
          </a:bodyPr>
          <a:lstStyle/>
          <a:p>
            <a:pPr marL="0" indent="0">
              <a:buNone/>
            </a:pPr>
            <a:r>
              <a:rPr lang="en-GB" dirty="0"/>
              <a:t>30 workers work on the production line to make the ready salted flavour of Hickman’s Potato Chips.  The bags are sold at a wholesale price for 50p per bag.  </a:t>
            </a:r>
          </a:p>
          <a:p>
            <a:pPr marL="0" indent="0">
              <a:buNone/>
            </a:pPr>
            <a:endParaRPr lang="en-GB" dirty="0"/>
          </a:p>
          <a:p>
            <a:pPr marL="0" indent="0">
              <a:buNone/>
            </a:pPr>
            <a:r>
              <a:rPr lang="en-GB" dirty="0"/>
              <a:t>Each worker works for 8 hours a day and is paid minimum wage of £6.08 per hour.</a:t>
            </a:r>
          </a:p>
          <a:p>
            <a:pPr marL="0" indent="0">
              <a:buNone/>
            </a:pPr>
            <a:r>
              <a:rPr lang="en-GB" dirty="0"/>
              <a:t> </a:t>
            </a:r>
          </a:p>
          <a:p>
            <a:pPr marL="0" indent="0">
              <a:buNone/>
            </a:pPr>
            <a:r>
              <a:rPr lang="en-GB" dirty="0"/>
              <a:t> </a:t>
            </a:r>
          </a:p>
          <a:p>
            <a:pPr marL="0" indent="0">
              <a:buNone/>
            </a:pPr>
            <a:r>
              <a:rPr lang="en-GB" dirty="0"/>
              <a:t>In an 8 hour shift, 15,000 bags of the crisps can be produced.</a:t>
            </a:r>
          </a:p>
          <a:p>
            <a:pPr marL="0" indent="0">
              <a:buNone/>
            </a:pPr>
            <a:r>
              <a:rPr lang="en-GB" dirty="0"/>
              <a:t> </a:t>
            </a:r>
          </a:p>
          <a:p>
            <a:pPr marL="0" indent="0">
              <a:buNone/>
            </a:pPr>
            <a:r>
              <a:rPr lang="en-GB" dirty="0"/>
              <a:t>In terms of raw material costs (potatoes, salt, oil and packaging) the crisps cost 9p per bag.  Power and machinery costs is an extra 1p per bag.</a:t>
            </a:r>
          </a:p>
          <a:p>
            <a:pPr marL="0" indent="0">
              <a:buNone/>
            </a:pPr>
            <a:r>
              <a:rPr lang="en-GB" dirty="0"/>
              <a:t> </a:t>
            </a:r>
          </a:p>
          <a:p>
            <a:pPr marL="0" indent="0">
              <a:buNone/>
            </a:pPr>
            <a:r>
              <a:rPr lang="en-GB" b="1" i="1" dirty="0"/>
              <a:t>How much net profit is made in a day after </a:t>
            </a:r>
            <a:r>
              <a:rPr lang="en-GB" b="1" i="1" u="sng" dirty="0"/>
              <a:t>all costs</a:t>
            </a:r>
            <a:r>
              <a:rPr lang="en-GB" b="1" i="1" dirty="0"/>
              <a:t> have been accounted for?</a:t>
            </a:r>
            <a:endParaRPr lang="en-GB" dirty="0"/>
          </a:p>
          <a:p>
            <a:pPr marL="0" indent="0">
              <a:buNone/>
            </a:pPr>
            <a:endParaRPr lang="en-US" dirty="0"/>
          </a:p>
        </p:txBody>
      </p:sp>
    </p:spTree>
    <p:extLst>
      <p:ext uri="{BB962C8B-B14F-4D97-AF65-F5344CB8AC3E}">
        <p14:creationId xmlns:p14="http://schemas.microsoft.com/office/powerpoint/2010/main" val="1780871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1944" y="260648"/>
            <a:ext cx="5076056" cy="6597352"/>
          </a:xfrm>
        </p:spPr>
        <p:txBody>
          <a:bodyPr>
            <a:normAutofit fontScale="92500" lnSpcReduction="10000"/>
          </a:bodyPr>
          <a:lstStyle/>
          <a:p>
            <a:pPr>
              <a:buNone/>
            </a:pPr>
            <a:r>
              <a:rPr lang="en-GB" sz="5200" b="1" dirty="0"/>
              <a:t>Louis Althusser</a:t>
            </a:r>
          </a:p>
          <a:p>
            <a:r>
              <a:rPr lang="en-GB" dirty="0"/>
              <a:t>Modern or </a:t>
            </a:r>
            <a:r>
              <a:rPr lang="en-GB" b="1" dirty="0">
                <a:solidFill>
                  <a:srgbClr val="FFFF00"/>
                </a:solidFill>
              </a:rPr>
              <a:t>neo-Marxist</a:t>
            </a:r>
          </a:p>
          <a:p>
            <a:r>
              <a:rPr lang="en-GB" dirty="0"/>
              <a:t>Argues that the family is a part of the </a:t>
            </a:r>
            <a:r>
              <a:rPr lang="en-GB" b="1" dirty="0">
                <a:solidFill>
                  <a:srgbClr val="FFFF00"/>
                </a:solidFill>
              </a:rPr>
              <a:t>Ideological State apparatus.</a:t>
            </a:r>
          </a:p>
          <a:p>
            <a:r>
              <a:rPr lang="en-GB" dirty="0"/>
              <a:t>These are the different ways in which capitalist </a:t>
            </a:r>
            <a:r>
              <a:rPr lang="en-GB" b="1" dirty="0">
                <a:solidFill>
                  <a:srgbClr val="FFFF00"/>
                </a:solidFill>
              </a:rPr>
              <a:t>ideology </a:t>
            </a:r>
            <a:r>
              <a:rPr lang="en-GB" dirty="0"/>
              <a:t>(ideas) are passed on to all members of society.</a:t>
            </a:r>
          </a:p>
          <a:p>
            <a:r>
              <a:rPr lang="en-GB" dirty="0"/>
              <a:t>The family is used to pass on these </a:t>
            </a:r>
            <a:r>
              <a:rPr lang="en-GB" b="1" dirty="0">
                <a:solidFill>
                  <a:srgbClr val="FFFF00"/>
                </a:solidFill>
              </a:rPr>
              <a:t>capitalist values </a:t>
            </a:r>
            <a:r>
              <a:rPr lang="en-GB" dirty="0"/>
              <a:t>to children.</a:t>
            </a:r>
          </a:p>
          <a:p>
            <a:r>
              <a:rPr lang="en-GB" b="1" dirty="0">
                <a:solidFill>
                  <a:srgbClr val="FFFF00"/>
                </a:solidFill>
              </a:rPr>
              <a:t>Fact:  </a:t>
            </a:r>
            <a:r>
              <a:rPr lang="en-GB" dirty="0"/>
              <a:t>Althusser murdered his wife!</a:t>
            </a:r>
          </a:p>
          <a:p>
            <a:endParaRPr lang="en-GB" sz="3600" b="1" dirty="0"/>
          </a:p>
          <a:p>
            <a:pPr>
              <a:buNone/>
            </a:pP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1524000" y="476672"/>
            <a:ext cx="3995936" cy="5877272"/>
          </a:xfrm>
          <a:prstGeom prst="rect">
            <a:avLst/>
          </a:prstGeom>
          <a:noFill/>
          <a:ln w="9525">
            <a:noFill/>
            <a:miter lim="800000"/>
            <a:headEnd/>
            <a:tailEnd/>
          </a:ln>
        </p:spPr>
      </p:pic>
    </p:spTree>
    <p:extLst>
      <p:ext uri="{BB962C8B-B14F-4D97-AF65-F5344CB8AC3E}">
        <p14:creationId xmlns:p14="http://schemas.microsoft.com/office/powerpoint/2010/main" val="106638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6600" b="1" dirty="0">
                <a:solidFill>
                  <a:srgbClr val="FFFF00"/>
                </a:solidFill>
              </a:rPr>
              <a:t>Task</a:t>
            </a:r>
          </a:p>
        </p:txBody>
      </p:sp>
      <p:sp>
        <p:nvSpPr>
          <p:cNvPr id="3" name="Content Placeholder 2"/>
          <p:cNvSpPr>
            <a:spLocks noGrp="1"/>
          </p:cNvSpPr>
          <p:nvPr>
            <p:ph idx="1"/>
          </p:nvPr>
        </p:nvSpPr>
        <p:spPr/>
        <p:txBody>
          <a:bodyPr>
            <a:normAutofit lnSpcReduction="10000"/>
          </a:bodyPr>
          <a:lstStyle/>
          <a:p>
            <a:r>
              <a:rPr lang="en-GB" sz="4000" dirty="0"/>
              <a:t>Make a list of 5 basic personal </a:t>
            </a:r>
            <a:r>
              <a:rPr lang="en-GB" sz="4000" i="1" dirty="0"/>
              <a:t>(not educational) </a:t>
            </a:r>
            <a:r>
              <a:rPr lang="en-GB" sz="4000" dirty="0"/>
              <a:t>qualities required to be a good worker.</a:t>
            </a:r>
          </a:p>
          <a:p>
            <a:endParaRPr lang="en-GB" sz="4000" dirty="0"/>
          </a:p>
          <a:p>
            <a:r>
              <a:rPr lang="en-GB" sz="4000" dirty="0"/>
              <a:t>Now, for each quality, think about how the family might be a training ground for each of these qualities...how are these qualities promoted by family life?</a:t>
            </a:r>
          </a:p>
          <a:p>
            <a:endParaRPr lang="en-GB" dirty="0"/>
          </a:p>
        </p:txBody>
      </p:sp>
    </p:spTree>
    <p:extLst>
      <p:ext uri="{BB962C8B-B14F-4D97-AF65-F5344CB8AC3E}">
        <p14:creationId xmlns:p14="http://schemas.microsoft.com/office/powerpoint/2010/main" val="1672234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6000" b="1" i="1" dirty="0">
                <a:solidFill>
                  <a:srgbClr val="FF3300"/>
                </a:solidFill>
              </a:rPr>
              <a:t>Be punctual...</a:t>
            </a:r>
          </a:p>
          <a:p>
            <a:r>
              <a:rPr lang="en-GB" sz="6000" b="1" i="1" dirty="0">
                <a:solidFill>
                  <a:srgbClr val="FF3300"/>
                </a:solidFill>
              </a:rPr>
              <a:t>Be polite to your boss....</a:t>
            </a:r>
          </a:p>
          <a:p>
            <a:r>
              <a:rPr lang="en-GB" sz="6000" b="1" i="1" dirty="0">
                <a:solidFill>
                  <a:srgbClr val="FF3300"/>
                </a:solidFill>
              </a:rPr>
              <a:t>Don’t talk back...</a:t>
            </a:r>
          </a:p>
          <a:p>
            <a:pPr>
              <a:buNone/>
            </a:pPr>
            <a:endParaRPr lang="en-GB" dirty="0"/>
          </a:p>
        </p:txBody>
      </p:sp>
    </p:spTree>
    <p:extLst>
      <p:ext uri="{BB962C8B-B14F-4D97-AF65-F5344CB8AC3E}">
        <p14:creationId xmlns:p14="http://schemas.microsoft.com/office/powerpoint/2010/main" val="1574510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lstStyle/>
          <a:p>
            <a:pPr algn="l"/>
            <a:r>
              <a:rPr lang="en-GB" b="1" dirty="0">
                <a:solidFill>
                  <a:srgbClr val="FFFF00"/>
                </a:solidFill>
              </a:rPr>
              <a:t>The family mirrors work life...</a:t>
            </a:r>
          </a:p>
        </p:txBody>
      </p:sp>
      <p:pic>
        <p:nvPicPr>
          <p:cNvPr id="5123" name="Picture 3"/>
          <p:cNvPicPr>
            <a:picLocks noGrp="1" noChangeAspect="1" noChangeArrowheads="1"/>
          </p:cNvPicPr>
          <p:nvPr>
            <p:ph idx="1"/>
          </p:nvPr>
        </p:nvPicPr>
        <p:blipFill>
          <a:blip r:embed="rId2" cstate="print"/>
          <a:srcRect/>
          <a:stretch>
            <a:fillRect/>
          </a:stretch>
        </p:blipFill>
        <p:spPr bwMode="auto">
          <a:xfrm>
            <a:off x="6528049" y="1484785"/>
            <a:ext cx="3648979" cy="2456919"/>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2063552" y="1484784"/>
            <a:ext cx="3370470" cy="4053830"/>
          </a:xfrm>
          <a:prstGeom prst="rect">
            <a:avLst/>
          </a:prstGeom>
          <a:noFill/>
          <a:ln w="9525">
            <a:noFill/>
            <a:miter lim="800000"/>
            <a:headEnd/>
            <a:tailEnd/>
          </a:ln>
        </p:spPr>
      </p:pic>
      <p:sp>
        <p:nvSpPr>
          <p:cNvPr id="8" name="Horizontal Scroll 7"/>
          <p:cNvSpPr/>
          <p:nvPr/>
        </p:nvSpPr>
        <p:spPr>
          <a:xfrm>
            <a:off x="5735960" y="4149080"/>
            <a:ext cx="4680520" cy="2520280"/>
          </a:xfrm>
          <a:prstGeom prst="horizontalScroll">
            <a:avLst/>
          </a:prstGeom>
          <a:solidFill>
            <a:srgbClr val="ED1F5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i="1" dirty="0"/>
              <a:t>It teaches respect for authority and hierarchies of power...</a:t>
            </a:r>
          </a:p>
        </p:txBody>
      </p:sp>
    </p:spTree>
    <p:extLst>
      <p:ext uri="{BB962C8B-B14F-4D97-AF65-F5344CB8AC3E}">
        <p14:creationId xmlns:p14="http://schemas.microsoft.com/office/powerpoint/2010/main" val="404779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919536" y="980728"/>
            <a:ext cx="6785754" cy="4248472"/>
          </a:xfrm>
          <a:prstGeom prst="rect">
            <a:avLst/>
          </a:prstGeom>
          <a:noFill/>
          <a:ln w="9525">
            <a:noFill/>
            <a:miter lim="800000"/>
            <a:headEnd/>
            <a:tailEnd/>
          </a:ln>
        </p:spPr>
      </p:pic>
      <p:sp>
        <p:nvSpPr>
          <p:cNvPr id="2" name="Title 1"/>
          <p:cNvSpPr>
            <a:spLocks noGrp="1"/>
          </p:cNvSpPr>
          <p:nvPr>
            <p:ph type="title"/>
          </p:nvPr>
        </p:nvSpPr>
        <p:spPr>
          <a:xfrm>
            <a:off x="1991544" y="0"/>
            <a:ext cx="8229600" cy="1143000"/>
          </a:xfrm>
        </p:spPr>
        <p:txBody>
          <a:bodyPr/>
          <a:lstStyle/>
          <a:p>
            <a:pPr algn="l"/>
            <a:r>
              <a:rPr lang="en-GB" b="1" dirty="0">
                <a:solidFill>
                  <a:srgbClr val="92D050"/>
                </a:solidFill>
              </a:rPr>
              <a:t>The family mirrors work life...</a:t>
            </a:r>
          </a:p>
        </p:txBody>
      </p:sp>
      <p:sp>
        <p:nvSpPr>
          <p:cNvPr id="5" name="Content Placeholder 4"/>
          <p:cNvSpPr>
            <a:spLocks noGrp="1"/>
          </p:cNvSpPr>
          <p:nvPr>
            <p:ph idx="1"/>
          </p:nvPr>
        </p:nvSpPr>
        <p:spPr/>
        <p:txBody>
          <a:bodyPr/>
          <a:lstStyle/>
          <a:p>
            <a:endParaRPr lang="en-GB"/>
          </a:p>
        </p:txBody>
      </p:sp>
      <p:sp>
        <p:nvSpPr>
          <p:cNvPr id="4" name="Horizontal Scroll 3"/>
          <p:cNvSpPr/>
          <p:nvPr/>
        </p:nvSpPr>
        <p:spPr>
          <a:xfrm>
            <a:off x="5735960" y="4149080"/>
            <a:ext cx="4680520" cy="2520280"/>
          </a:xfrm>
          <a:prstGeom prst="horizontalScroll">
            <a:avLst/>
          </a:prstGeom>
          <a:solidFill>
            <a:srgbClr val="ED1F5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i="1" dirty="0"/>
              <a:t>It teaches that we are paid for working hard...</a:t>
            </a:r>
          </a:p>
        </p:txBody>
      </p:sp>
    </p:spTree>
    <p:extLst>
      <p:ext uri="{BB962C8B-B14F-4D97-AF65-F5344CB8AC3E}">
        <p14:creationId xmlns:p14="http://schemas.microsoft.com/office/powerpoint/2010/main" val="1457323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60648"/>
            <a:ext cx="8229600" cy="1143000"/>
          </a:xfrm>
        </p:spPr>
        <p:txBody>
          <a:bodyPr>
            <a:normAutofit fontScale="90000"/>
          </a:bodyPr>
          <a:lstStyle/>
          <a:p>
            <a:pPr algn="l"/>
            <a:r>
              <a:rPr lang="en-GB" b="1" dirty="0">
                <a:solidFill>
                  <a:srgbClr val="92D050"/>
                </a:solidFill>
              </a:rPr>
              <a:t>Parsons argued that the family is like a warm bath...</a:t>
            </a:r>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bwMode="auto">
          <a:xfrm>
            <a:off x="1847850" y="1628775"/>
            <a:ext cx="8496622" cy="4941888"/>
          </a:xfrm>
          <a:prstGeom prst="rect">
            <a:avLst/>
          </a:prstGeom>
          <a:noFill/>
          <a:ln w="9525">
            <a:noFill/>
            <a:miter lim="800000"/>
            <a:headEnd/>
            <a:tailEnd/>
          </a:ln>
        </p:spPr>
      </p:pic>
    </p:spTree>
    <p:extLst>
      <p:ext uri="{BB962C8B-B14F-4D97-AF65-F5344CB8AC3E}">
        <p14:creationId xmlns:p14="http://schemas.microsoft.com/office/powerpoint/2010/main" val="3047163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pics.librarything.com/picsizes/b7/7d/b77d5db5d9470e4597a447a5351434d414f4541.jpg"/>
          <p:cNvPicPr>
            <a:picLocks noChangeAspect="1" noChangeArrowheads="1"/>
          </p:cNvPicPr>
          <p:nvPr/>
        </p:nvPicPr>
        <p:blipFill>
          <a:blip r:embed="rId2" cstate="print"/>
          <a:srcRect/>
          <a:stretch>
            <a:fillRect/>
          </a:stretch>
        </p:blipFill>
        <p:spPr bwMode="auto">
          <a:xfrm>
            <a:off x="8378349" y="214290"/>
            <a:ext cx="2075369" cy="3142702"/>
          </a:xfrm>
          <a:prstGeom prst="rect">
            <a:avLst/>
          </a:prstGeom>
          <a:noFill/>
          <a:ln>
            <a:solidFill>
              <a:schemeClr val="tx1"/>
            </a:solidFill>
          </a:ln>
        </p:spPr>
      </p:pic>
      <p:grpSp>
        <p:nvGrpSpPr>
          <p:cNvPr id="13" name="Group 12"/>
          <p:cNvGrpSpPr/>
          <p:nvPr/>
        </p:nvGrpSpPr>
        <p:grpSpPr>
          <a:xfrm>
            <a:off x="5238744" y="2285992"/>
            <a:ext cx="3143272" cy="4022176"/>
            <a:chOff x="221718" y="3825214"/>
            <a:chExt cx="2769935" cy="2202227"/>
          </a:xfrm>
          <a:solidFill>
            <a:srgbClr val="FF0000"/>
          </a:solidFill>
        </p:grpSpPr>
        <p:sp>
          <p:nvSpPr>
            <p:cNvPr id="14" name="Document"/>
            <p:cNvSpPr>
              <a:spLocks noEditPoints="1" noChangeArrowheads="1"/>
            </p:cNvSpPr>
            <p:nvPr/>
          </p:nvSpPr>
          <p:spPr bwMode="auto">
            <a:xfrm rot="21306815">
              <a:off x="286185" y="3825214"/>
              <a:ext cx="2705468" cy="220222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p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endParaRPr lang="en-GB" dirty="0">
                <a:latin typeface="Berlin Sans FB" pitchFamily="34" charset="0"/>
              </a:endParaRPr>
            </a:p>
          </p:txBody>
        </p:sp>
        <p:sp>
          <p:nvSpPr>
            <p:cNvPr id="15" name="Oval 14"/>
            <p:cNvSpPr/>
            <p:nvPr/>
          </p:nvSpPr>
          <p:spPr>
            <a:xfrm>
              <a:off x="221718" y="3947204"/>
              <a:ext cx="207745" cy="11269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362" name="Picture 2" descr="http://www.fehe.org/typo3temp/pics/6f81c1eda6.jpg"/>
          <p:cNvPicPr>
            <a:picLocks noChangeAspect="1" noChangeArrowheads="1"/>
          </p:cNvPicPr>
          <p:nvPr/>
        </p:nvPicPr>
        <p:blipFill>
          <a:blip r:embed="rId3" cstate="print"/>
          <a:srcRect/>
          <a:stretch>
            <a:fillRect/>
          </a:stretch>
        </p:blipFill>
        <p:spPr bwMode="auto">
          <a:xfrm rot="21143075">
            <a:off x="1849119" y="210877"/>
            <a:ext cx="1143008" cy="1748802"/>
          </a:xfrm>
          <a:prstGeom prst="rect">
            <a:avLst/>
          </a:prstGeom>
          <a:noFill/>
          <a:ln>
            <a:solidFill>
              <a:schemeClr val="tx1"/>
            </a:solidFill>
          </a:ln>
        </p:spPr>
      </p:pic>
      <p:sp>
        <p:nvSpPr>
          <p:cNvPr id="3" name="Text Box 7"/>
          <p:cNvSpPr txBox="1">
            <a:spLocks noChangeArrowheads="1"/>
          </p:cNvSpPr>
          <p:nvPr/>
        </p:nvSpPr>
        <p:spPr bwMode="auto">
          <a:xfrm rot="21164466">
            <a:off x="1696868" y="1678388"/>
            <a:ext cx="1727200" cy="58477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GB" sz="1600" b="1" dirty="0" err="1">
                <a:latin typeface="Comic Sans MS" pitchFamily="66" charset="0"/>
              </a:rPr>
              <a:t>Zaretsky</a:t>
            </a:r>
            <a:r>
              <a:rPr lang="en-GB" sz="1600" b="1" dirty="0">
                <a:latin typeface="Comic Sans MS" pitchFamily="66" charset="0"/>
              </a:rPr>
              <a:t> (1986)</a:t>
            </a:r>
          </a:p>
        </p:txBody>
      </p:sp>
      <p:grpSp>
        <p:nvGrpSpPr>
          <p:cNvPr id="5" name="Group 4"/>
          <p:cNvGrpSpPr/>
          <p:nvPr/>
        </p:nvGrpSpPr>
        <p:grpSpPr>
          <a:xfrm>
            <a:off x="1666845" y="2491817"/>
            <a:ext cx="3293993" cy="4022176"/>
            <a:chOff x="221718" y="3825214"/>
            <a:chExt cx="2769935" cy="2202227"/>
          </a:xfrm>
          <a:solidFill>
            <a:srgbClr val="FF0000"/>
          </a:solidFill>
        </p:grpSpPr>
        <p:sp>
          <p:nvSpPr>
            <p:cNvPr id="6" name="Document"/>
            <p:cNvSpPr>
              <a:spLocks noEditPoints="1" noChangeArrowheads="1"/>
            </p:cNvSpPr>
            <p:nvPr/>
          </p:nvSpPr>
          <p:spPr bwMode="auto">
            <a:xfrm rot="21306815">
              <a:off x="286185" y="3825214"/>
              <a:ext cx="2705468" cy="2202227"/>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p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endParaRPr lang="en-GB" dirty="0">
                <a:latin typeface="Berlin Sans FB" pitchFamily="34" charset="0"/>
              </a:endParaRPr>
            </a:p>
          </p:txBody>
        </p:sp>
        <p:sp>
          <p:nvSpPr>
            <p:cNvPr id="7" name="Oval 6"/>
            <p:cNvSpPr/>
            <p:nvPr/>
          </p:nvSpPr>
          <p:spPr>
            <a:xfrm>
              <a:off x="221718" y="3947204"/>
              <a:ext cx="172503" cy="117354"/>
            </a:xfrm>
            <a:prstGeom prst="ellipse">
              <a:avLst/>
            </a:prstGeom>
            <a:grp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Oval 7"/>
          <p:cNvSpPr/>
          <p:nvPr/>
        </p:nvSpPr>
        <p:spPr>
          <a:xfrm>
            <a:off x="4524364" y="2500307"/>
            <a:ext cx="205140" cy="214337"/>
          </a:xfrm>
          <a:prstGeom prst="ellipse">
            <a:avLst/>
          </a:prstGeom>
          <a:solidFill>
            <a:srgbClr val="FF0000"/>
          </a:solid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rot="21327618">
            <a:off x="1792040" y="2831913"/>
            <a:ext cx="3000396" cy="923330"/>
          </a:xfrm>
          <a:prstGeom prst="rect">
            <a:avLst/>
          </a:prstGeom>
          <a:noFill/>
        </p:spPr>
        <p:txBody>
          <a:bodyPr wrap="square" rtlCol="0">
            <a:spAutoFit/>
          </a:bodyPr>
          <a:lstStyle/>
          <a:p>
            <a:pPr algn="ctr"/>
            <a:r>
              <a:rPr lang="en-GB" dirty="0">
                <a:latin typeface="Berlin Sans FB" pitchFamily="34" charset="0"/>
              </a:rPr>
              <a:t>The family provides ‘a cushion’ from the effects of ‘Alienating Work’.</a:t>
            </a:r>
          </a:p>
        </p:txBody>
      </p:sp>
      <p:sp>
        <p:nvSpPr>
          <p:cNvPr id="11" name="TextBox 10"/>
          <p:cNvSpPr txBox="1"/>
          <p:nvPr/>
        </p:nvSpPr>
        <p:spPr>
          <a:xfrm rot="21327618">
            <a:off x="5292503" y="2831043"/>
            <a:ext cx="3000396" cy="1477328"/>
          </a:xfrm>
          <a:prstGeom prst="rect">
            <a:avLst/>
          </a:prstGeom>
          <a:noFill/>
        </p:spPr>
        <p:txBody>
          <a:bodyPr wrap="square" rtlCol="0">
            <a:spAutoFit/>
          </a:bodyPr>
          <a:lstStyle/>
          <a:p>
            <a:pPr algn="ctr"/>
            <a:r>
              <a:rPr lang="en-GB" dirty="0">
                <a:latin typeface="Berlin Sans FB" pitchFamily="34" charset="0"/>
              </a:rPr>
              <a:t>Families separate &amp; fragment individuals from the rest of community – this dampens revolutionary potential.</a:t>
            </a:r>
          </a:p>
          <a:p>
            <a:pPr algn="ctr"/>
            <a:r>
              <a:rPr lang="en-GB" dirty="0">
                <a:latin typeface="Berlin Sans FB" pitchFamily="34" charset="0"/>
              </a:rPr>
              <a:t>(Divide &amp; Conquer)</a:t>
            </a:r>
          </a:p>
        </p:txBody>
      </p:sp>
      <p:sp>
        <p:nvSpPr>
          <p:cNvPr id="16" name="Oval 15"/>
          <p:cNvSpPr/>
          <p:nvPr/>
        </p:nvSpPr>
        <p:spPr>
          <a:xfrm>
            <a:off x="7596198" y="2357431"/>
            <a:ext cx="205140" cy="214337"/>
          </a:xfrm>
          <a:prstGeom prst="ellipse">
            <a:avLst/>
          </a:prstGeom>
          <a:solidFill>
            <a:schemeClr val="accent1"/>
          </a:solid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rot="21327618">
            <a:off x="2028279" y="3830307"/>
            <a:ext cx="3000396" cy="2031325"/>
          </a:xfrm>
          <a:prstGeom prst="rect">
            <a:avLst/>
          </a:prstGeom>
          <a:noFill/>
        </p:spPr>
        <p:txBody>
          <a:bodyPr wrap="square" rtlCol="0">
            <a:spAutoFit/>
          </a:bodyPr>
          <a:lstStyle/>
          <a:p>
            <a:pPr algn="ctr"/>
            <a:r>
              <a:rPr lang="en-GB" dirty="0">
                <a:latin typeface="Berlin Sans FB" pitchFamily="34" charset="0"/>
              </a:rPr>
              <a:t>The family allows the worker to relax, refresh and unwind after a days work. </a:t>
            </a:r>
          </a:p>
          <a:p>
            <a:pPr algn="ctr"/>
            <a:endParaRPr lang="en-GB" dirty="0">
              <a:latin typeface="Berlin Sans FB" pitchFamily="34" charset="0"/>
            </a:endParaRPr>
          </a:p>
          <a:p>
            <a:pPr algn="ctr"/>
            <a:r>
              <a:rPr lang="en-GB" dirty="0">
                <a:latin typeface="Berlin Sans FB" pitchFamily="34" charset="0"/>
              </a:rPr>
              <a:t>This means that the worker can then feel revitalised for work the next day.</a:t>
            </a:r>
          </a:p>
        </p:txBody>
      </p:sp>
      <p:sp>
        <p:nvSpPr>
          <p:cNvPr id="18" name="Folded Corner 17"/>
          <p:cNvSpPr/>
          <p:nvPr/>
        </p:nvSpPr>
        <p:spPr>
          <a:xfrm rot="415546">
            <a:off x="5411088" y="4702334"/>
            <a:ext cx="2271159" cy="1811053"/>
          </a:xfrm>
          <a:prstGeom prst="foldedCorne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Berlin Sans FB" pitchFamily="34" charset="0"/>
              </a:rPr>
              <a:t>What is meant by False Class Consciousness?</a:t>
            </a:r>
          </a:p>
        </p:txBody>
      </p:sp>
      <p:sp>
        <p:nvSpPr>
          <p:cNvPr id="19" name="Folded Corner 18"/>
          <p:cNvSpPr/>
          <p:nvPr/>
        </p:nvSpPr>
        <p:spPr>
          <a:xfrm rot="21220776">
            <a:off x="7974737" y="4620080"/>
            <a:ext cx="2271159" cy="1811053"/>
          </a:xfrm>
          <a:prstGeom prst="foldedCorne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Berlin Sans FB" pitchFamily="34" charset="0"/>
              </a:rPr>
              <a:t>Why is False Class Consciousness useful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strVal val="#ppt_w*0.05"/>
                                          </p:val>
                                        </p:tav>
                                        <p:tav tm="100000">
                                          <p:val>
                                            <p:strVal val="#ppt_w"/>
                                          </p:val>
                                        </p:tav>
                                      </p:tavLst>
                                    </p:anim>
                                    <p:anim calcmode="lin" valueType="num">
                                      <p:cBhvr>
                                        <p:cTn id="20" dur="500" fill="hold"/>
                                        <p:tgtEl>
                                          <p:spTgt spid="18"/>
                                        </p:tgtEl>
                                        <p:attrNameLst>
                                          <p:attrName>ppt_h</p:attrName>
                                        </p:attrNameLst>
                                      </p:cBhvr>
                                      <p:tavLst>
                                        <p:tav tm="0">
                                          <p:val>
                                            <p:strVal val="#ppt_h"/>
                                          </p:val>
                                        </p:tav>
                                        <p:tav tm="100000">
                                          <p:val>
                                            <p:strVal val="#ppt_h"/>
                                          </p:val>
                                        </p:tav>
                                      </p:tavLst>
                                    </p:anim>
                                    <p:anim calcmode="lin" valueType="num">
                                      <p:cBhvr>
                                        <p:cTn id="21" dur="500" fill="hold"/>
                                        <p:tgtEl>
                                          <p:spTgt spid="18"/>
                                        </p:tgtEl>
                                        <p:attrNameLst>
                                          <p:attrName>ppt_x</p:attrName>
                                        </p:attrNameLst>
                                      </p:cBhvr>
                                      <p:tavLst>
                                        <p:tav tm="0">
                                          <p:val>
                                            <p:strVal val="#ppt_x-.2"/>
                                          </p:val>
                                        </p:tav>
                                        <p:tav tm="100000">
                                          <p:val>
                                            <p:strVal val="#ppt_x"/>
                                          </p:val>
                                        </p:tav>
                                      </p:tavLst>
                                    </p:anim>
                                    <p:anim calcmode="lin" valueType="num">
                                      <p:cBhvr>
                                        <p:cTn id="22" dur="500" fill="hold"/>
                                        <p:tgtEl>
                                          <p:spTgt spid="18"/>
                                        </p:tgtEl>
                                        <p:attrNameLst>
                                          <p:attrName>ppt_y</p:attrName>
                                        </p:attrNameLst>
                                      </p:cBhvr>
                                      <p:tavLst>
                                        <p:tav tm="0">
                                          <p:val>
                                            <p:strVal val="#ppt_y"/>
                                          </p:val>
                                        </p:tav>
                                        <p:tav tm="100000">
                                          <p:val>
                                            <p:strVal val="#ppt_y"/>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strVal val="#ppt_w*0.05"/>
                                          </p:val>
                                        </p:tav>
                                        <p:tav tm="100000">
                                          <p:val>
                                            <p:strVal val="#ppt_w"/>
                                          </p:val>
                                        </p:tav>
                                      </p:tavLst>
                                    </p:anim>
                                    <p:anim calcmode="lin" valueType="num">
                                      <p:cBhvr>
                                        <p:cTn id="29" dur="500" fill="hold"/>
                                        <p:tgtEl>
                                          <p:spTgt spid="19"/>
                                        </p:tgtEl>
                                        <p:attrNameLst>
                                          <p:attrName>ppt_h</p:attrName>
                                        </p:attrNameLst>
                                      </p:cBhvr>
                                      <p:tavLst>
                                        <p:tav tm="0">
                                          <p:val>
                                            <p:strVal val="#ppt_h"/>
                                          </p:val>
                                        </p:tav>
                                        <p:tav tm="100000">
                                          <p:val>
                                            <p:strVal val="#ppt_h"/>
                                          </p:val>
                                        </p:tav>
                                      </p:tavLst>
                                    </p:anim>
                                    <p:anim calcmode="lin" valueType="num">
                                      <p:cBhvr>
                                        <p:cTn id="30" dur="500" fill="hold"/>
                                        <p:tgtEl>
                                          <p:spTgt spid="19"/>
                                        </p:tgtEl>
                                        <p:attrNameLst>
                                          <p:attrName>ppt_x</p:attrName>
                                        </p:attrNameLst>
                                      </p:cBhvr>
                                      <p:tavLst>
                                        <p:tav tm="0">
                                          <p:val>
                                            <p:strVal val="#ppt_x-.2"/>
                                          </p:val>
                                        </p:tav>
                                        <p:tav tm="100000">
                                          <p:val>
                                            <p:strVal val="#ppt_x"/>
                                          </p:val>
                                        </p:tav>
                                      </p:tavLst>
                                    </p:anim>
                                    <p:anim calcmode="lin" valueType="num">
                                      <p:cBhvr>
                                        <p:cTn id="31" dur="500" fill="hold"/>
                                        <p:tgtEl>
                                          <p:spTgt spid="19"/>
                                        </p:tgtEl>
                                        <p:attrNameLst>
                                          <p:attrName>ppt_y</p:attrName>
                                        </p:attrNameLst>
                                      </p:cBhvr>
                                      <p:tavLst>
                                        <p:tav tm="0">
                                          <p:val>
                                            <p:strVal val="#ppt_y"/>
                                          </p:val>
                                        </p:tav>
                                        <p:tav tm="100000">
                                          <p:val>
                                            <p:strVal val="#ppt_y"/>
                                          </p:val>
                                        </p:tav>
                                      </p:tavLst>
                                    </p:anim>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Autofit/>
          </a:bodyPr>
          <a:lstStyle/>
          <a:p>
            <a:pPr algn="l"/>
            <a:r>
              <a:rPr lang="en-GB" sz="3600" b="1" dirty="0">
                <a:solidFill>
                  <a:srgbClr val="FFFF00"/>
                </a:solidFill>
              </a:rPr>
              <a:t>BUT, </a:t>
            </a:r>
            <a:r>
              <a:rPr lang="en-GB" sz="3600" b="1" dirty="0" err="1">
                <a:solidFill>
                  <a:srgbClr val="FFFF00"/>
                </a:solidFill>
              </a:rPr>
              <a:t>Zaretsky</a:t>
            </a:r>
            <a:r>
              <a:rPr lang="en-GB" sz="3600" b="1" dirty="0">
                <a:solidFill>
                  <a:srgbClr val="FFFF00"/>
                </a:solidFill>
              </a:rPr>
              <a:t> (1976) thinks the haven that the family offers aids false consciousness...</a:t>
            </a:r>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bwMode="auto">
          <a:xfrm>
            <a:off x="1847850" y="1628775"/>
            <a:ext cx="8013700" cy="4941888"/>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1847528" y="1628800"/>
            <a:ext cx="8424936" cy="4953000"/>
          </a:xfrm>
          <a:prstGeom prst="rect">
            <a:avLst/>
          </a:prstGeom>
          <a:noFill/>
          <a:ln w="9525">
            <a:noFill/>
            <a:miter lim="800000"/>
            <a:headEnd/>
            <a:tailEnd/>
          </a:ln>
        </p:spPr>
      </p:pic>
      <p:sp>
        <p:nvSpPr>
          <p:cNvPr id="6" name="TextBox 5"/>
          <p:cNvSpPr txBox="1"/>
          <p:nvPr/>
        </p:nvSpPr>
        <p:spPr>
          <a:xfrm>
            <a:off x="1775520" y="1268760"/>
            <a:ext cx="8712968" cy="1077218"/>
          </a:xfrm>
          <a:prstGeom prst="rect">
            <a:avLst/>
          </a:prstGeom>
          <a:solidFill>
            <a:srgbClr val="ED1F5A"/>
          </a:solidFill>
        </p:spPr>
        <p:txBody>
          <a:bodyPr wrap="square" rtlCol="0">
            <a:spAutoFit/>
          </a:bodyPr>
          <a:lstStyle/>
          <a:p>
            <a:r>
              <a:rPr lang="en-GB" sz="3200" b="1" dirty="0" err="1"/>
              <a:t>Zaretsky</a:t>
            </a:r>
            <a:r>
              <a:rPr lang="en-GB" sz="3200" b="1" dirty="0"/>
              <a:t> argues the family is a private place where exploited workers can relax and be themselves</a:t>
            </a:r>
          </a:p>
        </p:txBody>
      </p:sp>
      <p:sp>
        <p:nvSpPr>
          <p:cNvPr id="7" name="TextBox 6"/>
          <p:cNvSpPr txBox="1"/>
          <p:nvPr/>
        </p:nvSpPr>
        <p:spPr>
          <a:xfrm>
            <a:off x="1775520" y="2564904"/>
            <a:ext cx="8712968" cy="1569660"/>
          </a:xfrm>
          <a:prstGeom prst="rect">
            <a:avLst/>
          </a:prstGeom>
          <a:solidFill>
            <a:srgbClr val="ED1F5A"/>
          </a:solidFill>
        </p:spPr>
        <p:txBody>
          <a:bodyPr wrap="square" rtlCol="0">
            <a:spAutoFit/>
          </a:bodyPr>
          <a:lstStyle/>
          <a:p>
            <a:r>
              <a:rPr lang="en-GB" sz="3200" b="1" dirty="0"/>
              <a:t>But, this is an illusion.  Nuclear families tend to mean that men are exploited at work and women are exploited at home as domestic slaves.</a:t>
            </a:r>
          </a:p>
        </p:txBody>
      </p:sp>
      <p:sp>
        <p:nvSpPr>
          <p:cNvPr id="8" name="TextBox 7"/>
          <p:cNvSpPr txBox="1"/>
          <p:nvPr/>
        </p:nvSpPr>
        <p:spPr>
          <a:xfrm>
            <a:off x="1775520" y="4365105"/>
            <a:ext cx="8712968" cy="2554545"/>
          </a:xfrm>
          <a:prstGeom prst="rect">
            <a:avLst/>
          </a:prstGeom>
          <a:solidFill>
            <a:srgbClr val="ED1F5A"/>
          </a:solidFill>
        </p:spPr>
        <p:txBody>
          <a:bodyPr wrap="square" rtlCol="0">
            <a:spAutoFit/>
          </a:bodyPr>
          <a:lstStyle/>
          <a:p>
            <a:r>
              <a:rPr lang="en-GB" sz="3200" b="1" dirty="0"/>
              <a:t>Women teach their children capitalist norms and values as part of primary socialisation and they look after their husbands health, diet and wellbeing and ensure he is fit for work...needed to keep capitalism going</a:t>
            </a:r>
          </a:p>
        </p:txBody>
      </p:sp>
    </p:spTree>
    <p:extLst>
      <p:ext uri="{BB962C8B-B14F-4D97-AF65-F5344CB8AC3E}">
        <p14:creationId xmlns:p14="http://schemas.microsoft.com/office/powerpoint/2010/main" val="244030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a:solidFill>
                  <a:srgbClr val="FFFF00"/>
                </a:solidFill>
              </a:rPr>
              <a:t>So, </a:t>
            </a:r>
            <a:r>
              <a:rPr lang="en-GB" b="1" dirty="0" err="1">
                <a:solidFill>
                  <a:srgbClr val="FFFF00"/>
                </a:solidFill>
              </a:rPr>
              <a:t>Zaretsky</a:t>
            </a:r>
            <a:r>
              <a:rPr lang="en-GB" b="1" dirty="0">
                <a:solidFill>
                  <a:srgbClr val="FFFF00"/>
                </a:solidFill>
              </a:rPr>
              <a:t> argues that family life if essential for the </a:t>
            </a:r>
            <a:r>
              <a:rPr lang="en-GB" b="1" dirty="0" err="1">
                <a:solidFill>
                  <a:srgbClr val="FFFF00"/>
                </a:solidFill>
              </a:rPr>
              <a:t>continution</a:t>
            </a:r>
            <a:r>
              <a:rPr lang="en-GB" b="1" dirty="0">
                <a:solidFill>
                  <a:srgbClr val="FFFF00"/>
                </a:solidFill>
              </a:rPr>
              <a:t> of capitalist society...</a:t>
            </a:r>
          </a:p>
        </p:txBody>
      </p:sp>
      <p:sp>
        <p:nvSpPr>
          <p:cNvPr id="3" name="Content Placeholder 2"/>
          <p:cNvSpPr>
            <a:spLocks noGrp="1"/>
          </p:cNvSpPr>
          <p:nvPr>
            <p:ph idx="1"/>
          </p:nvPr>
        </p:nvSpPr>
        <p:spPr>
          <a:xfrm>
            <a:off x="1847528" y="1600200"/>
            <a:ext cx="8496944" cy="4925144"/>
          </a:xfrm>
        </p:spPr>
        <p:txBody>
          <a:bodyPr>
            <a:normAutofit fontScale="92500" lnSpcReduction="20000"/>
          </a:bodyPr>
          <a:lstStyle/>
          <a:p>
            <a:endParaRPr lang="en-GB" dirty="0"/>
          </a:p>
          <a:p>
            <a:r>
              <a:rPr lang="en-GB" dirty="0"/>
              <a:t>To socialise the next generation of workers into capitalist norms and values...</a:t>
            </a:r>
          </a:p>
          <a:p>
            <a:r>
              <a:rPr lang="en-GB" dirty="0"/>
              <a:t>To keep the current generation of men healthy and fit for work...</a:t>
            </a:r>
          </a:p>
          <a:p>
            <a:r>
              <a:rPr lang="en-GB" dirty="0"/>
              <a:t>And also, to allow the head of the household to be ‘king of his castle’ – he can be boss of his home to compensate for being bossed about/exploited at work.</a:t>
            </a:r>
          </a:p>
          <a:p>
            <a:r>
              <a:rPr lang="en-GB" dirty="0"/>
              <a:t>The family are a </a:t>
            </a:r>
            <a:r>
              <a:rPr lang="en-GB" b="1" dirty="0">
                <a:solidFill>
                  <a:srgbClr val="FFFF00"/>
                </a:solidFill>
              </a:rPr>
              <a:t>unit of consumption </a:t>
            </a:r>
            <a:r>
              <a:rPr lang="en-GB" dirty="0"/>
              <a:t>(buying goods created by the bourgeoisie)</a:t>
            </a:r>
          </a:p>
        </p:txBody>
      </p:sp>
    </p:spTree>
    <p:extLst>
      <p:ext uri="{BB962C8B-B14F-4D97-AF65-F5344CB8AC3E}">
        <p14:creationId xmlns:p14="http://schemas.microsoft.com/office/powerpoint/2010/main" val="292156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775520" y="1052737"/>
            <a:ext cx="8229600" cy="4525963"/>
          </a:xfrm>
        </p:spPr>
        <p:txBody>
          <a:bodyPr>
            <a:noAutofit/>
          </a:bodyPr>
          <a:lstStyle/>
          <a:p>
            <a:pPr marL="0" indent="0">
              <a:buNone/>
            </a:pPr>
            <a:r>
              <a:rPr lang="en-GB" sz="11500" b="1" dirty="0">
                <a:solidFill>
                  <a:srgbClr val="FF5050"/>
                </a:solidFill>
              </a:rPr>
              <a:t>The family as a unit of consumption</a:t>
            </a:r>
          </a:p>
        </p:txBody>
      </p:sp>
    </p:spTree>
    <p:extLst>
      <p:ext uri="{BB962C8B-B14F-4D97-AF65-F5344CB8AC3E}">
        <p14:creationId xmlns:p14="http://schemas.microsoft.com/office/powerpoint/2010/main" val="199938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332656"/>
            <a:ext cx="381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0258"/>
            <a:ext cx="4286250"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971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0"/>
            <a:ext cx="8229600" cy="1143000"/>
          </a:xfrm>
        </p:spPr>
        <p:txBody>
          <a:bodyPr>
            <a:normAutofit/>
          </a:bodyPr>
          <a:lstStyle/>
          <a:p>
            <a:pPr algn="l"/>
            <a:r>
              <a:rPr lang="en-GB" sz="4800" b="1" dirty="0">
                <a:solidFill>
                  <a:schemeClr val="accent5">
                    <a:lumMod val="60000"/>
                    <a:lumOff val="40000"/>
                  </a:schemeClr>
                </a:solidFill>
              </a:rPr>
              <a:t>Consumption  = Buying</a:t>
            </a:r>
          </a:p>
        </p:txBody>
      </p:sp>
      <p:sp>
        <p:nvSpPr>
          <p:cNvPr id="3" name="Content Placeholder 2"/>
          <p:cNvSpPr>
            <a:spLocks noGrp="1"/>
          </p:cNvSpPr>
          <p:nvPr>
            <p:ph idx="1"/>
          </p:nvPr>
        </p:nvSpPr>
        <p:spPr>
          <a:xfrm>
            <a:off x="1775520" y="980728"/>
            <a:ext cx="8568952" cy="5616624"/>
          </a:xfrm>
        </p:spPr>
        <p:txBody>
          <a:bodyPr>
            <a:normAutofit fontScale="92500"/>
          </a:bodyPr>
          <a:lstStyle/>
          <a:p>
            <a:r>
              <a:rPr lang="en-GB" dirty="0"/>
              <a:t>Before industrialisation, the family was a unit of production (they made what they had)  Now they are a unit of consumption (they buy)</a:t>
            </a:r>
          </a:p>
          <a:p>
            <a:r>
              <a:rPr lang="en-GB" dirty="0"/>
              <a:t>Family units spend A LOT.  More than a single person household.</a:t>
            </a:r>
          </a:p>
          <a:p>
            <a:r>
              <a:rPr lang="en-GB" dirty="0"/>
              <a:t>The family is an important market.</a:t>
            </a:r>
          </a:p>
          <a:p>
            <a:r>
              <a:rPr lang="en-GB" dirty="0"/>
              <a:t>Food, clothing, cars, holidays etc...this all adds up!</a:t>
            </a:r>
          </a:p>
          <a:p>
            <a:r>
              <a:rPr lang="en-GB" dirty="0"/>
              <a:t>Who benefits – the bourgeoisie.</a:t>
            </a:r>
          </a:p>
          <a:p>
            <a:r>
              <a:rPr lang="en-GB" dirty="0"/>
              <a:t>The goods are sold at a profit.</a:t>
            </a:r>
            <a:r>
              <a:rPr lang="en-GB" dirty="0">
                <a:hlinkClick r:id="rId2"/>
              </a:rPr>
              <a:t> http://www.youtube.com/watch?v=JZ8G2a8cp5M</a:t>
            </a:r>
            <a:endParaRPr lang="en-GB" dirty="0"/>
          </a:p>
          <a:p>
            <a:pPr>
              <a:buNone/>
            </a:pPr>
            <a:endParaRPr lang="en-GB" dirty="0"/>
          </a:p>
        </p:txBody>
      </p:sp>
    </p:spTree>
    <p:extLst>
      <p:ext uri="{BB962C8B-B14F-4D97-AF65-F5344CB8AC3E}">
        <p14:creationId xmlns:p14="http://schemas.microsoft.com/office/powerpoint/2010/main" val="28856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Marxism – What was the question?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4479543"/>
              </p:ext>
            </p:extLst>
          </p:nvPr>
        </p:nvGraphicFramePr>
        <p:xfrm>
          <a:off x="1524000" y="1600201"/>
          <a:ext cx="9144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975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Writers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8854400"/>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114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68A4B"/>
          </a:solidFill>
        </p:spPr>
        <p:txBody>
          <a:bodyPr/>
          <a:lstStyle/>
          <a:p>
            <a:r>
              <a:rPr lang="en-US" dirty="0"/>
              <a:t>How useful are these writers?</a:t>
            </a:r>
          </a:p>
        </p:txBody>
      </p:sp>
      <p:sp>
        <p:nvSpPr>
          <p:cNvPr id="3" name="Content Placeholder 2"/>
          <p:cNvSpPr>
            <a:spLocks noGrp="1"/>
          </p:cNvSpPr>
          <p:nvPr>
            <p:ph idx="1"/>
          </p:nvPr>
        </p:nvSpPr>
        <p:spPr/>
        <p:txBody>
          <a:bodyPr/>
          <a:lstStyle/>
          <a:p>
            <a:r>
              <a:rPr lang="en-US" dirty="0"/>
              <a:t>Are there ideas applicable today?</a:t>
            </a:r>
          </a:p>
          <a:p>
            <a:r>
              <a:rPr lang="en-US" dirty="0"/>
              <a:t>Evidence?</a:t>
            </a:r>
          </a:p>
          <a:p>
            <a:r>
              <a:rPr lang="en-US" dirty="0"/>
              <a:t>Who would disagree?</a:t>
            </a:r>
          </a:p>
        </p:txBody>
      </p:sp>
    </p:spTree>
    <p:extLst>
      <p:ext uri="{BB962C8B-B14F-4D97-AF65-F5344CB8AC3E}">
        <p14:creationId xmlns:p14="http://schemas.microsoft.com/office/powerpoint/2010/main" val="3019662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Grid</a:t>
            </a:r>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719860852"/>
              </p:ext>
            </p:extLst>
          </p:nvPr>
        </p:nvGraphicFramePr>
        <p:xfrm>
          <a:off x="2279576" y="1659892"/>
          <a:ext cx="7855260" cy="3641317"/>
        </p:xfrm>
        <a:graphic>
          <a:graphicData uri="http://schemas.openxmlformats.org/presentationml/2006/ole">
            <mc:AlternateContent xmlns:mc="http://schemas.openxmlformats.org/markup-compatibility/2006">
              <mc:Choice xmlns:v="urn:schemas-microsoft-com:vml" Requires="v">
                <p:oleObj spid="_x0000_s3082" name="Document" r:id="rId3" imgW="6794500" imgH="3149600" progId="Word.Document.12">
                  <p:embed/>
                </p:oleObj>
              </mc:Choice>
              <mc:Fallback>
                <p:oleObj name="Document" r:id="rId3" imgW="6794500" imgH="3149600" progId="Word.Document.12">
                  <p:embed/>
                  <p:pic>
                    <p:nvPicPr>
                      <p:cNvPr id="0" name=""/>
                      <p:cNvPicPr/>
                      <p:nvPr/>
                    </p:nvPicPr>
                    <p:blipFill>
                      <a:blip r:embed="rId4"/>
                      <a:stretch>
                        <a:fillRect/>
                      </a:stretch>
                    </p:blipFill>
                    <p:spPr>
                      <a:xfrm>
                        <a:off x="2279576" y="1659892"/>
                        <a:ext cx="7855260" cy="3641317"/>
                      </a:xfrm>
                      <a:prstGeom prst="rect">
                        <a:avLst/>
                      </a:prstGeom>
                    </p:spPr>
                  </p:pic>
                </p:oleObj>
              </mc:Fallback>
            </mc:AlternateContent>
          </a:graphicData>
        </a:graphic>
      </p:graphicFrame>
    </p:spTree>
    <p:extLst>
      <p:ext uri="{BB962C8B-B14F-4D97-AF65-F5344CB8AC3E}">
        <p14:creationId xmlns:p14="http://schemas.microsoft.com/office/powerpoint/2010/main" val="3802654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0"/>
            <a:ext cx="8373616" cy="1143000"/>
          </a:xfrm>
        </p:spPr>
        <p:txBody>
          <a:bodyPr>
            <a:normAutofit/>
          </a:bodyPr>
          <a:lstStyle/>
          <a:p>
            <a:pPr algn="l"/>
            <a:r>
              <a:rPr lang="en-GB" sz="5400" b="1" dirty="0">
                <a:solidFill>
                  <a:srgbClr val="ED1F5A"/>
                </a:solidFill>
              </a:rPr>
              <a:t>Evaluation</a:t>
            </a:r>
          </a:p>
        </p:txBody>
      </p:sp>
      <p:sp>
        <p:nvSpPr>
          <p:cNvPr id="3" name="Content Placeholder 2"/>
          <p:cNvSpPr>
            <a:spLocks noGrp="1"/>
          </p:cNvSpPr>
          <p:nvPr>
            <p:ph idx="1"/>
          </p:nvPr>
        </p:nvSpPr>
        <p:spPr>
          <a:xfrm>
            <a:off x="1775520" y="1052736"/>
            <a:ext cx="8568952" cy="5544616"/>
          </a:xfrm>
        </p:spPr>
        <p:txBody>
          <a:bodyPr>
            <a:normAutofit/>
          </a:bodyPr>
          <a:lstStyle/>
          <a:p>
            <a:r>
              <a:rPr lang="en-GB" dirty="0"/>
              <a:t>The Marxist view is too simplistic: traditional Marxism assumes the workers are male, that housewives are female, and that there are only two classes.</a:t>
            </a:r>
          </a:p>
          <a:p>
            <a:r>
              <a:rPr lang="en-GB" dirty="0"/>
              <a:t>Ignores the benefits of a capitalist economy to individuals and society (Functionalists)</a:t>
            </a:r>
          </a:p>
          <a:p>
            <a:r>
              <a:rPr lang="en-GB" dirty="0"/>
              <a:t>Little Marxist research on alternatives to the family...Marxism is an ANTI-FAMILY view.</a:t>
            </a:r>
          </a:p>
          <a:p>
            <a:r>
              <a:rPr lang="en-GB" dirty="0"/>
              <a:t>No explanation of why the family flourishes in non-capitalist societies.</a:t>
            </a:r>
          </a:p>
          <a:p>
            <a:endParaRPr lang="en-GB" dirty="0"/>
          </a:p>
        </p:txBody>
      </p:sp>
      <p:sp>
        <p:nvSpPr>
          <p:cNvPr id="4" name="TextBox 3"/>
          <p:cNvSpPr txBox="1"/>
          <p:nvPr/>
        </p:nvSpPr>
        <p:spPr>
          <a:xfrm>
            <a:off x="2495600" y="1196752"/>
            <a:ext cx="6336704" cy="5170646"/>
          </a:xfrm>
          <a:prstGeom prst="rect">
            <a:avLst/>
          </a:prstGeom>
          <a:solidFill>
            <a:srgbClr val="FF0000"/>
          </a:solidFill>
        </p:spPr>
        <p:txBody>
          <a:bodyPr wrap="square" rtlCol="0">
            <a:spAutoFit/>
          </a:bodyPr>
          <a:lstStyle/>
          <a:p>
            <a:r>
              <a:rPr lang="en-US" sz="6600" dirty="0"/>
              <a:t>Please complete the evaluation grid and any other points you can think of?</a:t>
            </a:r>
          </a:p>
        </p:txBody>
      </p:sp>
    </p:spTree>
    <p:extLst>
      <p:ext uri="{BB962C8B-B14F-4D97-AF65-F5344CB8AC3E}">
        <p14:creationId xmlns:p14="http://schemas.microsoft.com/office/powerpoint/2010/main" val="155422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noAutofit/>
          </a:bodyPr>
          <a:lstStyle/>
          <a:p>
            <a:pPr algn="l"/>
            <a:r>
              <a:rPr lang="en-GB" sz="7200" b="1" dirty="0">
                <a:solidFill>
                  <a:srgbClr val="00B0F0"/>
                </a:solidFill>
              </a:rPr>
              <a:t>Kibbutz</a:t>
            </a:r>
          </a:p>
        </p:txBody>
      </p:sp>
      <p:sp>
        <p:nvSpPr>
          <p:cNvPr id="3" name="Content Placeholder 2"/>
          <p:cNvSpPr>
            <a:spLocks noGrp="1"/>
          </p:cNvSpPr>
          <p:nvPr>
            <p:ph idx="1"/>
          </p:nvPr>
        </p:nvSpPr>
        <p:spPr>
          <a:xfrm>
            <a:off x="1775520" y="1052736"/>
            <a:ext cx="6264696" cy="5805264"/>
          </a:xfrm>
        </p:spPr>
        <p:txBody>
          <a:bodyPr>
            <a:normAutofit fontScale="92500" lnSpcReduction="20000"/>
          </a:bodyPr>
          <a:lstStyle/>
          <a:p>
            <a:r>
              <a:rPr lang="en-GB" dirty="0"/>
              <a:t>Kibbutzim are popular in Israel (though becoming less so)</a:t>
            </a:r>
          </a:p>
          <a:p>
            <a:r>
              <a:rPr lang="en-GB" dirty="0"/>
              <a:t>They are communes or collectives of people who all live and work together like a large family. </a:t>
            </a:r>
          </a:p>
          <a:p>
            <a:r>
              <a:rPr lang="en-GB" dirty="0"/>
              <a:t>They tended to consume what they produced.</a:t>
            </a:r>
          </a:p>
          <a:p>
            <a:r>
              <a:rPr lang="en-GB" dirty="0"/>
              <a:t>They stress equality between members – no real hierarchies, everyone owns the means of production.</a:t>
            </a:r>
          </a:p>
          <a:p>
            <a:r>
              <a:rPr lang="en-GB" dirty="0"/>
              <a:t>They were based on the principles of socialism and Zionism.</a:t>
            </a:r>
          </a:p>
          <a:p>
            <a:endParaRPr lang="en-GB" dirty="0"/>
          </a:p>
        </p:txBody>
      </p:sp>
      <p:pic>
        <p:nvPicPr>
          <p:cNvPr id="8194" name="Picture 2"/>
          <p:cNvPicPr>
            <a:picLocks noChangeAspect="1" noChangeArrowheads="1"/>
          </p:cNvPicPr>
          <p:nvPr/>
        </p:nvPicPr>
        <p:blipFill>
          <a:blip r:embed="rId2" cstate="print"/>
          <a:srcRect/>
          <a:stretch>
            <a:fillRect/>
          </a:stretch>
        </p:blipFill>
        <p:spPr bwMode="auto">
          <a:xfrm>
            <a:off x="7392144" y="0"/>
            <a:ext cx="3275856" cy="1844824"/>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8220336" y="2060848"/>
            <a:ext cx="2447664" cy="2736304"/>
          </a:xfrm>
          <a:prstGeom prst="rect">
            <a:avLst/>
          </a:prstGeom>
          <a:noFill/>
          <a:ln w="9525">
            <a:noFill/>
            <a:miter lim="800000"/>
            <a:headEnd/>
            <a:tailEnd/>
          </a:ln>
        </p:spPr>
      </p:pic>
    </p:spTree>
    <p:extLst>
      <p:ext uri="{BB962C8B-B14F-4D97-AF65-F5344CB8AC3E}">
        <p14:creationId xmlns:p14="http://schemas.microsoft.com/office/powerpoint/2010/main" val="167694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7200" b="1" dirty="0">
                <a:solidFill>
                  <a:srgbClr val="FFFF00"/>
                </a:solidFill>
              </a:rPr>
              <a:t>Task</a:t>
            </a:r>
          </a:p>
        </p:txBody>
      </p:sp>
      <p:sp>
        <p:nvSpPr>
          <p:cNvPr id="3" name="Content Placeholder 2"/>
          <p:cNvSpPr>
            <a:spLocks noGrp="1"/>
          </p:cNvSpPr>
          <p:nvPr>
            <p:ph idx="1"/>
          </p:nvPr>
        </p:nvSpPr>
        <p:spPr/>
        <p:txBody>
          <a:bodyPr/>
          <a:lstStyle/>
          <a:p>
            <a:r>
              <a:rPr lang="en-GB" dirty="0"/>
              <a:t>Create a 30 second to one minute advert is advertising the benefits of living in a family (as put forward by Functionalists)</a:t>
            </a:r>
          </a:p>
          <a:p>
            <a:endParaRPr lang="en-GB" dirty="0"/>
          </a:p>
          <a:p>
            <a:r>
              <a:rPr lang="en-GB" dirty="0"/>
              <a:t>Then, create an advert that uses the same format, but this time, the negatives associated with living in a family (like the anti-family Marxist view)</a:t>
            </a:r>
          </a:p>
        </p:txBody>
      </p:sp>
    </p:spTree>
    <p:extLst>
      <p:ext uri="{BB962C8B-B14F-4D97-AF65-F5344CB8AC3E}">
        <p14:creationId xmlns:p14="http://schemas.microsoft.com/office/powerpoint/2010/main" val="4038705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09720" y="285728"/>
            <a:ext cx="3571900" cy="5429288"/>
            <a:chOff x="2035336" y="2789719"/>
            <a:chExt cx="2449526" cy="2714644"/>
          </a:xfrm>
          <a:solidFill>
            <a:schemeClr val="bg1"/>
          </a:solidFill>
        </p:grpSpPr>
        <p:sp>
          <p:nvSpPr>
            <p:cNvPr id="3" name="Document"/>
            <p:cNvSpPr>
              <a:spLocks noEditPoints="1" noChangeArrowheads="1"/>
            </p:cNvSpPr>
            <p:nvPr/>
          </p:nvSpPr>
          <p:spPr bwMode="auto">
            <a:xfrm rot="21320604">
              <a:off x="2055970" y="2789719"/>
              <a:ext cx="2428892" cy="271464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p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endParaRPr lang="en-GB" dirty="0">
                <a:latin typeface="Berlin Sans FB" pitchFamily="34" charset="0"/>
              </a:endParaRPr>
            </a:p>
            <a:p>
              <a:pPr algn="ctr"/>
              <a:r>
                <a:rPr lang="en-GB" dirty="0">
                  <a:latin typeface="Berlin Sans FB" pitchFamily="34" charset="0"/>
                </a:rPr>
                <a:t>Criticisms of Marxist Theory of the Family</a:t>
              </a:r>
            </a:p>
          </p:txBody>
        </p:sp>
        <p:sp>
          <p:nvSpPr>
            <p:cNvPr id="4" name="Oval 3"/>
            <p:cNvSpPr/>
            <p:nvPr/>
          </p:nvSpPr>
          <p:spPr>
            <a:xfrm>
              <a:off x="2035336" y="2920341"/>
              <a:ext cx="172503" cy="117354"/>
            </a:xfrm>
            <a:prstGeom prst="ellipse">
              <a:avLst/>
            </a:prstGeom>
            <a:solidFill>
              <a:srgbClr val="FF0000"/>
            </a:solid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rot="21325162">
            <a:off x="1962565" y="1544358"/>
            <a:ext cx="2992170" cy="646331"/>
          </a:xfrm>
          <a:prstGeom prst="rect">
            <a:avLst/>
          </a:prstGeom>
          <a:noFill/>
        </p:spPr>
        <p:txBody>
          <a:bodyPr wrap="square" rtlCol="0">
            <a:spAutoFit/>
          </a:bodyPr>
          <a:lstStyle/>
          <a:p>
            <a:r>
              <a:rPr lang="en-GB" dirty="0">
                <a:latin typeface="Berlin Sans FB" pitchFamily="34" charset="0"/>
              </a:rPr>
              <a:t>&gt; Is the family primarily centred around work?</a:t>
            </a:r>
          </a:p>
        </p:txBody>
      </p:sp>
      <p:sp>
        <p:nvSpPr>
          <p:cNvPr id="6" name="TextBox 5"/>
          <p:cNvSpPr txBox="1"/>
          <p:nvPr/>
        </p:nvSpPr>
        <p:spPr>
          <a:xfrm rot="21325162">
            <a:off x="2116502" y="2333002"/>
            <a:ext cx="2992170" cy="646331"/>
          </a:xfrm>
          <a:prstGeom prst="rect">
            <a:avLst/>
          </a:prstGeom>
          <a:noFill/>
        </p:spPr>
        <p:txBody>
          <a:bodyPr wrap="square" rtlCol="0">
            <a:spAutoFit/>
          </a:bodyPr>
          <a:lstStyle/>
          <a:p>
            <a:r>
              <a:rPr lang="en-GB" dirty="0">
                <a:latin typeface="Berlin Sans FB" pitchFamily="34" charset="0"/>
              </a:rPr>
              <a:t>&gt; Is the Nuclear Family popular within Society?</a:t>
            </a:r>
          </a:p>
        </p:txBody>
      </p:sp>
      <p:sp>
        <p:nvSpPr>
          <p:cNvPr id="7" name="TextBox 6"/>
          <p:cNvSpPr txBox="1"/>
          <p:nvPr/>
        </p:nvSpPr>
        <p:spPr>
          <a:xfrm rot="21325162">
            <a:off x="2259378" y="3123197"/>
            <a:ext cx="2992170" cy="923330"/>
          </a:xfrm>
          <a:prstGeom prst="rect">
            <a:avLst/>
          </a:prstGeom>
          <a:noFill/>
        </p:spPr>
        <p:txBody>
          <a:bodyPr wrap="square" rtlCol="0">
            <a:spAutoFit/>
          </a:bodyPr>
          <a:lstStyle/>
          <a:p>
            <a:r>
              <a:rPr lang="en-GB" dirty="0">
                <a:latin typeface="Berlin Sans FB" pitchFamily="34" charset="0"/>
              </a:rPr>
              <a:t>&gt; What might Functionalists have to say about the Marxist view on the Family?</a:t>
            </a:r>
          </a:p>
        </p:txBody>
      </p:sp>
      <p:sp>
        <p:nvSpPr>
          <p:cNvPr id="8" name="TextBox 7"/>
          <p:cNvSpPr txBox="1"/>
          <p:nvPr/>
        </p:nvSpPr>
        <p:spPr>
          <a:xfrm rot="21325162">
            <a:off x="2912825" y="4336981"/>
            <a:ext cx="2437261" cy="923330"/>
          </a:xfrm>
          <a:prstGeom prst="rect">
            <a:avLst/>
          </a:prstGeom>
          <a:noFill/>
        </p:spPr>
        <p:txBody>
          <a:bodyPr wrap="square" rtlCol="0">
            <a:spAutoFit/>
          </a:bodyPr>
          <a:lstStyle/>
          <a:p>
            <a:r>
              <a:rPr lang="en-GB" dirty="0">
                <a:latin typeface="Berlin Sans FB" pitchFamily="34" charset="0"/>
              </a:rPr>
              <a:t>&gt; Are women ‘Glorified Prostitutes’ within the Family?</a:t>
            </a:r>
          </a:p>
        </p:txBody>
      </p:sp>
      <p:grpSp>
        <p:nvGrpSpPr>
          <p:cNvPr id="9" name="Group 8"/>
          <p:cNvGrpSpPr/>
          <p:nvPr/>
        </p:nvGrpSpPr>
        <p:grpSpPr>
          <a:xfrm>
            <a:off x="5810248" y="357166"/>
            <a:ext cx="3571900" cy="5429288"/>
            <a:chOff x="2035336" y="2789719"/>
            <a:chExt cx="2449526" cy="2714644"/>
          </a:xfrm>
          <a:solidFill>
            <a:schemeClr val="bg1"/>
          </a:solidFill>
        </p:grpSpPr>
        <p:sp>
          <p:nvSpPr>
            <p:cNvPr id="10" name="Document"/>
            <p:cNvSpPr>
              <a:spLocks noEditPoints="1" noChangeArrowheads="1"/>
            </p:cNvSpPr>
            <p:nvPr/>
          </p:nvSpPr>
          <p:spPr bwMode="auto">
            <a:xfrm rot="21320604">
              <a:off x="2055970" y="2789719"/>
              <a:ext cx="2428892" cy="271464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p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endParaRPr lang="en-GB" dirty="0">
                <a:latin typeface="Berlin Sans FB" pitchFamily="34" charset="0"/>
              </a:endParaRPr>
            </a:p>
            <a:p>
              <a:pPr algn="ctr"/>
              <a:r>
                <a:rPr lang="en-GB" dirty="0">
                  <a:latin typeface="Berlin Sans FB" pitchFamily="34" charset="0"/>
                </a:rPr>
                <a:t>Remember:</a:t>
              </a:r>
            </a:p>
            <a:p>
              <a:pPr algn="ctr"/>
              <a:endParaRPr lang="en-GB" dirty="0">
                <a:latin typeface="Berlin Sans FB" pitchFamily="34" charset="0"/>
              </a:endParaRPr>
            </a:p>
            <a:p>
              <a:pPr algn="ctr"/>
              <a:r>
                <a:rPr lang="en-GB" dirty="0">
                  <a:latin typeface="Berlin Sans FB" pitchFamily="34" charset="0"/>
                </a:rPr>
                <a:t>It is crucial to critique &amp; evaluate!</a:t>
              </a:r>
            </a:p>
            <a:p>
              <a:pPr algn="ctr"/>
              <a:endParaRPr lang="en-GB" dirty="0">
                <a:latin typeface="Berlin Sans FB" pitchFamily="34" charset="0"/>
              </a:endParaRPr>
            </a:p>
            <a:p>
              <a:pPr algn="ctr"/>
              <a:r>
                <a:rPr lang="en-GB" dirty="0">
                  <a:latin typeface="Berlin Sans FB" pitchFamily="34" charset="0"/>
                </a:rPr>
                <a:t>You can use theories to support and/or refute other theories!</a:t>
              </a:r>
            </a:p>
          </p:txBody>
        </p:sp>
        <p:sp>
          <p:nvSpPr>
            <p:cNvPr id="11" name="Oval 10"/>
            <p:cNvSpPr/>
            <p:nvPr/>
          </p:nvSpPr>
          <p:spPr>
            <a:xfrm>
              <a:off x="2035336" y="2920341"/>
              <a:ext cx="172503" cy="117354"/>
            </a:xfrm>
            <a:prstGeom prst="ellipse">
              <a:avLst/>
            </a:prstGeom>
            <a:solidFill>
              <a:srgbClr val="92D050"/>
            </a:solid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
          <p:cNvSpPr txBox="1">
            <a:spLocks noChangeArrowheads="1"/>
          </p:cNvSpPr>
          <p:nvPr/>
        </p:nvSpPr>
        <p:spPr bwMode="auto">
          <a:xfrm rot="21254992">
            <a:off x="6095191" y="3012945"/>
            <a:ext cx="3181877" cy="1569660"/>
          </a:xfrm>
          <a:prstGeom prst="rect">
            <a:avLst/>
          </a:prstGeom>
          <a:noFill/>
          <a:ln w="9525">
            <a:noFill/>
            <a:miter lim="800000"/>
            <a:headEnd/>
            <a:tailEnd/>
          </a:ln>
        </p:spPr>
        <p:txBody>
          <a:bodyPr wrap="square">
            <a:spAutoFit/>
          </a:bodyPr>
          <a:lstStyle/>
          <a:p>
            <a:pPr algn="ctr"/>
            <a:r>
              <a:rPr lang="en-GB" sz="2400" dirty="0">
                <a:latin typeface="Berlin Sans FB" pitchFamily="34" charset="0"/>
              </a:rPr>
              <a:t>Why would Marxists Argue that the Nuclear Family is a Universal Institution?</a:t>
            </a:r>
            <a:endParaRPr lang="en-GB" sz="2400" i="1" dirty="0">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80">
                                          <p:stCondLst>
                                            <p:cond delay="0"/>
                                          </p:stCondLst>
                                        </p:cTn>
                                        <p:tgtEl>
                                          <p:spTgt spid="12"/>
                                        </p:tgtEl>
                                      </p:cBhvr>
                                    </p:animEffect>
                                    <p:anim calcmode="lin" valueType="num">
                                      <p:cBhvr>
                                        <p:cTn id="2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3" dur="26">
                                          <p:stCondLst>
                                            <p:cond delay="650"/>
                                          </p:stCondLst>
                                        </p:cTn>
                                        <p:tgtEl>
                                          <p:spTgt spid="12"/>
                                        </p:tgtEl>
                                      </p:cBhvr>
                                      <p:to x="100000" y="60000"/>
                                    </p:animScale>
                                    <p:animScale>
                                      <p:cBhvr>
                                        <p:cTn id="34" dur="166" decel="50000">
                                          <p:stCondLst>
                                            <p:cond delay="676"/>
                                          </p:stCondLst>
                                        </p:cTn>
                                        <p:tgtEl>
                                          <p:spTgt spid="12"/>
                                        </p:tgtEl>
                                      </p:cBhvr>
                                      <p:to x="100000" y="100000"/>
                                    </p:animScale>
                                    <p:animScale>
                                      <p:cBhvr>
                                        <p:cTn id="35" dur="26">
                                          <p:stCondLst>
                                            <p:cond delay="1312"/>
                                          </p:stCondLst>
                                        </p:cTn>
                                        <p:tgtEl>
                                          <p:spTgt spid="12"/>
                                        </p:tgtEl>
                                      </p:cBhvr>
                                      <p:to x="100000" y="80000"/>
                                    </p:animScale>
                                    <p:animScale>
                                      <p:cBhvr>
                                        <p:cTn id="36" dur="166" decel="50000">
                                          <p:stCondLst>
                                            <p:cond delay="1338"/>
                                          </p:stCondLst>
                                        </p:cTn>
                                        <p:tgtEl>
                                          <p:spTgt spid="12"/>
                                        </p:tgtEl>
                                      </p:cBhvr>
                                      <p:to x="100000" y="100000"/>
                                    </p:animScale>
                                    <p:animScale>
                                      <p:cBhvr>
                                        <p:cTn id="37" dur="26">
                                          <p:stCondLst>
                                            <p:cond delay="1642"/>
                                          </p:stCondLst>
                                        </p:cTn>
                                        <p:tgtEl>
                                          <p:spTgt spid="12"/>
                                        </p:tgtEl>
                                      </p:cBhvr>
                                      <p:to x="100000" y="90000"/>
                                    </p:animScale>
                                    <p:animScale>
                                      <p:cBhvr>
                                        <p:cTn id="38" dur="166" decel="50000">
                                          <p:stCondLst>
                                            <p:cond delay="1668"/>
                                          </p:stCondLst>
                                        </p:cTn>
                                        <p:tgtEl>
                                          <p:spTgt spid="12"/>
                                        </p:tgtEl>
                                      </p:cBhvr>
                                      <p:to x="100000" y="100000"/>
                                    </p:animScale>
                                    <p:animScale>
                                      <p:cBhvr>
                                        <p:cTn id="39" dur="26">
                                          <p:stCondLst>
                                            <p:cond delay="1808"/>
                                          </p:stCondLst>
                                        </p:cTn>
                                        <p:tgtEl>
                                          <p:spTgt spid="12"/>
                                        </p:tgtEl>
                                      </p:cBhvr>
                                      <p:to x="100000" y="95000"/>
                                    </p:animScale>
                                    <p:animScale>
                                      <p:cBhvr>
                                        <p:cTn id="4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2">
            <a:extLst>
              <a:ext uri="{28A0092B-C50C-407E-A947-70E740481C1C}">
                <a14:useLocalDpi xmlns:a14="http://schemas.microsoft.com/office/drawing/2010/main" val="0"/>
              </a:ext>
            </a:extLst>
          </a:blip>
          <a:srcRect l="10312" t="38673" r="1611" b="37436"/>
          <a:stretch>
            <a:fillRect/>
          </a:stretch>
        </p:blipFill>
        <p:spPr bwMode="auto">
          <a:xfrm>
            <a:off x="1992314" y="1268414"/>
            <a:ext cx="8243887"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974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52597" y="1285861"/>
            <a:ext cx="3034371" cy="4919893"/>
            <a:chOff x="2035336" y="2789719"/>
            <a:chExt cx="2449526" cy="2714644"/>
          </a:xfrm>
          <a:solidFill>
            <a:schemeClr val="bg1"/>
          </a:solidFill>
        </p:grpSpPr>
        <p:sp>
          <p:nvSpPr>
            <p:cNvPr id="5" name="Document"/>
            <p:cNvSpPr>
              <a:spLocks noEditPoints="1" noChangeArrowheads="1"/>
            </p:cNvSpPr>
            <p:nvPr/>
          </p:nvSpPr>
          <p:spPr bwMode="auto">
            <a:xfrm rot="21320604">
              <a:off x="2055970" y="2789719"/>
              <a:ext cx="2428892" cy="271464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p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en-GB" dirty="0">
                  <a:latin typeface="Berlin Sans FB" pitchFamily="34" charset="0"/>
                </a:rPr>
                <a:t>What are the key principles within Marxism?</a:t>
              </a:r>
            </a:p>
          </p:txBody>
        </p:sp>
        <p:sp>
          <p:nvSpPr>
            <p:cNvPr id="6" name="Oval 5"/>
            <p:cNvSpPr/>
            <p:nvPr/>
          </p:nvSpPr>
          <p:spPr>
            <a:xfrm>
              <a:off x="2035336" y="2920341"/>
              <a:ext cx="172503" cy="117354"/>
            </a:xfrm>
            <a:prstGeom prst="ellipse">
              <a:avLst/>
            </a:prstGeom>
            <a:solidFill>
              <a:srgbClr val="FF0000"/>
            </a:solid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rot="21364502">
            <a:off x="1749494" y="490560"/>
            <a:ext cx="3913369" cy="461665"/>
          </a:xfrm>
          <a:prstGeom prst="rect">
            <a:avLst/>
          </a:prstGeom>
          <a:solidFill>
            <a:schemeClr val="bg1"/>
          </a:solidFill>
          <a:ln>
            <a:solidFill>
              <a:schemeClr val="tx1"/>
            </a:solidFill>
          </a:ln>
        </p:spPr>
        <p:txBody>
          <a:bodyPr wrap="square" rtlCol="0">
            <a:spAutoFit/>
          </a:bodyPr>
          <a:lstStyle/>
          <a:p>
            <a:r>
              <a:rPr lang="en-GB" sz="2400" dirty="0">
                <a:latin typeface="Berlin Sans FB" pitchFamily="34" charset="0"/>
              </a:rPr>
              <a:t>Marxist Theory &amp; The Family</a:t>
            </a:r>
          </a:p>
        </p:txBody>
      </p:sp>
      <p:sp>
        <p:nvSpPr>
          <p:cNvPr id="8" name="TextBox 7"/>
          <p:cNvSpPr txBox="1"/>
          <p:nvPr/>
        </p:nvSpPr>
        <p:spPr>
          <a:xfrm rot="21325162">
            <a:off x="2096953" y="2394448"/>
            <a:ext cx="2001890" cy="369332"/>
          </a:xfrm>
          <a:prstGeom prst="rect">
            <a:avLst/>
          </a:prstGeom>
          <a:noFill/>
        </p:spPr>
        <p:txBody>
          <a:bodyPr wrap="square" rtlCol="0">
            <a:spAutoFit/>
          </a:bodyPr>
          <a:lstStyle/>
          <a:p>
            <a:r>
              <a:rPr lang="en-GB" dirty="0">
                <a:latin typeface="Berlin Sans FB" pitchFamily="34" charset="0"/>
              </a:rPr>
              <a:t>&gt; Class Conflict</a:t>
            </a:r>
          </a:p>
        </p:txBody>
      </p:sp>
      <p:sp>
        <p:nvSpPr>
          <p:cNvPr id="9" name="TextBox 8"/>
          <p:cNvSpPr txBox="1"/>
          <p:nvPr/>
        </p:nvSpPr>
        <p:spPr>
          <a:xfrm rot="21325162">
            <a:off x="2107023" y="2775202"/>
            <a:ext cx="2001890" cy="646331"/>
          </a:xfrm>
          <a:prstGeom prst="rect">
            <a:avLst/>
          </a:prstGeom>
          <a:noFill/>
        </p:spPr>
        <p:txBody>
          <a:bodyPr wrap="square" rtlCol="0">
            <a:spAutoFit/>
          </a:bodyPr>
          <a:lstStyle/>
          <a:p>
            <a:r>
              <a:rPr lang="en-GB" dirty="0">
                <a:latin typeface="Berlin Sans FB" pitchFamily="34" charset="0"/>
              </a:rPr>
              <a:t>&gt; Suppression of the W/C</a:t>
            </a:r>
          </a:p>
        </p:txBody>
      </p:sp>
      <p:sp>
        <p:nvSpPr>
          <p:cNvPr id="10" name="TextBox 9"/>
          <p:cNvSpPr txBox="1"/>
          <p:nvPr/>
        </p:nvSpPr>
        <p:spPr>
          <a:xfrm rot="21325162">
            <a:off x="2189522" y="3418144"/>
            <a:ext cx="2001890" cy="646331"/>
          </a:xfrm>
          <a:prstGeom prst="rect">
            <a:avLst/>
          </a:prstGeom>
          <a:noFill/>
        </p:spPr>
        <p:txBody>
          <a:bodyPr wrap="square" rtlCol="0">
            <a:spAutoFit/>
          </a:bodyPr>
          <a:lstStyle/>
          <a:p>
            <a:r>
              <a:rPr lang="en-GB" dirty="0">
                <a:latin typeface="Berlin Sans FB" pitchFamily="34" charset="0"/>
              </a:rPr>
              <a:t>&gt; Dominant Ideology</a:t>
            </a:r>
          </a:p>
        </p:txBody>
      </p:sp>
      <p:sp>
        <p:nvSpPr>
          <p:cNvPr id="11" name="TextBox 10"/>
          <p:cNvSpPr txBox="1"/>
          <p:nvPr/>
        </p:nvSpPr>
        <p:spPr>
          <a:xfrm rot="21325162">
            <a:off x="2332397" y="4150848"/>
            <a:ext cx="2001890" cy="646331"/>
          </a:xfrm>
          <a:prstGeom prst="rect">
            <a:avLst/>
          </a:prstGeom>
          <a:noFill/>
        </p:spPr>
        <p:txBody>
          <a:bodyPr wrap="square" rtlCol="0">
            <a:spAutoFit/>
          </a:bodyPr>
          <a:lstStyle/>
          <a:p>
            <a:r>
              <a:rPr lang="en-GB" dirty="0">
                <a:latin typeface="Berlin Sans FB" pitchFamily="34" charset="0"/>
              </a:rPr>
              <a:t>&gt; False Class Consciousness</a:t>
            </a:r>
          </a:p>
        </p:txBody>
      </p:sp>
      <p:sp>
        <p:nvSpPr>
          <p:cNvPr id="12" name="TextBox 11"/>
          <p:cNvSpPr txBox="1"/>
          <p:nvPr/>
        </p:nvSpPr>
        <p:spPr>
          <a:xfrm rot="21325162">
            <a:off x="2975339" y="4793857"/>
            <a:ext cx="2001890" cy="1200329"/>
          </a:xfrm>
          <a:prstGeom prst="rect">
            <a:avLst/>
          </a:prstGeom>
          <a:noFill/>
        </p:spPr>
        <p:txBody>
          <a:bodyPr wrap="square" rtlCol="0">
            <a:spAutoFit/>
          </a:bodyPr>
          <a:lstStyle/>
          <a:p>
            <a:r>
              <a:rPr lang="en-GB" dirty="0">
                <a:latin typeface="Berlin Sans FB" pitchFamily="34" charset="0"/>
              </a:rPr>
              <a:t>&gt; Ideological State Apparatus &amp; Repressive State Apparatus</a:t>
            </a:r>
          </a:p>
        </p:txBody>
      </p:sp>
      <p:grpSp>
        <p:nvGrpSpPr>
          <p:cNvPr id="13" name="Group 8"/>
          <p:cNvGrpSpPr>
            <a:grpSpLocks/>
          </p:cNvGrpSpPr>
          <p:nvPr/>
        </p:nvGrpSpPr>
        <p:grpSpPr bwMode="auto">
          <a:xfrm rot="558130">
            <a:off x="3980175" y="2267939"/>
            <a:ext cx="1727200" cy="2246313"/>
            <a:chOff x="249" y="482"/>
            <a:chExt cx="1088" cy="1415"/>
          </a:xfrm>
        </p:grpSpPr>
        <p:pic>
          <p:nvPicPr>
            <p:cNvPr id="14" name="Picture 6" descr="karlmarx"/>
            <p:cNvPicPr>
              <a:picLocks noChangeAspect="1" noChangeArrowheads="1"/>
            </p:cNvPicPr>
            <p:nvPr/>
          </p:nvPicPr>
          <p:blipFill>
            <a:blip r:embed="rId2" cstate="print"/>
            <a:srcRect/>
            <a:stretch>
              <a:fillRect/>
            </a:stretch>
          </p:blipFill>
          <p:spPr bwMode="auto">
            <a:xfrm rot="-367982">
              <a:off x="295" y="482"/>
              <a:ext cx="858" cy="1160"/>
            </a:xfrm>
            <a:prstGeom prst="rect">
              <a:avLst/>
            </a:prstGeom>
            <a:noFill/>
          </p:spPr>
        </p:pic>
        <p:sp>
          <p:nvSpPr>
            <p:cNvPr id="15" name="Text Box 7"/>
            <p:cNvSpPr txBox="1">
              <a:spLocks noChangeArrowheads="1"/>
            </p:cNvSpPr>
            <p:nvPr/>
          </p:nvSpPr>
          <p:spPr bwMode="auto">
            <a:xfrm rot="-369372">
              <a:off x="249" y="1525"/>
              <a:ext cx="1088" cy="372"/>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GB" sz="1600" b="1" dirty="0">
                  <a:latin typeface="Comic Sans MS" pitchFamily="66" charset="0"/>
                </a:rPr>
                <a:t>Karl Marx (1818-1883)</a:t>
              </a:r>
            </a:p>
          </p:txBody>
        </p:sp>
      </p:grpSp>
      <p:sp>
        <p:nvSpPr>
          <p:cNvPr id="16" name="Oval 15"/>
          <p:cNvSpPr/>
          <p:nvPr/>
        </p:nvSpPr>
        <p:spPr>
          <a:xfrm>
            <a:off x="4238612" y="2285993"/>
            <a:ext cx="213690" cy="212687"/>
          </a:xfrm>
          <a:prstGeom prst="ellipse">
            <a:avLst/>
          </a:prstGeom>
          <a:solidFill>
            <a:srgbClr val="FF0000"/>
          </a:solidFill>
          <a:ln>
            <a:solidFill>
              <a:schemeClr val="tx1"/>
            </a:solid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olded Corner 16"/>
          <p:cNvSpPr/>
          <p:nvPr/>
        </p:nvSpPr>
        <p:spPr>
          <a:xfrm rot="20948397">
            <a:off x="6841558" y="775014"/>
            <a:ext cx="2357454" cy="2071702"/>
          </a:xfrm>
          <a:prstGeom prst="foldedCorne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Berlin Sans FB" pitchFamily="34" charset="0"/>
              </a:rPr>
              <a:t>Before going in to detail – How do you think Marxists might view the Family?</a:t>
            </a:r>
          </a:p>
        </p:txBody>
      </p:sp>
      <p:sp>
        <p:nvSpPr>
          <p:cNvPr id="19" name="Folded Corner 18"/>
          <p:cNvSpPr/>
          <p:nvPr/>
        </p:nvSpPr>
        <p:spPr>
          <a:xfrm rot="415546">
            <a:off x="7641065" y="3563575"/>
            <a:ext cx="2357454" cy="2071702"/>
          </a:xfrm>
          <a:prstGeom prst="foldedCorne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Berlin Sans FB" pitchFamily="34" charset="0"/>
              </a:rPr>
              <a:t>Essentially we will be looking at how the Family contributes to the maintenance of Capitalist Society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strVal val="#ppt_w*0.05"/>
                                          </p:val>
                                        </p:tav>
                                        <p:tav tm="100000">
                                          <p:val>
                                            <p:strVal val="#ppt_w"/>
                                          </p:val>
                                        </p:tav>
                                      </p:tavLst>
                                    </p:anim>
                                    <p:anim calcmode="lin" valueType="num">
                                      <p:cBhvr>
                                        <p:cTn id="28" dur="500" fill="hold"/>
                                        <p:tgtEl>
                                          <p:spTgt spid="17"/>
                                        </p:tgtEl>
                                        <p:attrNameLst>
                                          <p:attrName>ppt_h</p:attrName>
                                        </p:attrNameLst>
                                      </p:cBhvr>
                                      <p:tavLst>
                                        <p:tav tm="0">
                                          <p:val>
                                            <p:strVal val="#ppt_h"/>
                                          </p:val>
                                        </p:tav>
                                        <p:tav tm="100000">
                                          <p:val>
                                            <p:strVal val="#ppt_h"/>
                                          </p:val>
                                        </p:tav>
                                      </p:tavLst>
                                    </p:anim>
                                    <p:anim calcmode="lin" valueType="num">
                                      <p:cBhvr>
                                        <p:cTn id="29" dur="500" fill="hold"/>
                                        <p:tgtEl>
                                          <p:spTgt spid="17"/>
                                        </p:tgtEl>
                                        <p:attrNameLst>
                                          <p:attrName>ppt_x</p:attrName>
                                        </p:attrNameLst>
                                      </p:cBhvr>
                                      <p:tavLst>
                                        <p:tav tm="0">
                                          <p:val>
                                            <p:strVal val="#ppt_x-.2"/>
                                          </p:val>
                                        </p:tav>
                                        <p:tav tm="100000">
                                          <p:val>
                                            <p:strVal val="#ppt_x"/>
                                          </p:val>
                                        </p:tav>
                                      </p:tavLst>
                                    </p:anim>
                                    <p:anim calcmode="lin" valueType="num">
                                      <p:cBhvr>
                                        <p:cTn id="30" dur="500" fill="hold"/>
                                        <p:tgtEl>
                                          <p:spTgt spid="17"/>
                                        </p:tgtEl>
                                        <p:attrNameLst>
                                          <p:attrName>ppt_y</p:attrName>
                                        </p:attrNameLst>
                                      </p:cBhvr>
                                      <p:tavLst>
                                        <p:tav tm="0">
                                          <p:val>
                                            <p:strVal val="#ppt_y"/>
                                          </p:val>
                                        </p:tav>
                                        <p:tav tm="100000">
                                          <p:val>
                                            <p:strVal val="#ppt_y"/>
                                          </p:val>
                                        </p:tav>
                                      </p:tavLst>
                                    </p:anim>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strVal val="#ppt_w*0.05"/>
                                          </p:val>
                                        </p:tav>
                                        <p:tav tm="100000">
                                          <p:val>
                                            <p:strVal val="#ppt_w"/>
                                          </p:val>
                                        </p:tav>
                                      </p:tavLst>
                                    </p:anim>
                                    <p:anim calcmode="lin" valueType="num">
                                      <p:cBhvr>
                                        <p:cTn id="37" dur="500" fill="hold"/>
                                        <p:tgtEl>
                                          <p:spTgt spid="19"/>
                                        </p:tgtEl>
                                        <p:attrNameLst>
                                          <p:attrName>ppt_h</p:attrName>
                                        </p:attrNameLst>
                                      </p:cBhvr>
                                      <p:tavLst>
                                        <p:tav tm="0">
                                          <p:val>
                                            <p:strVal val="#ppt_h"/>
                                          </p:val>
                                        </p:tav>
                                        <p:tav tm="100000">
                                          <p:val>
                                            <p:strVal val="#ppt_h"/>
                                          </p:val>
                                        </p:tav>
                                      </p:tavLst>
                                    </p:anim>
                                    <p:anim calcmode="lin" valueType="num">
                                      <p:cBhvr>
                                        <p:cTn id="38" dur="500" fill="hold"/>
                                        <p:tgtEl>
                                          <p:spTgt spid="19"/>
                                        </p:tgtEl>
                                        <p:attrNameLst>
                                          <p:attrName>ppt_x</p:attrName>
                                        </p:attrNameLst>
                                      </p:cBhvr>
                                      <p:tavLst>
                                        <p:tav tm="0">
                                          <p:val>
                                            <p:strVal val="#ppt_x-.2"/>
                                          </p:val>
                                        </p:tav>
                                        <p:tav tm="100000">
                                          <p:val>
                                            <p:strVal val="#ppt_x"/>
                                          </p:val>
                                        </p:tav>
                                      </p:tavLst>
                                    </p:anim>
                                    <p:anim calcmode="lin" valueType="num">
                                      <p:cBhvr>
                                        <p:cTn id="39" dur="500" fill="hold"/>
                                        <p:tgtEl>
                                          <p:spTgt spid="19"/>
                                        </p:tgtEl>
                                        <p:attrNameLst>
                                          <p:attrName>ppt_y</p:attrName>
                                        </p:attrNameLst>
                                      </p:cBhvr>
                                      <p:tavLst>
                                        <p:tav tm="0">
                                          <p:val>
                                            <p:strVal val="#ppt_y"/>
                                          </p:val>
                                        </p:tav>
                                        <p:tav tm="100000">
                                          <p:val>
                                            <p:strVal val="#ppt_y"/>
                                          </p:val>
                                        </p:tav>
                                      </p:tavLst>
                                    </p:anim>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7"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l" eaLnBrk="1" hangingPunct="1"/>
            <a:r>
              <a:rPr lang="en-GB" sz="5400" b="1">
                <a:solidFill>
                  <a:srgbClr val="FFFF00"/>
                </a:solidFill>
              </a:rPr>
              <a:t>Alternative phrasings</a:t>
            </a:r>
          </a:p>
        </p:txBody>
      </p:sp>
      <p:sp>
        <p:nvSpPr>
          <p:cNvPr id="3" name="Content Placeholder 2"/>
          <p:cNvSpPr>
            <a:spLocks noGrp="1"/>
          </p:cNvSpPr>
          <p:nvPr>
            <p:ph idx="1"/>
          </p:nvPr>
        </p:nvSpPr>
        <p:spPr>
          <a:xfrm>
            <a:off x="1981201" y="1196976"/>
            <a:ext cx="8435975" cy="5400675"/>
          </a:xfrm>
        </p:spPr>
        <p:txBody>
          <a:bodyPr rtlCol="0">
            <a:normAutofit/>
          </a:bodyPr>
          <a:lstStyle/>
          <a:p>
            <a:pPr>
              <a:buNone/>
              <a:defRPr/>
            </a:pPr>
            <a:r>
              <a:rPr lang="en-GB" sz="4000" b="1" i="1" dirty="0">
                <a:solidFill>
                  <a:srgbClr val="92D050"/>
                </a:solidFill>
              </a:rPr>
              <a:t>Write 3 alternatives to each of these...</a:t>
            </a:r>
            <a:endParaRPr lang="en-GB" sz="3600" dirty="0"/>
          </a:p>
          <a:p>
            <a:pPr marL="514350" indent="-514350">
              <a:buFont typeface="+mj-lt"/>
              <a:buAutoNum type="arabicPeriod"/>
              <a:defRPr/>
            </a:pPr>
            <a:r>
              <a:rPr lang="en-GB" sz="4000" dirty="0"/>
              <a:t>‘Parsons said...’</a:t>
            </a:r>
          </a:p>
          <a:p>
            <a:pPr marL="514350" indent="-514350">
              <a:buFont typeface="+mj-lt"/>
              <a:buAutoNum type="arabicPeriod"/>
              <a:defRPr/>
            </a:pPr>
            <a:r>
              <a:rPr lang="en-GB" sz="4000" dirty="0"/>
              <a:t>‘Lewis thinks Andrews is wrong and says...’</a:t>
            </a:r>
          </a:p>
          <a:p>
            <a:pPr marL="514350" indent="-514350">
              <a:buFont typeface="+mj-lt"/>
              <a:buAutoNum type="arabicPeriod"/>
              <a:defRPr/>
            </a:pPr>
            <a:r>
              <a:rPr lang="en-GB" sz="4000" dirty="0"/>
              <a:t>‘I think...’ </a:t>
            </a:r>
          </a:p>
          <a:p>
            <a:pPr marL="514350" indent="-514350">
              <a:buNone/>
              <a:defRPr/>
            </a:pPr>
            <a:r>
              <a:rPr lang="en-GB" sz="3600" dirty="0">
                <a:solidFill>
                  <a:schemeClr val="accent6">
                    <a:lumMod val="75000"/>
                  </a:schemeClr>
                </a:solidFill>
              </a:rPr>
              <a:t>			– </a:t>
            </a:r>
            <a:r>
              <a:rPr lang="en-GB" sz="3600" i="1" dirty="0">
                <a:solidFill>
                  <a:schemeClr val="accent6">
                    <a:lumMod val="75000"/>
                  </a:schemeClr>
                </a:solidFill>
              </a:rPr>
              <a:t>remember NEVER write </a:t>
            </a:r>
            <a:r>
              <a:rPr lang="en-GB" sz="4800" b="1" i="1" u="sng" dirty="0">
                <a:solidFill>
                  <a:schemeClr val="accent6">
                    <a:lumMod val="75000"/>
                  </a:schemeClr>
                </a:solidFill>
              </a:rPr>
              <a:t>I</a:t>
            </a:r>
            <a:r>
              <a:rPr lang="en-GB" sz="3600" i="1" dirty="0">
                <a:solidFill>
                  <a:schemeClr val="accent6">
                    <a:lumMod val="75000"/>
                  </a:schemeClr>
                </a:solidFill>
              </a:rPr>
              <a:t> think</a:t>
            </a:r>
          </a:p>
          <a:p>
            <a:pPr marL="514350" indent="-514350">
              <a:buNone/>
              <a:defRPr/>
            </a:pPr>
            <a:endParaRPr lang="en-GB" dirty="0"/>
          </a:p>
        </p:txBody>
      </p:sp>
    </p:spTree>
    <p:extLst>
      <p:ext uri="{BB962C8B-B14F-4D97-AF65-F5344CB8AC3E}">
        <p14:creationId xmlns:p14="http://schemas.microsoft.com/office/powerpoint/2010/main" val="2484159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pPr eaLnBrk="1" hangingPunct="1"/>
            <a:br>
              <a:rPr lang="en-GB" sz="4800" b="1">
                <a:solidFill>
                  <a:srgbClr val="00B0F0"/>
                </a:solidFill>
              </a:rPr>
            </a:br>
            <a:r>
              <a:rPr lang="en-GB" sz="4800" b="1">
                <a:solidFill>
                  <a:srgbClr val="00B0F0"/>
                </a:solidFill>
              </a:rPr>
              <a:t>‘Parsons said...’</a:t>
            </a:r>
            <a:br>
              <a:rPr lang="en-GB" sz="4800" b="1">
                <a:solidFill>
                  <a:srgbClr val="00B0F0"/>
                </a:solidFill>
              </a:rPr>
            </a:br>
            <a:endParaRPr lang="en-GB" sz="4800" b="1">
              <a:solidFill>
                <a:srgbClr val="00B0F0"/>
              </a:solidFill>
            </a:endParaRPr>
          </a:p>
        </p:txBody>
      </p:sp>
      <p:sp>
        <p:nvSpPr>
          <p:cNvPr id="49155" name="Content Placeholder 2"/>
          <p:cNvSpPr>
            <a:spLocks noGrp="1"/>
          </p:cNvSpPr>
          <p:nvPr>
            <p:ph idx="1"/>
          </p:nvPr>
        </p:nvSpPr>
        <p:spPr/>
        <p:txBody>
          <a:bodyPr/>
          <a:lstStyle/>
          <a:p>
            <a:pPr eaLnBrk="1" hangingPunct="1"/>
            <a:r>
              <a:rPr lang="en-GB" sz="3600"/>
              <a:t>Parsons suggested...</a:t>
            </a:r>
          </a:p>
          <a:p>
            <a:pPr eaLnBrk="1" hangingPunct="1"/>
            <a:r>
              <a:rPr lang="en-GB" sz="3600"/>
              <a:t>Parsons put forward the idea that...</a:t>
            </a:r>
          </a:p>
          <a:p>
            <a:pPr eaLnBrk="1" hangingPunct="1"/>
            <a:r>
              <a:rPr lang="en-GB" sz="3600"/>
              <a:t>Parsons asserted that...</a:t>
            </a:r>
          </a:p>
          <a:p>
            <a:pPr eaLnBrk="1" hangingPunct="1"/>
            <a:r>
              <a:rPr lang="en-GB" sz="3600"/>
              <a:t>A study by Parsons found that...</a:t>
            </a:r>
          </a:p>
          <a:p>
            <a:pPr eaLnBrk="1" hangingPunct="1"/>
            <a:r>
              <a:rPr lang="en-GB" sz="3600"/>
              <a:t>Parsons concept of.....suggests...</a:t>
            </a:r>
          </a:p>
          <a:p>
            <a:pPr eaLnBrk="1" hangingPunct="1">
              <a:buFont typeface="Arial" charset="0"/>
              <a:buNone/>
            </a:pPr>
            <a:endParaRPr lang="en-GB"/>
          </a:p>
        </p:txBody>
      </p:sp>
    </p:spTree>
    <p:extLst>
      <p:ext uri="{BB962C8B-B14F-4D97-AF65-F5344CB8AC3E}">
        <p14:creationId xmlns:p14="http://schemas.microsoft.com/office/powerpoint/2010/main" val="4003697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774825" y="549275"/>
            <a:ext cx="8686800" cy="1143000"/>
          </a:xfrm>
        </p:spPr>
        <p:txBody>
          <a:bodyPr>
            <a:normAutofit fontScale="90000"/>
          </a:bodyPr>
          <a:lstStyle/>
          <a:p>
            <a:pPr eaLnBrk="1" hangingPunct="1"/>
            <a:r>
              <a:rPr lang="en-GB" sz="4800" b="1">
                <a:solidFill>
                  <a:srgbClr val="FFC000"/>
                </a:solidFill>
              </a:rPr>
              <a:t>‘Lewis thinks Andrews is </a:t>
            </a:r>
            <a:br>
              <a:rPr lang="en-GB" sz="4800" b="1">
                <a:solidFill>
                  <a:srgbClr val="FFC000"/>
                </a:solidFill>
              </a:rPr>
            </a:br>
            <a:r>
              <a:rPr lang="en-GB" sz="4800" b="1">
                <a:solidFill>
                  <a:srgbClr val="FFC000"/>
                </a:solidFill>
              </a:rPr>
              <a:t>wrong and says...’</a:t>
            </a:r>
            <a:br>
              <a:rPr lang="en-GB"/>
            </a:br>
            <a:endParaRPr lang="en-GB"/>
          </a:p>
        </p:txBody>
      </p:sp>
      <p:sp>
        <p:nvSpPr>
          <p:cNvPr id="3" name="Content Placeholder 2"/>
          <p:cNvSpPr>
            <a:spLocks noGrp="1"/>
          </p:cNvSpPr>
          <p:nvPr>
            <p:ph idx="1"/>
          </p:nvPr>
        </p:nvSpPr>
        <p:spPr>
          <a:xfrm>
            <a:off x="1981200" y="1773239"/>
            <a:ext cx="8229600" cy="4751387"/>
          </a:xfrm>
        </p:spPr>
        <p:txBody>
          <a:bodyPr rtlCol="0">
            <a:normAutofit lnSpcReduction="10000"/>
          </a:bodyPr>
          <a:lstStyle/>
          <a:p>
            <a:pPr>
              <a:defRPr/>
            </a:pPr>
            <a:r>
              <a:rPr lang="en-GB" dirty="0"/>
              <a:t>In comparison to Andrews, Lewis suggests...</a:t>
            </a:r>
          </a:p>
          <a:p>
            <a:pPr>
              <a:defRPr/>
            </a:pPr>
            <a:r>
              <a:rPr lang="en-GB" i="1" dirty="0">
                <a:solidFill>
                  <a:schemeClr val="accent5">
                    <a:lumMod val="60000"/>
                    <a:lumOff val="40000"/>
                  </a:schemeClr>
                </a:solidFill>
              </a:rPr>
              <a:t>However, Lewis discredits Andrews and suggests...</a:t>
            </a:r>
          </a:p>
          <a:p>
            <a:pPr>
              <a:defRPr/>
            </a:pPr>
            <a:r>
              <a:rPr lang="en-GB" dirty="0"/>
              <a:t>On the other hand, Lewis disagrees with Andrews and...</a:t>
            </a:r>
          </a:p>
          <a:p>
            <a:pPr>
              <a:defRPr/>
            </a:pPr>
            <a:r>
              <a:rPr lang="en-GB" i="1" dirty="0">
                <a:solidFill>
                  <a:schemeClr val="accent5">
                    <a:lumMod val="60000"/>
                    <a:lumOff val="40000"/>
                  </a:schemeClr>
                </a:solidFill>
              </a:rPr>
              <a:t>Andrews’ ideas were criticised by Lewis, who put forward the idea...</a:t>
            </a:r>
          </a:p>
          <a:p>
            <a:pPr>
              <a:defRPr/>
            </a:pPr>
            <a:r>
              <a:rPr lang="en-GB" dirty="0"/>
              <a:t>Andrews was counter argued by Lewis...</a:t>
            </a:r>
          </a:p>
          <a:p>
            <a:pPr>
              <a:defRPr/>
            </a:pPr>
            <a:r>
              <a:rPr lang="en-GB" i="1" dirty="0">
                <a:solidFill>
                  <a:schemeClr val="accent5">
                    <a:lumMod val="60000"/>
                    <a:lumOff val="40000"/>
                  </a:schemeClr>
                </a:solidFill>
              </a:rPr>
              <a:t>An opposing view was put forward by Lewis...</a:t>
            </a:r>
          </a:p>
        </p:txBody>
      </p:sp>
    </p:spTree>
    <p:extLst>
      <p:ext uri="{BB962C8B-B14F-4D97-AF65-F5344CB8AC3E}">
        <p14:creationId xmlns:p14="http://schemas.microsoft.com/office/powerpoint/2010/main" val="3019123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GB" sz="4800" b="1">
                <a:solidFill>
                  <a:srgbClr val="FF7C80"/>
                </a:solidFill>
              </a:rPr>
              <a:t>‘I think...’</a:t>
            </a:r>
          </a:p>
        </p:txBody>
      </p:sp>
      <p:sp>
        <p:nvSpPr>
          <p:cNvPr id="51203" name="Content Placeholder 2"/>
          <p:cNvSpPr>
            <a:spLocks noGrp="1"/>
          </p:cNvSpPr>
          <p:nvPr>
            <p:ph idx="1"/>
          </p:nvPr>
        </p:nvSpPr>
        <p:spPr/>
        <p:txBody>
          <a:bodyPr/>
          <a:lstStyle/>
          <a:p>
            <a:pPr eaLnBrk="1" hangingPunct="1"/>
            <a:r>
              <a:rPr lang="en-GB"/>
              <a:t>It could be said that...</a:t>
            </a:r>
          </a:p>
          <a:p>
            <a:pPr eaLnBrk="1" hangingPunct="1"/>
            <a:r>
              <a:rPr lang="en-GB"/>
              <a:t>One might say...</a:t>
            </a:r>
          </a:p>
          <a:p>
            <a:pPr eaLnBrk="1" hangingPunct="1"/>
            <a:r>
              <a:rPr lang="en-GB"/>
              <a:t>It could be suggested that...</a:t>
            </a:r>
          </a:p>
          <a:p>
            <a:pPr eaLnBrk="1" hangingPunct="1"/>
            <a:r>
              <a:rPr lang="en-GB"/>
              <a:t>One could put forward the idea that...</a:t>
            </a:r>
          </a:p>
          <a:p>
            <a:pPr eaLnBrk="1" hangingPunct="1"/>
            <a:r>
              <a:rPr lang="en-GB"/>
              <a:t>It may be said...</a:t>
            </a:r>
          </a:p>
          <a:p>
            <a:pPr eaLnBrk="1" hangingPunct="1"/>
            <a:endParaRPr lang="en-GB"/>
          </a:p>
        </p:txBody>
      </p:sp>
    </p:spTree>
    <p:extLst>
      <p:ext uri="{BB962C8B-B14F-4D97-AF65-F5344CB8AC3E}">
        <p14:creationId xmlns:p14="http://schemas.microsoft.com/office/powerpoint/2010/main" val="882897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chemeClr val="accent6"/>
                </a:solidFill>
              </a:rPr>
              <a:t>Question 2:</a:t>
            </a:r>
          </a:p>
        </p:txBody>
      </p:sp>
      <p:sp>
        <p:nvSpPr>
          <p:cNvPr id="3" name="Content Placeholder 2"/>
          <p:cNvSpPr>
            <a:spLocks noGrp="1"/>
          </p:cNvSpPr>
          <p:nvPr>
            <p:ph idx="1"/>
          </p:nvPr>
        </p:nvSpPr>
        <p:spPr/>
        <p:txBody>
          <a:bodyPr/>
          <a:lstStyle/>
          <a:p>
            <a:r>
              <a:rPr lang="en-US" dirty="0"/>
              <a:t>Assess the view that the family ‘serves the needs of capitalism’ (24 marks)</a:t>
            </a:r>
          </a:p>
          <a:p>
            <a:endParaRPr lang="en-US" dirty="0"/>
          </a:p>
        </p:txBody>
      </p:sp>
    </p:spTree>
    <p:extLst>
      <p:ext uri="{BB962C8B-B14F-4D97-AF65-F5344CB8AC3E}">
        <p14:creationId xmlns:p14="http://schemas.microsoft.com/office/powerpoint/2010/main" val="302483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1" dirty="0"/>
              <a:t>From each according to his ability, to each according to his needs</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13" y="2492897"/>
            <a:ext cx="2652713"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625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1" dirty="0"/>
              <a:t>The history of all hitherto existing society is the history of class struggles</a:t>
            </a:r>
            <a:r>
              <a:rPr lang="en-GB"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73" y="2636913"/>
            <a:ext cx="2652713"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47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1" dirty="0"/>
              <a:t>A spectre is haunting Europe; the spectre of Communism.</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057" y="2348881"/>
            <a:ext cx="2652713"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31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1" dirty="0"/>
              <a:t>The theory of Communism may be summed up in the single sentence: Abolition of private property.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919" y="2924945"/>
            <a:ext cx="2652713"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418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2073</Words>
  <Application>Microsoft Office PowerPoint</Application>
  <PresentationFormat>Widescreen</PresentationFormat>
  <Paragraphs>259</Paragraphs>
  <Slides>54</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3" baseType="lpstr">
      <vt:lpstr>Arial</vt:lpstr>
      <vt:lpstr>Berlin Sans FB</vt:lpstr>
      <vt:lpstr>Calibri</vt:lpstr>
      <vt:lpstr>Candara</vt:lpstr>
      <vt:lpstr>Comic Sans MS</vt:lpstr>
      <vt:lpstr>Symbol</vt:lpstr>
      <vt:lpstr>Wingdings 3</vt:lpstr>
      <vt:lpstr>Office Theme</vt:lpstr>
      <vt:lpstr>Document</vt:lpstr>
      <vt:lpstr>PowerPoint Presentation</vt:lpstr>
      <vt:lpstr>Key Terms - Marxism</vt:lpstr>
      <vt:lpstr>How much profit?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Class</vt:lpstr>
      <vt:lpstr>PowerPoint Presentation</vt:lpstr>
      <vt:lpstr>PowerPoint Presentation</vt:lpstr>
      <vt:lpstr>PowerPoint Presentation</vt:lpstr>
      <vt:lpstr>PowerPoint Presentation</vt:lpstr>
      <vt:lpstr>PowerPoint Presentation</vt:lpstr>
      <vt:lpstr>Marxists think society is based on CONFLICT between 2 classes...</vt:lpstr>
      <vt:lpstr>PowerPoint Presentation</vt:lpstr>
      <vt:lpstr>PowerPoint Presentation</vt:lpstr>
      <vt:lpstr>PowerPoint Presentation</vt:lpstr>
      <vt:lpstr>Marxists think that all the institutions of society are used to uphold capitalist values...</vt:lpstr>
      <vt:lpstr>3 Marxist perspectives on how the family helps capitalism...</vt:lpstr>
      <vt:lpstr>How does the Family support the needs of K.</vt:lpstr>
      <vt:lpstr>3 Marxist perspectives on how the family helps capitalism...</vt:lpstr>
      <vt:lpstr>PowerPoint Presentation</vt:lpstr>
      <vt:lpstr>Origins of the Family?</vt:lpstr>
      <vt:lpstr>PowerPoint Presentation</vt:lpstr>
      <vt:lpstr>Task</vt:lpstr>
      <vt:lpstr>PowerPoint Presentation</vt:lpstr>
      <vt:lpstr>The family mirrors work life...</vt:lpstr>
      <vt:lpstr>The family mirrors work life...</vt:lpstr>
      <vt:lpstr>Parsons argued that the family is like a warm bath...</vt:lpstr>
      <vt:lpstr>PowerPoint Presentation</vt:lpstr>
      <vt:lpstr>BUT, Zaretsky (1976) thinks the haven that the family offers aids false consciousness...</vt:lpstr>
      <vt:lpstr>So, Zaretsky argues that family life if essential for the continution of capitalist society...</vt:lpstr>
      <vt:lpstr>PowerPoint Presentation</vt:lpstr>
      <vt:lpstr>Consumption  = Buying</vt:lpstr>
      <vt:lpstr>Marxism – What was the question?</vt:lpstr>
      <vt:lpstr>Key Writers</vt:lpstr>
      <vt:lpstr>How useful are these writers?</vt:lpstr>
      <vt:lpstr>Evaluation Grid</vt:lpstr>
      <vt:lpstr>Evaluation</vt:lpstr>
      <vt:lpstr>Kibbutz</vt:lpstr>
      <vt:lpstr>Task</vt:lpstr>
      <vt:lpstr>PowerPoint Presentation</vt:lpstr>
      <vt:lpstr>PowerPoint Presentation</vt:lpstr>
      <vt:lpstr>Alternative phrasings</vt:lpstr>
      <vt:lpstr> ‘Parsons said...’ </vt:lpstr>
      <vt:lpstr>‘Lewis thinks Andrews is  wrong and says...’ </vt:lpstr>
      <vt:lpstr>‘I think...’</vt:lpstr>
      <vt:lpstr>Question 2:</vt:lpstr>
    </vt:vector>
  </TitlesOfParts>
  <Company>Wakefield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Support Unit</dc:creator>
  <cp:lastModifiedBy>chris livesey</cp:lastModifiedBy>
  <cp:revision>58</cp:revision>
  <dcterms:created xsi:type="dcterms:W3CDTF">2009-09-18T07:47:42Z</dcterms:created>
  <dcterms:modified xsi:type="dcterms:W3CDTF">2020-11-15T11:57:29Z</dcterms:modified>
</cp:coreProperties>
</file>