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0" r:id="rId1"/>
  </p:sldMasterIdLst>
  <p:notesMasterIdLst>
    <p:notesMasterId r:id="rId17"/>
  </p:notesMasterIdLst>
  <p:handoutMasterIdLst>
    <p:handoutMasterId r:id="rId18"/>
  </p:handoutMasterIdLst>
  <p:sldIdLst>
    <p:sldId id="282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83" r:id="rId11"/>
    <p:sldId id="264" r:id="rId12"/>
    <p:sldId id="265" r:id="rId13"/>
    <p:sldId id="268" r:id="rId14"/>
    <p:sldId id="266" r:id="rId15"/>
    <p:sldId id="267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33"/>
    <a:srgbClr val="0099CC"/>
    <a:srgbClr val="FFCC00"/>
    <a:srgbClr val="663300"/>
    <a:srgbClr val="FFFF00"/>
    <a:srgbClr val="000099"/>
    <a:srgbClr val="CC00CC"/>
    <a:srgbClr val="6FB3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744" y="8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F3B97A7C-E5E4-4CF9-9941-FEB381D9CCD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 altLang="en-US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618F69BA-0461-4E4C-8627-DE7B82FC9EBB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endParaRPr lang="en-US" alt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1D0718C0-4500-4D46-AD0A-8177C5C1A347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 altLang="en-US"/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C890E7A0-DF0F-427C-AAF1-958659187BD8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C5880249-4152-490B-AE2C-3A8B1F325E1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21B4B0E4-712C-4E14-940C-CA5B5FE19CF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 altLang="en-US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E39BEA15-5375-4912-B855-3DF00D8B9CDA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endParaRPr lang="en-US" alt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9AE759FA-51E9-4589-ABE6-6E5E1EB3F75E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4175" y="687388"/>
            <a:ext cx="6089650" cy="34258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276E9B31-7B81-4742-BE3B-764DE725FD8D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054" name="Rectangle 6">
            <a:extLst>
              <a:ext uri="{FF2B5EF4-FFF2-40B4-BE49-F238E27FC236}">
                <a16:creationId xmlns:a16="http://schemas.microsoft.com/office/drawing/2014/main" id="{7F367B99-4AE1-4A4C-A4DF-13BFEFE8408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 altLang="en-US"/>
          </a:p>
        </p:txBody>
      </p:sp>
      <p:sp>
        <p:nvSpPr>
          <p:cNvPr id="2055" name="Rectangle 7">
            <a:extLst>
              <a:ext uri="{FF2B5EF4-FFF2-40B4-BE49-F238E27FC236}">
                <a16:creationId xmlns:a16="http://schemas.microsoft.com/office/drawing/2014/main" id="{7F7E4808-F32A-4EC4-8956-7DEBC10B69A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8FFCCEFE-09DB-45EF-8DD5-063DAFDEE62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41B6CAD0-7415-4CC6-8987-8D00F844692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699D6A2-9EB0-4247-8848-FC5759EE32CE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56322" name="Rectangle 2">
            <a:extLst>
              <a:ext uri="{FF2B5EF4-FFF2-40B4-BE49-F238E27FC236}">
                <a16:creationId xmlns:a16="http://schemas.microsoft.com/office/drawing/2014/main" id="{C1CC5C29-E2D4-43EF-B057-8C99B6874CE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>
            <a:extLst>
              <a:ext uri="{FF2B5EF4-FFF2-40B4-BE49-F238E27FC236}">
                <a16:creationId xmlns:a16="http://schemas.microsoft.com/office/drawing/2014/main" id="{DF8DAE4C-50F9-4377-9FCA-A7C878E7A9A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2662F951-970F-4962-9CFE-C9B03AD65CF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0494A76-116A-4179-8FEF-76E182ABC79A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57346" name="Rectangle 2">
            <a:extLst>
              <a:ext uri="{FF2B5EF4-FFF2-40B4-BE49-F238E27FC236}">
                <a16:creationId xmlns:a16="http://schemas.microsoft.com/office/drawing/2014/main" id="{4648F1BA-B06E-4E0B-B741-22CB48A73AE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>
            <a:extLst>
              <a:ext uri="{FF2B5EF4-FFF2-40B4-BE49-F238E27FC236}">
                <a16:creationId xmlns:a16="http://schemas.microsoft.com/office/drawing/2014/main" id="{0DE8CE3A-98FA-4447-935D-E7F4A23E9A4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5151DC6D-76AB-4C35-8BC3-8A9E9B9D14E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FDE9E37-4D28-4310-A8FC-25DAA7D498DD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21506" name="Rectangle 2">
            <a:extLst>
              <a:ext uri="{FF2B5EF4-FFF2-40B4-BE49-F238E27FC236}">
                <a16:creationId xmlns:a16="http://schemas.microsoft.com/office/drawing/2014/main" id="{FBD43C01-CE63-4F21-AC13-870924696E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FF73959D-0DDF-42BB-9A4A-14485605C2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C3CFF3E4-2F2B-4DBD-BF0C-642C5E00B71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8EA384-CCBE-465E-928E-532F8C96099F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23554" name="Rectangle 2">
            <a:extLst>
              <a:ext uri="{FF2B5EF4-FFF2-40B4-BE49-F238E27FC236}">
                <a16:creationId xmlns:a16="http://schemas.microsoft.com/office/drawing/2014/main" id="{8353613B-F4ED-49D3-A0CF-03803299974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4D26D3CF-035A-4D69-909A-5FB285BBF9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8974FAE2-3D24-45F2-8647-568EBE3C490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384B215-F833-4C60-8362-D4B7FBB12528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25602" name="Rectangle 2">
            <a:extLst>
              <a:ext uri="{FF2B5EF4-FFF2-40B4-BE49-F238E27FC236}">
                <a16:creationId xmlns:a16="http://schemas.microsoft.com/office/drawing/2014/main" id="{C21812B9-974D-46F0-BE22-F98CF1E738F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5403155E-4A57-4A56-B6E8-572F9E403D1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C756F48-DCF8-4B59-9680-F2513A18623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6D0D4D1-7361-4130-83F1-5987F1605C90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27650" name="Rectangle 2">
            <a:extLst>
              <a:ext uri="{FF2B5EF4-FFF2-40B4-BE49-F238E27FC236}">
                <a16:creationId xmlns:a16="http://schemas.microsoft.com/office/drawing/2014/main" id="{5DCB8D6C-9DFD-425A-90F9-8E0458FFD68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970CC5B3-403F-474D-B674-82F0B04ADE0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3E7167D1-334F-4597-BBD3-3FF447D5A20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9FD1387-F1DD-4235-A9F1-C2E5B06FD420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29698" name="Rectangle 2">
            <a:extLst>
              <a:ext uri="{FF2B5EF4-FFF2-40B4-BE49-F238E27FC236}">
                <a16:creationId xmlns:a16="http://schemas.microsoft.com/office/drawing/2014/main" id="{3E4EB0AA-B075-4840-8E15-2776720758D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2CFCB34C-0E64-4DBC-9D70-E7E27AE7D4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F6957E6E-EC0A-48DE-9AA2-4AB836BA9DC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574DEE6-48E5-4567-9A1C-996AF3DF5968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5122" name="Rectangle 2">
            <a:extLst>
              <a:ext uri="{FF2B5EF4-FFF2-40B4-BE49-F238E27FC236}">
                <a16:creationId xmlns:a16="http://schemas.microsoft.com/office/drawing/2014/main" id="{9A729516-FCBA-44FE-8403-5E406159B88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D9EC6A1E-31AB-49E2-BEA9-F6139DEA315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C2B735A0-DBAF-4BC8-8FC0-5EB29F7C9CD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1F740CE-01E6-4259-9E4B-0DE898642BCE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7170" name="Rectangle 2">
            <a:extLst>
              <a:ext uri="{FF2B5EF4-FFF2-40B4-BE49-F238E27FC236}">
                <a16:creationId xmlns:a16="http://schemas.microsoft.com/office/drawing/2014/main" id="{925A1B16-458A-4529-AC3B-3B993B59DC2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1BD9755A-7AF0-497A-B62D-820B6865349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5597B8A8-CEF7-4D1F-AEFC-9757D723FC9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65B6099-C5D3-4354-9E00-FE5622DB016D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9218" name="Rectangle 2">
            <a:extLst>
              <a:ext uri="{FF2B5EF4-FFF2-40B4-BE49-F238E27FC236}">
                <a16:creationId xmlns:a16="http://schemas.microsoft.com/office/drawing/2014/main" id="{BF6BD3BB-E0A1-4B96-9761-1C7F1FA76AA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D6437866-BE6A-4ECD-9300-F01E9D3730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9A5B244E-60D5-4EE8-9FB3-3DA3FBC5C8D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2DDA459-37AD-4CD1-A3B3-EFEC469F32B1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11266" name="Rectangle 2">
            <a:extLst>
              <a:ext uri="{FF2B5EF4-FFF2-40B4-BE49-F238E27FC236}">
                <a16:creationId xmlns:a16="http://schemas.microsoft.com/office/drawing/2014/main" id="{12A1683C-0DA2-4E02-AB39-1B34561C2DF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E49123C8-2988-422B-A015-396F66EB44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76A0D9D3-7B71-4AEA-A756-D1045691B5C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9FFE5C-4BF3-408E-9EDC-009A132955E1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13314" name="Rectangle 2">
            <a:extLst>
              <a:ext uri="{FF2B5EF4-FFF2-40B4-BE49-F238E27FC236}">
                <a16:creationId xmlns:a16="http://schemas.microsoft.com/office/drawing/2014/main" id="{28363FB7-DE78-4CED-A15E-256AF3C5D8B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2A2885DD-84EB-4FD9-B547-B9703B31FAA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C57F04E-688C-44F3-944B-5E650907AB6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5EA99C9-B5A6-494F-9EB6-E612A24FD722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15362" name="Rectangle 2">
            <a:extLst>
              <a:ext uri="{FF2B5EF4-FFF2-40B4-BE49-F238E27FC236}">
                <a16:creationId xmlns:a16="http://schemas.microsoft.com/office/drawing/2014/main" id="{B5B7020F-9758-4397-B069-501EC6EBD7B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6D889E07-1418-48E2-B7EA-CF822C03C41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E4CA6DE9-F02A-4AE7-B045-73136F87E13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E79A8BC-393D-476A-8881-F36474FB4C82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17410" name="Rectangle 2">
            <a:extLst>
              <a:ext uri="{FF2B5EF4-FFF2-40B4-BE49-F238E27FC236}">
                <a16:creationId xmlns:a16="http://schemas.microsoft.com/office/drawing/2014/main" id="{CD15B112-5382-46F2-84B7-80FD39ABAED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5C95E4A2-76EA-4DDC-B508-91523B6373C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F3013F7-6B48-4132-80D1-0BD970295E6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AF3CA51-453F-4471-ACAC-2FCDD4347461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19458" name="Rectangle 2">
            <a:extLst>
              <a:ext uri="{FF2B5EF4-FFF2-40B4-BE49-F238E27FC236}">
                <a16:creationId xmlns:a16="http://schemas.microsoft.com/office/drawing/2014/main" id="{46F6CEDE-52C3-4FD6-B7D8-CC4B232AFE5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39D40809-089C-4051-8CCA-57FA099395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9BA39-E9C0-4273-9E95-9D69167515FB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317728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77119-81B6-4DE8-8A75-322581366C09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100096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F5255-0FC7-428E-9027-994B50E2CDAC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596022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C31F2-84A5-4E9E-A2F1-6160DFC0988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17913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6069A-540E-49BD-92E9-4CAA7F1FD444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1266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1645F-8B2C-46DF-90E1-A7F0DE73E3E4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94518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18116-4C44-458E-BAA8-357B3ED29A88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498596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54CF2-E1D6-429A-A865-F2B45D850E8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75752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61A5C-7EC7-445E-8A21-D5273A1CA82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83669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EB18F-18DB-4820-A2BA-5CD1BEA5EFCC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26905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785C9-8037-44E4-85A6-20088010036F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18442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D1D109-63D1-4194-A93C-99E1A2F5B1B3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90464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CC00"/>
            </a:gs>
            <a:gs pos="100000">
              <a:srgbClr val="6633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3" name="Rectangle 5">
            <a:extLst>
              <a:ext uri="{FF2B5EF4-FFF2-40B4-BE49-F238E27FC236}">
                <a16:creationId xmlns:a16="http://schemas.microsoft.com/office/drawing/2014/main" id="{FB5C065D-8661-4DC3-8691-7C260E3E01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3810000"/>
            <a:ext cx="7772400" cy="2362200"/>
          </a:xfrm>
          <a:prstGeom prst="rect">
            <a:avLst/>
          </a:prstGeom>
          <a:gradFill rotWithShape="0">
            <a:gsLst>
              <a:gs pos="0">
                <a:srgbClr val="996633"/>
              </a:gs>
              <a:gs pos="50000">
                <a:srgbClr val="6FB3C1"/>
              </a:gs>
              <a:gs pos="100000">
                <a:srgbClr val="996633"/>
              </a:gs>
            </a:gsLst>
            <a:lin ang="18900000" scaled="1"/>
          </a:gra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3252" name="Rectangle 4">
            <a:extLst>
              <a:ext uri="{FF2B5EF4-FFF2-40B4-BE49-F238E27FC236}">
                <a16:creationId xmlns:a16="http://schemas.microsoft.com/office/drawing/2014/main" id="{48131DB5-1969-4723-B159-08AB3E39A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1524000"/>
            <a:ext cx="7315200" cy="21336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3250" name="Rectangle 2">
            <a:extLst>
              <a:ext uri="{FF2B5EF4-FFF2-40B4-BE49-F238E27FC236}">
                <a16:creationId xmlns:a16="http://schemas.microsoft.com/office/drawing/2014/main" id="{13CE2711-9AC8-4C91-A3A8-9E05B063C66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287688" y="1981200"/>
            <a:ext cx="7924800" cy="3810000"/>
          </a:xfrm>
        </p:spPr>
        <p:txBody>
          <a:bodyPr>
            <a:normAutofit fontScale="90000"/>
          </a:bodyPr>
          <a:lstStyle/>
          <a:p>
            <a:r>
              <a:rPr lang="en-US" altLang="en-US" sz="3600" b="1" dirty="0"/>
              <a:t>3RD EDITION</a:t>
            </a:r>
            <a:br>
              <a:rPr lang="en-US" altLang="en-US" sz="3600" b="1" dirty="0"/>
            </a:br>
            <a:r>
              <a:rPr lang="en-US" altLang="en-US" sz="3600" b="1" dirty="0"/>
              <a:t>BY</a:t>
            </a:r>
            <a:br>
              <a:rPr lang="en-US" altLang="en-US" sz="3600" b="1" dirty="0"/>
            </a:br>
            <a:r>
              <a:rPr lang="en-US" altLang="en-US" sz="3600" b="1" dirty="0"/>
              <a:t>NIJOLE V. BENOKRAITIS, PH.D</a:t>
            </a:r>
            <a:br>
              <a:rPr lang="en-US" altLang="en-US" sz="3600" b="1" dirty="0"/>
            </a:br>
            <a:br>
              <a:rPr lang="en-US" altLang="en-US" sz="3600" b="1" dirty="0"/>
            </a:br>
            <a:r>
              <a:rPr lang="en-US" altLang="en-US" sz="2800" b="1" dirty="0"/>
              <a:t>A POWERPOINT </a:t>
            </a:r>
            <a:br>
              <a:rPr lang="en-US" altLang="en-US" sz="2800" b="1" dirty="0"/>
            </a:br>
            <a:r>
              <a:rPr lang="en-US" altLang="en-US" sz="2800" b="1" dirty="0"/>
              <a:t>PRESENTATION PACKAGE</a:t>
            </a:r>
            <a:br>
              <a:rPr lang="en-US" altLang="en-US" sz="2800" b="1" dirty="0"/>
            </a:br>
            <a:r>
              <a:rPr lang="en-US" altLang="en-US" sz="2800" b="1" dirty="0"/>
              <a:t>PREPARED BY</a:t>
            </a:r>
            <a:br>
              <a:rPr lang="en-US" altLang="en-US" sz="2800" b="1" dirty="0"/>
            </a:br>
            <a:r>
              <a:rPr lang="en-US" altLang="en-US" sz="2800" b="1" dirty="0"/>
              <a:t>ROGER J. EICH, PH.D.</a:t>
            </a:r>
            <a:br>
              <a:rPr lang="en-US" altLang="en-US" sz="2800" b="1" dirty="0"/>
            </a:br>
            <a:r>
              <a:rPr lang="en-US" altLang="en-US" sz="2800" b="1" dirty="0"/>
              <a:t>HAWKEYE COMMUNITY COLLEGE</a:t>
            </a:r>
            <a:endParaRPr lang="en-US" altLang="en-US" dirty="0"/>
          </a:p>
        </p:txBody>
      </p:sp>
      <p:pic>
        <p:nvPicPr>
          <p:cNvPr id="53251" name="Picture 3">
            <a:extLst>
              <a:ext uri="{FF2B5EF4-FFF2-40B4-BE49-F238E27FC236}">
                <a16:creationId xmlns:a16="http://schemas.microsoft.com/office/drawing/2014/main" id="{5AD22F24-1CC9-4011-83A9-8781395000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228600"/>
            <a:ext cx="86868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rand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rotWithShape="0">
          <a:gsLst>
            <a:gs pos="0">
              <a:schemeClr val="folHlink"/>
            </a:gs>
            <a:gs pos="100000">
              <a:srgbClr val="00009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6" name="Rectangle 4">
            <a:extLst>
              <a:ext uri="{FF2B5EF4-FFF2-40B4-BE49-F238E27FC236}">
                <a16:creationId xmlns:a16="http://schemas.microsoft.com/office/drawing/2014/main" id="{37EF1954-EAA1-4A30-9AAF-E792F58744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1219200"/>
            <a:ext cx="8229600" cy="52578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4274" name="Rectangle 2">
            <a:extLst>
              <a:ext uri="{FF2B5EF4-FFF2-40B4-BE49-F238E27FC236}">
                <a16:creationId xmlns:a16="http://schemas.microsoft.com/office/drawing/2014/main" id="{BE6B6BAD-B26C-43A2-A304-D75686EDC3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9800" y="381000"/>
            <a:ext cx="7772400" cy="457200"/>
          </a:xfrm>
        </p:spPr>
        <p:txBody>
          <a:bodyPr>
            <a:normAutofit fontScale="90000"/>
          </a:bodyPr>
          <a:lstStyle/>
          <a:p>
            <a:r>
              <a:rPr lang="en-US" altLang="en-US" sz="5400" b="1"/>
              <a:t>EVEN MORE MYTHS</a:t>
            </a:r>
            <a:endParaRPr lang="en-US" altLang="en-US"/>
          </a:p>
        </p:txBody>
      </p:sp>
      <p:sp>
        <p:nvSpPr>
          <p:cNvPr id="54275" name="Rectangle 3">
            <a:extLst>
              <a:ext uri="{FF2B5EF4-FFF2-40B4-BE49-F238E27FC236}">
                <a16:creationId xmlns:a16="http://schemas.microsoft.com/office/drawing/2014/main" id="{8F851B9F-4685-4565-8367-CE6D4AD8DD0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209800" y="1295400"/>
            <a:ext cx="7772400" cy="4800600"/>
          </a:xfrm>
        </p:spPr>
        <p:txBody>
          <a:bodyPr/>
          <a:lstStyle/>
          <a:p>
            <a:pPr eaLnBrk="0" hangingPunct="0"/>
            <a:r>
              <a:rPr lang="en-US" altLang="en-US" sz="2800" b="1"/>
              <a:t>THE FAMILY IS A LOVING SOCIAL INSTITUTION</a:t>
            </a:r>
          </a:p>
          <a:p>
            <a:pPr lvl="1" eaLnBrk="0" hangingPunct="0"/>
            <a:r>
              <a:rPr lang="en-US" altLang="en-US" sz="2400" b="1" i="1"/>
              <a:t>IT IS ONE OF THE MOST VIOLENT AND FAR FROM THE HAVEN IT REPORTEDLY OFFERS MEMBERS</a:t>
            </a:r>
            <a:endParaRPr lang="en-US" altLang="en-US" sz="2400" b="1"/>
          </a:p>
          <a:p>
            <a:pPr eaLnBrk="0" hangingPunct="0"/>
            <a:r>
              <a:rPr lang="en-US" altLang="en-US" sz="2800" b="1"/>
              <a:t>WE SHOULD ALL STRIVE TO HAVE THE “PERFECT FAMILY”</a:t>
            </a:r>
          </a:p>
          <a:p>
            <a:pPr lvl="1" eaLnBrk="0" hangingPunct="0"/>
            <a:r>
              <a:rPr lang="en-US" altLang="en-US" sz="2400" b="1" i="1"/>
              <a:t>ONLY ON T.V. AND IN THE MOVIES</a:t>
            </a:r>
          </a:p>
          <a:p>
            <a:pPr lvl="1" eaLnBrk="0" hangingPunct="0"/>
            <a:r>
              <a:rPr lang="en-US" altLang="en-US" sz="2400" b="1" i="1"/>
              <a:t>FAMILIES WE LIVE “WITH” (THE WAY THEY ARE)</a:t>
            </a:r>
          </a:p>
          <a:p>
            <a:pPr lvl="1" eaLnBrk="0" hangingPunct="0"/>
            <a:r>
              <a:rPr lang="en-US" altLang="en-US" sz="2400" b="1" i="1"/>
              <a:t>FAMILIES WE LIVE “”BY” (THE WAY WE PREFER)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4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4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4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5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rotWithShape="0">
          <a:gsLst>
            <a:gs pos="0">
              <a:srgbClr val="006699"/>
            </a:gs>
            <a:gs pos="100000">
              <a:srgbClr val="663300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80F3A900-B7D8-4885-BB99-BD4FC2A340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6050" y="984250"/>
            <a:ext cx="6489700" cy="56515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2C630698-E38D-481F-95C2-520CC404EE0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52600" y="228600"/>
            <a:ext cx="8686800" cy="533400"/>
          </a:xfrm>
          <a:noFill/>
          <a:ln/>
        </p:spPr>
        <p:txBody>
          <a:bodyPr>
            <a:normAutofit fontScale="90000"/>
          </a:bodyPr>
          <a:lstStyle/>
          <a:p>
            <a:pPr eaLnBrk="0" hangingPunct="0"/>
            <a:r>
              <a:rPr lang="en-US" altLang="en-US" sz="3600" b="1">
                <a:solidFill>
                  <a:schemeClr val="bg1"/>
                </a:solidFill>
              </a:rPr>
              <a:t>VIEWS ON THE CHANGING FAMILY</a:t>
            </a:r>
          </a:p>
        </p:txBody>
      </p:sp>
      <p:sp>
        <p:nvSpPr>
          <p:cNvPr id="20484" name="Rectangle 4">
            <a:extLst>
              <a:ext uri="{FF2B5EF4-FFF2-40B4-BE49-F238E27FC236}">
                <a16:creationId xmlns:a16="http://schemas.microsoft.com/office/drawing/2014/main" id="{207D8A4F-2212-4C20-A0EC-0FCCFB7CE63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114800" y="1143000"/>
            <a:ext cx="6324600" cy="4953000"/>
          </a:xfrm>
          <a:noFill/>
          <a:ln/>
        </p:spPr>
        <p:txBody>
          <a:bodyPr/>
          <a:lstStyle/>
          <a:p>
            <a:pPr eaLnBrk="0" hangingPunct="0"/>
            <a:r>
              <a:rPr lang="en-US" altLang="en-US" sz="2400" b="1"/>
              <a:t>THE FAMILY IS DETERIORATING</a:t>
            </a:r>
          </a:p>
          <a:p>
            <a:pPr lvl="1" eaLnBrk="0" hangingPunct="0"/>
            <a:r>
              <a:rPr lang="en-US" altLang="en-US" sz="2000" b="1"/>
              <a:t>WIDELY IGNORED MORAL OBLIGATIONS TO THE FAMILY</a:t>
            </a:r>
          </a:p>
          <a:p>
            <a:pPr eaLnBrk="0" hangingPunct="0"/>
            <a:r>
              <a:rPr lang="en-US" altLang="en-US" sz="2400" b="1"/>
              <a:t>THE FAMILY IS JUST CHANGING, NOT DETERIORATING</a:t>
            </a:r>
          </a:p>
          <a:p>
            <a:pPr lvl="1" eaLnBrk="0" hangingPunct="0"/>
            <a:r>
              <a:rPr lang="en-US" altLang="en-US" sz="2000" b="1"/>
              <a:t>FAMILIES ARE JUST ADJUSTING TO A RAPIDLY CHANGING SOCIETY </a:t>
            </a:r>
          </a:p>
          <a:p>
            <a:pPr eaLnBrk="0" hangingPunct="0"/>
            <a:r>
              <a:rPr lang="en-US" altLang="en-US" sz="2400" b="1"/>
              <a:t>THE FAMILY IS STRONGER THAN EVER</a:t>
            </a:r>
          </a:p>
          <a:p>
            <a:pPr lvl="1" eaLnBrk="0" hangingPunct="0"/>
            <a:r>
              <a:rPr lang="en-US" altLang="en-US" sz="2000" b="1"/>
              <a:t>MORE PROTECTION AND INTEREST THAN AT ANY TIME IN HISTORY</a:t>
            </a:r>
          </a:p>
          <a:p>
            <a:pPr eaLnBrk="0" hangingPunct="0"/>
            <a:r>
              <a:rPr lang="en-US" altLang="en-US" sz="2400" b="1"/>
              <a:t>BOTTOMLINE:  IT IS A MATTER OF HOW ONE DEFINES FAMILY WEAKNESS AND STRENGTH</a:t>
            </a:r>
          </a:p>
        </p:txBody>
      </p:sp>
      <p:pic>
        <p:nvPicPr>
          <p:cNvPr id="20485" name="Picture 5">
            <a:extLst>
              <a:ext uri="{FF2B5EF4-FFF2-40B4-BE49-F238E27FC236}">
                <a16:creationId xmlns:a16="http://schemas.microsoft.com/office/drawing/2014/main" id="{5C8014CF-37F3-447A-B192-76680EB3AAAE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1" y="2971800"/>
            <a:ext cx="3095625" cy="3975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486" name="Rectangle 6">
            <a:extLst>
              <a:ext uri="{FF2B5EF4-FFF2-40B4-BE49-F238E27FC236}">
                <a16:creationId xmlns:a16="http://schemas.microsoft.com/office/drawing/2014/main" id="{3B2A78F7-3AD7-43BF-AB45-FA2C51C674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0526" y="1462089"/>
            <a:ext cx="2242793" cy="13240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en-US" sz="2000" b="1">
                <a:solidFill>
                  <a:srgbClr val="FFFF00"/>
                </a:solidFill>
              </a:rPr>
              <a:t>THE FAMILY</a:t>
            </a:r>
          </a:p>
          <a:p>
            <a:pPr eaLnBrk="0" hangingPunct="0"/>
            <a:r>
              <a:rPr lang="en-US" altLang="en-US" sz="2000" b="1">
                <a:solidFill>
                  <a:srgbClr val="FFFF00"/>
                </a:solidFill>
              </a:rPr>
              <a:t>IS DOING JUST</a:t>
            </a:r>
          </a:p>
          <a:p>
            <a:pPr eaLnBrk="0" hangingPunct="0"/>
            <a:r>
              <a:rPr lang="en-US" altLang="en-US" sz="2000" b="1">
                <a:solidFill>
                  <a:srgbClr val="FFFF00"/>
                </a:solidFill>
              </a:rPr>
              <a:t>FINE!  DON’T BE</a:t>
            </a:r>
          </a:p>
          <a:p>
            <a:pPr eaLnBrk="0" hangingPunct="0"/>
            <a:r>
              <a:rPr lang="en-US" altLang="en-US" sz="2000" b="1">
                <a:solidFill>
                  <a:srgbClr val="FFFF00"/>
                </a:solidFill>
              </a:rPr>
              <a:t>SO NEGATIVE!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3300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04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4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4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33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04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4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4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3300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04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04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4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33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04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04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4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3300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48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48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48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33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48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48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48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33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4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rgbClr val="0099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28E43DD3-8C5A-43F1-96EA-49A5AACED5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5" y="1600201"/>
            <a:ext cx="9150350" cy="5260975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BF085224-9F16-46E7-AB41-B4AB8925682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752600" y="1676400"/>
            <a:ext cx="8686800" cy="5181600"/>
          </a:xfrm>
          <a:noFill/>
          <a:ln/>
        </p:spPr>
        <p:txBody>
          <a:bodyPr/>
          <a:lstStyle/>
          <a:p>
            <a:pPr eaLnBrk="0" hangingPunct="0"/>
            <a:r>
              <a:rPr lang="en-US" altLang="en-US" sz="2400" b="1" dirty="0"/>
              <a:t>DEMOGRPAHIC CHANGES</a:t>
            </a:r>
          </a:p>
          <a:p>
            <a:pPr lvl="1" eaLnBrk="0" hangingPunct="0"/>
            <a:r>
              <a:rPr lang="en-US" altLang="en-US" sz="2000" b="1" dirty="0"/>
              <a:t>COMBINED MINORITIES FOR A MAJORITY</a:t>
            </a:r>
          </a:p>
          <a:p>
            <a:pPr eaLnBrk="0" hangingPunct="0"/>
            <a:r>
              <a:rPr lang="en-US" altLang="en-US" sz="2400" b="1" dirty="0"/>
              <a:t>SINGLES AND COHABITANTS</a:t>
            </a:r>
          </a:p>
          <a:p>
            <a:pPr lvl="1" eaLnBrk="0" hangingPunct="0"/>
            <a:r>
              <a:rPr lang="en-US" altLang="en-US" sz="2000" b="1" dirty="0"/>
              <a:t>SINGLEHOOD INCREASING</a:t>
            </a:r>
          </a:p>
          <a:p>
            <a:pPr eaLnBrk="0" hangingPunct="0"/>
            <a:r>
              <a:rPr lang="en-US" altLang="en-US" sz="2400" b="1" dirty="0"/>
              <a:t>MARRIAGE-DIVORCE-REMARRIAGE</a:t>
            </a:r>
          </a:p>
          <a:p>
            <a:pPr lvl="1" eaLnBrk="0" hangingPunct="0"/>
            <a:r>
              <a:rPr lang="en-US" altLang="en-US" sz="2000" b="1" dirty="0"/>
              <a:t>SERIAL MONOGAMY AND RECONSTITUTED FAMILIES</a:t>
            </a:r>
          </a:p>
          <a:p>
            <a:pPr lvl="1" eaLnBrk="0" hangingPunct="0"/>
            <a:r>
              <a:rPr lang="en-US" altLang="en-US" sz="2000" b="1" dirty="0"/>
              <a:t>ESTIMATES HAVE IT THAT 25 PERCENT OF CHILDREN LIVE WITH A STEPPARENT BY THE TIME THEY ARE 16</a:t>
            </a:r>
          </a:p>
          <a:p>
            <a:pPr eaLnBrk="0" hangingPunct="0"/>
            <a:r>
              <a:rPr lang="en-US" altLang="en-US" sz="2400" b="1" dirty="0"/>
              <a:t>SINGLE-PARENT FAMILIES</a:t>
            </a:r>
          </a:p>
          <a:p>
            <a:pPr lvl="1" eaLnBrk="0" hangingPunct="0"/>
            <a:r>
              <a:rPr lang="en-US" altLang="en-US" sz="2000" b="1" dirty="0"/>
              <a:t>25 PERCENT IN THE LATE 2000’S, UP FROM 9 PERCENT IN 1960</a:t>
            </a:r>
          </a:p>
          <a:p>
            <a:pPr eaLnBrk="0" hangingPunct="0"/>
            <a:r>
              <a:rPr lang="en-US" altLang="en-US" sz="2400" b="1" dirty="0"/>
              <a:t>WORKING MOTHERS</a:t>
            </a:r>
          </a:p>
          <a:p>
            <a:pPr lvl="1" eaLnBrk="0" hangingPunct="0"/>
            <a:r>
              <a:rPr lang="en-US" altLang="en-US" sz="2000" b="1" dirty="0"/>
              <a:t>HALF OF MOTHERS WITH CHILDREN UNDER ONE YEAR OF AGE WORK</a:t>
            </a:r>
            <a:r>
              <a:rPr lang="en-US" altLang="en-US" dirty="0"/>
              <a:t> </a:t>
            </a:r>
          </a:p>
        </p:txBody>
      </p:sp>
      <p:pic>
        <p:nvPicPr>
          <p:cNvPr id="22532" name="Picture 4">
            <a:extLst>
              <a:ext uri="{FF2B5EF4-FFF2-40B4-BE49-F238E27FC236}">
                <a16:creationId xmlns:a16="http://schemas.microsoft.com/office/drawing/2014/main" id="{4A768C77-D341-4D86-8E2B-47AD02EE5B44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228600"/>
            <a:ext cx="87757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9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9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9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33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2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2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43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25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25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5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25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25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5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53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25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25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5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rgbClr val="FFCC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35E299EC-459B-4180-9289-9A1C8B9E1F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7650" y="-6350"/>
            <a:ext cx="6565900" cy="6870700"/>
          </a:xfrm>
          <a:prstGeom prst="rect">
            <a:avLst/>
          </a:prstGeom>
          <a:solidFill>
            <a:schemeClr val="tx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8D995B3A-9B3A-4F3E-A0FD-B7BA97A6AAB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524000" y="0"/>
            <a:ext cx="6553200" cy="6096000"/>
          </a:xfrm>
          <a:noFill/>
          <a:ln/>
        </p:spPr>
        <p:txBody>
          <a:bodyPr/>
          <a:lstStyle/>
          <a:p>
            <a:pPr eaLnBrk="0" hangingPunct="0"/>
            <a:r>
              <a:rPr lang="en-US" altLang="en-US" b="1">
                <a:solidFill>
                  <a:schemeClr val="bg1"/>
                </a:solidFill>
              </a:rPr>
              <a:t>RACIAL-ETHNIC CHANGES</a:t>
            </a:r>
          </a:p>
          <a:p>
            <a:pPr lvl="1" eaLnBrk="0" hangingPunct="0"/>
            <a:r>
              <a:rPr lang="en-US" altLang="en-US" b="1">
                <a:solidFill>
                  <a:schemeClr val="bg1"/>
                </a:solidFill>
              </a:rPr>
              <a:t>130 DISTINCT ETHNIC GROUPS IN AMERICA CONTAINING A COMBINED TOTAL OF 250 MILLION PERSONS</a:t>
            </a:r>
          </a:p>
          <a:p>
            <a:pPr lvl="1" eaLnBrk="0" hangingPunct="0"/>
            <a:r>
              <a:rPr lang="en-US" altLang="en-US" b="1">
                <a:solidFill>
                  <a:schemeClr val="bg1"/>
                </a:solidFill>
              </a:rPr>
              <a:t>FASTEST GROWING GROUPS</a:t>
            </a:r>
          </a:p>
          <a:p>
            <a:pPr lvl="2" eaLnBrk="0" hangingPunct="0"/>
            <a:r>
              <a:rPr lang="en-US" altLang="en-US" b="1">
                <a:solidFill>
                  <a:schemeClr val="bg1"/>
                </a:solidFill>
              </a:rPr>
              <a:t>HISPANIC AMERICAN GROUSS</a:t>
            </a:r>
          </a:p>
          <a:p>
            <a:pPr lvl="2" eaLnBrk="0" hangingPunct="0"/>
            <a:r>
              <a:rPr lang="en-US" altLang="en-US" b="1">
                <a:solidFill>
                  <a:schemeClr val="bg1"/>
                </a:solidFill>
              </a:rPr>
              <a:t>ASIAN AMERICAN GROUPS</a:t>
            </a:r>
          </a:p>
          <a:p>
            <a:pPr lvl="2" eaLnBrk="0" hangingPunct="0"/>
            <a:r>
              <a:rPr lang="en-US" altLang="en-US" b="1">
                <a:solidFill>
                  <a:schemeClr val="bg1"/>
                </a:solidFill>
              </a:rPr>
              <a:t>MIDDLE-EAST/SOUTHEAST ASIAN GROUPS</a:t>
            </a:r>
          </a:p>
          <a:p>
            <a:pPr lvl="1" eaLnBrk="0" hangingPunct="0"/>
            <a:r>
              <a:rPr lang="en-US" altLang="en-US" b="1">
                <a:solidFill>
                  <a:schemeClr val="bg1"/>
                </a:solidFill>
              </a:rPr>
              <a:t>BY 2030 TO 2050, EXPERTS BELIEVE THAT CURRENT MINORITY GROUPS WILL COMBINE TO BE THE NEW MAJORITY GROUP IN AMERICA</a:t>
            </a:r>
            <a:endParaRPr lang="en-US" altLang="en-US" sz="1800" b="1">
              <a:solidFill>
                <a:schemeClr val="bg1"/>
              </a:solidFill>
            </a:endParaRPr>
          </a:p>
        </p:txBody>
      </p:sp>
      <p:pic>
        <p:nvPicPr>
          <p:cNvPr id="24580" name="Picture 4">
            <a:extLst>
              <a:ext uri="{FF2B5EF4-FFF2-40B4-BE49-F238E27FC236}">
                <a16:creationId xmlns:a16="http://schemas.microsoft.com/office/drawing/2014/main" id="{A6768C27-424F-407E-98AD-DB90AD3EFD4F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400" y="4267200"/>
            <a:ext cx="2603500" cy="2679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581" name="Rectangle 5">
            <a:extLst>
              <a:ext uri="{FF2B5EF4-FFF2-40B4-BE49-F238E27FC236}">
                <a16:creationId xmlns:a16="http://schemas.microsoft.com/office/drawing/2014/main" id="{D6364DA3-8395-4458-8BB2-3B75872F7C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9600" y="2514600"/>
            <a:ext cx="2194768" cy="16318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en-US" sz="2000" b="1"/>
              <a:t>MOMMY…I AM </a:t>
            </a:r>
          </a:p>
          <a:p>
            <a:pPr eaLnBrk="0" hangingPunct="0"/>
            <a:r>
              <a:rPr lang="en-US" altLang="en-US" sz="2000" b="1"/>
              <a:t>GLAD WE HAVE</a:t>
            </a:r>
          </a:p>
          <a:p>
            <a:pPr eaLnBrk="0" hangingPunct="0"/>
            <a:r>
              <a:rPr lang="en-US" altLang="en-US" sz="2000" b="1"/>
              <a:t>SUCH A LARGE</a:t>
            </a:r>
          </a:p>
          <a:p>
            <a:pPr eaLnBrk="0" hangingPunct="0"/>
            <a:r>
              <a:rPr lang="en-US" altLang="en-US" sz="2000" b="1"/>
              <a:t>FAMILY…ITS</a:t>
            </a:r>
          </a:p>
          <a:p>
            <a:pPr eaLnBrk="0" hangingPunct="0"/>
            <a:r>
              <a:rPr lang="en-US" altLang="en-US" sz="2000" b="1"/>
              <a:t>NICE.</a:t>
            </a:r>
          </a:p>
        </p:txBody>
      </p:sp>
      <p:pic>
        <p:nvPicPr>
          <p:cNvPr id="24582" name="Picture 6">
            <a:extLst>
              <a:ext uri="{FF2B5EF4-FFF2-40B4-BE49-F238E27FC236}">
                <a16:creationId xmlns:a16="http://schemas.microsoft.com/office/drawing/2014/main" id="{836D7469-ABC1-4113-9966-6504D1B312F4}"/>
              </a:ext>
            </a:extLst>
          </p:cNvPr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1" y="1219200"/>
            <a:ext cx="3103563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C00CC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C00CC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C00CC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C00CC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C00CC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C00CC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C00CC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build="p" bldLvl="2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>
            <a:extLst>
              <a:ext uri="{FF2B5EF4-FFF2-40B4-BE49-F238E27FC236}">
                <a16:creationId xmlns:a16="http://schemas.microsoft.com/office/drawing/2014/main" id="{077F9ECD-137F-48CC-82D6-3C633D298DE5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905001"/>
            <a:ext cx="9232900" cy="5051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6627" name="Rectangle 3">
            <a:extLst>
              <a:ext uri="{FF2B5EF4-FFF2-40B4-BE49-F238E27FC236}">
                <a16:creationId xmlns:a16="http://schemas.microsoft.com/office/drawing/2014/main" id="{262FFDB4-C751-4813-8B7C-E4C93C87336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28800" y="304800"/>
            <a:ext cx="8610600" cy="1219200"/>
          </a:xfrm>
          <a:solidFill>
            <a:schemeClr val="bg1"/>
          </a:solidFill>
          <a:ln/>
        </p:spPr>
        <p:txBody>
          <a:bodyPr/>
          <a:lstStyle/>
          <a:p>
            <a:pPr eaLnBrk="0" hangingPunct="0"/>
            <a:r>
              <a:rPr lang="en-US" altLang="en-US" b="1"/>
              <a:t>MICRO-LEVEL EXPLANATIONS</a:t>
            </a:r>
          </a:p>
        </p:txBody>
      </p:sp>
      <p:sp>
        <p:nvSpPr>
          <p:cNvPr id="26628" name="Rectangle 4">
            <a:extLst>
              <a:ext uri="{FF2B5EF4-FFF2-40B4-BE49-F238E27FC236}">
                <a16:creationId xmlns:a16="http://schemas.microsoft.com/office/drawing/2014/main" id="{691CC49C-43FC-45C3-9CE4-3611E67B42C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901825" y="2282825"/>
            <a:ext cx="8464550" cy="4273550"/>
          </a:xfrm>
          <a:solidFill>
            <a:schemeClr val="bg1"/>
          </a:solidFill>
          <a:ln w="50800" cap="flat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en-US" altLang="en-US" b="1"/>
              <a:t>FREEDOMS AND RESPONSIBILITIES WHICH COME FROM OPERATING WITHIN INDIVIDUAL CHOICES</a:t>
            </a:r>
          </a:p>
          <a:p>
            <a:pPr eaLnBrk="0" hangingPunct="0"/>
            <a:r>
              <a:rPr lang="en-US" altLang="en-US" b="1"/>
              <a:t>INDIVIDUAL FAILINGS HAVE LED TO PROBLEMS WITHIN THE FAMILY</a:t>
            </a:r>
          </a:p>
          <a:p>
            <a:pPr eaLnBrk="0" hangingPunct="0"/>
            <a:r>
              <a:rPr lang="en-US" altLang="en-US" b="1"/>
              <a:t>INDIVIDUALS NO LONGER WISH TO ACCEPT RESPONSIBILITY FOR THEIR OWN ACTIONS AND CHOICES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6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6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66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9663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66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66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66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9663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66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66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66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9663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8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rotWithShape="0">
          <a:gsLst>
            <a:gs pos="0">
              <a:srgbClr val="6FB3C1"/>
            </a:gs>
            <a:gs pos="100000">
              <a:srgbClr val="6FB3C1">
                <a:gamma/>
                <a:shade val="49804"/>
                <a:invGamma/>
              </a:srgb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7A64FF8B-05B5-46BA-96B9-3D23C197B7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5" y="1520825"/>
            <a:ext cx="5721350" cy="5340350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EF362991-4D88-4D82-916B-49A8D085C03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524000" y="1676400"/>
            <a:ext cx="5638800" cy="4876800"/>
          </a:xfrm>
          <a:noFill/>
          <a:ln/>
        </p:spPr>
        <p:txBody>
          <a:bodyPr/>
          <a:lstStyle/>
          <a:p>
            <a:pPr eaLnBrk="0" hangingPunct="0"/>
            <a:r>
              <a:rPr lang="en-US" altLang="en-US" sz="2000" b="1"/>
              <a:t>MACRO FORCES FOCUS ATTENTION ON LARGE-SCALE PATTERNS WHICH ACT TO CONSTRAINT OR LIMIT PERSONAL CHOICES</a:t>
            </a:r>
            <a:endParaRPr lang="en-US" altLang="en-US" sz="2400" b="1"/>
          </a:p>
          <a:p>
            <a:pPr lvl="1" eaLnBrk="0" hangingPunct="0"/>
            <a:r>
              <a:rPr lang="en-US" altLang="en-US" sz="2000" b="1" u="sng"/>
              <a:t>ECONOMIC FORCES</a:t>
            </a:r>
            <a:endParaRPr lang="en-US" altLang="en-US" sz="2000" b="1"/>
          </a:p>
          <a:p>
            <a:pPr lvl="2" eaLnBrk="0" hangingPunct="0"/>
            <a:r>
              <a:rPr lang="en-US" altLang="en-US" sz="1800" b="1"/>
              <a:t>SOCIO-ECONOMIC STATUS DICTATES MUCH OF ONE’S LIFE EXPERIENCES AND LIMITS CHOICES</a:t>
            </a:r>
          </a:p>
          <a:p>
            <a:pPr lvl="1" eaLnBrk="0" hangingPunct="0"/>
            <a:r>
              <a:rPr lang="en-US" altLang="en-US" sz="2000" b="1" u="sng"/>
              <a:t>TECHNOLOGICAL INNOVATION</a:t>
            </a:r>
            <a:endParaRPr lang="en-US" altLang="en-US" sz="2000" b="1"/>
          </a:p>
          <a:p>
            <a:pPr lvl="2" eaLnBrk="0" hangingPunct="0"/>
            <a:r>
              <a:rPr lang="en-US" altLang="en-US" sz="1800" b="1"/>
              <a:t>A DOUBLE-EDGED SWORD THAT HAS BROUGHT PEOPLE TOGETHER AND TORN THEM APART; THE INTERNET</a:t>
            </a:r>
          </a:p>
          <a:p>
            <a:pPr lvl="1" eaLnBrk="0" hangingPunct="0"/>
            <a:r>
              <a:rPr lang="en-US" altLang="en-US" sz="2000" b="1" u="sng"/>
              <a:t>FAMILY POLICIES</a:t>
            </a:r>
            <a:endParaRPr lang="en-US" altLang="en-US" sz="2000" b="1"/>
          </a:p>
          <a:p>
            <a:pPr lvl="2" eaLnBrk="0" hangingPunct="0"/>
            <a:r>
              <a:rPr lang="en-US" altLang="en-US" sz="1800" b="1"/>
              <a:t>GOVERNMENTS AT ALL LEVELS PASS LAWS WHICH IMPACT FAMILIES AND INDIVIDUALS</a:t>
            </a:r>
          </a:p>
        </p:txBody>
      </p:sp>
      <p:pic>
        <p:nvPicPr>
          <p:cNvPr id="28676" name="Picture 4">
            <a:extLst>
              <a:ext uri="{FF2B5EF4-FFF2-40B4-BE49-F238E27FC236}">
                <a16:creationId xmlns:a16="http://schemas.microsoft.com/office/drawing/2014/main" id="{C59ED4DC-7A73-43BA-B1EB-9937E99C9B55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"/>
            <a:ext cx="9232900" cy="1528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8678" name="Picture 6">
            <a:extLst>
              <a:ext uri="{FF2B5EF4-FFF2-40B4-BE49-F238E27FC236}">
                <a16:creationId xmlns:a16="http://schemas.microsoft.com/office/drawing/2014/main" id="{8CBE521F-8686-4C45-99B1-0045202F0D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971800"/>
            <a:ext cx="3810000" cy="3659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8679" name="AutoShape 7">
            <a:extLst>
              <a:ext uri="{FF2B5EF4-FFF2-40B4-BE49-F238E27FC236}">
                <a16:creationId xmlns:a16="http://schemas.microsoft.com/office/drawing/2014/main" id="{12B99C9D-A2D7-41BD-B46E-36E782ED8A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1400" y="1600200"/>
            <a:ext cx="3048000" cy="1066800"/>
          </a:xfrm>
          <a:prstGeom prst="cloudCallout">
            <a:avLst>
              <a:gd name="adj1" fmla="val 7708"/>
              <a:gd name="adj2" fmla="val 130954"/>
            </a:avLst>
          </a:prstGeom>
          <a:solidFill>
            <a:schemeClr val="bg1"/>
          </a:solidFill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/>
          </a:p>
        </p:txBody>
      </p:sp>
      <p:sp>
        <p:nvSpPr>
          <p:cNvPr id="28680" name="Text Box 8">
            <a:extLst>
              <a:ext uri="{FF2B5EF4-FFF2-40B4-BE49-F238E27FC236}">
                <a16:creationId xmlns:a16="http://schemas.microsoft.com/office/drawing/2014/main" id="{88FA5AAC-E5CF-49CD-99A0-E62A891640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2400" y="1828800"/>
            <a:ext cx="2209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1800" b="1"/>
              <a:t>I WISH I HAD</a:t>
            </a:r>
          </a:p>
          <a:p>
            <a:r>
              <a:rPr lang="en-US" altLang="en-US" sz="1800" b="1"/>
              <a:t>MORE CHOICES!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5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5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35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build="p" bldLvl="2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898989">
                <a:gamma/>
                <a:shade val="29804"/>
                <a:invGamma/>
              </a:srgbClr>
            </a:gs>
            <a:gs pos="50000">
              <a:srgbClr val="898989"/>
            </a:gs>
            <a:gs pos="100000">
              <a:srgbClr val="898989">
                <a:gamma/>
                <a:shade val="29804"/>
                <a:invGamma/>
              </a:srgbClr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>
            <a:extLst>
              <a:ext uri="{FF2B5EF4-FFF2-40B4-BE49-F238E27FC236}">
                <a16:creationId xmlns:a16="http://schemas.microsoft.com/office/drawing/2014/main" id="{28089F60-119F-4035-9D16-ACF3786FBFED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381000"/>
            <a:ext cx="5422900" cy="6243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099" name="Rectangle 3">
            <a:extLst>
              <a:ext uri="{FF2B5EF4-FFF2-40B4-BE49-F238E27FC236}">
                <a16:creationId xmlns:a16="http://schemas.microsoft.com/office/drawing/2014/main" id="{F79BA726-2018-434A-8F8C-3EE8205AAE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1625" y="301625"/>
            <a:ext cx="1987550" cy="6254750"/>
          </a:xfrm>
          <a:prstGeom prst="rect">
            <a:avLst/>
          </a:prstGeom>
          <a:solidFill>
            <a:schemeClr val="bg1"/>
          </a:solidFill>
          <a:ln w="50800">
            <a:solidFill>
              <a:srgbClr val="8D8D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pic>
        <p:nvPicPr>
          <p:cNvPr id="4100" name="Picture 4">
            <a:extLst>
              <a:ext uri="{FF2B5EF4-FFF2-40B4-BE49-F238E27FC236}">
                <a16:creationId xmlns:a16="http://schemas.microsoft.com/office/drawing/2014/main" id="{A3A0E8F6-AC46-4415-900F-79F31AE0FCFC}"/>
              </a:ext>
            </a:extLst>
          </p:cNvPr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2301" y="457200"/>
            <a:ext cx="1355725" cy="6108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rand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rgbClr val="6666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82CCE742-B841-4EAA-9C63-6B75B73E65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3250" y="1289050"/>
            <a:ext cx="6032500" cy="55753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F3902D2F-A735-4D7B-87D9-8644B37B678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0" y="1371600"/>
            <a:ext cx="5791200" cy="4724400"/>
          </a:xfrm>
          <a:noFill/>
          <a:ln/>
        </p:spPr>
        <p:txBody>
          <a:bodyPr/>
          <a:lstStyle/>
          <a:p>
            <a:pPr eaLnBrk="0" hangingPunct="0"/>
            <a:r>
              <a:rPr lang="en-US" altLang="en-US" sz="2400" b="1"/>
              <a:t>MARRIAGE</a:t>
            </a:r>
          </a:p>
          <a:p>
            <a:pPr lvl="1" eaLnBrk="0" hangingPunct="0"/>
            <a:r>
              <a:rPr lang="en-US" altLang="en-US" sz="2000" b="1"/>
              <a:t>SOCIALLY APPROVED MATING RELATIONSHIP</a:t>
            </a:r>
          </a:p>
          <a:p>
            <a:pPr lvl="1" eaLnBrk="0" hangingPunct="0"/>
            <a:r>
              <a:rPr lang="en-US" altLang="en-US" sz="2000" b="1"/>
              <a:t>NORMS</a:t>
            </a:r>
          </a:p>
          <a:p>
            <a:pPr lvl="2" eaLnBrk="0" hangingPunct="0"/>
            <a:r>
              <a:rPr lang="en-US" altLang="en-US" sz="1800" b="1"/>
              <a:t>CULTURALLY DEFINED RULES FOR BEHAVIORS</a:t>
            </a:r>
          </a:p>
          <a:p>
            <a:pPr eaLnBrk="0" hangingPunct="0"/>
            <a:r>
              <a:rPr lang="en-US" altLang="en-US" sz="2400" b="1"/>
              <a:t>CEREMONIAL MARRIAGES</a:t>
            </a:r>
          </a:p>
          <a:p>
            <a:pPr lvl="1" eaLnBrk="0" hangingPunct="0"/>
            <a:r>
              <a:rPr lang="en-US" altLang="en-US" sz="2000" b="1"/>
              <a:t>FOLLOWING SPECIFIC PROCEDURES</a:t>
            </a:r>
          </a:p>
          <a:p>
            <a:pPr eaLnBrk="0" hangingPunct="0"/>
            <a:r>
              <a:rPr lang="en-US" altLang="en-US" sz="2400" b="1"/>
              <a:t>NONCEREMONIAL MARRIAGES</a:t>
            </a:r>
          </a:p>
          <a:p>
            <a:pPr lvl="1" eaLnBrk="0" hangingPunct="0"/>
            <a:r>
              <a:rPr lang="en-US" altLang="en-US" sz="2000" b="1"/>
              <a:t>“COMMON-LAW MARRIAGES” ESTABLISHED BY LIVING TOGETHER</a:t>
            </a:r>
          </a:p>
          <a:p>
            <a:pPr eaLnBrk="0" hangingPunct="0"/>
            <a:r>
              <a:rPr lang="en-US" altLang="en-US" sz="2400" b="1"/>
              <a:t>BIGAMY</a:t>
            </a:r>
          </a:p>
          <a:p>
            <a:pPr lvl="1" eaLnBrk="0" hangingPunct="0"/>
            <a:r>
              <a:rPr lang="en-US" altLang="en-US" sz="2000" b="1"/>
              <a:t>LAW AGAINST MARRYING ANOTHER WHILE FIRST MARRIAGE IS STILL LEGAL</a:t>
            </a:r>
          </a:p>
        </p:txBody>
      </p:sp>
      <p:pic>
        <p:nvPicPr>
          <p:cNvPr id="6148" name="Picture 4">
            <a:extLst>
              <a:ext uri="{FF2B5EF4-FFF2-40B4-BE49-F238E27FC236}">
                <a16:creationId xmlns:a16="http://schemas.microsoft.com/office/drawing/2014/main" id="{D6780775-40F0-4502-8858-224AF8470241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228600"/>
            <a:ext cx="8775700" cy="1155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9" name="Picture 5">
            <a:extLst>
              <a:ext uri="{FF2B5EF4-FFF2-40B4-BE49-F238E27FC236}">
                <a16:creationId xmlns:a16="http://schemas.microsoft.com/office/drawing/2014/main" id="{D8A8371E-BF5D-4B95-8F7B-1F7D57E4F77F}"/>
              </a:ext>
            </a:extLst>
          </p:cNvPr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1447800"/>
            <a:ext cx="3517900" cy="549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9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3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7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7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37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47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1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1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rotWithShape="0">
          <a:gsLst>
            <a:gs pos="0">
              <a:srgbClr val="006699"/>
            </a:gs>
            <a:gs pos="100000">
              <a:srgbClr val="006699">
                <a:gamma/>
                <a:tint val="89804"/>
                <a:invGamma/>
              </a:srgbClr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3D208046-95A9-4872-A66C-4D712601E2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1014" y="989014"/>
            <a:ext cx="6403975" cy="5641975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4F35E219-1DA5-4AF7-93B6-B866E767171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28800" y="228600"/>
            <a:ext cx="8610600" cy="457200"/>
          </a:xfrm>
          <a:noFill/>
          <a:ln/>
        </p:spPr>
        <p:txBody>
          <a:bodyPr>
            <a:normAutofit fontScale="90000"/>
          </a:bodyPr>
          <a:lstStyle/>
          <a:p>
            <a:pPr eaLnBrk="0" hangingPunct="0"/>
            <a:r>
              <a:rPr lang="en-US" altLang="en-US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WHAT MAKES UP “FAMILY?”</a:t>
            </a:r>
          </a:p>
        </p:txBody>
      </p:sp>
      <p:sp>
        <p:nvSpPr>
          <p:cNvPr id="8196" name="Rectangle 4">
            <a:extLst>
              <a:ext uri="{FF2B5EF4-FFF2-40B4-BE49-F238E27FC236}">
                <a16:creationId xmlns:a16="http://schemas.microsoft.com/office/drawing/2014/main" id="{C707E77A-2571-4338-BCF6-EBBA4ED966E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752600" y="1219200"/>
            <a:ext cx="6324600" cy="4876800"/>
          </a:xfrm>
          <a:noFill/>
          <a:ln/>
        </p:spPr>
        <p:txBody>
          <a:bodyPr/>
          <a:lstStyle/>
          <a:p>
            <a:pPr eaLnBrk="0" hangingPunct="0"/>
            <a:r>
              <a:rPr lang="en-US" altLang="en-US" sz="2400" b="1"/>
              <a:t>FAMILY IS DEFINED AS…</a:t>
            </a:r>
          </a:p>
          <a:p>
            <a:pPr lvl="1" eaLnBrk="0" hangingPunct="0"/>
            <a:r>
              <a:rPr lang="en-US" altLang="en-US" sz="2000" b="1"/>
              <a:t>ANY SEXUALLY EXPRESSIVE OR PARENT-CHILD RELATIONSHIP IN WHICH:</a:t>
            </a:r>
          </a:p>
          <a:p>
            <a:pPr lvl="2" eaLnBrk="0" hangingPunct="0"/>
            <a:r>
              <a:rPr lang="en-US" altLang="en-US" sz="1800" b="1"/>
              <a:t>PEOPLE LIVE TOGETHER WITH A COMMITMENT IN AN INTERPERSONAL RELATIONSHIP</a:t>
            </a:r>
          </a:p>
          <a:p>
            <a:pPr lvl="2" eaLnBrk="0" hangingPunct="0"/>
            <a:r>
              <a:rPr lang="en-US" altLang="en-US" sz="1800" b="1"/>
              <a:t>THE MEMBERS SEE THEIR IDENTITIES  AS IMPORTANTLY ATTACHED TO THE GROUP</a:t>
            </a:r>
          </a:p>
          <a:p>
            <a:pPr lvl="2" eaLnBrk="0" hangingPunct="0"/>
            <a:r>
              <a:rPr lang="en-US" altLang="en-US" sz="1800" b="1"/>
              <a:t>THE GROUP HAS AN IDENTITY OF ITS OWN</a:t>
            </a:r>
          </a:p>
          <a:p>
            <a:pPr eaLnBrk="0" hangingPunct="0"/>
            <a:r>
              <a:rPr lang="en-US" altLang="en-US" sz="2400" b="1"/>
              <a:t>FICTIVE KIN</a:t>
            </a:r>
          </a:p>
          <a:p>
            <a:pPr lvl="1" eaLnBrk="0" hangingPunct="0"/>
            <a:r>
              <a:rPr lang="en-US" altLang="en-US" sz="2000" b="1"/>
              <a:t>NONRELATIVES WHO ARE ACCEPTED AS PART OF THE FAMILY</a:t>
            </a:r>
          </a:p>
          <a:p>
            <a:pPr lvl="2" eaLnBrk="0" hangingPunct="0"/>
            <a:r>
              <a:rPr lang="en-US" altLang="en-US" sz="1800" b="1"/>
              <a:t>PROBLEMS WITH U.S. CENSUS DEFINITION;</a:t>
            </a:r>
          </a:p>
          <a:p>
            <a:pPr lvl="2" eaLnBrk="0" hangingPunct="0"/>
            <a:r>
              <a:rPr lang="en-US" altLang="en-US" sz="1800" b="1"/>
              <a:t>MANY CHILDREN CARED FOR BY FICTIVE KIN ARE NOT REGISTERED AS FAMILY MEMBERS</a:t>
            </a:r>
          </a:p>
        </p:txBody>
      </p:sp>
      <p:graphicFrame>
        <p:nvGraphicFramePr>
          <p:cNvPr id="8197" name="Object 5">
            <a:extLst>
              <a:ext uri="{FF2B5EF4-FFF2-40B4-BE49-F238E27FC236}">
                <a16:creationId xmlns:a16="http://schemas.microsoft.com/office/drawing/2014/main" id="{BF50B615-F758-4979-B643-26CF60FF02A2}"/>
              </a:ext>
            </a:extLst>
          </p:cNvPr>
          <p:cNvGraphicFramePr>
            <a:graphicFrameLocks/>
          </p:cNvGraphicFramePr>
          <p:nvPr/>
        </p:nvGraphicFramePr>
        <p:xfrm>
          <a:off x="8229601" y="1752600"/>
          <a:ext cx="2225675" cy="427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0" name="A&amp;L Express Graphic" r:id="rId4" imgW="2225520" imgH="4279680" progId="ALEditor">
                  <p:embed/>
                </p:oleObj>
              </mc:Choice>
              <mc:Fallback>
                <p:oleObj name="A&amp;L Express Graphic" r:id="rId4" imgW="2225520" imgH="4279680" progId="ALEditor">
                  <p:embed/>
                  <p:pic>
                    <p:nvPicPr>
                      <p:cNvPr id="0" name="Object 5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29601" y="1752600"/>
                        <a:ext cx="2225675" cy="427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66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66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66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1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1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1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66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1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1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1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66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19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19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19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66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19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19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19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66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19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19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19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66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819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819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19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66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" grpId="0" build="p" bldLvl="3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rotWithShape="0">
          <a:gsLst>
            <a:gs pos="0">
              <a:srgbClr val="CC00CC"/>
            </a:gs>
            <a:gs pos="100000">
              <a:srgbClr val="CC00CC">
                <a:gamma/>
                <a:shade val="69804"/>
                <a:invGamma/>
              </a:srgb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578BABF2-9D5F-4AB2-A36D-9BE9806AB0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46250" y="1822450"/>
            <a:ext cx="8699500" cy="48133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694FF019-05A4-479F-ABC2-B8D5CF5CAEF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828800" y="1828800"/>
            <a:ext cx="8534400" cy="4267200"/>
          </a:xfrm>
          <a:noFill/>
          <a:ln/>
        </p:spPr>
        <p:txBody>
          <a:bodyPr>
            <a:normAutofit lnSpcReduction="10000"/>
          </a:bodyPr>
          <a:lstStyle/>
          <a:p>
            <a:pPr eaLnBrk="0" hangingPunct="0"/>
            <a:r>
              <a:rPr lang="en-US" altLang="en-US" sz="2400" b="1"/>
              <a:t>LEGITIMIZING SEXUAL ACTIVITY</a:t>
            </a:r>
          </a:p>
          <a:p>
            <a:pPr lvl="1" eaLnBrk="0" hangingPunct="0"/>
            <a:r>
              <a:rPr lang="en-US" altLang="en-US" sz="2000" b="1"/>
              <a:t>INCEST TABOO SERVES MANY FUNCTIONS</a:t>
            </a:r>
          </a:p>
          <a:p>
            <a:pPr lvl="1" eaLnBrk="0" hangingPunct="0"/>
            <a:r>
              <a:rPr lang="en-US" altLang="en-US" sz="2000" b="1"/>
              <a:t>ENDOGAMY AND EXOGAMY</a:t>
            </a:r>
          </a:p>
          <a:p>
            <a:pPr eaLnBrk="0" hangingPunct="0"/>
            <a:r>
              <a:rPr lang="en-US" altLang="en-US" sz="2400" b="1"/>
              <a:t>PROCREATION AND SOCIALIZATION</a:t>
            </a:r>
          </a:p>
          <a:p>
            <a:pPr lvl="1" eaLnBrk="0" hangingPunct="0"/>
            <a:r>
              <a:rPr lang="en-US" altLang="en-US" sz="2000" b="1"/>
              <a:t>“LEGITIMATE” BIRTHS; FAMILY IS STILL CONSIDERED PRIMARY SOCIALIZATION AGENT FOR CHILDREN</a:t>
            </a:r>
          </a:p>
          <a:p>
            <a:pPr eaLnBrk="0" hangingPunct="0"/>
            <a:r>
              <a:rPr lang="en-US" altLang="en-US" sz="2400" b="1"/>
              <a:t>EMOTIONAL SUPPORT</a:t>
            </a:r>
          </a:p>
          <a:p>
            <a:pPr lvl="1" eaLnBrk="0" hangingPunct="0"/>
            <a:r>
              <a:rPr lang="en-US" altLang="en-US" sz="2000" b="1"/>
              <a:t>FAMILIES ARE PRIMARY GROUPS THAT ENDURE AND OFFER SUPPORT FOR LIFE, UNLIKE SECONDARY GROUPS</a:t>
            </a:r>
          </a:p>
          <a:p>
            <a:pPr eaLnBrk="0" hangingPunct="0"/>
            <a:r>
              <a:rPr lang="en-US" altLang="en-US" sz="2400" b="1"/>
              <a:t>SOCIAL PLACEMENT AND ROLES</a:t>
            </a:r>
          </a:p>
          <a:p>
            <a:pPr lvl="1" eaLnBrk="0" hangingPunct="0"/>
            <a:r>
              <a:rPr lang="en-US" altLang="en-US" sz="2000" b="1"/>
              <a:t>FAMILIES OFFER SEVERAL STATUSES (SOCIAL POSITIONS) AND ROLES (BEHAVIOR EXPECTATIONS) THAT MAY CHANGE OVER TIME</a:t>
            </a:r>
          </a:p>
        </p:txBody>
      </p:sp>
      <p:pic>
        <p:nvPicPr>
          <p:cNvPr id="10244" name="Picture 4">
            <a:extLst>
              <a:ext uri="{FF2B5EF4-FFF2-40B4-BE49-F238E27FC236}">
                <a16:creationId xmlns:a16="http://schemas.microsoft.com/office/drawing/2014/main" id="{D7158551-F2CD-4E73-BAC3-97356AF73C11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228601"/>
            <a:ext cx="8623300" cy="1528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00080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00080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0008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00080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0008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00080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0008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00080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0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0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0008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506F0003-6F29-4CF7-8D05-10D38E6CF6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5625" y="911225"/>
            <a:ext cx="6559550" cy="5721350"/>
          </a:xfrm>
          <a:prstGeom prst="rect">
            <a:avLst/>
          </a:prstGeom>
          <a:solidFill>
            <a:schemeClr val="bg1"/>
          </a:solidFill>
          <a:ln w="50800">
            <a:solidFill>
              <a:srgbClr val="CC00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57CF9AE0-06D8-43CF-B2DC-5ACB81B6E94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9800" y="0"/>
            <a:ext cx="7772400" cy="762000"/>
          </a:xfrm>
          <a:noFill/>
          <a:ln/>
          <a:effectLst>
            <a:outerShdw dist="35921" dir="2700000" algn="ctr" rotWithShape="0">
              <a:srgbClr val="CC00CC"/>
            </a:outerShdw>
          </a:effectLst>
        </p:spPr>
        <p:txBody>
          <a:bodyPr/>
          <a:lstStyle/>
          <a:p>
            <a:pPr eaLnBrk="0" hangingPunct="0"/>
            <a:r>
              <a:rPr lang="en-US" altLang="en-US" sz="4800" b="1">
                <a:solidFill>
                  <a:srgbClr val="FFFF00"/>
                </a:solidFill>
              </a:rPr>
              <a:t>DIVERITY IN FAMILIES</a:t>
            </a:r>
          </a:p>
        </p:txBody>
      </p:sp>
      <p:sp>
        <p:nvSpPr>
          <p:cNvPr id="12292" name="Rectangle 4">
            <a:extLst>
              <a:ext uri="{FF2B5EF4-FFF2-40B4-BE49-F238E27FC236}">
                <a16:creationId xmlns:a16="http://schemas.microsoft.com/office/drawing/2014/main" id="{A8FB59EF-93A2-4BFC-BD39-D6FF7359C5D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981200" y="990600"/>
            <a:ext cx="5410200" cy="5562600"/>
          </a:xfrm>
          <a:noFill/>
          <a:ln/>
        </p:spPr>
        <p:txBody>
          <a:bodyPr/>
          <a:lstStyle/>
          <a:p>
            <a:pPr eaLnBrk="0" hangingPunct="0"/>
            <a:r>
              <a:rPr lang="en-US" altLang="en-US" sz="2400" b="1"/>
              <a:t>FAMILY OF ORIENTATION</a:t>
            </a:r>
          </a:p>
          <a:p>
            <a:pPr lvl="1" eaLnBrk="0" hangingPunct="0"/>
            <a:r>
              <a:rPr lang="en-US" altLang="en-US" sz="2000" b="1"/>
              <a:t>INTO WHICH A PERSON IS BORN</a:t>
            </a:r>
          </a:p>
          <a:p>
            <a:pPr eaLnBrk="0" hangingPunct="0"/>
            <a:r>
              <a:rPr lang="en-US" altLang="en-US" sz="2400" b="1"/>
              <a:t>FAMILY OF PROCREATION</a:t>
            </a:r>
          </a:p>
          <a:p>
            <a:pPr lvl="1" eaLnBrk="0" hangingPunct="0"/>
            <a:r>
              <a:rPr lang="en-US" altLang="en-US" sz="2000" b="1"/>
              <a:t>FORMS LATER BY MARRYING</a:t>
            </a:r>
          </a:p>
          <a:p>
            <a:pPr eaLnBrk="0" hangingPunct="0"/>
            <a:r>
              <a:rPr lang="en-US" altLang="en-US" sz="2400" b="1"/>
              <a:t>KINSHIP SYSTEM</a:t>
            </a:r>
          </a:p>
          <a:p>
            <a:pPr lvl="1" eaLnBrk="0" hangingPunct="0"/>
            <a:r>
              <a:rPr lang="en-US" altLang="en-US" sz="2000" b="1"/>
              <a:t>BY BLOOD, MARRIAGE, ADOPTION</a:t>
            </a:r>
          </a:p>
          <a:p>
            <a:pPr eaLnBrk="0" hangingPunct="0"/>
            <a:r>
              <a:rPr lang="en-US" altLang="en-US" sz="2400" b="1"/>
              <a:t>NUCLEAR FAMILY</a:t>
            </a:r>
          </a:p>
          <a:p>
            <a:pPr lvl="1" eaLnBrk="0" hangingPunct="0"/>
            <a:r>
              <a:rPr lang="en-US" altLang="en-US" sz="2000" b="1"/>
              <a:t>HUSBAND, WIFE, AND CHILDREN</a:t>
            </a:r>
          </a:p>
          <a:p>
            <a:pPr eaLnBrk="0" hangingPunct="0"/>
            <a:r>
              <a:rPr lang="en-US" altLang="en-US" sz="2400" b="1"/>
              <a:t>CONJUGAL FAMILY</a:t>
            </a:r>
          </a:p>
          <a:p>
            <a:pPr lvl="1" eaLnBrk="0" hangingPunct="0"/>
            <a:r>
              <a:rPr lang="en-US" altLang="en-US" sz="2000" b="1"/>
              <a:t>ANOTHER TERM FOR NUCLEAR</a:t>
            </a:r>
          </a:p>
          <a:p>
            <a:pPr eaLnBrk="0" hangingPunct="0"/>
            <a:r>
              <a:rPr lang="en-US" altLang="en-US" sz="2400" b="1"/>
              <a:t>EXTENDED FAMILY</a:t>
            </a:r>
          </a:p>
          <a:p>
            <a:pPr lvl="1" eaLnBrk="0" hangingPunct="0"/>
            <a:r>
              <a:rPr lang="en-US" altLang="en-US" sz="2000" b="1"/>
              <a:t>TWO OR MORE GENERATIONS</a:t>
            </a:r>
          </a:p>
          <a:p>
            <a:pPr eaLnBrk="0" hangingPunct="0"/>
            <a:r>
              <a:rPr lang="en-US" altLang="en-US" sz="2400" b="1"/>
              <a:t>CONSANGUINE FAMILY</a:t>
            </a:r>
          </a:p>
          <a:p>
            <a:pPr lvl="1" eaLnBrk="0" hangingPunct="0"/>
            <a:r>
              <a:rPr lang="en-US" altLang="en-US" sz="2000" b="1"/>
              <a:t>USED IN PLACE OF EXTENDED</a:t>
            </a:r>
          </a:p>
        </p:txBody>
      </p:sp>
      <p:pic>
        <p:nvPicPr>
          <p:cNvPr id="12293" name="Picture 5">
            <a:extLst>
              <a:ext uri="{FF2B5EF4-FFF2-40B4-BE49-F238E27FC236}">
                <a16:creationId xmlns:a16="http://schemas.microsoft.com/office/drawing/2014/main" id="{FF19C340-B8C8-466F-A5AC-8AB194C5C761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3200400"/>
            <a:ext cx="4051300" cy="3746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2296" name="Group 8">
            <a:extLst>
              <a:ext uri="{FF2B5EF4-FFF2-40B4-BE49-F238E27FC236}">
                <a16:creationId xmlns:a16="http://schemas.microsoft.com/office/drawing/2014/main" id="{7CA6F380-8A49-45CD-B0DA-36B20A927F1C}"/>
              </a:ext>
            </a:extLst>
          </p:cNvPr>
          <p:cNvGrpSpPr>
            <a:grpSpLocks/>
          </p:cNvGrpSpPr>
          <p:nvPr/>
        </p:nvGrpSpPr>
        <p:grpSpPr bwMode="auto">
          <a:xfrm>
            <a:off x="7545389" y="1065214"/>
            <a:ext cx="2897187" cy="2168525"/>
            <a:chOff x="3793" y="671"/>
            <a:chExt cx="1825" cy="1366"/>
          </a:xfrm>
        </p:grpSpPr>
        <p:sp>
          <p:nvSpPr>
            <p:cNvPr id="12294" name="Freeform 6">
              <a:extLst>
                <a:ext uri="{FF2B5EF4-FFF2-40B4-BE49-F238E27FC236}">
                  <a16:creationId xmlns:a16="http://schemas.microsoft.com/office/drawing/2014/main" id="{AE44609C-87F2-470B-88A0-8AE33708133B}"/>
                </a:ext>
              </a:extLst>
            </p:cNvPr>
            <p:cNvSpPr>
              <a:spLocks/>
            </p:cNvSpPr>
            <p:nvPr/>
          </p:nvSpPr>
          <p:spPr bwMode="auto">
            <a:xfrm>
              <a:off x="3793" y="671"/>
              <a:ext cx="1825" cy="1366"/>
            </a:xfrm>
            <a:custGeom>
              <a:avLst/>
              <a:gdLst>
                <a:gd name="T0" fmla="*/ 278 w 1825"/>
                <a:gd name="T1" fmla="*/ 994 h 1366"/>
                <a:gd name="T2" fmla="*/ 215 w 1825"/>
                <a:gd name="T3" fmla="*/ 951 h 1366"/>
                <a:gd name="T4" fmla="*/ 161 w 1825"/>
                <a:gd name="T5" fmla="*/ 906 h 1366"/>
                <a:gd name="T6" fmla="*/ 107 w 1825"/>
                <a:gd name="T7" fmla="*/ 857 h 1366"/>
                <a:gd name="T8" fmla="*/ 71 w 1825"/>
                <a:gd name="T9" fmla="*/ 805 h 1366"/>
                <a:gd name="T10" fmla="*/ 18 w 1825"/>
                <a:gd name="T11" fmla="*/ 694 h 1366"/>
                <a:gd name="T12" fmla="*/ 9 w 1825"/>
                <a:gd name="T13" fmla="*/ 635 h 1366"/>
                <a:gd name="T14" fmla="*/ 0 w 1825"/>
                <a:gd name="T15" fmla="*/ 577 h 1366"/>
                <a:gd name="T16" fmla="*/ 9 w 1825"/>
                <a:gd name="T17" fmla="*/ 518 h 1366"/>
                <a:gd name="T18" fmla="*/ 18 w 1825"/>
                <a:gd name="T19" fmla="*/ 459 h 1366"/>
                <a:gd name="T20" fmla="*/ 71 w 1825"/>
                <a:gd name="T21" fmla="*/ 352 h 1366"/>
                <a:gd name="T22" fmla="*/ 152 w 1825"/>
                <a:gd name="T23" fmla="*/ 254 h 1366"/>
                <a:gd name="T24" fmla="*/ 206 w 1825"/>
                <a:gd name="T25" fmla="*/ 209 h 1366"/>
                <a:gd name="T26" fmla="*/ 269 w 1825"/>
                <a:gd name="T27" fmla="*/ 169 h 1366"/>
                <a:gd name="T28" fmla="*/ 332 w 1825"/>
                <a:gd name="T29" fmla="*/ 130 h 1366"/>
                <a:gd name="T30" fmla="*/ 395 w 1825"/>
                <a:gd name="T31" fmla="*/ 98 h 1366"/>
                <a:gd name="T32" fmla="*/ 476 w 1825"/>
                <a:gd name="T33" fmla="*/ 68 h 1366"/>
                <a:gd name="T34" fmla="*/ 557 w 1825"/>
                <a:gd name="T35" fmla="*/ 46 h 1366"/>
                <a:gd name="T36" fmla="*/ 638 w 1825"/>
                <a:gd name="T37" fmla="*/ 26 h 1366"/>
                <a:gd name="T38" fmla="*/ 728 w 1825"/>
                <a:gd name="T39" fmla="*/ 13 h 1366"/>
                <a:gd name="T40" fmla="*/ 817 w 1825"/>
                <a:gd name="T41" fmla="*/ 3 h 1366"/>
                <a:gd name="T42" fmla="*/ 907 w 1825"/>
                <a:gd name="T43" fmla="*/ 0 h 1366"/>
                <a:gd name="T44" fmla="*/ 997 w 1825"/>
                <a:gd name="T45" fmla="*/ 3 h 1366"/>
                <a:gd name="T46" fmla="*/ 1087 w 1825"/>
                <a:gd name="T47" fmla="*/ 13 h 1366"/>
                <a:gd name="T48" fmla="*/ 1177 w 1825"/>
                <a:gd name="T49" fmla="*/ 26 h 1366"/>
                <a:gd name="T50" fmla="*/ 1267 w 1825"/>
                <a:gd name="T51" fmla="*/ 46 h 1366"/>
                <a:gd name="T52" fmla="*/ 1348 w 1825"/>
                <a:gd name="T53" fmla="*/ 68 h 1366"/>
                <a:gd name="T54" fmla="*/ 1420 w 1825"/>
                <a:gd name="T55" fmla="*/ 98 h 1366"/>
                <a:gd name="T56" fmla="*/ 1491 w 1825"/>
                <a:gd name="T57" fmla="*/ 130 h 1366"/>
                <a:gd name="T58" fmla="*/ 1554 w 1825"/>
                <a:gd name="T59" fmla="*/ 169 h 1366"/>
                <a:gd name="T60" fmla="*/ 1617 w 1825"/>
                <a:gd name="T61" fmla="*/ 209 h 1366"/>
                <a:gd name="T62" fmla="*/ 1671 w 1825"/>
                <a:gd name="T63" fmla="*/ 254 h 1366"/>
                <a:gd name="T64" fmla="*/ 1752 w 1825"/>
                <a:gd name="T65" fmla="*/ 352 h 1366"/>
                <a:gd name="T66" fmla="*/ 1806 w 1825"/>
                <a:gd name="T67" fmla="*/ 459 h 1366"/>
                <a:gd name="T68" fmla="*/ 1824 w 1825"/>
                <a:gd name="T69" fmla="*/ 518 h 1366"/>
                <a:gd name="T70" fmla="*/ 1824 w 1825"/>
                <a:gd name="T71" fmla="*/ 577 h 1366"/>
                <a:gd name="T72" fmla="*/ 1824 w 1825"/>
                <a:gd name="T73" fmla="*/ 635 h 1366"/>
                <a:gd name="T74" fmla="*/ 1806 w 1825"/>
                <a:gd name="T75" fmla="*/ 694 h 1366"/>
                <a:gd name="T76" fmla="*/ 1752 w 1825"/>
                <a:gd name="T77" fmla="*/ 801 h 1366"/>
                <a:gd name="T78" fmla="*/ 1671 w 1825"/>
                <a:gd name="T79" fmla="*/ 899 h 1366"/>
                <a:gd name="T80" fmla="*/ 1617 w 1825"/>
                <a:gd name="T81" fmla="*/ 945 h 1366"/>
                <a:gd name="T82" fmla="*/ 1554 w 1825"/>
                <a:gd name="T83" fmla="*/ 984 h 1366"/>
                <a:gd name="T84" fmla="*/ 1491 w 1825"/>
                <a:gd name="T85" fmla="*/ 1023 h 1366"/>
                <a:gd name="T86" fmla="*/ 1420 w 1825"/>
                <a:gd name="T87" fmla="*/ 1056 h 1366"/>
                <a:gd name="T88" fmla="*/ 1348 w 1825"/>
                <a:gd name="T89" fmla="*/ 1085 h 1366"/>
                <a:gd name="T90" fmla="*/ 1267 w 1825"/>
                <a:gd name="T91" fmla="*/ 1108 h 1366"/>
                <a:gd name="T92" fmla="*/ 1177 w 1825"/>
                <a:gd name="T93" fmla="*/ 1127 h 1366"/>
                <a:gd name="T94" fmla="*/ 1087 w 1825"/>
                <a:gd name="T95" fmla="*/ 1140 h 1366"/>
                <a:gd name="T96" fmla="*/ 997 w 1825"/>
                <a:gd name="T97" fmla="*/ 1150 h 1366"/>
                <a:gd name="T98" fmla="*/ 907 w 1825"/>
                <a:gd name="T99" fmla="*/ 1153 h 1366"/>
                <a:gd name="T100" fmla="*/ 826 w 1825"/>
                <a:gd name="T101" fmla="*/ 1150 h 1366"/>
                <a:gd name="T102" fmla="*/ 746 w 1825"/>
                <a:gd name="T103" fmla="*/ 1143 h 1366"/>
                <a:gd name="T104" fmla="*/ 656 w 1825"/>
                <a:gd name="T105" fmla="*/ 1130 h 1366"/>
                <a:gd name="T106" fmla="*/ 575 w 1825"/>
                <a:gd name="T107" fmla="*/ 1111 h 1366"/>
                <a:gd name="T108" fmla="*/ 116 w 1825"/>
                <a:gd name="T109" fmla="*/ 1365 h 1366"/>
                <a:gd name="T110" fmla="*/ 278 w 1825"/>
                <a:gd name="T111" fmla="*/ 994 h 13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825" h="1366">
                  <a:moveTo>
                    <a:pt x="278" y="994"/>
                  </a:moveTo>
                  <a:lnTo>
                    <a:pt x="215" y="951"/>
                  </a:lnTo>
                  <a:lnTo>
                    <a:pt x="161" y="906"/>
                  </a:lnTo>
                  <a:lnTo>
                    <a:pt x="107" y="857"/>
                  </a:lnTo>
                  <a:lnTo>
                    <a:pt x="71" y="805"/>
                  </a:lnTo>
                  <a:lnTo>
                    <a:pt x="18" y="694"/>
                  </a:lnTo>
                  <a:lnTo>
                    <a:pt x="9" y="635"/>
                  </a:lnTo>
                  <a:lnTo>
                    <a:pt x="0" y="577"/>
                  </a:lnTo>
                  <a:lnTo>
                    <a:pt x="9" y="518"/>
                  </a:lnTo>
                  <a:lnTo>
                    <a:pt x="18" y="459"/>
                  </a:lnTo>
                  <a:lnTo>
                    <a:pt x="71" y="352"/>
                  </a:lnTo>
                  <a:lnTo>
                    <a:pt x="152" y="254"/>
                  </a:lnTo>
                  <a:lnTo>
                    <a:pt x="206" y="209"/>
                  </a:lnTo>
                  <a:lnTo>
                    <a:pt x="269" y="169"/>
                  </a:lnTo>
                  <a:lnTo>
                    <a:pt x="332" y="130"/>
                  </a:lnTo>
                  <a:lnTo>
                    <a:pt x="395" y="98"/>
                  </a:lnTo>
                  <a:lnTo>
                    <a:pt x="476" y="68"/>
                  </a:lnTo>
                  <a:lnTo>
                    <a:pt x="557" y="46"/>
                  </a:lnTo>
                  <a:lnTo>
                    <a:pt x="638" y="26"/>
                  </a:lnTo>
                  <a:lnTo>
                    <a:pt x="728" y="13"/>
                  </a:lnTo>
                  <a:lnTo>
                    <a:pt x="817" y="3"/>
                  </a:lnTo>
                  <a:lnTo>
                    <a:pt x="907" y="0"/>
                  </a:lnTo>
                  <a:lnTo>
                    <a:pt x="997" y="3"/>
                  </a:lnTo>
                  <a:lnTo>
                    <a:pt x="1087" y="13"/>
                  </a:lnTo>
                  <a:lnTo>
                    <a:pt x="1177" y="26"/>
                  </a:lnTo>
                  <a:lnTo>
                    <a:pt x="1267" y="46"/>
                  </a:lnTo>
                  <a:lnTo>
                    <a:pt x="1348" y="68"/>
                  </a:lnTo>
                  <a:lnTo>
                    <a:pt x="1420" y="98"/>
                  </a:lnTo>
                  <a:lnTo>
                    <a:pt x="1491" y="130"/>
                  </a:lnTo>
                  <a:lnTo>
                    <a:pt x="1554" y="169"/>
                  </a:lnTo>
                  <a:lnTo>
                    <a:pt x="1617" y="209"/>
                  </a:lnTo>
                  <a:lnTo>
                    <a:pt x="1671" y="254"/>
                  </a:lnTo>
                  <a:lnTo>
                    <a:pt x="1752" y="352"/>
                  </a:lnTo>
                  <a:lnTo>
                    <a:pt x="1806" y="459"/>
                  </a:lnTo>
                  <a:lnTo>
                    <a:pt x="1824" y="518"/>
                  </a:lnTo>
                  <a:lnTo>
                    <a:pt x="1824" y="577"/>
                  </a:lnTo>
                  <a:lnTo>
                    <a:pt x="1824" y="635"/>
                  </a:lnTo>
                  <a:lnTo>
                    <a:pt x="1806" y="694"/>
                  </a:lnTo>
                  <a:lnTo>
                    <a:pt x="1752" y="801"/>
                  </a:lnTo>
                  <a:lnTo>
                    <a:pt x="1671" y="899"/>
                  </a:lnTo>
                  <a:lnTo>
                    <a:pt x="1617" y="945"/>
                  </a:lnTo>
                  <a:lnTo>
                    <a:pt x="1554" y="984"/>
                  </a:lnTo>
                  <a:lnTo>
                    <a:pt x="1491" y="1023"/>
                  </a:lnTo>
                  <a:lnTo>
                    <a:pt x="1420" y="1056"/>
                  </a:lnTo>
                  <a:lnTo>
                    <a:pt x="1348" y="1085"/>
                  </a:lnTo>
                  <a:lnTo>
                    <a:pt x="1267" y="1108"/>
                  </a:lnTo>
                  <a:lnTo>
                    <a:pt x="1177" y="1127"/>
                  </a:lnTo>
                  <a:lnTo>
                    <a:pt x="1087" y="1140"/>
                  </a:lnTo>
                  <a:lnTo>
                    <a:pt x="997" y="1150"/>
                  </a:lnTo>
                  <a:lnTo>
                    <a:pt x="907" y="1153"/>
                  </a:lnTo>
                  <a:lnTo>
                    <a:pt x="826" y="1150"/>
                  </a:lnTo>
                  <a:lnTo>
                    <a:pt x="746" y="1143"/>
                  </a:lnTo>
                  <a:lnTo>
                    <a:pt x="656" y="1130"/>
                  </a:lnTo>
                  <a:lnTo>
                    <a:pt x="575" y="1111"/>
                  </a:lnTo>
                  <a:lnTo>
                    <a:pt x="116" y="1365"/>
                  </a:lnTo>
                  <a:lnTo>
                    <a:pt x="278" y="994"/>
                  </a:lnTo>
                </a:path>
              </a:pathLst>
            </a:custGeom>
            <a:solidFill>
              <a:schemeClr val="bg1"/>
            </a:solidFill>
            <a:ln w="25400" cap="rnd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2295" name="Rectangle 7">
              <a:extLst>
                <a:ext uri="{FF2B5EF4-FFF2-40B4-BE49-F238E27FC236}">
                  <a16:creationId xmlns:a16="http://schemas.microsoft.com/office/drawing/2014/main" id="{AED02C1E-C272-43F6-BB05-4B32112DA3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07" y="868"/>
              <a:ext cx="1194" cy="7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/>
              <a:endParaRPr lang="en-US" altLang="en-US"/>
            </a:p>
          </p:txBody>
        </p:sp>
      </p:grpSp>
      <p:sp>
        <p:nvSpPr>
          <p:cNvPr id="12297" name="Rectangle 9">
            <a:extLst>
              <a:ext uri="{FF2B5EF4-FFF2-40B4-BE49-F238E27FC236}">
                <a16:creationId xmlns:a16="http://schemas.microsoft.com/office/drawing/2014/main" id="{9E2EF894-05BE-4C94-97D4-5658F68528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32725" y="1371601"/>
            <a:ext cx="236855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 eaLnBrk="0" hangingPunct="0"/>
            <a:r>
              <a:rPr lang="en-US" altLang="en-US" sz="1800" b="1"/>
              <a:t>BOY!  ARE THERE</a:t>
            </a:r>
          </a:p>
          <a:p>
            <a:pPr eaLnBrk="0" hangingPunct="0"/>
            <a:r>
              <a:rPr lang="en-US" altLang="en-US" sz="1800" b="1"/>
              <a:t>A LOT OF DIFFERENT KINDS OF FAMILIES.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2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00080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9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2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2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2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0008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2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2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2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00080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9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22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2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2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0008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2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2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2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00080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9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29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29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29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0008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29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29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29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00080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39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229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229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29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0008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229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229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29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00080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49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229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229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29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0008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229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229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29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00080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59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229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229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29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0008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229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229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29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00080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69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229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229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29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0008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2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rotWithShape="0">
          <a:gsLst>
            <a:gs pos="0">
              <a:srgbClr val="000099"/>
            </a:gs>
            <a:gs pos="50000">
              <a:srgbClr val="CC00CC"/>
            </a:gs>
            <a:gs pos="100000">
              <a:srgbClr val="000099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E4716CB5-D81D-4B4E-B12E-3DE8F0946B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685800"/>
            <a:ext cx="5410200" cy="6172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082CA873-5487-4119-931D-95F1C2E4871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9800" y="228600"/>
            <a:ext cx="7772400" cy="228600"/>
          </a:xfrm>
          <a:noFill/>
          <a:ln/>
        </p:spPr>
        <p:txBody>
          <a:bodyPr>
            <a:normAutofit fontScale="90000"/>
          </a:bodyPr>
          <a:lstStyle/>
          <a:p>
            <a:pPr eaLnBrk="0" hangingPunct="0"/>
            <a:r>
              <a:rPr lang="en-US" altLang="en-US" sz="4800" b="1">
                <a:solidFill>
                  <a:schemeClr val="bg1"/>
                </a:solidFill>
              </a:rPr>
              <a:t>FORMS OF MARRIAGE</a:t>
            </a:r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02933938-E1C9-4820-BC77-243ED79ADB7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828800" y="762000"/>
            <a:ext cx="5410200" cy="5334000"/>
          </a:xfrm>
          <a:noFill/>
          <a:ln/>
        </p:spPr>
        <p:txBody>
          <a:bodyPr/>
          <a:lstStyle/>
          <a:p>
            <a:pPr eaLnBrk="0" hangingPunct="0"/>
            <a:r>
              <a:rPr lang="en-US" altLang="en-US" sz="2400" b="1"/>
              <a:t>MONOGAMY</a:t>
            </a:r>
          </a:p>
          <a:p>
            <a:pPr lvl="1" eaLnBrk="0" hangingPunct="0"/>
            <a:r>
              <a:rPr lang="en-US" altLang="en-US" sz="2000" b="1"/>
              <a:t>ONE MAN AND WOMAN ARE MARRIED</a:t>
            </a:r>
          </a:p>
          <a:p>
            <a:pPr eaLnBrk="0" hangingPunct="0"/>
            <a:r>
              <a:rPr lang="en-US" altLang="en-US" sz="2400" b="1"/>
              <a:t>SERIAL MONOGAMY</a:t>
            </a:r>
          </a:p>
          <a:p>
            <a:pPr lvl="1" eaLnBrk="0" hangingPunct="0"/>
            <a:r>
              <a:rPr lang="en-US" altLang="en-US" sz="2000" b="1"/>
              <a:t>MARRYING DIFFERENT PERSONS, ONE AT A TIME (MARRIAGE, DIVORCE, REMARRIAGE)</a:t>
            </a:r>
          </a:p>
          <a:p>
            <a:pPr eaLnBrk="0" hangingPunct="0"/>
            <a:r>
              <a:rPr lang="en-US" altLang="en-US" sz="2400" b="1"/>
              <a:t>POLYGAMY</a:t>
            </a:r>
          </a:p>
          <a:p>
            <a:pPr lvl="1" eaLnBrk="0" hangingPunct="0"/>
            <a:r>
              <a:rPr lang="en-US" altLang="en-US" sz="2000" b="1"/>
              <a:t>MORE THAN ONE SPOUSE</a:t>
            </a:r>
          </a:p>
          <a:p>
            <a:pPr lvl="2" eaLnBrk="0" hangingPunct="0"/>
            <a:r>
              <a:rPr lang="en-US" altLang="en-US" sz="1800" b="1"/>
              <a:t>POLYGYNY - MORE THAN ONE WIFE</a:t>
            </a:r>
          </a:p>
          <a:p>
            <a:pPr lvl="2" eaLnBrk="0" hangingPunct="0"/>
            <a:r>
              <a:rPr lang="en-US" altLang="en-US" sz="1800" b="1"/>
              <a:t>POLYANDRY - MORE THAN ONE HUSBAND</a:t>
            </a:r>
          </a:p>
          <a:p>
            <a:pPr eaLnBrk="0" hangingPunct="0"/>
            <a:r>
              <a:rPr lang="en-US" altLang="en-US" sz="2400" b="1"/>
              <a:t>GROUP MARRIAGE</a:t>
            </a:r>
          </a:p>
          <a:p>
            <a:pPr lvl="1" eaLnBrk="0" hangingPunct="0"/>
            <a:r>
              <a:rPr lang="en-US" altLang="en-US" sz="2000" b="1"/>
              <a:t>RARE; SUCH COMMUNITIES IN THE UNITED STATES HAVE BEEN SHORT-LIVED</a:t>
            </a:r>
          </a:p>
        </p:txBody>
      </p:sp>
      <p:pic>
        <p:nvPicPr>
          <p:cNvPr id="14341" name="Picture 5">
            <a:extLst>
              <a:ext uri="{FF2B5EF4-FFF2-40B4-BE49-F238E27FC236}">
                <a16:creationId xmlns:a16="http://schemas.microsoft.com/office/drawing/2014/main" id="{23F93B8B-CBD8-436D-AB9D-EAA5E0475A8C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6764" y="3200400"/>
            <a:ext cx="3640137" cy="3746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4344" name="Group 8">
            <a:extLst>
              <a:ext uri="{FF2B5EF4-FFF2-40B4-BE49-F238E27FC236}">
                <a16:creationId xmlns:a16="http://schemas.microsoft.com/office/drawing/2014/main" id="{A952EADC-9720-4C24-BA6B-C5889C9B6B6E}"/>
              </a:ext>
            </a:extLst>
          </p:cNvPr>
          <p:cNvGrpSpPr>
            <a:grpSpLocks/>
          </p:cNvGrpSpPr>
          <p:nvPr/>
        </p:nvGrpSpPr>
        <p:grpSpPr bwMode="auto">
          <a:xfrm>
            <a:off x="7375526" y="669925"/>
            <a:ext cx="3171825" cy="2884488"/>
            <a:chOff x="3686" y="422"/>
            <a:chExt cx="1998" cy="1817"/>
          </a:xfrm>
        </p:grpSpPr>
        <p:pic>
          <p:nvPicPr>
            <p:cNvPr id="14342" name="Picture 6">
              <a:extLst>
                <a:ext uri="{FF2B5EF4-FFF2-40B4-BE49-F238E27FC236}">
                  <a16:creationId xmlns:a16="http://schemas.microsoft.com/office/drawing/2014/main" id="{4C24FF32-E79A-4CC0-8938-D3A3E09F513C}"/>
                </a:ext>
              </a:extLst>
            </p:cNvPr>
            <p:cNvPicPr>
              <a:picLocks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86" y="422"/>
              <a:ext cx="1998" cy="181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4343" name="Rectangle 7">
              <a:extLst>
                <a:ext uri="{FF2B5EF4-FFF2-40B4-BE49-F238E27FC236}">
                  <a16:creationId xmlns:a16="http://schemas.microsoft.com/office/drawing/2014/main" id="{EA053A62-BD49-4BFB-B1B0-B642EF31AA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10" y="662"/>
              <a:ext cx="1165" cy="8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/>
              <a:endParaRPr lang="en-US" altLang="en-US"/>
            </a:p>
          </p:txBody>
        </p:sp>
      </p:grpSp>
      <p:sp>
        <p:nvSpPr>
          <p:cNvPr id="14345" name="Rectangle 9">
            <a:extLst>
              <a:ext uri="{FF2B5EF4-FFF2-40B4-BE49-F238E27FC236}">
                <a16:creationId xmlns:a16="http://schemas.microsoft.com/office/drawing/2014/main" id="{A54C837C-3C23-4058-A709-CA7B45F4B9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56526" y="1081089"/>
            <a:ext cx="2378075" cy="13240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 eaLnBrk="0" hangingPunct="0"/>
            <a:r>
              <a:rPr lang="en-US" altLang="en-US" sz="2000" b="1"/>
              <a:t>MY THIRD AND</a:t>
            </a:r>
          </a:p>
          <a:p>
            <a:pPr eaLnBrk="0" hangingPunct="0"/>
            <a:r>
              <a:rPr lang="en-US" altLang="en-US" sz="2000" b="1"/>
              <a:t>HIS FOURTH…IT</a:t>
            </a:r>
          </a:p>
          <a:p>
            <a:pPr eaLnBrk="0" hangingPunct="0"/>
            <a:r>
              <a:rPr lang="en-US" altLang="en-US" sz="2000" b="1"/>
              <a:t>HAS TO WORK</a:t>
            </a:r>
          </a:p>
          <a:p>
            <a:pPr eaLnBrk="0" hangingPunct="0"/>
            <a:r>
              <a:rPr lang="en-US" altLang="en-US" sz="2000" b="1"/>
              <a:t>THIS TIME!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00080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9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3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3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3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0008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43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3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3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00080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9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43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43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3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0008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43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43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3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00080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9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3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3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3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00080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33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43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43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3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00080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37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434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434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34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0008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434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434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34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00080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47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434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434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34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0008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0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rotWithShape="0">
          <a:gsLst>
            <a:gs pos="0">
              <a:srgbClr val="D6B19C"/>
            </a:gs>
            <a:gs pos="30000">
              <a:srgbClr val="D49E6C"/>
            </a:gs>
            <a:gs pos="70000">
              <a:srgbClr val="A65528"/>
            </a:gs>
            <a:gs pos="100000">
              <a:srgbClr val="66301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6341E753-49BF-47A1-BFE5-BEE61AA2A8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46250" y="1746250"/>
            <a:ext cx="4660900" cy="48133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7CCEAE7D-CE4A-4968-96BE-66E11091460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9800" y="1143000"/>
            <a:ext cx="7772400" cy="304800"/>
          </a:xfrm>
          <a:noFill/>
          <a:ln/>
        </p:spPr>
        <p:txBody>
          <a:bodyPr>
            <a:normAutofit fontScale="90000"/>
          </a:bodyPr>
          <a:lstStyle/>
          <a:p>
            <a:pPr eaLnBrk="0" hangingPunct="0"/>
            <a:r>
              <a:rPr lang="en-US" altLang="en-US" sz="2400" b="1"/>
              <a:t>AUTHORITY, RESIDENCE, AND DESCENT</a:t>
            </a:r>
          </a:p>
        </p:txBody>
      </p:sp>
      <p:sp>
        <p:nvSpPr>
          <p:cNvPr id="16388" name="Rectangle 4">
            <a:extLst>
              <a:ext uri="{FF2B5EF4-FFF2-40B4-BE49-F238E27FC236}">
                <a16:creationId xmlns:a16="http://schemas.microsoft.com/office/drawing/2014/main" id="{173E9164-7F86-4839-B8DF-7B5BFA3C045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828800" y="1828800"/>
            <a:ext cx="4495800" cy="4648200"/>
          </a:xfrm>
          <a:noFill/>
          <a:ln/>
        </p:spPr>
        <p:txBody>
          <a:bodyPr/>
          <a:lstStyle/>
          <a:p>
            <a:pPr eaLnBrk="0" hangingPunct="0"/>
            <a:r>
              <a:rPr lang="en-US" altLang="en-US" sz="2400" b="1"/>
              <a:t>AUTHORITY PATTERNS</a:t>
            </a:r>
          </a:p>
          <a:p>
            <a:pPr lvl="1" eaLnBrk="0" hangingPunct="0"/>
            <a:r>
              <a:rPr lang="en-US" altLang="en-US" sz="2000" b="1"/>
              <a:t>PATRIARCHY</a:t>
            </a:r>
          </a:p>
          <a:p>
            <a:pPr lvl="1" eaLnBrk="0" hangingPunct="0"/>
            <a:r>
              <a:rPr lang="en-US" altLang="en-US" sz="2000" b="1"/>
              <a:t>MATRIARCHY</a:t>
            </a:r>
          </a:p>
          <a:p>
            <a:pPr lvl="1" eaLnBrk="0" hangingPunct="0"/>
            <a:r>
              <a:rPr lang="en-US" altLang="en-US" sz="2000" b="1"/>
              <a:t>EGALITARIAN</a:t>
            </a:r>
          </a:p>
          <a:p>
            <a:pPr eaLnBrk="0" hangingPunct="0"/>
            <a:r>
              <a:rPr lang="en-US" altLang="en-US" sz="2400" b="1"/>
              <a:t>RESIDENTIAL PATTERNS</a:t>
            </a:r>
          </a:p>
          <a:p>
            <a:pPr lvl="1" eaLnBrk="0" hangingPunct="0"/>
            <a:r>
              <a:rPr lang="en-US" altLang="en-US" sz="2000" b="1"/>
              <a:t>PATRILOCAL</a:t>
            </a:r>
          </a:p>
          <a:p>
            <a:pPr lvl="1" eaLnBrk="0" hangingPunct="0"/>
            <a:r>
              <a:rPr lang="en-US" altLang="en-US" sz="2000" b="1"/>
              <a:t>MATRILOCAL</a:t>
            </a:r>
          </a:p>
          <a:p>
            <a:pPr lvl="1" eaLnBrk="0" hangingPunct="0"/>
            <a:r>
              <a:rPr lang="en-US" altLang="en-US" sz="2000" b="1"/>
              <a:t>NEOLOCAL</a:t>
            </a:r>
          </a:p>
          <a:p>
            <a:pPr eaLnBrk="0" hangingPunct="0"/>
            <a:r>
              <a:rPr lang="en-US" altLang="en-US" sz="2400" b="1"/>
              <a:t>PATTERNS OF DESCENT</a:t>
            </a:r>
          </a:p>
          <a:p>
            <a:pPr lvl="1" eaLnBrk="0" hangingPunct="0"/>
            <a:r>
              <a:rPr lang="en-US" altLang="en-US" sz="2000" b="1"/>
              <a:t>PATRILINEAL</a:t>
            </a:r>
          </a:p>
          <a:p>
            <a:pPr lvl="1" eaLnBrk="0" hangingPunct="0"/>
            <a:r>
              <a:rPr lang="en-US" altLang="en-US" sz="2000" b="1"/>
              <a:t>MATRILINEAL</a:t>
            </a:r>
          </a:p>
          <a:p>
            <a:pPr lvl="1" eaLnBrk="0" hangingPunct="0"/>
            <a:r>
              <a:rPr lang="en-US" altLang="en-US" sz="2000" b="1"/>
              <a:t>BILINEAL</a:t>
            </a:r>
          </a:p>
        </p:txBody>
      </p:sp>
      <p:pic>
        <p:nvPicPr>
          <p:cNvPr id="16389" name="Picture 5">
            <a:extLst>
              <a:ext uri="{FF2B5EF4-FFF2-40B4-BE49-F238E27FC236}">
                <a16:creationId xmlns:a16="http://schemas.microsoft.com/office/drawing/2014/main" id="{6E26A2D1-3EE6-4366-838A-1E4BC36F9CFB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228601"/>
            <a:ext cx="8775700" cy="1528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390" name="Rectangle 6">
            <a:extLst>
              <a:ext uri="{FF2B5EF4-FFF2-40B4-BE49-F238E27FC236}">
                <a16:creationId xmlns:a16="http://schemas.microsoft.com/office/drawing/2014/main" id="{8663691A-E391-4842-BA72-26D5C7D7E7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3200" y="2362200"/>
            <a:ext cx="3920560" cy="7085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en-US" sz="2000" b="1"/>
              <a:t>GIRLS…LET ME TELL YOU</a:t>
            </a:r>
          </a:p>
          <a:p>
            <a:pPr eaLnBrk="0" hangingPunct="0"/>
            <a:r>
              <a:rPr lang="en-US" altLang="en-US" sz="2000" b="1"/>
              <a:t>ABOUT FAMILY TRADITIONS!</a:t>
            </a:r>
          </a:p>
        </p:txBody>
      </p:sp>
      <p:pic>
        <p:nvPicPr>
          <p:cNvPr id="16391" name="Picture 7">
            <a:extLst>
              <a:ext uri="{FF2B5EF4-FFF2-40B4-BE49-F238E27FC236}">
                <a16:creationId xmlns:a16="http://schemas.microsoft.com/office/drawing/2014/main" id="{09BDCB87-799A-44A4-A0AB-978660BA00F7}"/>
              </a:ext>
            </a:extLst>
          </p:cNvPr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3238500"/>
            <a:ext cx="3898900" cy="3708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3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3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3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3300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9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63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3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3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3300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3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63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63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3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3300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7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3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3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3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33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3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3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3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3300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7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638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638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38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3300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31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638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638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38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3300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35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38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38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38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33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38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38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38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3300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45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638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638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38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3300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49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638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638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38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3300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53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638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638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38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33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8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rgbClr val="FFCC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DD635B37-18F0-450D-8A38-69302507B1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4789" y="1589"/>
            <a:ext cx="7921625" cy="685482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584DB8BC-5079-4C13-A9B3-AC026D89D26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743200" y="304800"/>
            <a:ext cx="7620000" cy="6248400"/>
          </a:xfrm>
          <a:noFill/>
          <a:ln/>
        </p:spPr>
        <p:txBody>
          <a:bodyPr/>
          <a:lstStyle/>
          <a:p>
            <a:pPr eaLnBrk="0" hangingPunct="0"/>
            <a:r>
              <a:rPr lang="en-US" altLang="en-US" b="1"/>
              <a:t>FAMILIES WERE HAPPIER IN THE PAST</a:t>
            </a:r>
          </a:p>
          <a:p>
            <a:pPr lvl="1" eaLnBrk="0" hangingPunct="0"/>
            <a:r>
              <a:rPr lang="en-US" altLang="en-US" b="1" i="1"/>
              <a:t>GLORIFIED PAST OUT OF IGNORANCE</a:t>
            </a:r>
            <a:endParaRPr lang="en-US" altLang="en-US" b="1"/>
          </a:p>
          <a:p>
            <a:pPr eaLnBrk="0" hangingPunct="0"/>
            <a:r>
              <a:rPr lang="en-US" altLang="en-US" b="1"/>
              <a:t>MARRYING AND HAVING KIDS IS THE “NATURAL” THING TO DO</a:t>
            </a:r>
          </a:p>
          <a:p>
            <a:pPr lvl="1" eaLnBrk="0" hangingPunct="0"/>
            <a:r>
              <a:rPr lang="en-US" altLang="en-US" b="1" i="1"/>
              <a:t>JUST LOOK AT THE STATISTICS WHEN IT COMES TO SINGLEHOOD AND CHILDLESS COUPLES BY CHOICE</a:t>
            </a:r>
            <a:endParaRPr lang="en-US" altLang="en-US" b="1"/>
          </a:p>
          <a:p>
            <a:pPr eaLnBrk="0" hangingPunct="0"/>
            <a:r>
              <a:rPr lang="en-US" altLang="en-US" b="1"/>
              <a:t>“GOOD” FAMILIES ARE SELF-SUFFICIENT FAMILIES</a:t>
            </a:r>
          </a:p>
          <a:p>
            <a:pPr lvl="1" eaLnBrk="0" hangingPunct="0"/>
            <a:r>
              <a:rPr lang="en-US" altLang="en-US" b="1" i="1"/>
              <a:t>FEW FAMILIES ARE EVER TOTALLY SELF-SUFFICIENT, PAST OR PRESENT</a:t>
            </a:r>
          </a:p>
        </p:txBody>
      </p:sp>
      <p:pic>
        <p:nvPicPr>
          <p:cNvPr id="18436" name="Picture 4">
            <a:extLst>
              <a:ext uri="{FF2B5EF4-FFF2-40B4-BE49-F238E27FC236}">
                <a16:creationId xmlns:a16="http://schemas.microsoft.com/office/drawing/2014/main" id="{72580BA9-8ED5-47E0-99DD-20EB8EC087CD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7839" y="223839"/>
            <a:ext cx="936625" cy="6423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 autoUpdateAnimBg="0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704</TotalTime>
  <Words>837</Words>
  <Application>Microsoft Office PowerPoint</Application>
  <PresentationFormat>Widescreen</PresentationFormat>
  <Paragraphs>153</Paragraphs>
  <Slides>15</Slides>
  <Notes>15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Times New Roman</vt:lpstr>
      <vt:lpstr>Office Theme</vt:lpstr>
      <vt:lpstr>A&amp;L Express Graphic</vt:lpstr>
      <vt:lpstr>3RD EDITION BY NIJOLE V. BENOKRAITIS, PH.D  A POWERPOINT  PRESENTATION PACKAGE PREPARED BY ROGER J. EICH, PH.D. HAWKEYE COMMUNITY COLLEGE</vt:lpstr>
      <vt:lpstr>PowerPoint Presentation</vt:lpstr>
      <vt:lpstr>PowerPoint Presentation</vt:lpstr>
      <vt:lpstr>WHAT MAKES UP “FAMILY?”</vt:lpstr>
      <vt:lpstr>PowerPoint Presentation</vt:lpstr>
      <vt:lpstr>DIVERITY IN FAMILIES</vt:lpstr>
      <vt:lpstr>FORMS OF MARRIAGE</vt:lpstr>
      <vt:lpstr>AUTHORITY, RESIDENCE, AND DESCENT</vt:lpstr>
      <vt:lpstr>PowerPoint Presentation</vt:lpstr>
      <vt:lpstr>EVEN MORE MYTHS</vt:lpstr>
      <vt:lpstr>VIEWS ON THE CHANGING FAMILY</vt:lpstr>
      <vt:lpstr>PowerPoint Presentation</vt:lpstr>
      <vt:lpstr>PowerPoint Presentation</vt:lpstr>
      <vt:lpstr>MICRO-LEVEL EXPLANATIONS</vt:lpstr>
      <vt:lpstr>PowerPoint Presentation</vt:lpstr>
    </vt:vector>
  </TitlesOfParts>
  <Company>NONE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Roger Eich</dc:creator>
  <cp:lastModifiedBy>chris livesey</cp:lastModifiedBy>
  <cp:revision>41</cp:revision>
  <dcterms:created xsi:type="dcterms:W3CDTF">1998-05-05T15:41:30Z</dcterms:created>
  <dcterms:modified xsi:type="dcterms:W3CDTF">2020-11-15T09:34:43Z</dcterms:modified>
</cp:coreProperties>
</file>