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34" autoAdjust="0"/>
    <p:restoredTop sz="90391" autoAdjust="0"/>
  </p:normalViewPr>
  <p:slideViewPr>
    <p:cSldViewPr>
      <p:cViewPr varScale="1">
        <p:scale>
          <a:sx n="84" d="100"/>
          <a:sy n="84" d="100"/>
        </p:scale>
        <p:origin x="893"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A86F30-E680-4823-BAA5-2ACEE097AA09}"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2448811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A86F30-E680-4823-BAA5-2ACEE097AA09}"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317447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A86F30-E680-4823-BAA5-2ACEE097AA09}"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3555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A86F30-E680-4823-BAA5-2ACEE097AA09}"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61855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86F30-E680-4823-BAA5-2ACEE097AA09}"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30689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A86F30-E680-4823-BAA5-2ACEE097AA09}"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238473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A86F30-E680-4823-BAA5-2ACEE097AA09}" type="datetimeFigureOut">
              <a:rPr lang="en-GB" smtClean="0"/>
              <a:t>20/09/2020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208258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A86F30-E680-4823-BAA5-2ACEE097AA09}" type="datetimeFigureOut">
              <a:rPr lang="en-GB" smtClean="0"/>
              <a:t>20/09/2020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74775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86F30-E680-4823-BAA5-2ACEE097AA09}" type="datetimeFigureOut">
              <a:rPr lang="en-GB" smtClean="0"/>
              <a:t>20/09/2020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57399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86F30-E680-4823-BAA5-2ACEE097AA09}"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157878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86F30-E680-4823-BAA5-2ACEE097AA09}"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AE2EAB-5187-4322-AACA-5D2AEC00A26E}" type="slidenum">
              <a:rPr lang="en-GB" smtClean="0"/>
              <a:t>‹#›</a:t>
            </a:fld>
            <a:endParaRPr lang="en-GB"/>
          </a:p>
        </p:txBody>
      </p:sp>
    </p:spTree>
    <p:extLst>
      <p:ext uri="{BB962C8B-B14F-4D97-AF65-F5344CB8AC3E}">
        <p14:creationId xmlns:p14="http://schemas.microsoft.com/office/powerpoint/2010/main" val="163004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86F30-E680-4823-BAA5-2ACEE097AA09}" type="datetimeFigureOut">
              <a:rPr lang="en-GB" smtClean="0"/>
              <a:t>20/09/2020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E2EAB-5187-4322-AACA-5D2AEC00A26E}" type="slidenum">
              <a:rPr lang="en-GB" smtClean="0"/>
              <a:t>‹#›</a:t>
            </a:fld>
            <a:endParaRPr lang="en-GB"/>
          </a:p>
        </p:txBody>
      </p:sp>
    </p:spTree>
    <p:extLst>
      <p:ext uri="{BB962C8B-B14F-4D97-AF65-F5344CB8AC3E}">
        <p14:creationId xmlns:p14="http://schemas.microsoft.com/office/powerpoint/2010/main" val="68212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550" t="36243" r="21717" b="55557"/>
          <a:stretch/>
        </p:blipFill>
        <p:spPr bwMode="auto">
          <a:xfrm>
            <a:off x="1543349" y="836712"/>
            <a:ext cx="2898237" cy="3600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8021" b="58724" l="31113" r="85139">
                        <a14:foregroundMark x1="36237" y1="42188" x2="36237" y2="42188"/>
                        <a14:foregroundMark x1="42826" y1="49089" x2="42826" y2="49089"/>
                        <a14:foregroundMark x1="52635" y1="44792" x2="52635" y2="44792"/>
                        <a14:foregroundMark x1="60469" y1="43620" x2="60469" y2="43620"/>
                        <a14:foregroundMark x1="66691" y1="42448" x2="66691" y2="42448"/>
                        <a14:foregroundMark x1="80747" y1="42578" x2="80747" y2="42578"/>
                      </a14:backgroundRemoval>
                    </a14:imgEffect>
                  </a14:imgLayer>
                </a14:imgProps>
              </a:ext>
              <a:ext uri="{28A0092B-C50C-407E-A947-70E740481C1C}">
                <a14:useLocalDpi xmlns:a14="http://schemas.microsoft.com/office/drawing/2010/main" val="0"/>
              </a:ext>
            </a:extLst>
          </a:blip>
          <a:srcRect l="31148" t="38443" r="14861" b="41319"/>
          <a:stretch/>
        </p:blipFill>
        <p:spPr bwMode="auto">
          <a:xfrm>
            <a:off x="1631504" y="188641"/>
            <a:ext cx="2833640" cy="597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Connector 9"/>
          <p:cNvCxnSpPr/>
          <p:nvPr/>
        </p:nvCxnSpPr>
        <p:spPr>
          <a:xfrm>
            <a:off x="1631504" y="836712"/>
            <a:ext cx="288032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1539032" y="1484785"/>
            <a:ext cx="2888040" cy="4708981"/>
          </a:xfrm>
          <a:prstGeom prst="rect">
            <a:avLst/>
          </a:prstGeom>
          <a:noFill/>
        </p:spPr>
        <p:txBody>
          <a:bodyPr wrap="square" rtlCol="0">
            <a:spAutoFit/>
          </a:bodyPr>
          <a:lstStyle/>
          <a:p>
            <a:pPr algn="ctr"/>
            <a:r>
              <a:rPr lang="en-GB" sz="1200" dirty="0">
                <a:latin typeface="Seven Monkey Fury BB" panose="020B0603050302020204" pitchFamily="34" charset="0"/>
              </a:rPr>
              <a:t>Authentic Sociology, independent learning and reflective cuisine</a:t>
            </a: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100" dirty="0">
              <a:latin typeface="Seven Monkey Fury BB" panose="020B0603050302020204" pitchFamily="34" charset="0"/>
            </a:endParaRPr>
          </a:p>
          <a:p>
            <a:pPr algn="ctr"/>
            <a:endParaRPr lang="en-GB" sz="1100" dirty="0">
              <a:latin typeface="Seven Monkey Fury BB" panose="020B0603050302020204" pitchFamily="34" charset="0"/>
            </a:endParaRPr>
          </a:p>
          <a:p>
            <a:pPr algn="ctr"/>
            <a:r>
              <a:rPr lang="en-GB" sz="1100" dirty="0">
                <a:latin typeface="Seven Monkey Fury BB" panose="020B0603050302020204" pitchFamily="34" charset="0"/>
              </a:rPr>
              <a:t>Welcome to Miss Coleman’s Express Takeaway homework menu, delivering fresh, hot and delicious homework tasks straight to your doorstep! </a:t>
            </a:r>
          </a:p>
          <a:p>
            <a:pPr algn="ctr"/>
            <a:endParaRPr lang="en-GB" sz="8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endParaRPr lang="en-GB" sz="1200" dirty="0">
              <a:latin typeface="Seven Monkey Fury BB" panose="020B0603050302020204" pitchFamily="34" charset="0"/>
            </a:endParaRPr>
          </a:p>
          <a:p>
            <a:pPr algn="ctr"/>
            <a:r>
              <a:rPr lang="en-GB" sz="1000" dirty="0"/>
              <a:t>Choose a revision task from the menu. The chilli rating indicates the difficulty of each task, ranging from ‘mild’ to ‘spicy’ to ‘hot’. You can only try each dish once and you must order a different course each time! Enjoy your food! </a:t>
            </a:r>
          </a:p>
          <a:p>
            <a:pPr algn="ctr"/>
            <a:endParaRPr lang="en-GB" sz="800" dirty="0"/>
          </a:p>
        </p:txBody>
      </p:sp>
      <p:cxnSp>
        <p:nvCxnSpPr>
          <p:cNvPr id="9" name="Straight Connector 8"/>
          <p:cNvCxnSpPr/>
          <p:nvPr/>
        </p:nvCxnSpPr>
        <p:spPr>
          <a:xfrm>
            <a:off x="1631504" y="1340768"/>
            <a:ext cx="2880320" cy="0"/>
          </a:xfrm>
          <a:prstGeom prst="line">
            <a:avLst/>
          </a:prstGeom>
        </p:spPr>
        <p:style>
          <a:lnRef idx="2">
            <a:schemeClr val="accent2"/>
          </a:lnRef>
          <a:fillRef idx="0">
            <a:schemeClr val="accent2"/>
          </a:fillRef>
          <a:effectRef idx="1">
            <a:schemeClr val="accent2"/>
          </a:effectRef>
          <a:fontRef idx="minor">
            <a:schemeClr val="tx1"/>
          </a:fontRef>
        </p:style>
      </p:cxnSp>
      <p:sp>
        <p:nvSpPr>
          <p:cNvPr id="5" name="TextBox 4"/>
          <p:cNvSpPr txBox="1"/>
          <p:nvPr/>
        </p:nvSpPr>
        <p:spPr>
          <a:xfrm>
            <a:off x="4678866" y="-6221"/>
            <a:ext cx="3024336" cy="400110"/>
          </a:xfrm>
          <a:prstGeom prst="rect">
            <a:avLst/>
          </a:prstGeom>
          <a:noFill/>
        </p:spPr>
        <p:txBody>
          <a:bodyPr wrap="square" rtlCol="0">
            <a:spAutoFit/>
          </a:bodyPr>
          <a:lstStyle/>
          <a:p>
            <a:pPr algn="ctr"/>
            <a:r>
              <a:rPr lang="en-GB" sz="2000" b="1" dirty="0">
                <a:solidFill>
                  <a:srgbClr val="FF0000"/>
                </a:solidFill>
                <a:effectLst>
                  <a:outerShdw blurRad="38100" dist="38100" dir="2700000" algn="tl">
                    <a:srgbClr val="000000">
                      <a:alpha val="43137"/>
                    </a:srgbClr>
                  </a:outerShdw>
                </a:effectLst>
                <a:latin typeface="Seven Monkey Fury BB" panose="020B0603050302020204" pitchFamily="34" charset="0"/>
              </a:rPr>
              <a:t>Sociology Starters</a:t>
            </a:r>
          </a:p>
        </p:txBody>
      </p:sp>
      <p:sp>
        <p:nvSpPr>
          <p:cNvPr id="13" name="TextBox 12"/>
          <p:cNvSpPr txBox="1"/>
          <p:nvPr/>
        </p:nvSpPr>
        <p:spPr>
          <a:xfrm>
            <a:off x="7777356" y="8766"/>
            <a:ext cx="2890645" cy="400110"/>
          </a:xfrm>
          <a:prstGeom prst="rect">
            <a:avLst/>
          </a:prstGeom>
          <a:noFill/>
        </p:spPr>
        <p:txBody>
          <a:bodyPr wrap="square" rtlCol="0">
            <a:spAutoFit/>
          </a:bodyPr>
          <a:lstStyle/>
          <a:p>
            <a:pPr algn="ctr"/>
            <a:r>
              <a:rPr lang="en-GB" sz="2000" b="1" dirty="0">
                <a:solidFill>
                  <a:srgbClr val="FF0000"/>
                </a:solidFill>
                <a:effectLst>
                  <a:outerShdw blurRad="38100" dist="38100" dir="2700000" algn="tl">
                    <a:srgbClr val="000000">
                      <a:alpha val="43137"/>
                    </a:srgbClr>
                  </a:outerShdw>
                </a:effectLst>
                <a:latin typeface="Seven Monkey Fury BB" panose="020B0603050302020204" pitchFamily="34" charset="0"/>
              </a:rPr>
              <a:t>Main courses</a:t>
            </a:r>
          </a:p>
        </p:txBody>
      </p:sp>
      <p:sp>
        <p:nvSpPr>
          <p:cNvPr id="6" name="TextBox 5"/>
          <p:cNvSpPr txBox="1"/>
          <p:nvPr/>
        </p:nvSpPr>
        <p:spPr>
          <a:xfrm>
            <a:off x="4678430" y="1063125"/>
            <a:ext cx="2699529" cy="5216813"/>
          </a:xfrm>
          <a:prstGeom prst="rect">
            <a:avLst/>
          </a:prstGeom>
          <a:noFill/>
        </p:spPr>
        <p:txBody>
          <a:bodyPr wrap="square" rtlCol="0">
            <a:spAutoFit/>
          </a:bodyPr>
          <a:lstStyle/>
          <a:p>
            <a:r>
              <a:rPr lang="en-GB" sz="1100" b="1" dirty="0"/>
              <a:t>Tweet and Sour </a:t>
            </a:r>
            <a:r>
              <a:rPr lang="en-GB" sz="1100" dirty="0"/>
              <a:t>…………………………………………</a:t>
            </a:r>
          </a:p>
          <a:p>
            <a:r>
              <a:rPr lang="en-GB" sz="900" i="1" dirty="0"/>
              <a:t>Write a tweet (no more than 140 characters) explaining a Sociological key term we have covered in the Crime and Deviance unit.</a:t>
            </a:r>
          </a:p>
          <a:p>
            <a:endParaRPr lang="en-GB" sz="900" dirty="0"/>
          </a:p>
          <a:p>
            <a:r>
              <a:rPr lang="en-GB" sz="1100" b="1" dirty="0"/>
              <a:t>Word Ton Soup </a:t>
            </a:r>
            <a:r>
              <a:rPr lang="en-GB" sz="1100" dirty="0"/>
              <a:t>………………………………………….</a:t>
            </a:r>
            <a:endParaRPr lang="en-GB" sz="1100" b="1" dirty="0"/>
          </a:p>
          <a:p>
            <a:r>
              <a:rPr lang="en-GB" sz="900" i="1" dirty="0"/>
              <a:t>Chose three key terms and put them into a sentence to summarise the Crime and Deviance unit.</a:t>
            </a:r>
          </a:p>
          <a:p>
            <a:endParaRPr lang="en-GB" sz="900" i="1" dirty="0"/>
          </a:p>
          <a:p>
            <a:r>
              <a:rPr lang="en-GB" sz="1100" b="1" dirty="0"/>
              <a:t>Mixed Sociology Platter </a:t>
            </a:r>
            <a:r>
              <a:rPr lang="en-GB" sz="1100" dirty="0"/>
              <a:t>…………………………….</a:t>
            </a:r>
            <a:endParaRPr lang="en-GB" sz="1100" b="1" dirty="0"/>
          </a:p>
          <a:p>
            <a:r>
              <a:rPr lang="en-GB" sz="900" i="1" dirty="0"/>
              <a:t>Explain the difference between Crime and Deviance in no more than two sentences.</a:t>
            </a:r>
          </a:p>
          <a:p>
            <a:endParaRPr lang="en-GB" sz="900" i="1" dirty="0"/>
          </a:p>
          <a:p>
            <a:r>
              <a:rPr lang="en-GB" sz="1100" b="1" dirty="0"/>
              <a:t>Mini Spring Rules </a:t>
            </a:r>
            <a:r>
              <a:rPr lang="en-GB" sz="1100" dirty="0"/>
              <a:t>………………………………..…….</a:t>
            </a:r>
          </a:p>
          <a:p>
            <a:r>
              <a:rPr lang="en-GB" sz="900" i="1" dirty="0"/>
              <a:t>List as many informal and formal rules as you can.</a:t>
            </a:r>
          </a:p>
          <a:p>
            <a:endParaRPr lang="en-GB" sz="900" i="1" dirty="0"/>
          </a:p>
          <a:p>
            <a:r>
              <a:rPr lang="en-GB" sz="1100" b="1" dirty="0"/>
              <a:t>Speech Cocktail </a:t>
            </a:r>
            <a:r>
              <a:rPr lang="en-GB" sz="1100" dirty="0"/>
              <a:t>…………………………………………</a:t>
            </a:r>
          </a:p>
          <a:p>
            <a:r>
              <a:rPr lang="en-GB" sz="900" i="1" dirty="0"/>
              <a:t>Find a new article about a person breaking an formal rule and summarise it in your own words. </a:t>
            </a:r>
          </a:p>
          <a:p>
            <a:endParaRPr lang="en-GB" sz="900" dirty="0"/>
          </a:p>
          <a:p>
            <a:r>
              <a:rPr lang="en-GB" sz="1100" b="1" dirty="0"/>
              <a:t>Spicy Baked Control</a:t>
            </a:r>
            <a:r>
              <a:rPr lang="en-GB" sz="1100" dirty="0"/>
              <a:t>………………………………</a:t>
            </a:r>
          </a:p>
          <a:p>
            <a:r>
              <a:rPr lang="en-GB" sz="900" i="1" dirty="0"/>
              <a:t>Explain in your own words what social control is and provide examples.</a:t>
            </a:r>
          </a:p>
          <a:p>
            <a:endParaRPr lang="en-GB" sz="900" i="1" dirty="0"/>
          </a:p>
          <a:p>
            <a:r>
              <a:rPr lang="en-GB" sz="1100" b="1" dirty="0"/>
              <a:t>Yu Teach </a:t>
            </a:r>
            <a:r>
              <a:rPr lang="en-GB" sz="1100" b="1" dirty="0" err="1"/>
              <a:t>Tu</a:t>
            </a:r>
            <a:r>
              <a:rPr lang="en-GB" sz="1100" b="1" dirty="0"/>
              <a:t> </a:t>
            </a:r>
            <a:r>
              <a:rPr lang="en-GB" sz="1100" dirty="0"/>
              <a:t>…………………………………….………… </a:t>
            </a:r>
            <a:r>
              <a:rPr lang="en-GB" sz="900" i="1" dirty="0"/>
              <a:t>Choose a topic from Crime and Deviance and design a revision task for the class to complete.</a:t>
            </a:r>
          </a:p>
          <a:p>
            <a:endParaRPr lang="en-GB" sz="900" dirty="0"/>
          </a:p>
          <a:p>
            <a:r>
              <a:rPr lang="en-GB" sz="1100" b="1" dirty="0"/>
              <a:t>Aromatic Control</a:t>
            </a:r>
            <a:r>
              <a:rPr lang="en-GB" sz="1100" dirty="0"/>
              <a:t>……………………………………….</a:t>
            </a:r>
          </a:p>
          <a:p>
            <a:r>
              <a:rPr lang="en-GB" sz="900" i="1" dirty="0"/>
              <a:t>Create two scenarios of informal social control. What are the unwritten rules that are being followed ?</a:t>
            </a:r>
          </a:p>
          <a:p>
            <a:endParaRPr lang="en-GB" sz="900" i="1" dirty="0"/>
          </a:p>
          <a:p>
            <a:r>
              <a:rPr lang="en-GB" sz="1100" b="1" dirty="0"/>
              <a:t>Photo </a:t>
            </a:r>
            <a:r>
              <a:rPr lang="en-GB" sz="1100" b="1" dirty="0" err="1"/>
              <a:t>Phuey</a:t>
            </a:r>
            <a:r>
              <a:rPr lang="en-GB" sz="1100" b="1" dirty="0"/>
              <a:t> </a:t>
            </a:r>
            <a:r>
              <a:rPr lang="en-GB" sz="1100" dirty="0"/>
              <a:t>………………………………………………</a:t>
            </a:r>
          </a:p>
          <a:p>
            <a:r>
              <a:rPr lang="en-GB" sz="900" i="1" dirty="0"/>
              <a:t>Draw a number of images of agents of formal social control and quiz a member of the class on the images</a:t>
            </a: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7394797" y="1002577"/>
            <a:ext cx="295921" cy="290828"/>
          </a:xfrm>
          <a:prstGeom prst="rect">
            <a:avLst/>
          </a:prstGeom>
        </p:spPr>
      </p:pic>
      <p:pic>
        <p:nvPicPr>
          <p:cNvPr id="16" name="Picture 15"/>
          <p:cNvPicPr/>
          <p:nvPr/>
        </p:nvPicPr>
        <p:blipFill>
          <a:blip r:embed="rId6" cstate="print">
            <a:extLst>
              <a:ext uri="{28A0092B-C50C-407E-A947-70E740481C1C}">
                <a14:useLocalDpi xmlns:a14="http://schemas.microsoft.com/office/drawing/2010/main" val="0"/>
              </a:ext>
            </a:extLst>
          </a:blip>
          <a:stretch>
            <a:fillRect/>
          </a:stretch>
        </p:blipFill>
        <p:spPr>
          <a:xfrm>
            <a:off x="7294916" y="2893880"/>
            <a:ext cx="387412" cy="218169"/>
          </a:xfrm>
          <a:prstGeom prst="rect">
            <a:avLst/>
          </a:prstGeom>
        </p:spPr>
      </p:pic>
      <p:pic>
        <p:nvPicPr>
          <p:cNvPr id="17" name="Picture 16"/>
          <p:cNvPicPr/>
          <p:nvPr/>
        </p:nvPicPr>
        <p:blipFill>
          <a:blip r:embed="rId7" cstate="print">
            <a:extLst>
              <a:ext uri="{28A0092B-C50C-407E-A947-70E740481C1C}">
                <a14:useLocalDpi xmlns:a14="http://schemas.microsoft.com/office/drawing/2010/main" val="0"/>
              </a:ext>
            </a:extLst>
          </a:blip>
          <a:stretch>
            <a:fillRect/>
          </a:stretch>
        </p:blipFill>
        <p:spPr>
          <a:xfrm>
            <a:off x="7327360" y="4509624"/>
            <a:ext cx="379832" cy="323179"/>
          </a:xfrm>
          <a:prstGeom prst="rect">
            <a:avLst/>
          </a:prstGeom>
        </p:spPr>
      </p:pic>
      <p:cxnSp>
        <p:nvCxnSpPr>
          <p:cNvPr id="18" name="Straight Connector 17"/>
          <p:cNvCxnSpPr/>
          <p:nvPr/>
        </p:nvCxnSpPr>
        <p:spPr>
          <a:xfrm>
            <a:off x="4811377" y="416200"/>
            <a:ext cx="2740631" cy="0"/>
          </a:xfrm>
          <a:prstGeom prst="line">
            <a:avLst/>
          </a:prstGeom>
        </p:spPr>
        <p:style>
          <a:lnRef idx="2">
            <a:schemeClr val="accent2"/>
          </a:lnRef>
          <a:fillRef idx="0">
            <a:schemeClr val="accent2"/>
          </a:fillRef>
          <a:effectRef idx="1">
            <a:schemeClr val="accent2"/>
          </a:effectRef>
          <a:fontRef idx="minor">
            <a:schemeClr val="tx1"/>
          </a:fontRef>
        </p:style>
      </p:cxnSp>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7394796" y="1702427"/>
            <a:ext cx="295921" cy="290828"/>
          </a:xfrm>
          <a:prstGeom prst="rect">
            <a:avLst/>
          </a:prstGeom>
        </p:spPr>
      </p:pic>
      <p:pic>
        <p:nvPicPr>
          <p:cNvPr id="20" name="Picture 19"/>
          <p:cNvPicPr/>
          <p:nvPr/>
        </p:nvPicPr>
        <p:blipFill>
          <a:blip r:embed="rId5" cstate="print">
            <a:extLst>
              <a:ext uri="{28A0092B-C50C-407E-A947-70E740481C1C}">
                <a14:useLocalDpi xmlns:a14="http://schemas.microsoft.com/office/drawing/2010/main" val="0"/>
              </a:ext>
            </a:extLst>
          </a:blip>
          <a:stretch>
            <a:fillRect/>
          </a:stretch>
        </p:blipFill>
        <p:spPr>
          <a:xfrm>
            <a:off x="7381402" y="2256863"/>
            <a:ext cx="295921" cy="290828"/>
          </a:xfrm>
          <a:prstGeom prst="rect">
            <a:avLst/>
          </a:prstGeom>
        </p:spPr>
      </p:pic>
      <p:pic>
        <p:nvPicPr>
          <p:cNvPr id="21" name="Picture 20"/>
          <p:cNvPicPr/>
          <p:nvPr/>
        </p:nvPicPr>
        <p:blipFill>
          <a:blip r:embed="rId6" cstate="print">
            <a:extLst>
              <a:ext uri="{28A0092B-C50C-407E-A947-70E740481C1C}">
                <a14:useLocalDpi xmlns:a14="http://schemas.microsoft.com/office/drawing/2010/main" val="0"/>
              </a:ext>
            </a:extLst>
          </a:blip>
          <a:stretch>
            <a:fillRect/>
          </a:stretch>
        </p:blipFill>
        <p:spPr>
          <a:xfrm>
            <a:off x="7323628" y="3349152"/>
            <a:ext cx="387412" cy="218169"/>
          </a:xfrm>
          <a:prstGeom prst="rect">
            <a:avLst/>
          </a:prstGeom>
        </p:spPr>
      </p:pic>
      <p:pic>
        <p:nvPicPr>
          <p:cNvPr id="22" name="Picture 21"/>
          <p:cNvPicPr/>
          <p:nvPr/>
        </p:nvPicPr>
        <p:blipFill>
          <a:blip r:embed="rId6" cstate="print">
            <a:extLst>
              <a:ext uri="{28A0092B-C50C-407E-A947-70E740481C1C}">
                <a14:useLocalDpi xmlns:a14="http://schemas.microsoft.com/office/drawing/2010/main" val="0"/>
              </a:ext>
            </a:extLst>
          </a:blip>
          <a:stretch>
            <a:fillRect/>
          </a:stretch>
        </p:blipFill>
        <p:spPr>
          <a:xfrm>
            <a:off x="7278581" y="3957293"/>
            <a:ext cx="387412" cy="218169"/>
          </a:xfrm>
          <a:prstGeom prst="rect">
            <a:avLst/>
          </a:prstGeom>
        </p:spPr>
      </p:pic>
      <p:pic>
        <p:nvPicPr>
          <p:cNvPr id="23" name="Picture 22"/>
          <p:cNvPicPr/>
          <p:nvPr/>
        </p:nvPicPr>
        <p:blipFill>
          <a:blip r:embed="rId7" cstate="print">
            <a:extLst>
              <a:ext uri="{28A0092B-C50C-407E-A947-70E740481C1C}">
                <a14:useLocalDpi xmlns:a14="http://schemas.microsoft.com/office/drawing/2010/main" val="0"/>
              </a:ext>
            </a:extLst>
          </a:blip>
          <a:stretch>
            <a:fillRect/>
          </a:stretch>
        </p:blipFill>
        <p:spPr>
          <a:xfrm>
            <a:off x="7317889" y="5061262"/>
            <a:ext cx="379832" cy="323179"/>
          </a:xfrm>
          <a:prstGeom prst="rect">
            <a:avLst/>
          </a:prstGeom>
        </p:spPr>
      </p:pic>
      <p:pic>
        <p:nvPicPr>
          <p:cNvPr id="24" name="Picture 23"/>
          <p:cNvPicPr/>
          <p:nvPr/>
        </p:nvPicPr>
        <p:blipFill>
          <a:blip r:embed="rId7" cstate="print">
            <a:extLst>
              <a:ext uri="{28A0092B-C50C-407E-A947-70E740481C1C}">
                <a14:useLocalDpi xmlns:a14="http://schemas.microsoft.com/office/drawing/2010/main" val="0"/>
              </a:ext>
            </a:extLst>
          </a:blip>
          <a:stretch>
            <a:fillRect/>
          </a:stretch>
        </p:blipFill>
        <p:spPr>
          <a:xfrm>
            <a:off x="7298635" y="5620457"/>
            <a:ext cx="379832" cy="323179"/>
          </a:xfrm>
          <a:prstGeom prst="rect">
            <a:avLst/>
          </a:prstGeom>
        </p:spPr>
      </p:pic>
      <p:sp>
        <p:nvSpPr>
          <p:cNvPr id="25" name="TextBox 24"/>
          <p:cNvSpPr txBox="1"/>
          <p:nvPr/>
        </p:nvSpPr>
        <p:spPr>
          <a:xfrm>
            <a:off x="7705992" y="1016733"/>
            <a:ext cx="2699529" cy="5970865"/>
          </a:xfrm>
          <a:prstGeom prst="rect">
            <a:avLst/>
          </a:prstGeom>
          <a:noFill/>
        </p:spPr>
        <p:txBody>
          <a:bodyPr wrap="square" rtlCol="0">
            <a:spAutoFit/>
          </a:bodyPr>
          <a:lstStyle/>
          <a:p>
            <a:r>
              <a:rPr lang="en-GB" sz="1100" b="1" dirty="0"/>
              <a:t>Spicy Song Sauce </a:t>
            </a:r>
            <a:r>
              <a:rPr lang="en-GB" sz="1100" dirty="0"/>
              <a:t>………………………………………</a:t>
            </a:r>
          </a:p>
          <a:p>
            <a:r>
              <a:rPr lang="en-GB" sz="900" i="1" dirty="0"/>
              <a:t>Write a song or a poem inspired by the Crime and Deviance unit.</a:t>
            </a:r>
          </a:p>
          <a:p>
            <a:endParaRPr lang="en-GB" sz="900" dirty="0"/>
          </a:p>
          <a:p>
            <a:r>
              <a:rPr lang="en-GB" sz="1100" b="1" dirty="0"/>
              <a:t>Foo Yung Facebook </a:t>
            </a:r>
            <a:r>
              <a:rPr lang="en-GB" sz="1100" dirty="0"/>
              <a:t>………………………………….</a:t>
            </a:r>
            <a:endParaRPr lang="en-GB" sz="1100" b="1" dirty="0"/>
          </a:p>
          <a:p>
            <a:r>
              <a:rPr lang="en-GB" sz="900" i="1" dirty="0"/>
              <a:t>Create a Facebook profile for a criminal.</a:t>
            </a:r>
          </a:p>
          <a:p>
            <a:endParaRPr lang="en-GB" sz="900" i="1" dirty="0"/>
          </a:p>
          <a:p>
            <a:r>
              <a:rPr lang="en-GB" sz="1100" b="1" dirty="0"/>
              <a:t>Assorted Quiz Questions </a:t>
            </a:r>
            <a:r>
              <a:rPr lang="en-GB" sz="1100" dirty="0"/>
              <a:t>…….…………………….</a:t>
            </a:r>
            <a:endParaRPr lang="en-GB" sz="1100" b="1" dirty="0"/>
          </a:p>
          <a:p>
            <a:r>
              <a:rPr lang="en-GB" sz="900" i="1" dirty="0"/>
              <a:t>Create a ten question quiz for your classmates based on one area of the Crime and Deviance unit.</a:t>
            </a:r>
          </a:p>
          <a:p>
            <a:endParaRPr lang="en-GB" sz="900" dirty="0"/>
          </a:p>
          <a:p>
            <a:r>
              <a:rPr lang="en-GB" sz="1100" b="1" dirty="0"/>
              <a:t>Photo Fritter </a:t>
            </a:r>
            <a:r>
              <a:rPr lang="en-GB" sz="1100" dirty="0"/>
              <a:t>………………..……………………..…….</a:t>
            </a:r>
          </a:p>
          <a:p>
            <a:r>
              <a:rPr lang="en-GB" sz="900" i="1" dirty="0"/>
              <a:t>Draw as many key terms as possible from the Crime and Deviance unit. You are not allowed to write down any words to explain what they are.</a:t>
            </a:r>
          </a:p>
          <a:p>
            <a:endParaRPr lang="en-GB" sz="900" i="1" dirty="0"/>
          </a:p>
          <a:p>
            <a:r>
              <a:rPr lang="en-GB" sz="1100" b="1" dirty="0"/>
              <a:t>Cross Curricular Curry </a:t>
            </a:r>
            <a:r>
              <a:rPr lang="en-GB" sz="1100" dirty="0"/>
              <a:t>…………………………</a:t>
            </a:r>
          </a:p>
          <a:p>
            <a:r>
              <a:rPr lang="en-GB" sz="900" i="1" dirty="0"/>
              <a:t>Choose a topic from another subject, other than English and Maths, and show how you can link it to Crime and Deviance.</a:t>
            </a:r>
          </a:p>
          <a:p>
            <a:endParaRPr lang="en-GB" sz="900" dirty="0"/>
          </a:p>
          <a:p>
            <a:r>
              <a:rPr lang="en-GB" sz="1100" b="1" dirty="0"/>
              <a:t>Crispy Crossword </a:t>
            </a:r>
            <a:r>
              <a:rPr lang="en-GB" sz="1100" dirty="0"/>
              <a:t>……………………………………… </a:t>
            </a:r>
            <a:r>
              <a:rPr lang="en-GB" sz="900" i="1" dirty="0"/>
              <a:t>Make a crossword using only key terms from Crime and Deviance. Don’t forget to write detailed clues!</a:t>
            </a:r>
          </a:p>
          <a:p>
            <a:endParaRPr lang="en-GB" sz="900" dirty="0"/>
          </a:p>
          <a:p>
            <a:r>
              <a:rPr lang="en-GB" sz="1100" b="1" dirty="0"/>
              <a:t>Creative Cracker </a:t>
            </a:r>
            <a:r>
              <a:rPr lang="en-GB" sz="1100" dirty="0"/>
              <a:t>…………………………….………… </a:t>
            </a:r>
            <a:r>
              <a:rPr lang="en-GB" sz="900" i="1" dirty="0"/>
              <a:t>Produce a piece of artwork, or a 3D model, to demonstrate your understanding of Crime and Deviance.</a:t>
            </a:r>
          </a:p>
          <a:p>
            <a:endParaRPr lang="en-GB" sz="900" dirty="0"/>
          </a:p>
          <a:p>
            <a:r>
              <a:rPr lang="en-GB" sz="1100" b="1" dirty="0"/>
              <a:t>King Plan Platter </a:t>
            </a:r>
            <a:r>
              <a:rPr lang="en-GB" sz="1100" dirty="0"/>
              <a:t>…………………………………….... </a:t>
            </a:r>
            <a:r>
              <a:rPr lang="en-GB" sz="900" i="1" dirty="0"/>
              <a:t>Plan a lesson, using the ‘5 minute lesson plan’ summarising the Crime and Deviance unit. </a:t>
            </a:r>
          </a:p>
          <a:p>
            <a:endParaRPr lang="en-GB" sz="900" dirty="0"/>
          </a:p>
          <a:p>
            <a:r>
              <a:rPr lang="en-GB" sz="1100" b="1" dirty="0"/>
              <a:t>Spare Ribs </a:t>
            </a:r>
            <a:r>
              <a:rPr lang="en-GB" sz="1100" dirty="0"/>
              <a:t>…………………………………………</a:t>
            </a:r>
          </a:p>
          <a:p>
            <a:r>
              <a:rPr lang="en-GB" sz="900" i="1" dirty="0"/>
              <a:t>Create a board game based on Crime and Deviance. It should test knowledge and understanding. </a:t>
            </a:r>
            <a:endParaRPr lang="en-GB" sz="1100" dirty="0"/>
          </a:p>
          <a:p>
            <a:endParaRPr lang="en-GB" sz="1100" dirty="0"/>
          </a:p>
          <a:p>
            <a:endParaRPr lang="en-GB" sz="1100" dirty="0"/>
          </a:p>
          <a:p>
            <a:endParaRPr lang="en-GB" sz="900" i="1" dirty="0"/>
          </a:p>
        </p:txBody>
      </p:sp>
      <p:cxnSp>
        <p:nvCxnSpPr>
          <p:cNvPr id="26" name="Straight Connector 25"/>
          <p:cNvCxnSpPr/>
          <p:nvPr/>
        </p:nvCxnSpPr>
        <p:spPr>
          <a:xfrm>
            <a:off x="7876960" y="416200"/>
            <a:ext cx="2691434" cy="0"/>
          </a:xfrm>
          <a:prstGeom prst="line">
            <a:avLst/>
          </a:prstGeom>
        </p:spPr>
        <p:style>
          <a:lnRef idx="2">
            <a:schemeClr val="accent2"/>
          </a:lnRef>
          <a:fillRef idx="0">
            <a:schemeClr val="accent2"/>
          </a:fillRef>
          <a:effectRef idx="1">
            <a:schemeClr val="accent2"/>
          </a:effectRef>
          <a:fontRef idx="minor">
            <a:schemeClr val="tx1"/>
          </a:fontRef>
        </p:style>
      </p:cxnSp>
      <p:pic>
        <p:nvPicPr>
          <p:cNvPr id="30" name="Picture 29"/>
          <p:cNvPicPr/>
          <p:nvPr/>
        </p:nvPicPr>
        <p:blipFill>
          <a:blip r:embed="rId5" cstate="print">
            <a:extLst>
              <a:ext uri="{28A0092B-C50C-407E-A947-70E740481C1C}">
                <a14:useLocalDpi xmlns:a14="http://schemas.microsoft.com/office/drawing/2010/main" val="0"/>
              </a:ext>
            </a:extLst>
          </a:blip>
          <a:stretch>
            <a:fillRect/>
          </a:stretch>
        </p:blipFill>
        <p:spPr>
          <a:xfrm>
            <a:off x="10311578" y="919728"/>
            <a:ext cx="295921" cy="290828"/>
          </a:xfrm>
          <a:prstGeom prst="rect">
            <a:avLst/>
          </a:prstGeom>
        </p:spPr>
      </p:pic>
      <p:pic>
        <p:nvPicPr>
          <p:cNvPr id="31" name="Picture 30"/>
          <p:cNvPicPr/>
          <p:nvPr/>
        </p:nvPicPr>
        <p:blipFill>
          <a:blip r:embed="rId6" cstate="print">
            <a:extLst>
              <a:ext uri="{28A0092B-C50C-407E-A947-70E740481C1C}">
                <a14:useLocalDpi xmlns:a14="http://schemas.microsoft.com/office/drawing/2010/main" val="0"/>
              </a:ext>
            </a:extLst>
          </a:blip>
          <a:stretch>
            <a:fillRect/>
          </a:stretch>
        </p:blipFill>
        <p:spPr>
          <a:xfrm>
            <a:off x="10243128" y="2587501"/>
            <a:ext cx="387412" cy="218169"/>
          </a:xfrm>
          <a:prstGeom prst="rect">
            <a:avLst/>
          </a:prstGeom>
        </p:spPr>
      </p:pic>
      <p:pic>
        <p:nvPicPr>
          <p:cNvPr id="32" name="Picture 31"/>
          <p:cNvPicPr/>
          <p:nvPr/>
        </p:nvPicPr>
        <p:blipFill>
          <a:blip r:embed="rId7" cstate="print">
            <a:extLst>
              <a:ext uri="{28A0092B-C50C-407E-A947-70E740481C1C}">
                <a14:useLocalDpi xmlns:a14="http://schemas.microsoft.com/office/drawing/2010/main" val="0"/>
              </a:ext>
            </a:extLst>
          </a:blip>
          <a:stretch>
            <a:fillRect/>
          </a:stretch>
        </p:blipFill>
        <p:spPr>
          <a:xfrm>
            <a:off x="10228540" y="4591468"/>
            <a:ext cx="379832" cy="323179"/>
          </a:xfrm>
          <a:prstGeom prst="rect">
            <a:avLst/>
          </a:prstGeom>
        </p:spPr>
      </p:pic>
      <p:pic>
        <p:nvPicPr>
          <p:cNvPr id="33" name="Picture 32"/>
          <p:cNvPicPr/>
          <p:nvPr/>
        </p:nvPicPr>
        <p:blipFill>
          <a:blip r:embed="rId5" cstate="print">
            <a:extLst>
              <a:ext uri="{28A0092B-C50C-407E-A947-70E740481C1C}">
                <a14:useLocalDpi xmlns:a14="http://schemas.microsoft.com/office/drawing/2010/main" val="0"/>
              </a:ext>
            </a:extLst>
          </a:blip>
          <a:stretch>
            <a:fillRect/>
          </a:stretch>
        </p:blipFill>
        <p:spPr>
          <a:xfrm>
            <a:off x="10309559" y="1485535"/>
            <a:ext cx="295921" cy="290828"/>
          </a:xfrm>
          <a:prstGeom prst="rect">
            <a:avLst/>
          </a:prstGeom>
        </p:spPr>
      </p:pic>
      <p:pic>
        <p:nvPicPr>
          <p:cNvPr id="34" name="Picture 33"/>
          <p:cNvPicPr/>
          <p:nvPr/>
        </p:nvPicPr>
        <p:blipFill>
          <a:blip r:embed="rId5" cstate="print">
            <a:extLst>
              <a:ext uri="{28A0092B-C50C-407E-A947-70E740481C1C}">
                <a14:useLocalDpi xmlns:a14="http://schemas.microsoft.com/office/drawing/2010/main" val="0"/>
              </a:ext>
            </a:extLst>
          </a:blip>
          <a:stretch>
            <a:fillRect/>
          </a:stretch>
        </p:blipFill>
        <p:spPr>
          <a:xfrm>
            <a:off x="10298257" y="1914981"/>
            <a:ext cx="295921" cy="290828"/>
          </a:xfrm>
          <a:prstGeom prst="rect">
            <a:avLst/>
          </a:prstGeom>
        </p:spPr>
      </p:pic>
      <p:pic>
        <p:nvPicPr>
          <p:cNvPr id="35" name="Picture 34"/>
          <p:cNvPicPr/>
          <p:nvPr/>
        </p:nvPicPr>
        <p:blipFill>
          <a:blip r:embed="rId6" cstate="print">
            <a:extLst>
              <a:ext uri="{28A0092B-C50C-407E-A947-70E740481C1C}">
                <a14:useLocalDpi xmlns:a14="http://schemas.microsoft.com/office/drawing/2010/main" val="0"/>
              </a:ext>
            </a:extLst>
          </a:blip>
          <a:stretch>
            <a:fillRect/>
          </a:stretch>
        </p:blipFill>
        <p:spPr>
          <a:xfrm>
            <a:off x="10203408" y="3334213"/>
            <a:ext cx="387412" cy="218169"/>
          </a:xfrm>
          <a:prstGeom prst="rect">
            <a:avLst/>
          </a:prstGeom>
        </p:spPr>
      </p:pic>
      <p:pic>
        <p:nvPicPr>
          <p:cNvPr id="36" name="Picture 35"/>
          <p:cNvPicPr/>
          <p:nvPr/>
        </p:nvPicPr>
        <p:blipFill>
          <a:blip r:embed="rId6" cstate="print">
            <a:extLst>
              <a:ext uri="{28A0092B-C50C-407E-A947-70E740481C1C}">
                <a14:useLocalDpi xmlns:a14="http://schemas.microsoft.com/office/drawing/2010/main" val="0"/>
              </a:ext>
            </a:extLst>
          </a:blip>
          <a:stretch>
            <a:fillRect/>
          </a:stretch>
        </p:blipFill>
        <p:spPr>
          <a:xfrm>
            <a:off x="10229337" y="4046253"/>
            <a:ext cx="387412" cy="218169"/>
          </a:xfrm>
          <a:prstGeom prst="rect">
            <a:avLst/>
          </a:prstGeom>
        </p:spPr>
      </p:pic>
      <p:pic>
        <p:nvPicPr>
          <p:cNvPr id="37" name="Picture 36"/>
          <p:cNvPicPr/>
          <p:nvPr/>
        </p:nvPicPr>
        <p:blipFill>
          <a:blip r:embed="rId7" cstate="print">
            <a:extLst>
              <a:ext uri="{28A0092B-C50C-407E-A947-70E740481C1C}">
                <a14:useLocalDpi xmlns:a14="http://schemas.microsoft.com/office/drawing/2010/main" val="0"/>
              </a:ext>
            </a:extLst>
          </a:blip>
          <a:stretch>
            <a:fillRect/>
          </a:stretch>
        </p:blipFill>
        <p:spPr>
          <a:xfrm>
            <a:off x="10243128" y="5251485"/>
            <a:ext cx="379832" cy="323179"/>
          </a:xfrm>
          <a:prstGeom prst="rect">
            <a:avLst/>
          </a:prstGeom>
        </p:spPr>
      </p:pic>
      <p:pic>
        <p:nvPicPr>
          <p:cNvPr id="38" name="Picture 37"/>
          <p:cNvPicPr/>
          <p:nvPr/>
        </p:nvPicPr>
        <p:blipFill>
          <a:blip r:embed="rId7" cstate="print">
            <a:extLst>
              <a:ext uri="{28A0092B-C50C-407E-A947-70E740481C1C}">
                <a14:useLocalDpi xmlns:a14="http://schemas.microsoft.com/office/drawing/2010/main" val="0"/>
              </a:ext>
            </a:extLst>
          </a:blip>
          <a:stretch>
            <a:fillRect/>
          </a:stretch>
        </p:blipFill>
        <p:spPr>
          <a:xfrm>
            <a:off x="10239267" y="5809680"/>
            <a:ext cx="379832" cy="323179"/>
          </a:xfrm>
          <a:prstGeom prst="rect">
            <a:avLst/>
          </a:prstGeom>
        </p:spPr>
      </p:pic>
      <p:sp>
        <p:nvSpPr>
          <p:cNvPr id="27" name="TextBox 26"/>
          <p:cNvSpPr txBox="1"/>
          <p:nvPr/>
        </p:nvSpPr>
        <p:spPr>
          <a:xfrm>
            <a:off x="4811377" y="426998"/>
            <a:ext cx="2740631" cy="400110"/>
          </a:xfrm>
          <a:prstGeom prst="rect">
            <a:avLst/>
          </a:prstGeom>
          <a:noFill/>
        </p:spPr>
        <p:txBody>
          <a:bodyPr wrap="square" rtlCol="0">
            <a:spAutoFit/>
          </a:bodyPr>
          <a:lstStyle/>
          <a:p>
            <a:pPr algn="ctr"/>
            <a:r>
              <a:rPr lang="en-GB" sz="1000" dirty="0">
                <a:latin typeface="Seven Monkey Fury BB" panose="020B0603050302020204" pitchFamily="34" charset="0"/>
              </a:rPr>
              <a:t>A spicy selection of literacy-focused starters to whet your appetite!</a:t>
            </a:r>
          </a:p>
        </p:txBody>
      </p:sp>
      <p:sp>
        <p:nvSpPr>
          <p:cNvPr id="40" name="TextBox 39"/>
          <p:cNvSpPr txBox="1"/>
          <p:nvPr/>
        </p:nvSpPr>
        <p:spPr>
          <a:xfrm>
            <a:off x="7876960" y="426998"/>
            <a:ext cx="2691434" cy="400110"/>
          </a:xfrm>
          <a:prstGeom prst="rect">
            <a:avLst/>
          </a:prstGeom>
          <a:noFill/>
        </p:spPr>
        <p:txBody>
          <a:bodyPr wrap="square" rtlCol="0">
            <a:spAutoFit/>
          </a:bodyPr>
          <a:lstStyle/>
          <a:p>
            <a:pPr algn="ctr"/>
            <a:r>
              <a:rPr lang="en-GB" sz="1000" dirty="0">
                <a:latin typeface="Seven Monkey Fury BB" panose="020B0603050302020204" pitchFamily="34" charset="0"/>
              </a:rPr>
              <a:t>Hit your homework hunger hard with this mouth-watering selection of main courses!</a:t>
            </a:r>
          </a:p>
        </p:txBody>
      </p:sp>
      <p:sp>
        <p:nvSpPr>
          <p:cNvPr id="39" name="TextBox 38"/>
          <p:cNvSpPr txBox="1"/>
          <p:nvPr/>
        </p:nvSpPr>
        <p:spPr>
          <a:xfrm>
            <a:off x="1534840" y="4797152"/>
            <a:ext cx="3024336" cy="338554"/>
          </a:xfrm>
          <a:prstGeom prst="rect">
            <a:avLst/>
          </a:prstGeom>
          <a:noFill/>
        </p:spPr>
        <p:txBody>
          <a:bodyPr wrap="square" rtlCol="0">
            <a:spAutoFit/>
          </a:bodyPr>
          <a:lstStyle/>
          <a:p>
            <a:pPr algn="ctr"/>
            <a:r>
              <a:rPr lang="en-GB" sz="1600" b="1" dirty="0">
                <a:solidFill>
                  <a:srgbClr val="FF0000"/>
                </a:solidFill>
                <a:effectLst>
                  <a:outerShdw blurRad="38100" dist="38100" dir="2700000" algn="tl">
                    <a:srgbClr val="000000">
                      <a:alpha val="43137"/>
                    </a:srgbClr>
                  </a:outerShdw>
                </a:effectLst>
                <a:latin typeface="Seven Monkey Fury BB" panose="020B0603050302020204" pitchFamily="34" charset="0"/>
              </a:rPr>
              <a:t>How to order</a:t>
            </a:r>
          </a:p>
        </p:txBody>
      </p:sp>
      <p:cxnSp>
        <p:nvCxnSpPr>
          <p:cNvPr id="41" name="Straight Connector 40"/>
          <p:cNvCxnSpPr/>
          <p:nvPr/>
        </p:nvCxnSpPr>
        <p:spPr>
          <a:xfrm>
            <a:off x="1631504" y="5157192"/>
            <a:ext cx="2880320" cy="0"/>
          </a:xfrm>
          <a:prstGeom prst="line">
            <a:avLst/>
          </a:prstGeom>
        </p:spPr>
        <p:style>
          <a:lnRef idx="2">
            <a:schemeClr val="accent2"/>
          </a:lnRef>
          <a:fillRef idx="0">
            <a:schemeClr val="accent2"/>
          </a:fillRef>
          <a:effectRef idx="1">
            <a:schemeClr val="accent2"/>
          </a:effectRef>
          <a:fontRef idx="minor">
            <a:schemeClr val="tx1"/>
          </a:fontRef>
        </p:style>
      </p:cxnSp>
      <p:pic>
        <p:nvPicPr>
          <p:cNvPr id="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3897" t="7603" r="6381" b="6026"/>
          <a:stretch/>
        </p:blipFill>
        <p:spPr bwMode="auto">
          <a:xfrm>
            <a:off x="1656225" y="1969302"/>
            <a:ext cx="2923212" cy="18597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6483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8866" y="-6221"/>
            <a:ext cx="3024336" cy="400110"/>
          </a:xfrm>
          <a:prstGeom prst="rect">
            <a:avLst/>
          </a:prstGeom>
          <a:noFill/>
        </p:spPr>
        <p:txBody>
          <a:bodyPr wrap="square" rtlCol="0">
            <a:spAutoFit/>
          </a:bodyPr>
          <a:lstStyle/>
          <a:p>
            <a:pPr algn="ctr"/>
            <a:r>
              <a:rPr lang="en-GB" sz="2000" b="1" dirty="0">
                <a:solidFill>
                  <a:srgbClr val="FF0000"/>
                </a:solidFill>
                <a:effectLst>
                  <a:outerShdw blurRad="38100" dist="38100" dir="2700000" algn="tl">
                    <a:srgbClr val="000000">
                      <a:alpha val="43137"/>
                    </a:srgbClr>
                  </a:outerShdw>
                </a:effectLst>
                <a:latin typeface="Seven Monkey Fury BB" panose="020B0603050302020204" pitchFamily="34" charset="0"/>
              </a:rPr>
              <a:t>Chef’s Specials</a:t>
            </a:r>
          </a:p>
        </p:txBody>
      </p:sp>
      <p:sp>
        <p:nvSpPr>
          <p:cNvPr id="13" name="TextBox 12"/>
          <p:cNvSpPr txBox="1"/>
          <p:nvPr/>
        </p:nvSpPr>
        <p:spPr>
          <a:xfrm>
            <a:off x="7777356" y="8766"/>
            <a:ext cx="2890645" cy="400110"/>
          </a:xfrm>
          <a:prstGeom prst="rect">
            <a:avLst/>
          </a:prstGeom>
          <a:noFill/>
        </p:spPr>
        <p:txBody>
          <a:bodyPr wrap="square" rtlCol="0">
            <a:spAutoFit/>
          </a:bodyPr>
          <a:lstStyle/>
          <a:p>
            <a:pPr algn="ctr"/>
            <a:r>
              <a:rPr lang="en-GB" sz="2000" b="1" dirty="0">
                <a:solidFill>
                  <a:srgbClr val="FF0000"/>
                </a:solidFill>
                <a:effectLst>
                  <a:outerShdw blurRad="38100" dist="38100" dir="2700000" algn="tl">
                    <a:srgbClr val="000000">
                      <a:alpha val="43137"/>
                    </a:srgbClr>
                  </a:outerShdw>
                </a:effectLst>
                <a:latin typeface="Seven Monkey Fury BB" panose="020B0603050302020204" pitchFamily="34" charset="0"/>
              </a:rPr>
              <a:t>Sharers</a:t>
            </a:r>
          </a:p>
        </p:txBody>
      </p:sp>
      <p:sp>
        <p:nvSpPr>
          <p:cNvPr id="6" name="TextBox 5"/>
          <p:cNvSpPr txBox="1"/>
          <p:nvPr/>
        </p:nvSpPr>
        <p:spPr>
          <a:xfrm>
            <a:off x="4687143" y="1485535"/>
            <a:ext cx="2699529" cy="5062924"/>
          </a:xfrm>
          <a:prstGeom prst="rect">
            <a:avLst/>
          </a:prstGeom>
          <a:noFill/>
        </p:spPr>
        <p:txBody>
          <a:bodyPr wrap="square" rtlCol="0">
            <a:spAutoFit/>
          </a:bodyPr>
          <a:lstStyle/>
          <a:p>
            <a:r>
              <a:rPr lang="en-GB" sz="1100" b="1" dirty="0"/>
              <a:t>Mixed Media Special </a:t>
            </a:r>
            <a:r>
              <a:rPr lang="en-GB" sz="1100" dirty="0"/>
              <a:t>…………………………………</a:t>
            </a:r>
          </a:p>
          <a:p>
            <a:r>
              <a:rPr lang="en-GB" sz="900" i="1" dirty="0"/>
              <a:t>Create a movie, a video blog, or a documentary explaining Crime and Deviance. This dish is served with free equipment hire and a video editing master class. Our Head Chef, Miss Coleman, recommends this dish to those with an eye for detail and an interest captivating the scientific interest of your peers. A lot of work involved here, but worth it in the end!</a:t>
            </a:r>
          </a:p>
          <a:p>
            <a:endParaRPr lang="en-GB" sz="900" i="1" dirty="0"/>
          </a:p>
          <a:p>
            <a:endParaRPr lang="en-GB" sz="900" dirty="0"/>
          </a:p>
          <a:p>
            <a:r>
              <a:rPr lang="en-GB" sz="1100" b="1" dirty="0"/>
              <a:t>Spicy Storyboard Supreme </a:t>
            </a:r>
            <a:r>
              <a:rPr lang="en-GB" sz="1100" dirty="0"/>
              <a:t>……………………….</a:t>
            </a:r>
            <a:endParaRPr lang="en-GB" sz="1100" b="1" dirty="0"/>
          </a:p>
          <a:p>
            <a:r>
              <a:rPr lang="en-GB" sz="900" i="1" dirty="0"/>
              <a:t>Create an A3, full colour storyboard depicting key terms from Crime and Deviance. Recommended for all budding artists, this dish requires a keen eye for observation and the ability to select and summarise important information. Be sure of your facts if you’re brave enough to tackle this monster meal!</a:t>
            </a:r>
          </a:p>
          <a:p>
            <a:endParaRPr lang="en-GB" sz="900" i="1" dirty="0"/>
          </a:p>
          <a:p>
            <a:endParaRPr lang="en-GB" sz="900" dirty="0"/>
          </a:p>
          <a:p>
            <a:r>
              <a:rPr lang="en-GB" sz="1100" b="1" dirty="0"/>
              <a:t>Hero Platter </a:t>
            </a:r>
            <a:r>
              <a:rPr lang="en-GB" sz="1100" dirty="0"/>
              <a:t>…………………..………………………….</a:t>
            </a:r>
            <a:endParaRPr lang="en-GB" sz="1100" b="1" dirty="0"/>
          </a:p>
          <a:p>
            <a:r>
              <a:rPr lang="en-GB" sz="900" i="1" dirty="0"/>
              <a:t>Create a Sociology superhero and produce a comic book / photo story / film of one of their adventures. What powers would they have? How would they use them to stop crime? Use key terms to link it to Sociology. There’s no end of fun to be had with this super-sized, superhero dish! </a:t>
            </a:r>
          </a:p>
          <a:p>
            <a:endParaRPr lang="en-GB" sz="900" dirty="0"/>
          </a:p>
          <a:p>
            <a:r>
              <a:rPr lang="en-GB" sz="1100" b="1" dirty="0"/>
              <a:t>Easy Bake Science Cake </a:t>
            </a:r>
            <a:r>
              <a:rPr lang="en-GB" sz="1100" dirty="0"/>
              <a:t>……………………..…….</a:t>
            </a:r>
          </a:p>
          <a:p>
            <a:r>
              <a:rPr lang="en-GB" sz="900" i="1" dirty="0"/>
              <a:t>Bake a cake inspired by Crime and Deviance. One of the tastiest dishes on the Takeaway Menu! What better way to demonstrate your understanding of a key topic than designing a themed cake for your classmates to enjoy! The only edible entry on the menu!</a:t>
            </a:r>
          </a:p>
          <a:p>
            <a:endParaRPr lang="en-GB" sz="900" dirty="0"/>
          </a:p>
        </p:txBody>
      </p:sp>
      <p:cxnSp>
        <p:nvCxnSpPr>
          <p:cNvPr id="18" name="Straight Connector 17"/>
          <p:cNvCxnSpPr/>
          <p:nvPr/>
        </p:nvCxnSpPr>
        <p:spPr>
          <a:xfrm>
            <a:off x="4811377" y="416200"/>
            <a:ext cx="274063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a:off x="7876960" y="416200"/>
            <a:ext cx="2691434" cy="0"/>
          </a:xfrm>
          <a:prstGeom prst="line">
            <a:avLst/>
          </a:prstGeom>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4811377" y="426998"/>
            <a:ext cx="2740631" cy="553998"/>
          </a:xfrm>
          <a:prstGeom prst="rect">
            <a:avLst/>
          </a:prstGeom>
          <a:noFill/>
        </p:spPr>
        <p:txBody>
          <a:bodyPr wrap="square" rtlCol="0">
            <a:spAutoFit/>
          </a:bodyPr>
          <a:lstStyle/>
          <a:p>
            <a:pPr algn="ctr"/>
            <a:r>
              <a:rPr lang="en-GB" sz="1000" dirty="0">
                <a:latin typeface="Seven Monkey Fury BB" panose="020B0603050302020204" pitchFamily="34" charset="0"/>
              </a:rPr>
              <a:t>Get your teeth into these extra spicy dishes! They come highly recommended but be warned: they’re not for the faint hearted!</a:t>
            </a:r>
          </a:p>
        </p:txBody>
      </p:sp>
      <p:sp>
        <p:nvSpPr>
          <p:cNvPr id="40" name="TextBox 39"/>
          <p:cNvSpPr txBox="1"/>
          <p:nvPr/>
        </p:nvSpPr>
        <p:spPr>
          <a:xfrm>
            <a:off x="7876960" y="426998"/>
            <a:ext cx="2691434" cy="553998"/>
          </a:xfrm>
          <a:prstGeom prst="rect">
            <a:avLst/>
          </a:prstGeom>
          <a:noFill/>
        </p:spPr>
        <p:txBody>
          <a:bodyPr wrap="square" rtlCol="0">
            <a:spAutoFit/>
          </a:bodyPr>
          <a:lstStyle/>
          <a:p>
            <a:pPr algn="ctr"/>
            <a:r>
              <a:rPr lang="en-GB" sz="1000" dirty="0">
                <a:latin typeface="Seven Monkey Fury BB" panose="020B0603050302020204" pitchFamily="34" charset="0"/>
              </a:rPr>
              <a:t>Don’t want to eat alone? A meal with friends can be great fun, too! Try out one of these sensational sharers!</a:t>
            </a:r>
          </a:p>
        </p:txBody>
      </p:sp>
      <p:sp>
        <p:nvSpPr>
          <p:cNvPr id="39" name="TextBox 38"/>
          <p:cNvSpPr txBox="1"/>
          <p:nvPr/>
        </p:nvSpPr>
        <p:spPr>
          <a:xfrm>
            <a:off x="1539760" y="8766"/>
            <a:ext cx="3024336" cy="400110"/>
          </a:xfrm>
          <a:prstGeom prst="rect">
            <a:avLst/>
          </a:prstGeom>
          <a:noFill/>
        </p:spPr>
        <p:txBody>
          <a:bodyPr wrap="square" rtlCol="0">
            <a:spAutoFit/>
          </a:bodyPr>
          <a:lstStyle/>
          <a:p>
            <a:pPr algn="ctr"/>
            <a:r>
              <a:rPr lang="en-GB" sz="2000" b="1" dirty="0">
                <a:solidFill>
                  <a:srgbClr val="FF0000"/>
                </a:solidFill>
                <a:effectLst>
                  <a:outerShdw blurRad="38100" dist="38100" dir="2700000" algn="tl">
                    <a:srgbClr val="000000">
                      <a:alpha val="43137"/>
                    </a:srgbClr>
                  </a:outerShdw>
                </a:effectLst>
                <a:latin typeface="Seven Monkey Fury BB" panose="020B0603050302020204" pitchFamily="34" charset="0"/>
              </a:rPr>
              <a:t>Reflective desserts</a:t>
            </a:r>
          </a:p>
        </p:txBody>
      </p:sp>
      <p:sp>
        <p:nvSpPr>
          <p:cNvPr id="41" name="TextBox 40"/>
          <p:cNvSpPr txBox="1"/>
          <p:nvPr/>
        </p:nvSpPr>
        <p:spPr>
          <a:xfrm>
            <a:off x="1127449" y="1065179"/>
            <a:ext cx="3120118" cy="5493812"/>
          </a:xfrm>
          <a:prstGeom prst="rect">
            <a:avLst/>
          </a:prstGeom>
          <a:noFill/>
        </p:spPr>
        <p:txBody>
          <a:bodyPr wrap="square" rtlCol="0">
            <a:spAutoFit/>
          </a:bodyPr>
          <a:lstStyle/>
          <a:p>
            <a:r>
              <a:rPr lang="en-GB" sz="1100" b="1" dirty="0"/>
              <a:t>Progress Pie </a:t>
            </a:r>
            <a:r>
              <a:rPr lang="en-GB" sz="1100" dirty="0"/>
              <a:t>………….……………………………………</a:t>
            </a:r>
          </a:p>
          <a:p>
            <a:r>
              <a:rPr lang="en-GB" sz="900" i="1" dirty="0"/>
              <a:t>Write your own teacher-style progress report for the Crime and Deviance unit showing your understanding.</a:t>
            </a:r>
          </a:p>
          <a:p>
            <a:endParaRPr lang="en-GB" sz="900" dirty="0"/>
          </a:p>
          <a:p>
            <a:r>
              <a:rPr lang="en-GB" sz="1100" b="1" dirty="0"/>
              <a:t>Rapid Reflection Roulade </a:t>
            </a:r>
            <a:r>
              <a:rPr lang="en-GB" sz="1100" dirty="0"/>
              <a:t>………………………….</a:t>
            </a:r>
            <a:endParaRPr lang="en-GB" sz="1100" b="1" dirty="0"/>
          </a:p>
          <a:p>
            <a:r>
              <a:rPr lang="en-GB" sz="900" i="1" dirty="0"/>
              <a:t>Complete a ‘five-minute reflection plan’ based on the unit Crime and Deviance.</a:t>
            </a:r>
          </a:p>
          <a:p>
            <a:endParaRPr lang="en-GB" sz="900" dirty="0"/>
          </a:p>
          <a:p>
            <a:r>
              <a:rPr lang="en-GB" sz="1100" b="1" dirty="0"/>
              <a:t>Edible Extension </a:t>
            </a:r>
            <a:r>
              <a:rPr lang="en-GB" sz="1100" dirty="0"/>
              <a:t>……………….……………………….</a:t>
            </a:r>
            <a:endParaRPr lang="en-GB" sz="1100" b="1" dirty="0"/>
          </a:p>
          <a:p>
            <a:r>
              <a:rPr lang="en-GB" sz="900" i="1" dirty="0"/>
              <a:t>Compose three extension questions, based on Crime and Deviance and research the answers.</a:t>
            </a:r>
          </a:p>
          <a:p>
            <a:endParaRPr lang="en-GB" sz="900" dirty="0"/>
          </a:p>
          <a:p>
            <a:r>
              <a:rPr lang="en-GB" sz="1100" b="1" dirty="0"/>
              <a:t>Glace Graph</a:t>
            </a:r>
            <a:r>
              <a:rPr lang="en-GB" sz="1100" dirty="0"/>
              <a:t>………………………………………...…….</a:t>
            </a:r>
          </a:p>
          <a:p>
            <a:r>
              <a:rPr lang="en-GB" sz="900" i="1" dirty="0"/>
              <a:t>Produce a graph to demonstrate what you have learnt and the progress you have made in Crime and Deviance.</a:t>
            </a:r>
          </a:p>
          <a:p>
            <a:endParaRPr lang="en-GB" sz="900" dirty="0"/>
          </a:p>
          <a:p>
            <a:r>
              <a:rPr lang="en-GB" sz="1100" b="1" dirty="0"/>
              <a:t>Twice Baked Marked Meringue </a:t>
            </a:r>
            <a:r>
              <a:rPr lang="en-GB" sz="1100" dirty="0"/>
              <a:t>………..………</a:t>
            </a:r>
          </a:p>
          <a:p>
            <a:r>
              <a:rPr lang="en-GB" sz="900" i="1" dirty="0"/>
              <a:t>Choose one piece of marked work in your book and re-do it, ensuring that you are responding to feedback and making improvements where necessary.</a:t>
            </a:r>
          </a:p>
          <a:p>
            <a:endParaRPr lang="en-GB" sz="900" dirty="0"/>
          </a:p>
          <a:p>
            <a:r>
              <a:rPr lang="en-GB" sz="1100" b="1" dirty="0"/>
              <a:t>Audit Ice Cream </a:t>
            </a:r>
            <a:r>
              <a:rPr lang="en-GB" sz="1100" dirty="0"/>
              <a:t>……………………………………… </a:t>
            </a:r>
            <a:r>
              <a:rPr lang="en-GB" sz="900" i="1" dirty="0"/>
              <a:t>Complete an audit of your written work in Sociology. What are your strengths? Where are your common errors? What targets could you set yourself for improvement? </a:t>
            </a:r>
          </a:p>
          <a:p>
            <a:endParaRPr lang="en-GB" sz="900" dirty="0"/>
          </a:p>
          <a:p>
            <a:r>
              <a:rPr lang="en-GB" sz="1100" b="1" dirty="0"/>
              <a:t>Let’s play </a:t>
            </a:r>
            <a:r>
              <a:rPr lang="en-GB" sz="1100" dirty="0"/>
              <a:t>…….………………………………….………… </a:t>
            </a:r>
            <a:r>
              <a:rPr lang="en-GB" sz="900" i="1" dirty="0"/>
              <a:t>Design a whole-class game that reflects on any skills that we have developed the unit Crime and Deviance.</a:t>
            </a:r>
          </a:p>
          <a:p>
            <a:endParaRPr lang="en-GB" sz="900" dirty="0"/>
          </a:p>
          <a:p>
            <a:r>
              <a:rPr lang="en-GB" sz="1100" b="1" dirty="0"/>
              <a:t>Family Fondue</a:t>
            </a:r>
            <a:r>
              <a:rPr lang="en-GB" sz="1100" dirty="0"/>
              <a:t>……………………………………….... </a:t>
            </a:r>
            <a:r>
              <a:rPr lang="en-GB" sz="900" i="1" dirty="0"/>
              <a:t>Teach a Crime and Deviance lesson to a family member or friend and mark the work that they produce. </a:t>
            </a:r>
          </a:p>
          <a:p>
            <a:r>
              <a:rPr lang="en-GB" sz="1100" b="1" dirty="0"/>
              <a:t>Creative Crumble </a:t>
            </a:r>
            <a:r>
              <a:rPr lang="en-GB" sz="1100" dirty="0"/>
              <a:t>….………………………………… </a:t>
            </a:r>
            <a:r>
              <a:rPr lang="en-GB" sz="900" i="1" dirty="0"/>
              <a:t>Create a collage using images, words, photos, examples of work to demonstrate how you are using Sociology skills that you have developed this year.</a:t>
            </a:r>
          </a:p>
        </p:txBody>
      </p:sp>
      <p:pic>
        <p:nvPicPr>
          <p:cNvPr id="42" name="Picture 41"/>
          <p:cNvPicPr/>
          <p:nvPr/>
        </p:nvPicPr>
        <p:blipFill>
          <a:blip r:embed="rId2" cstate="print">
            <a:extLst>
              <a:ext uri="{28A0092B-C50C-407E-A947-70E740481C1C}">
                <a14:useLocalDpi xmlns:a14="http://schemas.microsoft.com/office/drawing/2010/main" val="0"/>
              </a:ext>
            </a:extLst>
          </a:blip>
          <a:stretch>
            <a:fillRect/>
          </a:stretch>
        </p:blipFill>
        <p:spPr>
          <a:xfrm>
            <a:off x="4255691" y="1017564"/>
            <a:ext cx="295921" cy="290828"/>
          </a:xfrm>
          <a:prstGeom prst="rect">
            <a:avLst/>
          </a:prstGeom>
        </p:spPr>
      </p:pic>
      <p:pic>
        <p:nvPicPr>
          <p:cNvPr id="43" name="Picture 42"/>
          <p:cNvPicPr/>
          <p:nvPr/>
        </p:nvPicPr>
        <p:blipFill>
          <a:blip r:embed="rId3" cstate="print">
            <a:extLst>
              <a:ext uri="{28A0092B-C50C-407E-A947-70E740481C1C}">
                <a14:useLocalDpi xmlns:a14="http://schemas.microsoft.com/office/drawing/2010/main" val="0"/>
              </a:ext>
            </a:extLst>
          </a:blip>
          <a:stretch>
            <a:fillRect/>
          </a:stretch>
        </p:blipFill>
        <p:spPr>
          <a:xfrm>
            <a:off x="4171779" y="2780315"/>
            <a:ext cx="387412" cy="218169"/>
          </a:xfrm>
          <a:prstGeom prst="rect">
            <a:avLst/>
          </a:prstGeom>
        </p:spPr>
      </p:pic>
      <p:pic>
        <p:nvPicPr>
          <p:cNvPr id="44" name="Picture 43"/>
          <p:cNvPicPr/>
          <p:nvPr/>
        </p:nvPicPr>
        <p:blipFill>
          <a:blip r:embed="rId4" cstate="print">
            <a:extLst>
              <a:ext uri="{28A0092B-C50C-407E-A947-70E740481C1C}">
                <a14:useLocalDpi xmlns:a14="http://schemas.microsoft.com/office/drawing/2010/main" val="0"/>
              </a:ext>
            </a:extLst>
          </a:blip>
          <a:stretch>
            <a:fillRect/>
          </a:stretch>
        </p:blipFill>
        <p:spPr>
          <a:xfrm>
            <a:off x="4171779" y="4914194"/>
            <a:ext cx="379832" cy="323179"/>
          </a:xfrm>
          <a:prstGeom prst="rect">
            <a:avLst/>
          </a:prstGeom>
        </p:spPr>
      </p:pic>
      <p:cxnSp>
        <p:nvCxnSpPr>
          <p:cNvPr id="45" name="Straight Connector 44"/>
          <p:cNvCxnSpPr/>
          <p:nvPr/>
        </p:nvCxnSpPr>
        <p:spPr>
          <a:xfrm>
            <a:off x="1672271" y="431187"/>
            <a:ext cx="2740631" cy="0"/>
          </a:xfrm>
          <a:prstGeom prst="line">
            <a:avLst/>
          </a:prstGeom>
        </p:spPr>
        <p:style>
          <a:lnRef idx="2">
            <a:schemeClr val="accent2"/>
          </a:lnRef>
          <a:fillRef idx="0">
            <a:schemeClr val="accent2"/>
          </a:fillRef>
          <a:effectRef idx="1">
            <a:schemeClr val="accent2"/>
          </a:effectRef>
          <a:fontRef idx="minor">
            <a:schemeClr val="tx1"/>
          </a:fontRef>
        </p:style>
      </p:cxnSp>
      <p:pic>
        <p:nvPicPr>
          <p:cNvPr id="46" name="Picture 45"/>
          <p:cNvPicPr/>
          <p:nvPr/>
        </p:nvPicPr>
        <p:blipFill>
          <a:blip r:embed="rId2" cstate="print">
            <a:extLst>
              <a:ext uri="{28A0092B-C50C-407E-A947-70E740481C1C}">
                <a14:useLocalDpi xmlns:a14="http://schemas.microsoft.com/office/drawing/2010/main" val="0"/>
              </a:ext>
            </a:extLst>
          </a:blip>
          <a:stretch>
            <a:fillRect/>
          </a:stretch>
        </p:blipFill>
        <p:spPr>
          <a:xfrm>
            <a:off x="4253672" y="1571826"/>
            <a:ext cx="295921" cy="290828"/>
          </a:xfrm>
          <a:prstGeom prst="rect">
            <a:avLst/>
          </a:prstGeom>
        </p:spPr>
      </p:pic>
      <p:pic>
        <p:nvPicPr>
          <p:cNvPr id="47" name="Picture 46"/>
          <p:cNvPicPr/>
          <p:nvPr/>
        </p:nvPicPr>
        <p:blipFill>
          <a:blip r:embed="rId2" cstate="print">
            <a:extLst>
              <a:ext uri="{28A0092B-C50C-407E-A947-70E740481C1C}">
                <a14:useLocalDpi xmlns:a14="http://schemas.microsoft.com/office/drawing/2010/main" val="0"/>
              </a:ext>
            </a:extLst>
          </a:blip>
          <a:stretch>
            <a:fillRect/>
          </a:stretch>
        </p:blipFill>
        <p:spPr>
          <a:xfrm>
            <a:off x="4264942" y="2185503"/>
            <a:ext cx="295921" cy="290828"/>
          </a:xfrm>
          <a:prstGeom prst="rect">
            <a:avLst/>
          </a:prstGeom>
        </p:spPr>
      </p:pic>
      <p:pic>
        <p:nvPicPr>
          <p:cNvPr id="48" name="Picture 47"/>
          <p:cNvPicPr/>
          <p:nvPr/>
        </p:nvPicPr>
        <p:blipFill>
          <a:blip r:embed="rId3" cstate="print">
            <a:extLst>
              <a:ext uri="{28A0092B-C50C-407E-A947-70E740481C1C}">
                <a14:useLocalDpi xmlns:a14="http://schemas.microsoft.com/office/drawing/2010/main" val="0"/>
              </a:ext>
            </a:extLst>
          </a:blip>
          <a:stretch>
            <a:fillRect/>
          </a:stretch>
        </p:blipFill>
        <p:spPr>
          <a:xfrm>
            <a:off x="4179791" y="3491663"/>
            <a:ext cx="387412" cy="218169"/>
          </a:xfrm>
          <a:prstGeom prst="rect">
            <a:avLst/>
          </a:prstGeom>
        </p:spPr>
      </p:pic>
      <p:pic>
        <p:nvPicPr>
          <p:cNvPr id="49" name="Picture 48"/>
          <p:cNvPicPr/>
          <p:nvPr/>
        </p:nvPicPr>
        <p:blipFill>
          <a:blip r:embed="rId3" cstate="print">
            <a:extLst>
              <a:ext uri="{28A0092B-C50C-407E-A947-70E740481C1C}">
                <a14:useLocalDpi xmlns:a14="http://schemas.microsoft.com/office/drawing/2010/main" val="0"/>
              </a:ext>
            </a:extLst>
          </a:blip>
          <a:stretch>
            <a:fillRect/>
          </a:stretch>
        </p:blipFill>
        <p:spPr>
          <a:xfrm>
            <a:off x="4171695" y="4219557"/>
            <a:ext cx="387412" cy="218169"/>
          </a:xfrm>
          <a:prstGeom prst="rect">
            <a:avLst/>
          </a:prstGeom>
        </p:spPr>
      </p:pic>
      <p:pic>
        <p:nvPicPr>
          <p:cNvPr id="50" name="Picture 49"/>
          <p:cNvPicPr/>
          <p:nvPr/>
        </p:nvPicPr>
        <p:blipFill>
          <a:blip r:embed="rId4" cstate="print">
            <a:extLst>
              <a:ext uri="{28A0092B-C50C-407E-A947-70E740481C1C}">
                <a14:useLocalDpi xmlns:a14="http://schemas.microsoft.com/office/drawing/2010/main" val="0"/>
              </a:ext>
            </a:extLst>
          </a:blip>
          <a:stretch>
            <a:fillRect/>
          </a:stretch>
        </p:blipFill>
        <p:spPr>
          <a:xfrm>
            <a:off x="4171695" y="5548184"/>
            <a:ext cx="379832" cy="323179"/>
          </a:xfrm>
          <a:prstGeom prst="rect">
            <a:avLst/>
          </a:prstGeom>
        </p:spPr>
      </p:pic>
      <p:pic>
        <p:nvPicPr>
          <p:cNvPr id="51" name="Picture 50"/>
          <p:cNvPicPr/>
          <p:nvPr/>
        </p:nvPicPr>
        <p:blipFill>
          <a:blip r:embed="rId4" cstate="print">
            <a:extLst>
              <a:ext uri="{28A0092B-C50C-407E-A947-70E740481C1C}">
                <a14:useLocalDpi xmlns:a14="http://schemas.microsoft.com/office/drawing/2010/main" val="0"/>
              </a:ext>
            </a:extLst>
          </a:blip>
          <a:stretch>
            <a:fillRect/>
          </a:stretch>
        </p:blipFill>
        <p:spPr>
          <a:xfrm>
            <a:off x="4187285" y="6186173"/>
            <a:ext cx="379832" cy="323179"/>
          </a:xfrm>
          <a:prstGeom prst="rect">
            <a:avLst/>
          </a:prstGeom>
        </p:spPr>
      </p:pic>
      <p:sp>
        <p:nvSpPr>
          <p:cNvPr id="52" name="TextBox 51"/>
          <p:cNvSpPr txBox="1"/>
          <p:nvPr/>
        </p:nvSpPr>
        <p:spPr>
          <a:xfrm>
            <a:off x="1672271" y="441985"/>
            <a:ext cx="2740631" cy="400110"/>
          </a:xfrm>
          <a:prstGeom prst="rect">
            <a:avLst/>
          </a:prstGeom>
          <a:noFill/>
        </p:spPr>
        <p:txBody>
          <a:bodyPr wrap="square" rtlCol="0">
            <a:spAutoFit/>
          </a:bodyPr>
          <a:lstStyle/>
          <a:p>
            <a:pPr algn="ctr"/>
            <a:r>
              <a:rPr lang="en-GB" sz="1000" dirty="0">
                <a:latin typeface="Seven Monkey Fury BB" panose="020B0603050302020204" pitchFamily="34" charset="0"/>
              </a:rPr>
              <a:t>Still hungry? Reflect on your progress with a tasty dessert!</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112" y="5158558"/>
            <a:ext cx="1146175"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001" y="4033562"/>
            <a:ext cx="1146175"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675" y="2775397"/>
            <a:ext cx="1146175"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674" y="1364058"/>
            <a:ext cx="1146175" cy="323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8389" y="5141437"/>
            <a:ext cx="2663610" cy="1718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3" name="TextBox 52"/>
          <p:cNvSpPr txBox="1"/>
          <p:nvPr/>
        </p:nvSpPr>
        <p:spPr>
          <a:xfrm>
            <a:off x="7752185" y="1484785"/>
            <a:ext cx="2699529" cy="3954929"/>
          </a:xfrm>
          <a:prstGeom prst="rect">
            <a:avLst/>
          </a:prstGeom>
          <a:noFill/>
        </p:spPr>
        <p:txBody>
          <a:bodyPr wrap="square" rtlCol="0">
            <a:spAutoFit/>
          </a:bodyPr>
          <a:lstStyle/>
          <a:p>
            <a:r>
              <a:rPr lang="en-GB" sz="1100" b="1" dirty="0"/>
              <a:t>Set Meal A </a:t>
            </a:r>
            <a:r>
              <a:rPr lang="en-GB" sz="1100" dirty="0"/>
              <a:t>………………….………………………..……</a:t>
            </a:r>
          </a:p>
          <a:p>
            <a:r>
              <a:rPr lang="en-GB" sz="900" i="1" dirty="0"/>
              <a:t>In a group (max. four), plan and teach a 20 minute revision lesson, complete with resources, based on Crime and Deviance. You could use a PowerPoint, create worksheets, or record a video. Just ensure that everybody in your group takes on a significant role… no room for spectators with this dish!</a:t>
            </a:r>
          </a:p>
          <a:p>
            <a:endParaRPr lang="en-GB" sz="900" i="1" dirty="0"/>
          </a:p>
          <a:p>
            <a:endParaRPr lang="en-GB" sz="900" dirty="0"/>
          </a:p>
          <a:p>
            <a:r>
              <a:rPr lang="en-GB" sz="1100" b="1" dirty="0"/>
              <a:t>Set Meal B </a:t>
            </a:r>
            <a:r>
              <a:rPr lang="en-GB" sz="1100" dirty="0"/>
              <a:t>………………………………..……………….</a:t>
            </a:r>
            <a:endParaRPr lang="en-GB" sz="1100" b="1" dirty="0"/>
          </a:p>
          <a:p>
            <a:r>
              <a:rPr lang="en-GB" sz="900" i="1" dirty="0"/>
              <a:t>In a group (max. four), write and perform a mini-play inspired by Crime and Deviance. This dish begins with a beautifully presented script, followed up by a gut-busting performance videoed for your classmates! Can you handle it?</a:t>
            </a:r>
          </a:p>
          <a:p>
            <a:r>
              <a:rPr lang="en-GB" sz="900" i="1" dirty="0"/>
              <a:t> </a:t>
            </a:r>
          </a:p>
          <a:p>
            <a:endParaRPr lang="en-GB" sz="900" dirty="0"/>
          </a:p>
          <a:p>
            <a:endParaRPr lang="en-GB" sz="1100" b="1" dirty="0"/>
          </a:p>
          <a:p>
            <a:r>
              <a:rPr lang="en-GB" sz="1100" b="1" dirty="0"/>
              <a:t>Set Meal C </a:t>
            </a:r>
            <a:r>
              <a:rPr lang="en-GB" sz="1100" dirty="0"/>
              <a:t>……………………..………………………….</a:t>
            </a:r>
            <a:endParaRPr lang="en-GB" sz="1100" b="1" dirty="0"/>
          </a:p>
          <a:p>
            <a:r>
              <a:rPr lang="en-GB" sz="900" i="1" dirty="0"/>
              <a:t>In a group (max. four), plan and deliver an assembly for your year group based on Crime and Deviance. This dish is the ultimate test of nerves! Can you demonstrate expert knowledge and captivate an audience of your peers?! Only the bravest live to tell the tale and see their work on the school screens!</a:t>
            </a:r>
          </a:p>
          <a:p>
            <a:endParaRPr lang="en-GB" sz="900" dirty="0"/>
          </a:p>
          <a:p>
            <a:endParaRPr lang="en-GB" sz="900" dirty="0"/>
          </a:p>
        </p:txBody>
      </p:sp>
      <p:pic>
        <p:nvPicPr>
          <p:cNvPr id="2055" name="Picture 7"/>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6084" r="12275"/>
          <a:stretch/>
        </p:blipFill>
        <p:spPr bwMode="auto">
          <a:xfrm>
            <a:off x="10056440" y="1157122"/>
            <a:ext cx="517132" cy="5413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0752" y="2564905"/>
            <a:ext cx="395536" cy="4149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0457" y="3839508"/>
            <a:ext cx="373509" cy="391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859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1223</Words>
  <Application>Microsoft Office PowerPoint</Application>
  <PresentationFormat>Widescreen</PresentationFormat>
  <Paragraphs>123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Seven Monkey Fury BB</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chris livesey</cp:lastModifiedBy>
  <cp:revision>46</cp:revision>
  <dcterms:created xsi:type="dcterms:W3CDTF">2014-03-16T11:08:46Z</dcterms:created>
  <dcterms:modified xsi:type="dcterms:W3CDTF">2020-09-20T13:35:59Z</dcterms:modified>
</cp:coreProperties>
</file>