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2" autoAdjust="0"/>
    <p:restoredTop sz="95326" autoAdjust="0"/>
  </p:normalViewPr>
  <p:slideViewPr>
    <p:cSldViewPr snapToGrid="0">
      <p:cViewPr>
        <p:scale>
          <a:sx n="90" d="100"/>
          <a:sy n="90" d="100"/>
        </p:scale>
        <p:origin x="446" y="-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58102-9985-4396-B580-462CAF4C7F5E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DB637-4B2A-409E-8418-12C63646B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261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The first level of the Board contains a set of relatively low-mark questions. Students can select as many as they like to complete for homework, with the objective being to “escape the level” by matching or exceeding a pre-specified “level mark”. In the example I’ve provided students need to score 15+ marks to go to the next level but this can, of course, be adjusted to whatever score you like.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student could, for example, select a couple of higher mark questions (10 and 6) to complete. If they score full-marks they complete the level. If, on the other hand, they score 12 marks they would need to complete further homework questions in order to successfully complete the level.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Once a student has achieved the requirements for level 3 they have completed that set of homework tasks. If you want to extended individual students further you can, if you wish, set “advanced levels” for them to complete.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CDB637-4B2A-409E-8418-12C63646BF7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989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FFA3A-AF7B-4892-9E0A-8E02ED983F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876379-3BED-48E3-9788-BC37F5EE27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9FBD4-252C-4B4C-85DF-2939DA3A7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D6B66-11FB-4A16-BBF5-B1B656F129BC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4B31E-86DF-456F-817D-32FC2062F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5BEE4-C9D5-4C8D-B96B-1118FB476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6126-08FE-41B1-A7E7-2754B07A5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407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C1837-4CDB-48B5-84D8-66697D74E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8BDA47-4750-407B-B167-185CE5C12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1089F-0ADE-4A87-AFE6-29767F63D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D6B66-11FB-4A16-BBF5-B1B656F129BC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54A65-FEA7-4C71-A6E8-0F8756C81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5456C-E15E-442B-ACE7-2401AD6A3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6126-08FE-41B1-A7E7-2754B07A5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066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8F9826-003B-4C36-91FA-0C3802893E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D5362E-E555-4CC9-8E3B-4768D6978A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76CE3E-7404-444E-A4AC-5B19A6FEC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D6B66-11FB-4A16-BBF5-B1B656F129BC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25AD4-06B3-4493-B771-9A29256F5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166A1-1C1E-49A5-A58F-36646C27E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6126-08FE-41B1-A7E7-2754B07A5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42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4C13B-7697-4966-8EFC-F07BAA558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E1023-CD1A-473E-88D5-783A0D37E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0503D-C663-482D-9126-D4437440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D6B66-11FB-4A16-BBF5-B1B656F129BC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51985-8604-4B16-AE9D-DA129D640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EC04CB-83E9-48F2-BB57-39AB2F1F2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6126-08FE-41B1-A7E7-2754B07A5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684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DCE59-8895-48EF-955B-A9B2D4636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0F4E7A-3C93-4E18-B535-3C6D78861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FA48E-32D7-480A-93A1-41ADA31AE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D6B66-11FB-4A16-BBF5-B1B656F129BC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A7237-7CE7-4E2D-BE49-B2C011624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8B596-1581-4E3C-915A-BAFE31592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6126-08FE-41B1-A7E7-2754B07A5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40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C75F-725F-4F95-8CCD-DD72F48F4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DCA7F-9385-47A9-A8D7-56AA47B38C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8F5D2E-4F6C-432C-B617-8DC307A35A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D1F907-04C3-41F7-BA3D-D4EA4C532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D6B66-11FB-4A16-BBF5-B1B656F129BC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280FC4-CAE0-4A6C-9C91-5CCE6B161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901B79-04C1-432E-A157-3D1CD2C3D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6126-08FE-41B1-A7E7-2754B07A5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08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9CC34-9259-4947-AA6F-2117B4206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747F2F-3CD9-4D6F-97DB-2367020EE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40D02E-1255-4A14-A192-56D613439A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7AFCCF-C4C3-4618-A708-5FD526A1CB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453D18-7AD4-4092-AD1D-B91DABCE0F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F28D6E-16FF-49DA-BBF0-47D540FAE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D6B66-11FB-4A16-BBF5-B1B656F129BC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8EA5DD-1442-4715-9833-AE654E648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E45807-348E-4B83-A818-9AC85AF97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6126-08FE-41B1-A7E7-2754B07A5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012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4A55D-8490-44CD-826D-953EA8567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743BDD-618B-41DC-8560-A1666C70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D6B66-11FB-4A16-BBF5-B1B656F129BC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D954E-FD71-4AA6-8D6B-B3FD24DFD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F5C287-AD2D-4F13-B960-4F7047464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6126-08FE-41B1-A7E7-2754B07A5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20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AA7EF0-5746-4C3D-A2B0-EA2CD221A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D6B66-11FB-4A16-BBF5-B1B656F129BC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DFC2C9-3723-42DA-9DE7-50AAC35BC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2E037D-D820-47F5-B6A8-EAB8ECFA7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6126-08FE-41B1-A7E7-2754B07A5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406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C748A-B66E-46F3-8E55-D4111BAC7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F572F-F294-413C-B144-F2B2CCB0F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58BFF1-A263-41B8-A573-0001BA5DDB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4F6CEF-0A1F-4B0D-A0F2-E33277260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D6B66-11FB-4A16-BBF5-B1B656F129BC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0F7632-8F02-4AAF-81A8-86BE5E48B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6F0BE2-93E0-44F5-9B68-F199353E9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6126-08FE-41B1-A7E7-2754B07A5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00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585D1-2293-419C-A10F-EEE0BA916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0C1974-B111-495B-8DF1-56E6991B89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F7035-42E1-4F32-8BEF-72CF9BC2CC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3AE7F-FF3D-4A43-82C1-D627FBAE7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D6B66-11FB-4A16-BBF5-B1B656F129BC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156E90-9E72-4DED-820E-885FE3859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4A638E-E29A-438A-A79B-6D13A5A86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6126-08FE-41B1-A7E7-2754B07A5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298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E5E22C-0215-4D3A-811F-79B62DD2D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80FF36-8D0F-4E11-9CF2-9C2DDE85CD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80C2B-20C2-4A4E-8E9D-7E9EEC0866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D6B66-11FB-4A16-BBF5-B1B656F129BC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65567-9D9C-4A2E-ABA8-7ECBC37B80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4DB0B-5120-4EEB-B203-D937F3A98E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B6126-08FE-41B1-A7E7-2754B07A5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131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shortcutstv.com/blog/takeawa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959AB4A-1E4C-405F-9D92-2C62B28ED68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2192002" cy="6858000"/>
          </a:xfrm>
          <a:prstGeom prst="rect">
            <a:avLst/>
          </a:prstGeom>
        </p:spPr>
      </p:pic>
      <p:pic>
        <p:nvPicPr>
          <p:cNvPr id="6" name="Picture 5">
            <a:hlinkClick r:id="rId4"/>
            <a:extLst>
              <a:ext uri="{FF2B5EF4-FFF2-40B4-BE49-F238E27FC236}">
                <a16:creationId xmlns:a16="http://schemas.microsoft.com/office/drawing/2014/main" id="{651E0BFA-55D7-490A-A9BD-8D28EF55D5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" y="1"/>
            <a:ext cx="1418302" cy="599768"/>
          </a:xfrm>
          <a:prstGeom prst="rect">
            <a:avLst/>
          </a:prstGeom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A501CE4-DF23-41F6-AF4D-A6FDDF24D0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736094"/>
              </p:ext>
            </p:extLst>
          </p:nvPr>
        </p:nvGraphicFramePr>
        <p:xfrm>
          <a:off x="795529" y="599769"/>
          <a:ext cx="10861304" cy="5815584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1127741">
                  <a:extLst>
                    <a:ext uri="{9D8B030D-6E8A-4147-A177-3AD203B41FA5}">
                      <a16:colId xmlns:a16="http://schemas.microsoft.com/office/drawing/2014/main" val="2707233837"/>
                    </a:ext>
                  </a:extLst>
                </a:gridCol>
                <a:gridCol w="1127741">
                  <a:extLst>
                    <a:ext uri="{9D8B030D-6E8A-4147-A177-3AD203B41FA5}">
                      <a16:colId xmlns:a16="http://schemas.microsoft.com/office/drawing/2014/main" val="4022038404"/>
                    </a:ext>
                  </a:extLst>
                </a:gridCol>
                <a:gridCol w="1127741">
                  <a:extLst>
                    <a:ext uri="{9D8B030D-6E8A-4147-A177-3AD203B41FA5}">
                      <a16:colId xmlns:a16="http://schemas.microsoft.com/office/drawing/2014/main" val="3312161543"/>
                    </a:ext>
                  </a:extLst>
                </a:gridCol>
                <a:gridCol w="1127741">
                  <a:extLst>
                    <a:ext uri="{9D8B030D-6E8A-4147-A177-3AD203B41FA5}">
                      <a16:colId xmlns:a16="http://schemas.microsoft.com/office/drawing/2014/main" val="1515405172"/>
                    </a:ext>
                  </a:extLst>
                </a:gridCol>
                <a:gridCol w="1127741">
                  <a:extLst>
                    <a:ext uri="{9D8B030D-6E8A-4147-A177-3AD203B41FA5}">
                      <a16:colId xmlns:a16="http://schemas.microsoft.com/office/drawing/2014/main" val="4053517579"/>
                    </a:ext>
                  </a:extLst>
                </a:gridCol>
                <a:gridCol w="1127741">
                  <a:extLst>
                    <a:ext uri="{9D8B030D-6E8A-4147-A177-3AD203B41FA5}">
                      <a16:colId xmlns:a16="http://schemas.microsoft.com/office/drawing/2014/main" val="1292326879"/>
                    </a:ext>
                  </a:extLst>
                </a:gridCol>
                <a:gridCol w="1127741">
                  <a:extLst>
                    <a:ext uri="{9D8B030D-6E8A-4147-A177-3AD203B41FA5}">
                      <a16:colId xmlns:a16="http://schemas.microsoft.com/office/drawing/2014/main" val="3821314294"/>
                    </a:ext>
                  </a:extLst>
                </a:gridCol>
                <a:gridCol w="1127741">
                  <a:extLst>
                    <a:ext uri="{9D8B030D-6E8A-4147-A177-3AD203B41FA5}">
                      <a16:colId xmlns:a16="http://schemas.microsoft.com/office/drawing/2014/main" val="1508517094"/>
                    </a:ext>
                  </a:extLst>
                </a:gridCol>
                <a:gridCol w="1127741">
                  <a:extLst>
                    <a:ext uri="{9D8B030D-6E8A-4147-A177-3AD203B41FA5}">
                      <a16:colId xmlns:a16="http://schemas.microsoft.com/office/drawing/2014/main" val="380240660"/>
                    </a:ext>
                  </a:extLst>
                </a:gridCol>
                <a:gridCol w="711635">
                  <a:extLst>
                    <a:ext uri="{9D8B030D-6E8A-4147-A177-3AD203B41FA5}">
                      <a16:colId xmlns:a16="http://schemas.microsoft.com/office/drawing/2014/main" val="3838116285"/>
                    </a:ext>
                  </a:extLst>
                </a:gridCol>
              </a:tblGrid>
              <a:tr h="435049">
                <a:tc gridSpan="10">
                  <a:txBody>
                    <a:bodyPr/>
                    <a:lstStyle/>
                    <a:p>
                      <a:pPr algn="ctr"/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Climbing a Mountain: Families and Households</a:t>
                      </a:r>
                    </a:p>
                    <a:p>
                      <a:pPr algn="ctr"/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7147043"/>
                  </a:ext>
                </a:extLst>
              </a:tr>
              <a:tr h="1783558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[10] </a:t>
                      </a:r>
                    </a:p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Outline and explain two ways in which government policies may affect family structure. </a:t>
                      </a:r>
                    </a:p>
                    <a:p>
                      <a:pPr algn="ctr"/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[10] </a:t>
                      </a:r>
                    </a:p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Analyse two ways in which demographic trends since 1900 may have affected the nature of childhood.</a:t>
                      </a:r>
                    </a:p>
                    <a:p>
                      <a:pPr algn="ctr"/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[10]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Analyse two ways in which changing patterns of marriage have affected family structure in the UK</a:t>
                      </a:r>
                    </a:p>
                    <a:p>
                      <a:pPr algn="ctr"/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[20]</a:t>
                      </a:r>
                    </a:p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Evaluate the contribution of Feminism to our understanding of the family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[20]</a:t>
                      </a:r>
                    </a:p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Evaluate the view that the division of labour and power relationships in couples are equal in modern family life.</a:t>
                      </a:r>
                    </a:p>
                    <a:p>
                      <a:pPr algn="ctr"/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[20]</a:t>
                      </a:r>
                    </a:p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Evaluate the contribution of Marxism to our understanding of the family. </a:t>
                      </a:r>
                    </a:p>
                    <a:p>
                      <a:pPr algn="ctr"/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[20]</a:t>
                      </a:r>
                    </a:p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Evaluate sociological explanations of changes in the experience of childhood in the last 50 years or so. </a:t>
                      </a:r>
                    </a:p>
                    <a:p>
                      <a:pPr algn="ctr"/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[20]</a:t>
                      </a:r>
                    </a:p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Evaluate the view that individual choice in personal relationships has made family life less important in the United Kingdom today.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[20]</a:t>
                      </a:r>
                    </a:p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Evaluate sociological views on the impact of government policies and laws on the role of the family.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Achieve 50+ marks at this level to reach the top.</a:t>
                      </a:r>
                    </a:p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189372"/>
                  </a:ext>
                </a:extLst>
              </a:tr>
              <a:tr h="1776506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[6]</a:t>
                      </a:r>
                    </a:p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Outline three reasons for changing patterns of divorce in the UK.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[6]</a:t>
                      </a:r>
                    </a:p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Outline three reasons for the fall in the death rate in the United Kingdom since 1900. </a:t>
                      </a:r>
                    </a:p>
                    <a:p>
                      <a:pPr algn="ctr"/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[10] </a:t>
                      </a:r>
                    </a:p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Outline and explain two ways in which women's involvement in paid work has affected family structures.</a:t>
                      </a:r>
                    </a:p>
                    <a:p>
                      <a:pPr algn="ctr"/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[10] </a:t>
                      </a:r>
                    </a:p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Outline and explain two ways in which women's involvement in paid work has affected family structures.</a:t>
                      </a:r>
                    </a:p>
                    <a:p>
                      <a:pPr algn="ctr"/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[10] </a:t>
                      </a:r>
                    </a:p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Outline and explain two ways postmodernists argue increased individual choice has affected patterns of family life.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[10] </a:t>
                      </a:r>
                    </a:p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Analyse two changes in the position of children in society over the last 100 years.</a:t>
                      </a:r>
                    </a:p>
                    <a:p>
                      <a:pPr algn="ctr"/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[10] </a:t>
                      </a:r>
                    </a:p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Outline and explain two ways in which government policies may affect the experience of childhood today. </a:t>
                      </a:r>
                    </a:p>
                    <a:p>
                      <a:pPr algn="ctr"/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[20]</a:t>
                      </a:r>
                    </a:p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Evaluate the view the division of labour and power relationships in couples are equal in modern family life.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[20]</a:t>
                      </a:r>
                    </a:p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Evaluate the contribution of Marxist views to our understanding of the family.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 to next level if you have achieved 40+</a:t>
                      </a:r>
                    </a:p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GB" sz="1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arks </a:t>
                      </a:r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this level.</a:t>
                      </a:r>
                    </a:p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35029"/>
                  </a:ext>
                </a:extLst>
              </a:tr>
              <a:tr h="1447038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[2]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Define the term ‘serial monogamy’. </a:t>
                      </a:r>
                    </a:p>
                    <a:p>
                      <a:pPr algn="ctr"/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[2]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Using </a:t>
                      </a: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one 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example, explain how women may be exploited within the family.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[2] </a:t>
                      </a:r>
                    </a:p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Define the term ‘life course’.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[2]</a:t>
                      </a:r>
                    </a:p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Using one example, briefly explain how family life may be functional for adults.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[2]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Define the term ‘primary socialisation’. </a:t>
                      </a:r>
                    </a:p>
                    <a:p>
                      <a:pPr algn="ctr"/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[2]</a:t>
                      </a:r>
                    </a:p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Using one example, briefly explain how childhood may be a negative experience for some children.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[6]</a:t>
                      </a:r>
                    </a:p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Outline three reasons for women delaying childbirth. </a:t>
                      </a:r>
                    </a:p>
                    <a:p>
                      <a:pPr algn="ctr"/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[6]</a:t>
                      </a:r>
                    </a:p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Outline three effects on society of an ageing population. </a:t>
                      </a:r>
                    </a:p>
                    <a:p>
                      <a:pPr algn="ctr"/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[10] </a:t>
                      </a:r>
                    </a:p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Outline and explain two ways in which changes in society may have affected family size. </a:t>
                      </a:r>
                    </a:p>
                    <a:p>
                      <a:pPr algn="ctr"/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 to next level if you have achieved 15+ marks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15773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654ACBE-2E19-4020-834B-E2AFE0E7E886}"/>
              </a:ext>
            </a:extLst>
          </p:cNvPr>
          <p:cNvSpPr txBox="1"/>
          <p:nvPr/>
        </p:nvSpPr>
        <p:spPr>
          <a:xfrm>
            <a:off x="7375" y="5434597"/>
            <a:ext cx="9242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Foothills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DD1D8D-25CC-42A4-B0FC-18AA2F6A2F1F}"/>
              </a:ext>
            </a:extLst>
          </p:cNvPr>
          <p:cNvSpPr txBox="1"/>
          <p:nvPr/>
        </p:nvSpPr>
        <p:spPr>
          <a:xfrm>
            <a:off x="7375" y="3640210"/>
            <a:ext cx="924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Mid</a:t>
            </a:r>
          </a:p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Ranges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F76038-4D09-471E-A01D-35EB5626BE88}"/>
              </a:ext>
            </a:extLst>
          </p:cNvPr>
          <p:cNvSpPr txBox="1"/>
          <p:nvPr/>
        </p:nvSpPr>
        <p:spPr>
          <a:xfrm>
            <a:off x="7375" y="1845824"/>
            <a:ext cx="924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</a:p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Peaks</a:t>
            </a:r>
          </a:p>
        </p:txBody>
      </p:sp>
    </p:spTree>
    <p:extLst>
      <p:ext uri="{BB962C8B-B14F-4D97-AF65-F5344CB8AC3E}">
        <p14:creationId xmlns:p14="http://schemas.microsoft.com/office/powerpoint/2010/main" val="877939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713</Words>
  <Application>Microsoft Office PowerPoint</Application>
  <PresentationFormat>Widescreen</PresentationFormat>
  <Paragraphs>75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livesey</dc:creator>
  <cp:lastModifiedBy>chris livesey</cp:lastModifiedBy>
  <cp:revision>30</cp:revision>
  <dcterms:created xsi:type="dcterms:W3CDTF">2020-09-22T08:27:16Z</dcterms:created>
  <dcterms:modified xsi:type="dcterms:W3CDTF">2020-09-29T08:27:36Z</dcterms:modified>
</cp:coreProperties>
</file>