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4995" autoAdjust="0"/>
    <p:restoredTop sz="25092" autoAdjust="0"/>
  </p:normalViewPr>
  <p:slideViewPr>
    <p:cSldViewPr snapToGrid="0">
      <p:cViewPr varScale="1">
        <p:scale>
          <a:sx n="18" d="100"/>
          <a:sy n="18" d="100"/>
        </p:scale>
        <p:origin x="31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08D4C-CFB9-461C-9B5F-375A5052864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73FA-8A74-4864-83B2-8FCF5B552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3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Instructions</a:t>
            </a:r>
            <a:endParaRPr lang="en-GB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“Earn to Learn” the objective is to earn the most money by completing homework tasks. These are purchased from lists of differing difficulty (and reward) using Imaginary Cash (IC).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quick look at a game board [Gamified_learn2earn_culture.pptx] will demonstrate how this works: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The Board has 6 option lists with questions on each being worth, in this instance, 2, 4, 8,10, 20 and 30 marks.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Students purchase homework questions using the IC they have earned by successfully answering questions.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At the start of the game, when no student has earned any money, all of the 2-mark questions are free to purchase. Students can do as many of these questions as they like (or the teacher allows - you may want to put an initial limit on how many free questions can be answered) in order to build-up a store of IC.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IC is achieved through translating the marks students score for the questions they answer into IC. For example: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 starts by doing 3 free questions and scores 5 marks in total. They now have 5 IC to spend on their next round of homework.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next round they decide to do one 8-mark and two 4-mark questions (spending all their 5 IC in the process), for which they receive 10 marks in total (or 10 IC to spend in the next round).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Students can answer any questions they like, in any order, as long as they have the money to pay for them, with a couple of qualifications: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You might want to ban students who hold IC from attempting 2-mark questions after the initial money-earning round.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Students must answer at least one question from every list on the Board.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Play continues until the teacher declares an end to the homework for a particular topic. If you want to award small prizes that’s entirely up to you, but these could include prizes for the student: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ends the homework session with the most IC.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answers the most questions.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scores the highest combined marks for 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list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73FA-8A74-4864-83B2-8FCF5B5525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9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FA3A-AF7B-4892-9E0A-8E02ED983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76379-3BED-48E3-9788-BC37F5EE2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FBD4-252C-4B4C-85DF-2939DA3A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4B31E-86DF-456F-817D-32FC2062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BEE4-C9D5-4C8D-B96B-1118FB47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1837-4CDB-48B5-84D8-66697D74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BDA47-4750-407B-B167-185CE5C12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1089F-0ADE-4A87-AFE6-29767F63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54A65-FEA7-4C71-A6E8-0F8756C8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456C-E15E-442B-ACE7-2401AD6A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F9826-003B-4C36-91FA-0C3802893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5362E-E555-4CC9-8E3B-4768D6978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CE3E-7404-444E-A4AC-5B19A6F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5AD4-06B3-4493-B771-9A29256F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66A1-1C1E-49A5-A58F-36646C27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2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C13B-7697-4966-8EFC-F07BAA55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1023-CD1A-473E-88D5-783A0D37E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503D-C663-482D-9126-D4437440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1985-8604-4B16-AE9D-DA129D64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04CB-83E9-48F2-BB57-39AB2F1F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CE59-8895-48EF-955B-A9B2D463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F4E7A-3C93-4E18-B535-3C6D78861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FA48E-32D7-480A-93A1-41ADA31A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A7237-7CE7-4E2D-BE49-B2C01162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8B596-1581-4E3C-915A-BAFE3159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C75F-725F-4F95-8CCD-DD72F48F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CA7F-9385-47A9-A8D7-56AA47B3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F5D2E-4F6C-432C-B617-8DC307A3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1F907-04C3-41F7-BA3D-D4EA4C53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80FC4-CAE0-4A6C-9C91-5CCE6B16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01B79-04C1-432E-A157-3D1CD2C3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CC34-9259-4947-AA6F-2117B420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7F2F-3CD9-4D6F-97DB-2367020E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0D02E-1255-4A14-A192-56D613439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AFCCF-C4C3-4618-A708-5FD526A1C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53D18-7AD4-4092-AD1D-B91DABCE0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28D6E-16FF-49DA-BBF0-47D540FA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EA5DD-1442-4715-9833-AE654E64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45807-348E-4B83-A818-9AC85AF9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A55D-8490-44CD-826D-953EA856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43BDD-618B-41DC-8560-A1666C70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D954E-FD71-4AA6-8D6B-B3FD24DF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5C287-AD2D-4F13-B960-4F704746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0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A7EF0-5746-4C3D-A2B0-EA2CD221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FC2C9-3723-42DA-9DE7-50AAC35B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E037D-D820-47F5-B6A8-EAB8ECFA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0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48A-B66E-46F3-8E55-D4111BAC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F572F-F294-413C-B144-F2B2CCB0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8BFF1-A263-41B8-A573-0001BA5DD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F6CEF-0A1F-4B0D-A0F2-E332772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F7632-8F02-4AAF-81A8-86BE5E48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F0BE2-93E0-44F5-9B68-F199353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0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85D1-2293-419C-A10F-EEE0BA91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C1974-B111-495B-8DF1-56E6991B8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F7035-42E1-4F32-8BEF-72CF9BC2C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3AE7F-FF3D-4A43-82C1-D627FBAE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56E90-9E72-4DED-820E-885FE385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638E-E29A-438A-A79B-6D13A5A8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9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5E22C-0215-4D3A-811F-79B62DD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FF36-8D0F-4E11-9CF2-9C2DDE85C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0C2B-20C2-4A4E-8E9D-7E9EEC086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567-9D9C-4A2E-ABA8-7ECBC37B8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DB0B-5120-4EEB-B203-D937F3A98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3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ortcutstv.com/blog" TargetMode="External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59AB4A-1E4C-405F-9D92-2C62B28ED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3333" r="3251" b="49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25D9E-DE9C-433D-A692-7302A376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992" y="-167920"/>
            <a:ext cx="5879592" cy="4684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76038-4D09-471E-A01D-35EB5626BE88}"/>
              </a:ext>
            </a:extLst>
          </p:cNvPr>
          <p:cNvSpPr txBox="1"/>
          <p:nvPr/>
        </p:nvSpPr>
        <p:spPr>
          <a:xfrm rot="21399345">
            <a:off x="384250" y="379705"/>
            <a:ext cx="1984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Free | Earn ↑2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4A405-B858-41E3-AD15-4AFA8D21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958" y="3201774"/>
            <a:ext cx="5432589" cy="4169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DD1D8D-25CC-42A4-B0FC-18AA2F6A2F1F}"/>
              </a:ext>
            </a:extLst>
          </p:cNvPr>
          <p:cNvSpPr txBox="1"/>
          <p:nvPr/>
        </p:nvSpPr>
        <p:spPr>
          <a:xfrm rot="21361857">
            <a:off x="522561" y="3755896"/>
            <a:ext cx="19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| Earn ↑4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18D068-987F-43F1-89F8-0E8004CDB0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630">
            <a:off x="6742411" y="839114"/>
            <a:ext cx="6403473" cy="3803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EAC7E9-B8AA-41B0-A081-A3FB819B63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1" y="-226055"/>
            <a:ext cx="6517061" cy="4096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122A9C-8A27-4CC5-9EBD-C6672A69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063">
            <a:off x="2100528" y="2960677"/>
            <a:ext cx="7265960" cy="4495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96999C-A244-4C9D-A55D-BC6752D7C4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21" y="3752005"/>
            <a:ext cx="6252777" cy="3689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75E8D-50F9-474D-B287-BF24092D3E40}"/>
              </a:ext>
            </a:extLst>
          </p:cNvPr>
          <p:cNvSpPr txBox="1"/>
          <p:nvPr/>
        </p:nvSpPr>
        <p:spPr>
          <a:xfrm rot="21343323">
            <a:off x="4551902" y="317926"/>
            <a:ext cx="220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Pay 3 | Earn ↑8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47EAA-9894-4E2F-82FF-1D46EABEF3AB}"/>
              </a:ext>
            </a:extLst>
          </p:cNvPr>
          <p:cNvSpPr txBox="1"/>
          <p:nvPr/>
        </p:nvSpPr>
        <p:spPr>
          <a:xfrm rot="438376">
            <a:off x="5226130" y="3463762"/>
            <a:ext cx="139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Pay 4 | Earn ↑10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4ACBE-2E19-4020-834B-E2AFE0E7E886}"/>
              </a:ext>
            </a:extLst>
          </p:cNvPr>
          <p:cNvSpPr txBox="1"/>
          <p:nvPr/>
        </p:nvSpPr>
        <p:spPr>
          <a:xfrm rot="450476">
            <a:off x="8808522" y="1298370"/>
            <a:ext cx="2264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Pay 8 | Earn ↑20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C4AFB-5464-49EA-83B2-59282231FE41}"/>
              </a:ext>
            </a:extLst>
          </p:cNvPr>
          <p:cNvSpPr txBox="1"/>
          <p:nvPr/>
        </p:nvSpPr>
        <p:spPr>
          <a:xfrm rot="21398444">
            <a:off x="8806698" y="4165266"/>
            <a:ext cx="1538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Pay 15 | Earn ↑30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85F66-EA23-4473-A407-375F08CD9F6E}"/>
              </a:ext>
            </a:extLst>
          </p:cNvPr>
          <p:cNvSpPr txBox="1"/>
          <p:nvPr/>
        </p:nvSpPr>
        <p:spPr>
          <a:xfrm rot="357007">
            <a:off x="3673132" y="3716628"/>
            <a:ext cx="44424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Define the concept of status and illustrate with examples.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Outline and explain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ways individuals may be socialised into </a:t>
            </a:r>
            <a:r>
              <a:rPr lang="en-GB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social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class identity.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nalyse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ways global culture affects the culture of people in the UK.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an individual’s social experiences may be shaped by disability 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agencies of socialisation may socialise children into gender roles. 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nalyse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an individual’s sense of self may be affected by their sexuality. 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agencies of socialisation socialise individuals into a national identity. 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D10C43-4EE2-44F9-A161-3422086A5EEA}"/>
              </a:ext>
            </a:extLst>
          </p:cNvPr>
          <p:cNvSpPr txBox="1"/>
          <p:nvPr/>
        </p:nvSpPr>
        <p:spPr>
          <a:xfrm rot="21222119">
            <a:off x="3984808" y="582043"/>
            <a:ext cx="373951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and explain any two mechanisms of social control. 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identity. Illustrate your answer with two examples.</a:t>
            </a:r>
          </a:p>
          <a:p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and explain two</a:t>
            </a:r>
            <a:r>
              <a:rPr lang="en-GB" sz="1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 in which education socialises children.</a:t>
            </a:r>
          </a:p>
          <a:p>
            <a:endParaRPr lang="en-GB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and explain two ways families socialise male children.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Femininity. Illustrate your answer with two examples. 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social class. Illustrate your answer with two examples.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D6958-DD3C-4E1A-B8B3-63559C66589E}"/>
              </a:ext>
            </a:extLst>
          </p:cNvPr>
          <p:cNvSpPr txBox="1"/>
          <p:nvPr/>
        </p:nvSpPr>
        <p:spPr>
          <a:xfrm rot="480842">
            <a:off x="8213667" y="1633765"/>
            <a:ext cx="37934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Explain and briefly evaluate how females are </a:t>
            </a: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socialised into traditional femininities. 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and briefly evaluate the ways in which class may shape a person’s identity. </a:t>
            </a:r>
          </a:p>
          <a:p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Explain and briefly evaluate the importance of the family in the creation and reinforcement of ethnic identities</a:t>
            </a:r>
          </a:p>
          <a:p>
            <a:endParaRPr lang="en-GB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and briefly evaluate the importance of the family in the creation and reinforcement of gender identities.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and briefly evaluate why males adopt a laddish culture.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E9639-3E2D-4BFA-8669-2530CABEB6B3}"/>
              </a:ext>
            </a:extLst>
          </p:cNvPr>
          <p:cNvSpPr txBox="1"/>
          <p:nvPr/>
        </p:nvSpPr>
        <p:spPr>
          <a:xfrm rot="21280585">
            <a:off x="212331" y="807988"/>
            <a:ext cx="25284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48B16-7619-450D-89F6-2A93E3E6FA47}"/>
              </a:ext>
            </a:extLst>
          </p:cNvPr>
          <p:cNvSpPr txBox="1"/>
          <p:nvPr/>
        </p:nvSpPr>
        <p:spPr>
          <a:xfrm rot="21260806">
            <a:off x="342325" y="4129158"/>
            <a:ext cx="2687261" cy="194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Identify and explain two ways young people </a:t>
            </a: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 influenced by their peers. 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characteristics of mass culture. 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age may shape an individual’s experiences in society.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two characteristics of folk culture.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and explain two ways schools influence </a:t>
            </a: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age-related behaviour.</a:t>
            </a:r>
            <a:endParaRPr lang="en-GB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C47BC8-F0CF-465D-BCAA-4E0507FE0BF1}"/>
              </a:ext>
            </a:extLst>
          </p:cNvPr>
          <p:cNvSpPr txBox="1"/>
          <p:nvPr/>
        </p:nvSpPr>
        <p:spPr>
          <a:xfrm rot="21258310">
            <a:off x="280449" y="659961"/>
            <a:ext cx="34928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popular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the term ‘agency of socialisation’. </a:t>
            </a: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the term ‘master status’. </a:t>
            </a: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one example, briefly explain how an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individual’s identity may be shaped by their work. </a:t>
            </a: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example, briefly explain how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labelling can affect an individual’s sense of self. </a:t>
            </a: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the term ‘global culture’. </a:t>
            </a: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example, briefly explain how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leisure choices may shape identity. </a:t>
            </a: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EB9F46-9DCE-41C4-AF17-2FD5C4E24BAE}"/>
              </a:ext>
            </a:extLst>
          </p:cNvPr>
          <p:cNvSpPr txBox="1"/>
          <p:nvPr/>
        </p:nvSpPr>
        <p:spPr>
          <a:xfrm rot="21308542">
            <a:off x="8222424" y="4442191"/>
            <a:ext cx="37380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Evaluate the view that globalisation is having a significant impact on social identity in the United Kingdom today.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valuate sociological explanations of the ways in which ethnicity may shape identity.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valuate Marxist views of the role of the socialisation process.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Evaluate Functionalist views of the role of the socialisation process. </a:t>
            </a:r>
          </a:p>
          <a:p>
            <a:pPr>
              <a:defRPr/>
            </a:pPr>
            <a:endParaRPr lang="en-GB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Evaluate the view leisure and consumption choices are the most important factors in shaping our identity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F7CD5-720F-4F6F-AD99-3F3ADFB80400}"/>
              </a:ext>
            </a:extLst>
          </p:cNvPr>
          <p:cNvGrpSpPr/>
          <p:nvPr/>
        </p:nvGrpSpPr>
        <p:grpSpPr>
          <a:xfrm>
            <a:off x="8164193" y="-226865"/>
            <a:ext cx="4469358" cy="1299321"/>
            <a:chOff x="8128021" y="-182234"/>
            <a:chExt cx="4469358" cy="12993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10BC79-4042-4618-B998-CC3E3DF60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5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49"/>
            <a:stretch/>
          </p:blipFill>
          <p:spPr>
            <a:xfrm>
              <a:off x="8128021" y="-182234"/>
              <a:ext cx="4469358" cy="129932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A9948B-2E92-4FFB-B598-517671D77B19}"/>
                </a:ext>
              </a:extLst>
            </p:cNvPr>
            <p:cNvSpPr txBox="1"/>
            <p:nvPr/>
          </p:nvSpPr>
          <p:spPr>
            <a:xfrm rot="21431687">
              <a:off x="10246164" y="178156"/>
              <a:ext cx="1813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Earn to Learn</a:t>
              </a:r>
            </a:p>
          </p:txBody>
        </p:sp>
      </p:grpSp>
      <p:pic>
        <p:nvPicPr>
          <p:cNvPr id="22" name="Picture 21">
            <a:hlinkClick r:id="rId8"/>
            <a:extLst>
              <a:ext uri="{FF2B5EF4-FFF2-40B4-BE49-F238E27FC236}">
                <a16:creationId xmlns:a16="http://schemas.microsoft.com/office/drawing/2014/main" id="{12B2C123-773B-4ACE-9DA1-6EBF9EC18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135">
            <a:off x="8860930" y="180272"/>
            <a:ext cx="1471611" cy="7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902</Words>
  <Application>Microsoft Office PowerPoint</Application>
  <PresentationFormat>Widescreen</PresentationFormat>
  <Paragraphs>108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63</cp:revision>
  <dcterms:created xsi:type="dcterms:W3CDTF">2020-09-22T08:27:16Z</dcterms:created>
  <dcterms:modified xsi:type="dcterms:W3CDTF">2020-09-28T10:25:03Z</dcterms:modified>
</cp:coreProperties>
</file>