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6"/>
  </p:notesMasterIdLst>
  <p:handoutMasterIdLst>
    <p:handoutMasterId r:id="rId37"/>
  </p:handoutMasterIdLst>
  <p:sldIdLst>
    <p:sldId id="256" r:id="rId2"/>
    <p:sldId id="340" r:id="rId3"/>
    <p:sldId id="360" r:id="rId4"/>
    <p:sldId id="350" r:id="rId5"/>
    <p:sldId id="351" r:id="rId6"/>
    <p:sldId id="337" r:id="rId7"/>
    <p:sldId id="338" r:id="rId8"/>
    <p:sldId id="339" r:id="rId9"/>
    <p:sldId id="341" r:id="rId10"/>
    <p:sldId id="343" r:id="rId11"/>
    <p:sldId id="352" r:id="rId12"/>
    <p:sldId id="342" r:id="rId13"/>
    <p:sldId id="330" r:id="rId14"/>
    <p:sldId id="353" r:id="rId15"/>
    <p:sldId id="258" r:id="rId16"/>
    <p:sldId id="344" r:id="rId17"/>
    <p:sldId id="332" r:id="rId18"/>
    <p:sldId id="333" r:id="rId19"/>
    <p:sldId id="334" r:id="rId20"/>
    <p:sldId id="335" r:id="rId21"/>
    <p:sldId id="331" r:id="rId22"/>
    <p:sldId id="345" r:id="rId23"/>
    <p:sldId id="346" r:id="rId24"/>
    <p:sldId id="347" r:id="rId25"/>
    <p:sldId id="336" r:id="rId26"/>
    <p:sldId id="354" r:id="rId27"/>
    <p:sldId id="355" r:id="rId28"/>
    <p:sldId id="348" r:id="rId29"/>
    <p:sldId id="356" r:id="rId30"/>
    <p:sldId id="357" r:id="rId31"/>
    <p:sldId id="358" r:id="rId32"/>
    <p:sldId id="259" r:id="rId33"/>
    <p:sldId id="349" r:id="rId34"/>
    <p:sldId id="359" r:id="rId35"/>
  </p:sldIdLst>
  <p:sldSz cx="12192000" cy="6858000"/>
  <p:notesSz cx="6858000" cy="9144000"/>
  <p:defaultTextStyle>
    <a:defPPr>
      <a:defRPr lang="en-GB"/>
    </a:defPPr>
    <a:lvl1pPr algn="l" rtl="0" fontAlgn="base">
      <a:spcBef>
        <a:spcPct val="0"/>
      </a:spcBef>
      <a:spcAft>
        <a:spcPct val="0"/>
      </a:spcAft>
      <a:defRPr sz="2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sz="2400"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sz="2400"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sz="2400" kern="1200">
        <a:solidFill>
          <a:schemeClr val="tx1"/>
        </a:solidFill>
        <a:latin typeface="Calibri" panose="020F0502020204030204" pitchFamily="34" charset="0"/>
        <a:ea typeface="+mn-ea"/>
        <a:cs typeface="+mn-cs"/>
      </a:defRPr>
    </a:lvl5pPr>
    <a:lvl6pPr marL="2286000" algn="l" defTabSz="914400" rtl="0" eaLnBrk="1" latinLnBrk="0" hangingPunct="1">
      <a:defRPr sz="2400" kern="1200">
        <a:solidFill>
          <a:schemeClr val="tx1"/>
        </a:solidFill>
        <a:latin typeface="Calibri" panose="020F0502020204030204" pitchFamily="34" charset="0"/>
        <a:ea typeface="+mn-ea"/>
        <a:cs typeface="+mn-cs"/>
      </a:defRPr>
    </a:lvl6pPr>
    <a:lvl7pPr marL="2743200" algn="l" defTabSz="914400" rtl="0" eaLnBrk="1" latinLnBrk="0" hangingPunct="1">
      <a:defRPr sz="2400" kern="1200">
        <a:solidFill>
          <a:schemeClr val="tx1"/>
        </a:solidFill>
        <a:latin typeface="Calibri" panose="020F0502020204030204" pitchFamily="34" charset="0"/>
        <a:ea typeface="+mn-ea"/>
        <a:cs typeface="+mn-cs"/>
      </a:defRPr>
    </a:lvl7pPr>
    <a:lvl8pPr marL="3200400" algn="l" defTabSz="914400" rtl="0" eaLnBrk="1" latinLnBrk="0" hangingPunct="1">
      <a:defRPr sz="2400" kern="1200">
        <a:solidFill>
          <a:schemeClr val="tx1"/>
        </a:solidFill>
        <a:latin typeface="Calibri" panose="020F0502020204030204" pitchFamily="34" charset="0"/>
        <a:ea typeface="+mn-ea"/>
        <a:cs typeface="+mn-cs"/>
      </a:defRPr>
    </a:lvl8pPr>
    <a:lvl9pPr marL="3657600" algn="l" defTabSz="914400" rtl="0" eaLnBrk="1" latinLnBrk="0" hangingPunct="1">
      <a:defRPr sz="24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45" autoAdjust="0"/>
  </p:normalViewPr>
  <p:slideViewPr>
    <p:cSldViewPr>
      <p:cViewPr varScale="1">
        <p:scale>
          <a:sx n="75" d="100"/>
          <a:sy n="75" d="100"/>
        </p:scale>
        <p:origin x="58" y="22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346B6-BBBA-449D-A63D-7581419533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BEE3A4D-F5EF-42B3-8D52-0301B8C7B6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9C35E8-FD0F-4145-AD1F-AC2C3E3F443F}" type="datetimeFigureOut">
              <a:rPr lang="en-GB" smtClean="0"/>
              <a:t>19/05/2020</a:t>
            </a:fld>
            <a:endParaRPr lang="en-GB"/>
          </a:p>
        </p:txBody>
      </p:sp>
      <p:sp>
        <p:nvSpPr>
          <p:cNvPr id="4" name="Footer Placeholder 3">
            <a:extLst>
              <a:ext uri="{FF2B5EF4-FFF2-40B4-BE49-F238E27FC236}">
                <a16:creationId xmlns:a16="http://schemas.microsoft.com/office/drawing/2014/main" id="{30624579-64BA-4AED-AC91-9C2FA61357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217F869-CF56-4379-B443-A77B3634B2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D57CCA-CA1D-43DE-88E3-870932C26C96}" type="slidenum">
              <a:rPr lang="en-GB" smtClean="0"/>
              <a:t>‹#›</a:t>
            </a:fld>
            <a:endParaRPr lang="en-GB"/>
          </a:p>
        </p:txBody>
      </p:sp>
    </p:spTree>
    <p:extLst>
      <p:ext uri="{BB962C8B-B14F-4D97-AF65-F5344CB8AC3E}">
        <p14:creationId xmlns:p14="http://schemas.microsoft.com/office/powerpoint/2010/main" val="3805886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58C3E3E-1D35-44DB-BCE5-364075DD0B1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7171" name="Rectangle 3">
            <a:extLst>
              <a:ext uri="{FF2B5EF4-FFF2-40B4-BE49-F238E27FC236}">
                <a16:creationId xmlns:a16="http://schemas.microsoft.com/office/drawing/2014/main" id="{2987D025-0572-4303-81D6-DC5618AB27A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5844" name="Rectangle 4">
            <a:extLst>
              <a:ext uri="{FF2B5EF4-FFF2-40B4-BE49-F238E27FC236}">
                <a16:creationId xmlns:a16="http://schemas.microsoft.com/office/drawing/2014/main" id="{0BA56B32-5BAA-4E00-BC4F-9DD9FC44660A}"/>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46AE0583-986F-422F-A831-9D12D945052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4" name="Rectangle 6">
            <a:extLst>
              <a:ext uri="{FF2B5EF4-FFF2-40B4-BE49-F238E27FC236}">
                <a16:creationId xmlns:a16="http://schemas.microsoft.com/office/drawing/2014/main" id="{1D732731-36C1-4FCB-9DD6-7E07A82DCFE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7175" name="Rectangle 7">
            <a:extLst>
              <a:ext uri="{FF2B5EF4-FFF2-40B4-BE49-F238E27FC236}">
                <a16:creationId xmlns:a16="http://schemas.microsoft.com/office/drawing/2014/main" id="{0CC97376-DB37-428A-A90E-A00E5BBA14F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D1973213-9A00-4B42-9A63-01E303C6E34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5A9799B-8B2F-4F05-90F8-47D632EDA1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fld id="{B17F7A30-0E2F-43A2-BF40-2AC75FD71AC7}" type="slidenum">
              <a:rPr lang="en-GB" altLang="en-US" sz="1200">
                <a:latin typeface="Arial" panose="020B0604020202020204" pitchFamily="34" charset="0"/>
              </a:rPr>
              <a:pPr eaLnBrk="1" hangingPunct="1"/>
              <a:t>13</a:t>
            </a:fld>
            <a:endParaRPr lang="en-GB" altLang="en-US" sz="1200">
              <a:latin typeface="Arial" panose="020B0604020202020204" pitchFamily="34" charset="0"/>
            </a:endParaRPr>
          </a:p>
        </p:txBody>
      </p:sp>
      <p:sp>
        <p:nvSpPr>
          <p:cNvPr id="36867" name="Slide Image Placeholder 1">
            <a:extLst>
              <a:ext uri="{FF2B5EF4-FFF2-40B4-BE49-F238E27FC236}">
                <a16:creationId xmlns:a16="http://schemas.microsoft.com/office/drawing/2014/main" id="{D8C26538-F4BE-4B3D-AFCF-8750353879AF}"/>
              </a:ext>
            </a:extLst>
          </p:cNvPr>
          <p:cNvSpPr>
            <a:spLocks noGrp="1" noRot="1" noChangeAspect="1" noTextEdit="1"/>
          </p:cNvSpPr>
          <p:nvPr>
            <p:ph type="sldImg"/>
          </p:nvPr>
        </p:nvSpPr>
        <p:spPr>
          <a:xfrm>
            <a:off x="381000" y="685800"/>
            <a:ext cx="6096000" cy="3429000"/>
          </a:xfrm>
          <a:ln/>
        </p:spPr>
      </p:sp>
      <p:sp>
        <p:nvSpPr>
          <p:cNvPr id="36868" name="Notes Placeholder 2">
            <a:extLst>
              <a:ext uri="{FF2B5EF4-FFF2-40B4-BE49-F238E27FC236}">
                <a16:creationId xmlns:a16="http://schemas.microsoft.com/office/drawing/2014/main" id="{DAEEFA64-5047-4CD8-8E79-95F54E4CA6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6869" name="Slide Number Placeholder 3">
            <a:extLst>
              <a:ext uri="{FF2B5EF4-FFF2-40B4-BE49-F238E27FC236}">
                <a16:creationId xmlns:a16="http://schemas.microsoft.com/office/drawing/2014/main" id="{BAFF1B9F-C4CD-4976-BDDE-F636C7B0127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EACDAF85-6803-4B2A-A6E0-DB13D3FFE11A}" type="slidenum">
              <a:rPr lang="en-GB" altLang="en-US" sz="1200">
                <a:latin typeface="Trebuchet MS" panose="020B0603020202020204" pitchFamily="34" charset="0"/>
                <a:cs typeface="Arial" panose="020B0604020202020204" pitchFamily="34" charset="0"/>
              </a:rPr>
              <a:pPr algn="r" eaLnBrk="1" hangingPunct="1"/>
              <a:t>13</a:t>
            </a:fld>
            <a:endParaRPr lang="en-GB" altLang="en-US" sz="1200">
              <a:latin typeface="Trebuchet MS" panose="020B0603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D8E3C8-CE04-4A14-A8DE-7E78415C5CBE}"/>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DF8F99DF-9185-4F20-8DBF-B7ED68AA9FB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C8F89D7-8F09-4FAC-98A4-20D154A6A61E}"/>
              </a:ext>
            </a:extLst>
          </p:cNvPr>
          <p:cNvSpPr>
            <a:spLocks noGrp="1"/>
          </p:cNvSpPr>
          <p:nvPr>
            <p:ph type="sldNum" sz="quarter" idx="12"/>
          </p:nvPr>
        </p:nvSpPr>
        <p:spPr/>
        <p:txBody>
          <a:bodyPr/>
          <a:lstStyle>
            <a:lvl1pPr>
              <a:defRPr/>
            </a:lvl1pPr>
          </a:lstStyle>
          <a:p>
            <a:fld id="{F8F226A6-1513-4514-8445-9A84993FBD87}" type="slidenum">
              <a:rPr lang="en-GB" altLang="en-US"/>
              <a:pPr/>
              <a:t>‹#›</a:t>
            </a:fld>
            <a:endParaRPr lang="en-GB" altLang="en-US"/>
          </a:p>
        </p:txBody>
      </p:sp>
    </p:spTree>
    <p:extLst>
      <p:ext uri="{BB962C8B-B14F-4D97-AF65-F5344CB8AC3E}">
        <p14:creationId xmlns:p14="http://schemas.microsoft.com/office/powerpoint/2010/main" val="379027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C51743-77A2-4C6C-BF5E-5F4674BB683C}"/>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84C4917-75F0-4673-B733-1D90098490C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4C2CFD2-05CB-495B-8724-585D658A1196}"/>
              </a:ext>
            </a:extLst>
          </p:cNvPr>
          <p:cNvSpPr>
            <a:spLocks noGrp="1"/>
          </p:cNvSpPr>
          <p:nvPr>
            <p:ph type="sldNum" sz="quarter" idx="12"/>
          </p:nvPr>
        </p:nvSpPr>
        <p:spPr/>
        <p:txBody>
          <a:bodyPr/>
          <a:lstStyle>
            <a:lvl1pPr>
              <a:defRPr/>
            </a:lvl1pPr>
          </a:lstStyle>
          <a:p>
            <a:fld id="{5C8BB5E0-5910-4D14-9AC3-77E77425F506}" type="slidenum">
              <a:rPr lang="en-GB" altLang="en-US"/>
              <a:pPr/>
              <a:t>‹#›</a:t>
            </a:fld>
            <a:endParaRPr lang="en-GB" altLang="en-US"/>
          </a:p>
        </p:txBody>
      </p:sp>
    </p:spTree>
    <p:extLst>
      <p:ext uri="{BB962C8B-B14F-4D97-AF65-F5344CB8AC3E}">
        <p14:creationId xmlns:p14="http://schemas.microsoft.com/office/powerpoint/2010/main" val="339788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ADEFDC-1791-4F24-9F1C-2789B95D6AA8}"/>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98164C54-EFDF-4D53-B9C9-878C2A142FA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0E11FF-3992-49C9-B38A-8DF8F4CD295A}"/>
              </a:ext>
            </a:extLst>
          </p:cNvPr>
          <p:cNvSpPr>
            <a:spLocks noGrp="1"/>
          </p:cNvSpPr>
          <p:nvPr>
            <p:ph type="sldNum" sz="quarter" idx="12"/>
          </p:nvPr>
        </p:nvSpPr>
        <p:spPr/>
        <p:txBody>
          <a:bodyPr/>
          <a:lstStyle>
            <a:lvl1pPr>
              <a:defRPr/>
            </a:lvl1pPr>
          </a:lstStyle>
          <a:p>
            <a:fld id="{4BB02729-A0D3-43B3-BCB6-8F9D95D77B7E}" type="slidenum">
              <a:rPr lang="en-GB" altLang="en-US"/>
              <a:pPr/>
              <a:t>‹#›</a:t>
            </a:fld>
            <a:endParaRPr lang="en-GB" altLang="en-US"/>
          </a:p>
        </p:txBody>
      </p:sp>
    </p:spTree>
    <p:extLst>
      <p:ext uri="{BB962C8B-B14F-4D97-AF65-F5344CB8AC3E}">
        <p14:creationId xmlns:p14="http://schemas.microsoft.com/office/powerpoint/2010/main" val="404932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16B15E-F528-4142-AFAB-95F271C94D8C}"/>
              </a:ext>
            </a:extLst>
          </p:cNvPr>
          <p:cNvSpPr>
            <a:spLocks noGrp="1"/>
          </p:cNvSpPr>
          <p:nvPr>
            <p:ph type="dt" sz="half" idx="10"/>
          </p:nvPr>
        </p:nvSpPr>
        <p:spPr/>
        <p:txBody>
          <a:bodyPr/>
          <a:lstStyle>
            <a:lvl1pPr>
              <a:defRPr/>
            </a:lvl1pPr>
          </a:lstStyle>
          <a:p>
            <a:pPr>
              <a:defRPr/>
            </a:pPr>
            <a:endParaRPr lang="en-GB" dirty="0"/>
          </a:p>
        </p:txBody>
      </p:sp>
      <p:sp>
        <p:nvSpPr>
          <p:cNvPr id="5" name="Footer Placeholder 4">
            <a:extLst>
              <a:ext uri="{FF2B5EF4-FFF2-40B4-BE49-F238E27FC236}">
                <a16:creationId xmlns:a16="http://schemas.microsoft.com/office/drawing/2014/main" id="{29899DEE-7663-49AC-867C-23164B6A3CA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6BF3FE8-8306-49E4-9840-F808B20EF6E5}"/>
              </a:ext>
            </a:extLst>
          </p:cNvPr>
          <p:cNvSpPr>
            <a:spLocks noGrp="1"/>
          </p:cNvSpPr>
          <p:nvPr>
            <p:ph type="sldNum" sz="quarter" idx="12"/>
          </p:nvPr>
        </p:nvSpPr>
        <p:spPr/>
        <p:txBody>
          <a:bodyPr/>
          <a:lstStyle>
            <a:lvl1pPr>
              <a:defRPr/>
            </a:lvl1pPr>
          </a:lstStyle>
          <a:p>
            <a:fld id="{8E13C63A-AE58-4044-8D3B-7BDD07B24B17}" type="slidenum">
              <a:rPr lang="en-GB" altLang="en-US"/>
              <a:pPr/>
              <a:t>‹#›</a:t>
            </a:fld>
            <a:endParaRPr lang="en-GB" altLang="en-US"/>
          </a:p>
        </p:txBody>
      </p:sp>
    </p:spTree>
    <p:extLst>
      <p:ext uri="{BB962C8B-B14F-4D97-AF65-F5344CB8AC3E}">
        <p14:creationId xmlns:p14="http://schemas.microsoft.com/office/powerpoint/2010/main" val="331717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C4D657-07A9-4288-9F45-FE9491EB96A4}"/>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9FB773C-9054-4BA3-8E8D-399CEE72B6B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4CF7C0F-ABE2-4AE7-A0A7-7BF7CE6598B2}"/>
              </a:ext>
            </a:extLst>
          </p:cNvPr>
          <p:cNvSpPr>
            <a:spLocks noGrp="1"/>
          </p:cNvSpPr>
          <p:nvPr>
            <p:ph type="sldNum" sz="quarter" idx="12"/>
          </p:nvPr>
        </p:nvSpPr>
        <p:spPr/>
        <p:txBody>
          <a:bodyPr/>
          <a:lstStyle>
            <a:lvl1pPr>
              <a:defRPr/>
            </a:lvl1pPr>
          </a:lstStyle>
          <a:p>
            <a:fld id="{0F786E5C-68EB-47B2-9744-8DAA717B2B16}" type="slidenum">
              <a:rPr lang="en-GB" altLang="en-US"/>
              <a:pPr/>
              <a:t>‹#›</a:t>
            </a:fld>
            <a:endParaRPr lang="en-GB" altLang="en-US"/>
          </a:p>
        </p:txBody>
      </p:sp>
    </p:spTree>
    <p:extLst>
      <p:ext uri="{BB962C8B-B14F-4D97-AF65-F5344CB8AC3E}">
        <p14:creationId xmlns:p14="http://schemas.microsoft.com/office/powerpoint/2010/main" val="4527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1B807A17-641C-404C-B238-11C6F86DB241}"/>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B323627A-E17B-4D6F-BE57-83B225A1A06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63F23E7-597E-4D21-8EF8-4CE0E0BEADED}"/>
              </a:ext>
            </a:extLst>
          </p:cNvPr>
          <p:cNvSpPr>
            <a:spLocks noGrp="1"/>
          </p:cNvSpPr>
          <p:nvPr>
            <p:ph type="sldNum" sz="quarter" idx="12"/>
          </p:nvPr>
        </p:nvSpPr>
        <p:spPr/>
        <p:txBody>
          <a:bodyPr/>
          <a:lstStyle>
            <a:lvl1pPr>
              <a:defRPr/>
            </a:lvl1pPr>
          </a:lstStyle>
          <a:p>
            <a:fld id="{45544FD7-7408-4B9E-9446-B2F1C65F6815}" type="slidenum">
              <a:rPr lang="en-GB" altLang="en-US"/>
              <a:pPr/>
              <a:t>‹#›</a:t>
            </a:fld>
            <a:endParaRPr lang="en-GB" altLang="en-US"/>
          </a:p>
        </p:txBody>
      </p:sp>
    </p:spTree>
    <p:extLst>
      <p:ext uri="{BB962C8B-B14F-4D97-AF65-F5344CB8AC3E}">
        <p14:creationId xmlns:p14="http://schemas.microsoft.com/office/powerpoint/2010/main" val="245385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AA4BB21-CDF5-4A5F-81F5-A4301424C7D0}"/>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9199C8C4-7875-4C92-B2BE-40AE75A66B2B}"/>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AEA368BF-7A6B-4034-A48F-5D4AB1AE3B64}"/>
              </a:ext>
            </a:extLst>
          </p:cNvPr>
          <p:cNvSpPr>
            <a:spLocks noGrp="1"/>
          </p:cNvSpPr>
          <p:nvPr>
            <p:ph type="sldNum" sz="quarter" idx="12"/>
          </p:nvPr>
        </p:nvSpPr>
        <p:spPr/>
        <p:txBody>
          <a:bodyPr/>
          <a:lstStyle>
            <a:lvl1pPr>
              <a:defRPr/>
            </a:lvl1pPr>
          </a:lstStyle>
          <a:p>
            <a:fld id="{BEEDCEC8-1812-41E0-866F-118C7390281F}" type="slidenum">
              <a:rPr lang="en-GB" altLang="en-US"/>
              <a:pPr/>
              <a:t>‹#›</a:t>
            </a:fld>
            <a:endParaRPr lang="en-GB" altLang="en-US"/>
          </a:p>
        </p:txBody>
      </p:sp>
    </p:spTree>
    <p:extLst>
      <p:ext uri="{BB962C8B-B14F-4D97-AF65-F5344CB8AC3E}">
        <p14:creationId xmlns:p14="http://schemas.microsoft.com/office/powerpoint/2010/main" val="57843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74505A92-72A6-4E61-9D13-7F102EC94103}"/>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039B747A-2F33-4616-86A0-12FE732FB7FE}"/>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6DD2878B-511B-4665-9A27-E304B97973BB}"/>
              </a:ext>
            </a:extLst>
          </p:cNvPr>
          <p:cNvSpPr>
            <a:spLocks noGrp="1"/>
          </p:cNvSpPr>
          <p:nvPr>
            <p:ph type="sldNum" sz="quarter" idx="12"/>
          </p:nvPr>
        </p:nvSpPr>
        <p:spPr/>
        <p:txBody>
          <a:bodyPr/>
          <a:lstStyle>
            <a:lvl1pPr>
              <a:defRPr/>
            </a:lvl1pPr>
          </a:lstStyle>
          <a:p>
            <a:fld id="{A398CC25-4987-45AD-94D7-608A0EB24FAC}" type="slidenum">
              <a:rPr lang="en-GB" altLang="en-US"/>
              <a:pPr/>
              <a:t>‹#›</a:t>
            </a:fld>
            <a:endParaRPr lang="en-GB" altLang="en-US"/>
          </a:p>
        </p:txBody>
      </p:sp>
    </p:spTree>
    <p:extLst>
      <p:ext uri="{BB962C8B-B14F-4D97-AF65-F5344CB8AC3E}">
        <p14:creationId xmlns:p14="http://schemas.microsoft.com/office/powerpoint/2010/main" val="13154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C70CB76-8FDF-4A30-A1AC-F700FF8D3D8F}"/>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B97EB1E0-ECD8-4E6E-B17A-264F84F3D854}"/>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91E318C0-10FE-445C-A1F1-C875631F3F8D}"/>
              </a:ext>
            </a:extLst>
          </p:cNvPr>
          <p:cNvSpPr>
            <a:spLocks noGrp="1"/>
          </p:cNvSpPr>
          <p:nvPr>
            <p:ph type="sldNum" sz="quarter" idx="12"/>
          </p:nvPr>
        </p:nvSpPr>
        <p:spPr/>
        <p:txBody>
          <a:bodyPr/>
          <a:lstStyle>
            <a:lvl1pPr>
              <a:defRPr/>
            </a:lvl1pPr>
          </a:lstStyle>
          <a:p>
            <a:fld id="{F8AF053F-3100-402E-A89B-0183CB447EFE}" type="slidenum">
              <a:rPr lang="en-GB" altLang="en-US"/>
              <a:pPr/>
              <a:t>‹#›</a:t>
            </a:fld>
            <a:endParaRPr lang="en-GB" altLang="en-US"/>
          </a:p>
        </p:txBody>
      </p:sp>
    </p:spTree>
    <p:extLst>
      <p:ext uri="{BB962C8B-B14F-4D97-AF65-F5344CB8AC3E}">
        <p14:creationId xmlns:p14="http://schemas.microsoft.com/office/powerpoint/2010/main" val="98134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7E94827-8FA9-43B1-8A40-E51F1F92B31C}"/>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3EEADBAB-10ED-499F-8296-3FA61B7BD21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4B3020C-FF79-41FD-B26A-4E6716269B1A}"/>
              </a:ext>
            </a:extLst>
          </p:cNvPr>
          <p:cNvSpPr>
            <a:spLocks noGrp="1"/>
          </p:cNvSpPr>
          <p:nvPr>
            <p:ph type="sldNum" sz="quarter" idx="12"/>
          </p:nvPr>
        </p:nvSpPr>
        <p:spPr/>
        <p:txBody>
          <a:bodyPr/>
          <a:lstStyle>
            <a:lvl1pPr>
              <a:defRPr/>
            </a:lvl1pPr>
          </a:lstStyle>
          <a:p>
            <a:fld id="{18FE89B0-76EF-4121-9F92-4F20A1EF1C38}" type="slidenum">
              <a:rPr lang="en-GB" altLang="en-US"/>
              <a:pPr/>
              <a:t>‹#›</a:t>
            </a:fld>
            <a:endParaRPr lang="en-GB" altLang="en-US"/>
          </a:p>
        </p:txBody>
      </p:sp>
    </p:spTree>
    <p:extLst>
      <p:ext uri="{BB962C8B-B14F-4D97-AF65-F5344CB8AC3E}">
        <p14:creationId xmlns:p14="http://schemas.microsoft.com/office/powerpoint/2010/main" val="1525406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526CFFC-228F-463F-B78C-2B9781B37E2D}"/>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54FAF94-941E-4BC7-94B3-3562BDB7F3E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DF20993-DD55-40EC-97E4-FB8F52916675}"/>
              </a:ext>
            </a:extLst>
          </p:cNvPr>
          <p:cNvSpPr>
            <a:spLocks noGrp="1"/>
          </p:cNvSpPr>
          <p:nvPr>
            <p:ph type="sldNum" sz="quarter" idx="12"/>
          </p:nvPr>
        </p:nvSpPr>
        <p:spPr/>
        <p:txBody>
          <a:bodyPr/>
          <a:lstStyle>
            <a:lvl1pPr>
              <a:defRPr/>
            </a:lvl1pPr>
          </a:lstStyle>
          <a:p>
            <a:fld id="{984D7728-EF24-4798-A0A1-D86BF5EF86A3}" type="slidenum">
              <a:rPr lang="en-GB" altLang="en-US"/>
              <a:pPr/>
              <a:t>‹#›</a:t>
            </a:fld>
            <a:endParaRPr lang="en-GB" altLang="en-US"/>
          </a:p>
        </p:txBody>
      </p:sp>
    </p:spTree>
    <p:extLst>
      <p:ext uri="{BB962C8B-B14F-4D97-AF65-F5344CB8AC3E}">
        <p14:creationId xmlns:p14="http://schemas.microsoft.com/office/powerpoint/2010/main" val="22653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0516656-6E82-4C17-9026-86F4D7181E0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70775D41-91DF-4490-B299-D1238D55206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B5CA3BF-9D8A-4889-BFFD-498299F95CA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a:extLst>
              <a:ext uri="{FF2B5EF4-FFF2-40B4-BE49-F238E27FC236}">
                <a16:creationId xmlns:a16="http://schemas.microsoft.com/office/drawing/2014/main" id="{AFF857A3-88F6-4412-AF71-D701D7D5472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6B829398-7A69-465B-AC0E-8830544C41E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06C7D823-7BF1-4D2D-B9D4-FCDA3626E6CD}" type="slidenum">
              <a:rPr lang="en-GB" altLang="en-US"/>
              <a:pPr/>
              <a:t>‹#›</a:t>
            </a:fld>
            <a:endParaRPr lang="en-GB"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youtube.com/watch?v=tC7T-079i-4"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hyperlink" Target="http://www.clker.com/clipart-16341.html"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rBptqkamnR8?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WordArt 11" descr="American flag">
            <a:extLst>
              <a:ext uri="{FF2B5EF4-FFF2-40B4-BE49-F238E27FC236}">
                <a16:creationId xmlns:a16="http://schemas.microsoft.com/office/drawing/2014/main" id="{E79203A4-90F1-485D-801E-1FC6742BCA55}"/>
              </a:ext>
            </a:extLst>
          </p:cNvPr>
          <p:cNvSpPr>
            <a:spLocks noChangeArrowheads="1" noChangeShapeType="1" noTextEdit="1"/>
          </p:cNvSpPr>
          <p:nvPr/>
        </p:nvSpPr>
        <p:spPr bwMode="auto">
          <a:xfrm>
            <a:off x="1703389" y="404814"/>
            <a:ext cx="8785225" cy="1512887"/>
          </a:xfrm>
          <a:prstGeom prst="rect">
            <a:avLst/>
          </a:prstGeom>
        </p:spPr>
        <p:txBody>
          <a:bodyPr wrap="none" fromWordArt="1">
            <a:prstTxWarp prst="textPlain">
              <a:avLst>
                <a:gd name="adj" fmla="val 50000"/>
              </a:avLst>
            </a:prstTxWarp>
          </a:bodyPr>
          <a:lstStyle/>
          <a:p>
            <a:pPr algn="ctr"/>
            <a:r>
              <a:rPr lang="en-GB" sz="3600" kern="10" dirty="0">
                <a:ln w="9525">
                  <a:solidFill>
                    <a:srgbClr val="FF0000"/>
                  </a:solidFill>
                  <a:round/>
                  <a:headEnd/>
                  <a:tailEnd/>
                </a:ln>
                <a:blipFill dpi="0" rotWithShape="1">
                  <a:blip r:embed="rId2"/>
                  <a:srcRect/>
                  <a:stretch>
                    <a:fillRect/>
                  </a:stretch>
                </a:blipFill>
                <a:latin typeface="OCR A Extended"/>
              </a:rPr>
              <a:t>Functionalism</a:t>
            </a:r>
          </a:p>
        </p:txBody>
      </p:sp>
      <p:pic>
        <p:nvPicPr>
          <p:cNvPr id="2063" name="Picture 15" descr="crime">
            <a:extLst>
              <a:ext uri="{FF2B5EF4-FFF2-40B4-BE49-F238E27FC236}">
                <a16:creationId xmlns:a16="http://schemas.microsoft.com/office/drawing/2014/main" id="{98D0CAD6-0F12-4ADB-B82D-58382A90420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6275" y="3500439"/>
            <a:ext cx="47625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descr="119709197585381818TzeenieWheenie_Power_On_Off_Switch_red_2">
            <a:extLst>
              <a:ext uri="{FF2B5EF4-FFF2-40B4-BE49-F238E27FC236}">
                <a16:creationId xmlns:a16="http://schemas.microsoft.com/office/drawing/2014/main" id="{C6756E05-1D84-457F-9F03-C6A8B727D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639" y="2078039"/>
            <a:ext cx="1716087"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059"/>
                                        </p:tgtEl>
                                        <p:attrNameLst>
                                          <p:attrName>style.visibility</p:attrName>
                                        </p:attrNameLst>
                                      </p:cBhvr>
                                      <p:to>
                                        <p:strVal val="visible"/>
                                      </p:to>
                                    </p:set>
                                    <p:anim calcmode="lin" valueType="num">
                                      <p:cBhvr>
                                        <p:cTn id="7" dur="1000" fill="hold"/>
                                        <p:tgtEl>
                                          <p:spTgt spid="2059"/>
                                        </p:tgtEl>
                                        <p:attrNameLst>
                                          <p:attrName>ppt_w</p:attrName>
                                        </p:attrNameLst>
                                      </p:cBhvr>
                                      <p:tavLst>
                                        <p:tav tm="0">
                                          <p:val>
                                            <p:strVal val="#ppt_w+.3"/>
                                          </p:val>
                                        </p:tav>
                                        <p:tav tm="100000">
                                          <p:val>
                                            <p:strVal val="#ppt_w"/>
                                          </p:val>
                                        </p:tav>
                                      </p:tavLst>
                                    </p:anim>
                                    <p:anim calcmode="lin" valueType="num">
                                      <p:cBhvr>
                                        <p:cTn id="8" dur="1000" fill="hold"/>
                                        <p:tgtEl>
                                          <p:spTgt spid="2059"/>
                                        </p:tgtEl>
                                        <p:attrNameLst>
                                          <p:attrName>ppt_h</p:attrName>
                                        </p:attrNameLst>
                                      </p:cBhvr>
                                      <p:tavLst>
                                        <p:tav tm="0">
                                          <p:val>
                                            <p:strVal val="#ppt_h"/>
                                          </p:val>
                                        </p:tav>
                                        <p:tav tm="100000">
                                          <p:val>
                                            <p:strVal val="#ppt_h"/>
                                          </p:val>
                                        </p:tav>
                                      </p:tavLst>
                                    </p:anim>
                                    <p:animEffect transition="in" filter="fade">
                                      <p:cBhvr>
                                        <p:cTn id="9" dur="1000"/>
                                        <p:tgtEl>
                                          <p:spTgt spid="2059"/>
                                        </p:tgtEl>
                                      </p:cBhvr>
                                    </p:animEffect>
                                  </p:childTnLst>
                                </p:cTn>
                              </p:par>
                            </p:childTnLst>
                          </p:cTn>
                        </p:par>
                        <p:par>
                          <p:cTn id="10" fill="hold" nodeType="withGroup">
                            <p:stCondLst>
                              <p:cond delay="1000"/>
                            </p:stCondLst>
                            <p:childTnLst>
                              <p:par>
                                <p:cTn id="11" presetID="35" presetClass="entr" presetSubtype="0" fill="hold" nodeType="afterEffect">
                                  <p:stCondLst>
                                    <p:cond delay="0"/>
                                  </p:stCondLst>
                                  <p:childTnLst>
                                    <p:set>
                                      <p:cBhvr>
                                        <p:cTn id="12" dur="1" fill="hold">
                                          <p:stCondLst>
                                            <p:cond delay="0"/>
                                          </p:stCondLst>
                                        </p:cTn>
                                        <p:tgtEl>
                                          <p:spTgt spid="2065"/>
                                        </p:tgtEl>
                                        <p:attrNameLst>
                                          <p:attrName>style.visibility</p:attrName>
                                        </p:attrNameLst>
                                      </p:cBhvr>
                                      <p:to>
                                        <p:strVal val="visible"/>
                                      </p:to>
                                    </p:set>
                                    <p:animEffect transition="in" filter="fade">
                                      <p:cBhvr>
                                        <p:cTn id="13" dur="2000"/>
                                        <p:tgtEl>
                                          <p:spTgt spid="2065"/>
                                        </p:tgtEl>
                                      </p:cBhvr>
                                    </p:animEffect>
                                    <p:anim calcmode="lin" valueType="num">
                                      <p:cBhvr>
                                        <p:cTn id="14" dur="2000" fill="hold"/>
                                        <p:tgtEl>
                                          <p:spTgt spid="2065"/>
                                        </p:tgtEl>
                                        <p:attrNameLst>
                                          <p:attrName>style.rotation</p:attrName>
                                        </p:attrNameLst>
                                      </p:cBhvr>
                                      <p:tavLst>
                                        <p:tav tm="0">
                                          <p:val>
                                            <p:fltVal val="720"/>
                                          </p:val>
                                        </p:tav>
                                        <p:tav tm="100000">
                                          <p:val>
                                            <p:fltVal val="0"/>
                                          </p:val>
                                        </p:tav>
                                      </p:tavLst>
                                    </p:anim>
                                    <p:anim calcmode="lin" valueType="num">
                                      <p:cBhvr>
                                        <p:cTn id="15" dur="2000" fill="hold"/>
                                        <p:tgtEl>
                                          <p:spTgt spid="2065"/>
                                        </p:tgtEl>
                                        <p:attrNameLst>
                                          <p:attrName>ppt_h</p:attrName>
                                        </p:attrNameLst>
                                      </p:cBhvr>
                                      <p:tavLst>
                                        <p:tav tm="0">
                                          <p:val>
                                            <p:fltVal val="0"/>
                                          </p:val>
                                        </p:tav>
                                        <p:tav tm="100000">
                                          <p:val>
                                            <p:strVal val="#ppt_h"/>
                                          </p:val>
                                        </p:tav>
                                      </p:tavLst>
                                    </p:anim>
                                    <p:anim calcmode="lin" valueType="num">
                                      <p:cBhvr>
                                        <p:cTn id="16" dur="2000" fill="hold"/>
                                        <p:tgtEl>
                                          <p:spTgt spid="2065"/>
                                        </p:tgtEl>
                                        <p:attrNameLst>
                                          <p:attrName>ppt_w</p:attrName>
                                        </p:attrNameLst>
                                      </p:cBhvr>
                                      <p:tavLst>
                                        <p:tav tm="0">
                                          <p:val>
                                            <p:fltVal val="0"/>
                                          </p:val>
                                        </p:tav>
                                        <p:tav tm="100000">
                                          <p:val>
                                            <p:strVal val="#ppt_w"/>
                                          </p:val>
                                        </p:tav>
                                      </p:tavLst>
                                    </p:anim>
                                  </p:childTnLst>
                                </p:cTn>
                              </p:par>
                            </p:childTnLst>
                          </p:cTn>
                        </p:par>
                        <p:par>
                          <p:cTn id="17" fill="hold" nodeType="withGroup">
                            <p:stCondLst>
                              <p:cond delay="3000"/>
                            </p:stCondLst>
                            <p:childTnLst>
                              <p:par>
                                <p:cTn id="18" presetID="29" presetClass="entr" presetSubtype="0" fill="hold" nodeType="afterEffect">
                                  <p:stCondLst>
                                    <p:cond delay="0"/>
                                  </p:stCondLst>
                                  <p:childTnLst>
                                    <p:set>
                                      <p:cBhvr>
                                        <p:cTn id="19" dur="1" fill="hold">
                                          <p:stCondLst>
                                            <p:cond delay="0"/>
                                          </p:stCondLst>
                                        </p:cTn>
                                        <p:tgtEl>
                                          <p:spTgt spid="2063"/>
                                        </p:tgtEl>
                                        <p:attrNameLst>
                                          <p:attrName>style.visibility</p:attrName>
                                        </p:attrNameLst>
                                      </p:cBhvr>
                                      <p:to>
                                        <p:strVal val="visible"/>
                                      </p:to>
                                    </p:set>
                                    <p:anim calcmode="lin" valueType="num">
                                      <p:cBhvr>
                                        <p:cTn id="20" dur="1000" fill="hold"/>
                                        <p:tgtEl>
                                          <p:spTgt spid="2063"/>
                                        </p:tgtEl>
                                        <p:attrNameLst>
                                          <p:attrName>ppt_x</p:attrName>
                                        </p:attrNameLst>
                                      </p:cBhvr>
                                      <p:tavLst>
                                        <p:tav tm="0">
                                          <p:val>
                                            <p:strVal val="#ppt_x-.2"/>
                                          </p:val>
                                        </p:tav>
                                        <p:tav tm="100000">
                                          <p:val>
                                            <p:strVal val="#ppt_x"/>
                                          </p:val>
                                        </p:tav>
                                      </p:tavLst>
                                    </p:anim>
                                    <p:anim calcmode="lin" valueType="num">
                                      <p:cBhvr>
                                        <p:cTn id="21" dur="1000" fill="hold"/>
                                        <p:tgtEl>
                                          <p:spTgt spid="206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3" name="Picture 5" descr="0,,2007140841,00-731492">
            <a:extLst>
              <a:ext uri="{FF2B5EF4-FFF2-40B4-BE49-F238E27FC236}">
                <a16:creationId xmlns:a16="http://schemas.microsoft.com/office/drawing/2014/main" id="{C9BBE461-F930-4B51-A6F4-CC50A85B1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5" y="1341438"/>
            <a:ext cx="40005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4" name="Text Box 6">
            <a:extLst>
              <a:ext uri="{FF2B5EF4-FFF2-40B4-BE49-F238E27FC236}">
                <a16:creationId xmlns:a16="http://schemas.microsoft.com/office/drawing/2014/main" id="{EA3E1029-8054-4AFC-AC6B-960530CD864F}"/>
              </a:ext>
            </a:extLst>
          </p:cNvPr>
          <p:cNvSpPr txBox="1">
            <a:spLocks noChangeArrowheads="1"/>
          </p:cNvSpPr>
          <p:nvPr/>
        </p:nvSpPr>
        <p:spPr bwMode="auto">
          <a:xfrm>
            <a:off x="1524000" y="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3600"/>
              <a:t>“Punishment serves to heal the wounds done to the collective sentiments.”</a:t>
            </a:r>
          </a:p>
          <a:p>
            <a:pPr algn="ctr" eaLnBrk="1" hangingPunct="1">
              <a:spcBef>
                <a:spcPct val="50000"/>
              </a:spcBef>
            </a:pP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60774">
                                            <p:txEl>
                                              <p:pRg st="0" end="0"/>
                                            </p:txEl>
                                          </p:spTgt>
                                        </p:tgtEl>
                                        <p:attrNameLst>
                                          <p:attrName>style.visibility</p:attrName>
                                        </p:attrNameLst>
                                      </p:cBhvr>
                                      <p:to>
                                        <p:strVal val="visible"/>
                                      </p:to>
                                    </p:set>
                                    <p:anim calcmode="discrete" valueType="clr">
                                      <p:cBhvr override="childStyle">
                                        <p:cTn id="7" dur="80"/>
                                        <p:tgtEl>
                                          <p:spTgt spid="16077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077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0774">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160773"/>
                                        </p:tgtEl>
                                        <p:attrNameLst>
                                          <p:attrName>style.visibility</p:attrName>
                                        </p:attrNameLst>
                                      </p:cBhvr>
                                      <p:to>
                                        <p:strVal val="visible"/>
                                      </p:to>
                                    </p:set>
                                    <p:animEffect transition="in" filter="wipe(down)">
                                      <p:cBhvr>
                                        <p:cTn id="14" dur="580">
                                          <p:stCondLst>
                                            <p:cond delay="0"/>
                                          </p:stCondLst>
                                        </p:cTn>
                                        <p:tgtEl>
                                          <p:spTgt spid="160773"/>
                                        </p:tgtEl>
                                      </p:cBhvr>
                                    </p:animEffect>
                                    <p:anim calcmode="lin" valueType="num">
                                      <p:cBhvr>
                                        <p:cTn id="15" dur="1822" tmFilter="0,0; 0.14,0.36; 0.43,0.73; 0.71,0.91; 1.0,1.0">
                                          <p:stCondLst>
                                            <p:cond delay="0"/>
                                          </p:stCondLst>
                                        </p:cTn>
                                        <p:tgtEl>
                                          <p:spTgt spid="16077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077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077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077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0773"/>
                                        </p:tgtEl>
                                        <p:attrNameLst>
                                          <p:attrName>ppt_y</p:attrName>
                                        </p:attrNameLst>
                                      </p:cBhvr>
                                      <p:tavLst>
                                        <p:tav tm="0" fmla="#ppt_y-sin(pi*$)/81">
                                          <p:val>
                                            <p:fltVal val="0"/>
                                          </p:val>
                                        </p:tav>
                                        <p:tav tm="100000">
                                          <p:val>
                                            <p:fltVal val="1"/>
                                          </p:val>
                                        </p:tav>
                                      </p:tavLst>
                                    </p:anim>
                                    <p:animScale>
                                      <p:cBhvr>
                                        <p:cTn id="20" dur="26">
                                          <p:stCondLst>
                                            <p:cond delay="650"/>
                                          </p:stCondLst>
                                        </p:cTn>
                                        <p:tgtEl>
                                          <p:spTgt spid="160773"/>
                                        </p:tgtEl>
                                      </p:cBhvr>
                                      <p:to x="100000" y="60000"/>
                                    </p:animScale>
                                    <p:animScale>
                                      <p:cBhvr>
                                        <p:cTn id="21" dur="166" decel="50000">
                                          <p:stCondLst>
                                            <p:cond delay="676"/>
                                          </p:stCondLst>
                                        </p:cTn>
                                        <p:tgtEl>
                                          <p:spTgt spid="160773"/>
                                        </p:tgtEl>
                                      </p:cBhvr>
                                      <p:to x="100000" y="100000"/>
                                    </p:animScale>
                                    <p:animScale>
                                      <p:cBhvr>
                                        <p:cTn id="22" dur="26">
                                          <p:stCondLst>
                                            <p:cond delay="1312"/>
                                          </p:stCondLst>
                                        </p:cTn>
                                        <p:tgtEl>
                                          <p:spTgt spid="160773"/>
                                        </p:tgtEl>
                                      </p:cBhvr>
                                      <p:to x="100000" y="80000"/>
                                    </p:animScale>
                                    <p:animScale>
                                      <p:cBhvr>
                                        <p:cTn id="23" dur="166" decel="50000">
                                          <p:stCondLst>
                                            <p:cond delay="1338"/>
                                          </p:stCondLst>
                                        </p:cTn>
                                        <p:tgtEl>
                                          <p:spTgt spid="160773"/>
                                        </p:tgtEl>
                                      </p:cBhvr>
                                      <p:to x="100000" y="100000"/>
                                    </p:animScale>
                                    <p:animScale>
                                      <p:cBhvr>
                                        <p:cTn id="24" dur="26">
                                          <p:stCondLst>
                                            <p:cond delay="1642"/>
                                          </p:stCondLst>
                                        </p:cTn>
                                        <p:tgtEl>
                                          <p:spTgt spid="160773"/>
                                        </p:tgtEl>
                                      </p:cBhvr>
                                      <p:to x="100000" y="90000"/>
                                    </p:animScale>
                                    <p:animScale>
                                      <p:cBhvr>
                                        <p:cTn id="25" dur="166" decel="50000">
                                          <p:stCondLst>
                                            <p:cond delay="1668"/>
                                          </p:stCondLst>
                                        </p:cTn>
                                        <p:tgtEl>
                                          <p:spTgt spid="160773"/>
                                        </p:tgtEl>
                                      </p:cBhvr>
                                      <p:to x="100000" y="100000"/>
                                    </p:animScale>
                                    <p:animScale>
                                      <p:cBhvr>
                                        <p:cTn id="26" dur="26">
                                          <p:stCondLst>
                                            <p:cond delay="1808"/>
                                          </p:stCondLst>
                                        </p:cTn>
                                        <p:tgtEl>
                                          <p:spTgt spid="160773"/>
                                        </p:tgtEl>
                                      </p:cBhvr>
                                      <p:to x="100000" y="95000"/>
                                    </p:animScale>
                                    <p:animScale>
                                      <p:cBhvr>
                                        <p:cTn id="27" dur="166" decel="50000">
                                          <p:stCondLst>
                                            <p:cond delay="1834"/>
                                          </p:stCondLst>
                                        </p:cTn>
                                        <p:tgtEl>
                                          <p:spTgt spid="1607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7CB15F9-0479-48F3-9461-5811E3B9B9EB}"/>
              </a:ext>
            </a:extLst>
          </p:cNvPr>
          <p:cNvSpPr>
            <a:spLocks noGrp="1" noChangeArrowheads="1"/>
          </p:cNvSpPr>
          <p:nvPr>
            <p:ph type="title"/>
          </p:nvPr>
        </p:nvSpPr>
        <p:spPr/>
        <p:txBody>
          <a:bodyPr rtlCol="0">
            <a:normAutofit/>
          </a:bodyPr>
          <a:lstStyle/>
          <a:p>
            <a:pPr eaLnBrk="1" fontAlgn="auto" hangingPunct="1">
              <a:spcAft>
                <a:spcPts val="0"/>
              </a:spcAft>
              <a:defRPr/>
            </a:pPr>
            <a:r>
              <a:rPr lang="en-GB" dirty="0">
                <a:solidFill>
                  <a:srgbClr val="FF0000"/>
                </a:solidFill>
                <a:effectLst>
                  <a:outerShdw blurRad="38100" dist="38100" dir="2700000" algn="tl">
                    <a:srgbClr val="FFFFFF"/>
                  </a:outerShdw>
                </a:effectLst>
              </a:rPr>
              <a:t>Critique of Durkheim</a:t>
            </a:r>
          </a:p>
        </p:txBody>
      </p:sp>
      <p:sp>
        <p:nvSpPr>
          <p:cNvPr id="15363" name="Slide Number Placeholder 4">
            <a:extLst>
              <a:ext uri="{FF2B5EF4-FFF2-40B4-BE49-F238E27FC236}">
                <a16:creationId xmlns:a16="http://schemas.microsoft.com/office/drawing/2014/main" id="{B8D55FB8-E6C7-49E4-A969-DA302C224B7A}"/>
              </a:ext>
            </a:extLst>
          </p:cNvPr>
          <p:cNvSpPr>
            <a:spLocks noGrp="1"/>
          </p:cNvSpPr>
          <p:nvPr>
            <p:ph type="sldNum" sz="quarter" idx="12"/>
          </p:nvPr>
        </p:nvSpPr>
        <p:spPr>
          <a:xfrm>
            <a:off x="4648200" y="6245225"/>
            <a:ext cx="2895600" cy="476250"/>
          </a:xfrm>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fld id="{2B6DADF0-2AED-49B0-95AC-044BF1AF874D}" type="slidenum">
              <a:rPr lang="en-GB" altLang="en-US" sz="1200">
                <a:solidFill>
                  <a:srgbClr val="FFFFFF"/>
                </a:solidFill>
              </a:rPr>
              <a:pPr algn="ctr" eaLnBrk="1" hangingPunct="1"/>
              <a:t>11</a:t>
            </a:fld>
            <a:endParaRPr lang="en-GB" altLang="en-US" sz="1200">
              <a:solidFill>
                <a:srgbClr val="FFFFFF"/>
              </a:solidFill>
            </a:endParaRPr>
          </a:p>
        </p:txBody>
      </p:sp>
      <p:sp>
        <p:nvSpPr>
          <p:cNvPr id="14340" name="Text Box 4">
            <a:extLst>
              <a:ext uri="{FF2B5EF4-FFF2-40B4-BE49-F238E27FC236}">
                <a16:creationId xmlns:a16="http://schemas.microsoft.com/office/drawing/2014/main" id="{61A210A6-0CDC-458C-B784-9EE1873338FD}"/>
              </a:ext>
            </a:extLst>
          </p:cNvPr>
          <p:cNvSpPr txBox="1">
            <a:spLocks noChangeArrowheads="1"/>
          </p:cNvSpPr>
          <p:nvPr/>
        </p:nvSpPr>
        <p:spPr bwMode="auto">
          <a:xfrm>
            <a:off x="2063750" y="1700213"/>
            <a:ext cx="5327650" cy="830262"/>
          </a:xfrm>
          <a:prstGeom prst="rect">
            <a:avLst/>
          </a:prstGeom>
          <a:solidFill>
            <a:srgbClr val="CC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20000"/>
              </a:spcBef>
            </a:pPr>
            <a:r>
              <a:rPr lang="en-GB" altLang="en-US">
                <a:solidFill>
                  <a:schemeClr val="bg1"/>
                </a:solidFill>
              </a:rPr>
              <a:t>Durkheim's work is important for offering a social dimension to crime.</a:t>
            </a:r>
          </a:p>
        </p:txBody>
      </p:sp>
      <p:sp>
        <p:nvSpPr>
          <p:cNvPr id="14343" name="Text Box 7">
            <a:extLst>
              <a:ext uri="{FF2B5EF4-FFF2-40B4-BE49-F238E27FC236}">
                <a16:creationId xmlns:a16="http://schemas.microsoft.com/office/drawing/2014/main" id="{FC89B074-9865-4F2B-BD22-0A65548F663C}"/>
              </a:ext>
            </a:extLst>
          </p:cNvPr>
          <p:cNvSpPr txBox="1">
            <a:spLocks noChangeArrowheads="1"/>
          </p:cNvSpPr>
          <p:nvPr/>
        </p:nvSpPr>
        <p:spPr bwMode="auto">
          <a:xfrm>
            <a:off x="2063751" y="2997201"/>
            <a:ext cx="5400675" cy="830263"/>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a:solidFill>
                  <a:schemeClr val="bg1"/>
                </a:solidFill>
              </a:rPr>
              <a:t>He links anomie to a deregulated, more individualistic, industrial society.</a:t>
            </a:r>
          </a:p>
        </p:txBody>
      </p:sp>
      <p:sp>
        <p:nvSpPr>
          <p:cNvPr id="14345" name="Text Box 9">
            <a:extLst>
              <a:ext uri="{FF2B5EF4-FFF2-40B4-BE49-F238E27FC236}">
                <a16:creationId xmlns:a16="http://schemas.microsoft.com/office/drawing/2014/main" id="{5076FF85-1535-48AF-9A70-736E7FEA5811}"/>
              </a:ext>
            </a:extLst>
          </p:cNvPr>
          <p:cNvSpPr txBox="1">
            <a:spLocks noChangeArrowheads="1"/>
          </p:cNvSpPr>
          <p:nvPr/>
        </p:nvSpPr>
        <p:spPr bwMode="auto">
          <a:xfrm>
            <a:off x="2063750" y="4581526"/>
            <a:ext cx="8135938" cy="830263"/>
          </a:xfrm>
          <a:prstGeom prst="rect">
            <a:avLst/>
          </a:prstGeom>
          <a:solidFill>
            <a:srgbClr val="EAEAEA"/>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a:solidFill>
                  <a:schemeClr val="bg1"/>
                </a:solidFill>
              </a:rPr>
              <a:t>But he cannot explain why some people are more deviant than others.</a:t>
            </a:r>
          </a:p>
        </p:txBody>
      </p:sp>
      <p:pic>
        <p:nvPicPr>
          <p:cNvPr id="11273" name="Picture 10" descr="dur">
            <a:extLst>
              <a:ext uri="{FF2B5EF4-FFF2-40B4-BE49-F238E27FC236}">
                <a16:creationId xmlns:a16="http://schemas.microsoft.com/office/drawing/2014/main" id="{8603BCB6-5B35-4187-8C23-AE38ACD3B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064" y="1571625"/>
            <a:ext cx="24733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3" grpId="0" animBg="1"/>
      <p:bldP spid="143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Text Box 4">
            <a:extLst>
              <a:ext uri="{FF2B5EF4-FFF2-40B4-BE49-F238E27FC236}">
                <a16:creationId xmlns:a16="http://schemas.microsoft.com/office/drawing/2014/main" id="{FAB23059-905F-4516-893B-FE6DF0819BFE}"/>
              </a:ext>
            </a:extLst>
          </p:cNvPr>
          <p:cNvSpPr txBox="1">
            <a:spLocks noChangeArrowheads="1"/>
          </p:cNvSpPr>
          <p:nvPr/>
        </p:nvSpPr>
        <p:spPr bwMode="auto">
          <a:xfrm>
            <a:off x="1524000" y="0"/>
            <a:ext cx="9144000" cy="82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solidFill>
                  <a:srgbClr val="00CC00"/>
                </a:solidFill>
              </a:rPr>
              <a:t>RESEARCH METHOD: this is purely theoretical and therefore lacks any empirical basis. </a:t>
            </a:r>
          </a:p>
          <a:p>
            <a:pPr eaLnBrk="1" hangingPunct="1"/>
            <a:endParaRPr lang="en-GB" altLang="en-US">
              <a:solidFill>
                <a:srgbClr val="FF0000"/>
              </a:solidFill>
            </a:endParaRPr>
          </a:p>
          <a:p>
            <a:pPr eaLnBrk="1" hangingPunct="1"/>
            <a:r>
              <a:rPr lang="en-GB" altLang="en-US"/>
              <a:t>WEAKNESSES: Theoretical data is an unreliable source as it is based on opinion. Not all crime is functional – victim support groups would find it very difficult to subscribe to the idea that violent crime against the person was a way of strengthening collective sentiments.</a:t>
            </a:r>
          </a:p>
          <a:p>
            <a:pPr eaLnBrk="1" hangingPunct="1"/>
            <a:r>
              <a:rPr lang="en-GB" altLang="en-US">
                <a:solidFill>
                  <a:srgbClr val="FF0000"/>
                </a:solidFill>
              </a:rPr>
              <a:t>??</a:t>
            </a:r>
          </a:p>
          <a:p>
            <a:pPr eaLnBrk="1" hangingPunct="1"/>
            <a:endParaRPr lang="en-GB" altLang="en-US">
              <a:solidFill>
                <a:srgbClr val="FF0000"/>
              </a:solidFill>
            </a:endParaRPr>
          </a:p>
          <a:p>
            <a:pPr eaLnBrk="1" hangingPunct="1"/>
            <a:endParaRPr lang="en-GB" altLang="en-US">
              <a:solidFill>
                <a:srgbClr val="FF0000"/>
              </a:solidFill>
            </a:endParaRPr>
          </a:p>
          <a:p>
            <a:pPr eaLnBrk="1" hangingPunct="1"/>
            <a:endParaRPr lang="en-GB" altLang="en-US">
              <a:solidFill>
                <a:srgbClr val="FF0000"/>
              </a:solidFill>
            </a:endParaRPr>
          </a:p>
          <a:p>
            <a:pPr eaLnBrk="1" hangingPunct="1"/>
            <a:r>
              <a:rPr lang="en-GB" altLang="en-US" sz="3600"/>
              <a:t>Check Key Terms</a:t>
            </a:r>
          </a:p>
          <a:p>
            <a:pPr eaLnBrk="1" hangingPunct="1"/>
            <a:r>
              <a:rPr lang="en-GB" altLang="en-US" sz="3600"/>
              <a:t>Anomie</a:t>
            </a:r>
          </a:p>
          <a:p>
            <a:pPr eaLnBrk="1" hangingPunct="1"/>
            <a:r>
              <a:rPr lang="en-GB" altLang="en-US" sz="3600"/>
              <a:t>Collective sentiments</a:t>
            </a:r>
          </a:p>
          <a:p>
            <a:pPr eaLnBrk="1" hangingPunct="1"/>
            <a:r>
              <a:rPr lang="en-GB" altLang="en-US" sz="3600"/>
              <a:t>Crime is inevitable and functional</a:t>
            </a:r>
          </a:p>
          <a:p>
            <a:pPr eaLnBrk="1" hangingPunct="1"/>
            <a:r>
              <a:rPr lang="en-GB" altLang="en-US" sz="3600"/>
              <a:t>Society of saints</a:t>
            </a:r>
          </a:p>
          <a:p>
            <a:pPr eaLnBrk="1" hangingPunct="1"/>
            <a:endParaRPr lang="en-GB" altLang="en-US">
              <a:solidFill>
                <a:srgbClr val="FF0000"/>
              </a:solidFill>
            </a:endParaRPr>
          </a:p>
          <a:p>
            <a:pPr eaLnBrk="1" hangingPunct="1"/>
            <a:r>
              <a:rPr lang="en-GB" altLang="en-US">
                <a:solidFill>
                  <a:srgbClr val="FF0000"/>
                </a:solidFill>
              </a:rPr>
              <a:t> </a:t>
            </a:r>
            <a:endParaRPr lang="en-GB" altLang="en-US"/>
          </a:p>
          <a:p>
            <a:pPr eaLnBrk="1" hangingPunct="1">
              <a:spcBef>
                <a:spcPct val="50000"/>
              </a:spcBef>
            </a:pP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9748">
                                            <p:txEl>
                                              <p:pRg st="0" end="0"/>
                                            </p:txEl>
                                          </p:spTgt>
                                        </p:tgtEl>
                                        <p:attrNameLst>
                                          <p:attrName>style.visibility</p:attrName>
                                        </p:attrNameLst>
                                      </p:cBhvr>
                                      <p:to>
                                        <p:strVal val="visible"/>
                                      </p:to>
                                    </p:set>
                                    <p:anim calcmode="discrete" valueType="clr">
                                      <p:cBhvr override="childStyle">
                                        <p:cTn id="7" dur="80"/>
                                        <p:tgtEl>
                                          <p:spTgt spid="15974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974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9748">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59748">
                                            <p:txEl>
                                              <p:pRg st="2" end="2"/>
                                            </p:txEl>
                                          </p:spTgt>
                                        </p:tgtEl>
                                        <p:attrNameLst>
                                          <p:attrName>style.visibility</p:attrName>
                                        </p:attrNameLst>
                                      </p:cBhvr>
                                      <p:to>
                                        <p:strVal val="visible"/>
                                      </p:to>
                                    </p:set>
                                    <p:anim calcmode="discrete" valueType="clr">
                                      <p:cBhvr override="childStyle">
                                        <p:cTn id="14" dur="80"/>
                                        <p:tgtEl>
                                          <p:spTgt spid="15974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9748">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159748">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59748">
                                            <p:txEl>
                                              <p:pRg st="3" end="3"/>
                                            </p:txEl>
                                          </p:spTgt>
                                        </p:tgtEl>
                                        <p:attrNameLst>
                                          <p:attrName>style.visibility</p:attrName>
                                        </p:attrNameLst>
                                      </p:cBhvr>
                                      <p:to>
                                        <p:strVal val="visible"/>
                                      </p:to>
                                    </p:set>
                                    <p:anim calcmode="discrete" valueType="clr">
                                      <p:cBhvr override="childStyle">
                                        <p:cTn id="21" dur="80"/>
                                        <p:tgtEl>
                                          <p:spTgt spid="15974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9748">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159748">
                                            <p:txEl>
                                              <p:pRg st="3" end="3"/>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59748">
                                            <p:txEl>
                                              <p:pRg st="7" end="7"/>
                                            </p:txEl>
                                          </p:spTgt>
                                        </p:tgtEl>
                                        <p:attrNameLst>
                                          <p:attrName>style.visibility</p:attrName>
                                        </p:attrNameLst>
                                      </p:cBhvr>
                                      <p:to>
                                        <p:strVal val="visible"/>
                                      </p:to>
                                    </p:set>
                                    <p:anim calcmode="discrete" valueType="clr">
                                      <p:cBhvr override="childStyle">
                                        <p:cTn id="28" dur="80"/>
                                        <p:tgtEl>
                                          <p:spTgt spid="159748">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59748">
                                            <p:txEl>
                                              <p:pRg st="7" end="7"/>
                                            </p:txEl>
                                          </p:spTgt>
                                        </p:tgtEl>
                                        <p:attrNameLst>
                                          <p:attrName>fillcolor</p:attrName>
                                        </p:attrNameLst>
                                      </p:cBhvr>
                                      <p:tavLst>
                                        <p:tav tm="0">
                                          <p:val>
                                            <p:clrVal>
                                              <a:schemeClr val="accent2"/>
                                            </p:clrVal>
                                          </p:val>
                                        </p:tav>
                                        <p:tav tm="50000">
                                          <p:val>
                                            <p:clrVal>
                                              <a:schemeClr val="hlink"/>
                                            </p:clrVal>
                                          </p:val>
                                        </p:tav>
                                      </p:tavLst>
                                    </p:anim>
                                    <p:set>
                                      <p:cBhvr>
                                        <p:cTn id="30" dur="80"/>
                                        <p:tgtEl>
                                          <p:spTgt spid="159748">
                                            <p:txEl>
                                              <p:pRg st="7" end="7"/>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59748">
                                            <p:txEl>
                                              <p:pRg st="8" end="8"/>
                                            </p:txEl>
                                          </p:spTgt>
                                        </p:tgtEl>
                                        <p:attrNameLst>
                                          <p:attrName>style.visibility</p:attrName>
                                        </p:attrNameLst>
                                      </p:cBhvr>
                                      <p:to>
                                        <p:strVal val="visible"/>
                                      </p:to>
                                    </p:set>
                                    <p:anim calcmode="discrete" valueType="clr">
                                      <p:cBhvr override="childStyle">
                                        <p:cTn id="35" dur="80"/>
                                        <p:tgtEl>
                                          <p:spTgt spid="159748">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59748">
                                            <p:txEl>
                                              <p:pRg st="8" end="8"/>
                                            </p:txEl>
                                          </p:spTgt>
                                        </p:tgtEl>
                                        <p:attrNameLst>
                                          <p:attrName>fillcolor</p:attrName>
                                        </p:attrNameLst>
                                      </p:cBhvr>
                                      <p:tavLst>
                                        <p:tav tm="0">
                                          <p:val>
                                            <p:clrVal>
                                              <a:schemeClr val="accent2"/>
                                            </p:clrVal>
                                          </p:val>
                                        </p:tav>
                                        <p:tav tm="50000">
                                          <p:val>
                                            <p:clrVal>
                                              <a:schemeClr val="hlink"/>
                                            </p:clrVal>
                                          </p:val>
                                        </p:tav>
                                      </p:tavLst>
                                    </p:anim>
                                    <p:set>
                                      <p:cBhvr>
                                        <p:cTn id="37" dur="80"/>
                                        <p:tgtEl>
                                          <p:spTgt spid="159748">
                                            <p:txEl>
                                              <p:pRg st="8" end="8"/>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59748">
                                            <p:txEl>
                                              <p:pRg st="9" end="9"/>
                                            </p:txEl>
                                          </p:spTgt>
                                        </p:tgtEl>
                                        <p:attrNameLst>
                                          <p:attrName>style.visibility</p:attrName>
                                        </p:attrNameLst>
                                      </p:cBhvr>
                                      <p:to>
                                        <p:strVal val="visible"/>
                                      </p:to>
                                    </p:set>
                                    <p:anim calcmode="discrete" valueType="clr">
                                      <p:cBhvr override="childStyle">
                                        <p:cTn id="42" dur="80"/>
                                        <p:tgtEl>
                                          <p:spTgt spid="159748">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59748">
                                            <p:txEl>
                                              <p:pRg st="9" end="9"/>
                                            </p:txEl>
                                          </p:spTgt>
                                        </p:tgtEl>
                                        <p:attrNameLst>
                                          <p:attrName>fillcolor</p:attrName>
                                        </p:attrNameLst>
                                      </p:cBhvr>
                                      <p:tavLst>
                                        <p:tav tm="0">
                                          <p:val>
                                            <p:clrVal>
                                              <a:schemeClr val="accent2"/>
                                            </p:clrVal>
                                          </p:val>
                                        </p:tav>
                                        <p:tav tm="50000">
                                          <p:val>
                                            <p:clrVal>
                                              <a:schemeClr val="hlink"/>
                                            </p:clrVal>
                                          </p:val>
                                        </p:tav>
                                      </p:tavLst>
                                    </p:anim>
                                    <p:set>
                                      <p:cBhvr>
                                        <p:cTn id="44" dur="80"/>
                                        <p:tgtEl>
                                          <p:spTgt spid="159748">
                                            <p:txEl>
                                              <p:pRg st="9" end="9"/>
                                            </p:txEl>
                                          </p:spTgt>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59748">
                                            <p:txEl>
                                              <p:pRg st="10" end="10"/>
                                            </p:txEl>
                                          </p:spTgt>
                                        </p:tgtEl>
                                        <p:attrNameLst>
                                          <p:attrName>style.visibility</p:attrName>
                                        </p:attrNameLst>
                                      </p:cBhvr>
                                      <p:to>
                                        <p:strVal val="visible"/>
                                      </p:to>
                                    </p:set>
                                    <p:anim calcmode="discrete" valueType="clr">
                                      <p:cBhvr override="childStyle">
                                        <p:cTn id="49" dur="80"/>
                                        <p:tgtEl>
                                          <p:spTgt spid="159748">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59748">
                                            <p:txEl>
                                              <p:pRg st="10" end="10"/>
                                            </p:txEl>
                                          </p:spTgt>
                                        </p:tgtEl>
                                        <p:attrNameLst>
                                          <p:attrName>fillcolor</p:attrName>
                                        </p:attrNameLst>
                                      </p:cBhvr>
                                      <p:tavLst>
                                        <p:tav tm="0">
                                          <p:val>
                                            <p:clrVal>
                                              <a:schemeClr val="accent2"/>
                                            </p:clrVal>
                                          </p:val>
                                        </p:tav>
                                        <p:tav tm="50000">
                                          <p:val>
                                            <p:clrVal>
                                              <a:schemeClr val="hlink"/>
                                            </p:clrVal>
                                          </p:val>
                                        </p:tav>
                                      </p:tavLst>
                                    </p:anim>
                                    <p:set>
                                      <p:cBhvr>
                                        <p:cTn id="51" dur="80"/>
                                        <p:tgtEl>
                                          <p:spTgt spid="159748">
                                            <p:txEl>
                                              <p:pRg st="10" end="10"/>
                                            </p:txEl>
                                          </p:spTgt>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159748">
                                            <p:txEl>
                                              <p:pRg st="11" end="11"/>
                                            </p:txEl>
                                          </p:spTgt>
                                        </p:tgtEl>
                                        <p:attrNameLst>
                                          <p:attrName>style.visibility</p:attrName>
                                        </p:attrNameLst>
                                      </p:cBhvr>
                                      <p:to>
                                        <p:strVal val="visible"/>
                                      </p:to>
                                    </p:set>
                                    <p:anim calcmode="discrete" valueType="clr">
                                      <p:cBhvr override="childStyle">
                                        <p:cTn id="56" dur="80"/>
                                        <p:tgtEl>
                                          <p:spTgt spid="159748">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59748">
                                            <p:txEl>
                                              <p:pRg st="11" end="11"/>
                                            </p:txEl>
                                          </p:spTgt>
                                        </p:tgtEl>
                                        <p:attrNameLst>
                                          <p:attrName>fillcolor</p:attrName>
                                        </p:attrNameLst>
                                      </p:cBhvr>
                                      <p:tavLst>
                                        <p:tav tm="0">
                                          <p:val>
                                            <p:clrVal>
                                              <a:schemeClr val="accent2"/>
                                            </p:clrVal>
                                          </p:val>
                                        </p:tav>
                                        <p:tav tm="50000">
                                          <p:val>
                                            <p:clrVal>
                                              <a:schemeClr val="hlink"/>
                                            </p:clrVal>
                                          </p:val>
                                        </p:tav>
                                      </p:tavLst>
                                    </p:anim>
                                    <p:set>
                                      <p:cBhvr>
                                        <p:cTn id="58" dur="80"/>
                                        <p:tgtEl>
                                          <p:spTgt spid="159748">
                                            <p:txEl>
                                              <p:pRg st="11" end="11"/>
                                            </p:txEl>
                                          </p:spTgt>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159748">
                                            <p:txEl>
                                              <p:pRg st="13" end="13"/>
                                            </p:txEl>
                                          </p:spTgt>
                                        </p:tgtEl>
                                        <p:attrNameLst>
                                          <p:attrName>style.visibility</p:attrName>
                                        </p:attrNameLst>
                                      </p:cBhvr>
                                      <p:to>
                                        <p:strVal val="visible"/>
                                      </p:to>
                                    </p:set>
                                    <p:anim calcmode="discrete" valueType="clr">
                                      <p:cBhvr override="childStyle">
                                        <p:cTn id="63" dur="80"/>
                                        <p:tgtEl>
                                          <p:spTgt spid="159748">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59748">
                                            <p:txEl>
                                              <p:pRg st="13" end="13"/>
                                            </p:txEl>
                                          </p:spTgt>
                                        </p:tgtEl>
                                        <p:attrNameLst>
                                          <p:attrName>fillcolor</p:attrName>
                                        </p:attrNameLst>
                                      </p:cBhvr>
                                      <p:tavLst>
                                        <p:tav tm="0">
                                          <p:val>
                                            <p:clrVal>
                                              <a:schemeClr val="accent2"/>
                                            </p:clrVal>
                                          </p:val>
                                        </p:tav>
                                        <p:tav tm="50000">
                                          <p:val>
                                            <p:clrVal>
                                              <a:schemeClr val="hlink"/>
                                            </p:clrVal>
                                          </p:val>
                                        </p:tav>
                                      </p:tavLst>
                                    </p:anim>
                                    <p:set>
                                      <p:cBhvr>
                                        <p:cTn id="65" dur="80"/>
                                        <p:tgtEl>
                                          <p:spTgt spid="159748">
                                            <p:txEl>
                                              <p:pRg st="13" end="1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748B31F9-FCD1-4C16-9E62-1D6610C9D705}"/>
              </a:ext>
            </a:extLst>
          </p:cNvPr>
          <p:cNvSpPr>
            <a:spLocks noChangeArrowheads="1"/>
          </p:cNvSpPr>
          <p:nvPr/>
        </p:nvSpPr>
        <p:spPr bwMode="auto">
          <a:xfrm>
            <a:off x="1524000" y="0"/>
            <a:ext cx="9144000" cy="27305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endParaRPr lang="en-US" altLang="en-US" sz="1800">
              <a:solidFill>
                <a:schemeClr val="bg1"/>
              </a:solidFill>
              <a:latin typeface="Trebuchet MS" panose="020B0603020202020204" pitchFamily="34" charset="0"/>
              <a:cs typeface="Arial" panose="020B0604020202020204" pitchFamily="34" charset="0"/>
            </a:endParaRPr>
          </a:p>
        </p:txBody>
      </p:sp>
      <p:sp>
        <p:nvSpPr>
          <p:cNvPr id="146439" name="WordArt 6">
            <a:extLst>
              <a:ext uri="{FF2B5EF4-FFF2-40B4-BE49-F238E27FC236}">
                <a16:creationId xmlns:a16="http://schemas.microsoft.com/office/drawing/2014/main" id="{D61A5DAA-42DC-4521-870C-770BB6E381C5}"/>
              </a:ext>
            </a:extLst>
          </p:cNvPr>
          <p:cNvSpPr>
            <a:spLocks noChangeArrowheads="1" noChangeShapeType="1" noTextEdit="1"/>
          </p:cNvSpPr>
          <p:nvPr/>
        </p:nvSpPr>
        <p:spPr bwMode="auto">
          <a:xfrm>
            <a:off x="3081338" y="344489"/>
            <a:ext cx="4800600" cy="7651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CC00"/>
                </a:solidFill>
                <a:latin typeface="One Stroke Script LET"/>
              </a:rPr>
              <a:t>Merton</a:t>
            </a:r>
          </a:p>
        </p:txBody>
      </p:sp>
      <p:sp>
        <p:nvSpPr>
          <p:cNvPr id="146440" name="Text Box 7">
            <a:extLst>
              <a:ext uri="{FF2B5EF4-FFF2-40B4-BE49-F238E27FC236}">
                <a16:creationId xmlns:a16="http://schemas.microsoft.com/office/drawing/2014/main" id="{9DE685FB-6598-40D1-A006-5F527C24B59B}"/>
              </a:ext>
            </a:extLst>
          </p:cNvPr>
          <p:cNvSpPr txBox="1">
            <a:spLocks noChangeArrowheads="1"/>
          </p:cNvSpPr>
          <p:nvPr/>
        </p:nvSpPr>
        <p:spPr bwMode="auto">
          <a:xfrm>
            <a:off x="3008314" y="1065214"/>
            <a:ext cx="50879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1800">
                <a:latin typeface="Comic Sans MS" panose="030F0702030302020204" pitchFamily="66" charset="0"/>
                <a:cs typeface="Arial" panose="020B0604020202020204" pitchFamily="34" charset="0"/>
              </a:rPr>
              <a:t>He wrote                                           </a:t>
            </a:r>
            <a:r>
              <a:rPr lang="en-GB" altLang="en-US" sz="1600">
                <a:latin typeface="Goudy Stout" pitchFamily="18" charset="0"/>
                <a:cs typeface="Arial" panose="020B0604020202020204" pitchFamily="34" charset="0"/>
              </a:rPr>
              <a:t>social theory &amp; social structure. 1968.</a:t>
            </a:r>
          </a:p>
        </p:txBody>
      </p:sp>
      <p:sp>
        <p:nvSpPr>
          <p:cNvPr id="7" name="Text Box 8">
            <a:extLst>
              <a:ext uri="{FF2B5EF4-FFF2-40B4-BE49-F238E27FC236}">
                <a16:creationId xmlns:a16="http://schemas.microsoft.com/office/drawing/2014/main" id="{C5C30544-C07E-4383-89C0-D64ACEC56C20}"/>
              </a:ext>
            </a:extLst>
          </p:cNvPr>
          <p:cNvSpPr txBox="1">
            <a:spLocks noChangeArrowheads="1"/>
          </p:cNvSpPr>
          <p:nvPr/>
        </p:nvSpPr>
        <p:spPr bwMode="auto">
          <a:xfrm>
            <a:off x="5735638" y="2095500"/>
            <a:ext cx="4932362" cy="193899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b="1">
                <a:solidFill>
                  <a:srgbClr val="FF33CC"/>
                </a:solidFill>
                <a:latin typeface="Comic Sans MS" panose="030F0702030302020204" pitchFamily="66" charset="0"/>
                <a:cs typeface="Arial" panose="020B0604020202020204" pitchFamily="34" charset="0"/>
              </a:rPr>
              <a:t>KEY CONCEPT: value consensus; anomie; cultural goals; institutionalised means; conformity; innovation; ritualism; retreatism; rebellion.</a:t>
            </a:r>
          </a:p>
        </p:txBody>
      </p:sp>
      <p:pic>
        <p:nvPicPr>
          <p:cNvPr id="146443" name="Picture 11" descr="merton1">
            <a:extLst>
              <a:ext uri="{FF2B5EF4-FFF2-40B4-BE49-F238E27FC236}">
                <a16:creationId xmlns:a16="http://schemas.microsoft.com/office/drawing/2014/main" id="{BD633378-E560-4963-9925-22D09DAB0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9138"/>
            <a:ext cx="41910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44" name="Text Box 12">
            <a:extLst>
              <a:ext uri="{FF2B5EF4-FFF2-40B4-BE49-F238E27FC236}">
                <a16:creationId xmlns:a16="http://schemas.microsoft.com/office/drawing/2014/main" id="{83D56F73-C3A8-494B-858C-84B39E401C40}"/>
              </a:ext>
            </a:extLst>
          </p:cNvPr>
          <p:cNvSpPr txBox="1">
            <a:spLocks noChangeArrowheads="1"/>
          </p:cNvSpPr>
          <p:nvPr/>
        </p:nvSpPr>
        <p:spPr bwMode="auto">
          <a:xfrm>
            <a:off x="5735638" y="4292600"/>
            <a:ext cx="4932362" cy="3232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a:t>Functionalist who argued that there are five responses to the value consensus – we can either love it, abuse it, neglect it, reject it or radically change it. </a:t>
            </a:r>
            <a:r>
              <a:rPr lang="en-GB" altLang="en-US">
                <a:hlinkClick r:id="rId4"/>
              </a:rPr>
              <a:t>http://www.youtube.com/watch?v=tC7T-079i-4</a:t>
            </a:r>
            <a:endParaRPr lang="en-GB" altLang="en-US"/>
          </a:p>
          <a:p>
            <a:pPr algn="ctr" eaLnBrk="1" hangingPunct="1">
              <a:spcBef>
                <a:spcPct val="50000"/>
              </a:spcBef>
            </a:pP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443"/>
                                        </p:tgtEl>
                                        <p:attrNameLst>
                                          <p:attrName>style.visibility</p:attrName>
                                        </p:attrNameLst>
                                      </p:cBhvr>
                                      <p:to>
                                        <p:strVal val="visible"/>
                                      </p:to>
                                    </p:set>
                                    <p:animEffect transition="in" filter="fade">
                                      <p:cBhvr>
                                        <p:cTn id="7" dur="2000"/>
                                        <p:tgtEl>
                                          <p:spTgt spid="146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146439"/>
                                        </p:tgtEl>
                                        <p:attrNameLst>
                                          <p:attrName>style.visibility</p:attrName>
                                        </p:attrNameLst>
                                      </p:cBhvr>
                                      <p:to>
                                        <p:strVal val="visible"/>
                                      </p:to>
                                    </p:set>
                                    <p:animEffect transition="in" filter="wipe(down)">
                                      <p:cBhvr>
                                        <p:cTn id="12" dur="580">
                                          <p:stCondLst>
                                            <p:cond delay="0"/>
                                          </p:stCondLst>
                                        </p:cTn>
                                        <p:tgtEl>
                                          <p:spTgt spid="146439"/>
                                        </p:tgtEl>
                                      </p:cBhvr>
                                    </p:animEffect>
                                    <p:anim calcmode="lin" valueType="num">
                                      <p:cBhvr>
                                        <p:cTn id="13" dur="1822" tmFilter="0,0; 0.14,0.36; 0.43,0.73; 0.71,0.91; 1.0,1.0">
                                          <p:stCondLst>
                                            <p:cond delay="0"/>
                                          </p:stCondLst>
                                        </p:cTn>
                                        <p:tgtEl>
                                          <p:spTgt spid="14643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643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643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643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6439"/>
                                        </p:tgtEl>
                                        <p:attrNameLst>
                                          <p:attrName>ppt_y</p:attrName>
                                        </p:attrNameLst>
                                      </p:cBhvr>
                                      <p:tavLst>
                                        <p:tav tm="0" fmla="#ppt_y-sin(pi*$)/81">
                                          <p:val>
                                            <p:fltVal val="0"/>
                                          </p:val>
                                        </p:tav>
                                        <p:tav tm="100000">
                                          <p:val>
                                            <p:fltVal val="1"/>
                                          </p:val>
                                        </p:tav>
                                      </p:tavLst>
                                    </p:anim>
                                    <p:animScale>
                                      <p:cBhvr>
                                        <p:cTn id="18" dur="26">
                                          <p:stCondLst>
                                            <p:cond delay="650"/>
                                          </p:stCondLst>
                                        </p:cTn>
                                        <p:tgtEl>
                                          <p:spTgt spid="146439"/>
                                        </p:tgtEl>
                                      </p:cBhvr>
                                      <p:to x="100000" y="60000"/>
                                    </p:animScale>
                                    <p:animScale>
                                      <p:cBhvr>
                                        <p:cTn id="19" dur="166" decel="50000">
                                          <p:stCondLst>
                                            <p:cond delay="676"/>
                                          </p:stCondLst>
                                        </p:cTn>
                                        <p:tgtEl>
                                          <p:spTgt spid="146439"/>
                                        </p:tgtEl>
                                      </p:cBhvr>
                                      <p:to x="100000" y="100000"/>
                                    </p:animScale>
                                    <p:animScale>
                                      <p:cBhvr>
                                        <p:cTn id="20" dur="26">
                                          <p:stCondLst>
                                            <p:cond delay="1312"/>
                                          </p:stCondLst>
                                        </p:cTn>
                                        <p:tgtEl>
                                          <p:spTgt spid="146439"/>
                                        </p:tgtEl>
                                      </p:cBhvr>
                                      <p:to x="100000" y="80000"/>
                                    </p:animScale>
                                    <p:animScale>
                                      <p:cBhvr>
                                        <p:cTn id="21" dur="166" decel="50000">
                                          <p:stCondLst>
                                            <p:cond delay="1338"/>
                                          </p:stCondLst>
                                        </p:cTn>
                                        <p:tgtEl>
                                          <p:spTgt spid="146439"/>
                                        </p:tgtEl>
                                      </p:cBhvr>
                                      <p:to x="100000" y="100000"/>
                                    </p:animScale>
                                    <p:animScale>
                                      <p:cBhvr>
                                        <p:cTn id="22" dur="26">
                                          <p:stCondLst>
                                            <p:cond delay="1642"/>
                                          </p:stCondLst>
                                        </p:cTn>
                                        <p:tgtEl>
                                          <p:spTgt spid="146439"/>
                                        </p:tgtEl>
                                      </p:cBhvr>
                                      <p:to x="100000" y="90000"/>
                                    </p:animScale>
                                    <p:animScale>
                                      <p:cBhvr>
                                        <p:cTn id="23" dur="166" decel="50000">
                                          <p:stCondLst>
                                            <p:cond delay="1668"/>
                                          </p:stCondLst>
                                        </p:cTn>
                                        <p:tgtEl>
                                          <p:spTgt spid="146439"/>
                                        </p:tgtEl>
                                      </p:cBhvr>
                                      <p:to x="100000" y="100000"/>
                                    </p:animScale>
                                    <p:animScale>
                                      <p:cBhvr>
                                        <p:cTn id="24" dur="26">
                                          <p:stCondLst>
                                            <p:cond delay="1808"/>
                                          </p:stCondLst>
                                        </p:cTn>
                                        <p:tgtEl>
                                          <p:spTgt spid="146439"/>
                                        </p:tgtEl>
                                      </p:cBhvr>
                                      <p:to x="100000" y="95000"/>
                                    </p:animScale>
                                    <p:animScale>
                                      <p:cBhvr>
                                        <p:cTn id="25" dur="166" decel="50000">
                                          <p:stCondLst>
                                            <p:cond delay="1834"/>
                                          </p:stCondLst>
                                        </p:cTn>
                                        <p:tgtEl>
                                          <p:spTgt spid="146439"/>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146440"/>
                                        </p:tgtEl>
                                        <p:attrNameLst>
                                          <p:attrName>style.visibility</p:attrName>
                                        </p:attrNameLst>
                                      </p:cBhvr>
                                      <p:to>
                                        <p:strVal val="visible"/>
                                      </p:to>
                                    </p:set>
                                    <p:anim calcmode="discrete" valueType="clr">
                                      <p:cBhvr override="childStyle">
                                        <p:cTn id="30" dur="80"/>
                                        <p:tgtEl>
                                          <p:spTgt spid="146440"/>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46440"/>
                                        </p:tgtEl>
                                        <p:attrNameLst>
                                          <p:attrName>fillcolor</p:attrName>
                                        </p:attrNameLst>
                                      </p:cBhvr>
                                      <p:tavLst>
                                        <p:tav tm="0">
                                          <p:val>
                                            <p:clrVal>
                                              <a:schemeClr val="accent2"/>
                                            </p:clrVal>
                                          </p:val>
                                        </p:tav>
                                        <p:tav tm="50000">
                                          <p:val>
                                            <p:clrVal>
                                              <a:schemeClr val="hlink"/>
                                            </p:clrVal>
                                          </p:val>
                                        </p:tav>
                                      </p:tavLst>
                                    </p:anim>
                                    <p:set>
                                      <p:cBhvr>
                                        <p:cTn id="32" dur="80"/>
                                        <p:tgtEl>
                                          <p:spTgt spid="146440"/>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7"/>
                                        </p:tgtEl>
                                        <p:attrNameLst>
                                          <p:attrName>style.visibility</p:attrName>
                                        </p:attrNameLst>
                                      </p:cBhvr>
                                      <p:to>
                                        <p:strVal val="visible"/>
                                      </p:to>
                                    </p:set>
                                    <p:anim calcmode="discrete" valueType="clr">
                                      <p:cBhvr override="childStyle">
                                        <p:cTn id="3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7"/>
                                        </p:tgtEl>
                                        <p:attrNameLst>
                                          <p:attrName>fillcolor</p:attrName>
                                        </p:attrNameLst>
                                      </p:cBhvr>
                                      <p:tavLst>
                                        <p:tav tm="0">
                                          <p:val>
                                            <p:clrVal>
                                              <a:schemeClr val="accent2"/>
                                            </p:clrVal>
                                          </p:val>
                                        </p:tav>
                                        <p:tav tm="50000">
                                          <p:val>
                                            <p:clrVal>
                                              <a:schemeClr val="hlink"/>
                                            </p:clrVal>
                                          </p:val>
                                        </p:tav>
                                      </p:tavLst>
                                    </p:anim>
                                    <p:set>
                                      <p:cBhvr>
                                        <p:cTn id="39" dur="80"/>
                                        <p:tgtEl>
                                          <p:spTgt spid="7"/>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146444"/>
                                        </p:tgtEl>
                                        <p:attrNameLst>
                                          <p:attrName>style.visibility</p:attrName>
                                        </p:attrNameLst>
                                      </p:cBhvr>
                                      <p:to>
                                        <p:strVal val="visible"/>
                                      </p:to>
                                    </p:set>
                                    <p:anim calcmode="discrete" valueType="clr">
                                      <p:cBhvr override="childStyle">
                                        <p:cTn id="44" dur="80"/>
                                        <p:tgtEl>
                                          <p:spTgt spid="146444"/>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46444"/>
                                        </p:tgtEl>
                                        <p:attrNameLst>
                                          <p:attrName>fillcolor</p:attrName>
                                        </p:attrNameLst>
                                      </p:cBhvr>
                                      <p:tavLst>
                                        <p:tav tm="0">
                                          <p:val>
                                            <p:clrVal>
                                              <a:schemeClr val="accent2"/>
                                            </p:clrVal>
                                          </p:val>
                                        </p:tav>
                                        <p:tav tm="50000">
                                          <p:val>
                                            <p:clrVal>
                                              <a:schemeClr val="hlink"/>
                                            </p:clrVal>
                                          </p:val>
                                        </p:tav>
                                      </p:tavLst>
                                    </p:anim>
                                    <p:set>
                                      <p:cBhvr>
                                        <p:cTn id="46" dur="80"/>
                                        <p:tgtEl>
                                          <p:spTgt spid="1464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p:bldP spid="7" grpId="0" animBg="1"/>
      <p:bldP spid="1464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4DBCDE9-C0E4-4A34-82BC-14B208DA6D23}"/>
              </a:ext>
            </a:extLst>
          </p:cNvPr>
          <p:cNvSpPr>
            <a:spLocks noGrp="1" noChangeArrowheads="1"/>
          </p:cNvSpPr>
          <p:nvPr>
            <p:ph type="title"/>
          </p:nvPr>
        </p:nvSpPr>
        <p:spPr>
          <a:xfrm>
            <a:off x="2209800" y="476251"/>
            <a:ext cx="7772400" cy="1008063"/>
          </a:xfrm>
        </p:spPr>
        <p:txBody>
          <a:bodyPr rtlCol="0">
            <a:normAutofit/>
          </a:bodyPr>
          <a:lstStyle/>
          <a:p>
            <a:pPr eaLnBrk="1" fontAlgn="auto" hangingPunct="1">
              <a:spcAft>
                <a:spcPts val="0"/>
              </a:spcAft>
              <a:defRPr/>
            </a:pPr>
            <a:r>
              <a:rPr lang="en-GB" dirty="0">
                <a:solidFill>
                  <a:srgbClr val="FF0000"/>
                </a:solidFill>
                <a:effectLst>
                  <a:outerShdw blurRad="38100" dist="38100" dir="2700000" algn="tl">
                    <a:srgbClr val="FFFFFF"/>
                  </a:outerShdw>
                </a:effectLst>
              </a:rPr>
              <a:t>Robert Merton’s Strain Theory</a:t>
            </a:r>
          </a:p>
        </p:txBody>
      </p:sp>
      <p:sp>
        <p:nvSpPr>
          <p:cNvPr id="16387" name="Slide Number Placeholder 4">
            <a:extLst>
              <a:ext uri="{FF2B5EF4-FFF2-40B4-BE49-F238E27FC236}">
                <a16:creationId xmlns:a16="http://schemas.microsoft.com/office/drawing/2014/main" id="{BA7B70E1-E5B6-4E06-91D4-6B01CA7A122F}"/>
              </a:ext>
            </a:extLst>
          </p:cNvPr>
          <p:cNvSpPr>
            <a:spLocks noGrp="1"/>
          </p:cNvSpPr>
          <p:nvPr>
            <p:ph type="sldNum" sz="quarter" idx="12"/>
          </p:nvPr>
        </p:nvSpPr>
        <p:spPr>
          <a:xfrm>
            <a:off x="4648200" y="6245225"/>
            <a:ext cx="2895600" cy="476250"/>
          </a:xfrm>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fld id="{E0D3163C-E4F4-4024-A194-35FC72B47CE0}" type="slidenum">
              <a:rPr lang="en-GB" altLang="en-US" sz="1200">
                <a:solidFill>
                  <a:srgbClr val="FFFFFF"/>
                </a:solidFill>
              </a:rPr>
              <a:pPr algn="ctr" eaLnBrk="1" hangingPunct="1"/>
              <a:t>14</a:t>
            </a:fld>
            <a:endParaRPr lang="en-GB" altLang="en-US" sz="1200">
              <a:solidFill>
                <a:srgbClr val="FFFFFF"/>
              </a:solidFill>
            </a:endParaRPr>
          </a:p>
        </p:txBody>
      </p:sp>
      <p:pic>
        <p:nvPicPr>
          <p:cNvPr id="14342" name="Picture 4" descr="merton2">
            <a:extLst>
              <a:ext uri="{FF2B5EF4-FFF2-40B4-BE49-F238E27FC236}">
                <a16:creationId xmlns:a16="http://schemas.microsoft.com/office/drawing/2014/main" id="{BD877A1E-4A33-4B95-808A-75F54A94F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484313"/>
            <a:ext cx="2487612"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a:extLst>
              <a:ext uri="{FF2B5EF4-FFF2-40B4-BE49-F238E27FC236}">
                <a16:creationId xmlns:a16="http://schemas.microsoft.com/office/drawing/2014/main" id="{6C55EA09-75D9-400E-948F-DDE4D5EBD599}"/>
              </a:ext>
            </a:extLst>
          </p:cNvPr>
          <p:cNvSpPr txBox="1">
            <a:spLocks noChangeArrowheads="1"/>
          </p:cNvSpPr>
          <p:nvPr/>
        </p:nvSpPr>
        <p:spPr bwMode="auto">
          <a:xfrm>
            <a:off x="4583113" y="1484313"/>
            <a:ext cx="5834062" cy="1281112"/>
          </a:xfrm>
          <a:prstGeom prst="rect">
            <a:avLst/>
          </a:prstGeom>
          <a:solidFill>
            <a:srgbClr val="EAEAEA"/>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rgbClr val="FFC000"/>
                </a:solidFill>
              </a:rPr>
              <a:t>Robert Merton</a:t>
            </a:r>
            <a:r>
              <a:rPr lang="en-GB" altLang="en-US" b="1">
                <a:solidFill>
                  <a:srgbClr val="FFC000"/>
                </a:solidFill>
              </a:rPr>
              <a:t> </a:t>
            </a:r>
            <a:r>
              <a:rPr lang="en-GB" altLang="en-US">
                <a:solidFill>
                  <a:schemeClr val="bg1"/>
                </a:solidFill>
              </a:rPr>
              <a:t>(1910-2003, pictured left)</a:t>
            </a:r>
            <a:r>
              <a:rPr lang="en-GB" altLang="en-US" b="1">
                <a:solidFill>
                  <a:schemeClr val="bg1"/>
                </a:solidFill>
              </a:rPr>
              <a:t> </a:t>
            </a:r>
            <a:r>
              <a:rPr lang="en-GB" altLang="en-US">
                <a:solidFill>
                  <a:schemeClr val="bg1"/>
                </a:solidFill>
              </a:rPr>
              <a:t>regarded the concept of 'anomie' as used by Durkheim as </a:t>
            </a:r>
            <a:r>
              <a:rPr lang="en-GB" altLang="en-US">
                <a:solidFill>
                  <a:srgbClr val="FFC000"/>
                </a:solidFill>
              </a:rPr>
              <a:t>too vague</a:t>
            </a:r>
            <a:r>
              <a:rPr lang="en-GB" altLang="en-US">
                <a:solidFill>
                  <a:schemeClr val="bg1"/>
                </a:solidFill>
              </a:rPr>
              <a:t>, so he developed its meaning.</a:t>
            </a:r>
          </a:p>
        </p:txBody>
      </p:sp>
      <p:sp>
        <p:nvSpPr>
          <p:cNvPr id="26630" name="Text Box 6">
            <a:extLst>
              <a:ext uri="{FF2B5EF4-FFF2-40B4-BE49-F238E27FC236}">
                <a16:creationId xmlns:a16="http://schemas.microsoft.com/office/drawing/2014/main" id="{CF29B822-46A2-4521-BC04-2A17709BFF01}"/>
              </a:ext>
            </a:extLst>
          </p:cNvPr>
          <p:cNvSpPr txBox="1">
            <a:spLocks noChangeArrowheads="1"/>
          </p:cNvSpPr>
          <p:nvPr/>
        </p:nvSpPr>
        <p:spPr bwMode="auto">
          <a:xfrm>
            <a:off x="4656139" y="3068638"/>
            <a:ext cx="5761037" cy="1281112"/>
          </a:xfrm>
          <a:prstGeom prst="rect">
            <a:avLst/>
          </a:prstGeom>
          <a:solidFill>
            <a:srgbClr val="CC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chemeClr val="bg1"/>
                </a:solidFill>
              </a:rPr>
              <a:t>As a functionalist, he recognised the importance of shared goals and values of society – in the USA particularly the </a:t>
            </a:r>
            <a:r>
              <a:rPr lang="en-GB" altLang="en-US">
                <a:solidFill>
                  <a:srgbClr val="FFC000"/>
                </a:solidFill>
              </a:rPr>
              <a:t>‘American Dream’.</a:t>
            </a:r>
          </a:p>
        </p:txBody>
      </p:sp>
      <p:sp>
        <p:nvSpPr>
          <p:cNvPr id="26631" name="Text Box 7">
            <a:extLst>
              <a:ext uri="{FF2B5EF4-FFF2-40B4-BE49-F238E27FC236}">
                <a16:creationId xmlns:a16="http://schemas.microsoft.com/office/drawing/2014/main" id="{35F80FF8-6E65-4C63-9253-6A1E6125C72C}"/>
              </a:ext>
            </a:extLst>
          </p:cNvPr>
          <p:cNvSpPr txBox="1">
            <a:spLocks noChangeArrowheads="1"/>
          </p:cNvSpPr>
          <p:nvPr/>
        </p:nvSpPr>
        <p:spPr bwMode="auto">
          <a:xfrm>
            <a:off x="1847850" y="4581526"/>
            <a:ext cx="3887788" cy="1281113"/>
          </a:xfrm>
          <a:prstGeom prst="rect">
            <a:avLst/>
          </a:prstGeom>
          <a:solidFill>
            <a:srgbClr val="CCE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chemeClr val="bg1"/>
                </a:solidFill>
              </a:rPr>
              <a:t>But he recognised that not everyone has the same opportunity to share these goals and values.</a:t>
            </a:r>
          </a:p>
        </p:txBody>
      </p:sp>
      <p:sp>
        <p:nvSpPr>
          <p:cNvPr id="26633" name="Text Box 9">
            <a:extLst>
              <a:ext uri="{FF2B5EF4-FFF2-40B4-BE49-F238E27FC236}">
                <a16:creationId xmlns:a16="http://schemas.microsoft.com/office/drawing/2014/main" id="{F9804F1D-BA03-4BB7-8E60-29B72E06E459}"/>
              </a:ext>
            </a:extLst>
          </p:cNvPr>
          <p:cNvSpPr txBox="1">
            <a:spLocks noChangeArrowheads="1"/>
          </p:cNvSpPr>
          <p:nvPr/>
        </p:nvSpPr>
        <p:spPr bwMode="auto">
          <a:xfrm>
            <a:off x="5951538" y="4581526"/>
            <a:ext cx="4322762" cy="1281113"/>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chemeClr val="bg1"/>
                </a:solidFill>
              </a:rPr>
              <a:t>He altered anomie to mean a society where there is a disjunction between </a:t>
            </a:r>
            <a:r>
              <a:rPr lang="en-GB" altLang="en-US">
                <a:solidFill>
                  <a:srgbClr val="FFC000"/>
                </a:solidFill>
              </a:rPr>
              <a:t>goals </a:t>
            </a:r>
            <a:r>
              <a:rPr lang="en-GB" altLang="en-US">
                <a:solidFill>
                  <a:schemeClr val="bg1"/>
                </a:solidFill>
              </a:rPr>
              <a:t>and the </a:t>
            </a:r>
            <a:r>
              <a:rPr lang="en-GB" altLang="en-US">
                <a:solidFill>
                  <a:srgbClr val="FFC000"/>
                </a:solidFill>
              </a:rPr>
              <a:t>means </a:t>
            </a:r>
            <a:r>
              <a:rPr lang="en-GB" altLang="en-US">
                <a:solidFill>
                  <a:schemeClr val="bg1"/>
                </a:solidFill>
              </a:rPr>
              <a:t>of achieving them.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6630"/>
                                        </p:tgtEl>
                                        <p:attrNameLst>
                                          <p:attrName>style.visibility</p:attrName>
                                        </p:attrNameLst>
                                      </p:cBhvr>
                                      <p:to>
                                        <p:strVal val="visible"/>
                                      </p:to>
                                    </p:set>
                                    <p:animEffect transition="in" filter="checkerboard(across)">
                                      <p:cBhvr>
                                        <p:cTn id="11" dur="500"/>
                                        <p:tgtEl>
                                          <p:spTgt spid="266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6631"/>
                                        </p:tgtEl>
                                        <p:attrNameLst>
                                          <p:attrName>style.visibility</p:attrName>
                                        </p:attrNameLst>
                                      </p:cBhvr>
                                      <p:to>
                                        <p:strVal val="visible"/>
                                      </p:to>
                                    </p:set>
                                    <p:anim calcmode="lin" valueType="num">
                                      <p:cBhvr additive="base">
                                        <p:cTn id="16" dur="500" fill="hold"/>
                                        <p:tgtEl>
                                          <p:spTgt spid="26631"/>
                                        </p:tgtEl>
                                        <p:attrNameLst>
                                          <p:attrName>ppt_x</p:attrName>
                                        </p:attrNameLst>
                                      </p:cBhvr>
                                      <p:tavLst>
                                        <p:tav tm="0">
                                          <p:val>
                                            <p:strVal val="#ppt_x"/>
                                          </p:val>
                                        </p:tav>
                                        <p:tav tm="100000">
                                          <p:val>
                                            <p:strVal val="#ppt_x"/>
                                          </p:val>
                                        </p:tav>
                                      </p:tavLst>
                                    </p:anim>
                                    <p:anim calcmode="lin" valueType="num">
                                      <p:cBhvr additive="base">
                                        <p:cTn id="17"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6633"/>
                                        </p:tgtEl>
                                        <p:attrNameLst>
                                          <p:attrName>style.visibility</p:attrName>
                                        </p:attrNameLst>
                                      </p:cBhvr>
                                      <p:to>
                                        <p:strVal val="visible"/>
                                      </p:to>
                                    </p:set>
                                    <p:anim calcmode="lin" valueType="num">
                                      <p:cBhvr additive="base">
                                        <p:cTn id="22" dur="500" fill="hold"/>
                                        <p:tgtEl>
                                          <p:spTgt spid="26633"/>
                                        </p:tgtEl>
                                        <p:attrNameLst>
                                          <p:attrName>ppt_x</p:attrName>
                                        </p:attrNameLst>
                                      </p:cBhvr>
                                      <p:tavLst>
                                        <p:tav tm="0">
                                          <p:val>
                                            <p:strVal val="1+#ppt_w/2"/>
                                          </p:val>
                                        </p:tav>
                                        <p:tav tm="100000">
                                          <p:val>
                                            <p:strVal val="#ppt_x"/>
                                          </p:val>
                                        </p:tav>
                                      </p:tavLst>
                                    </p:anim>
                                    <p:anim calcmode="lin" valueType="num">
                                      <p:cBhvr additive="base">
                                        <p:cTn id="23" dur="500" fill="hold"/>
                                        <p:tgtEl>
                                          <p:spTgt spid="266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P spid="26630" grpId="0" animBg="1"/>
      <p:bldP spid="26631" grpId="0" animBg="1"/>
      <p:bldP spid="266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7B1877AF-823F-47D4-8015-6CE6ACAC7697}"/>
              </a:ext>
            </a:extLst>
          </p:cNvPr>
          <p:cNvSpPr txBox="1">
            <a:spLocks noChangeArrowheads="1"/>
          </p:cNvSpPr>
          <p:nvPr/>
        </p:nvSpPr>
        <p:spPr bwMode="auto">
          <a:xfrm>
            <a:off x="1524000" y="0"/>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SUMMARY OF STUDY:  </a:t>
            </a:r>
          </a:p>
          <a:p>
            <a:pPr eaLnBrk="1" hangingPunct="1"/>
            <a:r>
              <a:rPr lang="en-GB" altLang="en-US"/>
              <a:t>Because members of society are in different positions of the social structure, not everyone has the same relationship with the value consensus: some heartily embrace it (because they can), while others reject it (because they can’t meet the demands of the value consensus). </a:t>
            </a:r>
          </a:p>
          <a:p>
            <a:pPr eaLnBrk="1" hangingPunct="1"/>
            <a:endParaRPr lang="en-GB" altLang="en-US"/>
          </a:p>
        </p:txBody>
      </p:sp>
      <p:pic>
        <p:nvPicPr>
          <p:cNvPr id="4102" name="Picture 6" descr="PhotoHappyBusinessMan2">
            <a:extLst>
              <a:ext uri="{FF2B5EF4-FFF2-40B4-BE49-F238E27FC236}">
                <a16:creationId xmlns:a16="http://schemas.microsoft.com/office/drawing/2014/main" id="{3BB9B077-6F6C-4E26-BAB0-0163D133075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1" y="2636838"/>
            <a:ext cx="259397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juvenileDelinquency">
            <a:extLst>
              <a:ext uri="{FF2B5EF4-FFF2-40B4-BE49-F238E27FC236}">
                <a16:creationId xmlns:a16="http://schemas.microsoft.com/office/drawing/2014/main" id="{4198B971-24DB-4DEE-A58D-C8B0D1E3F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4149726"/>
            <a:ext cx="17986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rosetta">
            <a:extLst>
              <a:ext uri="{FF2B5EF4-FFF2-40B4-BE49-F238E27FC236}">
                <a16:creationId xmlns:a16="http://schemas.microsoft.com/office/drawing/2014/main" id="{AA5AA990-ACE9-473C-8493-DA52C84A1008}"/>
              </a:ext>
            </a:extLst>
          </p:cNvPr>
          <p:cNvPicPr>
            <a:picLocks noChangeAspect="1" noChangeArrowheads="1"/>
          </p:cNvPicPr>
          <p:nvPr/>
        </p:nvPicPr>
        <p:blipFill>
          <a:blip r:embed="rId4">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4224338" y="1619250"/>
            <a:ext cx="43053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ext Box 11">
            <a:extLst>
              <a:ext uri="{FF2B5EF4-FFF2-40B4-BE49-F238E27FC236}">
                <a16:creationId xmlns:a16="http://schemas.microsoft.com/office/drawing/2014/main" id="{83D39012-46DC-4039-8B6B-0FE02A81ADFC}"/>
              </a:ext>
            </a:extLst>
          </p:cNvPr>
          <p:cNvSpPr txBox="1">
            <a:spLocks noChangeArrowheads="1"/>
          </p:cNvSpPr>
          <p:nvPr/>
        </p:nvSpPr>
        <p:spPr bwMode="auto">
          <a:xfrm rot="-1718561">
            <a:off x="4656139" y="3357563"/>
            <a:ext cx="302418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sz="4800">
                <a:solidFill>
                  <a:srgbClr val="FF0000"/>
                </a:solidFill>
              </a:rPr>
              <a:t>Value Consensus</a:t>
            </a:r>
          </a:p>
        </p:txBody>
      </p:sp>
      <p:sp>
        <p:nvSpPr>
          <p:cNvPr id="4108" name="AutoShape 12">
            <a:extLst>
              <a:ext uri="{FF2B5EF4-FFF2-40B4-BE49-F238E27FC236}">
                <a16:creationId xmlns:a16="http://schemas.microsoft.com/office/drawing/2014/main" id="{013D95A0-E97D-4FB0-B1D1-4AFBEA8C72F0}"/>
              </a:ext>
            </a:extLst>
          </p:cNvPr>
          <p:cNvSpPr>
            <a:spLocks noChangeArrowheads="1"/>
          </p:cNvSpPr>
          <p:nvPr/>
        </p:nvSpPr>
        <p:spPr bwMode="auto">
          <a:xfrm>
            <a:off x="1524000" y="1916114"/>
            <a:ext cx="3708400" cy="865187"/>
          </a:xfrm>
          <a:prstGeom prst="wedgeRoundRectCallout">
            <a:avLst>
              <a:gd name="adj1" fmla="val -16097"/>
              <a:gd name="adj2" fmla="val 112204"/>
              <a:gd name="adj3" fmla="val 16667"/>
            </a:avLst>
          </a:prstGeom>
          <a:solidFill>
            <a:srgbClr val="FFFF00"/>
          </a:solidFill>
          <a:ln w="9525">
            <a:solidFill>
              <a:schemeClr val="tx1"/>
            </a:solidFill>
            <a:miter lim="800000"/>
            <a:headEnd/>
            <a:tailEnd/>
          </a:ln>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a:solidFill>
                  <a:schemeClr val="bg1"/>
                </a:solidFill>
              </a:rPr>
              <a:t>I have qualifications, a steady job &amp; I’m straight!</a:t>
            </a:r>
          </a:p>
        </p:txBody>
      </p:sp>
      <p:sp>
        <p:nvSpPr>
          <p:cNvPr id="4109" name="AutoShape 13">
            <a:extLst>
              <a:ext uri="{FF2B5EF4-FFF2-40B4-BE49-F238E27FC236}">
                <a16:creationId xmlns:a16="http://schemas.microsoft.com/office/drawing/2014/main" id="{2F096F46-6692-4AA0-8C60-46A3A4BD6AAF}"/>
              </a:ext>
            </a:extLst>
          </p:cNvPr>
          <p:cNvSpPr>
            <a:spLocks noChangeArrowheads="1"/>
          </p:cNvSpPr>
          <p:nvPr/>
        </p:nvSpPr>
        <p:spPr bwMode="auto">
          <a:xfrm>
            <a:off x="8328026" y="1916113"/>
            <a:ext cx="2339975" cy="2089150"/>
          </a:xfrm>
          <a:prstGeom prst="wedgeRoundRectCallout">
            <a:avLst>
              <a:gd name="adj1" fmla="val -21440"/>
              <a:gd name="adj2" fmla="val 76065"/>
              <a:gd name="adj3" fmla="val 16667"/>
            </a:avLst>
          </a:prstGeom>
          <a:solidFill>
            <a:srgbClr val="000000"/>
          </a:solidFill>
          <a:ln w="9525">
            <a:solidFill>
              <a:schemeClr val="tx1"/>
            </a:solidFill>
            <a:miter lim="800000"/>
            <a:headEnd/>
            <a:tailEnd/>
          </a:ln>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a:solidFill>
                  <a:srgbClr val="FFFF00"/>
                </a:solidFill>
              </a:rPr>
              <a:t>I’ve not a single GCSE, my whole family’s out of work AND I’m a chav.</a:t>
            </a:r>
          </a:p>
        </p:txBody>
      </p:sp>
      <p:sp>
        <p:nvSpPr>
          <p:cNvPr id="4110" name="Line 14">
            <a:extLst>
              <a:ext uri="{FF2B5EF4-FFF2-40B4-BE49-F238E27FC236}">
                <a16:creationId xmlns:a16="http://schemas.microsoft.com/office/drawing/2014/main" id="{B9510192-B6A8-4A49-90E9-837CAA6A605D}"/>
              </a:ext>
            </a:extLst>
          </p:cNvPr>
          <p:cNvSpPr>
            <a:spLocks noChangeShapeType="1"/>
          </p:cNvSpPr>
          <p:nvPr/>
        </p:nvSpPr>
        <p:spPr bwMode="auto">
          <a:xfrm>
            <a:off x="3432175" y="3933825"/>
            <a:ext cx="1079500" cy="503238"/>
          </a:xfrm>
          <a:prstGeom prst="line">
            <a:avLst/>
          </a:prstGeom>
          <a:noFill/>
          <a:ln w="508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4111" name="Line 15">
            <a:extLst>
              <a:ext uri="{FF2B5EF4-FFF2-40B4-BE49-F238E27FC236}">
                <a16:creationId xmlns:a16="http://schemas.microsoft.com/office/drawing/2014/main" id="{C37B48DA-88E9-470E-8F0A-994419C6C214}"/>
              </a:ext>
            </a:extLst>
          </p:cNvPr>
          <p:cNvSpPr>
            <a:spLocks noChangeShapeType="1"/>
          </p:cNvSpPr>
          <p:nvPr/>
        </p:nvSpPr>
        <p:spPr bwMode="auto">
          <a:xfrm>
            <a:off x="7896225" y="4292600"/>
            <a:ext cx="1079500" cy="503238"/>
          </a:xfrm>
          <a:prstGeom prst="line">
            <a:avLst/>
          </a:prstGeom>
          <a:noFill/>
          <a:ln w="508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GB"/>
          </a:p>
        </p:txBody>
      </p:sp>
      <p:pic>
        <p:nvPicPr>
          <p:cNvPr id="4113" name="Picture 17" descr="11954451881968599805jean_victor_balin_green_tick">
            <a:extLst>
              <a:ext uri="{FF2B5EF4-FFF2-40B4-BE49-F238E27FC236}">
                <a16:creationId xmlns:a16="http://schemas.microsoft.com/office/drawing/2014/main" id="{BC2F685E-1148-4104-B0DA-86675E0A7F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276" y="4508501"/>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9" descr="Cross Clip Art">
            <a:hlinkClick r:id="rId6"/>
            <a:extLst>
              <a:ext uri="{FF2B5EF4-FFF2-40B4-BE49-F238E27FC236}">
                <a16:creationId xmlns:a16="http://schemas.microsoft.com/office/drawing/2014/main" id="{472ECBE7-6038-477C-ACDF-0B2AB6FAFD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1" y="4941889"/>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100">
                                            <p:txEl>
                                              <p:pRg st="0" end="0"/>
                                            </p:txEl>
                                          </p:spTgt>
                                        </p:tgtEl>
                                        <p:attrNameLst>
                                          <p:attrName>style.visibility</p:attrName>
                                        </p:attrNameLst>
                                      </p:cBhvr>
                                      <p:to>
                                        <p:strVal val="visible"/>
                                      </p:to>
                                    </p:set>
                                    <p:anim calcmode="discrete" valueType="clr">
                                      <p:cBhvr override="childStyle">
                                        <p:cTn id="7" dur="80"/>
                                        <p:tgtEl>
                                          <p:spTgt spid="41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100">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4100">
                                            <p:txEl>
                                              <p:pRg st="1" end="1"/>
                                            </p:txEl>
                                          </p:spTgt>
                                        </p:tgtEl>
                                        <p:attrNameLst>
                                          <p:attrName>style.visibility</p:attrName>
                                        </p:attrNameLst>
                                      </p:cBhvr>
                                      <p:to>
                                        <p:strVal val="visible"/>
                                      </p:to>
                                    </p:set>
                                    <p:anim calcmode="discrete" valueType="clr">
                                      <p:cBhvr override="childStyle">
                                        <p:cTn id="12" dur="80"/>
                                        <p:tgtEl>
                                          <p:spTgt spid="410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00">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4100">
                                            <p:txEl>
                                              <p:pRg st="1" end="1"/>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4106"/>
                                        </p:tgtEl>
                                        <p:attrNameLst>
                                          <p:attrName>style.visibility</p:attrName>
                                        </p:attrNameLst>
                                      </p:cBhvr>
                                      <p:to>
                                        <p:strVal val="visible"/>
                                      </p:to>
                                    </p:set>
                                    <p:animEffect transition="in" filter="wipe(down)">
                                      <p:cBhvr>
                                        <p:cTn id="19" dur="580">
                                          <p:stCondLst>
                                            <p:cond delay="0"/>
                                          </p:stCondLst>
                                        </p:cTn>
                                        <p:tgtEl>
                                          <p:spTgt spid="4106"/>
                                        </p:tgtEl>
                                      </p:cBhvr>
                                    </p:animEffect>
                                    <p:anim calcmode="lin" valueType="num">
                                      <p:cBhvr>
                                        <p:cTn id="20" dur="1822" tmFilter="0,0; 0.14,0.36; 0.43,0.73; 0.71,0.91; 1.0,1.0">
                                          <p:stCondLst>
                                            <p:cond delay="0"/>
                                          </p:stCondLst>
                                        </p:cTn>
                                        <p:tgtEl>
                                          <p:spTgt spid="410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10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10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10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106"/>
                                        </p:tgtEl>
                                        <p:attrNameLst>
                                          <p:attrName>ppt_y</p:attrName>
                                        </p:attrNameLst>
                                      </p:cBhvr>
                                      <p:tavLst>
                                        <p:tav tm="0" fmla="#ppt_y-sin(pi*$)/81">
                                          <p:val>
                                            <p:fltVal val="0"/>
                                          </p:val>
                                        </p:tav>
                                        <p:tav tm="100000">
                                          <p:val>
                                            <p:fltVal val="1"/>
                                          </p:val>
                                        </p:tav>
                                      </p:tavLst>
                                    </p:anim>
                                    <p:animScale>
                                      <p:cBhvr>
                                        <p:cTn id="25" dur="26">
                                          <p:stCondLst>
                                            <p:cond delay="650"/>
                                          </p:stCondLst>
                                        </p:cTn>
                                        <p:tgtEl>
                                          <p:spTgt spid="4106"/>
                                        </p:tgtEl>
                                      </p:cBhvr>
                                      <p:to x="100000" y="60000"/>
                                    </p:animScale>
                                    <p:animScale>
                                      <p:cBhvr>
                                        <p:cTn id="26" dur="166" decel="50000">
                                          <p:stCondLst>
                                            <p:cond delay="676"/>
                                          </p:stCondLst>
                                        </p:cTn>
                                        <p:tgtEl>
                                          <p:spTgt spid="4106"/>
                                        </p:tgtEl>
                                      </p:cBhvr>
                                      <p:to x="100000" y="100000"/>
                                    </p:animScale>
                                    <p:animScale>
                                      <p:cBhvr>
                                        <p:cTn id="27" dur="26">
                                          <p:stCondLst>
                                            <p:cond delay="1312"/>
                                          </p:stCondLst>
                                        </p:cTn>
                                        <p:tgtEl>
                                          <p:spTgt spid="4106"/>
                                        </p:tgtEl>
                                      </p:cBhvr>
                                      <p:to x="100000" y="80000"/>
                                    </p:animScale>
                                    <p:animScale>
                                      <p:cBhvr>
                                        <p:cTn id="28" dur="166" decel="50000">
                                          <p:stCondLst>
                                            <p:cond delay="1338"/>
                                          </p:stCondLst>
                                        </p:cTn>
                                        <p:tgtEl>
                                          <p:spTgt spid="4106"/>
                                        </p:tgtEl>
                                      </p:cBhvr>
                                      <p:to x="100000" y="100000"/>
                                    </p:animScale>
                                    <p:animScale>
                                      <p:cBhvr>
                                        <p:cTn id="29" dur="26">
                                          <p:stCondLst>
                                            <p:cond delay="1642"/>
                                          </p:stCondLst>
                                        </p:cTn>
                                        <p:tgtEl>
                                          <p:spTgt spid="4106"/>
                                        </p:tgtEl>
                                      </p:cBhvr>
                                      <p:to x="100000" y="90000"/>
                                    </p:animScale>
                                    <p:animScale>
                                      <p:cBhvr>
                                        <p:cTn id="30" dur="166" decel="50000">
                                          <p:stCondLst>
                                            <p:cond delay="1668"/>
                                          </p:stCondLst>
                                        </p:cTn>
                                        <p:tgtEl>
                                          <p:spTgt spid="4106"/>
                                        </p:tgtEl>
                                      </p:cBhvr>
                                      <p:to x="100000" y="100000"/>
                                    </p:animScale>
                                    <p:animScale>
                                      <p:cBhvr>
                                        <p:cTn id="31" dur="26">
                                          <p:stCondLst>
                                            <p:cond delay="1808"/>
                                          </p:stCondLst>
                                        </p:cTn>
                                        <p:tgtEl>
                                          <p:spTgt spid="4106"/>
                                        </p:tgtEl>
                                      </p:cBhvr>
                                      <p:to x="100000" y="95000"/>
                                    </p:animScale>
                                    <p:animScale>
                                      <p:cBhvr>
                                        <p:cTn id="32" dur="166" decel="50000">
                                          <p:stCondLst>
                                            <p:cond delay="1834"/>
                                          </p:stCondLst>
                                        </p:cTn>
                                        <p:tgtEl>
                                          <p:spTgt spid="410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4107"/>
                                        </p:tgtEl>
                                        <p:attrNameLst>
                                          <p:attrName>style.visibility</p:attrName>
                                        </p:attrNameLst>
                                      </p:cBhvr>
                                      <p:to>
                                        <p:strVal val="visible"/>
                                      </p:to>
                                    </p:set>
                                    <p:animEffect transition="in" filter="wipe(down)">
                                      <p:cBhvr>
                                        <p:cTn id="35" dur="580">
                                          <p:stCondLst>
                                            <p:cond delay="0"/>
                                          </p:stCondLst>
                                        </p:cTn>
                                        <p:tgtEl>
                                          <p:spTgt spid="4107"/>
                                        </p:tgtEl>
                                      </p:cBhvr>
                                    </p:animEffect>
                                    <p:anim calcmode="lin" valueType="num">
                                      <p:cBhvr>
                                        <p:cTn id="36" dur="1822" tmFilter="0,0; 0.14,0.36; 0.43,0.73; 0.71,0.91; 1.0,1.0">
                                          <p:stCondLst>
                                            <p:cond delay="0"/>
                                          </p:stCondLst>
                                        </p:cTn>
                                        <p:tgtEl>
                                          <p:spTgt spid="410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10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10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10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107"/>
                                        </p:tgtEl>
                                        <p:attrNameLst>
                                          <p:attrName>ppt_y</p:attrName>
                                        </p:attrNameLst>
                                      </p:cBhvr>
                                      <p:tavLst>
                                        <p:tav tm="0" fmla="#ppt_y-sin(pi*$)/81">
                                          <p:val>
                                            <p:fltVal val="0"/>
                                          </p:val>
                                        </p:tav>
                                        <p:tav tm="100000">
                                          <p:val>
                                            <p:fltVal val="1"/>
                                          </p:val>
                                        </p:tav>
                                      </p:tavLst>
                                    </p:anim>
                                    <p:animScale>
                                      <p:cBhvr>
                                        <p:cTn id="41" dur="26">
                                          <p:stCondLst>
                                            <p:cond delay="650"/>
                                          </p:stCondLst>
                                        </p:cTn>
                                        <p:tgtEl>
                                          <p:spTgt spid="4107"/>
                                        </p:tgtEl>
                                      </p:cBhvr>
                                      <p:to x="100000" y="60000"/>
                                    </p:animScale>
                                    <p:animScale>
                                      <p:cBhvr>
                                        <p:cTn id="42" dur="166" decel="50000">
                                          <p:stCondLst>
                                            <p:cond delay="676"/>
                                          </p:stCondLst>
                                        </p:cTn>
                                        <p:tgtEl>
                                          <p:spTgt spid="4107"/>
                                        </p:tgtEl>
                                      </p:cBhvr>
                                      <p:to x="100000" y="100000"/>
                                    </p:animScale>
                                    <p:animScale>
                                      <p:cBhvr>
                                        <p:cTn id="43" dur="26">
                                          <p:stCondLst>
                                            <p:cond delay="1312"/>
                                          </p:stCondLst>
                                        </p:cTn>
                                        <p:tgtEl>
                                          <p:spTgt spid="4107"/>
                                        </p:tgtEl>
                                      </p:cBhvr>
                                      <p:to x="100000" y="80000"/>
                                    </p:animScale>
                                    <p:animScale>
                                      <p:cBhvr>
                                        <p:cTn id="44" dur="166" decel="50000">
                                          <p:stCondLst>
                                            <p:cond delay="1338"/>
                                          </p:stCondLst>
                                        </p:cTn>
                                        <p:tgtEl>
                                          <p:spTgt spid="4107"/>
                                        </p:tgtEl>
                                      </p:cBhvr>
                                      <p:to x="100000" y="100000"/>
                                    </p:animScale>
                                    <p:animScale>
                                      <p:cBhvr>
                                        <p:cTn id="45" dur="26">
                                          <p:stCondLst>
                                            <p:cond delay="1642"/>
                                          </p:stCondLst>
                                        </p:cTn>
                                        <p:tgtEl>
                                          <p:spTgt spid="4107"/>
                                        </p:tgtEl>
                                      </p:cBhvr>
                                      <p:to x="100000" y="90000"/>
                                    </p:animScale>
                                    <p:animScale>
                                      <p:cBhvr>
                                        <p:cTn id="46" dur="166" decel="50000">
                                          <p:stCondLst>
                                            <p:cond delay="1668"/>
                                          </p:stCondLst>
                                        </p:cTn>
                                        <p:tgtEl>
                                          <p:spTgt spid="4107"/>
                                        </p:tgtEl>
                                      </p:cBhvr>
                                      <p:to x="100000" y="100000"/>
                                    </p:animScale>
                                    <p:animScale>
                                      <p:cBhvr>
                                        <p:cTn id="47" dur="26">
                                          <p:stCondLst>
                                            <p:cond delay="1808"/>
                                          </p:stCondLst>
                                        </p:cTn>
                                        <p:tgtEl>
                                          <p:spTgt spid="4107"/>
                                        </p:tgtEl>
                                      </p:cBhvr>
                                      <p:to x="100000" y="95000"/>
                                    </p:animScale>
                                    <p:animScale>
                                      <p:cBhvr>
                                        <p:cTn id="48" dur="166" decel="50000">
                                          <p:stCondLst>
                                            <p:cond delay="1834"/>
                                          </p:stCondLst>
                                        </p:cTn>
                                        <p:tgtEl>
                                          <p:spTgt spid="4107"/>
                                        </p:tgtEl>
                                      </p:cBhvr>
                                      <p:to x="100000" y="100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35" presetClass="entr" presetSubtype="0" fill="hold" nodeType="clickEffect">
                                  <p:stCondLst>
                                    <p:cond delay="0"/>
                                  </p:stCondLst>
                                  <p:childTnLst>
                                    <p:set>
                                      <p:cBhvr>
                                        <p:cTn id="52" dur="1" fill="hold">
                                          <p:stCondLst>
                                            <p:cond delay="0"/>
                                          </p:stCondLst>
                                        </p:cTn>
                                        <p:tgtEl>
                                          <p:spTgt spid="4110"/>
                                        </p:tgtEl>
                                        <p:attrNameLst>
                                          <p:attrName>style.visibility</p:attrName>
                                        </p:attrNameLst>
                                      </p:cBhvr>
                                      <p:to>
                                        <p:strVal val="visible"/>
                                      </p:to>
                                    </p:set>
                                    <p:animEffect transition="in" filter="fade">
                                      <p:cBhvr>
                                        <p:cTn id="53" dur="2000"/>
                                        <p:tgtEl>
                                          <p:spTgt spid="4110"/>
                                        </p:tgtEl>
                                      </p:cBhvr>
                                    </p:animEffect>
                                    <p:anim calcmode="lin" valueType="num">
                                      <p:cBhvr>
                                        <p:cTn id="54" dur="2000" fill="hold"/>
                                        <p:tgtEl>
                                          <p:spTgt spid="4110"/>
                                        </p:tgtEl>
                                        <p:attrNameLst>
                                          <p:attrName>style.rotation</p:attrName>
                                        </p:attrNameLst>
                                      </p:cBhvr>
                                      <p:tavLst>
                                        <p:tav tm="0">
                                          <p:val>
                                            <p:fltVal val="720"/>
                                          </p:val>
                                        </p:tav>
                                        <p:tav tm="100000">
                                          <p:val>
                                            <p:fltVal val="0"/>
                                          </p:val>
                                        </p:tav>
                                      </p:tavLst>
                                    </p:anim>
                                    <p:anim calcmode="lin" valueType="num">
                                      <p:cBhvr>
                                        <p:cTn id="55" dur="2000" fill="hold"/>
                                        <p:tgtEl>
                                          <p:spTgt spid="4110"/>
                                        </p:tgtEl>
                                        <p:attrNameLst>
                                          <p:attrName>ppt_h</p:attrName>
                                        </p:attrNameLst>
                                      </p:cBhvr>
                                      <p:tavLst>
                                        <p:tav tm="0">
                                          <p:val>
                                            <p:fltVal val="0"/>
                                          </p:val>
                                        </p:tav>
                                        <p:tav tm="100000">
                                          <p:val>
                                            <p:strVal val="#ppt_h"/>
                                          </p:val>
                                        </p:tav>
                                      </p:tavLst>
                                    </p:anim>
                                    <p:anim calcmode="lin" valueType="num">
                                      <p:cBhvr>
                                        <p:cTn id="56" dur="2000" fill="hold"/>
                                        <p:tgtEl>
                                          <p:spTgt spid="4110"/>
                                        </p:tgtEl>
                                        <p:attrNameLst>
                                          <p:attrName>ppt_w</p:attrName>
                                        </p:attrNameLst>
                                      </p:cBhvr>
                                      <p:tavLst>
                                        <p:tav tm="0">
                                          <p:val>
                                            <p:fltVal val="0"/>
                                          </p:val>
                                        </p:tav>
                                        <p:tav tm="100000">
                                          <p:val>
                                            <p:strVal val="#ppt_w"/>
                                          </p:val>
                                        </p:tav>
                                      </p:tavLst>
                                    </p:anim>
                                  </p:childTnLst>
                                </p:cTn>
                              </p:par>
                              <p:par>
                                <p:cTn id="57" presetID="35" presetClass="entr" presetSubtype="0" fill="hold" nodeType="withEffect">
                                  <p:stCondLst>
                                    <p:cond delay="0"/>
                                  </p:stCondLst>
                                  <p:childTnLst>
                                    <p:set>
                                      <p:cBhvr>
                                        <p:cTn id="58" dur="1" fill="hold">
                                          <p:stCondLst>
                                            <p:cond delay="0"/>
                                          </p:stCondLst>
                                        </p:cTn>
                                        <p:tgtEl>
                                          <p:spTgt spid="4111"/>
                                        </p:tgtEl>
                                        <p:attrNameLst>
                                          <p:attrName>style.visibility</p:attrName>
                                        </p:attrNameLst>
                                      </p:cBhvr>
                                      <p:to>
                                        <p:strVal val="visible"/>
                                      </p:to>
                                    </p:set>
                                    <p:animEffect transition="in" filter="fade">
                                      <p:cBhvr>
                                        <p:cTn id="59" dur="2000"/>
                                        <p:tgtEl>
                                          <p:spTgt spid="4111"/>
                                        </p:tgtEl>
                                      </p:cBhvr>
                                    </p:animEffect>
                                    <p:anim calcmode="lin" valueType="num">
                                      <p:cBhvr>
                                        <p:cTn id="60" dur="2000" fill="hold"/>
                                        <p:tgtEl>
                                          <p:spTgt spid="4111"/>
                                        </p:tgtEl>
                                        <p:attrNameLst>
                                          <p:attrName>style.rotation</p:attrName>
                                        </p:attrNameLst>
                                      </p:cBhvr>
                                      <p:tavLst>
                                        <p:tav tm="0">
                                          <p:val>
                                            <p:fltVal val="720"/>
                                          </p:val>
                                        </p:tav>
                                        <p:tav tm="100000">
                                          <p:val>
                                            <p:fltVal val="0"/>
                                          </p:val>
                                        </p:tav>
                                      </p:tavLst>
                                    </p:anim>
                                    <p:anim calcmode="lin" valueType="num">
                                      <p:cBhvr>
                                        <p:cTn id="61" dur="2000" fill="hold"/>
                                        <p:tgtEl>
                                          <p:spTgt spid="4111"/>
                                        </p:tgtEl>
                                        <p:attrNameLst>
                                          <p:attrName>ppt_h</p:attrName>
                                        </p:attrNameLst>
                                      </p:cBhvr>
                                      <p:tavLst>
                                        <p:tav tm="0">
                                          <p:val>
                                            <p:fltVal val="0"/>
                                          </p:val>
                                        </p:tav>
                                        <p:tav tm="100000">
                                          <p:val>
                                            <p:strVal val="#ppt_h"/>
                                          </p:val>
                                        </p:tav>
                                      </p:tavLst>
                                    </p:anim>
                                    <p:anim calcmode="lin" valueType="num">
                                      <p:cBhvr>
                                        <p:cTn id="62" dur="2000" fill="hold"/>
                                        <p:tgtEl>
                                          <p:spTgt spid="4111"/>
                                        </p:tgtEl>
                                        <p:attrNameLst>
                                          <p:attrName>ppt_w</p:attrName>
                                        </p:attrNameLst>
                                      </p:cBhvr>
                                      <p:tavLst>
                                        <p:tav tm="0">
                                          <p:val>
                                            <p:fltVal val="0"/>
                                          </p:val>
                                        </p:tav>
                                        <p:tav tm="100000">
                                          <p:val>
                                            <p:strVal val="#ppt_w"/>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7" presetClass="entr" presetSubtype="0" fill="hold" nodeType="clickEffect">
                                  <p:stCondLst>
                                    <p:cond delay="0"/>
                                  </p:stCondLst>
                                  <p:childTnLst>
                                    <p:set>
                                      <p:cBhvr>
                                        <p:cTn id="66" dur="1" fill="hold">
                                          <p:stCondLst>
                                            <p:cond delay="0"/>
                                          </p:stCondLst>
                                        </p:cTn>
                                        <p:tgtEl>
                                          <p:spTgt spid="4102"/>
                                        </p:tgtEl>
                                        <p:attrNameLst>
                                          <p:attrName>style.visibility</p:attrName>
                                        </p:attrNameLst>
                                      </p:cBhvr>
                                      <p:to>
                                        <p:strVal val="visible"/>
                                      </p:to>
                                    </p:set>
                                    <p:animEffect transition="in" filter="fade">
                                      <p:cBhvr>
                                        <p:cTn id="67" dur="1000"/>
                                        <p:tgtEl>
                                          <p:spTgt spid="4102"/>
                                        </p:tgtEl>
                                      </p:cBhvr>
                                    </p:animEffect>
                                    <p:anim calcmode="lin" valueType="num">
                                      <p:cBhvr>
                                        <p:cTn id="68" dur="1000" fill="hold"/>
                                        <p:tgtEl>
                                          <p:spTgt spid="4102"/>
                                        </p:tgtEl>
                                        <p:attrNameLst>
                                          <p:attrName>ppt_x</p:attrName>
                                        </p:attrNameLst>
                                      </p:cBhvr>
                                      <p:tavLst>
                                        <p:tav tm="0">
                                          <p:val>
                                            <p:strVal val="#ppt_x"/>
                                          </p:val>
                                        </p:tav>
                                        <p:tav tm="100000">
                                          <p:val>
                                            <p:strVal val="#ppt_x"/>
                                          </p:val>
                                        </p:tav>
                                      </p:tavLst>
                                    </p:anim>
                                    <p:anim calcmode="lin" valueType="num">
                                      <p:cBhvr>
                                        <p:cTn id="69" dur="900" decel="100000" fill="hold"/>
                                        <p:tgtEl>
                                          <p:spTgt spid="4102"/>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4102"/>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4104"/>
                                        </p:tgtEl>
                                        <p:attrNameLst>
                                          <p:attrName>style.visibility</p:attrName>
                                        </p:attrNameLst>
                                      </p:cBhvr>
                                      <p:to>
                                        <p:strVal val="visible"/>
                                      </p:to>
                                    </p:set>
                                    <p:animEffect transition="in" filter="fade">
                                      <p:cBhvr>
                                        <p:cTn id="73" dur="1000"/>
                                        <p:tgtEl>
                                          <p:spTgt spid="4104"/>
                                        </p:tgtEl>
                                      </p:cBhvr>
                                    </p:animEffect>
                                    <p:anim calcmode="lin" valueType="num">
                                      <p:cBhvr>
                                        <p:cTn id="74" dur="1000" fill="hold"/>
                                        <p:tgtEl>
                                          <p:spTgt spid="4104"/>
                                        </p:tgtEl>
                                        <p:attrNameLst>
                                          <p:attrName>ppt_x</p:attrName>
                                        </p:attrNameLst>
                                      </p:cBhvr>
                                      <p:tavLst>
                                        <p:tav tm="0">
                                          <p:val>
                                            <p:strVal val="#ppt_x"/>
                                          </p:val>
                                        </p:tav>
                                        <p:tav tm="100000">
                                          <p:val>
                                            <p:strVal val="#ppt_x"/>
                                          </p:val>
                                        </p:tav>
                                      </p:tavLst>
                                    </p:anim>
                                    <p:anim calcmode="lin" valueType="num">
                                      <p:cBhvr>
                                        <p:cTn id="75" dur="900" decel="100000" fill="hold"/>
                                        <p:tgtEl>
                                          <p:spTgt spid="410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104"/>
                                        </p:tgtEl>
                                        <p:attrNameLst>
                                          <p:attrName>ppt_y</p:attrName>
                                        </p:attrNameLst>
                                      </p:cBhvr>
                                      <p:tavLst>
                                        <p:tav tm="0">
                                          <p:val>
                                            <p:strVal val="#ppt_y-.03"/>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7" presetClass="entr" presetSubtype="0" fill="hold" grpId="0" nodeType="clickEffect">
                                  <p:stCondLst>
                                    <p:cond delay="0"/>
                                  </p:stCondLst>
                                  <p:iterate type="lt">
                                    <p:tmPct val="50000"/>
                                  </p:iterate>
                                  <p:childTnLst>
                                    <p:set>
                                      <p:cBhvr>
                                        <p:cTn id="80" dur="1" fill="hold">
                                          <p:stCondLst>
                                            <p:cond delay="0"/>
                                          </p:stCondLst>
                                        </p:cTn>
                                        <p:tgtEl>
                                          <p:spTgt spid="4108"/>
                                        </p:tgtEl>
                                        <p:attrNameLst>
                                          <p:attrName>style.visibility</p:attrName>
                                        </p:attrNameLst>
                                      </p:cBhvr>
                                      <p:to>
                                        <p:strVal val="visible"/>
                                      </p:to>
                                    </p:set>
                                    <p:anim calcmode="discrete" valueType="clr">
                                      <p:cBhvr override="childStyle">
                                        <p:cTn id="81" dur="80"/>
                                        <p:tgtEl>
                                          <p:spTgt spid="4108"/>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4108"/>
                                        </p:tgtEl>
                                        <p:attrNameLst>
                                          <p:attrName>fillcolor</p:attrName>
                                        </p:attrNameLst>
                                      </p:cBhvr>
                                      <p:tavLst>
                                        <p:tav tm="0">
                                          <p:val>
                                            <p:clrVal>
                                              <a:schemeClr val="accent2"/>
                                            </p:clrVal>
                                          </p:val>
                                        </p:tav>
                                        <p:tav tm="50000">
                                          <p:val>
                                            <p:clrVal>
                                              <a:schemeClr val="hlink"/>
                                            </p:clrVal>
                                          </p:val>
                                        </p:tav>
                                      </p:tavLst>
                                    </p:anim>
                                    <p:set>
                                      <p:cBhvr>
                                        <p:cTn id="83" dur="80"/>
                                        <p:tgtEl>
                                          <p:spTgt spid="4108"/>
                                        </p:tgtEl>
                                        <p:attrNameLst>
                                          <p:attrName>fill.type</p:attrName>
                                        </p:attrNameLst>
                                      </p:cBhvr>
                                      <p:to>
                                        <p:strVal val="solid"/>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4109"/>
                                        </p:tgtEl>
                                        <p:attrNameLst>
                                          <p:attrName>style.visibility</p:attrName>
                                        </p:attrNameLst>
                                      </p:cBhvr>
                                      <p:to>
                                        <p:strVal val="visible"/>
                                      </p:to>
                                    </p:set>
                                    <p:anim calcmode="discrete" valueType="clr">
                                      <p:cBhvr override="childStyle">
                                        <p:cTn id="88" dur="80"/>
                                        <p:tgtEl>
                                          <p:spTgt spid="4109"/>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4109"/>
                                        </p:tgtEl>
                                        <p:attrNameLst>
                                          <p:attrName>fillcolor</p:attrName>
                                        </p:attrNameLst>
                                      </p:cBhvr>
                                      <p:tavLst>
                                        <p:tav tm="0">
                                          <p:val>
                                            <p:clrVal>
                                              <a:schemeClr val="accent2"/>
                                            </p:clrVal>
                                          </p:val>
                                        </p:tav>
                                        <p:tav tm="50000">
                                          <p:val>
                                            <p:clrVal>
                                              <a:schemeClr val="hlink"/>
                                            </p:clrVal>
                                          </p:val>
                                        </p:tav>
                                      </p:tavLst>
                                    </p:anim>
                                    <p:set>
                                      <p:cBhvr>
                                        <p:cTn id="90" dur="80"/>
                                        <p:tgtEl>
                                          <p:spTgt spid="4109"/>
                                        </p:tgtEl>
                                        <p:attrNameLst>
                                          <p:attrName>fill.type</p:attrName>
                                        </p:attrNameLst>
                                      </p:cBhvr>
                                      <p:to>
                                        <p:strVal val="solid"/>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6" presetClass="entr" presetSubtype="0" fill="hold" nodeType="clickEffect">
                                  <p:stCondLst>
                                    <p:cond delay="0"/>
                                  </p:stCondLst>
                                  <p:childTnLst>
                                    <p:set>
                                      <p:cBhvr>
                                        <p:cTn id="94" dur="1" fill="hold">
                                          <p:stCondLst>
                                            <p:cond delay="0"/>
                                          </p:stCondLst>
                                        </p:cTn>
                                        <p:tgtEl>
                                          <p:spTgt spid="4113"/>
                                        </p:tgtEl>
                                        <p:attrNameLst>
                                          <p:attrName>style.visibility</p:attrName>
                                        </p:attrNameLst>
                                      </p:cBhvr>
                                      <p:to>
                                        <p:strVal val="visible"/>
                                      </p:to>
                                    </p:set>
                                    <p:animEffect transition="in" filter="wipe(down)">
                                      <p:cBhvr>
                                        <p:cTn id="95" dur="580">
                                          <p:stCondLst>
                                            <p:cond delay="0"/>
                                          </p:stCondLst>
                                        </p:cTn>
                                        <p:tgtEl>
                                          <p:spTgt spid="4113"/>
                                        </p:tgtEl>
                                      </p:cBhvr>
                                    </p:animEffect>
                                    <p:anim calcmode="lin" valueType="num">
                                      <p:cBhvr>
                                        <p:cTn id="96" dur="1822" tmFilter="0,0; 0.14,0.36; 0.43,0.73; 0.71,0.91; 1.0,1.0">
                                          <p:stCondLst>
                                            <p:cond delay="0"/>
                                          </p:stCondLst>
                                        </p:cTn>
                                        <p:tgtEl>
                                          <p:spTgt spid="4113"/>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4113"/>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4113"/>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4113"/>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4113"/>
                                        </p:tgtEl>
                                        <p:attrNameLst>
                                          <p:attrName>ppt_y</p:attrName>
                                        </p:attrNameLst>
                                      </p:cBhvr>
                                      <p:tavLst>
                                        <p:tav tm="0" fmla="#ppt_y-sin(pi*$)/81">
                                          <p:val>
                                            <p:fltVal val="0"/>
                                          </p:val>
                                        </p:tav>
                                        <p:tav tm="100000">
                                          <p:val>
                                            <p:fltVal val="1"/>
                                          </p:val>
                                        </p:tav>
                                      </p:tavLst>
                                    </p:anim>
                                    <p:animScale>
                                      <p:cBhvr>
                                        <p:cTn id="101" dur="26">
                                          <p:stCondLst>
                                            <p:cond delay="650"/>
                                          </p:stCondLst>
                                        </p:cTn>
                                        <p:tgtEl>
                                          <p:spTgt spid="4113"/>
                                        </p:tgtEl>
                                      </p:cBhvr>
                                      <p:to x="100000" y="60000"/>
                                    </p:animScale>
                                    <p:animScale>
                                      <p:cBhvr>
                                        <p:cTn id="102" dur="166" decel="50000">
                                          <p:stCondLst>
                                            <p:cond delay="676"/>
                                          </p:stCondLst>
                                        </p:cTn>
                                        <p:tgtEl>
                                          <p:spTgt spid="4113"/>
                                        </p:tgtEl>
                                      </p:cBhvr>
                                      <p:to x="100000" y="100000"/>
                                    </p:animScale>
                                    <p:animScale>
                                      <p:cBhvr>
                                        <p:cTn id="103" dur="26">
                                          <p:stCondLst>
                                            <p:cond delay="1312"/>
                                          </p:stCondLst>
                                        </p:cTn>
                                        <p:tgtEl>
                                          <p:spTgt spid="4113"/>
                                        </p:tgtEl>
                                      </p:cBhvr>
                                      <p:to x="100000" y="80000"/>
                                    </p:animScale>
                                    <p:animScale>
                                      <p:cBhvr>
                                        <p:cTn id="104" dur="166" decel="50000">
                                          <p:stCondLst>
                                            <p:cond delay="1338"/>
                                          </p:stCondLst>
                                        </p:cTn>
                                        <p:tgtEl>
                                          <p:spTgt spid="4113"/>
                                        </p:tgtEl>
                                      </p:cBhvr>
                                      <p:to x="100000" y="100000"/>
                                    </p:animScale>
                                    <p:animScale>
                                      <p:cBhvr>
                                        <p:cTn id="105" dur="26">
                                          <p:stCondLst>
                                            <p:cond delay="1642"/>
                                          </p:stCondLst>
                                        </p:cTn>
                                        <p:tgtEl>
                                          <p:spTgt spid="4113"/>
                                        </p:tgtEl>
                                      </p:cBhvr>
                                      <p:to x="100000" y="90000"/>
                                    </p:animScale>
                                    <p:animScale>
                                      <p:cBhvr>
                                        <p:cTn id="106" dur="166" decel="50000">
                                          <p:stCondLst>
                                            <p:cond delay="1668"/>
                                          </p:stCondLst>
                                        </p:cTn>
                                        <p:tgtEl>
                                          <p:spTgt spid="4113"/>
                                        </p:tgtEl>
                                      </p:cBhvr>
                                      <p:to x="100000" y="100000"/>
                                    </p:animScale>
                                    <p:animScale>
                                      <p:cBhvr>
                                        <p:cTn id="107" dur="26">
                                          <p:stCondLst>
                                            <p:cond delay="1808"/>
                                          </p:stCondLst>
                                        </p:cTn>
                                        <p:tgtEl>
                                          <p:spTgt spid="4113"/>
                                        </p:tgtEl>
                                      </p:cBhvr>
                                      <p:to x="100000" y="95000"/>
                                    </p:animScale>
                                    <p:animScale>
                                      <p:cBhvr>
                                        <p:cTn id="108" dur="166" decel="50000">
                                          <p:stCondLst>
                                            <p:cond delay="1834"/>
                                          </p:stCondLst>
                                        </p:cTn>
                                        <p:tgtEl>
                                          <p:spTgt spid="4113"/>
                                        </p:tgtEl>
                                      </p:cBhvr>
                                      <p:to x="100000" y="100000"/>
                                    </p:animScale>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5" presetClass="entr" presetSubtype="0" fill="hold" nodeType="clickEffect">
                                  <p:stCondLst>
                                    <p:cond delay="0"/>
                                  </p:stCondLst>
                                  <p:childTnLst>
                                    <p:set>
                                      <p:cBhvr>
                                        <p:cTn id="112" dur="1" fill="hold">
                                          <p:stCondLst>
                                            <p:cond delay="0"/>
                                          </p:stCondLst>
                                        </p:cTn>
                                        <p:tgtEl>
                                          <p:spTgt spid="4115"/>
                                        </p:tgtEl>
                                        <p:attrNameLst>
                                          <p:attrName>style.visibility</p:attrName>
                                        </p:attrNameLst>
                                      </p:cBhvr>
                                      <p:to>
                                        <p:strVal val="visible"/>
                                      </p:to>
                                    </p:set>
                                    <p:animEffect transition="in" filter="fade">
                                      <p:cBhvr>
                                        <p:cTn id="113" dur="2000"/>
                                        <p:tgtEl>
                                          <p:spTgt spid="4115"/>
                                        </p:tgtEl>
                                      </p:cBhvr>
                                    </p:animEffect>
                                    <p:anim calcmode="lin" valueType="num">
                                      <p:cBhvr>
                                        <p:cTn id="114" dur="2000" fill="hold"/>
                                        <p:tgtEl>
                                          <p:spTgt spid="4115"/>
                                        </p:tgtEl>
                                        <p:attrNameLst>
                                          <p:attrName>style.rotation</p:attrName>
                                        </p:attrNameLst>
                                      </p:cBhvr>
                                      <p:tavLst>
                                        <p:tav tm="0">
                                          <p:val>
                                            <p:fltVal val="720"/>
                                          </p:val>
                                        </p:tav>
                                        <p:tav tm="100000">
                                          <p:val>
                                            <p:fltVal val="0"/>
                                          </p:val>
                                        </p:tav>
                                      </p:tavLst>
                                    </p:anim>
                                    <p:anim calcmode="lin" valueType="num">
                                      <p:cBhvr>
                                        <p:cTn id="115" dur="2000" fill="hold"/>
                                        <p:tgtEl>
                                          <p:spTgt spid="4115"/>
                                        </p:tgtEl>
                                        <p:attrNameLst>
                                          <p:attrName>ppt_h</p:attrName>
                                        </p:attrNameLst>
                                      </p:cBhvr>
                                      <p:tavLst>
                                        <p:tav tm="0">
                                          <p:val>
                                            <p:fltVal val="0"/>
                                          </p:val>
                                        </p:tav>
                                        <p:tav tm="100000">
                                          <p:val>
                                            <p:strVal val="#ppt_h"/>
                                          </p:val>
                                        </p:tav>
                                      </p:tavLst>
                                    </p:anim>
                                    <p:anim calcmode="lin" valueType="num">
                                      <p:cBhvr>
                                        <p:cTn id="116" dur="2000" fill="hold"/>
                                        <p:tgtEl>
                                          <p:spTgt spid="41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P spid="4108" grpId="0" animBg="1"/>
      <p:bldP spid="410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7" name="Picture 5" descr="_44314415_cameronhoodie220_pa">
            <a:extLst>
              <a:ext uri="{FF2B5EF4-FFF2-40B4-BE49-F238E27FC236}">
                <a16:creationId xmlns:a16="http://schemas.microsoft.com/office/drawing/2014/main" id="{62A4F928-9B0A-49C1-A302-3FE9AB589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260351"/>
            <a:ext cx="4524375" cy="617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1797"/>
                                        </p:tgtEl>
                                        <p:attrNameLst>
                                          <p:attrName>style.visibility</p:attrName>
                                        </p:attrNameLst>
                                      </p:cBhvr>
                                      <p:to>
                                        <p:strVal val="visible"/>
                                      </p:to>
                                    </p:set>
                                    <p:animEffect transition="in" filter="fade">
                                      <p:cBhvr>
                                        <p:cTn id="7" dur="2000"/>
                                        <p:tgtEl>
                                          <p:spTgt spid="16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Text Box 4">
            <a:extLst>
              <a:ext uri="{FF2B5EF4-FFF2-40B4-BE49-F238E27FC236}">
                <a16:creationId xmlns:a16="http://schemas.microsoft.com/office/drawing/2014/main" id="{DBFED7B0-6342-4829-BA2E-9AB95A8A4125}"/>
              </a:ext>
            </a:extLst>
          </p:cNvPr>
          <p:cNvSpPr txBox="1">
            <a:spLocks noChangeArrowheads="1"/>
          </p:cNvSpPr>
          <p:nvPr/>
        </p:nvSpPr>
        <p:spPr bwMode="auto">
          <a:xfrm>
            <a:off x="1524000" y="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He used the lifestyle concept of the American Dream which places great emphasis on material success. </a:t>
            </a:r>
          </a:p>
          <a:p>
            <a:pPr eaLnBrk="1" hangingPunct="1"/>
            <a:endParaRPr lang="en-GB" altLang="en-US"/>
          </a:p>
        </p:txBody>
      </p:sp>
      <p:pic>
        <p:nvPicPr>
          <p:cNvPr id="149510" name="Picture 6" descr="An-American-Dream">
            <a:extLst>
              <a:ext uri="{FF2B5EF4-FFF2-40B4-BE49-F238E27FC236}">
                <a16:creationId xmlns:a16="http://schemas.microsoft.com/office/drawing/2014/main" id="{89DFBEF5-D523-418B-A969-716EF2443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846138"/>
            <a:ext cx="6011862"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9508">
                                            <p:txEl>
                                              <p:pRg st="0" end="0"/>
                                            </p:txEl>
                                          </p:spTgt>
                                        </p:tgtEl>
                                        <p:attrNameLst>
                                          <p:attrName>style.visibility</p:attrName>
                                        </p:attrNameLst>
                                      </p:cBhvr>
                                      <p:to>
                                        <p:strVal val="visible"/>
                                      </p:to>
                                    </p:set>
                                    <p:anim calcmode="discrete" valueType="clr">
                                      <p:cBhvr override="childStyle">
                                        <p:cTn id="7" dur="80"/>
                                        <p:tgtEl>
                                          <p:spTgt spid="14950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950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9508">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49510"/>
                                        </p:tgtEl>
                                        <p:attrNameLst>
                                          <p:attrName>style.visibility</p:attrName>
                                        </p:attrNameLst>
                                      </p:cBhvr>
                                      <p:to>
                                        <p:strVal val="visible"/>
                                      </p:to>
                                    </p:set>
                                    <p:animEffect transition="in" filter="fade">
                                      <p:cBhvr>
                                        <p:cTn id="14" dur="2000"/>
                                        <p:tgtEl>
                                          <p:spTgt spid="149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Text Box 4">
            <a:extLst>
              <a:ext uri="{FF2B5EF4-FFF2-40B4-BE49-F238E27FC236}">
                <a16:creationId xmlns:a16="http://schemas.microsoft.com/office/drawing/2014/main" id="{FFB2C55D-E513-4057-AA43-593CA72A9A38}"/>
              </a:ext>
            </a:extLst>
          </p:cNvPr>
          <p:cNvSpPr txBox="1">
            <a:spLocks noChangeArrowheads="1"/>
          </p:cNvSpPr>
          <p:nvPr/>
        </p:nvSpPr>
        <p:spPr bwMode="auto">
          <a:xfrm>
            <a:off x="1524000" y="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In Western societies there are cultural goals that we’re all socialised to want like big cars, big houses, splendid holidays etc…</a:t>
            </a:r>
          </a:p>
          <a:p>
            <a:pPr eaLnBrk="1" hangingPunct="1"/>
            <a:endParaRPr lang="en-GB" altLang="en-US"/>
          </a:p>
          <a:p>
            <a:pPr eaLnBrk="1" hangingPunct="1"/>
            <a:endParaRPr lang="en-GB" altLang="en-US"/>
          </a:p>
          <a:p>
            <a:pPr eaLnBrk="1" hangingPunct="1"/>
            <a:r>
              <a:rPr lang="en-GB" altLang="en-US"/>
              <a:t> </a:t>
            </a:r>
          </a:p>
          <a:p>
            <a:pPr eaLnBrk="1" hangingPunct="1"/>
            <a:endParaRPr lang="en-GB" altLang="en-US"/>
          </a:p>
          <a:p>
            <a:pPr eaLnBrk="1" hangingPunct="1">
              <a:spcBef>
                <a:spcPct val="50000"/>
              </a:spcBef>
            </a:pPr>
            <a:endParaRPr lang="en-GB" altLang="en-US"/>
          </a:p>
        </p:txBody>
      </p:sp>
      <p:pic>
        <p:nvPicPr>
          <p:cNvPr id="150536" name="Picture 8" descr="materialism1">
            <a:extLst>
              <a:ext uri="{FF2B5EF4-FFF2-40B4-BE49-F238E27FC236}">
                <a16:creationId xmlns:a16="http://schemas.microsoft.com/office/drawing/2014/main" id="{E6BCE4C4-C2AA-4CF2-8931-C4B743154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836613"/>
            <a:ext cx="763270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0532">
                                            <p:txEl>
                                              <p:pRg st="0" end="0"/>
                                            </p:txEl>
                                          </p:spTgt>
                                        </p:tgtEl>
                                        <p:attrNameLst>
                                          <p:attrName>style.visibility</p:attrName>
                                        </p:attrNameLst>
                                      </p:cBhvr>
                                      <p:to>
                                        <p:strVal val="visible"/>
                                      </p:to>
                                    </p:set>
                                    <p:anim calcmode="discrete" valueType="clr">
                                      <p:cBhvr override="childStyle">
                                        <p:cTn id="7" dur="80"/>
                                        <p:tgtEl>
                                          <p:spTgt spid="15053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053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053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50536"/>
                                        </p:tgtEl>
                                        <p:attrNameLst>
                                          <p:attrName>style.visibility</p:attrName>
                                        </p:attrNameLst>
                                      </p:cBhvr>
                                      <p:to>
                                        <p:strVal val="visible"/>
                                      </p:to>
                                    </p:set>
                                    <p:animEffect transition="in" filter="fade">
                                      <p:cBhvr>
                                        <p:cTn id="14" dur="2000"/>
                                        <p:tgtEl>
                                          <p:spTgt spid="150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a:extLst>
              <a:ext uri="{FF2B5EF4-FFF2-40B4-BE49-F238E27FC236}">
                <a16:creationId xmlns:a16="http://schemas.microsoft.com/office/drawing/2014/main" id="{A447F24B-819B-49CA-B511-6B4AB4623D5D}"/>
              </a:ext>
            </a:extLst>
          </p:cNvPr>
          <p:cNvSpPr txBox="1">
            <a:spLocks noChangeArrowheads="1"/>
          </p:cNvSpPr>
          <p:nvPr/>
        </p:nvSpPr>
        <p:spPr bwMode="auto">
          <a:xfrm>
            <a:off x="1524000" y="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and there are institutionalised means of achieving those goals; chiefly education and career (big pay packet). </a:t>
            </a:r>
          </a:p>
          <a:p>
            <a:pPr eaLnBrk="1" hangingPunct="1"/>
            <a:endParaRPr lang="en-GB" altLang="en-US"/>
          </a:p>
        </p:txBody>
      </p:sp>
      <p:pic>
        <p:nvPicPr>
          <p:cNvPr id="151557" name="Picture 5" descr="index_2">
            <a:extLst>
              <a:ext uri="{FF2B5EF4-FFF2-40B4-BE49-F238E27FC236}">
                <a16:creationId xmlns:a16="http://schemas.microsoft.com/office/drawing/2014/main" id="{74E83A6B-B925-4491-9A2F-8535543C6D40}"/>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135688" y="765175"/>
            <a:ext cx="4532312"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9" name="Picture 7" descr="school_uniform_250x251">
            <a:extLst>
              <a:ext uri="{FF2B5EF4-FFF2-40B4-BE49-F238E27FC236}">
                <a16:creationId xmlns:a16="http://schemas.microsoft.com/office/drawing/2014/main" id="{595009AB-D908-4583-B667-FA72BA6C1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67226"/>
            <a:ext cx="23812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1" name="Picture 9" descr="GRADUATION_GOWN__4829fd3c8a864">
            <a:extLst>
              <a:ext uri="{FF2B5EF4-FFF2-40B4-BE49-F238E27FC236}">
                <a16:creationId xmlns:a16="http://schemas.microsoft.com/office/drawing/2014/main" id="{490B4791-7CAA-4075-9B08-58A9689ADC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3" y="1989138"/>
            <a:ext cx="12065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62" name="Line 10">
            <a:extLst>
              <a:ext uri="{FF2B5EF4-FFF2-40B4-BE49-F238E27FC236}">
                <a16:creationId xmlns:a16="http://schemas.microsoft.com/office/drawing/2014/main" id="{0B03198A-B1B6-4BF4-9D8F-6C4FC28DA5A8}"/>
              </a:ext>
            </a:extLst>
          </p:cNvPr>
          <p:cNvSpPr>
            <a:spLocks noChangeShapeType="1"/>
          </p:cNvSpPr>
          <p:nvPr/>
        </p:nvSpPr>
        <p:spPr bwMode="auto">
          <a:xfrm flipV="1">
            <a:off x="3216275" y="4149725"/>
            <a:ext cx="863600" cy="935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1563" name="Line 11">
            <a:extLst>
              <a:ext uri="{FF2B5EF4-FFF2-40B4-BE49-F238E27FC236}">
                <a16:creationId xmlns:a16="http://schemas.microsoft.com/office/drawing/2014/main" id="{993D472D-9D6A-4ACF-888D-A24CC52ACAE4}"/>
              </a:ext>
            </a:extLst>
          </p:cNvPr>
          <p:cNvSpPr>
            <a:spLocks noChangeShapeType="1"/>
          </p:cNvSpPr>
          <p:nvPr/>
        </p:nvSpPr>
        <p:spPr bwMode="auto">
          <a:xfrm flipV="1">
            <a:off x="5303838" y="1844676"/>
            <a:ext cx="1008062"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1567" name="AutoShape 15">
            <a:extLst>
              <a:ext uri="{FF2B5EF4-FFF2-40B4-BE49-F238E27FC236}">
                <a16:creationId xmlns:a16="http://schemas.microsoft.com/office/drawing/2014/main" id="{20ED59EB-B1C1-4F43-81CC-38B2743E4995}"/>
              </a:ext>
            </a:extLst>
          </p:cNvPr>
          <p:cNvSpPr>
            <a:spLocks noChangeArrowheads="1"/>
          </p:cNvSpPr>
          <p:nvPr/>
        </p:nvSpPr>
        <p:spPr bwMode="auto">
          <a:xfrm>
            <a:off x="7319964" y="404813"/>
            <a:ext cx="2592387" cy="792162"/>
          </a:xfrm>
          <a:prstGeom prst="wedgeRoundRectCallout">
            <a:avLst>
              <a:gd name="adj1" fmla="val 6278"/>
              <a:gd name="adj2" fmla="val 73449"/>
              <a:gd name="adj3" fmla="val 16667"/>
            </a:avLst>
          </a:prstGeom>
          <a:solidFill>
            <a:schemeClr val="tx1"/>
          </a:solidFill>
          <a:ln w="9525">
            <a:solidFill>
              <a:schemeClr val="tx1"/>
            </a:solidFill>
            <a:miter lim="800000"/>
            <a:headEnd/>
            <a:tailEnd/>
          </a:ln>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a:solidFill>
                  <a:schemeClr val="bg1"/>
                </a:solidFill>
              </a:rPr>
              <a:t>Now we can afford BOTOX!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1556">
                                            <p:txEl>
                                              <p:pRg st="0" end="0"/>
                                            </p:txEl>
                                          </p:spTgt>
                                        </p:tgtEl>
                                        <p:attrNameLst>
                                          <p:attrName>style.visibility</p:attrName>
                                        </p:attrNameLst>
                                      </p:cBhvr>
                                      <p:to>
                                        <p:strVal val="visible"/>
                                      </p:to>
                                    </p:set>
                                    <p:anim calcmode="discrete" valueType="clr">
                                      <p:cBhvr override="childStyle">
                                        <p:cTn id="7" dur="80"/>
                                        <p:tgtEl>
                                          <p:spTgt spid="1515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155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155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51559"/>
                                        </p:tgtEl>
                                        <p:attrNameLst>
                                          <p:attrName>style.visibility</p:attrName>
                                        </p:attrNameLst>
                                      </p:cBhvr>
                                      <p:to>
                                        <p:strVal val="visible"/>
                                      </p:to>
                                    </p:set>
                                    <p:anim calcmode="lin" valueType="num">
                                      <p:cBhvr>
                                        <p:cTn id="14" dur="1000" fill="hold"/>
                                        <p:tgtEl>
                                          <p:spTgt spid="151559"/>
                                        </p:tgtEl>
                                        <p:attrNameLst>
                                          <p:attrName>ppt_x</p:attrName>
                                        </p:attrNameLst>
                                      </p:cBhvr>
                                      <p:tavLst>
                                        <p:tav tm="0">
                                          <p:val>
                                            <p:strVal val="#ppt_x-.2"/>
                                          </p:val>
                                        </p:tav>
                                        <p:tav tm="100000">
                                          <p:val>
                                            <p:strVal val="#ppt_x"/>
                                          </p:val>
                                        </p:tav>
                                      </p:tavLst>
                                    </p:anim>
                                    <p:anim calcmode="lin" valueType="num">
                                      <p:cBhvr>
                                        <p:cTn id="15" dur="1000" fill="hold"/>
                                        <p:tgtEl>
                                          <p:spTgt spid="15155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155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51562"/>
                                        </p:tgtEl>
                                        <p:attrNameLst>
                                          <p:attrName>style.visibility</p:attrName>
                                        </p:attrNameLst>
                                      </p:cBhvr>
                                      <p:to>
                                        <p:strVal val="visible"/>
                                      </p:to>
                                    </p:set>
                                    <p:anim calcmode="lin" valueType="num">
                                      <p:cBhvr>
                                        <p:cTn id="21" dur="1000" fill="hold"/>
                                        <p:tgtEl>
                                          <p:spTgt spid="151562"/>
                                        </p:tgtEl>
                                        <p:attrNameLst>
                                          <p:attrName>ppt_x</p:attrName>
                                        </p:attrNameLst>
                                      </p:cBhvr>
                                      <p:tavLst>
                                        <p:tav tm="0">
                                          <p:val>
                                            <p:strVal val="#ppt_x-.2"/>
                                          </p:val>
                                        </p:tav>
                                        <p:tav tm="100000">
                                          <p:val>
                                            <p:strVal val="#ppt_x"/>
                                          </p:val>
                                        </p:tav>
                                      </p:tavLst>
                                    </p:anim>
                                    <p:anim calcmode="lin" valueType="num">
                                      <p:cBhvr>
                                        <p:cTn id="22" dur="1000" fill="hold"/>
                                        <p:tgtEl>
                                          <p:spTgt spid="15156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156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151561"/>
                                        </p:tgtEl>
                                        <p:attrNameLst>
                                          <p:attrName>style.visibility</p:attrName>
                                        </p:attrNameLst>
                                      </p:cBhvr>
                                      <p:to>
                                        <p:strVal val="visible"/>
                                      </p:to>
                                    </p:set>
                                    <p:anim calcmode="lin" valueType="num">
                                      <p:cBhvr>
                                        <p:cTn id="28" dur="1000" fill="hold"/>
                                        <p:tgtEl>
                                          <p:spTgt spid="151561"/>
                                        </p:tgtEl>
                                        <p:attrNameLst>
                                          <p:attrName>ppt_x</p:attrName>
                                        </p:attrNameLst>
                                      </p:cBhvr>
                                      <p:tavLst>
                                        <p:tav tm="0">
                                          <p:val>
                                            <p:strVal val="#ppt_x-.2"/>
                                          </p:val>
                                        </p:tav>
                                        <p:tav tm="100000">
                                          <p:val>
                                            <p:strVal val="#ppt_x"/>
                                          </p:val>
                                        </p:tav>
                                      </p:tavLst>
                                    </p:anim>
                                    <p:anim calcmode="lin" valueType="num">
                                      <p:cBhvr>
                                        <p:cTn id="29" dur="1000" fill="hold"/>
                                        <p:tgtEl>
                                          <p:spTgt spid="15156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5156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151563"/>
                                        </p:tgtEl>
                                        <p:attrNameLst>
                                          <p:attrName>style.visibility</p:attrName>
                                        </p:attrNameLst>
                                      </p:cBhvr>
                                      <p:to>
                                        <p:strVal val="visible"/>
                                      </p:to>
                                    </p:set>
                                    <p:animEffect transition="in" filter="fade">
                                      <p:cBhvr>
                                        <p:cTn id="35" dur="1000"/>
                                        <p:tgtEl>
                                          <p:spTgt spid="151563"/>
                                        </p:tgtEl>
                                      </p:cBhvr>
                                    </p:animEffect>
                                    <p:anim calcmode="lin" valueType="num">
                                      <p:cBhvr>
                                        <p:cTn id="36" dur="1000" fill="hold"/>
                                        <p:tgtEl>
                                          <p:spTgt spid="151563"/>
                                        </p:tgtEl>
                                        <p:attrNameLst>
                                          <p:attrName>ppt_x</p:attrName>
                                        </p:attrNameLst>
                                      </p:cBhvr>
                                      <p:tavLst>
                                        <p:tav tm="0">
                                          <p:val>
                                            <p:strVal val="#ppt_x"/>
                                          </p:val>
                                        </p:tav>
                                        <p:tav tm="100000">
                                          <p:val>
                                            <p:strVal val="#ppt_x"/>
                                          </p:val>
                                        </p:tav>
                                      </p:tavLst>
                                    </p:anim>
                                    <p:anim calcmode="lin" valueType="num">
                                      <p:cBhvr>
                                        <p:cTn id="37" dur="900" decel="100000" fill="hold"/>
                                        <p:tgtEl>
                                          <p:spTgt spid="15156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1563"/>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51557"/>
                                        </p:tgtEl>
                                        <p:attrNameLst>
                                          <p:attrName>style.visibility</p:attrName>
                                        </p:attrNameLst>
                                      </p:cBhvr>
                                      <p:to>
                                        <p:strVal val="visible"/>
                                      </p:to>
                                    </p:set>
                                    <p:animEffect transition="in" filter="wipe(down)">
                                      <p:cBhvr>
                                        <p:cTn id="43" dur="580">
                                          <p:stCondLst>
                                            <p:cond delay="0"/>
                                          </p:stCondLst>
                                        </p:cTn>
                                        <p:tgtEl>
                                          <p:spTgt spid="151557"/>
                                        </p:tgtEl>
                                      </p:cBhvr>
                                    </p:animEffect>
                                    <p:anim calcmode="lin" valueType="num">
                                      <p:cBhvr>
                                        <p:cTn id="44" dur="1822" tmFilter="0,0; 0.14,0.36; 0.43,0.73; 0.71,0.91; 1.0,1.0">
                                          <p:stCondLst>
                                            <p:cond delay="0"/>
                                          </p:stCondLst>
                                        </p:cTn>
                                        <p:tgtEl>
                                          <p:spTgt spid="15155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155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155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155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1557"/>
                                        </p:tgtEl>
                                        <p:attrNameLst>
                                          <p:attrName>ppt_y</p:attrName>
                                        </p:attrNameLst>
                                      </p:cBhvr>
                                      <p:tavLst>
                                        <p:tav tm="0" fmla="#ppt_y-sin(pi*$)/81">
                                          <p:val>
                                            <p:fltVal val="0"/>
                                          </p:val>
                                        </p:tav>
                                        <p:tav tm="100000">
                                          <p:val>
                                            <p:fltVal val="1"/>
                                          </p:val>
                                        </p:tav>
                                      </p:tavLst>
                                    </p:anim>
                                    <p:animScale>
                                      <p:cBhvr>
                                        <p:cTn id="49" dur="26">
                                          <p:stCondLst>
                                            <p:cond delay="650"/>
                                          </p:stCondLst>
                                        </p:cTn>
                                        <p:tgtEl>
                                          <p:spTgt spid="151557"/>
                                        </p:tgtEl>
                                      </p:cBhvr>
                                      <p:to x="100000" y="60000"/>
                                    </p:animScale>
                                    <p:animScale>
                                      <p:cBhvr>
                                        <p:cTn id="50" dur="166" decel="50000">
                                          <p:stCondLst>
                                            <p:cond delay="676"/>
                                          </p:stCondLst>
                                        </p:cTn>
                                        <p:tgtEl>
                                          <p:spTgt spid="151557"/>
                                        </p:tgtEl>
                                      </p:cBhvr>
                                      <p:to x="100000" y="100000"/>
                                    </p:animScale>
                                    <p:animScale>
                                      <p:cBhvr>
                                        <p:cTn id="51" dur="26">
                                          <p:stCondLst>
                                            <p:cond delay="1312"/>
                                          </p:stCondLst>
                                        </p:cTn>
                                        <p:tgtEl>
                                          <p:spTgt spid="151557"/>
                                        </p:tgtEl>
                                      </p:cBhvr>
                                      <p:to x="100000" y="80000"/>
                                    </p:animScale>
                                    <p:animScale>
                                      <p:cBhvr>
                                        <p:cTn id="52" dur="166" decel="50000">
                                          <p:stCondLst>
                                            <p:cond delay="1338"/>
                                          </p:stCondLst>
                                        </p:cTn>
                                        <p:tgtEl>
                                          <p:spTgt spid="151557"/>
                                        </p:tgtEl>
                                      </p:cBhvr>
                                      <p:to x="100000" y="100000"/>
                                    </p:animScale>
                                    <p:animScale>
                                      <p:cBhvr>
                                        <p:cTn id="53" dur="26">
                                          <p:stCondLst>
                                            <p:cond delay="1642"/>
                                          </p:stCondLst>
                                        </p:cTn>
                                        <p:tgtEl>
                                          <p:spTgt spid="151557"/>
                                        </p:tgtEl>
                                      </p:cBhvr>
                                      <p:to x="100000" y="90000"/>
                                    </p:animScale>
                                    <p:animScale>
                                      <p:cBhvr>
                                        <p:cTn id="54" dur="166" decel="50000">
                                          <p:stCondLst>
                                            <p:cond delay="1668"/>
                                          </p:stCondLst>
                                        </p:cTn>
                                        <p:tgtEl>
                                          <p:spTgt spid="151557"/>
                                        </p:tgtEl>
                                      </p:cBhvr>
                                      <p:to x="100000" y="100000"/>
                                    </p:animScale>
                                    <p:animScale>
                                      <p:cBhvr>
                                        <p:cTn id="55" dur="26">
                                          <p:stCondLst>
                                            <p:cond delay="1808"/>
                                          </p:stCondLst>
                                        </p:cTn>
                                        <p:tgtEl>
                                          <p:spTgt spid="151557"/>
                                        </p:tgtEl>
                                      </p:cBhvr>
                                      <p:to x="100000" y="95000"/>
                                    </p:animScale>
                                    <p:animScale>
                                      <p:cBhvr>
                                        <p:cTn id="56" dur="166" decel="50000">
                                          <p:stCondLst>
                                            <p:cond delay="1834"/>
                                          </p:stCondLst>
                                        </p:cTn>
                                        <p:tgtEl>
                                          <p:spTgt spid="151557"/>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151567"/>
                                        </p:tgtEl>
                                        <p:attrNameLst>
                                          <p:attrName>style.visibility</p:attrName>
                                        </p:attrNameLst>
                                      </p:cBhvr>
                                      <p:to>
                                        <p:strVal val="visible"/>
                                      </p:to>
                                    </p:set>
                                    <p:anim calcmode="discrete" valueType="clr">
                                      <p:cBhvr override="childStyle">
                                        <p:cTn id="61" dur="80"/>
                                        <p:tgtEl>
                                          <p:spTgt spid="151567"/>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51567"/>
                                        </p:tgtEl>
                                        <p:attrNameLst>
                                          <p:attrName>fillcolor</p:attrName>
                                        </p:attrNameLst>
                                      </p:cBhvr>
                                      <p:tavLst>
                                        <p:tav tm="0">
                                          <p:val>
                                            <p:clrVal>
                                              <a:schemeClr val="accent2"/>
                                            </p:clrVal>
                                          </p:val>
                                        </p:tav>
                                        <p:tav tm="50000">
                                          <p:val>
                                            <p:clrVal>
                                              <a:schemeClr val="hlink"/>
                                            </p:clrVal>
                                          </p:val>
                                        </p:tav>
                                      </p:tavLst>
                                    </p:anim>
                                    <p:set>
                                      <p:cBhvr>
                                        <p:cTn id="63" dur="80"/>
                                        <p:tgtEl>
                                          <p:spTgt spid="1515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anchester Riot Chavs Interviewed! - reasons why they rioted">
            <a:hlinkClick r:id="" action="ppaction://media"/>
            <a:extLst>
              <a:ext uri="{FF2B5EF4-FFF2-40B4-BE49-F238E27FC236}">
                <a16:creationId xmlns:a16="http://schemas.microsoft.com/office/drawing/2014/main" id="{5B7B63C5-0A89-4E43-A3B3-55D00CBD9487}"/>
              </a:ext>
            </a:extLst>
          </p:cNvPr>
          <p:cNvPicPr>
            <a:picLocks noRot="1" noChangeAspect="1"/>
          </p:cNvPicPr>
          <p:nvPr>
            <a:videoFile r:link="rId1"/>
          </p:nvPr>
        </p:nvPicPr>
        <p:blipFill>
          <a:blip r:embed="rId3"/>
          <a:stretch>
            <a:fillRect/>
          </a:stretch>
        </p:blipFill>
        <p:spPr>
          <a:xfrm>
            <a:off x="2351584" y="1268760"/>
            <a:ext cx="7272469" cy="40907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Text Box 4">
            <a:extLst>
              <a:ext uri="{FF2B5EF4-FFF2-40B4-BE49-F238E27FC236}">
                <a16:creationId xmlns:a16="http://schemas.microsoft.com/office/drawing/2014/main" id="{6BD67E8A-E8AF-4E70-90D0-189301D783A9}"/>
              </a:ext>
            </a:extLst>
          </p:cNvPr>
          <p:cNvSpPr txBox="1">
            <a:spLocks noChangeArrowheads="1"/>
          </p:cNvSpPr>
          <p:nvPr/>
        </p:nvSpPr>
        <p:spPr bwMode="auto">
          <a:xfrm>
            <a:off x="1524000" y="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In American society there seems to be great importance attached to achieving the material goals, but no one seems to care where the money came from. When the rules are ignored to a greater extent, a situation of anomie or normlessness, occurs where deviance is encouraged. This is sometimes grumbled about as a breakdown in law and order and moral values…</a:t>
            </a:r>
          </a:p>
          <a:p>
            <a:pPr eaLnBrk="1" hangingPunct="1">
              <a:spcBef>
                <a:spcPct val="50000"/>
              </a:spcBef>
            </a:pPr>
            <a:endParaRPr lang="en-GB" altLang="en-US"/>
          </a:p>
        </p:txBody>
      </p:sp>
      <p:pic>
        <p:nvPicPr>
          <p:cNvPr id="152584" name="Picture 8" descr="080324_shoplifting_suspects">
            <a:extLst>
              <a:ext uri="{FF2B5EF4-FFF2-40B4-BE49-F238E27FC236}">
                <a16:creationId xmlns:a16="http://schemas.microsoft.com/office/drawing/2014/main" id="{CB83D25A-4728-4304-A11B-BB4FD94E6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426" y="2644776"/>
            <a:ext cx="561657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5" name="Picture 9">
            <a:extLst>
              <a:ext uri="{FF2B5EF4-FFF2-40B4-BE49-F238E27FC236}">
                <a16:creationId xmlns:a16="http://schemas.microsoft.com/office/drawing/2014/main" id="{4C50DA1C-C5E1-4810-B80F-A74F2D799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121150"/>
            <a:ext cx="33115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6" name="AutoShape 10">
            <a:extLst>
              <a:ext uri="{FF2B5EF4-FFF2-40B4-BE49-F238E27FC236}">
                <a16:creationId xmlns:a16="http://schemas.microsoft.com/office/drawing/2014/main" id="{54AC4E13-F8D1-407D-BF27-6538FFEBFBE8}"/>
              </a:ext>
            </a:extLst>
          </p:cNvPr>
          <p:cNvSpPr>
            <a:spLocks noChangeArrowheads="1"/>
          </p:cNvSpPr>
          <p:nvPr/>
        </p:nvSpPr>
        <p:spPr bwMode="auto">
          <a:xfrm>
            <a:off x="1524001" y="2420939"/>
            <a:ext cx="3419475" cy="1368425"/>
          </a:xfrm>
          <a:prstGeom prst="wedgeRoundRectCallout">
            <a:avLst>
              <a:gd name="adj1" fmla="val -15690"/>
              <a:gd name="adj2" fmla="val 102898"/>
              <a:gd name="adj3" fmla="val 16667"/>
            </a:avLst>
          </a:prstGeom>
          <a:solidFill>
            <a:schemeClr val="tx1"/>
          </a:solidFill>
          <a:ln w="9525">
            <a:solidFill>
              <a:schemeClr val="tx1"/>
            </a:solidFill>
            <a:miter lim="800000"/>
            <a:headEnd/>
            <a:tailEnd/>
          </a:ln>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a:solidFill>
                  <a:schemeClr val="bg1"/>
                </a:solidFill>
              </a:rPr>
              <a:t>The youth of today…? They’re running wild these days.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2580">
                                            <p:txEl>
                                              <p:pRg st="0" end="0"/>
                                            </p:txEl>
                                          </p:spTgt>
                                        </p:tgtEl>
                                        <p:attrNameLst>
                                          <p:attrName>style.visibility</p:attrName>
                                        </p:attrNameLst>
                                      </p:cBhvr>
                                      <p:to>
                                        <p:strVal val="visible"/>
                                      </p:to>
                                    </p:set>
                                    <p:anim calcmode="discrete" valueType="clr">
                                      <p:cBhvr override="childStyle">
                                        <p:cTn id="7" dur="80"/>
                                        <p:tgtEl>
                                          <p:spTgt spid="15258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258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258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52584"/>
                                        </p:tgtEl>
                                        <p:attrNameLst>
                                          <p:attrName>style.visibility</p:attrName>
                                        </p:attrNameLst>
                                      </p:cBhvr>
                                      <p:to>
                                        <p:strVal val="visible"/>
                                      </p:to>
                                    </p:set>
                                    <p:animEffect transition="in" filter="fade">
                                      <p:cBhvr>
                                        <p:cTn id="14" dur="2000"/>
                                        <p:tgtEl>
                                          <p:spTgt spid="1525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52585"/>
                                        </p:tgtEl>
                                        <p:attrNameLst>
                                          <p:attrName>style.visibility</p:attrName>
                                        </p:attrNameLst>
                                      </p:cBhvr>
                                      <p:to>
                                        <p:strVal val="visible"/>
                                      </p:to>
                                    </p:set>
                                    <p:animEffect transition="in" filter="fade">
                                      <p:cBhvr>
                                        <p:cTn id="19" dur="2000"/>
                                        <p:tgtEl>
                                          <p:spTgt spid="1525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2586"/>
                                        </p:tgtEl>
                                        <p:attrNameLst>
                                          <p:attrName>style.visibility</p:attrName>
                                        </p:attrNameLst>
                                      </p:cBhvr>
                                      <p:to>
                                        <p:strVal val="visible"/>
                                      </p:to>
                                    </p:set>
                                    <p:animEffect transition="in" filter="fade">
                                      <p:cBhvr>
                                        <p:cTn id="22" dur="2000"/>
                                        <p:tgtEl>
                                          <p:spTgt spid="152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Text Box 4">
            <a:extLst>
              <a:ext uri="{FF2B5EF4-FFF2-40B4-BE49-F238E27FC236}">
                <a16:creationId xmlns:a16="http://schemas.microsoft.com/office/drawing/2014/main" id="{8728488B-AC26-400D-B895-CA2F564BA4B2}"/>
              </a:ext>
            </a:extLst>
          </p:cNvPr>
          <p:cNvSpPr txBox="1">
            <a:spLocks noChangeArrowheads="1"/>
          </p:cNvSpPr>
          <p:nvPr/>
        </p:nvSpPr>
        <p:spPr bwMode="auto">
          <a:xfrm>
            <a:off x="1524000" y="1"/>
            <a:ext cx="9144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Merton outlined five possible ways that members of American society could respond to success goals:</a:t>
            </a:r>
          </a:p>
          <a:p>
            <a:pPr eaLnBrk="1" hangingPunct="1"/>
            <a:endParaRPr lang="en-GB" altLang="en-US"/>
          </a:p>
          <a:p>
            <a:pPr eaLnBrk="1" hangingPunct="1"/>
            <a:r>
              <a:rPr lang="en-GB" altLang="en-US" sz="4000" b="1">
                <a:solidFill>
                  <a:srgbClr val="FF0000"/>
                </a:solidFill>
              </a:rPr>
              <a:t>Conformity</a:t>
            </a:r>
            <a:r>
              <a:rPr lang="en-GB" altLang="en-US" sz="4000">
                <a:solidFill>
                  <a:srgbClr val="FF0000"/>
                </a:solidFill>
              </a:rPr>
              <a:t> </a:t>
            </a:r>
            <a:r>
              <a:rPr lang="en-GB" altLang="en-US"/>
              <a:t>– accepting both the goals and the institutionalised means of achieving them. This was the most common response.</a:t>
            </a:r>
          </a:p>
          <a:p>
            <a:pPr eaLnBrk="1" hangingPunct="1"/>
            <a:endParaRPr lang="en-GB" altLang="en-US"/>
          </a:p>
          <a:p>
            <a:pPr eaLnBrk="1" hangingPunct="1">
              <a:spcBef>
                <a:spcPct val="50000"/>
              </a:spcBef>
            </a:pPr>
            <a:endParaRPr lang="en-GB" altLang="en-US"/>
          </a:p>
        </p:txBody>
      </p:sp>
      <p:pic>
        <p:nvPicPr>
          <p:cNvPr id="148488" name="Picture 8" descr="medical_doctor">
            <a:extLst>
              <a:ext uri="{FF2B5EF4-FFF2-40B4-BE49-F238E27FC236}">
                <a16:creationId xmlns:a16="http://schemas.microsoft.com/office/drawing/2014/main" id="{F8612A92-77B9-4871-9C85-B3A1625AEB3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8938" y="1928813"/>
            <a:ext cx="3681412"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8484">
                                            <p:txEl>
                                              <p:pRg st="0" end="0"/>
                                            </p:txEl>
                                          </p:spTgt>
                                        </p:tgtEl>
                                        <p:attrNameLst>
                                          <p:attrName>style.visibility</p:attrName>
                                        </p:attrNameLst>
                                      </p:cBhvr>
                                      <p:to>
                                        <p:strVal val="visible"/>
                                      </p:to>
                                    </p:set>
                                    <p:anim calcmode="discrete" valueType="clr">
                                      <p:cBhvr override="childStyle">
                                        <p:cTn id="7" dur="80"/>
                                        <p:tgtEl>
                                          <p:spTgt spid="14848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848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8484">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48488"/>
                                        </p:tgtEl>
                                        <p:attrNameLst>
                                          <p:attrName>style.visibility</p:attrName>
                                        </p:attrNameLst>
                                      </p:cBhvr>
                                      <p:to>
                                        <p:strVal val="visible"/>
                                      </p:to>
                                    </p:set>
                                    <p:animEffect transition="in" filter="fade">
                                      <p:cBhvr>
                                        <p:cTn id="14" dur="2000"/>
                                        <p:tgtEl>
                                          <p:spTgt spid="14848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48484">
                                            <p:txEl>
                                              <p:pRg st="2" end="2"/>
                                            </p:txEl>
                                          </p:spTgt>
                                        </p:tgtEl>
                                        <p:attrNameLst>
                                          <p:attrName>style.visibility</p:attrName>
                                        </p:attrNameLst>
                                      </p:cBhvr>
                                      <p:to>
                                        <p:strVal val="visible"/>
                                      </p:to>
                                    </p:set>
                                    <p:anim calcmode="discrete" valueType="clr">
                                      <p:cBhvr override="childStyle">
                                        <p:cTn id="19" dur="80"/>
                                        <p:tgtEl>
                                          <p:spTgt spid="14848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8484">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4848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Text Box 4">
            <a:extLst>
              <a:ext uri="{FF2B5EF4-FFF2-40B4-BE49-F238E27FC236}">
                <a16:creationId xmlns:a16="http://schemas.microsoft.com/office/drawing/2014/main" id="{308E48A1-22AB-4322-958F-47131AADD60E}"/>
              </a:ext>
            </a:extLst>
          </p:cNvPr>
          <p:cNvSpPr txBox="1">
            <a:spLocks noChangeArrowheads="1"/>
          </p:cNvSpPr>
          <p:nvPr/>
        </p:nvSpPr>
        <p:spPr bwMode="auto">
          <a:xfrm>
            <a:off x="152400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b="1">
                <a:solidFill>
                  <a:srgbClr val="FF0000"/>
                </a:solidFill>
              </a:rPr>
              <a:t>Innovation </a:t>
            </a:r>
            <a:r>
              <a:rPr lang="en-GB" altLang="en-US"/>
              <a:t>- accepting the goals but rejecting the institutionalised means. This involved finding other, more deviant ways. </a:t>
            </a:r>
          </a:p>
          <a:p>
            <a:pPr eaLnBrk="1" hangingPunct="1">
              <a:spcBef>
                <a:spcPct val="50000"/>
              </a:spcBef>
            </a:pPr>
            <a:endParaRPr lang="en-GB" altLang="en-US"/>
          </a:p>
        </p:txBody>
      </p:sp>
      <p:sp>
        <p:nvSpPr>
          <p:cNvPr id="162821" name="Text Box 5">
            <a:extLst>
              <a:ext uri="{FF2B5EF4-FFF2-40B4-BE49-F238E27FC236}">
                <a16:creationId xmlns:a16="http://schemas.microsoft.com/office/drawing/2014/main" id="{380AA13F-9BCA-47F5-A11E-54D452C79A56}"/>
              </a:ext>
            </a:extLst>
          </p:cNvPr>
          <p:cNvSpPr txBox="1">
            <a:spLocks noChangeArrowheads="1"/>
          </p:cNvSpPr>
          <p:nvPr/>
        </p:nvSpPr>
        <p:spPr bwMode="auto">
          <a:xfrm>
            <a:off x="1524000" y="1341438"/>
            <a:ext cx="464343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200" i="1"/>
              <a:t>Stuart Howatson, 31, of Bewdley, Worcestershire, duped his wife, family and friends into believing he was a Scotland Yard officer.</a:t>
            </a:r>
          </a:p>
          <a:p>
            <a:pPr eaLnBrk="1" hangingPunct="1"/>
            <a:r>
              <a:rPr lang="en-GB" altLang="en-US" sz="2200" i="1"/>
              <a:t>Over several years, Howatson detailed his "career" to friends. While on holiday in Spain, he convinced a friend that he could buy their property for £720,000 without a mortgage. He said he had come into an inheritance and supplied false bank statements and monthly deposits from the Metropolitan police and MPA (Metropolitan Police Authority) to prove his finances were sound, Worcester crown court heard.</a:t>
            </a:r>
          </a:p>
        </p:txBody>
      </p:sp>
      <p:pic>
        <p:nvPicPr>
          <p:cNvPr id="162823" name="Picture 7" descr="445604">
            <a:extLst>
              <a:ext uri="{FF2B5EF4-FFF2-40B4-BE49-F238E27FC236}">
                <a16:creationId xmlns:a16="http://schemas.microsoft.com/office/drawing/2014/main" id="{13DF6EB8-9DAB-4EA5-957C-A76502573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088" y="1412876"/>
            <a:ext cx="4379912"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62820">
                                            <p:txEl>
                                              <p:pRg st="0" end="0"/>
                                            </p:txEl>
                                          </p:spTgt>
                                        </p:tgtEl>
                                        <p:attrNameLst>
                                          <p:attrName>style.visibility</p:attrName>
                                        </p:attrNameLst>
                                      </p:cBhvr>
                                      <p:to>
                                        <p:strVal val="visible"/>
                                      </p:to>
                                    </p:set>
                                    <p:anim calcmode="discrete" valueType="clr">
                                      <p:cBhvr override="childStyle">
                                        <p:cTn id="7" dur="80"/>
                                        <p:tgtEl>
                                          <p:spTgt spid="1628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282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282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62823"/>
                                        </p:tgtEl>
                                        <p:attrNameLst>
                                          <p:attrName>style.visibility</p:attrName>
                                        </p:attrNameLst>
                                      </p:cBhvr>
                                      <p:to>
                                        <p:strVal val="visible"/>
                                      </p:to>
                                    </p:set>
                                    <p:animEffect transition="in" filter="fade">
                                      <p:cBhvr>
                                        <p:cTn id="14" dur="2000"/>
                                        <p:tgtEl>
                                          <p:spTgt spid="1628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62821"/>
                                        </p:tgtEl>
                                        <p:attrNameLst>
                                          <p:attrName>style.visibility</p:attrName>
                                        </p:attrNameLst>
                                      </p:cBhvr>
                                      <p:to>
                                        <p:strVal val="visible"/>
                                      </p:to>
                                    </p:set>
                                    <p:anim calcmode="discrete" valueType="clr">
                                      <p:cBhvr override="childStyle">
                                        <p:cTn id="19" dur="80"/>
                                        <p:tgtEl>
                                          <p:spTgt spid="16282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62821"/>
                                        </p:tgtEl>
                                        <p:attrNameLst>
                                          <p:attrName>fillcolor</p:attrName>
                                        </p:attrNameLst>
                                      </p:cBhvr>
                                      <p:tavLst>
                                        <p:tav tm="0">
                                          <p:val>
                                            <p:clrVal>
                                              <a:schemeClr val="accent2"/>
                                            </p:clrVal>
                                          </p:val>
                                        </p:tav>
                                        <p:tav tm="50000">
                                          <p:val>
                                            <p:clrVal>
                                              <a:schemeClr val="hlink"/>
                                            </p:clrVal>
                                          </p:val>
                                        </p:tav>
                                      </p:tavLst>
                                    </p:anim>
                                    <p:set>
                                      <p:cBhvr>
                                        <p:cTn id="21" dur="80"/>
                                        <p:tgtEl>
                                          <p:spTgt spid="1628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Text Box 4">
            <a:extLst>
              <a:ext uri="{FF2B5EF4-FFF2-40B4-BE49-F238E27FC236}">
                <a16:creationId xmlns:a16="http://schemas.microsoft.com/office/drawing/2014/main" id="{FB17F715-FEB2-4AC1-BA2F-222222C3E99E}"/>
              </a:ext>
            </a:extLst>
          </p:cNvPr>
          <p:cNvSpPr txBox="1">
            <a:spLocks noChangeArrowheads="1"/>
          </p:cNvSpPr>
          <p:nvPr/>
        </p:nvSpPr>
        <p:spPr bwMode="auto">
          <a:xfrm>
            <a:off x="1524000" y="1"/>
            <a:ext cx="9144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b="1">
                <a:solidFill>
                  <a:srgbClr val="FF0000"/>
                </a:solidFill>
              </a:rPr>
              <a:t>Ritualism</a:t>
            </a:r>
            <a:r>
              <a:rPr lang="en-GB" altLang="en-US" b="1"/>
              <a:t> </a:t>
            </a:r>
            <a:r>
              <a:rPr lang="en-GB" altLang="en-US"/>
              <a:t>- rejecting the goals but going along with the institutionalised means (work and school). This deviant behaviour results from being strongly socialized to conform to expected behaviours. </a:t>
            </a:r>
          </a:p>
          <a:p>
            <a:pPr eaLnBrk="1" hangingPunct="1"/>
            <a:endParaRPr lang="en-GB" altLang="en-US">
              <a:solidFill>
                <a:srgbClr val="FF0000"/>
              </a:solidFill>
            </a:endParaRPr>
          </a:p>
          <a:p>
            <a:pPr eaLnBrk="1" hangingPunct="1">
              <a:spcBef>
                <a:spcPct val="50000"/>
              </a:spcBef>
            </a:pPr>
            <a:endParaRPr lang="en-GB" altLang="en-US"/>
          </a:p>
        </p:txBody>
      </p:sp>
      <p:pic>
        <p:nvPicPr>
          <p:cNvPr id="163846" name="Picture 6" descr="carol-beer-computer-says-no">
            <a:extLst>
              <a:ext uri="{FF2B5EF4-FFF2-40B4-BE49-F238E27FC236}">
                <a16:creationId xmlns:a16="http://schemas.microsoft.com/office/drawing/2014/main" id="{1DFE1BAB-69D7-42F6-9567-87509869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1268414"/>
            <a:ext cx="5329238"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46"/>
                                        </p:tgtEl>
                                        <p:attrNameLst>
                                          <p:attrName>style.visibility</p:attrName>
                                        </p:attrNameLst>
                                      </p:cBhvr>
                                      <p:to>
                                        <p:strVal val="visible"/>
                                      </p:to>
                                    </p:set>
                                    <p:animEffect transition="in" filter="fade">
                                      <p:cBhvr>
                                        <p:cTn id="7" dur="2000"/>
                                        <p:tgtEl>
                                          <p:spTgt spid="1638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63844">
                                            <p:txEl>
                                              <p:pRg st="0" end="0"/>
                                            </p:txEl>
                                          </p:spTgt>
                                        </p:tgtEl>
                                        <p:attrNameLst>
                                          <p:attrName>style.visibility</p:attrName>
                                        </p:attrNameLst>
                                      </p:cBhvr>
                                      <p:to>
                                        <p:strVal val="visible"/>
                                      </p:to>
                                    </p:set>
                                    <p:anim calcmode="discrete" valueType="clr">
                                      <p:cBhvr override="childStyle">
                                        <p:cTn id="12" dur="80"/>
                                        <p:tgtEl>
                                          <p:spTgt spid="1638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384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6384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Text Box 4">
            <a:extLst>
              <a:ext uri="{FF2B5EF4-FFF2-40B4-BE49-F238E27FC236}">
                <a16:creationId xmlns:a16="http://schemas.microsoft.com/office/drawing/2014/main" id="{665CFDDD-F286-4E95-A1F3-519926D2286A}"/>
              </a:ext>
            </a:extLst>
          </p:cNvPr>
          <p:cNvSpPr txBox="1">
            <a:spLocks noChangeArrowheads="1"/>
          </p:cNvSpPr>
          <p:nvPr/>
        </p:nvSpPr>
        <p:spPr bwMode="auto">
          <a:xfrm>
            <a:off x="1524000" y="1"/>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b="1">
                <a:solidFill>
                  <a:srgbClr val="FF0000"/>
                </a:solidFill>
              </a:rPr>
              <a:t>Retreatism</a:t>
            </a:r>
            <a:r>
              <a:rPr lang="en-GB" altLang="en-US">
                <a:solidFill>
                  <a:srgbClr val="FF0000"/>
                </a:solidFill>
              </a:rPr>
              <a:t> </a:t>
            </a:r>
            <a:r>
              <a:rPr lang="en-GB" altLang="en-US"/>
              <a:t>– rejecting both the goals and the means, this group often descends into alcoholism &amp;/or drug abuse. </a:t>
            </a:r>
          </a:p>
        </p:txBody>
      </p:sp>
      <p:pic>
        <p:nvPicPr>
          <p:cNvPr id="164870" name="Picture 6" descr="drunks">
            <a:extLst>
              <a:ext uri="{FF2B5EF4-FFF2-40B4-BE49-F238E27FC236}">
                <a16:creationId xmlns:a16="http://schemas.microsoft.com/office/drawing/2014/main" id="{4C69EAA9-F861-4BBA-A40C-0A2C61CDF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765175"/>
            <a:ext cx="63373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4870"/>
                                        </p:tgtEl>
                                        <p:attrNameLst>
                                          <p:attrName>style.visibility</p:attrName>
                                        </p:attrNameLst>
                                      </p:cBhvr>
                                      <p:to>
                                        <p:strVal val="visible"/>
                                      </p:to>
                                    </p:set>
                                    <p:animEffect transition="in" filter="fade">
                                      <p:cBhvr>
                                        <p:cTn id="7" dur="2000"/>
                                        <p:tgtEl>
                                          <p:spTgt spid="1648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64868">
                                            <p:txEl>
                                              <p:pRg st="0" end="0"/>
                                            </p:txEl>
                                          </p:spTgt>
                                        </p:tgtEl>
                                        <p:attrNameLst>
                                          <p:attrName>style.visibility</p:attrName>
                                        </p:attrNameLst>
                                      </p:cBhvr>
                                      <p:to>
                                        <p:strVal val="visible"/>
                                      </p:to>
                                    </p:set>
                                    <p:anim calcmode="discrete" valueType="clr">
                                      <p:cBhvr override="childStyle">
                                        <p:cTn id="12" dur="80"/>
                                        <p:tgtEl>
                                          <p:spTgt spid="1648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486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6486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Text Box 4">
            <a:extLst>
              <a:ext uri="{FF2B5EF4-FFF2-40B4-BE49-F238E27FC236}">
                <a16:creationId xmlns:a16="http://schemas.microsoft.com/office/drawing/2014/main" id="{263F059F-E3DA-4176-9869-0DDA67AF8DE2}"/>
              </a:ext>
            </a:extLst>
          </p:cNvPr>
          <p:cNvSpPr txBox="1">
            <a:spLocks noChangeArrowheads="1"/>
          </p:cNvSpPr>
          <p:nvPr/>
        </p:nvSpPr>
        <p:spPr bwMode="auto">
          <a:xfrm>
            <a:off x="1524000" y="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b="1">
                <a:solidFill>
                  <a:srgbClr val="FF0000"/>
                </a:solidFill>
              </a:rPr>
              <a:t>Rebellion </a:t>
            </a:r>
            <a:r>
              <a:rPr lang="en-GB" altLang="en-US">
                <a:solidFill>
                  <a:srgbClr val="FF0000"/>
                </a:solidFill>
              </a:rPr>
              <a:t>-</a:t>
            </a:r>
            <a:r>
              <a:rPr lang="en-GB" altLang="en-US"/>
              <a:t> is a response that seeks to replace the cultural goals and institutionalised means with new ones that meet the norms and values of their particular group or culture. </a:t>
            </a:r>
            <a:endParaRPr lang="en-GB" altLang="en-US" b="1"/>
          </a:p>
          <a:p>
            <a:pPr eaLnBrk="1" hangingPunct="1">
              <a:spcBef>
                <a:spcPct val="50000"/>
              </a:spcBef>
            </a:pPr>
            <a:endParaRPr lang="en-GB" altLang="en-US"/>
          </a:p>
        </p:txBody>
      </p:sp>
      <p:pic>
        <p:nvPicPr>
          <p:cNvPr id="153608" name="Picture 8" descr="rev-04">
            <a:extLst>
              <a:ext uri="{FF2B5EF4-FFF2-40B4-BE49-F238E27FC236}">
                <a16:creationId xmlns:a16="http://schemas.microsoft.com/office/drawing/2014/main" id="{CE6BDAEA-46E6-4F19-8AA5-2FBD1711F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1196976"/>
            <a:ext cx="40957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08"/>
                                        </p:tgtEl>
                                        <p:attrNameLst>
                                          <p:attrName>style.visibility</p:attrName>
                                        </p:attrNameLst>
                                      </p:cBhvr>
                                      <p:to>
                                        <p:strVal val="visible"/>
                                      </p:to>
                                    </p:set>
                                    <p:animEffect transition="in" filter="fade">
                                      <p:cBhvr>
                                        <p:cTn id="7" dur="2000"/>
                                        <p:tgtEl>
                                          <p:spTgt spid="1536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53604">
                                            <p:txEl>
                                              <p:pRg st="0" end="0"/>
                                            </p:txEl>
                                          </p:spTgt>
                                        </p:tgtEl>
                                        <p:attrNameLst>
                                          <p:attrName>style.visibility</p:attrName>
                                        </p:attrNameLst>
                                      </p:cBhvr>
                                      <p:to>
                                        <p:strVal val="visible"/>
                                      </p:to>
                                    </p:set>
                                    <p:anim calcmode="discrete" valueType="clr">
                                      <p:cBhvr override="childStyle">
                                        <p:cTn id="12" dur="80"/>
                                        <p:tgtEl>
                                          <p:spTgt spid="1536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360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5360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DFF3EB9-14B7-462C-8421-B211368D4564}"/>
              </a:ext>
            </a:extLst>
          </p:cNvPr>
          <p:cNvSpPr>
            <a:spLocks noGrp="1" noChangeArrowheads="1"/>
          </p:cNvSpPr>
          <p:nvPr>
            <p:ph type="title"/>
          </p:nvPr>
        </p:nvSpPr>
        <p:spPr>
          <a:xfrm>
            <a:off x="2135189" y="476250"/>
            <a:ext cx="8207375" cy="1081088"/>
          </a:xfrm>
        </p:spPr>
        <p:txBody>
          <a:bodyPr rtlCol="0">
            <a:normAutofit fontScale="90000"/>
          </a:bodyPr>
          <a:lstStyle/>
          <a:p>
            <a:pPr eaLnBrk="1" fontAlgn="auto" hangingPunct="1">
              <a:spcAft>
                <a:spcPts val="0"/>
              </a:spcAft>
              <a:defRPr/>
            </a:pPr>
            <a:r>
              <a:rPr lang="en-GB" sz="4000" dirty="0">
                <a:solidFill>
                  <a:srgbClr val="FF0000"/>
                </a:solidFill>
                <a:effectLst>
                  <a:outerShdw blurRad="38100" dist="38100" dir="2700000" algn="tl">
                    <a:srgbClr val="FFFFFF"/>
                  </a:outerShdw>
                </a:effectLst>
              </a:rPr>
              <a:t>Strain Theory and the Anomic Paradigm</a:t>
            </a:r>
          </a:p>
        </p:txBody>
      </p:sp>
      <p:sp>
        <p:nvSpPr>
          <p:cNvPr id="17411" name="Slide Number Placeholder 4">
            <a:extLst>
              <a:ext uri="{FF2B5EF4-FFF2-40B4-BE49-F238E27FC236}">
                <a16:creationId xmlns:a16="http://schemas.microsoft.com/office/drawing/2014/main" id="{92845664-3CB4-4B15-8857-807A7F7934BF}"/>
              </a:ext>
            </a:extLst>
          </p:cNvPr>
          <p:cNvSpPr>
            <a:spLocks noGrp="1"/>
          </p:cNvSpPr>
          <p:nvPr>
            <p:ph type="sldNum" sz="quarter" idx="12"/>
          </p:nvPr>
        </p:nvSpPr>
        <p:spPr>
          <a:xfrm>
            <a:off x="4648200" y="6245225"/>
            <a:ext cx="2895600" cy="476250"/>
          </a:xfrm>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fld id="{397D1865-6BB4-4423-BC3A-18776CC64FBE}" type="slidenum">
              <a:rPr lang="en-GB" altLang="en-US" sz="1200">
                <a:solidFill>
                  <a:srgbClr val="FFFFFF"/>
                </a:solidFill>
              </a:rPr>
              <a:pPr algn="ctr" eaLnBrk="1" hangingPunct="1"/>
              <a:t>26</a:t>
            </a:fld>
            <a:endParaRPr lang="en-GB" altLang="en-US" sz="1200">
              <a:solidFill>
                <a:srgbClr val="FFFFFF"/>
              </a:solidFill>
            </a:endParaRPr>
          </a:p>
        </p:txBody>
      </p:sp>
      <p:graphicFrame>
        <p:nvGraphicFramePr>
          <p:cNvPr id="18492" name="Group 60">
            <a:extLst>
              <a:ext uri="{FF2B5EF4-FFF2-40B4-BE49-F238E27FC236}">
                <a16:creationId xmlns:a16="http://schemas.microsoft.com/office/drawing/2014/main" id="{F97EC55F-76D5-49B3-96DD-C86EF0819B19}"/>
              </a:ext>
            </a:extLst>
          </p:cNvPr>
          <p:cNvGraphicFramePr>
            <a:graphicFrameLocks noGrp="1"/>
          </p:cNvGraphicFramePr>
          <p:nvPr/>
        </p:nvGraphicFramePr>
        <p:xfrm>
          <a:off x="2135188" y="2708276"/>
          <a:ext cx="8075612" cy="3565526"/>
        </p:xfrm>
        <a:graphic>
          <a:graphicData uri="http://schemas.openxmlformats.org/drawingml/2006/table">
            <a:tbl>
              <a:tblPr/>
              <a:tblGrid>
                <a:gridCol w="5434012">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282700">
                  <a:extLst>
                    <a:ext uri="{9D8B030D-6E8A-4147-A177-3AD203B41FA5}">
                      <a16:colId xmlns:a16="http://schemas.microsoft.com/office/drawing/2014/main" val="20002"/>
                    </a:ext>
                  </a:extLst>
                </a:gridCol>
              </a:tblGrid>
              <a:tr h="9017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1" i="0" u="none" strike="noStrike" cap="none" normalizeH="0" baseline="0" dirty="0">
                          <a:ln>
                            <a:noFill/>
                          </a:ln>
                          <a:solidFill>
                            <a:schemeClr val="bg2"/>
                          </a:solidFill>
                          <a:effectLst/>
                          <a:latin typeface="Arial Unicode MS" pitchFamily="34" charset="-128"/>
                        </a:rPr>
                        <a:t>Responses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1" i="0" u="none" strike="noStrike" cap="none" normalizeH="0" baseline="0" dirty="0">
                          <a:ln>
                            <a:noFill/>
                          </a:ln>
                          <a:solidFill>
                            <a:srgbClr val="FF0000"/>
                          </a:solidFill>
                          <a:effectLst/>
                          <a:latin typeface="Arial Unicode MS" pitchFamily="34" charset="-128"/>
                        </a:rPr>
                        <a:t>Means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1" i="0" u="none" strike="noStrike" cap="none" normalizeH="0" baseline="0" dirty="0">
                          <a:ln>
                            <a:noFill/>
                          </a:ln>
                          <a:solidFill>
                            <a:srgbClr val="FF0000"/>
                          </a:solidFill>
                          <a:effectLst/>
                          <a:latin typeface="Arial Unicode MS" pitchFamily="34" charset="-128"/>
                        </a:rPr>
                        <a:t>Goals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dirty="0">
                          <a:ln>
                            <a:noFill/>
                          </a:ln>
                          <a:solidFill>
                            <a:srgbClr val="FF6600"/>
                          </a:solidFill>
                          <a:effectLst/>
                          <a:latin typeface="Arial Unicode MS" pitchFamily="34" charset="-128"/>
                        </a:rPr>
                        <a:t>Conformists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dirty="0">
                          <a:ln>
                            <a:noFill/>
                          </a:ln>
                          <a:solidFill>
                            <a:schemeClr val="bg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dirty="0">
                          <a:ln>
                            <a:noFill/>
                          </a:ln>
                          <a:solidFill>
                            <a:schemeClr val="bg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a:ln>
                            <a:noFill/>
                          </a:ln>
                          <a:solidFill>
                            <a:srgbClr val="FF6600"/>
                          </a:solidFill>
                          <a:effectLst/>
                          <a:latin typeface="Arial Unicode MS" pitchFamily="34" charset="-128"/>
                        </a:rPr>
                        <a:t>Innovators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a:ln>
                            <a:noFill/>
                          </a:ln>
                          <a:solidFill>
                            <a:schemeClr val="bg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dirty="0">
                          <a:ln>
                            <a:noFill/>
                          </a:ln>
                          <a:solidFill>
                            <a:schemeClr val="bg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dirty="0" err="1">
                          <a:ln>
                            <a:noFill/>
                          </a:ln>
                          <a:solidFill>
                            <a:srgbClr val="FF6600"/>
                          </a:solidFill>
                          <a:effectLst/>
                          <a:latin typeface="Arial Unicode MS" pitchFamily="34" charset="-128"/>
                        </a:rPr>
                        <a:t>Ritualists</a:t>
                      </a:r>
                      <a:endParaRPr kumimoji="0" lang="en-GB" sz="2400" b="0" i="0" u="none" strike="noStrike" cap="none" normalizeH="0" baseline="0" dirty="0">
                        <a:ln>
                          <a:noFill/>
                        </a:ln>
                        <a:solidFill>
                          <a:srgbClr val="FF6600"/>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a:ln>
                            <a:noFill/>
                          </a:ln>
                          <a:solidFill>
                            <a:schemeClr val="bg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dirty="0">
                          <a:ln>
                            <a:noFill/>
                          </a:ln>
                          <a:solidFill>
                            <a:schemeClr val="bg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18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a:ln>
                            <a:noFill/>
                          </a:ln>
                          <a:solidFill>
                            <a:srgbClr val="FF6600"/>
                          </a:solidFill>
                          <a:effectLst/>
                          <a:latin typeface="Arial Unicode MS" pitchFamily="34" charset="-128"/>
                        </a:rPr>
                        <a:t>Retreatists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a:ln>
                            <a:noFill/>
                          </a:ln>
                          <a:solidFill>
                            <a:schemeClr val="bg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dirty="0">
                          <a:ln>
                            <a:noFill/>
                          </a:ln>
                          <a:solidFill>
                            <a:schemeClr val="bg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a:ln>
                            <a:noFill/>
                          </a:ln>
                          <a:solidFill>
                            <a:srgbClr val="FF6600"/>
                          </a:solidFill>
                          <a:effectLst/>
                          <a:latin typeface="Arial Unicode MS" pitchFamily="34" charset="-128"/>
                        </a:rPr>
                        <a:t>Rebels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a:ln>
                            <a:noFill/>
                          </a:ln>
                          <a:solidFill>
                            <a:schemeClr val="bg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dirty="0">
                          <a:ln>
                            <a:noFill/>
                          </a:ln>
                          <a:solidFill>
                            <a:schemeClr val="bg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6660" name="Text Box 61">
            <a:extLst>
              <a:ext uri="{FF2B5EF4-FFF2-40B4-BE49-F238E27FC236}">
                <a16:creationId xmlns:a16="http://schemas.microsoft.com/office/drawing/2014/main" id="{05FAA431-A7A1-4710-82E8-746105E4E246}"/>
              </a:ext>
            </a:extLst>
          </p:cNvPr>
          <p:cNvSpPr txBox="1">
            <a:spLocks noChangeArrowheads="1"/>
          </p:cNvSpPr>
          <p:nvPr/>
        </p:nvSpPr>
        <p:spPr bwMode="auto">
          <a:xfrm>
            <a:off x="1847850" y="1628776"/>
            <a:ext cx="8497888" cy="830263"/>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20000"/>
              </a:spcBef>
            </a:pPr>
            <a:r>
              <a:rPr lang="en-GB" altLang="en-US">
                <a:solidFill>
                  <a:schemeClr val="bg1"/>
                </a:solidFill>
              </a:rPr>
              <a:t>Merton developed ‘strain theory’ to reflect the strain between goals and means with a five-fold 'anomic paradigm‘: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8015870-EC38-479A-8070-E8955E73A523}"/>
              </a:ext>
            </a:extLst>
          </p:cNvPr>
          <p:cNvSpPr>
            <a:spLocks noGrp="1" noChangeArrowheads="1"/>
          </p:cNvSpPr>
          <p:nvPr>
            <p:ph type="title"/>
          </p:nvPr>
        </p:nvSpPr>
        <p:spPr>
          <a:xfrm>
            <a:off x="1981200" y="457200"/>
            <a:ext cx="8229600" cy="1049338"/>
          </a:xfrm>
        </p:spPr>
        <p:txBody>
          <a:bodyPr rtlCol="0">
            <a:normAutofit/>
          </a:bodyPr>
          <a:lstStyle/>
          <a:p>
            <a:pPr eaLnBrk="1" fontAlgn="auto" hangingPunct="1">
              <a:spcAft>
                <a:spcPts val="0"/>
              </a:spcAft>
              <a:defRPr/>
            </a:pPr>
            <a:r>
              <a:rPr lang="en-GB">
                <a:effectLst>
                  <a:outerShdw blurRad="38100" dist="38100" dir="2700000" algn="tl">
                    <a:srgbClr val="FFFFFF"/>
                  </a:outerShdw>
                </a:effectLst>
              </a:rPr>
              <a:t>Merton (Continued)</a:t>
            </a:r>
          </a:p>
        </p:txBody>
      </p:sp>
      <p:sp>
        <p:nvSpPr>
          <p:cNvPr id="18435" name="Slide Number Placeholder 4">
            <a:extLst>
              <a:ext uri="{FF2B5EF4-FFF2-40B4-BE49-F238E27FC236}">
                <a16:creationId xmlns:a16="http://schemas.microsoft.com/office/drawing/2014/main" id="{041E598C-73D4-4AAA-B64A-81C411274450}"/>
              </a:ext>
            </a:extLst>
          </p:cNvPr>
          <p:cNvSpPr>
            <a:spLocks noGrp="1"/>
          </p:cNvSpPr>
          <p:nvPr>
            <p:ph type="sldNum" sz="quarter" idx="12"/>
          </p:nvPr>
        </p:nvSpPr>
        <p:spPr>
          <a:xfrm>
            <a:off x="4648200" y="6245225"/>
            <a:ext cx="2895600" cy="476250"/>
          </a:xfrm>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fld id="{36B0AFA4-5D85-47B5-AD4C-194A5581B136}" type="slidenum">
              <a:rPr lang="en-GB" altLang="en-US" sz="1200">
                <a:solidFill>
                  <a:srgbClr val="FFFFFF"/>
                </a:solidFill>
              </a:rPr>
              <a:pPr algn="ctr" eaLnBrk="1" hangingPunct="1"/>
              <a:t>27</a:t>
            </a:fld>
            <a:endParaRPr lang="en-GB" altLang="en-US" sz="1200">
              <a:solidFill>
                <a:srgbClr val="FFFFFF"/>
              </a:solidFill>
            </a:endParaRPr>
          </a:p>
        </p:txBody>
      </p:sp>
      <p:pic>
        <p:nvPicPr>
          <p:cNvPr id="27654" name="Picture 4" descr="usflag2">
            <a:extLst>
              <a:ext uri="{FF2B5EF4-FFF2-40B4-BE49-F238E27FC236}">
                <a16:creationId xmlns:a16="http://schemas.microsoft.com/office/drawing/2014/main" id="{90796276-2F91-4793-A017-CB816597D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773239"/>
            <a:ext cx="3529012"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a:extLst>
              <a:ext uri="{FF2B5EF4-FFF2-40B4-BE49-F238E27FC236}">
                <a16:creationId xmlns:a16="http://schemas.microsoft.com/office/drawing/2014/main" id="{4418D74B-DF15-499E-856E-75521F044BC9}"/>
              </a:ext>
            </a:extLst>
          </p:cNvPr>
          <p:cNvSpPr txBox="1">
            <a:spLocks noChangeArrowheads="1"/>
          </p:cNvSpPr>
          <p:nvPr/>
        </p:nvSpPr>
        <p:spPr bwMode="auto">
          <a:xfrm>
            <a:off x="5664201" y="1773238"/>
            <a:ext cx="4608513" cy="1281112"/>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chemeClr val="bg1"/>
                </a:solidFill>
              </a:rPr>
              <a:t>Merton’s theory is 'structural‘: he locates the cause of crime in American society – support for the “American Dream”.</a:t>
            </a:r>
          </a:p>
        </p:txBody>
      </p:sp>
      <p:sp>
        <p:nvSpPr>
          <p:cNvPr id="28678" name="Text Box 6">
            <a:extLst>
              <a:ext uri="{FF2B5EF4-FFF2-40B4-BE49-F238E27FC236}">
                <a16:creationId xmlns:a16="http://schemas.microsoft.com/office/drawing/2014/main" id="{6697FC56-07EA-4288-8B6C-C3EE5C3DCBCC}"/>
              </a:ext>
            </a:extLst>
          </p:cNvPr>
          <p:cNvSpPr txBox="1">
            <a:spLocks noChangeArrowheads="1"/>
          </p:cNvSpPr>
          <p:nvPr/>
        </p:nvSpPr>
        <p:spPr bwMode="auto">
          <a:xfrm>
            <a:off x="1992314" y="4581525"/>
            <a:ext cx="8207375" cy="985838"/>
          </a:xfrm>
          <a:prstGeom prst="rect">
            <a:avLst/>
          </a:prstGeom>
          <a:solidFill>
            <a:srgbClr val="CCE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chemeClr val="bg1"/>
                </a:solidFill>
              </a:rPr>
              <a:t>Being blocked from success leads to deviance, as ‘innovators’ they adopt </a:t>
            </a:r>
            <a:r>
              <a:rPr lang="en-GB" altLang="en-US">
                <a:solidFill>
                  <a:srgbClr val="FFC000"/>
                </a:solidFill>
              </a:rPr>
              <a:t>illegitimate means </a:t>
            </a:r>
            <a:r>
              <a:rPr lang="en-GB" altLang="en-US">
                <a:solidFill>
                  <a:schemeClr val="bg1"/>
                </a:solidFill>
              </a:rPr>
              <a:t>to achieve the goals they cannot achieve legitimately.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8678"/>
                                        </p:tgtEl>
                                        <p:attrNameLst>
                                          <p:attrName>style.visibility</p:attrName>
                                        </p:attrNameLst>
                                      </p:cBhvr>
                                      <p:to>
                                        <p:strVal val="visible"/>
                                      </p:to>
                                    </p:set>
                                    <p:animEffect transition="in" filter="fade">
                                      <p:cBhvr>
                                        <p:cTn id="11" dur="1000"/>
                                        <p:tgtEl>
                                          <p:spTgt spid="28678"/>
                                        </p:tgtEl>
                                      </p:cBhvr>
                                    </p:animEffect>
                                    <p:anim calcmode="lin" valueType="num">
                                      <p:cBhvr>
                                        <p:cTn id="12" dur="1000" fill="hold"/>
                                        <p:tgtEl>
                                          <p:spTgt spid="28678"/>
                                        </p:tgtEl>
                                        <p:attrNameLst>
                                          <p:attrName>ppt_x</p:attrName>
                                        </p:attrNameLst>
                                      </p:cBhvr>
                                      <p:tavLst>
                                        <p:tav tm="0">
                                          <p:val>
                                            <p:strVal val="#ppt_x"/>
                                          </p:val>
                                        </p:tav>
                                        <p:tav tm="100000">
                                          <p:val>
                                            <p:strVal val="#ppt_x"/>
                                          </p:val>
                                        </p:tav>
                                      </p:tavLst>
                                    </p:anim>
                                    <p:anim calcmode="lin" valueType="num">
                                      <p:cBhvr>
                                        <p:cTn id="13" dur="1000" fill="hold"/>
                                        <p:tgtEl>
                                          <p:spTgt spid="286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P spid="286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Text Box 4">
            <a:extLst>
              <a:ext uri="{FF2B5EF4-FFF2-40B4-BE49-F238E27FC236}">
                <a16:creationId xmlns:a16="http://schemas.microsoft.com/office/drawing/2014/main" id="{4271EA39-D929-456B-AD83-7567765C9B65}"/>
              </a:ext>
            </a:extLst>
          </p:cNvPr>
          <p:cNvSpPr txBox="1">
            <a:spLocks noChangeArrowheads="1"/>
          </p:cNvSpPr>
          <p:nvPr/>
        </p:nvSpPr>
        <p:spPr bwMode="auto">
          <a:xfrm>
            <a:off x="1524001" y="1"/>
            <a:ext cx="4716463" cy="766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solidFill>
                  <a:srgbClr val="00CC00"/>
                </a:solidFill>
              </a:rPr>
              <a:t>RESEARCH METHOD: this was a theoretical study.</a:t>
            </a:r>
          </a:p>
          <a:p>
            <a:pPr eaLnBrk="1" hangingPunct="1"/>
            <a:endParaRPr lang="en-GB" altLang="en-US">
              <a:solidFill>
                <a:srgbClr val="FF0000"/>
              </a:solidFill>
            </a:endParaRPr>
          </a:p>
          <a:p>
            <a:pPr eaLnBrk="1" hangingPunct="1"/>
            <a:r>
              <a:rPr lang="en-GB" altLang="en-US"/>
              <a:t>WEAKNESSES: he neglects the bigger questions of ‘who makes the laws in society’ and assumes that there is one overarching value consensus in a country as massive as America. </a:t>
            </a:r>
          </a:p>
          <a:p>
            <a:pPr eaLnBrk="1" hangingPunct="1"/>
            <a:endParaRPr lang="en-GB" altLang="en-US"/>
          </a:p>
          <a:p>
            <a:pPr eaLnBrk="1" hangingPunct="1"/>
            <a:r>
              <a:rPr lang="en-GB" altLang="en-US"/>
              <a:t>It also over-predicts and exaggerates working class crime while underestimating middle class crime.</a:t>
            </a:r>
          </a:p>
          <a:p>
            <a:pPr eaLnBrk="1" hangingPunct="1">
              <a:spcBef>
                <a:spcPct val="50000"/>
              </a:spcBef>
            </a:pPr>
            <a:r>
              <a:rPr lang="en-GB" altLang="en-US"/>
              <a:t>Strain Theory</a:t>
            </a:r>
          </a:p>
          <a:p>
            <a:pPr eaLnBrk="1" hangingPunct="1">
              <a:spcBef>
                <a:spcPct val="50000"/>
              </a:spcBef>
            </a:pPr>
            <a:r>
              <a:rPr lang="en-GB" altLang="en-US"/>
              <a:t>Institutionalised means</a:t>
            </a:r>
          </a:p>
          <a:p>
            <a:pPr eaLnBrk="1" hangingPunct="1">
              <a:spcBef>
                <a:spcPct val="50000"/>
              </a:spcBef>
            </a:pPr>
            <a:r>
              <a:rPr lang="en-GB" altLang="en-US"/>
              <a:t>Goals </a:t>
            </a:r>
          </a:p>
          <a:p>
            <a:pPr eaLnBrk="1" hangingPunct="1">
              <a:spcBef>
                <a:spcPct val="50000"/>
              </a:spcBef>
            </a:pPr>
            <a:endParaRPr lang="en-GB" altLang="en-US"/>
          </a:p>
          <a:p>
            <a:pPr eaLnBrk="1" hangingPunct="1">
              <a:spcBef>
                <a:spcPct val="50000"/>
              </a:spcBef>
            </a:pPr>
            <a:endParaRPr lang="en-GB" altLang="en-US"/>
          </a:p>
        </p:txBody>
      </p:sp>
      <p:pic>
        <p:nvPicPr>
          <p:cNvPr id="165894" name="Picture 6" descr="slot-machine">
            <a:extLst>
              <a:ext uri="{FF2B5EF4-FFF2-40B4-BE49-F238E27FC236}">
                <a16:creationId xmlns:a16="http://schemas.microsoft.com/office/drawing/2014/main" id="{D29EE12A-CE46-4EED-863A-B89830D52DF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6614" y="0"/>
            <a:ext cx="4751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65892">
                                            <p:txEl>
                                              <p:pRg st="0" end="0"/>
                                            </p:txEl>
                                          </p:spTgt>
                                        </p:tgtEl>
                                        <p:attrNameLst>
                                          <p:attrName>style.visibility</p:attrName>
                                        </p:attrNameLst>
                                      </p:cBhvr>
                                      <p:to>
                                        <p:strVal val="visible"/>
                                      </p:to>
                                    </p:set>
                                    <p:anim calcmode="discrete" valueType="clr">
                                      <p:cBhvr override="childStyle">
                                        <p:cTn id="7" dur="80"/>
                                        <p:tgtEl>
                                          <p:spTgt spid="16589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589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589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165894"/>
                                        </p:tgtEl>
                                        <p:attrNameLst>
                                          <p:attrName>style.visibility</p:attrName>
                                        </p:attrNameLst>
                                      </p:cBhvr>
                                      <p:to>
                                        <p:strVal val="visible"/>
                                      </p:to>
                                    </p:set>
                                    <p:animEffect transition="in" filter="wipe(down)">
                                      <p:cBhvr>
                                        <p:cTn id="14" dur="580">
                                          <p:stCondLst>
                                            <p:cond delay="0"/>
                                          </p:stCondLst>
                                        </p:cTn>
                                        <p:tgtEl>
                                          <p:spTgt spid="165894"/>
                                        </p:tgtEl>
                                      </p:cBhvr>
                                    </p:animEffect>
                                    <p:anim calcmode="lin" valueType="num">
                                      <p:cBhvr>
                                        <p:cTn id="15" dur="1822" tmFilter="0,0; 0.14,0.36; 0.43,0.73; 0.71,0.91; 1.0,1.0">
                                          <p:stCondLst>
                                            <p:cond delay="0"/>
                                          </p:stCondLst>
                                        </p:cTn>
                                        <p:tgtEl>
                                          <p:spTgt spid="16589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589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589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589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5894"/>
                                        </p:tgtEl>
                                        <p:attrNameLst>
                                          <p:attrName>ppt_y</p:attrName>
                                        </p:attrNameLst>
                                      </p:cBhvr>
                                      <p:tavLst>
                                        <p:tav tm="0" fmla="#ppt_y-sin(pi*$)/81">
                                          <p:val>
                                            <p:fltVal val="0"/>
                                          </p:val>
                                        </p:tav>
                                        <p:tav tm="100000">
                                          <p:val>
                                            <p:fltVal val="1"/>
                                          </p:val>
                                        </p:tav>
                                      </p:tavLst>
                                    </p:anim>
                                    <p:animScale>
                                      <p:cBhvr>
                                        <p:cTn id="20" dur="26">
                                          <p:stCondLst>
                                            <p:cond delay="650"/>
                                          </p:stCondLst>
                                        </p:cTn>
                                        <p:tgtEl>
                                          <p:spTgt spid="165894"/>
                                        </p:tgtEl>
                                      </p:cBhvr>
                                      <p:to x="100000" y="60000"/>
                                    </p:animScale>
                                    <p:animScale>
                                      <p:cBhvr>
                                        <p:cTn id="21" dur="166" decel="50000">
                                          <p:stCondLst>
                                            <p:cond delay="676"/>
                                          </p:stCondLst>
                                        </p:cTn>
                                        <p:tgtEl>
                                          <p:spTgt spid="165894"/>
                                        </p:tgtEl>
                                      </p:cBhvr>
                                      <p:to x="100000" y="100000"/>
                                    </p:animScale>
                                    <p:animScale>
                                      <p:cBhvr>
                                        <p:cTn id="22" dur="26">
                                          <p:stCondLst>
                                            <p:cond delay="1312"/>
                                          </p:stCondLst>
                                        </p:cTn>
                                        <p:tgtEl>
                                          <p:spTgt spid="165894"/>
                                        </p:tgtEl>
                                      </p:cBhvr>
                                      <p:to x="100000" y="80000"/>
                                    </p:animScale>
                                    <p:animScale>
                                      <p:cBhvr>
                                        <p:cTn id="23" dur="166" decel="50000">
                                          <p:stCondLst>
                                            <p:cond delay="1338"/>
                                          </p:stCondLst>
                                        </p:cTn>
                                        <p:tgtEl>
                                          <p:spTgt spid="165894"/>
                                        </p:tgtEl>
                                      </p:cBhvr>
                                      <p:to x="100000" y="100000"/>
                                    </p:animScale>
                                    <p:animScale>
                                      <p:cBhvr>
                                        <p:cTn id="24" dur="26">
                                          <p:stCondLst>
                                            <p:cond delay="1642"/>
                                          </p:stCondLst>
                                        </p:cTn>
                                        <p:tgtEl>
                                          <p:spTgt spid="165894"/>
                                        </p:tgtEl>
                                      </p:cBhvr>
                                      <p:to x="100000" y="90000"/>
                                    </p:animScale>
                                    <p:animScale>
                                      <p:cBhvr>
                                        <p:cTn id="25" dur="166" decel="50000">
                                          <p:stCondLst>
                                            <p:cond delay="1668"/>
                                          </p:stCondLst>
                                        </p:cTn>
                                        <p:tgtEl>
                                          <p:spTgt spid="165894"/>
                                        </p:tgtEl>
                                      </p:cBhvr>
                                      <p:to x="100000" y="100000"/>
                                    </p:animScale>
                                    <p:animScale>
                                      <p:cBhvr>
                                        <p:cTn id="26" dur="26">
                                          <p:stCondLst>
                                            <p:cond delay="1808"/>
                                          </p:stCondLst>
                                        </p:cTn>
                                        <p:tgtEl>
                                          <p:spTgt spid="165894"/>
                                        </p:tgtEl>
                                      </p:cBhvr>
                                      <p:to x="100000" y="95000"/>
                                    </p:animScale>
                                    <p:animScale>
                                      <p:cBhvr>
                                        <p:cTn id="27" dur="166" decel="50000">
                                          <p:stCondLst>
                                            <p:cond delay="1834"/>
                                          </p:stCondLst>
                                        </p:cTn>
                                        <p:tgtEl>
                                          <p:spTgt spid="165894"/>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165892">
                                            <p:txEl>
                                              <p:pRg st="2" end="2"/>
                                            </p:txEl>
                                          </p:spTgt>
                                        </p:tgtEl>
                                        <p:attrNameLst>
                                          <p:attrName>style.visibility</p:attrName>
                                        </p:attrNameLst>
                                      </p:cBhvr>
                                      <p:to>
                                        <p:strVal val="visible"/>
                                      </p:to>
                                    </p:set>
                                    <p:anim calcmode="discrete" valueType="clr">
                                      <p:cBhvr override="childStyle">
                                        <p:cTn id="32" dur="80"/>
                                        <p:tgtEl>
                                          <p:spTgt spid="16589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65892">
                                            <p:txEl>
                                              <p:p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165892">
                                            <p:txEl>
                                              <p:pRg st="2" end="2"/>
                                            </p:txEl>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165892">
                                            <p:txEl>
                                              <p:pRg st="4" end="4"/>
                                            </p:txEl>
                                          </p:spTgt>
                                        </p:tgtEl>
                                        <p:attrNameLst>
                                          <p:attrName>style.visibility</p:attrName>
                                        </p:attrNameLst>
                                      </p:cBhvr>
                                      <p:to>
                                        <p:strVal val="visible"/>
                                      </p:to>
                                    </p:set>
                                    <p:anim calcmode="discrete" valueType="clr">
                                      <p:cBhvr override="childStyle">
                                        <p:cTn id="39" dur="80"/>
                                        <p:tgtEl>
                                          <p:spTgt spid="16589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65892">
                                            <p:txEl>
                                              <p:pRg st="4" end="4"/>
                                            </p:txEl>
                                          </p:spTgt>
                                        </p:tgtEl>
                                        <p:attrNameLst>
                                          <p:attrName>fillcolor</p:attrName>
                                        </p:attrNameLst>
                                      </p:cBhvr>
                                      <p:tavLst>
                                        <p:tav tm="0">
                                          <p:val>
                                            <p:clrVal>
                                              <a:schemeClr val="accent2"/>
                                            </p:clrVal>
                                          </p:val>
                                        </p:tav>
                                        <p:tav tm="50000">
                                          <p:val>
                                            <p:clrVal>
                                              <a:schemeClr val="hlink"/>
                                            </p:clrVal>
                                          </p:val>
                                        </p:tav>
                                      </p:tavLst>
                                    </p:anim>
                                    <p:set>
                                      <p:cBhvr>
                                        <p:cTn id="41" dur="80"/>
                                        <p:tgtEl>
                                          <p:spTgt spid="165892">
                                            <p:txEl>
                                              <p:pRg st="4" end="4"/>
                                            </p:txEl>
                                          </p:spTgt>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165892">
                                            <p:txEl>
                                              <p:pRg st="5" end="5"/>
                                            </p:txEl>
                                          </p:spTgt>
                                        </p:tgtEl>
                                        <p:attrNameLst>
                                          <p:attrName>style.visibility</p:attrName>
                                        </p:attrNameLst>
                                      </p:cBhvr>
                                      <p:to>
                                        <p:strVal val="visible"/>
                                      </p:to>
                                    </p:set>
                                    <p:anim calcmode="discrete" valueType="clr">
                                      <p:cBhvr override="childStyle">
                                        <p:cTn id="46" dur="80"/>
                                        <p:tgtEl>
                                          <p:spTgt spid="165892">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65892">
                                            <p:txEl>
                                              <p:pRg st="5" end="5"/>
                                            </p:txEl>
                                          </p:spTgt>
                                        </p:tgtEl>
                                        <p:attrNameLst>
                                          <p:attrName>fillcolor</p:attrName>
                                        </p:attrNameLst>
                                      </p:cBhvr>
                                      <p:tavLst>
                                        <p:tav tm="0">
                                          <p:val>
                                            <p:clrVal>
                                              <a:schemeClr val="accent2"/>
                                            </p:clrVal>
                                          </p:val>
                                        </p:tav>
                                        <p:tav tm="50000">
                                          <p:val>
                                            <p:clrVal>
                                              <a:schemeClr val="hlink"/>
                                            </p:clrVal>
                                          </p:val>
                                        </p:tav>
                                      </p:tavLst>
                                    </p:anim>
                                    <p:set>
                                      <p:cBhvr>
                                        <p:cTn id="48" dur="80"/>
                                        <p:tgtEl>
                                          <p:spTgt spid="165892">
                                            <p:txEl>
                                              <p:pRg st="5" end="5"/>
                                            </p:txEl>
                                          </p:spTgt>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nodeType="clickEffect">
                                  <p:stCondLst>
                                    <p:cond delay="0"/>
                                  </p:stCondLst>
                                  <p:iterate type="lt">
                                    <p:tmPct val="50000"/>
                                  </p:iterate>
                                  <p:childTnLst>
                                    <p:set>
                                      <p:cBhvr>
                                        <p:cTn id="52" dur="1" fill="hold">
                                          <p:stCondLst>
                                            <p:cond delay="0"/>
                                          </p:stCondLst>
                                        </p:cTn>
                                        <p:tgtEl>
                                          <p:spTgt spid="165892">
                                            <p:txEl>
                                              <p:pRg st="6" end="6"/>
                                            </p:txEl>
                                          </p:spTgt>
                                        </p:tgtEl>
                                        <p:attrNameLst>
                                          <p:attrName>style.visibility</p:attrName>
                                        </p:attrNameLst>
                                      </p:cBhvr>
                                      <p:to>
                                        <p:strVal val="visible"/>
                                      </p:to>
                                    </p:set>
                                    <p:anim calcmode="discrete" valueType="clr">
                                      <p:cBhvr override="childStyle">
                                        <p:cTn id="53" dur="80"/>
                                        <p:tgtEl>
                                          <p:spTgt spid="165892">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65892">
                                            <p:txEl>
                                              <p:pRg st="6" end="6"/>
                                            </p:txEl>
                                          </p:spTgt>
                                        </p:tgtEl>
                                        <p:attrNameLst>
                                          <p:attrName>fillcolor</p:attrName>
                                        </p:attrNameLst>
                                      </p:cBhvr>
                                      <p:tavLst>
                                        <p:tav tm="0">
                                          <p:val>
                                            <p:clrVal>
                                              <a:schemeClr val="accent2"/>
                                            </p:clrVal>
                                          </p:val>
                                        </p:tav>
                                        <p:tav tm="50000">
                                          <p:val>
                                            <p:clrVal>
                                              <a:schemeClr val="hlink"/>
                                            </p:clrVal>
                                          </p:val>
                                        </p:tav>
                                      </p:tavLst>
                                    </p:anim>
                                    <p:set>
                                      <p:cBhvr>
                                        <p:cTn id="55" dur="80"/>
                                        <p:tgtEl>
                                          <p:spTgt spid="165892">
                                            <p:txEl>
                                              <p:pRg st="6" end="6"/>
                                            </p:txEl>
                                          </p:spTgt>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165892">
                                            <p:txEl>
                                              <p:pRg st="7" end="7"/>
                                            </p:txEl>
                                          </p:spTgt>
                                        </p:tgtEl>
                                        <p:attrNameLst>
                                          <p:attrName>style.visibility</p:attrName>
                                        </p:attrNameLst>
                                      </p:cBhvr>
                                      <p:to>
                                        <p:strVal val="visible"/>
                                      </p:to>
                                    </p:set>
                                    <p:anim calcmode="discrete" valueType="clr">
                                      <p:cBhvr override="childStyle">
                                        <p:cTn id="60" dur="80"/>
                                        <p:tgtEl>
                                          <p:spTgt spid="165892">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65892">
                                            <p:txEl>
                                              <p:pRg st="7" end="7"/>
                                            </p:txEl>
                                          </p:spTgt>
                                        </p:tgtEl>
                                        <p:attrNameLst>
                                          <p:attrName>fillcolor</p:attrName>
                                        </p:attrNameLst>
                                      </p:cBhvr>
                                      <p:tavLst>
                                        <p:tav tm="0">
                                          <p:val>
                                            <p:clrVal>
                                              <a:schemeClr val="accent2"/>
                                            </p:clrVal>
                                          </p:val>
                                        </p:tav>
                                        <p:tav tm="50000">
                                          <p:val>
                                            <p:clrVal>
                                              <a:schemeClr val="hlink"/>
                                            </p:clrVal>
                                          </p:val>
                                        </p:tav>
                                      </p:tavLst>
                                    </p:anim>
                                    <p:set>
                                      <p:cBhvr>
                                        <p:cTn id="62" dur="80"/>
                                        <p:tgtEl>
                                          <p:spTgt spid="165892">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AE929DE-5EA0-4F85-B227-2074402A652D}"/>
              </a:ext>
            </a:extLst>
          </p:cNvPr>
          <p:cNvSpPr>
            <a:spLocks noGrp="1" noChangeArrowheads="1"/>
          </p:cNvSpPr>
          <p:nvPr>
            <p:ph type="title"/>
          </p:nvPr>
        </p:nvSpPr>
        <p:spPr/>
        <p:txBody>
          <a:bodyPr rtlCol="0">
            <a:normAutofit/>
          </a:bodyPr>
          <a:lstStyle/>
          <a:p>
            <a:pPr eaLnBrk="1" fontAlgn="auto" hangingPunct="1">
              <a:spcAft>
                <a:spcPts val="0"/>
              </a:spcAft>
              <a:defRPr/>
            </a:pPr>
            <a:r>
              <a:rPr lang="en-GB" dirty="0">
                <a:solidFill>
                  <a:srgbClr val="FF0000"/>
                </a:solidFill>
                <a:effectLst>
                  <a:outerShdw blurRad="38100" dist="38100" dir="2700000" algn="tl">
                    <a:srgbClr val="FFFFFF"/>
                  </a:outerShdw>
                </a:effectLst>
              </a:rPr>
              <a:t>Critique of Merton</a:t>
            </a:r>
          </a:p>
        </p:txBody>
      </p:sp>
      <p:sp>
        <p:nvSpPr>
          <p:cNvPr id="19460" name="Date Placeholder 5">
            <a:extLst>
              <a:ext uri="{FF2B5EF4-FFF2-40B4-BE49-F238E27FC236}">
                <a16:creationId xmlns:a16="http://schemas.microsoft.com/office/drawing/2014/main" id="{E99FFFA0-2401-4243-9616-6D42CBC30342}"/>
              </a:ext>
            </a:extLst>
          </p:cNvPr>
          <p:cNvSpPr>
            <a:spLocks noGrp="1"/>
          </p:cNvSpPr>
          <p:nvPr>
            <p:ph type="dt" sz="quarter" idx="10"/>
          </p:nvPr>
        </p:nvSpPr>
        <p:spPr>
          <a:xfrm>
            <a:off x="8077200" y="6245225"/>
            <a:ext cx="2133600" cy="476250"/>
          </a:xfrm>
        </p:spPr>
        <p:txBody>
          <a:bodyPr/>
          <a:lstStyle/>
          <a:p>
            <a:pPr algn="r">
              <a:defRPr/>
            </a:pPr>
            <a:fld id="{7DE35AD7-9B26-4A4C-9ECF-B6A0F750F234}" type="datetime1">
              <a:rPr lang="en-GB" smtClean="0"/>
              <a:pPr algn="r">
                <a:defRPr/>
              </a:pPr>
              <a:t>19/05/2020</a:t>
            </a:fld>
            <a:endParaRPr lang="en-GB"/>
          </a:p>
        </p:txBody>
      </p:sp>
      <p:sp>
        <p:nvSpPr>
          <p:cNvPr id="19459" name="Slide Number Placeholder 4">
            <a:extLst>
              <a:ext uri="{FF2B5EF4-FFF2-40B4-BE49-F238E27FC236}">
                <a16:creationId xmlns:a16="http://schemas.microsoft.com/office/drawing/2014/main" id="{32C4700C-5BAD-4210-B32F-46E48A2DE8E9}"/>
              </a:ext>
            </a:extLst>
          </p:cNvPr>
          <p:cNvSpPr>
            <a:spLocks noGrp="1"/>
          </p:cNvSpPr>
          <p:nvPr>
            <p:ph type="sldNum" sz="quarter" idx="12"/>
          </p:nvPr>
        </p:nvSpPr>
        <p:spPr>
          <a:xfrm>
            <a:off x="4648200" y="6245225"/>
            <a:ext cx="2895600" cy="476250"/>
          </a:xfrm>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fld id="{59951543-4E6F-4B83-9C8F-577DF361A2B1}" type="slidenum">
              <a:rPr lang="en-GB" altLang="en-US" sz="1200">
                <a:solidFill>
                  <a:srgbClr val="FFFFFF"/>
                </a:solidFill>
              </a:rPr>
              <a:pPr algn="ctr" eaLnBrk="1" hangingPunct="1"/>
              <a:t>29</a:t>
            </a:fld>
            <a:endParaRPr lang="en-GB" altLang="en-US" sz="1200">
              <a:solidFill>
                <a:srgbClr val="FFFFFF"/>
              </a:solidFill>
            </a:endParaRPr>
          </a:p>
        </p:txBody>
      </p:sp>
      <p:sp>
        <p:nvSpPr>
          <p:cNvPr id="29700" name="Text Box 4">
            <a:extLst>
              <a:ext uri="{FF2B5EF4-FFF2-40B4-BE49-F238E27FC236}">
                <a16:creationId xmlns:a16="http://schemas.microsoft.com/office/drawing/2014/main" id="{94B07899-A41D-4EE7-B2F7-A0239262D8CA}"/>
              </a:ext>
            </a:extLst>
          </p:cNvPr>
          <p:cNvSpPr txBox="1">
            <a:spLocks noChangeArrowheads="1"/>
          </p:cNvSpPr>
          <p:nvPr/>
        </p:nvSpPr>
        <p:spPr bwMode="auto">
          <a:xfrm>
            <a:off x="1847851" y="1844676"/>
            <a:ext cx="4824413" cy="1281113"/>
          </a:xfrm>
          <a:prstGeom prst="rect">
            <a:avLst/>
          </a:prstGeom>
          <a:solidFill>
            <a:srgbClr val="CCE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chemeClr val="bg1"/>
                </a:solidFill>
              </a:rPr>
              <a:t>He can explain different patterns of deviance: for example, one person may steal (innovator) while another may take drugs (retreatist)</a:t>
            </a:r>
            <a:r>
              <a:rPr lang="en-GB" altLang="en-US" i="1">
                <a:solidFill>
                  <a:schemeClr val="bg1"/>
                </a:solidFill>
              </a:rPr>
              <a:t>.</a:t>
            </a:r>
            <a:r>
              <a:rPr lang="en-GB" altLang="en-US">
                <a:solidFill>
                  <a:schemeClr val="bg1"/>
                </a:solidFill>
              </a:rPr>
              <a:t> </a:t>
            </a:r>
          </a:p>
        </p:txBody>
      </p:sp>
      <p:sp>
        <p:nvSpPr>
          <p:cNvPr id="29701" name="Text Box 5">
            <a:extLst>
              <a:ext uri="{FF2B5EF4-FFF2-40B4-BE49-F238E27FC236}">
                <a16:creationId xmlns:a16="http://schemas.microsoft.com/office/drawing/2014/main" id="{F17B6636-28E5-4302-957D-C61BAC410D28}"/>
              </a:ext>
            </a:extLst>
          </p:cNvPr>
          <p:cNvSpPr txBox="1">
            <a:spLocks noChangeArrowheads="1"/>
          </p:cNvSpPr>
          <p:nvPr/>
        </p:nvSpPr>
        <p:spPr bwMode="auto">
          <a:xfrm>
            <a:off x="7024688" y="1857375"/>
            <a:ext cx="3384550" cy="1200150"/>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a:solidFill>
                  <a:schemeClr val="bg1"/>
                </a:solidFill>
              </a:rPr>
              <a:t>His work became a direct inspiration to subcultural theory</a:t>
            </a:r>
          </a:p>
        </p:txBody>
      </p:sp>
      <p:sp>
        <p:nvSpPr>
          <p:cNvPr id="29702" name="Text Box 6">
            <a:extLst>
              <a:ext uri="{FF2B5EF4-FFF2-40B4-BE49-F238E27FC236}">
                <a16:creationId xmlns:a16="http://schemas.microsoft.com/office/drawing/2014/main" id="{E4D34FDF-BBFB-46B2-A64F-29F93DDB5A62}"/>
              </a:ext>
            </a:extLst>
          </p:cNvPr>
          <p:cNvSpPr txBox="1">
            <a:spLocks noChangeArrowheads="1"/>
          </p:cNvSpPr>
          <p:nvPr/>
        </p:nvSpPr>
        <p:spPr bwMode="auto">
          <a:xfrm>
            <a:off x="1847851" y="4292600"/>
            <a:ext cx="4824413" cy="1200150"/>
          </a:xfrm>
          <a:prstGeom prst="rect">
            <a:avLst/>
          </a:prstGeom>
          <a:solidFill>
            <a:srgbClr val="CC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a:solidFill>
                  <a:schemeClr val="bg1"/>
                </a:solidFill>
              </a:rPr>
              <a:t>However, as  a functionalist he cannot explain where the rules come from in first place.</a:t>
            </a:r>
          </a:p>
        </p:txBody>
      </p:sp>
      <p:sp>
        <p:nvSpPr>
          <p:cNvPr id="29703" name="Text Box 7">
            <a:extLst>
              <a:ext uri="{FF2B5EF4-FFF2-40B4-BE49-F238E27FC236}">
                <a16:creationId xmlns:a16="http://schemas.microsoft.com/office/drawing/2014/main" id="{5F01D233-24CF-46C4-9544-45F6C2B511A3}"/>
              </a:ext>
            </a:extLst>
          </p:cNvPr>
          <p:cNvSpPr txBox="1">
            <a:spLocks noChangeArrowheads="1"/>
          </p:cNvSpPr>
          <p:nvPr/>
        </p:nvSpPr>
        <p:spPr bwMode="auto">
          <a:xfrm>
            <a:off x="7024688" y="3143250"/>
            <a:ext cx="3384550" cy="1200150"/>
          </a:xfrm>
          <a:prstGeom prst="rect">
            <a:avLst/>
          </a:prstGeom>
          <a:solidFill>
            <a:srgbClr val="FFCC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a:solidFill>
                  <a:schemeClr val="bg1"/>
                </a:solidFill>
              </a:rPr>
              <a:t>Laurie Taylor described it as the “fruit machine theory of crime”</a:t>
            </a:r>
          </a:p>
        </p:txBody>
      </p:sp>
      <p:pic>
        <p:nvPicPr>
          <p:cNvPr id="29704" name="Picture 8" descr="fruitmachine">
            <a:extLst>
              <a:ext uri="{FF2B5EF4-FFF2-40B4-BE49-F238E27FC236}">
                <a16:creationId xmlns:a16="http://schemas.microsoft.com/office/drawing/2014/main" id="{888FD3C1-3A7F-4C28-BB60-61375C006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064" y="4572000"/>
            <a:ext cx="152558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3"/>
                                        </p:tgtEl>
                                        <p:attrNameLst>
                                          <p:attrName>style.visibility</p:attrName>
                                        </p:attrNameLst>
                                      </p:cBhvr>
                                      <p:to>
                                        <p:strVal val="visible"/>
                                      </p:to>
                                    </p:set>
                                  </p:childTnLst>
                                </p:cTn>
                              </p:par>
                            </p:childTnLst>
                          </p:cTn>
                        </p:par>
                        <p:par>
                          <p:cTn id="19" fill="hold" nodeType="afterGroup">
                            <p:stCondLst>
                              <p:cond delay="0"/>
                            </p:stCondLst>
                            <p:childTnLst>
                              <p:par>
                                <p:cTn id="20" presetID="9" presetClass="entr" presetSubtype="0" fill="hold" nodeType="afterEffect">
                                  <p:stCondLst>
                                    <p:cond delay="0"/>
                                  </p:stCondLst>
                                  <p:childTnLst>
                                    <p:set>
                                      <p:cBhvr>
                                        <p:cTn id="21" dur="1" fill="hold">
                                          <p:stCondLst>
                                            <p:cond delay="0"/>
                                          </p:stCondLst>
                                        </p:cTn>
                                        <p:tgtEl>
                                          <p:spTgt spid="29704"/>
                                        </p:tgtEl>
                                        <p:attrNameLst>
                                          <p:attrName>style.visibility</p:attrName>
                                        </p:attrNameLst>
                                      </p:cBhvr>
                                      <p:to>
                                        <p:strVal val="visible"/>
                                      </p:to>
                                    </p:set>
                                    <p:animEffect transition="in" filter="dissolve">
                                      <p:cBhvr>
                                        <p:cTn id="22"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nimBg="1"/>
      <p:bldP spid="29702" grpId="0" animBg="1"/>
      <p:bldP spid="297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WordArt 5">
            <a:extLst>
              <a:ext uri="{FF2B5EF4-FFF2-40B4-BE49-F238E27FC236}">
                <a16:creationId xmlns:a16="http://schemas.microsoft.com/office/drawing/2014/main" id="{338D5658-C478-4186-AD7E-7F17EA88A140}"/>
              </a:ext>
            </a:extLst>
          </p:cNvPr>
          <p:cNvSpPr>
            <a:spLocks noChangeArrowheads="1" noChangeShapeType="1" noTextEdit="1"/>
          </p:cNvSpPr>
          <p:nvPr/>
        </p:nvSpPr>
        <p:spPr bwMode="auto">
          <a:xfrm>
            <a:off x="7024689" y="357189"/>
            <a:ext cx="3443287" cy="693737"/>
          </a:xfrm>
          <a:prstGeom prst="rect">
            <a:avLst/>
          </a:prstGeom>
        </p:spPr>
        <p:txBody>
          <a:bodyPr wrap="none" fromWordArt="1">
            <a:prstTxWarp prst="textPlain">
              <a:avLst>
                <a:gd name="adj" fmla="val 50000"/>
              </a:avLst>
            </a:prstTxWarp>
          </a:bodyPr>
          <a:lstStyle/>
          <a:p>
            <a:pPr algn="ctr"/>
            <a:r>
              <a:rPr lang="en-GB" sz="3600" kern="10" dirty="0">
                <a:ln w="9525">
                  <a:solidFill>
                    <a:srgbClr val="000000"/>
                  </a:solidFill>
                  <a:round/>
                  <a:headEnd/>
                  <a:tailEnd/>
                </a:ln>
                <a:solidFill>
                  <a:srgbClr val="66FF33"/>
                </a:solidFill>
                <a:latin typeface="One Stroke Script LET"/>
              </a:rPr>
              <a:t>Durkheim</a:t>
            </a:r>
          </a:p>
        </p:txBody>
      </p:sp>
      <p:sp>
        <p:nvSpPr>
          <p:cNvPr id="157702" name="Text Box 6">
            <a:extLst>
              <a:ext uri="{FF2B5EF4-FFF2-40B4-BE49-F238E27FC236}">
                <a16:creationId xmlns:a16="http://schemas.microsoft.com/office/drawing/2014/main" id="{0A346013-43D5-4178-A2A0-EE5FB969D0A2}"/>
              </a:ext>
            </a:extLst>
          </p:cNvPr>
          <p:cNvSpPr txBox="1">
            <a:spLocks noChangeArrowheads="1"/>
          </p:cNvSpPr>
          <p:nvPr/>
        </p:nvSpPr>
        <p:spPr bwMode="auto">
          <a:xfrm>
            <a:off x="1524000" y="357189"/>
            <a:ext cx="55006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1800" dirty="0">
                <a:latin typeface="Comic Sans MS" panose="030F0702030302020204" pitchFamily="66" charset="0"/>
                <a:cs typeface="Arial" panose="020B0604020202020204" pitchFamily="34" charset="0"/>
              </a:rPr>
              <a:t>He wrote                                                            </a:t>
            </a:r>
            <a:r>
              <a:rPr lang="en-GB" altLang="en-US" sz="1600" dirty="0">
                <a:latin typeface="Goudy Stout" pitchFamily="18" charset="0"/>
                <a:cs typeface="Arial" panose="020B0604020202020204" pitchFamily="34" charset="0"/>
              </a:rPr>
              <a:t>the rules of sociological method. 1895. </a:t>
            </a:r>
          </a:p>
        </p:txBody>
      </p:sp>
      <p:sp>
        <p:nvSpPr>
          <p:cNvPr id="157703" name="Text Box 8">
            <a:extLst>
              <a:ext uri="{FF2B5EF4-FFF2-40B4-BE49-F238E27FC236}">
                <a16:creationId xmlns:a16="http://schemas.microsoft.com/office/drawing/2014/main" id="{E8DB52E7-903B-438B-8A52-42268E0AF486}"/>
              </a:ext>
            </a:extLst>
          </p:cNvPr>
          <p:cNvSpPr txBox="1">
            <a:spLocks noChangeArrowheads="1"/>
          </p:cNvSpPr>
          <p:nvPr/>
        </p:nvSpPr>
        <p:spPr bwMode="auto">
          <a:xfrm>
            <a:off x="1524001" y="3065464"/>
            <a:ext cx="6011863" cy="37861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b="1" dirty="0">
                <a:solidFill>
                  <a:srgbClr val="FF33CC"/>
                </a:solidFill>
                <a:latin typeface="Comic Sans MS" panose="030F0702030302020204" pitchFamily="66" charset="0"/>
                <a:cs typeface="Arial" panose="020B0604020202020204" pitchFamily="34" charset="0"/>
              </a:rPr>
              <a:t>KEY CONCEPTS:</a:t>
            </a:r>
          </a:p>
          <a:p>
            <a:pPr algn="ctr" eaLnBrk="1" hangingPunct="1">
              <a:spcBef>
                <a:spcPct val="50000"/>
              </a:spcBef>
            </a:pPr>
            <a:r>
              <a:rPr lang="en-GB" altLang="en-US" b="1" dirty="0">
                <a:solidFill>
                  <a:srgbClr val="FF33CC"/>
                </a:solidFill>
                <a:latin typeface="Comic Sans MS" panose="030F0702030302020204" pitchFamily="66" charset="0"/>
                <a:cs typeface="Arial" panose="020B0604020202020204" pitchFamily="34" charset="0"/>
              </a:rPr>
              <a:t>ANOMIE                              </a:t>
            </a:r>
          </a:p>
          <a:p>
            <a:pPr algn="ctr" eaLnBrk="1" hangingPunct="1">
              <a:spcBef>
                <a:spcPct val="50000"/>
              </a:spcBef>
            </a:pPr>
            <a:r>
              <a:rPr lang="en-GB" altLang="en-US" b="1" dirty="0">
                <a:solidFill>
                  <a:srgbClr val="FF33CC"/>
                </a:solidFill>
                <a:latin typeface="Comic Sans MS" panose="030F0702030302020204" pitchFamily="66" charset="0"/>
                <a:cs typeface="Arial" panose="020B0604020202020204" pitchFamily="34" charset="0"/>
              </a:rPr>
              <a:t>crime as inevitable;                         </a:t>
            </a:r>
          </a:p>
          <a:p>
            <a:pPr algn="ctr" eaLnBrk="1" hangingPunct="1">
              <a:spcBef>
                <a:spcPct val="50000"/>
              </a:spcBef>
            </a:pPr>
            <a:r>
              <a:rPr lang="en-GB" altLang="en-US" b="1" dirty="0">
                <a:solidFill>
                  <a:srgbClr val="FF33CC"/>
                </a:solidFill>
                <a:latin typeface="Comic Sans MS" panose="030F0702030302020204" pitchFamily="66" charset="0"/>
                <a:cs typeface="Arial" panose="020B0604020202020204" pitchFamily="34" charset="0"/>
              </a:rPr>
              <a:t>normal &amp; functional;                        </a:t>
            </a:r>
          </a:p>
          <a:p>
            <a:pPr algn="ctr" eaLnBrk="1" hangingPunct="1">
              <a:spcBef>
                <a:spcPct val="50000"/>
              </a:spcBef>
            </a:pPr>
            <a:r>
              <a:rPr lang="en-GB" altLang="en-US" b="1" dirty="0">
                <a:solidFill>
                  <a:srgbClr val="FF33CC"/>
                </a:solidFill>
                <a:latin typeface="Comic Sans MS" panose="030F0702030302020204" pitchFamily="66" charset="0"/>
                <a:cs typeface="Arial" panose="020B0604020202020204" pitchFamily="34" charset="0"/>
              </a:rPr>
              <a:t>social control mechanisms;                 </a:t>
            </a:r>
          </a:p>
          <a:p>
            <a:pPr algn="ctr" eaLnBrk="1" hangingPunct="1">
              <a:spcBef>
                <a:spcPct val="50000"/>
              </a:spcBef>
            </a:pPr>
            <a:r>
              <a:rPr lang="en-GB" altLang="en-US" b="1" dirty="0">
                <a:solidFill>
                  <a:srgbClr val="FF33CC"/>
                </a:solidFill>
                <a:latin typeface="Comic Sans MS" panose="030F0702030302020204" pitchFamily="66" charset="0"/>
                <a:cs typeface="Arial" panose="020B0604020202020204" pitchFamily="34" charset="0"/>
              </a:rPr>
              <a:t>collective sentiments;                     </a:t>
            </a:r>
          </a:p>
          <a:p>
            <a:pPr algn="ctr" eaLnBrk="1" hangingPunct="1">
              <a:spcBef>
                <a:spcPct val="50000"/>
              </a:spcBef>
            </a:pPr>
            <a:r>
              <a:rPr lang="en-GB" altLang="en-US" b="1" dirty="0">
                <a:solidFill>
                  <a:srgbClr val="FF33CC"/>
                </a:solidFill>
                <a:latin typeface="Comic Sans MS" panose="030F0702030302020204" pitchFamily="66" charset="0"/>
                <a:cs typeface="Arial" panose="020B0604020202020204" pitchFamily="34" charset="0"/>
              </a:rPr>
              <a:t>society of saints.</a:t>
            </a:r>
          </a:p>
        </p:txBody>
      </p:sp>
      <p:pic>
        <p:nvPicPr>
          <p:cNvPr id="157705" name="Picture 9" descr="durkheim_09">
            <a:extLst>
              <a:ext uri="{FF2B5EF4-FFF2-40B4-BE49-F238E27FC236}">
                <a16:creationId xmlns:a16="http://schemas.microsoft.com/office/drawing/2014/main" id="{44DA5A0E-0BE6-415B-BCDA-E0512747D1B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3676" y="2708276"/>
            <a:ext cx="28543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9" name="Picture 13" descr="burberry_cap_2">
            <a:extLst>
              <a:ext uri="{FF2B5EF4-FFF2-40B4-BE49-F238E27FC236}">
                <a16:creationId xmlns:a16="http://schemas.microsoft.com/office/drawing/2014/main" id="{DACB1FE1-9B31-4106-BE17-53F1D0C38E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3026" y="1643064"/>
            <a:ext cx="297497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850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7705"/>
                                        </p:tgtEl>
                                        <p:attrNameLst>
                                          <p:attrName>style.visibility</p:attrName>
                                        </p:attrNameLst>
                                      </p:cBhvr>
                                      <p:to>
                                        <p:strVal val="visible"/>
                                      </p:to>
                                    </p:set>
                                    <p:animEffect transition="in" filter="fade">
                                      <p:cBhvr>
                                        <p:cTn id="7" dur="2000"/>
                                        <p:tgtEl>
                                          <p:spTgt spid="157705"/>
                                        </p:tgtEl>
                                      </p:cBhvr>
                                    </p:animEffect>
                                  </p:childTnLst>
                                </p:cTn>
                              </p:par>
                            </p:childTnLst>
                          </p:cTn>
                        </p:par>
                        <p:par>
                          <p:cTn id="8" fill="hold" nodeType="withGroup">
                            <p:stCondLst>
                              <p:cond delay="2000"/>
                            </p:stCondLst>
                            <p:childTnLst>
                              <p:par>
                                <p:cTn id="9" presetID="26" presetClass="entr" presetSubtype="0" fill="hold" nodeType="afterEffect">
                                  <p:stCondLst>
                                    <p:cond delay="0"/>
                                  </p:stCondLst>
                                  <p:childTnLst>
                                    <p:set>
                                      <p:cBhvr>
                                        <p:cTn id="10" dur="1" fill="hold">
                                          <p:stCondLst>
                                            <p:cond delay="0"/>
                                          </p:stCondLst>
                                        </p:cTn>
                                        <p:tgtEl>
                                          <p:spTgt spid="157709"/>
                                        </p:tgtEl>
                                        <p:attrNameLst>
                                          <p:attrName>style.visibility</p:attrName>
                                        </p:attrNameLst>
                                      </p:cBhvr>
                                      <p:to>
                                        <p:strVal val="visible"/>
                                      </p:to>
                                    </p:set>
                                    <p:animEffect transition="in" filter="wipe(down)">
                                      <p:cBhvr>
                                        <p:cTn id="11" dur="580">
                                          <p:stCondLst>
                                            <p:cond delay="0"/>
                                          </p:stCondLst>
                                        </p:cTn>
                                        <p:tgtEl>
                                          <p:spTgt spid="157709"/>
                                        </p:tgtEl>
                                      </p:cBhvr>
                                    </p:animEffect>
                                    <p:anim calcmode="lin" valueType="num">
                                      <p:cBhvr>
                                        <p:cTn id="12" dur="1822" tmFilter="0,0; 0.14,0.36; 0.43,0.73; 0.71,0.91; 1.0,1.0">
                                          <p:stCondLst>
                                            <p:cond delay="0"/>
                                          </p:stCondLst>
                                        </p:cTn>
                                        <p:tgtEl>
                                          <p:spTgt spid="15770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5770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5770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5770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57709"/>
                                        </p:tgtEl>
                                        <p:attrNameLst>
                                          <p:attrName>ppt_y</p:attrName>
                                        </p:attrNameLst>
                                      </p:cBhvr>
                                      <p:tavLst>
                                        <p:tav tm="0" fmla="#ppt_y-sin(pi*$)/81">
                                          <p:val>
                                            <p:fltVal val="0"/>
                                          </p:val>
                                        </p:tav>
                                        <p:tav tm="100000">
                                          <p:val>
                                            <p:fltVal val="1"/>
                                          </p:val>
                                        </p:tav>
                                      </p:tavLst>
                                    </p:anim>
                                    <p:animScale>
                                      <p:cBhvr>
                                        <p:cTn id="17" dur="26">
                                          <p:stCondLst>
                                            <p:cond delay="650"/>
                                          </p:stCondLst>
                                        </p:cTn>
                                        <p:tgtEl>
                                          <p:spTgt spid="157709"/>
                                        </p:tgtEl>
                                      </p:cBhvr>
                                      <p:to x="100000" y="60000"/>
                                    </p:animScale>
                                    <p:animScale>
                                      <p:cBhvr>
                                        <p:cTn id="18" dur="166" decel="50000">
                                          <p:stCondLst>
                                            <p:cond delay="676"/>
                                          </p:stCondLst>
                                        </p:cTn>
                                        <p:tgtEl>
                                          <p:spTgt spid="157709"/>
                                        </p:tgtEl>
                                      </p:cBhvr>
                                      <p:to x="100000" y="100000"/>
                                    </p:animScale>
                                    <p:animScale>
                                      <p:cBhvr>
                                        <p:cTn id="19" dur="26">
                                          <p:stCondLst>
                                            <p:cond delay="1312"/>
                                          </p:stCondLst>
                                        </p:cTn>
                                        <p:tgtEl>
                                          <p:spTgt spid="157709"/>
                                        </p:tgtEl>
                                      </p:cBhvr>
                                      <p:to x="100000" y="80000"/>
                                    </p:animScale>
                                    <p:animScale>
                                      <p:cBhvr>
                                        <p:cTn id="20" dur="166" decel="50000">
                                          <p:stCondLst>
                                            <p:cond delay="1338"/>
                                          </p:stCondLst>
                                        </p:cTn>
                                        <p:tgtEl>
                                          <p:spTgt spid="157709"/>
                                        </p:tgtEl>
                                      </p:cBhvr>
                                      <p:to x="100000" y="100000"/>
                                    </p:animScale>
                                    <p:animScale>
                                      <p:cBhvr>
                                        <p:cTn id="21" dur="26">
                                          <p:stCondLst>
                                            <p:cond delay="1642"/>
                                          </p:stCondLst>
                                        </p:cTn>
                                        <p:tgtEl>
                                          <p:spTgt spid="157709"/>
                                        </p:tgtEl>
                                      </p:cBhvr>
                                      <p:to x="100000" y="90000"/>
                                    </p:animScale>
                                    <p:animScale>
                                      <p:cBhvr>
                                        <p:cTn id="22" dur="166" decel="50000">
                                          <p:stCondLst>
                                            <p:cond delay="1668"/>
                                          </p:stCondLst>
                                        </p:cTn>
                                        <p:tgtEl>
                                          <p:spTgt spid="157709"/>
                                        </p:tgtEl>
                                      </p:cBhvr>
                                      <p:to x="100000" y="100000"/>
                                    </p:animScale>
                                    <p:animScale>
                                      <p:cBhvr>
                                        <p:cTn id="23" dur="26">
                                          <p:stCondLst>
                                            <p:cond delay="1808"/>
                                          </p:stCondLst>
                                        </p:cTn>
                                        <p:tgtEl>
                                          <p:spTgt spid="157709"/>
                                        </p:tgtEl>
                                      </p:cBhvr>
                                      <p:to x="100000" y="95000"/>
                                    </p:animScale>
                                    <p:animScale>
                                      <p:cBhvr>
                                        <p:cTn id="24" dur="166" decel="50000">
                                          <p:stCondLst>
                                            <p:cond delay="1834"/>
                                          </p:stCondLst>
                                        </p:cTn>
                                        <p:tgtEl>
                                          <p:spTgt spid="157709"/>
                                        </p:tgtEl>
                                      </p:cBhvr>
                                      <p:to x="100000" y="100000"/>
                                    </p:animScale>
                                  </p:childTnLst>
                                </p:cTn>
                              </p:par>
                            </p:childTnLst>
                          </p:cTn>
                        </p:par>
                        <p:par>
                          <p:cTn id="25" fill="hold" nodeType="withGroup">
                            <p:stCondLst>
                              <p:cond delay="4000"/>
                            </p:stCondLst>
                            <p:childTnLst>
                              <p:par>
                                <p:cTn id="26" presetID="26" presetClass="entr" presetSubtype="0" fill="hold" nodeType="afterEffect">
                                  <p:stCondLst>
                                    <p:cond delay="0"/>
                                  </p:stCondLst>
                                  <p:childTnLst>
                                    <p:set>
                                      <p:cBhvr>
                                        <p:cTn id="27" dur="1" fill="hold">
                                          <p:stCondLst>
                                            <p:cond delay="0"/>
                                          </p:stCondLst>
                                        </p:cTn>
                                        <p:tgtEl>
                                          <p:spTgt spid="157701"/>
                                        </p:tgtEl>
                                        <p:attrNameLst>
                                          <p:attrName>style.visibility</p:attrName>
                                        </p:attrNameLst>
                                      </p:cBhvr>
                                      <p:to>
                                        <p:strVal val="visible"/>
                                      </p:to>
                                    </p:set>
                                    <p:animEffect transition="in" filter="wipe(down)">
                                      <p:cBhvr>
                                        <p:cTn id="28" dur="580">
                                          <p:stCondLst>
                                            <p:cond delay="0"/>
                                          </p:stCondLst>
                                        </p:cTn>
                                        <p:tgtEl>
                                          <p:spTgt spid="157701"/>
                                        </p:tgtEl>
                                      </p:cBhvr>
                                    </p:animEffect>
                                    <p:anim calcmode="lin" valueType="num">
                                      <p:cBhvr>
                                        <p:cTn id="29" dur="1822" tmFilter="0,0; 0.14,0.36; 0.43,0.73; 0.71,0.91; 1.0,1.0">
                                          <p:stCondLst>
                                            <p:cond delay="0"/>
                                          </p:stCondLst>
                                        </p:cTn>
                                        <p:tgtEl>
                                          <p:spTgt spid="15770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5770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5770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5770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57701"/>
                                        </p:tgtEl>
                                        <p:attrNameLst>
                                          <p:attrName>ppt_y</p:attrName>
                                        </p:attrNameLst>
                                      </p:cBhvr>
                                      <p:tavLst>
                                        <p:tav tm="0" fmla="#ppt_y-sin(pi*$)/81">
                                          <p:val>
                                            <p:fltVal val="0"/>
                                          </p:val>
                                        </p:tav>
                                        <p:tav tm="100000">
                                          <p:val>
                                            <p:fltVal val="1"/>
                                          </p:val>
                                        </p:tav>
                                      </p:tavLst>
                                    </p:anim>
                                    <p:animScale>
                                      <p:cBhvr>
                                        <p:cTn id="34" dur="26">
                                          <p:stCondLst>
                                            <p:cond delay="650"/>
                                          </p:stCondLst>
                                        </p:cTn>
                                        <p:tgtEl>
                                          <p:spTgt spid="157701"/>
                                        </p:tgtEl>
                                      </p:cBhvr>
                                      <p:to x="100000" y="60000"/>
                                    </p:animScale>
                                    <p:animScale>
                                      <p:cBhvr>
                                        <p:cTn id="35" dur="166" decel="50000">
                                          <p:stCondLst>
                                            <p:cond delay="676"/>
                                          </p:stCondLst>
                                        </p:cTn>
                                        <p:tgtEl>
                                          <p:spTgt spid="157701"/>
                                        </p:tgtEl>
                                      </p:cBhvr>
                                      <p:to x="100000" y="100000"/>
                                    </p:animScale>
                                    <p:animScale>
                                      <p:cBhvr>
                                        <p:cTn id="36" dur="26">
                                          <p:stCondLst>
                                            <p:cond delay="1312"/>
                                          </p:stCondLst>
                                        </p:cTn>
                                        <p:tgtEl>
                                          <p:spTgt spid="157701"/>
                                        </p:tgtEl>
                                      </p:cBhvr>
                                      <p:to x="100000" y="80000"/>
                                    </p:animScale>
                                    <p:animScale>
                                      <p:cBhvr>
                                        <p:cTn id="37" dur="166" decel="50000">
                                          <p:stCondLst>
                                            <p:cond delay="1338"/>
                                          </p:stCondLst>
                                        </p:cTn>
                                        <p:tgtEl>
                                          <p:spTgt spid="157701"/>
                                        </p:tgtEl>
                                      </p:cBhvr>
                                      <p:to x="100000" y="100000"/>
                                    </p:animScale>
                                    <p:animScale>
                                      <p:cBhvr>
                                        <p:cTn id="38" dur="26">
                                          <p:stCondLst>
                                            <p:cond delay="1642"/>
                                          </p:stCondLst>
                                        </p:cTn>
                                        <p:tgtEl>
                                          <p:spTgt spid="157701"/>
                                        </p:tgtEl>
                                      </p:cBhvr>
                                      <p:to x="100000" y="90000"/>
                                    </p:animScale>
                                    <p:animScale>
                                      <p:cBhvr>
                                        <p:cTn id="39" dur="166" decel="50000">
                                          <p:stCondLst>
                                            <p:cond delay="1668"/>
                                          </p:stCondLst>
                                        </p:cTn>
                                        <p:tgtEl>
                                          <p:spTgt spid="157701"/>
                                        </p:tgtEl>
                                      </p:cBhvr>
                                      <p:to x="100000" y="100000"/>
                                    </p:animScale>
                                    <p:animScale>
                                      <p:cBhvr>
                                        <p:cTn id="40" dur="26">
                                          <p:stCondLst>
                                            <p:cond delay="1808"/>
                                          </p:stCondLst>
                                        </p:cTn>
                                        <p:tgtEl>
                                          <p:spTgt spid="157701"/>
                                        </p:tgtEl>
                                      </p:cBhvr>
                                      <p:to x="100000" y="95000"/>
                                    </p:animScale>
                                    <p:animScale>
                                      <p:cBhvr>
                                        <p:cTn id="41" dur="166" decel="50000">
                                          <p:stCondLst>
                                            <p:cond delay="1834"/>
                                          </p:stCondLst>
                                        </p:cTn>
                                        <p:tgtEl>
                                          <p:spTgt spid="157701"/>
                                        </p:tgtEl>
                                      </p:cBhvr>
                                      <p:to x="100000" y="100000"/>
                                    </p:animScale>
                                  </p:childTnLst>
                                </p:cTn>
                              </p:par>
                            </p:childTnLst>
                          </p:cTn>
                        </p:par>
                        <p:par>
                          <p:cTn id="42" fill="hold" nodeType="withGroup">
                            <p:stCondLst>
                              <p:cond delay="600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157702"/>
                                        </p:tgtEl>
                                        <p:attrNameLst>
                                          <p:attrName>style.visibility</p:attrName>
                                        </p:attrNameLst>
                                      </p:cBhvr>
                                      <p:to>
                                        <p:strVal val="visible"/>
                                      </p:to>
                                    </p:set>
                                    <p:anim calcmode="discrete" valueType="clr">
                                      <p:cBhvr override="childStyle">
                                        <p:cTn id="45" dur="80"/>
                                        <p:tgtEl>
                                          <p:spTgt spid="157702"/>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57702"/>
                                        </p:tgtEl>
                                        <p:attrNameLst>
                                          <p:attrName>fillcolor</p:attrName>
                                        </p:attrNameLst>
                                      </p:cBhvr>
                                      <p:tavLst>
                                        <p:tav tm="0">
                                          <p:val>
                                            <p:clrVal>
                                              <a:schemeClr val="accent2"/>
                                            </p:clrVal>
                                          </p:val>
                                        </p:tav>
                                        <p:tav tm="50000">
                                          <p:val>
                                            <p:clrVal>
                                              <a:schemeClr val="hlink"/>
                                            </p:clrVal>
                                          </p:val>
                                        </p:tav>
                                      </p:tavLst>
                                    </p:anim>
                                    <p:set>
                                      <p:cBhvr>
                                        <p:cTn id="47" dur="80"/>
                                        <p:tgtEl>
                                          <p:spTgt spid="157702"/>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57703"/>
                                        </p:tgtEl>
                                        <p:attrNameLst>
                                          <p:attrName>style.visibility</p:attrName>
                                        </p:attrNameLst>
                                      </p:cBhvr>
                                      <p:to>
                                        <p:strVal val="visible"/>
                                      </p:to>
                                    </p:set>
                                    <p:anim calcmode="discrete" valueType="clr">
                                      <p:cBhvr override="childStyle">
                                        <p:cTn id="52" dur="80"/>
                                        <p:tgtEl>
                                          <p:spTgt spid="157703"/>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57703"/>
                                        </p:tgtEl>
                                        <p:attrNameLst>
                                          <p:attrName>fillcolor</p:attrName>
                                        </p:attrNameLst>
                                      </p:cBhvr>
                                      <p:tavLst>
                                        <p:tav tm="0">
                                          <p:val>
                                            <p:clrVal>
                                              <a:schemeClr val="accent2"/>
                                            </p:clrVal>
                                          </p:val>
                                        </p:tav>
                                        <p:tav tm="50000">
                                          <p:val>
                                            <p:clrVal>
                                              <a:schemeClr val="hlink"/>
                                            </p:clrVal>
                                          </p:val>
                                        </p:tav>
                                      </p:tavLst>
                                    </p:anim>
                                    <p:set>
                                      <p:cBhvr>
                                        <p:cTn id="54" dur="80"/>
                                        <p:tgtEl>
                                          <p:spTgt spid="1577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2" grpId="0"/>
      <p:bldP spid="15770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A8D00EB-5D38-4CA5-B785-1D5D0570531C}"/>
              </a:ext>
            </a:extLst>
          </p:cNvPr>
          <p:cNvSpPr>
            <a:spLocks noGrp="1" noChangeArrowheads="1"/>
          </p:cNvSpPr>
          <p:nvPr>
            <p:ph type="title"/>
          </p:nvPr>
        </p:nvSpPr>
        <p:spPr>
          <a:xfrm>
            <a:off x="1981200" y="457201"/>
            <a:ext cx="8229600" cy="955675"/>
          </a:xfrm>
        </p:spPr>
        <p:txBody>
          <a:bodyPr rtlCol="0">
            <a:normAutofit/>
          </a:bodyPr>
          <a:lstStyle/>
          <a:p>
            <a:pPr eaLnBrk="1" fontAlgn="auto" hangingPunct="1">
              <a:spcAft>
                <a:spcPts val="0"/>
              </a:spcAft>
              <a:defRPr/>
            </a:pPr>
            <a:r>
              <a:rPr lang="en-GB" dirty="0">
                <a:solidFill>
                  <a:srgbClr val="FF0000"/>
                </a:solidFill>
                <a:effectLst>
                  <a:outerShdw blurRad="38100" dist="38100" dir="2700000" algn="tl">
                    <a:srgbClr val="FFFFFF"/>
                  </a:outerShdw>
                </a:effectLst>
              </a:rPr>
              <a:t>Travis </a:t>
            </a:r>
            <a:r>
              <a:rPr lang="en-GB" dirty="0" err="1">
                <a:solidFill>
                  <a:srgbClr val="FF0000"/>
                </a:solidFill>
                <a:effectLst>
                  <a:outerShdw blurRad="38100" dist="38100" dir="2700000" algn="tl">
                    <a:srgbClr val="FFFFFF"/>
                  </a:outerShdw>
                </a:effectLst>
              </a:rPr>
              <a:t>Hirschi</a:t>
            </a:r>
            <a:endParaRPr lang="en-GB" dirty="0">
              <a:solidFill>
                <a:srgbClr val="FF0000"/>
              </a:solidFill>
              <a:effectLst>
                <a:outerShdw blurRad="38100" dist="38100" dir="2700000" algn="tl">
                  <a:srgbClr val="FFFFFF"/>
                </a:outerShdw>
              </a:effectLst>
            </a:endParaRPr>
          </a:p>
        </p:txBody>
      </p:sp>
      <p:sp>
        <p:nvSpPr>
          <p:cNvPr id="20483" name="Slide Number Placeholder 4">
            <a:extLst>
              <a:ext uri="{FF2B5EF4-FFF2-40B4-BE49-F238E27FC236}">
                <a16:creationId xmlns:a16="http://schemas.microsoft.com/office/drawing/2014/main" id="{77AB7B47-62E9-4B9D-B889-3D173D6BA072}"/>
              </a:ext>
            </a:extLst>
          </p:cNvPr>
          <p:cNvSpPr>
            <a:spLocks noGrp="1"/>
          </p:cNvSpPr>
          <p:nvPr>
            <p:ph type="sldNum" sz="quarter" idx="12"/>
          </p:nvPr>
        </p:nvSpPr>
        <p:spPr>
          <a:xfrm>
            <a:off x="4648200" y="6245225"/>
            <a:ext cx="2895600" cy="476250"/>
          </a:xfrm>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fld id="{C9D311B6-1EC3-41D7-BB8D-2101F9C8EC3B}" type="slidenum">
              <a:rPr lang="en-GB" altLang="en-US" sz="1200">
                <a:solidFill>
                  <a:srgbClr val="FFFFFF"/>
                </a:solidFill>
              </a:rPr>
              <a:pPr algn="ctr" eaLnBrk="1" hangingPunct="1"/>
              <a:t>30</a:t>
            </a:fld>
            <a:endParaRPr lang="en-GB" altLang="en-US" sz="1200">
              <a:solidFill>
                <a:srgbClr val="FFFFFF"/>
              </a:solidFill>
            </a:endParaRPr>
          </a:p>
        </p:txBody>
      </p:sp>
      <p:pic>
        <p:nvPicPr>
          <p:cNvPr id="30726" name="Picture 4" descr="hirschi">
            <a:extLst>
              <a:ext uri="{FF2B5EF4-FFF2-40B4-BE49-F238E27FC236}">
                <a16:creationId xmlns:a16="http://schemas.microsoft.com/office/drawing/2014/main" id="{1EF15670-1AAC-4983-B8D2-F0C0EF71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557338"/>
            <a:ext cx="18954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a:extLst>
              <a:ext uri="{FF2B5EF4-FFF2-40B4-BE49-F238E27FC236}">
                <a16:creationId xmlns:a16="http://schemas.microsoft.com/office/drawing/2014/main" id="{49F96595-3857-46BB-998B-42416D7E2D03}"/>
              </a:ext>
            </a:extLst>
          </p:cNvPr>
          <p:cNvSpPr txBox="1">
            <a:spLocks noChangeArrowheads="1"/>
          </p:cNvSpPr>
          <p:nvPr/>
        </p:nvSpPr>
        <p:spPr bwMode="auto">
          <a:xfrm>
            <a:off x="3935413" y="1700214"/>
            <a:ext cx="6337300" cy="985837"/>
          </a:xfrm>
          <a:prstGeom prst="rect">
            <a:avLst/>
          </a:prstGeom>
          <a:solidFill>
            <a:srgbClr val="CCE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chemeClr val="bg1"/>
                </a:solidFill>
              </a:rPr>
              <a:t>Another key sociologist to be influenced by Emile Durkheim and the concept of anomie is Travis Hirschi .</a:t>
            </a:r>
          </a:p>
        </p:txBody>
      </p:sp>
      <p:sp>
        <p:nvSpPr>
          <p:cNvPr id="31750" name="Text Box 6">
            <a:extLst>
              <a:ext uri="{FF2B5EF4-FFF2-40B4-BE49-F238E27FC236}">
                <a16:creationId xmlns:a16="http://schemas.microsoft.com/office/drawing/2014/main" id="{215A3052-E360-400C-91FF-67DADCD977B6}"/>
              </a:ext>
            </a:extLst>
          </p:cNvPr>
          <p:cNvSpPr txBox="1">
            <a:spLocks noChangeArrowheads="1"/>
          </p:cNvSpPr>
          <p:nvPr/>
        </p:nvSpPr>
        <p:spPr bwMode="auto">
          <a:xfrm>
            <a:off x="1847850" y="4652963"/>
            <a:ext cx="3455988" cy="1331912"/>
          </a:xfrm>
          <a:prstGeom prst="rect">
            <a:avLst/>
          </a:prstGeom>
          <a:solidFill>
            <a:srgbClr val="CC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chemeClr val="bg1"/>
                </a:solidFill>
              </a:rPr>
              <a:t>He asks the question: why don't more people commit crime than they do?</a:t>
            </a:r>
            <a:r>
              <a:rPr lang="en-GB" altLang="en-US" sz="2800">
                <a:solidFill>
                  <a:schemeClr val="bg1"/>
                </a:solidFill>
              </a:rPr>
              <a:t> </a:t>
            </a:r>
          </a:p>
        </p:txBody>
      </p:sp>
      <p:sp>
        <p:nvSpPr>
          <p:cNvPr id="31752" name="Text Box 8">
            <a:extLst>
              <a:ext uri="{FF2B5EF4-FFF2-40B4-BE49-F238E27FC236}">
                <a16:creationId xmlns:a16="http://schemas.microsoft.com/office/drawing/2014/main" id="{25700433-D814-4208-96C6-DB5AF92C90FC}"/>
              </a:ext>
            </a:extLst>
          </p:cNvPr>
          <p:cNvSpPr txBox="1">
            <a:spLocks noChangeArrowheads="1"/>
          </p:cNvSpPr>
          <p:nvPr/>
        </p:nvSpPr>
        <p:spPr bwMode="auto">
          <a:xfrm>
            <a:off x="5591175" y="3068639"/>
            <a:ext cx="4465638" cy="1570037"/>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a:solidFill>
                  <a:schemeClr val="bg1"/>
                </a:solidFill>
              </a:rPr>
              <a:t>To answer this, he argues, we need to understand what forces maintain conformity for most people in society.</a:t>
            </a:r>
          </a:p>
        </p:txBody>
      </p:sp>
      <p:sp>
        <p:nvSpPr>
          <p:cNvPr id="31753" name="Text Box 9">
            <a:extLst>
              <a:ext uri="{FF2B5EF4-FFF2-40B4-BE49-F238E27FC236}">
                <a16:creationId xmlns:a16="http://schemas.microsoft.com/office/drawing/2014/main" id="{3F67766E-20CF-49EE-A3D0-0798B5598874}"/>
              </a:ext>
            </a:extLst>
          </p:cNvPr>
          <p:cNvSpPr txBox="1">
            <a:spLocks noChangeArrowheads="1"/>
          </p:cNvSpPr>
          <p:nvPr/>
        </p:nvSpPr>
        <p:spPr bwMode="auto">
          <a:xfrm>
            <a:off x="5591175" y="4868863"/>
            <a:ext cx="4465638" cy="830262"/>
          </a:xfrm>
          <a:prstGeom prst="rect">
            <a:avLst/>
          </a:prstGeom>
          <a:solidFill>
            <a:srgbClr val="EAEAEA"/>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a:solidFill>
                  <a:schemeClr val="bg1"/>
                </a:solidFill>
              </a:rPr>
              <a:t>Rather than the factors that drive a minority into deviant behaviour.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1750"/>
                                        </p:tgtEl>
                                        <p:attrNameLst>
                                          <p:attrName>style.visibility</p:attrName>
                                        </p:attrNameLst>
                                      </p:cBhvr>
                                      <p:to>
                                        <p:strVal val="visible"/>
                                      </p:to>
                                    </p:set>
                                    <p:anim calcmode="lin" valueType="num">
                                      <p:cBhvr additive="base">
                                        <p:cTn id="11" dur="500" fill="hold"/>
                                        <p:tgtEl>
                                          <p:spTgt spid="31750"/>
                                        </p:tgtEl>
                                        <p:attrNameLst>
                                          <p:attrName>ppt_x</p:attrName>
                                        </p:attrNameLst>
                                      </p:cBhvr>
                                      <p:tavLst>
                                        <p:tav tm="0">
                                          <p:val>
                                            <p:strVal val="0-#ppt_w/2"/>
                                          </p:val>
                                        </p:tav>
                                        <p:tav tm="100000">
                                          <p:val>
                                            <p:strVal val="#ppt_x"/>
                                          </p:val>
                                        </p:tav>
                                      </p:tavLst>
                                    </p:anim>
                                    <p:anim calcmode="lin" valueType="num">
                                      <p:cBhvr additive="base">
                                        <p:cTn id="12" dur="500" fill="hold"/>
                                        <p:tgtEl>
                                          <p:spTgt spid="3175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1752"/>
                                        </p:tgtEl>
                                        <p:attrNameLst>
                                          <p:attrName>style.visibility</p:attrName>
                                        </p:attrNameLst>
                                      </p:cBhvr>
                                      <p:to>
                                        <p:strVal val="visible"/>
                                      </p:to>
                                    </p:set>
                                    <p:anim calcmode="lin" valueType="num">
                                      <p:cBhvr additive="base">
                                        <p:cTn id="17" dur="500" fill="hold"/>
                                        <p:tgtEl>
                                          <p:spTgt spid="31752"/>
                                        </p:tgtEl>
                                        <p:attrNameLst>
                                          <p:attrName>ppt_x</p:attrName>
                                        </p:attrNameLst>
                                      </p:cBhvr>
                                      <p:tavLst>
                                        <p:tav tm="0">
                                          <p:val>
                                            <p:strVal val="1+#ppt_w/2"/>
                                          </p:val>
                                        </p:tav>
                                        <p:tav tm="100000">
                                          <p:val>
                                            <p:strVal val="#ppt_x"/>
                                          </p:val>
                                        </p:tav>
                                      </p:tavLst>
                                    </p:anim>
                                    <p:anim calcmode="lin" valueType="num">
                                      <p:cBhvr additive="base">
                                        <p:cTn id="18" dur="500" fill="hold"/>
                                        <p:tgtEl>
                                          <p:spTgt spid="3175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753"/>
                                        </p:tgtEl>
                                        <p:attrNameLst>
                                          <p:attrName>style.visibility</p:attrName>
                                        </p:attrNameLst>
                                      </p:cBhvr>
                                      <p:to>
                                        <p:strVal val="visible"/>
                                      </p:to>
                                    </p:set>
                                    <p:anim calcmode="lin" valueType="num">
                                      <p:cBhvr additive="base">
                                        <p:cTn id="23" dur="500" fill="hold"/>
                                        <p:tgtEl>
                                          <p:spTgt spid="31753"/>
                                        </p:tgtEl>
                                        <p:attrNameLst>
                                          <p:attrName>ppt_x</p:attrName>
                                        </p:attrNameLst>
                                      </p:cBhvr>
                                      <p:tavLst>
                                        <p:tav tm="0">
                                          <p:val>
                                            <p:strVal val="#ppt_x"/>
                                          </p:val>
                                        </p:tav>
                                        <p:tav tm="100000">
                                          <p:val>
                                            <p:strVal val="#ppt_x"/>
                                          </p:val>
                                        </p:tav>
                                      </p:tavLst>
                                    </p:anim>
                                    <p:anim calcmode="lin" valueType="num">
                                      <p:cBhvr additive="base">
                                        <p:cTn id="24"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animBg="1"/>
      <p:bldP spid="31752" grpId="0" animBg="1"/>
      <p:bldP spid="317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F9122F0-1522-415B-AA2E-9D4145FFD519}"/>
              </a:ext>
            </a:extLst>
          </p:cNvPr>
          <p:cNvSpPr>
            <a:spLocks noGrp="1" noChangeArrowheads="1"/>
          </p:cNvSpPr>
          <p:nvPr>
            <p:ph type="title"/>
          </p:nvPr>
        </p:nvSpPr>
        <p:spPr>
          <a:xfrm>
            <a:off x="1774825" y="609600"/>
            <a:ext cx="8497888" cy="731838"/>
          </a:xfrm>
        </p:spPr>
        <p:txBody>
          <a:bodyPr rtlCol="0">
            <a:normAutofit/>
          </a:bodyPr>
          <a:lstStyle/>
          <a:p>
            <a:pPr eaLnBrk="1" fontAlgn="auto" hangingPunct="1">
              <a:spcAft>
                <a:spcPts val="0"/>
              </a:spcAft>
              <a:defRPr/>
            </a:pPr>
            <a:r>
              <a:rPr lang="en-GB" sz="4000" dirty="0" err="1">
                <a:solidFill>
                  <a:srgbClr val="FF0000"/>
                </a:solidFill>
                <a:effectLst>
                  <a:outerShdw blurRad="38100" dist="38100" dir="2700000" algn="tl">
                    <a:srgbClr val="FFFFFF"/>
                  </a:outerShdw>
                </a:effectLst>
              </a:rPr>
              <a:t>Hirschi’s</a:t>
            </a:r>
            <a:r>
              <a:rPr lang="en-GB" sz="4000" dirty="0">
                <a:solidFill>
                  <a:srgbClr val="FF0000"/>
                </a:solidFill>
                <a:effectLst>
                  <a:outerShdw blurRad="38100" dist="38100" dir="2700000" algn="tl">
                    <a:srgbClr val="FFFFFF"/>
                  </a:outerShdw>
                </a:effectLst>
              </a:rPr>
              <a:t> ‘Bonds of Attachment’</a:t>
            </a:r>
          </a:p>
        </p:txBody>
      </p:sp>
      <p:sp>
        <p:nvSpPr>
          <p:cNvPr id="21507" name="Slide Number Placeholder 4">
            <a:extLst>
              <a:ext uri="{FF2B5EF4-FFF2-40B4-BE49-F238E27FC236}">
                <a16:creationId xmlns:a16="http://schemas.microsoft.com/office/drawing/2014/main" id="{983FA181-6016-466C-ABD6-C1DCEE995C15}"/>
              </a:ext>
            </a:extLst>
          </p:cNvPr>
          <p:cNvSpPr>
            <a:spLocks noGrp="1"/>
          </p:cNvSpPr>
          <p:nvPr>
            <p:ph type="sldNum" sz="quarter" idx="12"/>
          </p:nvPr>
        </p:nvSpPr>
        <p:spPr>
          <a:xfrm>
            <a:off x="4648200" y="6245225"/>
            <a:ext cx="2895600" cy="476250"/>
          </a:xfrm>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fld id="{173E5B91-550E-444E-AE0C-299A93C8D673}" type="slidenum">
              <a:rPr lang="en-GB" altLang="en-US" sz="1200">
                <a:solidFill>
                  <a:srgbClr val="FFFFFF"/>
                </a:solidFill>
              </a:rPr>
              <a:pPr algn="ctr" eaLnBrk="1" hangingPunct="1"/>
              <a:t>31</a:t>
            </a:fld>
            <a:endParaRPr lang="en-GB" altLang="en-US" sz="1200">
              <a:solidFill>
                <a:srgbClr val="FFFFFF"/>
              </a:solidFill>
            </a:endParaRPr>
          </a:p>
        </p:txBody>
      </p:sp>
      <p:sp>
        <p:nvSpPr>
          <p:cNvPr id="32772" name="Text Box 4">
            <a:extLst>
              <a:ext uri="{FF2B5EF4-FFF2-40B4-BE49-F238E27FC236}">
                <a16:creationId xmlns:a16="http://schemas.microsoft.com/office/drawing/2014/main" id="{BB81F919-FB44-48CC-A1D4-AD99EBF8AC42}"/>
              </a:ext>
            </a:extLst>
          </p:cNvPr>
          <p:cNvSpPr txBox="1">
            <a:spLocks noChangeArrowheads="1"/>
          </p:cNvSpPr>
          <p:nvPr/>
        </p:nvSpPr>
        <p:spPr bwMode="auto">
          <a:xfrm>
            <a:off x="1919288" y="1484313"/>
            <a:ext cx="8424862" cy="690562"/>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chemeClr val="bg1"/>
                </a:solidFill>
              </a:rPr>
              <a:t>He identified four </a:t>
            </a:r>
            <a:r>
              <a:rPr lang="en-GB" altLang="en-US">
                <a:solidFill>
                  <a:srgbClr val="FF0000"/>
                </a:solidFill>
              </a:rPr>
              <a:t>bonds of attachment </a:t>
            </a:r>
            <a:r>
              <a:rPr lang="en-GB" altLang="en-US">
                <a:solidFill>
                  <a:schemeClr val="bg1"/>
                </a:solidFill>
              </a:rPr>
              <a:t>that help bind society together:</a:t>
            </a:r>
          </a:p>
        </p:txBody>
      </p:sp>
      <p:sp>
        <p:nvSpPr>
          <p:cNvPr id="32773" name="Text Box 5">
            <a:extLst>
              <a:ext uri="{FF2B5EF4-FFF2-40B4-BE49-F238E27FC236}">
                <a16:creationId xmlns:a16="http://schemas.microsoft.com/office/drawing/2014/main" id="{88CC598A-B5A1-47EA-BDDA-915100DA332A}"/>
              </a:ext>
            </a:extLst>
          </p:cNvPr>
          <p:cNvSpPr txBox="1">
            <a:spLocks noChangeArrowheads="1"/>
          </p:cNvSpPr>
          <p:nvPr/>
        </p:nvSpPr>
        <p:spPr bwMode="auto">
          <a:xfrm>
            <a:off x="1847851" y="2636838"/>
            <a:ext cx="3527425" cy="1281112"/>
          </a:xfrm>
          <a:prstGeom prst="rect">
            <a:avLst/>
          </a:prstGeom>
          <a:solidFill>
            <a:srgbClr val="CC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rgbClr val="FF0000"/>
                </a:solidFill>
              </a:rPr>
              <a:t>Attachment:</a:t>
            </a:r>
            <a:r>
              <a:rPr lang="en-GB" altLang="en-US">
                <a:solidFill>
                  <a:schemeClr val="bg1"/>
                </a:solidFill>
              </a:rPr>
              <a:t> the extent to which we care about other people's opinions and desires.</a:t>
            </a:r>
          </a:p>
        </p:txBody>
      </p:sp>
      <p:sp>
        <p:nvSpPr>
          <p:cNvPr id="32774" name="Text Box 6">
            <a:extLst>
              <a:ext uri="{FF2B5EF4-FFF2-40B4-BE49-F238E27FC236}">
                <a16:creationId xmlns:a16="http://schemas.microsoft.com/office/drawing/2014/main" id="{9EA72D33-F200-4129-AB7F-1C328C79969F}"/>
              </a:ext>
            </a:extLst>
          </p:cNvPr>
          <p:cNvSpPr txBox="1">
            <a:spLocks noChangeArrowheads="1"/>
          </p:cNvSpPr>
          <p:nvPr/>
        </p:nvSpPr>
        <p:spPr bwMode="auto">
          <a:xfrm>
            <a:off x="5664200" y="2565401"/>
            <a:ext cx="4679950" cy="1281113"/>
          </a:xfrm>
          <a:prstGeom prst="rect">
            <a:avLst/>
          </a:prstGeom>
          <a:solidFill>
            <a:srgbClr val="CC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rgbClr val="FF0000"/>
                </a:solidFill>
              </a:rPr>
              <a:t>Commitment: </a:t>
            </a:r>
            <a:r>
              <a:rPr lang="en-GB" altLang="en-US">
                <a:solidFill>
                  <a:schemeClr val="bg1"/>
                </a:solidFill>
              </a:rPr>
              <a:t>the personal investment we put into our lives; in other words, what we have to lose if we turn to crime and get caught.</a:t>
            </a:r>
          </a:p>
        </p:txBody>
      </p:sp>
      <p:sp>
        <p:nvSpPr>
          <p:cNvPr id="32775" name="Text Box 7">
            <a:extLst>
              <a:ext uri="{FF2B5EF4-FFF2-40B4-BE49-F238E27FC236}">
                <a16:creationId xmlns:a16="http://schemas.microsoft.com/office/drawing/2014/main" id="{3D298E17-1BF2-44FE-B7DE-149E9586B59D}"/>
              </a:ext>
            </a:extLst>
          </p:cNvPr>
          <p:cNvSpPr txBox="1">
            <a:spLocks noChangeArrowheads="1"/>
          </p:cNvSpPr>
          <p:nvPr/>
        </p:nvSpPr>
        <p:spPr bwMode="auto">
          <a:xfrm>
            <a:off x="1919289" y="4508501"/>
            <a:ext cx="4537075" cy="1281113"/>
          </a:xfrm>
          <a:prstGeom prst="rect">
            <a:avLst/>
          </a:prstGeom>
          <a:solidFill>
            <a:srgbClr val="CC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rgbClr val="FF0000"/>
                </a:solidFill>
              </a:rPr>
              <a:t>Involvement:</a:t>
            </a:r>
            <a:r>
              <a:rPr lang="en-GB" altLang="en-US">
                <a:solidFill>
                  <a:schemeClr val="bg1"/>
                </a:solidFill>
              </a:rPr>
              <a:t> how integrated are we so that we neither have the time nor inclination to behave in a deviant/criminal way.</a:t>
            </a:r>
          </a:p>
        </p:txBody>
      </p:sp>
      <p:sp>
        <p:nvSpPr>
          <p:cNvPr id="32777" name="Text Box 9">
            <a:extLst>
              <a:ext uri="{FF2B5EF4-FFF2-40B4-BE49-F238E27FC236}">
                <a16:creationId xmlns:a16="http://schemas.microsoft.com/office/drawing/2014/main" id="{6A584153-7E96-4F63-9280-C12694D853DA}"/>
              </a:ext>
            </a:extLst>
          </p:cNvPr>
          <p:cNvSpPr txBox="1">
            <a:spLocks noChangeArrowheads="1"/>
          </p:cNvSpPr>
          <p:nvPr/>
        </p:nvSpPr>
        <p:spPr bwMode="auto">
          <a:xfrm>
            <a:off x="6672263" y="4581525"/>
            <a:ext cx="3744912" cy="985838"/>
          </a:xfrm>
          <a:prstGeom prst="rect">
            <a:avLst/>
          </a:prstGeom>
          <a:solidFill>
            <a:srgbClr val="CC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rgbClr val="FF0000"/>
                </a:solidFill>
              </a:rPr>
              <a:t>Belief:</a:t>
            </a:r>
            <a:r>
              <a:rPr lang="en-GB" altLang="en-US">
                <a:solidFill>
                  <a:schemeClr val="bg1"/>
                </a:solidFill>
              </a:rPr>
              <a:t> how committed are individuals to upholding society's rules and laws?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nimBg="1"/>
      <p:bldP spid="32774" grpId="0" animBg="1"/>
      <p:bldP spid="32775" grpId="0" animBg="1"/>
      <p:bldP spid="3277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79D363A9-1D6C-4C56-9C6B-944CC6ABD6D1}"/>
              </a:ext>
            </a:extLst>
          </p:cNvPr>
          <p:cNvSpPr txBox="1">
            <a:spLocks noChangeArrowheads="1"/>
          </p:cNvSpPr>
          <p:nvPr/>
        </p:nvSpPr>
        <p:spPr bwMode="auto">
          <a:xfrm>
            <a:off x="152400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sz="3600">
                <a:solidFill>
                  <a:srgbClr val="FFFF00"/>
                </a:solidFill>
                <a:latin typeface="Comic Sans MS" panose="030F0702030302020204" pitchFamily="66" charset="0"/>
              </a:rPr>
              <a:t>Evaluation:</a:t>
            </a:r>
          </a:p>
        </p:txBody>
      </p:sp>
      <p:pic>
        <p:nvPicPr>
          <p:cNvPr id="38915" name="Picture 3" descr="cart84">
            <a:extLst>
              <a:ext uri="{FF2B5EF4-FFF2-40B4-BE49-F238E27FC236}">
                <a16:creationId xmlns:a16="http://schemas.microsoft.com/office/drawing/2014/main" id="{F75DD958-9819-4EFE-8965-18A9164262E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88226" y="549276"/>
            <a:ext cx="327977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angel">
            <a:extLst>
              <a:ext uri="{FF2B5EF4-FFF2-40B4-BE49-F238E27FC236}">
                <a16:creationId xmlns:a16="http://schemas.microsoft.com/office/drawing/2014/main" id="{49F3DAA3-2F25-4D6A-80EE-45DFC4F4A51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88913"/>
            <a:ext cx="1973262"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a:extLst>
              <a:ext uri="{FF2B5EF4-FFF2-40B4-BE49-F238E27FC236}">
                <a16:creationId xmlns:a16="http://schemas.microsoft.com/office/drawing/2014/main" id="{A6865276-AB2D-493B-A33A-2D2B6AEA7452}"/>
              </a:ext>
            </a:extLst>
          </p:cNvPr>
          <p:cNvSpPr txBox="1">
            <a:spLocks noChangeArrowheads="1"/>
          </p:cNvSpPr>
          <p:nvPr/>
        </p:nvSpPr>
        <p:spPr bwMode="auto">
          <a:xfrm>
            <a:off x="1524000" y="2384425"/>
            <a:ext cx="43561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buFontTx/>
              <a:buChar char="•"/>
            </a:pPr>
            <a:r>
              <a:rPr lang="en-GB" altLang="en-US">
                <a:solidFill>
                  <a:srgbClr val="FFFF00"/>
                </a:solidFill>
                <a:latin typeface="Trebuchet MS" panose="020B0603020202020204" pitchFamily="34" charset="0"/>
              </a:rPr>
              <a:t> Sees crime as a form of ‘safety valve’ which can have a positive function for society. </a:t>
            </a:r>
          </a:p>
          <a:p>
            <a:pPr eaLnBrk="1" hangingPunct="1">
              <a:spcBef>
                <a:spcPct val="50000"/>
              </a:spcBef>
              <a:buFontTx/>
              <a:buChar char="•"/>
            </a:pPr>
            <a:r>
              <a:rPr lang="en-GB" altLang="en-US">
                <a:solidFill>
                  <a:srgbClr val="FFFF00"/>
                </a:solidFill>
                <a:latin typeface="Trebuchet MS" panose="020B0603020202020204" pitchFamily="34" charset="0"/>
              </a:rPr>
              <a:t> Shows how deviance is necessary to kick-start social change.  </a:t>
            </a:r>
          </a:p>
          <a:p>
            <a:pPr eaLnBrk="1" hangingPunct="1">
              <a:spcBef>
                <a:spcPct val="50000"/>
              </a:spcBef>
              <a:buFontTx/>
              <a:buChar char="•"/>
            </a:pPr>
            <a:r>
              <a:rPr lang="en-GB" altLang="en-US">
                <a:solidFill>
                  <a:srgbClr val="FFFF00"/>
                </a:solidFill>
                <a:latin typeface="Trebuchet MS" panose="020B0603020202020204" pitchFamily="34" charset="0"/>
              </a:rPr>
              <a:t> Merton’s theory explains the rise of crime in Thatcher’s Britain due to excessive individualism. </a:t>
            </a:r>
          </a:p>
        </p:txBody>
      </p:sp>
      <p:sp>
        <p:nvSpPr>
          <p:cNvPr id="38918" name="Text Box 6">
            <a:extLst>
              <a:ext uri="{FF2B5EF4-FFF2-40B4-BE49-F238E27FC236}">
                <a16:creationId xmlns:a16="http://schemas.microsoft.com/office/drawing/2014/main" id="{38366008-C4DA-4EA5-B235-142F510DD278}"/>
              </a:ext>
            </a:extLst>
          </p:cNvPr>
          <p:cNvSpPr txBox="1">
            <a:spLocks noChangeArrowheads="1"/>
          </p:cNvSpPr>
          <p:nvPr/>
        </p:nvSpPr>
        <p:spPr bwMode="auto">
          <a:xfrm>
            <a:off x="6311900" y="2384425"/>
            <a:ext cx="43561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buFontTx/>
              <a:buChar char="•"/>
            </a:pPr>
            <a:r>
              <a:rPr lang="en-GB" altLang="en-US">
                <a:solidFill>
                  <a:srgbClr val="FFFF00"/>
                </a:solidFill>
                <a:latin typeface="Trebuchet MS" panose="020B0603020202020204" pitchFamily="34" charset="0"/>
              </a:rPr>
              <a:t> Fails to challenge ‘whose’ value consensus we are expected to follow. </a:t>
            </a:r>
          </a:p>
          <a:p>
            <a:pPr eaLnBrk="1" hangingPunct="1">
              <a:spcBef>
                <a:spcPct val="50000"/>
              </a:spcBef>
              <a:buFontTx/>
              <a:buChar char="•"/>
            </a:pPr>
            <a:r>
              <a:rPr lang="en-GB" altLang="en-US">
                <a:solidFill>
                  <a:srgbClr val="FFFF00"/>
                </a:solidFill>
                <a:latin typeface="Trebuchet MS" panose="020B0603020202020204" pitchFamily="34" charset="0"/>
              </a:rPr>
              <a:t> How can crime be ‘functional’ when it causes so much misery?</a:t>
            </a:r>
          </a:p>
          <a:p>
            <a:pPr eaLnBrk="1" hangingPunct="1">
              <a:spcBef>
                <a:spcPct val="50000"/>
              </a:spcBef>
              <a:buFontTx/>
              <a:buChar char="•"/>
            </a:pPr>
            <a:r>
              <a:rPr lang="en-GB" altLang="en-US">
                <a:solidFill>
                  <a:srgbClr val="FFFF00"/>
                </a:solidFill>
                <a:latin typeface="Trebuchet MS" panose="020B0603020202020204" pitchFamily="34" charset="0"/>
              </a:rPr>
              <a:t> Neglects the nature of power in society and who it is that makes the laws to be broken and then punished.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14"/>
                                        </p:tgtEl>
                                        <p:attrNameLst>
                                          <p:attrName>style.visibility</p:attrName>
                                        </p:attrNameLst>
                                      </p:cBhvr>
                                      <p:to>
                                        <p:strVal val="visible"/>
                                      </p:to>
                                    </p:set>
                                    <p:anim calcmode="discrete" valueType="clr">
                                      <p:cBhvr override="childStyle">
                                        <p:cTn id="7" dur="80"/>
                                        <p:tgtEl>
                                          <p:spTgt spid="389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4"/>
                                        </p:tgtEl>
                                        <p:attrNameLst>
                                          <p:attrName>fillcolor</p:attrName>
                                        </p:attrNameLst>
                                      </p:cBhvr>
                                      <p:tavLst>
                                        <p:tav tm="0">
                                          <p:val>
                                            <p:clrVal>
                                              <a:schemeClr val="accent2"/>
                                            </p:clrVal>
                                          </p:val>
                                        </p:tav>
                                        <p:tav tm="50000">
                                          <p:val>
                                            <p:clrVal>
                                              <a:schemeClr val="hlink"/>
                                            </p:clrVal>
                                          </p:val>
                                        </p:tav>
                                      </p:tavLst>
                                    </p:anim>
                                    <p:set>
                                      <p:cBhvr>
                                        <p:cTn id="9" dur="80"/>
                                        <p:tgtEl>
                                          <p:spTgt spid="389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38916"/>
                                        </p:tgtEl>
                                        <p:attrNameLst>
                                          <p:attrName>style.visibility</p:attrName>
                                        </p:attrNameLst>
                                      </p:cBhvr>
                                      <p:to>
                                        <p:strVal val="visible"/>
                                      </p:to>
                                    </p:set>
                                    <p:animEffect transition="in" filter="wipe(down)">
                                      <p:cBhvr>
                                        <p:cTn id="14" dur="580">
                                          <p:stCondLst>
                                            <p:cond delay="0"/>
                                          </p:stCondLst>
                                        </p:cTn>
                                        <p:tgtEl>
                                          <p:spTgt spid="38916"/>
                                        </p:tgtEl>
                                      </p:cBhvr>
                                    </p:animEffect>
                                    <p:anim calcmode="lin" valueType="num">
                                      <p:cBhvr>
                                        <p:cTn id="15" dur="1822" tmFilter="0,0; 0.14,0.36; 0.43,0.73; 0.71,0.91; 1.0,1.0">
                                          <p:stCondLst>
                                            <p:cond delay="0"/>
                                          </p:stCondLst>
                                        </p:cTn>
                                        <p:tgtEl>
                                          <p:spTgt spid="389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89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89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89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8916"/>
                                        </p:tgtEl>
                                        <p:attrNameLst>
                                          <p:attrName>ppt_y</p:attrName>
                                        </p:attrNameLst>
                                      </p:cBhvr>
                                      <p:tavLst>
                                        <p:tav tm="0" fmla="#ppt_y-sin(pi*$)/81">
                                          <p:val>
                                            <p:fltVal val="0"/>
                                          </p:val>
                                        </p:tav>
                                        <p:tav tm="100000">
                                          <p:val>
                                            <p:fltVal val="1"/>
                                          </p:val>
                                        </p:tav>
                                      </p:tavLst>
                                    </p:anim>
                                    <p:animScale>
                                      <p:cBhvr>
                                        <p:cTn id="20" dur="26">
                                          <p:stCondLst>
                                            <p:cond delay="650"/>
                                          </p:stCondLst>
                                        </p:cTn>
                                        <p:tgtEl>
                                          <p:spTgt spid="38916"/>
                                        </p:tgtEl>
                                      </p:cBhvr>
                                      <p:to x="100000" y="60000"/>
                                    </p:animScale>
                                    <p:animScale>
                                      <p:cBhvr>
                                        <p:cTn id="21" dur="166" decel="50000">
                                          <p:stCondLst>
                                            <p:cond delay="676"/>
                                          </p:stCondLst>
                                        </p:cTn>
                                        <p:tgtEl>
                                          <p:spTgt spid="38916"/>
                                        </p:tgtEl>
                                      </p:cBhvr>
                                      <p:to x="100000" y="100000"/>
                                    </p:animScale>
                                    <p:animScale>
                                      <p:cBhvr>
                                        <p:cTn id="22" dur="26">
                                          <p:stCondLst>
                                            <p:cond delay="1312"/>
                                          </p:stCondLst>
                                        </p:cTn>
                                        <p:tgtEl>
                                          <p:spTgt spid="38916"/>
                                        </p:tgtEl>
                                      </p:cBhvr>
                                      <p:to x="100000" y="80000"/>
                                    </p:animScale>
                                    <p:animScale>
                                      <p:cBhvr>
                                        <p:cTn id="23" dur="166" decel="50000">
                                          <p:stCondLst>
                                            <p:cond delay="1338"/>
                                          </p:stCondLst>
                                        </p:cTn>
                                        <p:tgtEl>
                                          <p:spTgt spid="38916"/>
                                        </p:tgtEl>
                                      </p:cBhvr>
                                      <p:to x="100000" y="100000"/>
                                    </p:animScale>
                                    <p:animScale>
                                      <p:cBhvr>
                                        <p:cTn id="24" dur="26">
                                          <p:stCondLst>
                                            <p:cond delay="1642"/>
                                          </p:stCondLst>
                                        </p:cTn>
                                        <p:tgtEl>
                                          <p:spTgt spid="38916"/>
                                        </p:tgtEl>
                                      </p:cBhvr>
                                      <p:to x="100000" y="90000"/>
                                    </p:animScale>
                                    <p:animScale>
                                      <p:cBhvr>
                                        <p:cTn id="25" dur="166" decel="50000">
                                          <p:stCondLst>
                                            <p:cond delay="1668"/>
                                          </p:stCondLst>
                                        </p:cTn>
                                        <p:tgtEl>
                                          <p:spTgt spid="38916"/>
                                        </p:tgtEl>
                                      </p:cBhvr>
                                      <p:to x="100000" y="100000"/>
                                    </p:animScale>
                                    <p:animScale>
                                      <p:cBhvr>
                                        <p:cTn id="26" dur="26">
                                          <p:stCondLst>
                                            <p:cond delay="1808"/>
                                          </p:stCondLst>
                                        </p:cTn>
                                        <p:tgtEl>
                                          <p:spTgt spid="38916"/>
                                        </p:tgtEl>
                                      </p:cBhvr>
                                      <p:to x="100000" y="95000"/>
                                    </p:animScale>
                                    <p:animScale>
                                      <p:cBhvr>
                                        <p:cTn id="27" dur="166" decel="50000">
                                          <p:stCondLst>
                                            <p:cond delay="1834"/>
                                          </p:stCondLst>
                                        </p:cTn>
                                        <p:tgtEl>
                                          <p:spTgt spid="38916"/>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38917">
                                            <p:txEl>
                                              <p:pRg st="0" end="0"/>
                                            </p:txEl>
                                          </p:spTgt>
                                        </p:tgtEl>
                                        <p:attrNameLst>
                                          <p:attrName>style.visibility</p:attrName>
                                        </p:attrNameLst>
                                      </p:cBhvr>
                                      <p:to>
                                        <p:strVal val="visible"/>
                                      </p:to>
                                    </p:set>
                                    <p:anim calcmode="discrete" valueType="clr">
                                      <p:cBhvr override="childStyle">
                                        <p:cTn id="32" dur="80"/>
                                        <p:tgtEl>
                                          <p:spTgt spid="389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8917">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38917">
                                            <p:txEl>
                                              <p:pRg st="0" end="0"/>
                                            </p:txEl>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38917">
                                            <p:txEl>
                                              <p:pRg st="1" end="1"/>
                                            </p:txEl>
                                          </p:spTgt>
                                        </p:tgtEl>
                                        <p:attrNameLst>
                                          <p:attrName>style.visibility</p:attrName>
                                        </p:attrNameLst>
                                      </p:cBhvr>
                                      <p:to>
                                        <p:strVal val="visible"/>
                                      </p:to>
                                    </p:set>
                                    <p:anim calcmode="discrete" valueType="clr">
                                      <p:cBhvr override="childStyle">
                                        <p:cTn id="39" dur="80"/>
                                        <p:tgtEl>
                                          <p:spTgt spid="3891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38917">
                                            <p:txEl>
                                              <p:pRg st="1" end="1"/>
                                            </p:txEl>
                                          </p:spTgt>
                                        </p:tgtEl>
                                        <p:attrNameLst>
                                          <p:attrName>fillcolor</p:attrName>
                                        </p:attrNameLst>
                                      </p:cBhvr>
                                      <p:tavLst>
                                        <p:tav tm="0">
                                          <p:val>
                                            <p:clrVal>
                                              <a:schemeClr val="accent2"/>
                                            </p:clrVal>
                                          </p:val>
                                        </p:tav>
                                        <p:tav tm="50000">
                                          <p:val>
                                            <p:clrVal>
                                              <a:schemeClr val="hlink"/>
                                            </p:clrVal>
                                          </p:val>
                                        </p:tav>
                                      </p:tavLst>
                                    </p:anim>
                                    <p:set>
                                      <p:cBhvr>
                                        <p:cTn id="41" dur="80"/>
                                        <p:tgtEl>
                                          <p:spTgt spid="38917">
                                            <p:txEl>
                                              <p:pRg st="1" end="1"/>
                                            </p:txEl>
                                          </p:spTgt>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38917">
                                            <p:txEl>
                                              <p:pRg st="2" end="2"/>
                                            </p:txEl>
                                          </p:spTgt>
                                        </p:tgtEl>
                                        <p:attrNameLst>
                                          <p:attrName>style.visibility</p:attrName>
                                        </p:attrNameLst>
                                      </p:cBhvr>
                                      <p:to>
                                        <p:strVal val="visible"/>
                                      </p:to>
                                    </p:set>
                                    <p:anim calcmode="discrete" valueType="clr">
                                      <p:cBhvr override="childStyle">
                                        <p:cTn id="46" dur="80"/>
                                        <p:tgtEl>
                                          <p:spTgt spid="3891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8917">
                                            <p:txEl>
                                              <p:pRg st="2" end="2"/>
                                            </p:txEl>
                                          </p:spTgt>
                                        </p:tgtEl>
                                        <p:attrNameLst>
                                          <p:attrName>fillcolor</p:attrName>
                                        </p:attrNameLst>
                                      </p:cBhvr>
                                      <p:tavLst>
                                        <p:tav tm="0">
                                          <p:val>
                                            <p:clrVal>
                                              <a:schemeClr val="accent2"/>
                                            </p:clrVal>
                                          </p:val>
                                        </p:tav>
                                        <p:tav tm="50000">
                                          <p:val>
                                            <p:clrVal>
                                              <a:schemeClr val="hlink"/>
                                            </p:clrVal>
                                          </p:val>
                                        </p:tav>
                                      </p:tavLst>
                                    </p:anim>
                                    <p:set>
                                      <p:cBhvr>
                                        <p:cTn id="48" dur="80"/>
                                        <p:tgtEl>
                                          <p:spTgt spid="38917">
                                            <p:txEl>
                                              <p:pRg st="2" end="2"/>
                                            </p:txEl>
                                          </p:spTgt>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8915"/>
                                        </p:tgtEl>
                                        <p:attrNameLst>
                                          <p:attrName>style.visibility</p:attrName>
                                        </p:attrNameLst>
                                      </p:cBhvr>
                                      <p:to>
                                        <p:strVal val="visible"/>
                                      </p:to>
                                    </p:set>
                                    <p:anim calcmode="lin" valueType="num">
                                      <p:cBhvr additive="base">
                                        <p:cTn id="53" dur="500" fill="hold"/>
                                        <p:tgtEl>
                                          <p:spTgt spid="38915"/>
                                        </p:tgtEl>
                                        <p:attrNameLst>
                                          <p:attrName>ppt_x</p:attrName>
                                        </p:attrNameLst>
                                      </p:cBhvr>
                                      <p:tavLst>
                                        <p:tav tm="0">
                                          <p:val>
                                            <p:strVal val="#ppt_x"/>
                                          </p:val>
                                        </p:tav>
                                        <p:tav tm="100000">
                                          <p:val>
                                            <p:strVal val="#ppt_x"/>
                                          </p:val>
                                        </p:tav>
                                      </p:tavLst>
                                    </p:anim>
                                    <p:anim calcmode="lin" valueType="num">
                                      <p:cBhvr additive="base">
                                        <p:cTn id="54"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nodeType="clickEffect">
                                  <p:stCondLst>
                                    <p:cond delay="0"/>
                                  </p:stCondLst>
                                  <p:iterate type="lt">
                                    <p:tmPct val="50000"/>
                                  </p:iterate>
                                  <p:childTnLst>
                                    <p:set>
                                      <p:cBhvr>
                                        <p:cTn id="58" dur="1" fill="hold">
                                          <p:stCondLst>
                                            <p:cond delay="0"/>
                                          </p:stCondLst>
                                        </p:cTn>
                                        <p:tgtEl>
                                          <p:spTgt spid="38918">
                                            <p:txEl>
                                              <p:pRg st="0" end="0"/>
                                            </p:txEl>
                                          </p:spTgt>
                                        </p:tgtEl>
                                        <p:attrNameLst>
                                          <p:attrName>style.visibility</p:attrName>
                                        </p:attrNameLst>
                                      </p:cBhvr>
                                      <p:to>
                                        <p:strVal val="visible"/>
                                      </p:to>
                                    </p:set>
                                    <p:anim calcmode="discrete" valueType="clr">
                                      <p:cBhvr override="childStyle">
                                        <p:cTn id="59" dur="80"/>
                                        <p:tgtEl>
                                          <p:spTgt spid="389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38918">
                                            <p:txEl>
                                              <p:pRg st="0" end="0"/>
                                            </p:txEl>
                                          </p:spTgt>
                                        </p:tgtEl>
                                        <p:attrNameLst>
                                          <p:attrName>fillcolor</p:attrName>
                                        </p:attrNameLst>
                                      </p:cBhvr>
                                      <p:tavLst>
                                        <p:tav tm="0">
                                          <p:val>
                                            <p:clrVal>
                                              <a:schemeClr val="accent2"/>
                                            </p:clrVal>
                                          </p:val>
                                        </p:tav>
                                        <p:tav tm="50000">
                                          <p:val>
                                            <p:clrVal>
                                              <a:schemeClr val="hlink"/>
                                            </p:clrVal>
                                          </p:val>
                                        </p:tav>
                                      </p:tavLst>
                                    </p:anim>
                                    <p:set>
                                      <p:cBhvr>
                                        <p:cTn id="61" dur="80"/>
                                        <p:tgtEl>
                                          <p:spTgt spid="38918">
                                            <p:txEl>
                                              <p:pRg st="0" end="0"/>
                                            </p:txEl>
                                          </p:spTgt>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7" presetClass="entr" presetSubtype="0" fill="hold" nodeType="clickEffect">
                                  <p:stCondLst>
                                    <p:cond delay="0"/>
                                  </p:stCondLst>
                                  <p:iterate type="lt">
                                    <p:tmPct val="50000"/>
                                  </p:iterate>
                                  <p:childTnLst>
                                    <p:set>
                                      <p:cBhvr>
                                        <p:cTn id="65" dur="1" fill="hold">
                                          <p:stCondLst>
                                            <p:cond delay="0"/>
                                          </p:stCondLst>
                                        </p:cTn>
                                        <p:tgtEl>
                                          <p:spTgt spid="38918">
                                            <p:txEl>
                                              <p:pRg st="1" end="1"/>
                                            </p:txEl>
                                          </p:spTgt>
                                        </p:tgtEl>
                                        <p:attrNameLst>
                                          <p:attrName>style.visibility</p:attrName>
                                        </p:attrNameLst>
                                      </p:cBhvr>
                                      <p:to>
                                        <p:strVal val="visible"/>
                                      </p:to>
                                    </p:set>
                                    <p:anim calcmode="discrete" valueType="clr">
                                      <p:cBhvr override="childStyle">
                                        <p:cTn id="66" dur="80"/>
                                        <p:tgtEl>
                                          <p:spTgt spid="3891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38918">
                                            <p:txEl>
                                              <p:pRg st="1" end="1"/>
                                            </p:txEl>
                                          </p:spTgt>
                                        </p:tgtEl>
                                        <p:attrNameLst>
                                          <p:attrName>fillcolor</p:attrName>
                                        </p:attrNameLst>
                                      </p:cBhvr>
                                      <p:tavLst>
                                        <p:tav tm="0">
                                          <p:val>
                                            <p:clrVal>
                                              <a:schemeClr val="accent2"/>
                                            </p:clrVal>
                                          </p:val>
                                        </p:tav>
                                        <p:tav tm="50000">
                                          <p:val>
                                            <p:clrVal>
                                              <a:schemeClr val="hlink"/>
                                            </p:clrVal>
                                          </p:val>
                                        </p:tav>
                                      </p:tavLst>
                                    </p:anim>
                                    <p:set>
                                      <p:cBhvr>
                                        <p:cTn id="68" dur="80"/>
                                        <p:tgtEl>
                                          <p:spTgt spid="38918">
                                            <p:txEl>
                                              <p:pRg st="1" end="1"/>
                                            </p:txEl>
                                          </p:spTgt>
                                        </p:tgtEl>
                                        <p:attrNameLst>
                                          <p:attrName>fill.type</p:attrName>
                                        </p:attrNameLst>
                                      </p:cBhvr>
                                      <p:to>
                                        <p:strVal val="solid"/>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7" presetClass="entr" presetSubtype="0" fill="hold" nodeType="clickEffect">
                                  <p:stCondLst>
                                    <p:cond delay="0"/>
                                  </p:stCondLst>
                                  <p:iterate type="lt">
                                    <p:tmPct val="50000"/>
                                  </p:iterate>
                                  <p:childTnLst>
                                    <p:set>
                                      <p:cBhvr>
                                        <p:cTn id="72" dur="1" fill="hold">
                                          <p:stCondLst>
                                            <p:cond delay="0"/>
                                          </p:stCondLst>
                                        </p:cTn>
                                        <p:tgtEl>
                                          <p:spTgt spid="38918">
                                            <p:txEl>
                                              <p:pRg st="2" end="2"/>
                                            </p:txEl>
                                          </p:spTgt>
                                        </p:tgtEl>
                                        <p:attrNameLst>
                                          <p:attrName>style.visibility</p:attrName>
                                        </p:attrNameLst>
                                      </p:cBhvr>
                                      <p:to>
                                        <p:strVal val="visible"/>
                                      </p:to>
                                    </p:set>
                                    <p:anim calcmode="discrete" valueType="clr">
                                      <p:cBhvr override="childStyle">
                                        <p:cTn id="73" dur="80"/>
                                        <p:tgtEl>
                                          <p:spTgt spid="3891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38918">
                                            <p:txEl>
                                              <p:pRg st="2" end="2"/>
                                            </p:txEl>
                                          </p:spTgt>
                                        </p:tgtEl>
                                        <p:attrNameLst>
                                          <p:attrName>fillcolor</p:attrName>
                                        </p:attrNameLst>
                                      </p:cBhvr>
                                      <p:tavLst>
                                        <p:tav tm="0">
                                          <p:val>
                                            <p:clrVal>
                                              <a:schemeClr val="accent2"/>
                                            </p:clrVal>
                                          </p:val>
                                        </p:tav>
                                        <p:tav tm="50000">
                                          <p:val>
                                            <p:clrVal>
                                              <a:schemeClr val="hlink"/>
                                            </p:clrVal>
                                          </p:val>
                                        </p:tav>
                                      </p:tavLst>
                                    </p:anim>
                                    <p:set>
                                      <p:cBhvr>
                                        <p:cTn id="75" dur="80"/>
                                        <p:tgtEl>
                                          <p:spTgt spid="3891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Text Box 4">
            <a:extLst>
              <a:ext uri="{FF2B5EF4-FFF2-40B4-BE49-F238E27FC236}">
                <a16:creationId xmlns:a16="http://schemas.microsoft.com/office/drawing/2014/main" id="{123E775B-4FB4-400D-A871-1A8A0B389FED}"/>
              </a:ext>
            </a:extLst>
          </p:cNvPr>
          <p:cNvSpPr txBox="1">
            <a:spLocks noChangeArrowheads="1"/>
          </p:cNvSpPr>
          <p:nvPr/>
        </p:nvSpPr>
        <p:spPr bwMode="auto">
          <a:xfrm>
            <a:off x="1703389" y="188913"/>
            <a:ext cx="4321175"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b="1"/>
              <a:t>1.</a:t>
            </a:r>
            <a:r>
              <a:rPr lang="en-GB" altLang="en-US" b="1">
                <a:solidFill>
                  <a:srgbClr val="FF33CC"/>
                </a:solidFill>
              </a:rPr>
              <a:t> </a:t>
            </a:r>
            <a:r>
              <a:rPr lang="en-GB" altLang="en-US" b="1"/>
              <a:t>crime as inevitable                                  2. normal &amp; functional                  3. social control mechanisms                4. collective sentiments                         5. society of saints                             6. value consensus                           7. anomie                                         8. cultural goals                                     9. institutionalised means             10. conformity                              11. innovation                                12. ritualism                                13. retreatism                                   14. rebellion</a:t>
            </a:r>
          </a:p>
          <a:p>
            <a:pPr eaLnBrk="1" hangingPunct="1">
              <a:spcBef>
                <a:spcPct val="50000"/>
              </a:spcBef>
            </a:pPr>
            <a:endParaRPr lang="en-GB" altLang="en-US"/>
          </a:p>
        </p:txBody>
      </p:sp>
      <p:pic>
        <p:nvPicPr>
          <p:cNvPr id="166918" name="Picture 6" descr="weirdo">
            <a:extLst>
              <a:ext uri="{FF2B5EF4-FFF2-40B4-BE49-F238E27FC236}">
                <a16:creationId xmlns:a16="http://schemas.microsoft.com/office/drawing/2014/main" id="{D5CEA284-78FD-447D-9531-66AB45BEC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p:cTn id="7" dur="1000" fill="hold"/>
                                        <p:tgtEl>
                                          <p:spTgt spid="166918"/>
                                        </p:tgtEl>
                                        <p:attrNameLst>
                                          <p:attrName>ppt_x</p:attrName>
                                        </p:attrNameLst>
                                      </p:cBhvr>
                                      <p:tavLst>
                                        <p:tav tm="0">
                                          <p:val>
                                            <p:strVal val="#ppt_x-.2"/>
                                          </p:val>
                                        </p:tav>
                                        <p:tav tm="100000">
                                          <p:val>
                                            <p:strVal val="#ppt_x"/>
                                          </p:val>
                                        </p:tav>
                                      </p:tavLst>
                                    </p:anim>
                                    <p:anim calcmode="lin" valueType="num">
                                      <p:cBhvr>
                                        <p:cTn id="8" dur="1000" fill="hold"/>
                                        <p:tgtEl>
                                          <p:spTgt spid="1669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69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6916"/>
                                        </p:tgtEl>
                                        <p:attrNameLst>
                                          <p:attrName>style.visibility</p:attrName>
                                        </p:attrNameLst>
                                      </p:cBhvr>
                                      <p:to>
                                        <p:strVal val="visible"/>
                                      </p:to>
                                    </p:set>
                                    <p:anim calcmode="discrete" valueType="clr">
                                      <p:cBhvr override="childStyle">
                                        <p:cTn id="14" dur="80"/>
                                        <p:tgtEl>
                                          <p:spTgt spid="1669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6916"/>
                                        </p:tgtEl>
                                        <p:attrNameLst>
                                          <p:attrName>fillcolor</p:attrName>
                                        </p:attrNameLst>
                                      </p:cBhvr>
                                      <p:tavLst>
                                        <p:tav tm="0">
                                          <p:val>
                                            <p:clrVal>
                                              <a:schemeClr val="accent2"/>
                                            </p:clrVal>
                                          </p:val>
                                        </p:tav>
                                        <p:tav tm="50000">
                                          <p:val>
                                            <p:clrVal>
                                              <a:schemeClr val="hlink"/>
                                            </p:clrVal>
                                          </p:val>
                                        </p:tav>
                                      </p:tavLst>
                                    </p:anim>
                                    <p:set>
                                      <p:cBhvr>
                                        <p:cTn id="16" dur="80"/>
                                        <p:tgtEl>
                                          <p:spTgt spid="1669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AD2B9CA-DA55-4639-84A9-0B5E6A451089}"/>
              </a:ext>
            </a:extLst>
          </p:cNvPr>
          <p:cNvSpPr>
            <a:spLocks noGrp="1"/>
          </p:cNvSpPr>
          <p:nvPr>
            <p:ph type="title"/>
          </p:nvPr>
        </p:nvSpPr>
        <p:spPr/>
        <p:txBody>
          <a:bodyPr/>
          <a:lstStyle/>
          <a:p>
            <a:pPr eaLnBrk="1" hangingPunct="1"/>
            <a:r>
              <a:rPr lang="en-GB" altLang="en-US"/>
              <a:t>Essay Plan </a:t>
            </a:r>
          </a:p>
        </p:txBody>
      </p:sp>
      <p:sp>
        <p:nvSpPr>
          <p:cNvPr id="3" name="Content Placeholder 2">
            <a:extLst>
              <a:ext uri="{FF2B5EF4-FFF2-40B4-BE49-F238E27FC236}">
                <a16:creationId xmlns:a16="http://schemas.microsoft.com/office/drawing/2014/main" id="{6D1F47F2-7D39-414B-B9C5-5AAC37F34BE4}"/>
              </a:ext>
            </a:extLst>
          </p:cNvPr>
          <p:cNvSpPr>
            <a:spLocks noGrp="1"/>
          </p:cNvSpPr>
          <p:nvPr>
            <p:ph idx="1"/>
          </p:nvPr>
        </p:nvSpPr>
        <p:spPr/>
        <p:txBody>
          <a:bodyPr rtlCol="0">
            <a:normAutofit fontScale="92500" lnSpcReduction="10000"/>
          </a:bodyPr>
          <a:lstStyle/>
          <a:p>
            <a:pPr eaLnBrk="1" fontAlgn="auto" hangingPunct="1">
              <a:spcAft>
                <a:spcPts val="0"/>
              </a:spcAft>
              <a:defRPr/>
            </a:pPr>
            <a:r>
              <a:rPr lang="en-GB" dirty="0"/>
              <a:t>Introduction – basic info on Functionalism , some brief evaluation.</a:t>
            </a:r>
          </a:p>
          <a:p>
            <a:pPr eaLnBrk="1" fontAlgn="auto" hangingPunct="1">
              <a:spcAft>
                <a:spcPts val="0"/>
              </a:spcAft>
              <a:defRPr/>
            </a:pPr>
            <a:r>
              <a:rPr lang="en-GB" dirty="0"/>
              <a:t>Para 1 – Durkheim’s Anomie + EEA</a:t>
            </a:r>
          </a:p>
          <a:p>
            <a:pPr eaLnBrk="1" fontAlgn="auto" hangingPunct="1">
              <a:spcAft>
                <a:spcPts val="0"/>
              </a:spcAft>
              <a:defRPr/>
            </a:pPr>
            <a:r>
              <a:rPr lang="en-GB" dirty="0"/>
              <a:t>Para 2 – Merton’s Strain Theory +EEA</a:t>
            </a:r>
          </a:p>
          <a:p>
            <a:pPr eaLnBrk="1" fontAlgn="auto" hangingPunct="1">
              <a:spcAft>
                <a:spcPts val="0"/>
              </a:spcAft>
              <a:defRPr/>
            </a:pPr>
            <a:r>
              <a:rPr lang="en-GB" dirty="0"/>
              <a:t>Para 3 – </a:t>
            </a:r>
            <a:r>
              <a:rPr lang="en-GB" dirty="0" err="1"/>
              <a:t>Hirschi’s</a:t>
            </a:r>
            <a:r>
              <a:rPr lang="en-GB" dirty="0"/>
              <a:t> Bonds of attachment +EEA</a:t>
            </a:r>
          </a:p>
          <a:p>
            <a:pPr eaLnBrk="1" fontAlgn="auto" hangingPunct="1">
              <a:spcAft>
                <a:spcPts val="0"/>
              </a:spcAft>
              <a:defRPr/>
            </a:pPr>
            <a:r>
              <a:rPr lang="en-GB" dirty="0"/>
              <a:t>Conclusion – Sum up which is the best ? Is Functionalism any good at explaining crime?</a:t>
            </a:r>
          </a:p>
          <a:p>
            <a:pPr eaLnBrk="1" fontAlgn="auto" hangingPunct="1">
              <a:spcAft>
                <a:spcPts val="0"/>
              </a:spcAft>
              <a:defRPr/>
            </a:pPr>
            <a:r>
              <a:rPr lang="en-GB" dirty="0"/>
              <a:t>In January Exam – throughout the essay you will compare and contrast to other perspectives on crime which we have not covered yet.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6E10BF8-E27B-4E46-AD84-C9BF99478F52}"/>
              </a:ext>
            </a:extLst>
          </p:cNvPr>
          <p:cNvSpPr>
            <a:spLocks noGrp="1" noChangeArrowheads="1"/>
          </p:cNvSpPr>
          <p:nvPr>
            <p:ph type="title"/>
          </p:nvPr>
        </p:nvSpPr>
        <p:spPr>
          <a:xfrm>
            <a:off x="2135188" y="333375"/>
            <a:ext cx="7772400" cy="1143000"/>
          </a:xfrm>
        </p:spPr>
        <p:txBody>
          <a:bodyPr rtlCol="0">
            <a:normAutofit/>
          </a:bodyPr>
          <a:lstStyle/>
          <a:p>
            <a:pPr eaLnBrk="1" fontAlgn="auto" hangingPunct="1">
              <a:spcAft>
                <a:spcPts val="0"/>
              </a:spcAft>
              <a:defRPr/>
            </a:pPr>
            <a:r>
              <a:rPr lang="en-GB" dirty="0">
                <a:solidFill>
                  <a:srgbClr val="FF0000"/>
                </a:solidFill>
                <a:effectLst>
                  <a:outerShdw blurRad="38100" dist="38100" dir="2700000" algn="tl">
                    <a:srgbClr val="FFFFFF"/>
                  </a:outerShdw>
                </a:effectLst>
              </a:rPr>
              <a:t>Durkheim and Anomie</a:t>
            </a:r>
          </a:p>
        </p:txBody>
      </p:sp>
      <p:sp>
        <p:nvSpPr>
          <p:cNvPr id="10243" name="Slide Number Placeholder 4">
            <a:extLst>
              <a:ext uri="{FF2B5EF4-FFF2-40B4-BE49-F238E27FC236}">
                <a16:creationId xmlns:a16="http://schemas.microsoft.com/office/drawing/2014/main" id="{6BF963B3-D896-4711-9DA1-07769DE3F04F}"/>
              </a:ext>
            </a:extLst>
          </p:cNvPr>
          <p:cNvSpPr>
            <a:spLocks noGrp="1"/>
          </p:cNvSpPr>
          <p:nvPr>
            <p:ph type="sldNum" sz="quarter" idx="12"/>
          </p:nvPr>
        </p:nvSpPr>
        <p:spPr>
          <a:xfrm>
            <a:off x="4648200" y="6245225"/>
            <a:ext cx="2895600" cy="476250"/>
          </a:xfrm>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fld id="{352C3356-FA37-4753-99E8-094A2C45400E}" type="slidenum">
              <a:rPr lang="en-GB" altLang="en-US" sz="1200">
                <a:solidFill>
                  <a:srgbClr val="FFFFFF"/>
                </a:solidFill>
              </a:rPr>
              <a:pPr algn="ctr" eaLnBrk="1" hangingPunct="1"/>
              <a:t>4</a:t>
            </a:fld>
            <a:endParaRPr lang="en-GB" altLang="en-US" sz="1200">
              <a:solidFill>
                <a:srgbClr val="FFFFFF"/>
              </a:solidFill>
            </a:endParaRPr>
          </a:p>
        </p:txBody>
      </p:sp>
      <p:sp>
        <p:nvSpPr>
          <p:cNvPr id="1029" name="Text Box 5">
            <a:extLst>
              <a:ext uri="{FF2B5EF4-FFF2-40B4-BE49-F238E27FC236}">
                <a16:creationId xmlns:a16="http://schemas.microsoft.com/office/drawing/2014/main" id="{2B8B24EA-3323-4F77-8B2B-CC860E3BC1FD}"/>
              </a:ext>
            </a:extLst>
          </p:cNvPr>
          <p:cNvSpPr txBox="1">
            <a:spLocks noChangeArrowheads="1"/>
          </p:cNvSpPr>
          <p:nvPr/>
        </p:nvSpPr>
        <p:spPr bwMode="auto">
          <a:xfrm>
            <a:off x="4440239" y="1484313"/>
            <a:ext cx="5976937" cy="1200150"/>
          </a:xfrm>
          <a:prstGeom prst="rect">
            <a:avLst/>
          </a:prstGeom>
          <a:solidFill>
            <a:srgbClr val="CCE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a:solidFill>
                  <a:srgbClr val="FFC000"/>
                </a:solidFill>
              </a:rPr>
              <a:t>Emile Durkheim </a:t>
            </a:r>
            <a:r>
              <a:rPr lang="en-GB" altLang="en-US">
                <a:solidFill>
                  <a:schemeClr val="bg1"/>
                </a:solidFill>
              </a:rPr>
              <a:t>developed the term </a:t>
            </a:r>
            <a:r>
              <a:rPr lang="en-GB" altLang="en-US">
                <a:solidFill>
                  <a:srgbClr val="FFC000"/>
                </a:solidFill>
              </a:rPr>
              <a:t>anomie </a:t>
            </a:r>
            <a:r>
              <a:rPr lang="en-GB" altLang="en-US">
                <a:solidFill>
                  <a:schemeClr val="bg1"/>
                </a:solidFill>
              </a:rPr>
              <a:t>to explain why some people became dysfunctional and turned to crime. </a:t>
            </a:r>
          </a:p>
        </p:txBody>
      </p:sp>
      <p:sp>
        <p:nvSpPr>
          <p:cNvPr id="1030" name="Text Box 6">
            <a:extLst>
              <a:ext uri="{FF2B5EF4-FFF2-40B4-BE49-F238E27FC236}">
                <a16:creationId xmlns:a16="http://schemas.microsoft.com/office/drawing/2014/main" id="{9092AD73-49D6-4E73-A9E8-68CB002AD980}"/>
              </a:ext>
            </a:extLst>
          </p:cNvPr>
          <p:cNvSpPr txBox="1">
            <a:spLocks noChangeArrowheads="1"/>
          </p:cNvSpPr>
          <p:nvPr/>
        </p:nvSpPr>
        <p:spPr bwMode="auto">
          <a:xfrm>
            <a:off x="4511676" y="2924176"/>
            <a:ext cx="5903913" cy="830263"/>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a:solidFill>
                  <a:schemeClr val="bg1"/>
                </a:solidFill>
              </a:rPr>
              <a:t>Anomie means being insufficiently integrated into society’s norms and values.</a:t>
            </a:r>
          </a:p>
        </p:txBody>
      </p:sp>
      <p:sp>
        <p:nvSpPr>
          <p:cNvPr id="1031" name="Text Box 7">
            <a:extLst>
              <a:ext uri="{FF2B5EF4-FFF2-40B4-BE49-F238E27FC236}">
                <a16:creationId xmlns:a16="http://schemas.microsoft.com/office/drawing/2014/main" id="{CDF7CDD8-D020-4373-B755-4C6F4F54FC12}"/>
              </a:ext>
            </a:extLst>
          </p:cNvPr>
          <p:cNvSpPr txBox="1">
            <a:spLocks noChangeArrowheads="1"/>
          </p:cNvSpPr>
          <p:nvPr/>
        </p:nvSpPr>
        <p:spPr bwMode="auto">
          <a:xfrm>
            <a:off x="1919288" y="4508500"/>
            <a:ext cx="3816350" cy="1200150"/>
          </a:xfrm>
          <a:prstGeom prst="rect">
            <a:avLst/>
          </a:prstGeom>
          <a:solidFill>
            <a:srgbClr val="CC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a:solidFill>
                  <a:schemeClr val="bg1"/>
                </a:solidFill>
              </a:rPr>
              <a:t>Anomie causes society to become less integrated and more individualistic</a:t>
            </a:r>
          </a:p>
        </p:txBody>
      </p:sp>
      <p:sp>
        <p:nvSpPr>
          <p:cNvPr id="1033" name="Text Box 9">
            <a:extLst>
              <a:ext uri="{FF2B5EF4-FFF2-40B4-BE49-F238E27FC236}">
                <a16:creationId xmlns:a16="http://schemas.microsoft.com/office/drawing/2014/main" id="{2756102A-009A-45C5-9798-45E9BAB52971}"/>
              </a:ext>
            </a:extLst>
          </p:cNvPr>
          <p:cNvSpPr txBox="1">
            <a:spLocks noChangeArrowheads="1"/>
          </p:cNvSpPr>
          <p:nvPr/>
        </p:nvSpPr>
        <p:spPr bwMode="auto">
          <a:xfrm>
            <a:off x="5951539" y="4508500"/>
            <a:ext cx="4465637" cy="985838"/>
          </a:xfrm>
          <a:prstGeom prst="rect">
            <a:avLst/>
          </a:prstGeom>
          <a:solidFill>
            <a:srgbClr val="EAEAEA"/>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chemeClr val="bg1"/>
                </a:solidFill>
              </a:rPr>
              <a:t>Anomie causes individuals to look out for themselves rather than the community.</a:t>
            </a:r>
          </a:p>
        </p:txBody>
      </p:sp>
      <p:pic>
        <p:nvPicPr>
          <p:cNvPr id="4106" name="Picture 10" descr="durkheim">
            <a:extLst>
              <a:ext uri="{FF2B5EF4-FFF2-40B4-BE49-F238E27FC236}">
                <a16:creationId xmlns:a16="http://schemas.microsoft.com/office/drawing/2014/main" id="{E162C8A5-6F4B-4951-B5EA-B72256ED6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484313"/>
            <a:ext cx="236696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1+#ppt_w/2"/>
                                          </p:val>
                                        </p:tav>
                                        <p:tav tm="100000">
                                          <p:val>
                                            <p:strVal val="#ppt_x"/>
                                          </p:val>
                                        </p:tav>
                                      </p:tavLst>
                                    </p:anim>
                                    <p:anim calcmode="lin" valueType="num">
                                      <p:cBhvr additive="base">
                                        <p:cTn id="12"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31"/>
                                        </p:tgtEl>
                                        <p:attrNameLst>
                                          <p:attrName>style.visibility</p:attrName>
                                        </p:attrNameLst>
                                      </p:cBhvr>
                                      <p:to>
                                        <p:strVal val="visible"/>
                                      </p:to>
                                    </p:set>
                                    <p:anim calcmode="lin" valueType="num">
                                      <p:cBhvr additive="base">
                                        <p:cTn id="17" dur="500" fill="hold"/>
                                        <p:tgtEl>
                                          <p:spTgt spid="1031"/>
                                        </p:tgtEl>
                                        <p:attrNameLst>
                                          <p:attrName>ppt_x</p:attrName>
                                        </p:attrNameLst>
                                      </p:cBhvr>
                                      <p:tavLst>
                                        <p:tav tm="0">
                                          <p:val>
                                            <p:strVal val="0-#ppt_w/2"/>
                                          </p:val>
                                        </p:tav>
                                        <p:tav tm="100000">
                                          <p:val>
                                            <p:strVal val="#ppt_x"/>
                                          </p:val>
                                        </p:tav>
                                      </p:tavLst>
                                    </p:anim>
                                    <p:anim calcmode="lin" valueType="num">
                                      <p:cBhvr additive="base">
                                        <p:cTn id="18" dur="500" fill="hold"/>
                                        <p:tgtEl>
                                          <p:spTgt spid="103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33"/>
                                        </p:tgtEl>
                                        <p:attrNameLst>
                                          <p:attrName>style.visibility</p:attrName>
                                        </p:attrNameLst>
                                      </p:cBhvr>
                                      <p:to>
                                        <p:strVal val="visible"/>
                                      </p:to>
                                    </p:set>
                                    <p:anim calcmode="lin" valueType="num">
                                      <p:cBhvr additive="base">
                                        <p:cTn id="23" dur="500" fill="hold"/>
                                        <p:tgtEl>
                                          <p:spTgt spid="1033"/>
                                        </p:tgtEl>
                                        <p:attrNameLst>
                                          <p:attrName>ppt_x</p:attrName>
                                        </p:attrNameLst>
                                      </p:cBhvr>
                                      <p:tavLst>
                                        <p:tav tm="0">
                                          <p:val>
                                            <p:strVal val="#ppt_x"/>
                                          </p:val>
                                        </p:tav>
                                        <p:tav tm="100000">
                                          <p:val>
                                            <p:strVal val="#ppt_x"/>
                                          </p:val>
                                        </p:tav>
                                      </p:tavLst>
                                    </p:anim>
                                    <p:anim calcmode="lin" valueType="num">
                                      <p:cBhvr additive="base">
                                        <p:cTn id="24"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3F9A028-1C6E-4007-B322-F6B49B648627}"/>
              </a:ext>
            </a:extLst>
          </p:cNvPr>
          <p:cNvSpPr>
            <a:spLocks noGrp="1" noChangeArrowheads="1"/>
          </p:cNvSpPr>
          <p:nvPr>
            <p:ph type="title"/>
          </p:nvPr>
        </p:nvSpPr>
        <p:spPr>
          <a:xfrm>
            <a:off x="1981200" y="457201"/>
            <a:ext cx="8229600" cy="1027113"/>
          </a:xfrm>
        </p:spPr>
        <p:txBody>
          <a:bodyPr rtlCol="0">
            <a:normAutofit/>
          </a:bodyPr>
          <a:lstStyle/>
          <a:p>
            <a:pPr eaLnBrk="1" fontAlgn="auto" hangingPunct="1">
              <a:spcAft>
                <a:spcPts val="0"/>
              </a:spcAft>
              <a:defRPr/>
            </a:pPr>
            <a:r>
              <a:rPr lang="en-GB" dirty="0">
                <a:solidFill>
                  <a:srgbClr val="FF0000"/>
                </a:solidFill>
                <a:effectLst>
                  <a:outerShdw blurRad="38100" dist="38100" dir="2700000" algn="tl">
                    <a:srgbClr val="FFFFFF"/>
                  </a:outerShdw>
                </a:effectLst>
              </a:rPr>
              <a:t>Crime Linked to Social Change</a:t>
            </a:r>
          </a:p>
        </p:txBody>
      </p:sp>
      <p:sp>
        <p:nvSpPr>
          <p:cNvPr id="12291" name="Slide Number Placeholder 4">
            <a:extLst>
              <a:ext uri="{FF2B5EF4-FFF2-40B4-BE49-F238E27FC236}">
                <a16:creationId xmlns:a16="http://schemas.microsoft.com/office/drawing/2014/main" id="{BB8C9184-2F49-4FDB-92FD-59005A55C7A5}"/>
              </a:ext>
            </a:extLst>
          </p:cNvPr>
          <p:cNvSpPr>
            <a:spLocks noGrp="1"/>
          </p:cNvSpPr>
          <p:nvPr>
            <p:ph type="sldNum" sz="quarter" idx="12"/>
          </p:nvPr>
        </p:nvSpPr>
        <p:spPr>
          <a:xfrm>
            <a:off x="4648200" y="6245225"/>
            <a:ext cx="2895600" cy="476250"/>
          </a:xfrm>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fld id="{1EB4C098-6D1E-4103-9A58-FCCF949968C3}" type="slidenum">
              <a:rPr lang="en-GB" altLang="en-US" sz="1200">
                <a:solidFill>
                  <a:srgbClr val="FFFFFF"/>
                </a:solidFill>
              </a:rPr>
              <a:pPr algn="ctr" eaLnBrk="1" hangingPunct="1"/>
              <a:t>5</a:t>
            </a:fld>
            <a:endParaRPr lang="en-GB" altLang="en-US" sz="1200">
              <a:solidFill>
                <a:srgbClr val="FFFFFF"/>
              </a:solidFill>
            </a:endParaRPr>
          </a:p>
        </p:txBody>
      </p:sp>
      <p:sp>
        <p:nvSpPr>
          <p:cNvPr id="5126" name="Text Box 4">
            <a:extLst>
              <a:ext uri="{FF2B5EF4-FFF2-40B4-BE49-F238E27FC236}">
                <a16:creationId xmlns:a16="http://schemas.microsoft.com/office/drawing/2014/main" id="{CBC5DA54-3513-492A-8299-B694759D89DB}"/>
              </a:ext>
            </a:extLst>
          </p:cNvPr>
          <p:cNvSpPr txBox="1">
            <a:spLocks noChangeArrowheads="1"/>
          </p:cNvSpPr>
          <p:nvPr/>
        </p:nvSpPr>
        <p:spPr bwMode="auto">
          <a:xfrm>
            <a:off x="1919288" y="2276476"/>
            <a:ext cx="828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endParaRPr lang="en-US" altLang="en-US" sz="2800"/>
          </a:p>
        </p:txBody>
      </p:sp>
      <p:sp>
        <p:nvSpPr>
          <p:cNvPr id="51207" name="Text Box 7">
            <a:extLst>
              <a:ext uri="{FF2B5EF4-FFF2-40B4-BE49-F238E27FC236}">
                <a16:creationId xmlns:a16="http://schemas.microsoft.com/office/drawing/2014/main" id="{1061F71D-B550-4607-9565-C75F78D89CBB}"/>
              </a:ext>
            </a:extLst>
          </p:cNvPr>
          <p:cNvSpPr txBox="1">
            <a:spLocks noChangeArrowheads="1"/>
          </p:cNvSpPr>
          <p:nvPr/>
        </p:nvSpPr>
        <p:spPr bwMode="auto">
          <a:xfrm>
            <a:off x="5808663" y="1700214"/>
            <a:ext cx="4464050" cy="985837"/>
          </a:xfrm>
          <a:prstGeom prst="rect">
            <a:avLst/>
          </a:prstGeom>
          <a:solidFill>
            <a:srgbClr val="EAEAEA"/>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chemeClr val="bg1"/>
                </a:solidFill>
              </a:rPr>
              <a:t>In times of social change individuals may become unsure of prevailing norms and rules</a:t>
            </a:r>
          </a:p>
        </p:txBody>
      </p:sp>
      <p:pic>
        <p:nvPicPr>
          <p:cNvPr id="5128" name="Picture 8" descr="indrev2">
            <a:extLst>
              <a:ext uri="{FF2B5EF4-FFF2-40B4-BE49-F238E27FC236}">
                <a16:creationId xmlns:a16="http://schemas.microsoft.com/office/drawing/2014/main" id="{5BFD959D-DA0A-4CE4-BB8E-6BCE5D108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700214"/>
            <a:ext cx="3816350"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Text Box 9">
            <a:extLst>
              <a:ext uri="{FF2B5EF4-FFF2-40B4-BE49-F238E27FC236}">
                <a16:creationId xmlns:a16="http://schemas.microsoft.com/office/drawing/2014/main" id="{903AAD9D-50FD-4ECD-80F8-85FD8E62B047}"/>
              </a:ext>
            </a:extLst>
          </p:cNvPr>
          <p:cNvSpPr txBox="1">
            <a:spLocks noChangeArrowheads="1"/>
          </p:cNvSpPr>
          <p:nvPr/>
        </p:nvSpPr>
        <p:spPr bwMode="auto">
          <a:xfrm>
            <a:off x="5880101" y="2924176"/>
            <a:ext cx="4392613" cy="830263"/>
          </a:xfrm>
          <a:prstGeom prst="rect">
            <a:avLst/>
          </a:prstGeom>
          <a:solidFill>
            <a:srgbClr val="CCE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a:solidFill>
                  <a:schemeClr val="bg1"/>
                </a:solidFill>
              </a:rPr>
              <a:t>They are consequently more at risk of breaking them.</a:t>
            </a:r>
          </a:p>
        </p:txBody>
      </p:sp>
      <p:sp>
        <p:nvSpPr>
          <p:cNvPr id="51210" name="Text Box 10">
            <a:extLst>
              <a:ext uri="{FF2B5EF4-FFF2-40B4-BE49-F238E27FC236}">
                <a16:creationId xmlns:a16="http://schemas.microsoft.com/office/drawing/2014/main" id="{37FA5D4F-936E-4208-ABF6-C0CB28956F87}"/>
              </a:ext>
            </a:extLst>
          </p:cNvPr>
          <p:cNvSpPr txBox="1">
            <a:spLocks noChangeArrowheads="1"/>
          </p:cNvSpPr>
          <p:nvPr/>
        </p:nvSpPr>
        <p:spPr bwMode="auto">
          <a:xfrm>
            <a:off x="1847851" y="5516563"/>
            <a:ext cx="8424863" cy="690562"/>
          </a:xfrm>
          <a:prstGeom prst="rect">
            <a:avLst/>
          </a:prstGeom>
          <a:solidFill>
            <a:srgbClr val="CC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80000"/>
              </a:lnSpc>
              <a:spcBef>
                <a:spcPct val="20000"/>
              </a:spcBef>
            </a:pPr>
            <a:r>
              <a:rPr lang="en-GB" altLang="en-US">
                <a:solidFill>
                  <a:schemeClr val="bg1"/>
                </a:solidFill>
              </a:rPr>
              <a:t>Durkheim saw </a:t>
            </a:r>
            <a:r>
              <a:rPr lang="en-GB" altLang="en-US">
                <a:solidFill>
                  <a:srgbClr val="FFC000"/>
                </a:solidFill>
              </a:rPr>
              <a:t>Anomie</a:t>
            </a:r>
            <a:r>
              <a:rPr lang="en-GB" altLang="en-US">
                <a:solidFill>
                  <a:schemeClr val="bg1"/>
                </a:solidFill>
              </a:rPr>
              <a:t> expressed not just through crime, but also by suicide, marital breakdown, and industrial disputes.</a:t>
            </a:r>
          </a:p>
        </p:txBody>
      </p:sp>
      <p:sp>
        <p:nvSpPr>
          <p:cNvPr id="51211" name="Text Box 11">
            <a:extLst>
              <a:ext uri="{FF2B5EF4-FFF2-40B4-BE49-F238E27FC236}">
                <a16:creationId xmlns:a16="http://schemas.microsoft.com/office/drawing/2014/main" id="{AB0ED226-D0F5-440D-8A60-15641185999F}"/>
              </a:ext>
            </a:extLst>
          </p:cNvPr>
          <p:cNvSpPr txBox="1">
            <a:spLocks noChangeArrowheads="1"/>
          </p:cNvSpPr>
          <p:nvPr/>
        </p:nvSpPr>
        <p:spPr bwMode="auto">
          <a:xfrm>
            <a:off x="5951539" y="4076700"/>
            <a:ext cx="4321175" cy="1200150"/>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a:solidFill>
                  <a:schemeClr val="bg1"/>
                </a:solidFill>
              </a:rPr>
              <a:t>There is a weaker </a:t>
            </a:r>
            <a:r>
              <a:rPr lang="en-GB" altLang="en-US">
                <a:solidFill>
                  <a:srgbClr val="FFC000"/>
                </a:solidFill>
              </a:rPr>
              <a:t>collective conscience</a:t>
            </a:r>
            <a:r>
              <a:rPr lang="en-GB" altLang="en-US">
                <a:solidFill>
                  <a:schemeClr val="bg1"/>
                </a:solidFill>
              </a:rPr>
              <a:t> of shared values to guide 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1209"/>
                                        </p:tgtEl>
                                        <p:attrNameLst>
                                          <p:attrName>style.visibility</p:attrName>
                                        </p:attrNameLst>
                                      </p:cBhvr>
                                      <p:to>
                                        <p:strVal val="visible"/>
                                      </p:to>
                                    </p:set>
                                    <p:anim calcmode="lin" valueType="num">
                                      <p:cBhvr additive="base">
                                        <p:cTn id="11" dur="500" fill="hold"/>
                                        <p:tgtEl>
                                          <p:spTgt spid="51209"/>
                                        </p:tgtEl>
                                        <p:attrNameLst>
                                          <p:attrName>ppt_x</p:attrName>
                                        </p:attrNameLst>
                                      </p:cBhvr>
                                      <p:tavLst>
                                        <p:tav tm="0">
                                          <p:val>
                                            <p:strVal val="1+#ppt_w/2"/>
                                          </p:val>
                                        </p:tav>
                                        <p:tav tm="100000">
                                          <p:val>
                                            <p:strVal val="#ppt_x"/>
                                          </p:val>
                                        </p:tav>
                                      </p:tavLst>
                                    </p:anim>
                                    <p:anim calcmode="lin" valueType="num">
                                      <p:cBhvr additive="base">
                                        <p:cTn id="12" dur="500" fill="hold"/>
                                        <p:tgtEl>
                                          <p:spTgt spid="5120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211"/>
                                        </p:tgtEl>
                                        <p:attrNameLst>
                                          <p:attrName>style.visibility</p:attrName>
                                        </p:attrNameLst>
                                      </p:cBhvr>
                                      <p:to>
                                        <p:strVal val="visible"/>
                                      </p:to>
                                    </p:set>
                                    <p:anim calcmode="lin" valueType="num">
                                      <p:cBhvr additive="base">
                                        <p:cTn id="17" dur="500" fill="hold"/>
                                        <p:tgtEl>
                                          <p:spTgt spid="51211"/>
                                        </p:tgtEl>
                                        <p:attrNameLst>
                                          <p:attrName>ppt_x</p:attrName>
                                        </p:attrNameLst>
                                      </p:cBhvr>
                                      <p:tavLst>
                                        <p:tav tm="0">
                                          <p:val>
                                            <p:strVal val="#ppt_x"/>
                                          </p:val>
                                        </p:tav>
                                        <p:tav tm="100000">
                                          <p:val>
                                            <p:strVal val="#ppt_x"/>
                                          </p:val>
                                        </p:tav>
                                      </p:tavLst>
                                    </p:anim>
                                    <p:anim calcmode="lin" valueType="num">
                                      <p:cBhvr additive="base">
                                        <p:cTn id="18" dur="500" fill="hold"/>
                                        <p:tgtEl>
                                          <p:spTgt spid="5121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1210"/>
                                        </p:tgtEl>
                                        <p:attrNameLst>
                                          <p:attrName>style.visibility</p:attrName>
                                        </p:attrNameLst>
                                      </p:cBhvr>
                                      <p:to>
                                        <p:strVal val="visible"/>
                                      </p:to>
                                    </p:set>
                                    <p:anim calcmode="lin" valueType="num">
                                      <p:cBhvr additive="base">
                                        <p:cTn id="23" dur="500" fill="hold"/>
                                        <p:tgtEl>
                                          <p:spTgt spid="51210"/>
                                        </p:tgtEl>
                                        <p:attrNameLst>
                                          <p:attrName>ppt_x</p:attrName>
                                        </p:attrNameLst>
                                      </p:cBhvr>
                                      <p:tavLst>
                                        <p:tav tm="0">
                                          <p:val>
                                            <p:strVal val="0-#ppt_w/2"/>
                                          </p:val>
                                        </p:tav>
                                        <p:tav tm="100000">
                                          <p:val>
                                            <p:strVal val="#ppt_x"/>
                                          </p:val>
                                        </p:tav>
                                      </p:tavLst>
                                    </p:anim>
                                    <p:anim calcmode="lin" valueType="num">
                                      <p:cBhvr additive="base">
                                        <p:cTn id="24" dur="500" fill="hold"/>
                                        <p:tgtEl>
                                          <p:spTgt spid="512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P spid="51209" grpId="0" animBg="1"/>
      <p:bldP spid="51210" grpId="0" animBg="1"/>
      <p:bldP spid="512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Text Box 4">
            <a:extLst>
              <a:ext uri="{FF2B5EF4-FFF2-40B4-BE49-F238E27FC236}">
                <a16:creationId xmlns:a16="http://schemas.microsoft.com/office/drawing/2014/main" id="{8AFCF759-0CB6-4881-A8BC-B20AB38E5232}"/>
              </a:ext>
            </a:extLst>
          </p:cNvPr>
          <p:cNvSpPr txBox="1">
            <a:spLocks noChangeArrowheads="1"/>
          </p:cNvSpPr>
          <p:nvPr/>
        </p:nvSpPr>
        <p:spPr bwMode="auto">
          <a:xfrm>
            <a:off x="1524000" y="1"/>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He argued that crime is an inevitable, normal and necessary (functional) aspect of social life. “Crime is an integral part of all healthy societies.”</a:t>
            </a:r>
          </a:p>
          <a:p>
            <a:pPr eaLnBrk="1" hangingPunct="1"/>
            <a:endParaRPr lang="en-GB" altLang="en-US"/>
          </a:p>
          <a:p>
            <a:pPr eaLnBrk="1" hangingPunct="1"/>
            <a:r>
              <a:rPr lang="en-GB" altLang="en-US"/>
              <a:t>Crime is inevitable because not every one in society is going to be equally committed to the collective (shared) sentiments (values and morals).  This is because we are all exposed to different influences &amp; circumstances. </a:t>
            </a:r>
          </a:p>
          <a:p>
            <a:pPr eaLnBrk="1" hangingPunct="1"/>
            <a:r>
              <a:rPr lang="en-GB" altLang="en-US"/>
              <a:t> </a:t>
            </a:r>
          </a:p>
        </p:txBody>
      </p:sp>
      <p:pic>
        <p:nvPicPr>
          <p:cNvPr id="154630" name="Picture 6" descr="news-graphics-2007-_443501a">
            <a:extLst>
              <a:ext uri="{FF2B5EF4-FFF2-40B4-BE49-F238E27FC236}">
                <a16:creationId xmlns:a16="http://schemas.microsoft.com/office/drawing/2014/main" id="{5AF74256-A316-4FB5-AC2F-4BB3CFA5A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3500438"/>
            <a:ext cx="2286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4" name="Picture 10" descr="firefox-girl">
            <a:extLst>
              <a:ext uri="{FF2B5EF4-FFF2-40B4-BE49-F238E27FC236}">
                <a16:creationId xmlns:a16="http://schemas.microsoft.com/office/drawing/2014/main" id="{1EE80520-B6DE-4421-82A6-B39F9C581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6" y="2997200"/>
            <a:ext cx="294322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8" name="Picture 14" descr="jordannnn__opt">
            <a:extLst>
              <a:ext uri="{FF2B5EF4-FFF2-40B4-BE49-F238E27FC236}">
                <a16:creationId xmlns:a16="http://schemas.microsoft.com/office/drawing/2014/main" id="{5C6B5242-1962-48C1-9660-D23B70FDB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213" y="2708275"/>
            <a:ext cx="301466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9" name="Line 15">
            <a:extLst>
              <a:ext uri="{FF2B5EF4-FFF2-40B4-BE49-F238E27FC236}">
                <a16:creationId xmlns:a16="http://schemas.microsoft.com/office/drawing/2014/main" id="{D68D514A-E6E5-4E80-9EDE-CA0169D7C3A4}"/>
              </a:ext>
            </a:extLst>
          </p:cNvPr>
          <p:cNvSpPr>
            <a:spLocks noChangeShapeType="1"/>
          </p:cNvSpPr>
          <p:nvPr/>
        </p:nvSpPr>
        <p:spPr bwMode="auto">
          <a:xfrm flipV="1">
            <a:off x="3792539" y="3357564"/>
            <a:ext cx="790575" cy="358775"/>
          </a:xfrm>
          <a:prstGeom prst="line">
            <a:avLst/>
          </a:prstGeom>
          <a:noFill/>
          <a:ln w="635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4640" name="Line 16">
            <a:extLst>
              <a:ext uri="{FF2B5EF4-FFF2-40B4-BE49-F238E27FC236}">
                <a16:creationId xmlns:a16="http://schemas.microsoft.com/office/drawing/2014/main" id="{DAF9A6E4-7496-49A0-BCA1-ADF797082EA7}"/>
              </a:ext>
            </a:extLst>
          </p:cNvPr>
          <p:cNvSpPr>
            <a:spLocks noChangeShapeType="1"/>
          </p:cNvSpPr>
          <p:nvPr/>
        </p:nvSpPr>
        <p:spPr bwMode="auto">
          <a:xfrm>
            <a:off x="7104063" y="3355976"/>
            <a:ext cx="792162" cy="288925"/>
          </a:xfrm>
          <a:prstGeom prst="line">
            <a:avLst/>
          </a:prstGeom>
          <a:noFill/>
          <a:ln w="635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54628">
                                            <p:txEl>
                                              <p:pRg st="0" end="0"/>
                                            </p:txEl>
                                          </p:spTgt>
                                        </p:tgtEl>
                                        <p:attrNameLst>
                                          <p:attrName>style.visibility</p:attrName>
                                        </p:attrNameLst>
                                      </p:cBhvr>
                                      <p:to>
                                        <p:strVal val="visible"/>
                                      </p:to>
                                    </p:set>
                                    <p:anim calcmode="discrete" valueType="clr">
                                      <p:cBhvr override="childStyle">
                                        <p:cTn id="7" dur="80"/>
                                        <p:tgtEl>
                                          <p:spTgt spid="1546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462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4628">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54628">
                                            <p:txEl>
                                              <p:pRg st="2" end="2"/>
                                            </p:txEl>
                                          </p:spTgt>
                                        </p:tgtEl>
                                        <p:attrNameLst>
                                          <p:attrName>style.visibility</p:attrName>
                                        </p:attrNameLst>
                                      </p:cBhvr>
                                      <p:to>
                                        <p:strVal val="visible"/>
                                      </p:to>
                                    </p:set>
                                    <p:anim calcmode="discrete" valueType="clr">
                                      <p:cBhvr override="childStyle">
                                        <p:cTn id="14" dur="80"/>
                                        <p:tgtEl>
                                          <p:spTgt spid="15462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4628">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154628">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nodeType="clickEffect">
                                  <p:stCondLst>
                                    <p:cond delay="0"/>
                                  </p:stCondLst>
                                  <p:childTnLst>
                                    <p:set>
                                      <p:cBhvr>
                                        <p:cTn id="20" dur="1" fill="hold">
                                          <p:stCondLst>
                                            <p:cond delay="0"/>
                                          </p:stCondLst>
                                        </p:cTn>
                                        <p:tgtEl>
                                          <p:spTgt spid="154638"/>
                                        </p:tgtEl>
                                        <p:attrNameLst>
                                          <p:attrName>style.visibility</p:attrName>
                                        </p:attrNameLst>
                                      </p:cBhvr>
                                      <p:to>
                                        <p:strVal val="visible"/>
                                      </p:to>
                                    </p:set>
                                    <p:animEffect transition="in" filter="wipe(down)">
                                      <p:cBhvr>
                                        <p:cTn id="21" dur="580">
                                          <p:stCondLst>
                                            <p:cond delay="0"/>
                                          </p:stCondLst>
                                        </p:cTn>
                                        <p:tgtEl>
                                          <p:spTgt spid="154638"/>
                                        </p:tgtEl>
                                      </p:cBhvr>
                                    </p:animEffect>
                                    <p:anim calcmode="lin" valueType="num">
                                      <p:cBhvr>
                                        <p:cTn id="22" dur="1822" tmFilter="0,0; 0.14,0.36; 0.43,0.73; 0.71,0.91; 1.0,1.0">
                                          <p:stCondLst>
                                            <p:cond delay="0"/>
                                          </p:stCondLst>
                                        </p:cTn>
                                        <p:tgtEl>
                                          <p:spTgt spid="15463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5463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5463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5463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54638"/>
                                        </p:tgtEl>
                                        <p:attrNameLst>
                                          <p:attrName>ppt_y</p:attrName>
                                        </p:attrNameLst>
                                      </p:cBhvr>
                                      <p:tavLst>
                                        <p:tav tm="0" fmla="#ppt_y-sin(pi*$)/81">
                                          <p:val>
                                            <p:fltVal val="0"/>
                                          </p:val>
                                        </p:tav>
                                        <p:tav tm="100000">
                                          <p:val>
                                            <p:fltVal val="1"/>
                                          </p:val>
                                        </p:tav>
                                      </p:tavLst>
                                    </p:anim>
                                    <p:animScale>
                                      <p:cBhvr>
                                        <p:cTn id="27" dur="26">
                                          <p:stCondLst>
                                            <p:cond delay="650"/>
                                          </p:stCondLst>
                                        </p:cTn>
                                        <p:tgtEl>
                                          <p:spTgt spid="154638"/>
                                        </p:tgtEl>
                                      </p:cBhvr>
                                      <p:to x="100000" y="60000"/>
                                    </p:animScale>
                                    <p:animScale>
                                      <p:cBhvr>
                                        <p:cTn id="28" dur="166" decel="50000">
                                          <p:stCondLst>
                                            <p:cond delay="676"/>
                                          </p:stCondLst>
                                        </p:cTn>
                                        <p:tgtEl>
                                          <p:spTgt spid="154638"/>
                                        </p:tgtEl>
                                      </p:cBhvr>
                                      <p:to x="100000" y="100000"/>
                                    </p:animScale>
                                    <p:animScale>
                                      <p:cBhvr>
                                        <p:cTn id="29" dur="26">
                                          <p:stCondLst>
                                            <p:cond delay="1312"/>
                                          </p:stCondLst>
                                        </p:cTn>
                                        <p:tgtEl>
                                          <p:spTgt spid="154638"/>
                                        </p:tgtEl>
                                      </p:cBhvr>
                                      <p:to x="100000" y="80000"/>
                                    </p:animScale>
                                    <p:animScale>
                                      <p:cBhvr>
                                        <p:cTn id="30" dur="166" decel="50000">
                                          <p:stCondLst>
                                            <p:cond delay="1338"/>
                                          </p:stCondLst>
                                        </p:cTn>
                                        <p:tgtEl>
                                          <p:spTgt spid="154638"/>
                                        </p:tgtEl>
                                      </p:cBhvr>
                                      <p:to x="100000" y="100000"/>
                                    </p:animScale>
                                    <p:animScale>
                                      <p:cBhvr>
                                        <p:cTn id="31" dur="26">
                                          <p:stCondLst>
                                            <p:cond delay="1642"/>
                                          </p:stCondLst>
                                        </p:cTn>
                                        <p:tgtEl>
                                          <p:spTgt spid="154638"/>
                                        </p:tgtEl>
                                      </p:cBhvr>
                                      <p:to x="100000" y="90000"/>
                                    </p:animScale>
                                    <p:animScale>
                                      <p:cBhvr>
                                        <p:cTn id="32" dur="166" decel="50000">
                                          <p:stCondLst>
                                            <p:cond delay="1668"/>
                                          </p:stCondLst>
                                        </p:cTn>
                                        <p:tgtEl>
                                          <p:spTgt spid="154638"/>
                                        </p:tgtEl>
                                      </p:cBhvr>
                                      <p:to x="100000" y="100000"/>
                                    </p:animScale>
                                    <p:animScale>
                                      <p:cBhvr>
                                        <p:cTn id="33" dur="26">
                                          <p:stCondLst>
                                            <p:cond delay="1808"/>
                                          </p:stCondLst>
                                        </p:cTn>
                                        <p:tgtEl>
                                          <p:spTgt spid="154638"/>
                                        </p:tgtEl>
                                      </p:cBhvr>
                                      <p:to x="100000" y="95000"/>
                                    </p:animScale>
                                    <p:animScale>
                                      <p:cBhvr>
                                        <p:cTn id="34" dur="166" decel="50000">
                                          <p:stCondLst>
                                            <p:cond delay="1834"/>
                                          </p:stCondLst>
                                        </p:cTn>
                                        <p:tgtEl>
                                          <p:spTgt spid="154638"/>
                                        </p:tgtEl>
                                      </p:cBhvr>
                                      <p:to x="100000" y="100000"/>
                                    </p:animScale>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54640"/>
                                        </p:tgtEl>
                                        <p:attrNameLst>
                                          <p:attrName>style.visibility</p:attrName>
                                        </p:attrNameLst>
                                      </p:cBhvr>
                                      <p:to>
                                        <p:strVal val="visible"/>
                                      </p:to>
                                    </p:set>
                                    <p:animEffect transition="in" filter="fade">
                                      <p:cBhvr>
                                        <p:cTn id="39" dur="2000"/>
                                        <p:tgtEl>
                                          <p:spTgt spid="154640"/>
                                        </p:tgtEl>
                                      </p:cBhvr>
                                    </p:animEffect>
                                  </p:childTnLst>
                                </p:cTn>
                              </p:par>
                              <p:par>
                                <p:cTn id="40" presetID="10" presetClass="entr" presetSubtype="0" fill="hold" nodeType="withEffect">
                                  <p:stCondLst>
                                    <p:cond delay="0"/>
                                  </p:stCondLst>
                                  <p:childTnLst>
                                    <p:set>
                                      <p:cBhvr>
                                        <p:cTn id="41" dur="1" fill="hold">
                                          <p:stCondLst>
                                            <p:cond delay="0"/>
                                          </p:stCondLst>
                                        </p:cTn>
                                        <p:tgtEl>
                                          <p:spTgt spid="154639"/>
                                        </p:tgtEl>
                                        <p:attrNameLst>
                                          <p:attrName>style.visibility</p:attrName>
                                        </p:attrNameLst>
                                      </p:cBhvr>
                                      <p:to>
                                        <p:strVal val="visible"/>
                                      </p:to>
                                    </p:set>
                                    <p:animEffect transition="in" filter="fade">
                                      <p:cBhvr>
                                        <p:cTn id="42" dur="2000"/>
                                        <p:tgtEl>
                                          <p:spTgt spid="1546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54630"/>
                                        </p:tgtEl>
                                        <p:attrNameLst>
                                          <p:attrName>style.visibility</p:attrName>
                                        </p:attrNameLst>
                                      </p:cBhvr>
                                      <p:to>
                                        <p:strVal val="visible"/>
                                      </p:to>
                                    </p:set>
                                    <p:animEffect transition="in" filter="fade">
                                      <p:cBhvr>
                                        <p:cTn id="47" dur="2000"/>
                                        <p:tgtEl>
                                          <p:spTgt spid="1546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54634"/>
                                        </p:tgtEl>
                                        <p:attrNameLst>
                                          <p:attrName>style.visibility</p:attrName>
                                        </p:attrNameLst>
                                      </p:cBhvr>
                                      <p:to>
                                        <p:strVal val="visible"/>
                                      </p:to>
                                    </p:set>
                                    <p:animEffect transition="in" filter="fade">
                                      <p:cBhvr>
                                        <p:cTn id="52" dur="2000"/>
                                        <p:tgtEl>
                                          <p:spTgt spid="154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Text Box 4">
            <a:extLst>
              <a:ext uri="{FF2B5EF4-FFF2-40B4-BE49-F238E27FC236}">
                <a16:creationId xmlns:a16="http://schemas.microsoft.com/office/drawing/2014/main" id="{D0D3AB60-5D68-4AE3-84BE-25A15C30F73D}"/>
              </a:ext>
            </a:extLst>
          </p:cNvPr>
          <p:cNvSpPr txBox="1">
            <a:spLocks noChangeArrowheads="1"/>
          </p:cNvSpPr>
          <p:nvPr/>
        </p:nvSpPr>
        <p:spPr bwMode="auto">
          <a:xfrm>
            <a:off x="1524000" y="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Even in a </a:t>
            </a:r>
            <a:r>
              <a:rPr lang="en-GB" altLang="en-US">
                <a:solidFill>
                  <a:srgbClr val="FFC000"/>
                </a:solidFill>
              </a:rPr>
              <a:t>‘</a:t>
            </a:r>
            <a:r>
              <a:rPr lang="en-GB" altLang="en-US" i="1">
                <a:solidFill>
                  <a:srgbClr val="FFC000"/>
                </a:solidFill>
              </a:rPr>
              <a:t>society of saints</a:t>
            </a:r>
            <a:r>
              <a:rPr lang="en-GB" altLang="en-US">
                <a:solidFill>
                  <a:srgbClr val="FFC000"/>
                </a:solidFill>
              </a:rPr>
              <a:t>’ </a:t>
            </a:r>
            <a:r>
              <a:rPr lang="en-GB" altLang="en-US"/>
              <a:t>with no crime at all, such high standards of behaviour would make even the smallest deviant act (like burping) stand out like a sore thumb – so deviance is inevitable &amp; it will always be present in society.</a:t>
            </a:r>
          </a:p>
          <a:p>
            <a:pPr eaLnBrk="1" hangingPunct="1"/>
            <a:r>
              <a:rPr lang="en-GB" altLang="en-US"/>
              <a:t> </a:t>
            </a:r>
          </a:p>
        </p:txBody>
      </p:sp>
      <p:pic>
        <p:nvPicPr>
          <p:cNvPr id="155654" name="Picture 6" descr="embarrassment">
            <a:extLst>
              <a:ext uri="{FF2B5EF4-FFF2-40B4-BE49-F238E27FC236}">
                <a16:creationId xmlns:a16="http://schemas.microsoft.com/office/drawing/2014/main" id="{42B1AA4E-F285-4347-80BC-1AAB982C9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9" y="1592264"/>
            <a:ext cx="7019925"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5652">
                                            <p:txEl>
                                              <p:pRg st="0" end="0"/>
                                            </p:txEl>
                                          </p:spTgt>
                                        </p:tgtEl>
                                        <p:attrNameLst>
                                          <p:attrName>style.visibility</p:attrName>
                                        </p:attrNameLst>
                                      </p:cBhvr>
                                      <p:to>
                                        <p:strVal val="visible"/>
                                      </p:to>
                                    </p:set>
                                    <p:anim calcmode="discrete" valueType="clr">
                                      <p:cBhvr override="childStyle">
                                        <p:cTn id="7" dur="80"/>
                                        <p:tgtEl>
                                          <p:spTgt spid="1556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565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565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55654"/>
                                        </p:tgtEl>
                                        <p:attrNameLst>
                                          <p:attrName>style.visibility</p:attrName>
                                        </p:attrNameLst>
                                      </p:cBhvr>
                                      <p:to>
                                        <p:strVal val="visible"/>
                                      </p:to>
                                    </p:set>
                                    <p:animEffect transition="in" filter="fade">
                                      <p:cBhvr>
                                        <p:cTn id="14" dur="2000"/>
                                        <p:tgtEl>
                                          <p:spTgt spid="155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Text Box 4">
            <a:extLst>
              <a:ext uri="{FF2B5EF4-FFF2-40B4-BE49-F238E27FC236}">
                <a16:creationId xmlns:a16="http://schemas.microsoft.com/office/drawing/2014/main" id="{10151378-41D8-4FFD-8DAB-1FD1E61C1D9F}"/>
              </a:ext>
            </a:extLst>
          </p:cNvPr>
          <p:cNvSpPr txBox="1">
            <a:spLocks noChangeArrowheads="1"/>
          </p:cNvSpPr>
          <p:nvPr/>
        </p:nvSpPr>
        <p:spPr bwMode="auto">
          <a:xfrm>
            <a:off x="1524000" y="1"/>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But that’s not a bad thing – Durkheim argued that deviance helped society to evolve; to review the way it does things and to learn from deviance and mistakes. “</a:t>
            </a:r>
            <a:r>
              <a:rPr lang="en-GB" altLang="en-US">
                <a:solidFill>
                  <a:srgbClr val="FFC000"/>
                </a:solidFill>
              </a:rPr>
              <a:t>Yesterday’s deviance must become today’s normality.”</a:t>
            </a:r>
            <a:r>
              <a:rPr lang="en-GB" altLang="en-US">
                <a:solidFill>
                  <a:srgbClr val="FF0000"/>
                </a:solidFill>
              </a:rPr>
              <a:t> </a:t>
            </a:r>
            <a:r>
              <a:rPr lang="en-GB" altLang="en-US"/>
              <a:t>Deviance leads the way to progress. If the collective sentiments are too strong, they will crush revolutionary spirits such as Mandela, Che and Ken Saro Wiwa.</a:t>
            </a:r>
          </a:p>
          <a:p>
            <a:pPr eaLnBrk="1" hangingPunct="1"/>
            <a:r>
              <a:rPr lang="en-GB" altLang="en-US"/>
              <a:t> </a:t>
            </a:r>
          </a:p>
        </p:txBody>
      </p:sp>
      <p:pic>
        <p:nvPicPr>
          <p:cNvPr id="156678" name="Picture 6" descr="g203260_u53695_NelsonMandela-collage">
            <a:extLst>
              <a:ext uri="{FF2B5EF4-FFF2-40B4-BE49-F238E27FC236}">
                <a16:creationId xmlns:a16="http://schemas.microsoft.com/office/drawing/2014/main" id="{BF2BA717-574E-4806-A70A-9B77FEF5B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14564"/>
            <a:ext cx="4643438"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0" name="Picture 8" descr="che_1">
            <a:extLst>
              <a:ext uri="{FF2B5EF4-FFF2-40B4-BE49-F238E27FC236}">
                <a16:creationId xmlns:a16="http://schemas.microsoft.com/office/drawing/2014/main" id="{ED48DC94-6A58-4E5F-8DE8-8E32A7C63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2028826"/>
            <a:ext cx="44577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6676">
                                            <p:txEl>
                                              <p:pRg st="0" end="0"/>
                                            </p:txEl>
                                          </p:spTgt>
                                        </p:tgtEl>
                                        <p:attrNameLst>
                                          <p:attrName>style.visibility</p:attrName>
                                        </p:attrNameLst>
                                      </p:cBhvr>
                                      <p:to>
                                        <p:strVal val="visible"/>
                                      </p:to>
                                    </p:set>
                                    <p:anim calcmode="discrete" valueType="clr">
                                      <p:cBhvr override="childStyle">
                                        <p:cTn id="7" dur="80"/>
                                        <p:tgtEl>
                                          <p:spTgt spid="15667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667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667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56678"/>
                                        </p:tgtEl>
                                        <p:attrNameLst>
                                          <p:attrName>style.visibility</p:attrName>
                                        </p:attrNameLst>
                                      </p:cBhvr>
                                      <p:to>
                                        <p:strVal val="visible"/>
                                      </p:to>
                                    </p:set>
                                    <p:animEffect transition="in" filter="fade">
                                      <p:cBhvr>
                                        <p:cTn id="14" dur="2000"/>
                                        <p:tgtEl>
                                          <p:spTgt spid="156678"/>
                                        </p:tgtEl>
                                      </p:cBhvr>
                                    </p:animEffect>
                                  </p:childTnLst>
                                </p:cTn>
                              </p:par>
                              <p:par>
                                <p:cTn id="15" presetID="10" presetClass="entr" presetSubtype="0" fill="hold" nodeType="withEffect">
                                  <p:stCondLst>
                                    <p:cond delay="0"/>
                                  </p:stCondLst>
                                  <p:childTnLst>
                                    <p:set>
                                      <p:cBhvr>
                                        <p:cTn id="16" dur="1" fill="hold">
                                          <p:stCondLst>
                                            <p:cond delay="0"/>
                                          </p:stCondLst>
                                        </p:cTn>
                                        <p:tgtEl>
                                          <p:spTgt spid="156680"/>
                                        </p:tgtEl>
                                        <p:attrNameLst>
                                          <p:attrName>style.visibility</p:attrName>
                                        </p:attrNameLst>
                                      </p:cBhvr>
                                      <p:to>
                                        <p:strVal val="visible"/>
                                      </p:to>
                                    </p:set>
                                    <p:animEffect transition="in" filter="fade">
                                      <p:cBhvr>
                                        <p:cTn id="17" dur="2000"/>
                                        <p:tgtEl>
                                          <p:spTgt spid="156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Text Box 4">
            <a:extLst>
              <a:ext uri="{FF2B5EF4-FFF2-40B4-BE49-F238E27FC236}">
                <a16:creationId xmlns:a16="http://schemas.microsoft.com/office/drawing/2014/main" id="{8A901C8C-D160-40B2-B166-A201E0B34F85}"/>
              </a:ext>
            </a:extLst>
          </p:cNvPr>
          <p:cNvSpPr txBox="1">
            <a:spLocks noChangeArrowheads="1"/>
          </p:cNvSpPr>
          <p:nvPr/>
        </p:nvSpPr>
        <p:spPr bwMode="auto">
          <a:xfrm>
            <a:off x="1524000" y="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Crime &amp; deviance only lead to dysfunction when their levels are either very low or very high. Very low rates lead to stagnation while high rates lead to social disorganisation &amp; chaos and suggest that something has gone wrong with society. </a:t>
            </a:r>
          </a:p>
          <a:p>
            <a:pPr eaLnBrk="1" hangingPunct="1"/>
            <a:endParaRPr lang="en-GB" altLang="en-US">
              <a:solidFill>
                <a:srgbClr val="00CC00"/>
              </a:solidFill>
            </a:endParaRPr>
          </a:p>
        </p:txBody>
      </p:sp>
      <p:pic>
        <p:nvPicPr>
          <p:cNvPr id="158726" name="Picture 6" descr="amish_people">
            <a:extLst>
              <a:ext uri="{FF2B5EF4-FFF2-40B4-BE49-F238E27FC236}">
                <a16:creationId xmlns:a16="http://schemas.microsoft.com/office/drawing/2014/main" id="{51D0C508-C781-4632-9693-C203707F5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43125"/>
            <a:ext cx="4876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8" name="Picture 8" descr="9135_f">
            <a:extLst>
              <a:ext uri="{FF2B5EF4-FFF2-40B4-BE49-F238E27FC236}">
                <a16:creationId xmlns:a16="http://schemas.microsoft.com/office/drawing/2014/main" id="{A3D76AA5-6635-4E35-8AA1-0A61B5377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3492500"/>
            <a:ext cx="43561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8724">
                                            <p:txEl>
                                              <p:pRg st="0" end="0"/>
                                            </p:txEl>
                                          </p:spTgt>
                                        </p:tgtEl>
                                        <p:attrNameLst>
                                          <p:attrName>style.visibility</p:attrName>
                                        </p:attrNameLst>
                                      </p:cBhvr>
                                      <p:to>
                                        <p:strVal val="visible"/>
                                      </p:to>
                                    </p:set>
                                    <p:anim calcmode="discrete" valueType="clr">
                                      <p:cBhvr override="childStyle">
                                        <p:cTn id="7" dur="80"/>
                                        <p:tgtEl>
                                          <p:spTgt spid="15872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872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8724">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58726"/>
                                        </p:tgtEl>
                                        <p:attrNameLst>
                                          <p:attrName>style.visibility</p:attrName>
                                        </p:attrNameLst>
                                      </p:cBhvr>
                                      <p:to>
                                        <p:strVal val="visible"/>
                                      </p:to>
                                    </p:set>
                                    <p:animEffect transition="in" filter="fade">
                                      <p:cBhvr>
                                        <p:cTn id="14" dur="2000"/>
                                        <p:tgtEl>
                                          <p:spTgt spid="158726"/>
                                        </p:tgtEl>
                                      </p:cBhvr>
                                    </p:animEffect>
                                  </p:childTnLst>
                                </p:cTn>
                              </p:par>
                              <p:par>
                                <p:cTn id="15" presetID="10" presetClass="entr" presetSubtype="0" fill="hold" nodeType="withEffect">
                                  <p:stCondLst>
                                    <p:cond delay="0"/>
                                  </p:stCondLst>
                                  <p:childTnLst>
                                    <p:set>
                                      <p:cBhvr>
                                        <p:cTn id="16" dur="1" fill="hold">
                                          <p:stCondLst>
                                            <p:cond delay="0"/>
                                          </p:stCondLst>
                                        </p:cTn>
                                        <p:tgtEl>
                                          <p:spTgt spid="158728"/>
                                        </p:tgtEl>
                                        <p:attrNameLst>
                                          <p:attrName>style.visibility</p:attrName>
                                        </p:attrNameLst>
                                      </p:cBhvr>
                                      <p:to>
                                        <p:strVal val="visible"/>
                                      </p:to>
                                    </p:set>
                                    <p:animEffect transition="in" filter="fade">
                                      <p:cBhvr>
                                        <p:cTn id="17" dur="2000"/>
                                        <p:tgtEl>
                                          <p:spTgt spid="158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1802</Words>
  <Application>Microsoft Office PowerPoint</Application>
  <PresentationFormat>Widescreen</PresentationFormat>
  <Paragraphs>155</Paragraphs>
  <Slides>34</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Arial Unicode MS</vt:lpstr>
      <vt:lpstr>Calibri</vt:lpstr>
      <vt:lpstr>Comic Sans MS</vt:lpstr>
      <vt:lpstr>Goudy Stout</vt:lpstr>
      <vt:lpstr>OCR A Extended</vt:lpstr>
      <vt:lpstr>One Stroke Script LET</vt:lpstr>
      <vt:lpstr>Trebuchet MS</vt:lpstr>
      <vt:lpstr>Wingdings</vt:lpstr>
      <vt:lpstr>Office Theme</vt:lpstr>
      <vt:lpstr>PowerPoint Presentation</vt:lpstr>
      <vt:lpstr>PowerPoint Presentation</vt:lpstr>
      <vt:lpstr>PowerPoint Presentation</vt:lpstr>
      <vt:lpstr>Durkheim and Anomie</vt:lpstr>
      <vt:lpstr>Crime Linked to Social Change</vt:lpstr>
      <vt:lpstr>PowerPoint Presentation</vt:lpstr>
      <vt:lpstr>PowerPoint Presentation</vt:lpstr>
      <vt:lpstr>PowerPoint Presentation</vt:lpstr>
      <vt:lpstr>PowerPoint Presentation</vt:lpstr>
      <vt:lpstr>PowerPoint Presentation</vt:lpstr>
      <vt:lpstr>Critique of Durkheim</vt:lpstr>
      <vt:lpstr>PowerPoint Presentation</vt:lpstr>
      <vt:lpstr>PowerPoint Presentation</vt:lpstr>
      <vt:lpstr>Robert Merton’s Strain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Strain Theory and the Anomic Paradigm</vt:lpstr>
      <vt:lpstr>Merton (Continued)</vt:lpstr>
      <vt:lpstr>PowerPoint Presentation</vt:lpstr>
      <vt:lpstr>Critique of Merton</vt:lpstr>
      <vt:lpstr>Travis Hirschi</vt:lpstr>
      <vt:lpstr>Hirschi’s ‘Bonds of Attachment’</vt:lpstr>
      <vt:lpstr>PowerPoint Presentation</vt:lpstr>
      <vt:lpstr>PowerPoint Presentation</vt:lpstr>
      <vt:lpstr>Essay Plan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2020-05-19T08:20:17Z</dcterms:created>
  <dcterms:modified xsi:type="dcterms:W3CDTF">2020-05-19T08:20:58Z</dcterms:modified>
</cp:coreProperties>
</file>