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32" r:id="rId2"/>
    <p:sldId id="401" r:id="rId3"/>
    <p:sldId id="403" r:id="rId4"/>
    <p:sldId id="294" r:id="rId5"/>
    <p:sldId id="295" r:id="rId6"/>
    <p:sldId id="407" r:id="rId7"/>
    <p:sldId id="356" r:id="rId8"/>
    <p:sldId id="410" r:id="rId9"/>
    <p:sldId id="411" r:id="rId10"/>
    <p:sldId id="408" r:id="rId11"/>
    <p:sldId id="409" r:id="rId12"/>
    <p:sldId id="370" r:id="rId13"/>
    <p:sldId id="371" r:id="rId14"/>
    <p:sldId id="376" r:id="rId15"/>
    <p:sldId id="377" r:id="rId16"/>
    <p:sldId id="378" r:id="rId17"/>
    <p:sldId id="379" r:id="rId18"/>
    <p:sldId id="380" r:id="rId19"/>
    <p:sldId id="412" r:id="rId20"/>
    <p:sldId id="404" r:id="rId21"/>
    <p:sldId id="260" r:id="rId22"/>
    <p:sldId id="296" r:id="rId23"/>
    <p:sldId id="298" r:id="rId24"/>
    <p:sldId id="397" r:id="rId25"/>
    <p:sldId id="267" r:id="rId26"/>
    <p:sldId id="325" r:id="rId27"/>
    <p:sldId id="300" r:id="rId28"/>
    <p:sldId id="387" r:id="rId29"/>
    <p:sldId id="299" r:id="rId30"/>
    <p:sldId id="413" r:id="rId31"/>
    <p:sldId id="271" r:id="rId32"/>
    <p:sldId id="272" r:id="rId33"/>
    <p:sldId id="388" r:id="rId34"/>
    <p:sldId id="389" r:id="rId35"/>
    <p:sldId id="390" r:id="rId36"/>
    <p:sldId id="391" r:id="rId37"/>
    <p:sldId id="392" r:id="rId38"/>
    <p:sldId id="285" r:id="rId39"/>
    <p:sldId id="405" r:id="rId40"/>
    <p:sldId id="406" r:id="rId41"/>
    <p:sldId id="393" r:id="rId42"/>
    <p:sldId id="284" r:id="rId43"/>
    <p:sldId id="304" r:id="rId44"/>
    <p:sldId id="395" r:id="rId45"/>
    <p:sldId id="402" r:id="rId46"/>
    <p:sldId id="334" r:id="rId47"/>
    <p:sldId id="283" r:id="rId48"/>
    <p:sldId id="400" r:id="rId49"/>
    <p:sldId id="381" r:id="rId50"/>
    <p:sldId id="382" r:id="rId51"/>
    <p:sldId id="383" r:id="rId52"/>
    <p:sldId id="384" r:id="rId53"/>
    <p:sldId id="385" r:id="rId54"/>
    <p:sldId id="386" r:id="rId55"/>
    <p:sldId id="399" r:id="rId56"/>
    <p:sldId id="311" r:id="rId5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B6"/>
    <a:srgbClr val="00FFFF"/>
    <a:srgbClr val="FF99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659" cy="496411"/>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3850447" y="1"/>
            <a:ext cx="2945659" cy="496411"/>
          </a:xfrm>
          <a:prstGeom prst="rect">
            <a:avLst/>
          </a:prstGeom>
        </p:spPr>
        <p:txBody>
          <a:bodyPr vert="horz" lIns="91431" tIns="45715" rIns="91431" bIns="45715" rtlCol="0"/>
          <a:lstStyle>
            <a:lvl1pPr algn="r">
              <a:defRPr sz="1200"/>
            </a:lvl1pPr>
          </a:lstStyle>
          <a:p>
            <a:fld id="{ADC8F4BC-B38E-4DE6-9AF7-E3802D8C38C7}" type="datetimeFigureOut">
              <a:rPr lang="en-GB" smtClean="0"/>
              <a:pPr/>
              <a:t>23/05/2020</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31" tIns="45715" rIns="91431"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30093"/>
            <a:ext cx="2945659" cy="496411"/>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0447" y="9430093"/>
            <a:ext cx="2945659" cy="496411"/>
          </a:xfrm>
          <a:prstGeom prst="rect">
            <a:avLst/>
          </a:prstGeom>
        </p:spPr>
        <p:txBody>
          <a:bodyPr vert="horz" lIns="91431" tIns="45715" rIns="91431" bIns="45715" rtlCol="0" anchor="b"/>
          <a:lstStyle>
            <a:lvl1pPr algn="r">
              <a:defRPr sz="1200"/>
            </a:lvl1pPr>
          </a:lstStyle>
          <a:p>
            <a:fld id="{A44EE46B-4A80-448C-BA33-3048820DCE41}" type="slidenum">
              <a:rPr lang="en-GB" smtClean="0"/>
              <a:pPr/>
              <a:t>‹#›</a:t>
            </a:fld>
            <a:endParaRPr lang="en-GB"/>
          </a:p>
        </p:txBody>
      </p:sp>
    </p:spTree>
    <p:extLst>
      <p:ext uri="{BB962C8B-B14F-4D97-AF65-F5344CB8AC3E}">
        <p14:creationId xmlns:p14="http://schemas.microsoft.com/office/powerpoint/2010/main" val="92854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defTabSz="629747">
              <a:defRPr/>
            </a:pPr>
            <a:endParaRPr lang="en-GB" dirty="0"/>
          </a:p>
        </p:txBody>
      </p:sp>
      <p:sp>
        <p:nvSpPr>
          <p:cNvPr id="4" name="Slide Number Placeholder 3"/>
          <p:cNvSpPr>
            <a:spLocks noGrp="1"/>
          </p:cNvSpPr>
          <p:nvPr>
            <p:ph type="sldNum" sz="quarter" idx="10"/>
          </p:nvPr>
        </p:nvSpPr>
        <p:spPr/>
        <p:txBody>
          <a:bodyPr/>
          <a:lstStyle/>
          <a:p>
            <a:fld id="{5E990B19-3666-440F-8B35-E3CE6471BC09}" type="slidenum">
              <a:rPr lang="en-GB" smtClean="0"/>
              <a:pPr/>
              <a:t>7</a:t>
            </a:fld>
            <a:endParaRPr lang="en-GB"/>
          </a:p>
        </p:txBody>
      </p:sp>
    </p:spTree>
    <p:extLst>
      <p:ext uri="{BB962C8B-B14F-4D97-AF65-F5344CB8AC3E}">
        <p14:creationId xmlns:p14="http://schemas.microsoft.com/office/powerpoint/2010/main" val="242051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29</a:t>
            </a:fld>
            <a:endParaRPr lang="en-GB" dirty="0"/>
          </a:p>
        </p:txBody>
      </p:sp>
    </p:spTree>
    <p:extLst>
      <p:ext uri="{BB962C8B-B14F-4D97-AF65-F5344CB8AC3E}">
        <p14:creationId xmlns:p14="http://schemas.microsoft.com/office/powerpoint/2010/main" val="4045693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4EE46B-4A80-448C-BA33-3048820DCE41}" type="slidenum">
              <a:rPr lang="en-GB" smtClean="0"/>
              <a:pPr/>
              <a:t>30</a:t>
            </a:fld>
            <a:endParaRPr lang="en-GB"/>
          </a:p>
        </p:txBody>
      </p:sp>
    </p:spTree>
    <p:extLst>
      <p:ext uri="{BB962C8B-B14F-4D97-AF65-F5344CB8AC3E}">
        <p14:creationId xmlns:p14="http://schemas.microsoft.com/office/powerpoint/2010/main" val="390245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31</a:t>
            </a:fld>
            <a:endParaRPr lang="en-GB" dirty="0"/>
          </a:p>
        </p:txBody>
      </p:sp>
    </p:spTree>
    <p:extLst>
      <p:ext uri="{BB962C8B-B14F-4D97-AF65-F5344CB8AC3E}">
        <p14:creationId xmlns:p14="http://schemas.microsoft.com/office/powerpoint/2010/main" val="1448215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Old textbook page</a:t>
            </a:r>
            <a:r>
              <a:rPr lang="en-GB" baseline="0" dirty="0"/>
              <a:t> 138 Moore page 130</a:t>
            </a:r>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38</a:t>
            </a:fld>
            <a:endParaRPr lang="en-GB" dirty="0"/>
          </a:p>
        </p:txBody>
      </p:sp>
    </p:spTree>
    <p:extLst>
      <p:ext uri="{BB962C8B-B14F-4D97-AF65-F5344CB8AC3E}">
        <p14:creationId xmlns:p14="http://schemas.microsoft.com/office/powerpoint/2010/main" val="2307054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Old textbook 138-139</a:t>
            </a:r>
          </a:p>
        </p:txBody>
      </p:sp>
      <p:sp>
        <p:nvSpPr>
          <p:cNvPr id="4" name="Slide Number Placeholder 3"/>
          <p:cNvSpPr>
            <a:spLocks noGrp="1"/>
          </p:cNvSpPr>
          <p:nvPr>
            <p:ph type="sldNum" sz="quarter" idx="10"/>
          </p:nvPr>
        </p:nvSpPr>
        <p:spPr/>
        <p:txBody>
          <a:bodyPr/>
          <a:lstStyle/>
          <a:p>
            <a:fld id="{A44EE46B-4A80-448C-BA33-3048820DCE41}" type="slidenum">
              <a:rPr lang="en-GB" smtClean="0"/>
              <a:pPr/>
              <a:t>41</a:t>
            </a:fld>
            <a:endParaRPr lang="en-GB"/>
          </a:p>
        </p:txBody>
      </p:sp>
    </p:spTree>
    <p:extLst>
      <p:ext uri="{BB962C8B-B14F-4D97-AF65-F5344CB8AC3E}">
        <p14:creationId xmlns:p14="http://schemas.microsoft.com/office/powerpoint/2010/main" val="1438295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Moore page 129-130  old textbook</a:t>
            </a:r>
            <a:r>
              <a:rPr lang="en-GB" baseline="0" dirty="0"/>
              <a:t> page 137</a:t>
            </a:r>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42</a:t>
            </a:fld>
            <a:endParaRPr lang="en-GB"/>
          </a:p>
        </p:txBody>
      </p:sp>
    </p:spTree>
    <p:extLst>
      <p:ext uri="{BB962C8B-B14F-4D97-AF65-F5344CB8AC3E}">
        <p14:creationId xmlns:p14="http://schemas.microsoft.com/office/powerpoint/2010/main" val="412975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43</a:t>
            </a:fld>
            <a:endParaRPr lang="en-GB"/>
          </a:p>
        </p:txBody>
      </p:sp>
    </p:spTree>
    <p:extLst>
      <p:ext uri="{BB962C8B-B14F-4D97-AF65-F5344CB8AC3E}">
        <p14:creationId xmlns:p14="http://schemas.microsoft.com/office/powerpoint/2010/main" val="4129756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44</a:t>
            </a:fld>
            <a:endParaRPr lang="en-GB"/>
          </a:p>
        </p:txBody>
      </p:sp>
    </p:spTree>
    <p:extLst>
      <p:ext uri="{BB962C8B-B14F-4D97-AF65-F5344CB8AC3E}">
        <p14:creationId xmlns:p14="http://schemas.microsoft.com/office/powerpoint/2010/main" val="4129756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45</a:t>
            </a:fld>
            <a:endParaRPr lang="en-GB"/>
          </a:p>
        </p:txBody>
      </p:sp>
    </p:spTree>
    <p:extLst>
      <p:ext uri="{BB962C8B-B14F-4D97-AF65-F5344CB8AC3E}">
        <p14:creationId xmlns:p14="http://schemas.microsoft.com/office/powerpoint/2010/main" val="4129756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Old textbook</a:t>
            </a:r>
          </a:p>
        </p:txBody>
      </p:sp>
      <p:sp>
        <p:nvSpPr>
          <p:cNvPr id="4" name="Slide Number Placeholder 3"/>
          <p:cNvSpPr>
            <a:spLocks noGrp="1"/>
          </p:cNvSpPr>
          <p:nvPr>
            <p:ph type="sldNum" sz="quarter" idx="10"/>
          </p:nvPr>
        </p:nvSpPr>
        <p:spPr/>
        <p:txBody>
          <a:bodyPr/>
          <a:lstStyle/>
          <a:p>
            <a:fld id="{A44EE46B-4A80-448C-BA33-3048820DCE41}" type="slidenum">
              <a:rPr lang="en-GB" smtClean="0"/>
              <a:pPr/>
              <a:t>47</a:t>
            </a:fld>
            <a:endParaRPr lang="en-GB"/>
          </a:p>
        </p:txBody>
      </p:sp>
    </p:spTree>
    <p:extLst>
      <p:ext uri="{BB962C8B-B14F-4D97-AF65-F5344CB8AC3E}">
        <p14:creationId xmlns:p14="http://schemas.microsoft.com/office/powerpoint/2010/main" val="239890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20</a:t>
            </a:fld>
            <a:endParaRPr lang="en-GB"/>
          </a:p>
        </p:txBody>
      </p:sp>
    </p:spTree>
    <p:extLst>
      <p:ext uri="{BB962C8B-B14F-4D97-AF65-F5344CB8AC3E}">
        <p14:creationId xmlns:p14="http://schemas.microsoft.com/office/powerpoint/2010/main" val="3636655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Old textbook</a:t>
            </a:r>
          </a:p>
        </p:txBody>
      </p:sp>
      <p:sp>
        <p:nvSpPr>
          <p:cNvPr id="4" name="Slide Number Placeholder 3"/>
          <p:cNvSpPr>
            <a:spLocks noGrp="1"/>
          </p:cNvSpPr>
          <p:nvPr>
            <p:ph type="sldNum" sz="quarter" idx="10"/>
          </p:nvPr>
        </p:nvSpPr>
        <p:spPr/>
        <p:txBody>
          <a:bodyPr/>
          <a:lstStyle/>
          <a:p>
            <a:fld id="{A44EE46B-4A80-448C-BA33-3048820DCE41}" type="slidenum">
              <a:rPr lang="en-GB" smtClean="0"/>
              <a:pPr/>
              <a:t>48</a:t>
            </a:fld>
            <a:endParaRPr lang="en-GB"/>
          </a:p>
        </p:txBody>
      </p:sp>
    </p:spTree>
    <p:extLst>
      <p:ext uri="{BB962C8B-B14F-4D97-AF65-F5344CB8AC3E}">
        <p14:creationId xmlns:p14="http://schemas.microsoft.com/office/powerpoint/2010/main" val="2398901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Old textbook</a:t>
            </a:r>
          </a:p>
        </p:txBody>
      </p:sp>
      <p:sp>
        <p:nvSpPr>
          <p:cNvPr id="4" name="Slide Number Placeholder 3"/>
          <p:cNvSpPr>
            <a:spLocks noGrp="1"/>
          </p:cNvSpPr>
          <p:nvPr>
            <p:ph type="sldNum" sz="quarter" idx="10"/>
          </p:nvPr>
        </p:nvSpPr>
        <p:spPr/>
        <p:txBody>
          <a:bodyPr/>
          <a:lstStyle/>
          <a:p>
            <a:fld id="{A44EE46B-4A80-448C-BA33-3048820DCE41}" type="slidenum">
              <a:rPr lang="en-GB" smtClean="0"/>
              <a:pPr/>
              <a:t>55</a:t>
            </a:fld>
            <a:endParaRPr lang="en-GB"/>
          </a:p>
        </p:txBody>
      </p:sp>
    </p:spTree>
    <p:extLst>
      <p:ext uri="{BB962C8B-B14F-4D97-AF65-F5344CB8AC3E}">
        <p14:creationId xmlns:p14="http://schemas.microsoft.com/office/powerpoint/2010/main" val="239890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Nuclear family extended families, lone parent families, reconstituted families, same sex families, non-family households, single</a:t>
            </a:r>
            <a:r>
              <a:rPr lang="en-GB" baseline="0" dirty="0"/>
              <a:t> person households, reconstituted families, bean pole families, living apart together, empty nest family, neo nuclear family</a:t>
            </a:r>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21</a:t>
            </a:fld>
            <a:endParaRPr lang="en-GB"/>
          </a:p>
        </p:txBody>
      </p:sp>
    </p:spTree>
    <p:extLst>
      <p:ext uri="{BB962C8B-B14F-4D97-AF65-F5344CB8AC3E}">
        <p14:creationId xmlns:p14="http://schemas.microsoft.com/office/powerpoint/2010/main" val="345522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22</a:t>
            </a:fld>
            <a:endParaRPr lang="en-GB"/>
          </a:p>
        </p:txBody>
      </p:sp>
    </p:spTree>
    <p:extLst>
      <p:ext uri="{BB962C8B-B14F-4D97-AF65-F5344CB8AC3E}">
        <p14:creationId xmlns:p14="http://schemas.microsoft.com/office/powerpoint/2010/main" val="96059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23</a:t>
            </a:fld>
            <a:endParaRPr lang="en-GB"/>
          </a:p>
        </p:txBody>
      </p:sp>
    </p:spTree>
    <p:extLst>
      <p:ext uri="{BB962C8B-B14F-4D97-AF65-F5344CB8AC3E}">
        <p14:creationId xmlns:p14="http://schemas.microsoft.com/office/powerpoint/2010/main" val="96059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a:t>http://www.theguardian.com/uk/2002/may/05/johnarlidge.theobserver</a:t>
            </a:r>
          </a:p>
        </p:txBody>
      </p:sp>
      <p:sp>
        <p:nvSpPr>
          <p:cNvPr id="4" name="Slide Number Placeholder 3"/>
          <p:cNvSpPr>
            <a:spLocks noGrp="1"/>
          </p:cNvSpPr>
          <p:nvPr>
            <p:ph type="sldNum" sz="quarter" idx="10"/>
          </p:nvPr>
        </p:nvSpPr>
        <p:spPr/>
        <p:txBody>
          <a:bodyPr/>
          <a:lstStyle/>
          <a:p>
            <a:fld id="{A44EE46B-4A80-448C-BA33-3048820DCE41}" type="slidenum">
              <a:rPr lang="en-GB" smtClean="0"/>
              <a:pPr/>
              <a:t>25</a:t>
            </a:fld>
            <a:endParaRPr lang="en-GB"/>
          </a:p>
        </p:txBody>
      </p:sp>
    </p:spTree>
    <p:extLst>
      <p:ext uri="{BB962C8B-B14F-4D97-AF65-F5344CB8AC3E}">
        <p14:creationId xmlns:p14="http://schemas.microsoft.com/office/powerpoint/2010/main" val="53556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a:t>http://www.theguardian.com/uk/2002/may/05/johnarlidge.theobserver</a:t>
            </a:r>
          </a:p>
        </p:txBody>
      </p:sp>
      <p:sp>
        <p:nvSpPr>
          <p:cNvPr id="4" name="Slide Number Placeholder 3"/>
          <p:cNvSpPr>
            <a:spLocks noGrp="1"/>
          </p:cNvSpPr>
          <p:nvPr>
            <p:ph type="sldNum" sz="quarter" idx="10"/>
          </p:nvPr>
        </p:nvSpPr>
        <p:spPr/>
        <p:txBody>
          <a:bodyPr/>
          <a:lstStyle/>
          <a:p>
            <a:fld id="{A44EE46B-4A80-448C-BA33-3048820DCE41}" type="slidenum">
              <a:rPr lang="en-GB" smtClean="0"/>
              <a:pPr/>
              <a:t>26</a:t>
            </a:fld>
            <a:endParaRPr lang="en-GB"/>
          </a:p>
        </p:txBody>
      </p:sp>
    </p:spTree>
    <p:extLst>
      <p:ext uri="{BB962C8B-B14F-4D97-AF65-F5344CB8AC3E}">
        <p14:creationId xmlns:p14="http://schemas.microsoft.com/office/powerpoint/2010/main" val="260974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27</a:t>
            </a:fld>
            <a:endParaRPr lang="en-GB" dirty="0"/>
          </a:p>
        </p:txBody>
      </p:sp>
    </p:spTree>
    <p:extLst>
      <p:ext uri="{BB962C8B-B14F-4D97-AF65-F5344CB8AC3E}">
        <p14:creationId xmlns:p14="http://schemas.microsoft.com/office/powerpoint/2010/main" val="2949195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4EE46B-4A80-448C-BA33-3048820DCE41}" type="slidenum">
              <a:rPr lang="en-GB" smtClean="0"/>
              <a:pPr/>
              <a:t>28</a:t>
            </a:fld>
            <a:endParaRPr lang="en-GB" dirty="0"/>
          </a:p>
        </p:txBody>
      </p:sp>
    </p:spTree>
    <p:extLst>
      <p:ext uri="{BB962C8B-B14F-4D97-AF65-F5344CB8AC3E}">
        <p14:creationId xmlns:p14="http://schemas.microsoft.com/office/powerpoint/2010/main" val="374429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BB41599-C048-4A4E-99FB-2FB6A61A9C34}" type="datetimeFigureOut">
              <a:rPr lang="en-GB" smtClean="0"/>
              <a:pPr/>
              <a:t>23/05/2020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66FD1-3DC1-4151-AD42-F82EC70C27C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B41599-C048-4A4E-99FB-2FB6A61A9C34}" type="datetimeFigureOut">
              <a:rPr lang="en-GB" smtClean="0"/>
              <a:pPr/>
              <a:t>23/05/2020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66FD1-3DC1-4151-AD42-F82EC70C27C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B41599-C048-4A4E-99FB-2FB6A61A9C34}" type="datetimeFigureOut">
              <a:rPr lang="en-GB" smtClean="0"/>
              <a:pPr/>
              <a:t>23/05/2020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66FD1-3DC1-4151-AD42-F82EC70C27C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B41599-C048-4A4E-99FB-2FB6A61A9C34}" type="datetimeFigureOut">
              <a:rPr lang="en-GB" smtClean="0"/>
              <a:pPr/>
              <a:t>23/05/2020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66FD1-3DC1-4151-AD42-F82EC70C27C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B41599-C048-4A4E-99FB-2FB6A61A9C34}" type="datetimeFigureOut">
              <a:rPr lang="en-GB" smtClean="0"/>
              <a:pPr/>
              <a:t>23/05/2020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66FD1-3DC1-4151-AD42-F82EC70C27C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B41599-C048-4A4E-99FB-2FB6A61A9C34}" type="datetimeFigureOut">
              <a:rPr lang="en-GB" smtClean="0"/>
              <a:pPr/>
              <a:t>23/05/2020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66FD1-3DC1-4151-AD42-F82EC70C27C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B41599-C048-4A4E-99FB-2FB6A61A9C34}" type="datetimeFigureOut">
              <a:rPr lang="en-GB" smtClean="0"/>
              <a:pPr/>
              <a:t>23/05/2020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266FD1-3DC1-4151-AD42-F82EC70C27C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B41599-C048-4A4E-99FB-2FB6A61A9C34}" type="datetimeFigureOut">
              <a:rPr lang="en-GB" smtClean="0"/>
              <a:pPr/>
              <a:t>23/05/2020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266FD1-3DC1-4151-AD42-F82EC70C27C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41599-C048-4A4E-99FB-2FB6A61A9C34}" type="datetimeFigureOut">
              <a:rPr lang="en-GB" smtClean="0"/>
              <a:pPr/>
              <a:t>23/05/2020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266FD1-3DC1-4151-AD42-F82EC70C27C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B41599-C048-4A4E-99FB-2FB6A61A9C34}" type="datetimeFigureOut">
              <a:rPr lang="en-GB" smtClean="0"/>
              <a:pPr/>
              <a:t>23/05/2020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66FD1-3DC1-4151-AD42-F82EC70C27C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B41599-C048-4A4E-99FB-2FB6A61A9C34}" type="datetimeFigureOut">
              <a:rPr lang="en-GB" smtClean="0"/>
              <a:pPr/>
              <a:t>23/05/2020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66FD1-3DC1-4151-AD42-F82EC70C27C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41599-C048-4A4E-99FB-2FB6A61A9C34}" type="datetimeFigureOut">
              <a:rPr lang="en-GB" smtClean="0"/>
              <a:pPr/>
              <a:t>23/05/2020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66FD1-3DC1-4151-AD42-F82EC70C27C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theguardian.com/uk/2002/may/05/johnarlidge.theobserv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heguardian.com/profile/johnarlidg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88641"/>
            <a:ext cx="8725172" cy="646331"/>
          </a:xfrm>
          <a:prstGeom prst="rect">
            <a:avLst/>
          </a:prstGeom>
          <a:noFill/>
        </p:spPr>
        <p:txBody>
          <a:bodyPr wrap="square" rtlCol="0">
            <a:spAutoFit/>
          </a:bodyPr>
          <a:lstStyle/>
          <a:p>
            <a:r>
              <a:rPr lang="en-GB" sz="3600" b="1" u="sng" dirty="0">
                <a:latin typeface="Adobe Gothic Std B" pitchFamily="34" charset="-128"/>
                <a:ea typeface="Adobe Gothic Std B" pitchFamily="34" charset="-128"/>
              </a:rPr>
              <a:t>FAMILY DIVERSITY</a:t>
            </a:r>
          </a:p>
        </p:txBody>
      </p:sp>
      <p:pic>
        <p:nvPicPr>
          <p:cNvPr id="1029" name="Picture 5" descr="https://i.ytimg.com/vi/thoo4e3NKBY/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12811" b="12349"/>
          <a:stretch/>
        </p:blipFill>
        <p:spPr bwMode="auto">
          <a:xfrm>
            <a:off x="1703513" y="1007022"/>
            <a:ext cx="6542797"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245" t="31855" r="43543" b="8333"/>
          <a:stretch/>
        </p:blipFill>
        <p:spPr bwMode="auto">
          <a:xfrm>
            <a:off x="7127404" y="2533957"/>
            <a:ext cx="3540596" cy="437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36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33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06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1981200" y="608"/>
            <a:ext cx="8229600" cy="548072"/>
          </a:xfrm>
        </p:spPr>
        <p:txBody>
          <a:bodyPr>
            <a:normAutofit fontScale="90000"/>
          </a:bodyPr>
          <a:lstStyle/>
          <a:p>
            <a:pPr eaLnBrk="1" hangingPunct="1"/>
            <a:r>
              <a:rPr lang="en-GB" sz="3200" dirty="0"/>
              <a:t>Criticisms of the Functionalist view:</a:t>
            </a:r>
          </a:p>
        </p:txBody>
      </p:sp>
      <p:graphicFrame>
        <p:nvGraphicFramePr>
          <p:cNvPr id="6" name="Content Placeholder 6"/>
          <p:cNvGraphicFramePr>
            <a:graphicFrameLocks/>
          </p:cNvGraphicFramePr>
          <p:nvPr>
            <p:extLst>
              <p:ext uri="{D42A27DB-BD31-4B8C-83A1-F6EECF244321}">
                <p14:modId xmlns:p14="http://schemas.microsoft.com/office/powerpoint/2010/main" val="1974453782"/>
              </p:ext>
            </p:extLst>
          </p:nvPr>
        </p:nvGraphicFramePr>
        <p:xfrm>
          <a:off x="1524000" y="595536"/>
          <a:ext cx="9144000" cy="6217920"/>
        </p:xfrm>
        <a:graphic>
          <a:graphicData uri="http://schemas.openxmlformats.org/drawingml/2006/table">
            <a:tbl>
              <a:tblPr firstRow="1" bandRow="1">
                <a:tableStyleId>{5C22544A-7EE6-4342-B048-85BDC9FD1C3A}</a:tableStyleId>
              </a:tblPr>
              <a:tblGrid>
                <a:gridCol w="1907704">
                  <a:extLst>
                    <a:ext uri="{9D8B030D-6E8A-4147-A177-3AD203B41FA5}">
                      <a16:colId xmlns:a16="http://schemas.microsoft.com/office/drawing/2014/main" val="20000"/>
                    </a:ext>
                  </a:extLst>
                </a:gridCol>
                <a:gridCol w="4188296">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65590">
                <a:tc>
                  <a:txBody>
                    <a:bodyPr/>
                    <a:lstStyle/>
                    <a:p>
                      <a:r>
                        <a:rPr lang="en-GB" dirty="0"/>
                        <a:t>Who?</a:t>
                      </a:r>
                    </a:p>
                  </a:txBody>
                  <a:tcPr/>
                </a:tc>
                <a:tc>
                  <a:txBody>
                    <a:bodyPr/>
                    <a:lstStyle/>
                    <a:p>
                      <a:r>
                        <a:rPr lang="en-GB" dirty="0"/>
                        <a:t>Criticism</a:t>
                      </a:r>
                    </a:p>
                  </a:txBody>
                  <a:tcPr/>
                </a:tc>
                <a:tc>
                  <a:txBody>
                    <a:bodyPr/>
                    <a:lstStyle/>
                    <a:p>
                      <a:r>
                        <a:rPr lang="en-GB" dirty="0"/>
                        <a:t>What specifically is being criticised?</a:t>
                      </a:r>
                    </a:p>
                  </a:txBody>
                  <a:tcPr/>
                </a:tc>
                <a:extLst>
                  <a:ext uri="{0D108BD9-81ED-4DB2-BD59-A6C34878D82A}">
                    <a16:rowId xmlns:a16="http://schemas.microsoft.com/office/drawing/2014/main" val="10000"/>
                  </a:ext>
                </a:extLst>
              </a:tr>
              <a:tr h="2895244">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2102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24480"/>
            <a:ext cx="9144000" cy="2308324"/>
          </a:xfrm>
          <a:prstGeom prst="rect">
            <a:avLst/>
          </a:prstGeom>
          <a:solidFill>
            <a:srgbClr val="FFFF00"/>
          </a:solidFill>
        </p:spPr>
        <p:txBody>
          <a:bodyPr wrap="square" rtlCol="0">
            <a:spAutoFit/>
          </a:bodyPr>
          <a:lstStyle/>
          <a:p>
            <a:endParaRPr lang="en-GB" dirty="0"/>
          </a:p>
          <a:p>
            <a:r>
              <a:rPr lang="en-GB" dirty="0"/>
              <a:t>Marxists take a conflict view of the family, arguing that it functions to maintain and reinforce capitalist society. Capitalism is the type of society that we live in today. It is based on the ownership of private property and the nuclear family reinforces capitalist ideology and keeps people in their class positions, either working class or middle class. The nuclear family does this through preventing children and adults from questioning the unfairness of the system and providing a place where the frustrations with the system can be vented. 		</a:t>
            </a:r>
          </a:p>
          <a:p>
            <a:endParaRPr lang="en-GB" dirty="0"/>
          </a:p>
        </p:txBody>
      </p:sp>
      <p:sp>
        <p:nvSpPr>
          <p:cNvPr id="8" name="TextBox 7"/>
          <p:cNvSpPr txBox="1"/>
          <p:nvPr/>
        </p:nvSpPr>
        <p:spPr>
          <a:xfrm>
            <a:off x="1524001" y="0"/>
            <a:ext cx="9154345" cy="553998"/>
          </a:xfrm>
          <a:prstGeom prst="rect">
            <a:avLst/>
          </a:prstGeom>
          <a:noFill/>
        </p:spPr>
        <p:txBody>
          <a:bodyPr wrap="square" rtlCol="0">
            <a:spAutoFit/>
          </a:bodyPr>
          <a:lstStyle/>
          <a:p>
            <a:pPr algn="ctr"/>
            <a:r>
              <a:rPr lang="en-GB" sz="3000" b="1" dirty="0"/>
              <a:t>Marxist View on the Role of the Family</a:t>
            </a:r>
          </a:p>
        </p:txBody>
      </p:sp>
      <p:sp>
        <p:nvSpPr>
          <p:cNvPr id="9" name="TextBox 8"/>
          <p:cNvSpPr txBox="1"/>
          <p:nvPr/>
        </p:nvSpPr>
        <p:spPr>
          <a:xfrm>
            <a:off x="1513656" y="2832805"/>
            <a:ext cx="4582345" cy="646331"/>
          </a:xfrm>
          <a:prstGeom prst="rect">
            <a:avLst/>
          </a:prstGeom>
          <a:noFill/>
        </p:spPr>
        <p:txBody>
          <a:bodyPr wrap="square" rtlCol="0">
            <a:spAutoFit/>
          </a:bodyPr>
          <a:lstStyle/>
          <a:p>
            <a:r>
              <a:rPr lang="en-GB" dirty="0"/>
              <a:t>How does the Marxist view support Functionalist theory? </a:t>
            </a:r>
          </a:p>
        </p:txBody>
      </p:sp>
      <p:sp>
        <p:nvSpPr>
          <p:cNvPr id="6" name="TextBox 5">
            <a:extLst>
              <a:ext uri="{FF2B5EF4-FFF2-40B4-BE49-F238E27FC236}">
                <a16:creationId xmlns:a16="http://schemas.microsoft.com/office/drawing/2014/main" id="{A27CC115-3A88-4620-BE15-5266A73278A0}"/>
              </a:ext>
            </a:extLst>
          </p:cNvPr>
          <p:cNvSpPr txBox="1"/>
          <p:nvPr/>
        </p:nvSpPr>
        <p:spPr>
          <a:xfrm>
            <a:off x="6096000" y="2862323"/>
            <a:ext cx="4582345" cy="646331"/>
          </a:xfrm>
          <a:prstGeom prst="rect">
            <a:avLst/>
          </a:prstGeom>
          <a:noFill/>
        </p:spPr>
        <p:txBody>
          <a:bodyPr wrap="square" rtlCol="0">
            <a:spAutoFit/>
          </a:bodyPr>
          <a:lstStyle/>
          <a:p>
            <a:r>
              <a:rPr lang="en-GB" dirty="0"/>
              <a:t>How does the Marxist view challenge Functionalist theory? </a:t>
            </a:r>
          </a:p>
        </p:txBody>
      </p:sp>
    </p:spTree>
    <p:extLst>
      <p:ext uri="{BB962C8B-B14F-4D97-AF65-F5344CB8AC3E}">
        <p14:creationId xmlns:p14="http://schemas.microsoft.com/office/powerpoint/2010/main" val="2609811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22757"/>
            <a:ext cx="9144000" cy="6894195"/>
          </a:xfrm>
          <a:prstGeom prst="rect">
            <a:avLst/>
          </a:prstGeom>
          <a:noFill/>
        </p:spPr>
        <p:txBody>
          <a:bodyPr wrap="square" rtlCol="0">
            <a:spAutoFit/>
          </a:bodyPr>
          <a:lstStyle/>
          <a:p>
            <a:r>
              <a:rPr lang="en-GB" sz="1300" dirty="0"/>
              <a:t>The New Right regard the nuclear family as the ideal family form. They argue that traditional roles and relationships provide positive socialisation for children who have clear role model. Within the family, New Right thinkers argue that the mother should take the caregiving expressive role while the father should take the instrumental or breadwinning role. The New Right are critical of alternatives to the nuclear family and express strong concerns with the breakdown of traditional family life, seeing it as leading to problems in wider society such as an increase in antisocial behaviour and crime.   </a:t>
            </a:r>
            <a:r>
              <a:rPr lang="en-GB" sz="1300" b="1" dirty="0"/>
              <a:t>ALSO READ PAGES 81-83 OF TEXTBOOK</a:t>
            </a:r>
            <a:r>
              <a:rPr lang="en-GB" dirty="0"/>
              <a:t>	</a:t>
            </a:r>
          </a:p>
          <a:p>
            <a:endParaRPr lang="en-GB" dirty="0"/>
          </a:p>
          <a:p>
            <a:r>
              <a:rPr lang="en-GB" sz="1200" b="1" dirty="0"/>
              <a:t>Discuss the following issues from the perspective of that social theory. What is the cause of each change or issue? What solutions or suggestions might each theory offer? </a:t>
            </a:r>
          </a:p>
          <a:p>
            <a:r>
              <a:rPr lang="en-GB" sz="1200" b="1" dirty="0"/>
              <a:t>• High divorce rates </a:t>
            </a:r>
          </a:p>
          <a:p>
            <a:endParaRPr lang="en-GB" sz="1200" b="1" dirty="0"/>
          </a:p>
          <a:p>
            <a:endParaRPr lang="en-GB" sz="1200" b="1" dirty="0"/>
          </a:p>
          <a:p>
            <a:endParaRPr lang="en-GB" sz="1200" b="1" dirty="0"/>
          </a:p>
          <a:p>
            <a:endParaRPr lang="en-GB" sz="1200" b="1" dirty="0"/>
          </a:p>
          <a:p>
            <a:r>
              <a:rPr lang="en-GB" sz="1200" b="1" dirty="0"/>
              <a:t>• Antisocial behaviour (such as the cause of the riots that took place in the UK in 2011) </a:t>
            </a:r>
          </a:p>
          <a:p>
            <a:endParaRPr lang="en-GB" sz="1200" b="1" dirty="0"/>
          </a:p>
          <a:p>
            <a:endParaRPr lang="en-GB" sz="1200" b="1" dirty="0"/>
          </a:p>
          <a:p>
            <a:endParaRPr lang="en-GB" sz="1200" b="1" dirty="0"/>
          </a:p>
          <a:p>
            <a:endParaRPr lang="en-GB" sz="1200" b="1" dirty="0"/>
          </a:p>
          <a:p>
            <a:endParaRPr lang="en-GB" sz="1200" b="1" dirty="0"/>
          </a:p>
          <a:p>
            <a:r>
              <a:rPr lang="en-GB" sz="1200" b="1" dirty="0"/>
              <a:t>• Women choosing not to have children </a:t>
            </a:r>
          </a:p>
          <a:p>
            <a:endParaRPr lang="en-GB" sz="1200" b="1" dirty="0"/>
          </a:p>
          <a:p>
            <a:endParaRPr lang="en-GB" sz="1200" b="1" dirty="0"/>
          </a:p>
          <a:p>
            <a:endParaRPr lang="en-GB" sz="1200" b="1" dirty="0"/>
          </a:p>
          <a:p>
            <a:endParaRPr lang="en-GB" sz="1200" b="1" dirty="0"/>
          </a:p>
          <a:p>
            <a:endParaRPr lang="en-GB" sz="1200" b="1" dirty="0"/>
          </a:p>
          <a:p>
            <a:r>
              <a:rPr lang="en-GB" sz="1200" b="1" dirty="0"/>
              <a:t>• Increase in same sex families </a:t>
            </a:r>
          </a:p>
          <a:p>
            <a:endParaRPr lang="en-GB" sz="1200" b="1" dirty="0"/>
          </a:p>
          <a:p>
            <a:endParaRPr lang="en-GB" sz="1200" b="1" dirty="0"/>
          </a:p>
          <a:p>
            <a:endParaRPr lang="en-GB" sz="1200" b="1" dirty="0"/>
          </a:p>
          <a:p>
            <a:endParaRPr lang="en-GB" sz="1200" b="1" dirty="0"/>
          </a:p>
          <a:p>
            <a:r>
              <a:rPr lang="en-GB" sz="1200" b="1" dirty="0"/>
              <a:t>• Domestic violence within the family. </a:t>
            </a:r>
            <a:r>
              <a:rPr lang="en-GB" dirty="0"/>
              <a:t>	</a:t>
            </a:r>
          </a:p>
          <a:p>
            <a:endParaRPr lang="en-GB" dirty="0"/>
          </a:p>
          <a:p>
            <a:endParaRPr lang="en-GB" dirty="0"/>
          </a:p>
        </p:txBody>
      </p:sp>
      <p:sp>
        <p:nvSpPr>
          <p:cNvPr id="5" name="TextBox 4"/>
          <p:cNvSpPr txBox="1"/>
          <p:nvPr/>
        </p:nvSpPr>
        <p:spPr>
          <a:xfrm>
            <a:off x="1539551" y="-5318"/>
            <a:ext cx="9154345" cy="338554"/>
          </a:xfrm>
          <a:prstGeom prst="rect">
            <a:avLst/>
          </a:prstGeom>
          <a:noFill/>
        </p:spPr>
        <p:txBody>
          <a:bodyPr wrap="square" rtlCol="0">
            <a:spAutoFit/>
          </a:bodyPr>
          <a:lstStyle/>
          <a:p>
            <a:pPr algn="ctr"/>
            <a:r>
              <a:rPr lang="en-GB" sz="1600" b="1" dirty="0"/>
              <a:t>New Right View on the Role of the Family</a:t>
            </a:r>
          </a:p>
        </p:txBody>
      </p:sp>
    </p:spTree>
    <p:extLst>
      <p:ext uri="{BB962C8B-B14F-4D97-AF65-F5344CB8AC3E}">
        <p14:creationId xmlns:p14="http://schemas.microsoft.com/office/powerpoint/2010/main" val="88609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3655" y="348314"/>
            <a:ext cx="9144000" cy="6663363"/>
          </a:xfrm>
          <a:prstGeom prst="rect">
            <a:avLst/>
          </a:prstGeom>
          <a:noFill/>
        </p:spPr>
        <p:txBody>
          <a:bodyPr wrap="square" rtlCol="0">
            <a:spAutoFit/>
          </a:bodyPr>
          <a:lstStyle/>
          <a:p>
            <a:r>
              <a:rPr lang="en-GB" sz="1300" dirty="0"/>
              <a:t>Marxists take a conflict view of the family, arguing that it functions to maintain and reinforce capitalist society. Capitalism is the type of society that we live in today. It is based on the ownership of private property and the nuclear family reinforces capitalist ideology and keeps people in their class positions, either working class or middle class. The nuclear family does this through preventing children and adults from questioning the unfairness of the system and providing a place where the frustrations with the system can be vented.   </a:t>
            </a:r>
            <a:r>
              <a:rPr lang="en-GB" sz="1300" b="1" dirty="0"/>
              <a:t>ALSO READ PAGE 84 OF THE TEXTBOOK</a:t>
            </a:r>
            <a:endParaRPr lang="en-GB" sz="1300" dirty="0"/>
          </a:p>
          <a:p>
            <a:endParaRPr lang="en-GB" sz="1300" dirty="0"/>
          </a:p>
          <a:p>
            <a:r>
              <a:rPr lang="en-GB" sz="1200" b="1" dirty="0"/>
              <a:t>Discuss the following issues from the perspective of that social theory. What is the cause of each change or issue? What solutions or suggestions might each theory offer? </a:t>
            </a:r>
          </a:p>
          <a:p>
            <a:r>
              <a:rPr lang="en-GB" sz="1200" dirty="0"/>
              <a:t>• High divorce rates </a:t>
            </a:r>
          </a:p>
          <a:p>
            <a:endParaRPr lang="en-GB" sz="1200" dirty="0"/>
          </a:p>
          <a:p>
            <a:endParaRPr lang="en-GB" sz="1200" dirty="0"/>
          </a:p>
          <a:p>
            <a:endParaRPr lang="en-GB" sz="1200" dirty="0"/>
          </a:p>
          <a:p>
            <a:endParaRPr lang="en-GB" sz="1200" dirty="0"/>
          </a:p>
          <a:p>
            <a:r>
              <a:rPr lang="en-GB" sz="1200" dirty="0"/>
              <a:t>• Antisocial behaviour (such as the cause of the riots that took place in the UK in 2011) </a:t>
            </a:r>
          </a:p>
          <a:p>
            <a:endParaRPr lang="en-GB" sz="1200" dirty="0"/>
          </a:p>
          <a:p>
            <a:endParaRPr lang="en-GB" sz="1200" dirty="0"/>
          </a:p>
          <a:p>
            <a:endParaRPr lang="en-GB" sz="1200" dirty="0"/>
          </a:p>
          <a:p>
            <a:endParaRPr lang="en-GB" sz="1200" dirty="0"/>
          </a:p>
          <a:p>
            <a:r>
              <a:rPr lang="en-GB" sz="1200" dirty="0"/>
              <a:t>• Women choosing not to have children </a:t>
            </a:r>
          </a:p>
          <a:p>
            <a:endParaRPr lang="en-GB" sz="1200" dirty="0"/>
          </a:p>
          <a:p>
            <a:endParaRPr lang="en-GB" sz="1200" dirty="0"/>
          </a:p>
          <a:p>
            <a:endParaRPr lang="en-GB" sz="1200" dirty="0"/>
          </a:p>
          <a:p>
            <a:endParaRPr lang="en-GB" sz="1200" dirty="0"/>
          </a:p>
          <a:p>
            <a:r>
              <a:rPr lang="en-GB" sz="1200" dirty="0"/>
              <a:t>• Increase in same sex families </a:t>
            </a:r>
          </a:p>
          <a:p>
            <a:endParaRPr lang="en-GB" sz="1200" dirty="0"/>
          </a:p>
          <a:p>
            <a:endParaRPr lang="en-GB" sz="1200" dirty="0"/>
          </a:p>
          <a:p>
            <a:endParaRPr lang="en-GB" sz="1200" dirty="0"/>
          </a:p>
          <a:p>
            <a:endParaRPr lang="en-GB" sz="1200" dirty="0"/>
          </a:p>
          <a:p>
            <a:r>
              <a:rPr lang="en-GB" sz="1200" dirty="0"/>
              <a:t>• Domestic violence within the family</a:t>
            </a:r>
            <a:r>
              <a:rPr lang="en-GB" dirty="0"/>
              <a:t>. 	</a:t>
            </a:r>
          </a:p>
          <a:p>
            <a:r>
              <a:rPr lang="en-GB" dirty="0"/>
              <a:t>	</a:t>
            </a:r>
          </a:p>
          <a:p>
            <a:endParaRPr lang="en-GB" dirty="0"/>
          </a:p>
          <a:p>
            <a:endParaRPr lang="en-GB" dirty="0"/>
          </a:p>
        </p:txBody>
      </p:sp>
      <p:sp>
        <p:nvSpPr>
          <p:cNvPr id="3" name="TextBox 2"/>
          <p:cNvSpPr txBox="1"/>
          <p:nvPr/>
        </p:nvSpPr>
        <p:spPr>
          <a:xfrm>
            <a:off x="1513656" y="17367"/>
            <a:ext cx="9154345" cy="338554"/>
          </a:xfrm>
          <a:prstGeom prst="rect">
            <a:avLst/>
          </a:prstGeom>
          <a:noFill/>
        </p:spPr>
        <p:txBody>
          <a:bodyPr wrap="square" rtlCol="0">
            <a:spAutoFit/>
          </a:bodyPr>
          <a:lstStyle/>
          <a:p>
            <a:pPr algn="ctr"/>
            <a:r>
              <a:rPr lang="en-GB" sz="1600" b="1" dirty="0"/>
              <a:t>Marxist View on the Role of the Family</a:t>
            </a:r>
          </a:p>
        </p:txBody>
      </p:sp>
    </p:spTree>
    <p:extLst>
      <p:ext uri="{BB962C8B-B14F-4D97-AF65-F5344CB8AC3E}">
        <p14:creationId xmlns:p14="http://schemas.microsoft.com/office/powerpoint/2010/main" val="3909875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26833"/>
            <a:ext cx="9144000" cy="5970865"/>
          </a:xfrm>
          <a:prstGeom prst="rect">
            <a:avLst/>
          </a:prstGeom>
          <a:noFill/>
        </p:spPr>
        <p:txBody>
          <a:bodyPr wrap="square" rtlCol="0">
            <a:spAutoFit/>
          </a:bodyPr>
          <a:lstStyle/>
          <a:p>
            <a:r>
              <a:rPr lang="en-GB" sz="1300" dirty="0"/>
              <a:t>Feminists regard the nuclear family as the key site for the reproduction of gender inequalities, reflecting patriarchal ideology. There are various forms of feminism, however feminists share the view that the family is oppressive and damaging for women who end up taking responsibility for domestic work and the mundane jobs and at the same time having less power than their male counterparts. Feminists are in favour of family diversity as they regard new forms of relationships as providing women with a chance to negotiate their roles and relationships in a more egalitarian way.   </a:t>
            </a:r>
            <a:r>
              <a:rPr lang="en-GB" sz="1300" b="1" dirty="0"/>
              <a:t>ALSO READ PAGES 85-88</a:t>
            </a:r>
            <a:r>
              <a:rPr lang="en-GB" dirty="0"/>
              <a:t>	</a:t>
            </a:r>
          </a:p>
          <a:p>
            <a:endParaRPr lang="en-GB" dirty="0"/>
          </a:p>
          <a:p>
            <a:r>
              <a:rPr lang="en-GB" sz="1200" b="1" dirty="0"/>
              <a:t>Discuss the following issues from the perspective of that social theory. What is the cause of each change or issue? What solutions or suggestions might each theory offer? </a:t>
            </a:r>
          </a:p>
          <a:p>
            <a:r>
              <a:rPr lang="en-GB" sz="1200" dirty="0"/>
              <a:t>• High divorce rates </a:t>
            </a:r>
          </a:p>
          <a:p>
            <a:endParaRPr lang="en-GB" sz="1200" dirty="0"/>
          </a:p>
          <a:p>
            <a:endParaRPr lang="en-GB" sz="1200" dirty="0"/>
          </a:p>
          <a:p>
            <a:endParaRPr lang="en-GB" sz="1200" dirty="0"/>
          </a:p>
          <a:p>
            <a:endParaRPr lang="en-GB" sz="1200" dirty="0"/>
          </a:p>
          <a:p>
            <a:r>
              <a:rPr lang="en-GB" sz="1200" dirty="0"/>
              <a:t>• Antisocial behaviour (such as the cause of the riots that took place in the UK in 2011) </a:t>
            </a:r>
          </a:p>
          <a:p>
            <a:endParaRPr lang="en-GB" sz="1200" dirty="0"/>
          </a:p>
          <a:p>
            <a:endParaRPr lang="en-GB" sz="1200" dirty="0"/>
          </a:p>
          <a:p>
            <a:endParaRPr lang="en-GB" sz="1200" dirty="0"/>
          </a:p>
          <a:p>
            <a:endParaRPr lang="en-GB" sz="1200" dirty="0"/>
          </a:p>
          <a:p>
            <a:r>
              <a:rPr lang="en-GB" sz="1200" dirty="0"/>
              <a:t>• Women choosing not to have children </a:t>
            </a:r>
          </a:p>
          <a:p>
            <a:endParaRPr lang="en-GB" sz="1200" dirty="0"/>
          </a:p>
          <a:p>
            <a:endParaRPr lang="en-GB" sz="1200" dirty="0"/>
          </a:p>
          <a:p>
            <a:endParaRPr lang="en-GB" sz="1200" dirty="0"/>
          </a:p>
          <a:p>
            <a:endParaRPr lang="en-GB" sz="1200" dirty="0"/>
          </a:p>
          <a:p>
            <a:r>
              <a:rPr lang="en-GB" sz="1200" dirty="0"/>
              <a:t>• Increase in same sex families </a:t>
            </a:r>
          </a:p>
          <a:p>
            <a:endParaRPr lang="en-GB" sz="1200" dirty="0"/>
          </a:p>
          <a:p>
            <a:endParaRPr lang="en-GB" sz="1200" dirty="0"/>
          </a:p>
          <a:p>
            <a:endParaRPr lang="en-GB" sz="1200" dirty="0"/>
          </a:p>
          <a:p>
            <a:endParaRPr lang="en-GB" sz="1200" dirty="0"/>
          </a:p>
          <a:p>
            <a:r>
              <a:rPr lang="en-GB" sz="1200" dirty="0"/>
              <a:t>• Domestic violence within the family. 	</a:t>
            </a:r>
          </a:p>
          <a:p>
            <a:endParaRPr lang="en-GB" dirty="0"/>
          </a:p>
        </p:txBody>
      </p:sp>
      <p:sp>
        <p:nvSpPr>
          <p:cNvPr id="3" name="TextBox 2"/>
          <p:cNvSpPr txBox="1"/>
          <p:nvPr/>
        </p:nvSpPr>
        <p:spPr>
          <a:xfrm>
            <a:off x="1503986" y="0"/>
            <a:ext cx="9154345" cy="338554"/>
          </a:xfrm>
          <a:prstGeom prst="rect">
            <a:avLst/>
          </a:prstGeom>
          <a:noFill/>
        </p:spPr>
        <p:txBody>
          <a:bodyPr wrap="square" rtlCol="0">
            <a:spAutoFit/>
          </a:bodyPr>
          <a:lstStyle/>
          <a:p>
            <a:pPr algn="ctr"/>
            <a:r>
              <a:rPr lang="en-GB" sz="1600" b="1" dirty="0"/>
              <a:t>Feminist View on the Role of the Family</a:t>
            </a:r>
          </a:p>
        </p:txBody>
      </p:sp>
    </p:spTree>
    <p:extLst>
      <p:ext uri="{BB962C8B-B14F-4D97-AF65-F5344CB8AC3E}">
        <p14:creationId xmlns:p14="http://schemas.microsoft.com/office/powerpoint/2010/main" val="347879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35961"/>
            <a:ext cx="9144000" cy="6278642"/>
          </a:xfrm>
          <a:prstGeom prst="rect">
            <a:avLst/>
          </a:prstGeom>
          <a:noFill/>
        </p:spPr>
        <p:txBody>
          <a:bodyPr wrap="square" rtlCol="0">
            <a:spAutoFit/>
          </a:bodyPr>
          <a:lstStyle/>
          <a:p>
            <a:r>
              <a:rPr lang="en-GB" sz="1400" dirty="0"/>
              <a:t>Individualisation theory argues that as a result of high modernity, there are no longer fixed roles or identities.  Therefore there is no longer a necessity to live in nuclear families. In our current society we constantly make choices about how we choose to live.  (</a:t>
            </a:r>
            <a:r>
              <a:rPr lang="en-GB" sz="1400" b="1" dirty="0"/>
              <a:t>And page 88-89)</a:t>
            </a:r>
            <a:endParaRPr lang="en-GB" sz="1400" dirty="0"/>
          </a:p>
          <a:p>
            <a:r>
              <a:rPr lang="en-GB" sz="1200" b="1" dirty="0"/>
              <a:t>Discuss the following issues from the perspective of that social theory. What is the cause of each change or issue? What solutions or suggestions might each theory offer? </a:t>
            </a:r>
          </a:p>
          <a:p>
            <a:r>
              <a:rPr lang="en-GB" sz="1200" b="1" dirty="0"/>
              <a:t>• High divorce rates </a:t>
            </a:r>
          </a:p>
          <a:p>
            <a:endParaRPr lang="en-GB" sz="1200" b="1" dirty="0"/>
          </a:p>
          <a:p>
            <a:endParaRPr lang="en-GB" sz="1200" b="1" dirty="0"/>
          </a:p>
          <a:p>
            <a:endParaRPr lang="en-GB" sz="1200" b="1" dirty="0"/>
          </a:p>
          <a:p>
            <a:endParaRPr lang="en-GB" sz="1200" b="1" dirty="0"/>
          </a:p>
          <a:p>
            <a:r>
              <a:rPr lang="en-GB" sz="1200" b="1" dirty="0"/>
              <a:t>• Antisocial behaviour (such as the cause of the riots that took place in the UK in 2011) </a:t>
            </a:r>
          </a:p>
          <a:p>
            <a:endParaRPr lang="en-GB" sz="1200" b="1" dirty="0"/>
          </a:p>
          <a:p>
            <a:endParaRPr lang="en-GB" sz="1200" b="1" dirty="0"/>
          </a:p>
          <a:p>
            <a:endParaRPr lang="en-GB" sz="1200" b="1" dirty="0"/>
          </a:p>
          <a:p>
            <a:endParaRPr lang="en-GB" sz="1200" b="1" dirty="0"/>
          </a:p>
          <a:p>
            <a:endParaRPr lang="en-GB" sz="1200" b="1" dirty="0"/>
          </a:p>
          <a:p>
            <a:r>
              <a:rPr lang="en-GB" sz="1200" b="1" dirty="0"/>
              <a:t>• Women choosing not to have children </a:t>
            </a:r>
          </a:p>
          <a:p>
            <a:endParaRPr lang="en-GB" sz="1200" b="1" dirty="0"/>
          </a:p>
          <a:p>
            <a:endParaRPr lang="en-GB" sz="1200" b="1" dirty="0"/>
          </a:p>
          <a:p>
            <a:endParaRPr lang="en-GB" sz="1200" b="1" dirty="0"/>
          </a:p>
          <a:p>
            <a:endParaRPr lang="en-GB" sz="1200" b="1" dirty="0"/>
          </a:p>
          <a:p>
            <a:endParaRPr lang="en-GB" sz="1200" b="1" dirty="0"/>
          </a:p>
          <a:p>
            <a:r>
              <a:rPr lang="en-GB" sz="1200" b="1" dirty="0"/>
              <a:t>• Increase in same sex families </a:t>
            </a:r>
          </a:p>
          <a:p>
            <a:endParaRPr lang="en-GB" sz="1200" b="1" dirty="0"/>
          </a:p>
          <a:p>
            <a:endParaRPr lang="en-GB" sz="1200" b="1" dirty="0"/>
          </a:p>
          <a:p>
            <a:endParaRPr lang="en-GB" sz="1200" b="1" dirty="0"/>
          </a:p>
          <a:p>
            <a:endParaRPr lang="en-GB" sz="1200" b="1" dirty="0"/>
          </a:p>
          <a:p>
            <a:endParaRPr lang="en-GB" sz="1200" b="1" dirty="0"/>
          </a:p>
          <a:p>
            <a:r>
              <a:rPr lang="en-GB" sz="1200" b="1" dirty="0"/>
              <a:t>• Domestic violence within the family. </a:t>
            </a:r>
            <a:r>
              <a:rPr lang="en-GB" sz="1200" dirty="0"/>
              <a:t>	</a:t>
            </a:r>
          </a:p>
          <a:p>
            <a:endParaRPr lang="en-GB" dirty="0"/>
          </a:p>
          <a:p>
            <a:endParaRPr lang="en-GB" dirty="0"/>
          </a:p>
        </p:txBody>
      </p:sp>
      <p:sp>
        <p:nvSpPr>
          <p:cNvPr id="5" name="TextBox 4"/>
          <p:cNvSpPr txBox="1"/>
          <p:nvPr/>
        </p:nvSpPr>
        <p:spPr>
          <a:xfrm>
            <a:off x="1513656" y="0"/>
            <a:ext cx="9154345" cy="338554"/>
          </a:xfrm>
          <a:prstGeom prst="rect">
            <a:avLst/>
          </a:prstGeom>
          <a:noFill/>
        </p:spPr>
        <p:txBody>
          <a:bodyPr wrap="square" rtlCol="0">
            <a:spAutoFit/>
          </a:bodyPr>
          <a:lstStyle/>
          <a:p>
            <a:pPr algn="ctr"/>
            <a:r>
              <a:rPr lang="en-GB" sz="1600" b="1" dirty="0"/>
              <a:t>Individualisation Theory on the Role of the Family</a:t>
            </a:r>
          </a:p>
        </p:txBody>
      </p:sp>
    </p:spTree>
    <p:extLst>
      <p:ext uri="{BB962C8B-B14F-4D97-AF65-F5344CB8AC3E}">
        <p14:creationId xmlns:p14="http://schemas.microsoft.com/office/powerpoint/2010/main" val="14074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99392"/>
            <a:ext cx="9144000" cy="7571303"/>
          </a:xfrm>
          <a:prstGeom prst="rect">
            <a:avLst/>
          </a:prstGeom>
          <a:noFill/>
        </p:spPr>
        <p:txBody>
          <a:bodyPr wrap="square" rtlCol="0">
            <a:spAutoFit/>
          </a:bodyPr>
          <a:lstStyle/>
          <a:p>
            <a:endParaRPr lang="en-GB" dirty="0"/>
          </a:p>
          <a:p>
            <a:r>
              <a:rPr lang="en-GB" sz="1300" dirty="0"/>
              <a:t>Postmodernists focus on post industrial society and argue that there is no such thing as ‘the family’ today. Instead, people can make a range of decisions about the kinds of relationships and family structures which they prefer as individuals. They claim that there is less social pressure on people to conform to expected norms of what is considered appropriate or acceptable. Postmodernists do not regard the family today as positive or negative, rather, they reflect on some of the changes that have occurred. Some postmodernists reflect on the changes and argue that greater choice and individualism has resulted in greater risk or instability within the family.  </a:t>
            </a:r>
            <a:r>
              <a:rPr lang="en-GB" sz="1300" b="1"/>
              <a:t>ALSO PAGES 89-90 OF TEXTBOOK</a:t>
            </a:r>
          </a:p>
          <a:p>
            <a:r>
              <a:rPr lang="en-GB" sz="1200" b="1"/>
              <a:t>Discuss </a:t>
            </a:r>
            <a:r>
              <a:rPr lang="en-GB" sz="1200" b="1" dirty="0"/>
              <a:t>the following issues from the perspective of that social theory. What is the cause of each change or issue? What solutions or suggestions might each theory offer? </a:t>
            </a:r>
          </a:p>
          <a:p>
            <a:r>
              <a:rPr lang="en-GB" sz="1200" b="1" dirty="0"/>
              <a:t>• High divorce rates </a:t>
            </a:r>
          </a:p>
          <a:p>
            <a:endParaRPr lang="en-GB" sz="1200" b="1" dirty="0"/>
          </a:p>
          <a:p>
            <a:endParaRPr lang="en-GB" sz="1200" b="1" dirty="0"/>
          </a:p>
          <a:p>
            <a:endParaRPr lang="en-GB" sz="1200" b="1" dirty="0"/>
          </a:p>
          <a:p>
            <a:endParaRPr lang="en-GB" sz="1200" b="1" dirty="0"/>
          </a:p>
          <a:p>
            <a:endParaRPr lang="en-GB" sz="1200" b="1" dirty="0"/>
          </a:p>
          <a:p>
            <a:r>
              <a:rPr lang="en-GB" sz="1200" b="1" dirty="0"/>
              <a:t>• Antisocial behaviour (such as the cause of the riots that took place in the UK in 2011) </a:t>
            </a:r>
          </a:p>
          <a:p>
            <a:endParaRPr lang="en-GB" sz="1200" b="1" dirty="0"/>
          </a:p>
          <a:p>
            <a:endParaRPr lang="en-GB" sz="1200" b="1" dirty="0"/>
          </a:p>
          <a:p>
            <a:endParaRPr lang="en-GB" sz="1200" b="1" dirty="0"/>
          </a:p>
          <a:p>
            <a:endParaRPr lang="en-GB" sz="1200" b="1" dirty="0"/>
          </a:p>
          <a:p>
            <a:endParaRPr lang="en-GB" sz="1200" b="1" dirty="0"/>
          </a:p>
          <a:p>
            <a:r>
              <a:rPr lang="en-GB" sz="1200" b="1" dirty="0"/>
              <a:t>• Women choosing not to have children </a:t>
            </a:r>
          </a:p>
          <a:p>
            <a:endParaRPr lang="en-GB" sz="1200" b="1" dirty="0"/>
          </a:p>
          <a:p>
            <a:endParaRPr lang="en-GB" sz="1200" b="1" dirty="0"/>
          </a:p>
          <a:p>
            <a:endParaRPr lang="en-GB" sz="1200" b="1" dirty="0"/>
          </a:p>
          <a:p>
            <a:endParaRPr lang="en-GB" sz="1200" b="1" dirty="0"/>
          </a:p>
          <a:p>
            <a:endParaRPr lang="en-GB" sz="1200" b="1" dirty="0"/>
          </a:p>
          <a:p>
            <a:r>
              <a:rPr lang="en-GB" sz="1200" b="1" dirty="0"/>
              <a:t>• Increase in same sex families </a:t>
            </a:r>
          </a:p>
          <a:p>
            <a:endParaRPr lang="en-GB" sz="1200" b="1" dirty="0"/>
          </a:p>
          <a:p>
            <a:endParaRPr lang="en-GB" sz="1200" b="1" dirty="0"/>
          </a:p>
          <a:p>
            <a:endParaRPr lang="en-GB" sz="1200" b="1" dirty="0"/>
          </a:p>
          <a:p>
            <a:endParaRPr lang="en-GB" sz="1200" b="1" dirty="0"/>
          </a:p>
          <a:p>
            <a:r>
              <a:rPr lang="en-GB" sz="1200" b="1" dirty="0"/>
              <a:t>• Domestic violence within the family. </a:t>
            </a:r>
            <a:r>
              <a:rPr lang="en-GB" dirty="0"/>
              <a:t>	</a:t>
            </a:r>
          </a:p>
          <a:p>
            <a:r>
              <a:rPr lang="en-GB" dirty="0"/>
              <a:t>	</a:t>
            </a:r>
          </a:p>
          <a:p>
            <a:r>
              <a:rPr lang="en-GB" dirty="0"/>
              <a:t>	</a:t>
            </a:r>
          </a:p>
          <a:p>
            <a:endParaRPr lang="en-GB" dirty="0"/>
          </a:p>
        </p:txBody>
      </p:sp>
      <p:sp>
        <p:nvSpPr>
          <p:cNvPr id="5" name="TextBox 4"/>
          <p:cNvSpPr txBox="1"/>
          <p:nvPr/>
        </p:nvSpPr>
        <p:spPr>
          <a:xfrm>
            <a:off x="1525352" y="0"/>
            <a:ext cx="9154345" cy="338554"/>
          </a:xfrm>
          <a:prstGeom prst="rect">
            <a:avLst/>
          </a:prstGeom>
          <a:noFill/>
        </p:spPr>
        <p:txBody>
          <a:bodyPr wrap="square" rtlCol="0">
            <a:spAutoFit/>
          </a:bodyPr>
          <a:lstStyle/>
          <a:p>
            <a:pPr algn="ctr"/>
            <a:r>
              <a:rPr lang="en-GB" sz="1600" b="1" dirty="0"/>
              <a:t>Postmodernist View on the Role of the Family</a:t>
            </a:r>
          </a:p>
        </p:txBody>
      </p:sp>
    </p:spTree>
    <p:extLst>
      <p:ext uri="{BB962C8B-B14F-4D97-AF65-F5344CB8AC3E}">
        <p14:creationId xmlns:p14="http://schemas.microsoft.com/office/powerpoint/2010/main" val="817386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16F5FE-9179-4EA2-96CA-FC23FD4D8F6B}"/>
              </a:ext>
            </a:extLst>
          </p:cNvPr>
          <p:cNvSpPr txBox="1"/>
          <p:nvPr/>
        </p:nvSpPr>
        <p:spPr>
          <a:xfrm>
            <a:off x="1524000" y="0"/>
            <a:ext cx="9144000" cy="400110"/>
          </a:xfrm>
          <a:prstGeom prst="rect">
            <a:avLst/>
          </a:prstGeom>
          <a:noFill/>
        </p:spPr>
        <p:txBody>
          <a:bodyPr wrap="square" rtlCol="0">
            <a:spAutoFit/>
          </a:bodyPr>
          <a:lstStyle/>
          <a:p>
            <a:pPr algn="ctr"/>
            <a:r>
              <a:rPr lang="en-GB" sz="2000" b="1" dirty="0"/>
              <a:t>Assess the view that the nuclear family is the ideal family</a:t>
            </a:r>
          </a:p>
        </p:txBody>
      </p:sp>
      <p:graphicFrame>
        <p:nvGraphicFramePr>
          <p:cNvPr id="3" name="Table 2">
            <a:extLst>
              <a:ext uri="{FF2B5EF4-FFF2-40B4-BE49-F238E27FC236}">
                <a16:creationId xmlns:a16="http://schemas.microsoft.com/office/drawing/2014/main" id="{F6608F1F-0A75-468A-A834-5551FE075FCC}"/>
              </a:ext>
            </a:extLst>
          </p:cNvPr>
          <p:cNvGraphicFramePr>
            <a:graphicFrameLocks noGrp="1"/>
          </p:cNvGraphicFramePr>
          <p:nvPr/>
        </p:nvGraphicFramePr>
        <p:xfrm>
          <a:off x="1524000" y="400110"/>
          <a:ext cx="9144000" cy="645789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1413072212"/>
                    </a:ext>
                  </a:extLst>
                </a:gridCol>
                <a:gridCol w="4572000">
                  <a:extLst>
                    <a:ext uri="{9D8B030D-6E8A-4147-A177-3AD203B41FA5}">
                      <a16:colId xmlns:a16="http://schemas.microsoft.com/office/drawing/2014/main" val="1422394440"/>
                    </a:ext>
                  </a:extLst>
                </a:gridCol>
              </a:tblGrid>
              <a:tr h="874884">
                <a:tc gridSpan="2">
                  <a:txBody>
                    <a:bodyPr/>
                    <a:lstStyle/>
                    <a:p>
                      <a:r>
                        <a:rPr lang="en-GB" sz="1200" dirty="0"/>
                        <a:t>Introduction:</a:t>
                      </a:r>
                    </a:p>
                    <a:p>
                      <a:r>
                        <a:rPr lang="en-GB" sz="1200" dirty="0"/>
                        <a:t>Define nuclear family</a:t>
                      </a:r>
                    </a:p>
                    <a:p>
                      <a:r>
                        <a:rPr lang="en-GB" sz="1200" dirty="0"/>
                        <a:t>State which theories agree with the view.  </a:t>
                      </a:r>
                    </a:p>
                    <a:p>
                      <a:r>
                        <a:rPr lang="en-GB" sz="1200" dirty="0"/>
                        <a:t>State which theories agree with the view.</a:t>
                      </a:r>
                    </a:p>
                  </a:txBody>
                  <a:tcPr/>
                </a:tc>
                <a:tc hMerge="1">
                  <a:txBody>
                    <a:bodyPr/>
                    <a:lstStyle/>
                    <a:p>
                      <a:endParaRPr lang="en-GB" dirty="0"/>
                    </a:p>
                  </a:txBody>
                  <a:tcPr/>
                </a:tc>
                <a:extLst>
                  <a:ext uri="{0D108BD9-81ED-4DB2-BD59-A6C34878D82A}">
                    <a16:rowId xmlns:a16="http://schemas.microsoft.com/office/drawing/2014/main" val="3522259648"/>
                  </a:ext>
                </a:extLst>
              </a:tr>
              <a:tr h="1586336">
                <a:tc>
                  <a:txBody>
                    <a:bodyPr/>
                    <a:lstStyle/>
                    <a:p>
                      <a:r>
                        <a:rPr lang="en-GB" sz="1200" dirty="0"/>
                        <a:t>For point 1:</a:t>
                      </a:r>
                    </a:p>
                    <a:p>
                      <a:endParaRPr lang="en-GB" sz="1200" dirty="0"/>
                    </a:p>
                    <a:p>
                      <a:r>
                        <a:rPr lang="en-GB" sz="1200" dirty="0"/>
                        <a:t>Study (identify, explain and link to Q)</a:t>
                      </a:r>
                    </a:p>
                    <a:p>
                      <a:endParaRPr lang="en-GB" sz="1200" dirty="0"/>
                    </a:p>
                  </a:txBody>
                  <a:tcPr/>
                </a:tc>
                <a:tc>
                  <a:txBody>
                    <a:bodyPr/>
                    <a:lstStyle/>
                    <a:p>
                      <a:r>
                        <a:rPr lang="en-GB" sz="1200" dirty="0"/>
                        <a:t>Against point 1: </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Study (identify, explain and link to Q)</a:t>
                      </a:r>
                    </a:p>
                    <a:p>
                      <a:endParaRPr lang="en-GB" sz="1200" dirty="0"/>
                    </a:p>
                  </a:txBody>
                  <a:tcPr/>
                </a:tc>
                <a:extLst>
                  <a:ext uri="{0D108BD9-81ED-4DB2-BD59-A6C34878D82A}">
                    <a16:rowId xmlns:a16="http://schemas.microsoft.com/office/drawing/2014/main" val="24658897"/>
                  </a:ext>
                </a:extLst>
              </a:tr>
              <a:tr h="1586336">
                <a:tc>
                  <a:txBody>
                    <a:bodyPr/>
                    <a:lstStyle/>
                    <a:p>
                      <a:r>
                        <a:rPr lang="en-GB" sz="1200" dirty="0"/>
                        <a:t>For point 2:</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Study (identify, explain and link to 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r>
                        <a:rPr lang="en-GB" sz="1200" dirty="0"/>
                        <a:t>Against point 3: </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Study (identify, explain and link to Q)</a:t>
                      </a:r>
                    </a:p>
                    <a:p>
                      <a:endParaRPr lang="en-GB" sz="1200" dirty="0"/>
                    </a:p>
                  </a:txBody>
                  <a:tcPr/>
                </a:tc>
                <a:extLst>
                  <a:ext uri="{0D108BD9-81ED-4DB2-BD59-A6C34878D82A}">
                    <a16:rowId xmlns:a16="http://schemas.microsoft.com/office/drawing/2014/main" val="458355590"/>
                  </a:ext>
                </a:extLst>
              </a:tr>
              <a:tr h="1586336">
                <a:tc>
                  <a:txBody>
                    <a:bodyPr/>
                    <a:lstStyle/>
                    <a:p>
                      <a:r>
                        <a:rPr lang="en-GB" sz="1200" dirty="0"/>
                        <a:t>For point 3: </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Study (identify, explain and link to 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r>
                        <a:rPr lang="en-GB" sz="1200" dirty="0"/>
                        <a:t>Against point 3: </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Study (identify, explain and link to Q)</a:t>
                      </a:r>
                    </a:p>
                    <a:p>
                      <a:endParaRPr lang="en-GB" sz="1200" dirty="0"/>
                    </a:p>
                  </a:txBody>
                  <a:tcPr/>
                </a:tc>
                <a:extLst>
                  <a:ext uri="{0D108BD9-81ED-4DB2-BD59-A6C34878D82A}">
                    <a16:rowId xmlns:a16="http://schemas.microsoft.com/office/drawing/2014/main" val="1873847726"/>
                  </a:ext>
                </a:extLst>
              </a:tr>
              <a:tr h="823998">
                <a:tc gridSpan="2">
                  <a:txBody>
                    <a:bodyPr/>
                    <a:lstStyle/>
                    <a:p>
                      <a:r>
                        <a:rPr lang="en-GB" sz="1200" dirty="0"/>
                        <a:t>Conclusion:  Overall how far does the evidence suggest that the nuclear family is the ideal family type?</a:t>
                      </a:r>
                    </a:p>
                  </a:txBody>
                  <a:tcPr/>
                </a:tc>
                <a:tc hMerge="1">
                  <a:txBody>
                    <a:bodyPr/>
                    <a:lstStyle/>
                    <a:p>
                      <a:endParaRPr lang="en-GB" dirty="0"/>
                    </a:p>
                  </a:txBody>
                  <a:tcPr/>
                </a:tc>
                <a:extLst>
                  <a:ext uri="{0D108BD9-81ED-4DB2-BD59-A6C34878D82A}">
                    <a16:rowId xmlns:a16="http://schemas.microsoft.com/office/drawing/2014/main" val="3303554998"/>
                  </a:ext>
                </a:extLst>
              </a:tr>
            </a:tbl>
          </a:graphicData>
        </a:graphic>
      </p:graphicFrame>
    </p:spTree>
    <p:extLst>
      <p:ext uri="{BB962C8B-B14F-4D97-AF65-F5344CB8AC3E}">
        <p14:creationId xmlns:p14="http://schemas.microsoft.com/office/powerpoint/2010/main" val="405444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278195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1981200" y="-5680"/>
            <a:ext cx="8229600" cy="785813"/>
          </a:xfrm>
        </p:spPr>
        <p:txBody>
          <a:bodyPr/>
          <a:lstStyle/>
          <a:p>
            <a:pPr eaLnBrk="1" hangingPunct="1"/>
            <a:r>
              <a:rPr lang="en-GB" altLang="en-US" dirty="0"/>
              <a:t>Family diversity</a:t>
            </a:r>
          </a:p>
        </p:txBody>
      </p:sp>
      <p:sp>
        <p:nvSpPr>
          <p:cNvPr id="5" name="TextBox 4"/>
          <p:cNvSpPr txBox="1"/>
          <p:nvPr/>
        </p:nvSpPr>
        <p:spPr>
          <a:xfrm>
            <a:off x="1555452" y="766442"/>
            <a:ext cx="9144000" cy="6155531"/>
          </a:xfrm>
          <a:prstGeom prst="rect">
            <a:avLst/>
          </a:prstGeom>
          <a:noFill/>
        </p:spPr>
        <p:txBody>
          <a:bodyPr wrap="square" rtlCol="0">
            <a:spAutoFit/>
          </a:bodyPr>
          <a:lstStyle/>
          <a:p>
            <a:r>
              <a:rPr lang="en-GB" sz="2000" dirty="0" err="1"/>
              <a:t>Rapoport</a:t>
            </a:r>
            <a:r>
              <a:rPr lang="en-GB" sz="2000" dirty="0"/>
              <a:t> and </a:t>
            </a:r>
            <a:r>
              <a:rPr lang="en-GB" sz="2000" dirty="0" err="1"/>
              <a:t>Rapoport</a:t>
            </a:r>
            <a:r>
              <a:rPr lang="en-GB" sz="2000" dirty="0"/>
              <a:t> (1982) (The </a:t>
            </a:r>
            <a:r>
              <a:rPr lang="en-GB" sz="2000" dirty="0" err="1"/>
              <a:t>Rapoports</a:t>
            </a:r>
            <a:r>
              <a:rPr lang="en-GB" sz="2000" dirty="0"/>
              <a:t>) identify five types of family diversity:</a:t>
            </a:r>
          </a:p>
          <a:p>
            <a:endParaRPr lang="en-GB" sz="2000" dirty="0"/>
          </a:p>
          <a:p>
            <a:r>
              <a:rPr lang="en-GB" sz="1600" b="1" dirty="0"/>
              <a:t>Organisational diversity</a:t>
            </a:r>
            <a:r>
              <a:rPr lang="en-GB" sz="1600" dirty="0"/>
              <a:t> – which is due to different patterns of work outside and inside the home, and to changing marital trends. This category includes ‘reconstituted families’ as a result of divorce and remarriage, and dual career families, some of which have resulted in a greater democratisation of domestic labour.</a:t>
            </a:r>
          </a:p>
          <a:p>
            <a:endParaRPr lang="en-GB" sz="1600" dirty="0"/>
          </a:p>
          <a:p>
            <a:r>
              <a:rPr lang="en-GB" sz="1600" b="1" dirty="0"/>
              <a:t>Cultural diversity</a:t>
            </a:r>
            <a:r>
              <a:rPr lang="en-GB" sz="1600" dirty="0"/>
              <a:t>– which accounts for much family diversity from the indigenous population to migrant households from diverse regions such as Western Europe, Southern Europe, Middle Eastern and many groups from East and Southeast Asia bring with them aspects of family and household composition.</a:t>
            </a:r>
          </a:p>
          <a:p>
            <a:endParaRPr lang="en-GB" sz="1600" dirty="0"/>
          </a:p>
          <a:p>
            <a:r>
              <a:rPr lang="en-GB" sz="1600" b="1" dirty="0"/>
              <a:t>Social class diversity</a:t>
            </a:r>
            <a:r>
              <a:rPr lang="en-GB" sz="1600" dirty="0"/>
              <a:t> – which is demonstrated in the material resources of families, the relationships between couples and between parents and their children, and the socialisation and education of children.</a:t>
            </a:r>
          </a:p>
          <a:p>
            <a:endParaRPr lang="en-GB" sz="1600" dirty="0"/>
          </a:p>
          <a:p>
            <a:r>
              <a:rPr lang="en-GB" sz="1600" b="1" dirty="0"/>
              <a:t>Life cycle diversity</a:t>
            </a:r>
            <a:r>
              <a:rPr lang="en-GB" sz="1600" dirty="0"/>
              <a:t> – which exists between families whose members are from different historical periods.  The impact of the Depression and the experience of war were defining influences for many Australian parents of the baby boomer generation. Baby boomers, in their turn, have tended to rear their children differently because of the greater economic prosperity and rapidly changing social </a:t>
            </a:r>
            <a:r>
              <a:rPr lang="en-GB" sz="1600" dirty="0" err="1"/>
              <a:t>morés</a:t>
            </a:r>
            <a:r>
              <a:rPr lang="en-GB" sz="1600" dirty="0"/>
              <a:t> of the 1960s and 1970s.</a:t>
            </a:r>
          </a:p>
          <a:p>
            <a:endParaRPr lang="en-GB" sz="1600" dirty="0"/>
          </a:p>
          <a:p>
            <a:r>
              <a:rPr lang="en-GB" sz="1600" b="1" dirty="0"/>
              <a:t>Family life course diversity</a:t>
            </a:r>
            <a:r>
              <a:rPr lang="en-GB" sz="1600" dirty="0"/>
              <a:t> – which refers to the difference that occurs when a family has a baby, when the children reach their teens, and finally when (or, increasingly, if) they leave home. At each of these stages, families have different priorities, and may organise themselves in terms of work and domestic labour, rather differently than at other times. (</a:t>
            </a:r>
            <a:r>
              <a:rPr lang="en-GB" sz="1600" dirty="0" err="1"/>
              <a:t>Bernardes</a:t>
            </a:r>
            <a:r>
              <a:rPr lang="en-GB" sz="1600" dirty="0"/>
              <a:t> 1997: 11–12)</a:t>
            </a:r>
          </a:p>
          <a:p>
            <a:endParaRPr lang="en-GB" dirty="0"/>
          </a:p>
        </p:txBody>
      </p:sp>
    </p:spTree>
    <p:extLst>
      <p:ext uri="{BB962C8B-B14F-4D97-AF65-F5344CB8AC3E}">
        <p14:creationId xmlns:p14="http://schemas.microsoft.com/office/powerpoint/2010/main" val="2488897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5680" y="2420889"/>
            <a:ext cx="5760640" cy="646331"/>
          </a:xfrm>
          <a:prstGeom prst="rect">
            <a:avLst/>
          </a:prstGeom>
          <a:solidFill>
            <a:schemeClr val="accent2">
              <a:lumMod val="60000"/>
              <a:lumOff val="40000"/>
            </a:schemeClr>
          </a:solidFill>
        </p:spPr>
        <p:txBody>
          <a:bodyPr wrap="square" rtlCol="0">
            <a:spAutoFit/>
          </a:bodyPr>
          <a:lstStyle/>
          <a:p>
            <a:r>
              <a:rPr lang="en-GB" sz="1200" dirty="0"/>
              <a:t>Nuclear family:</a:t>
            </a:r>
          </a:p>
          <a:p>
            <a:endParaRPr lang="en-GB" sz="1200" dirty="0"/>
          </a:p>
          <a:p>
            <a:r>
              <a:rPr lang="en-GB" sz="1200" dirty="0"/>
              <a:t>Household:</a:t>
            </a:r>
          </a:p>
        </p:txBody>
      </p:sp>
      <p:sp>
        <p:nvSpPr>
          <p:cNvPr id="6" name="TextBox 5"/>
          <p:cNvSpPr txBox="1"/>
          <p:nvPr/>
        </p:nvSpPr>
        <p:spPr>
          <a:xfrm>
            <a:off x="1524000" y="-25885"/>
            <a:ext cx="9144000" cy="369332"/>
          </a:xfrm>
          <a:prstGeom prst="rect">
            <a:avLst/>
          </a:prstGeom>
          <a:noFill/>
        </p:spPr>
        <p:txBody>
          <a:bodyPr wrap="square" rtlCol="0">
            <a:spAutoFit/>
          </a:bodyPr>
          <a:lstStyle/>
          <a:p>
            <a:pPr algn="ctr"/>
            <a:r>
              <a:rPr lang="en-GB" b="1" dirty="0"/>
              <a:t>What other types of family / household are there in the UK?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2563" y="0"/>
            <a:ext cx="9168747" cy="477054"/>
          </a:xfrm>
          <a:prstGeom prst="rect">
            <a:avLst/>
          </a:prstGeom>
          <a:solidFill>
            <a:schemeClr val="accent2">
              <a:lumMod val="40000"/>
              <a:lumOff val="60000"/>
            </a:schemeClr>
          </a:solidFill>
        </p:spPr>
        <p:txBody>
          <a:bodyPr wrap="square" rtlCol="0">
            <a:spAutoFit/>
          </a:bodyPr>
          <a:lstStyle/>
          <a:p>
            <a:pPr algn="ctr"/>
            <a:r>
              <a:rPr lang="en-GB" sz="2500" b="1" dirty="0"/>
              <a:t>Reason for change:  Social policy</a:t>
            </a:r>
          </a:p>
        </p:txBody>
      </p:sp>
      <p:sp>
        <p:nvSpPr>
          <p:cNvPr id="4" name="Rounded Rectangle 3"/>
          <p:cNvSpPr/>
          <p:nvPr/>
        </p:nvSpPr>
        <p:spPr>
          <a:xfrm>
            <a:off x="6956608" y="1123171"/>
            <a:ext cx="3707904" cy="122375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You need to be able to explain reasons why families have changed.  We will study 3 reasons:</a:t>
            </a:r>
          </a:p>
          <a:p>
            <a:pPr marL="342900" indent="-342900" algn="ctr">
              <a:buAutoNum type="arabicPeriod"/>
            </a:pPr>
            <a:r>
              <a:rPr lang="en-GB" sz="1100" dirty="0">
                <a:solidFill>
                  <a:schemeClr val="tx1"/>
                </a:solidFill>
              </a:rPr>
              <a:t>Social policy – i.e. things that the government </a:t>
            </a:r>
          </a:p>
          <a:p>
            <a:pPr marL="342900" indent="-342900" algn="ctr">
              <a:buAutoNum type="arabicPeriod"/>
            </a:pPr>
            <a:r>
              <a:rPr lang="en-GB" sz="1100" dirty="0">
                <a:solidFill>
                  <a:schemeClr val="tx1"/>
                </a:solidFill>
              </a:rPr>
              <a:t>Second wave feminism</a:t>
            </a:r>
          </a:p>
          <a:p>
            <a:pPr marL="342900" indent="-342900" algn="ctr">
              <a:buAutoNum type="arabicPeriod"/>
            </a:pPr>
            <a:r>
              <a:rPr lang="en-GB" sz="1100" dirty="0">
                <a:solidFill>
                  <a:schemeClr val="tx1"/>
                </a:solidFill>
              </a:rPr>
              <a:t>Secularisation – i.e. the decline in the importance of religion </a:t>
            </a: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879" t="24479" r="24834" b="10776"/>
          <a:stretch/>
        </p:blipFill>
        <p:spPr bwMode="auto">
          <a:xfrm>
            <a:off x="4693552" y="3528513"/>
            <a:ext cx="5970960" cy="332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898" t="23323" r="24121" b="7864"/>
          <a:stretch/>
        </p:blipFill>
        <p:spPr bwMode="auto">
          <a:xfrm>
            <a:off x="1515272" y="502625"/>
            <a:ext cx="53215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679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93508" y="0"/>
            <a:ext cx="9168747" cy="477054"/>
          </a:xfrm>
          <a:prstGeom prst="rect">
            <a:avLst/>
          </a:prstGeom>
          <a:solidFill>
            <a:schemeClr val="accent2">
              <a:lumMod val="40000"/>
              <a:lumOff val="60000"/>
            </a:schemeClr>
          </a:solidFill>
        </p:spPr>
        <p:txBody>
          <a:bodyPr wrap="square" rtlCol="0">
            <a:spAutoFit/>
          </a:bodyPr>
          <a:lstStyle/>
          <a:p>
            <a:pPr algn="ctr"/>
            <a:r>
              <a:rPr lang="en-GB" sz="2500" b="1" dirty="0"/>
              <a:t>Reason for change:  Changes to social policy</a:t>
            </a: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98" t="28568" r="30842" b="10870"/>
          <a:stretch/>
        </p:blipFill>
        <p:spPr bwMode="auto">
          <a:xfrm>
            <a:off x="1524000" y="908721"/>
            <a:ext cx="9144000" cy="578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703512" y="2276872"/>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703512" y="2809074"/>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703512" y="3341276"/>
            <a:ext cx="360040" cy="187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703512" y="3773539"/>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703512" y="4270261"/>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703512" y="4770341"/>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703512" y="5277292"/>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700139" y="5676231"/>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700139" y="6211980"/>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75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231745"/>
            <a:ext cx="9144000" cy="7048083"/>
          </a:xfrm>
          <a:prstGeom prst="rect">
            <a:avLst/>
          </a:prstGeom>
          <a:noFill/>
        </p:spPr>
        <p:txBody>
          <a:bodyPr wrap="square" rtlCol="0">
            <a:spAutoFit/>
          </a:bodyPr>
          <a:lstStyle/>
          <a:p>
            <a:pPr>
              <a:lnSpc>
                <a:spcPct val="150000"/>
              </a:lnSpc>
            </a:pPr>
            <a:r>
              <a:rPr lang="en-GB" sz="1200" dirty="0"/>
              <a:t>In the earlier part of the 1900’s, women were effectively squeezed out of the _________, and made responsible for the care of children while men earned the____________. During the Second World War, women were seen as a ______________________ ; they were used to work in factories and in other positions to support the war effort. However, women found themselves back in the home in the_______, when the ideology of the housewife role was at its height. This set of ideas encouraged women to see themselves as caregivers whose priorities were in the home, known as the _____________. The man continued to be considered as the primary breadwinner, supporting the family financially, known as the ____________________. </a:t>
            </a:r>
          </a:p>
          <a:p>
            <a:pPr>
              <a:lnSpc>
                <a:spcPct val="150000"/>
              </a:lnSpc>
            </a:pPr>
            <a:r>
              <a:rPr lang="en-GB" sz="1200" dirty="0"/>
              <a:t>It was not until the 1960’s when there was a shift in social attitudes towards relationships and gender. This was partly due to the second wave of _________, which resulted in greater legal rights for women as well as changes to the way women perceived roles and relationships in the family and beyond. </a:t>
            </a:r>
          </a:p>
          <a:p>
            <a:pPr>
              <a:lnSpc>
                <a:spcPct val="150000"/>
              </a:lnSpc>
            </a:pPr>
            <a:r>
              <a:rPr lang="en-GB" sz="1200" dirty="0"/>
              <a:t>For the past 30 years, men and women have begun to have ___________________ of relationships, for example, expecting marriage to be based on ____________________rather than practical arrangements alone. _______________ became more of a norm, which means to have one faithful relationship after another. Divorce __________as women in particular felt less obliged to stay in unhappy, oppressive relationships. This is reflected by the fact that two thirds of divorces are petitioned by women. This coincided with the fact that women were participating in ___________ at a much higher rate. </a:t>
            </a:r>
          </a:p>
          <a:p>
            <a:pPr>
              <a:lnSpc>
                <a:spcPct val="150000"/>
              </a:lnSpc>
            </a:pPr>
            <a:r>
              <a:rPr lang="en-GB" sz="1200" dirty="0"/>
              <a:t>At the same time, children’s rights were expanding and families were becoming smaller. This reflects _______________ society where children are valued and listened to. This is due to the fact that parents have much closer relationships with their parents. Also, childhood takes place over a much longer period today. </a:t>
            </a:r>
          </a:p>
          <a:p>
            <a:pPr>
              <a:lnSpc>
                <a:spcPct val="150000"/>
              </a:lnSpc>
            </a:pPr>
            <a:r>
              <a:rPr lang="en-GB" sz="1200" dirty="0"/>
              <a:t>The increasing focus on individual fulfilment has led to the search for emotional fulfilment. There is less pressure on people to conform to __________________ which were previously upheld by ________, the state and other institutions. Today there is a greater tolerance towards _______________, for example. This represents a significant shift away from the recent past. For example, it was not until 1967 that homosexuality was decriminalised. </a:t>
            </a:r>
          </a:p>
          <a:p>
            <a:r>
              <a:rPr lang="en-GB" sz="1200" b="1" dirty="0"/>
              <a:t>work place	  		</a:t>
            </a:r>
            <a:r>
              <a:rPr lang="en-GB" sz="1200" b="1"/>
              <a:t>child centred	 </a:t>
            </a:r>
            <a:r>
              <a:rPr lang="en-GB" sz="1200" b="1" dirty="0"/>
              <a:t>	religion 		1950’s</a:t>
            </a:r>
          </a:p>
          <a:p>
            <a:r>
              <a:rPr lang="en-GB" sz="1200" b="1" dirty="0"/>
              <a:t>increased 			Same sex relationships 	feminism 		expressive role </a:t>
            </a:r>
            <a:endParaRPr lang="en-GB" sz="1200" dirty="0"/>
          </a:p>
          <a:p>
            <a:r>
              <a:rPr lang="en-GB" sz="1200" b="1" dirty="0"/>
              <a:t>Serial monogamy 		higher expectations 	instrumental role 	 emotional intimacy </a:t>
            </a:r>
            <a:endParaRPr lang="en-GB" sz="1200" dirty="0"/>
          </a:p>
          <a:p>
            <a:r>
              <a:rPr lang="en-GB" sz="1200" b="1" dirty="0"/>
              <a:t>Reserve army of labour 		family wage 		paid labour		 traditional family values </a:t>
            </a:r>
            <a:endParaRPr lang="en-GB" sz="1200" dirty="0"/>
          </a:p>
          <a:p>
            <a:pPr>
              <a:lnSpc>
                <a:spcPct val="150000"/>
              </a:lnSpc>
            </a:pPr>
            <a:endParaRPr lang="en-GB" sz="1200" dirty="0"/>
          </a:p>
        </p:txBody>
      </p:sp>
      <p:sp>
        <p:nvSpPr>
          <p:cNvPr id="6" name="TextBox 5"/>
          <p:cNvSpPr txBox="1"/>
          <p:nvPr/>
        </p:nvSpPr>
        <p:spPr>
          <a:xfrm>
            <a:off x="1496584" y="-28874"/>
            <a:ext cx="9168747" cy="369332"/>
          </a:xfrm>
          <a:prstGeom prst="rect">
            <a:avLst/>
          </a:prstGeom>
          <a:solidFill>
            <a:schemeClr val="accent2">
              <a:lumMod val="40000"/>
              <a:lumOff val="60000"/>
            </a:schemeClr>
          </a:solidFill>
        </p:spPr>
        <p:txBody>
          <a:bodyPr wrap="square" rtlCol="0">
            <a:spAutoFit/>
          </a:bodyPr>
          <a:lstStyle/>
          <a:p>
            <a:pPr algn="ctr"/>
            <a:r>
              <a:rPr lang="en-GB" b="1" dirty="0"/>
              <a:t>Reason for change:  Changes to social policy</a:t>
            </a:r>
          </a:p>
        </p:txBody>
      </p:sp>
    </p:spTree>
    <p:extLst>
      <p:ext uri="{BB962C8B-B14F-4D97-AF65-F5344CB8AC3E}">
        <p14:creationId xmlns:p14="http://schemas.microsoft.com/office/powerpoint/2010/main" val="1019717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C9785-79D0-444B-A15A-74AAFBF9EA88}"/>
              </a:ext>
            </a:extLst>
          </p:cNvPr>
          <p:cNvSpPr/>
          <p:nvPr/>
        </p:nvSpPr>
        <p:spPr>
          <a:xfrm>
            <a:off x="1508956" y="212266"/>
            <a:ext cx="5019092" cy="6771084"/>
          </a:xfrm>
          <a:prstGeom prst="rect">
            <a:avLst/>
          </a:prstGeom>
        </p:spPr>
        <p:txBody>
          <a:bodyPr wrap="square">
            <a:spAutoFit/>
          </a:bodyPr>
          <a:lstStyle/>
          <a:p>
            <a:r>
              <a:rPr lang="en-GB" sz="1400" dirty="0"/>
              <a:t>Second-wave feminism of the 1960s-1980s focused on issues of equality and discrimination. Second wave feminism saw the family as the root of all oppression. </a:t>
            </a:r>
            <a:r>
              <a:rPr lang="en-GB" sz="1400" dirty="0" err="1"/>
              <a:t>Shulamith</a:t>
            </a:r>
            <a:r>
              <a:rPr lang="en-GB" sz="1400" dirty="0"/>
              <a:t> Firestone, a founder of the New York Radical Feminists, published </a:t>
            </a:r>
            <a:r>
              <a:rPr lang="en-GB" sz="1400" i="1" dirty="0"/>
              <a:t>The Dialectic of Sex</a:t>
            </a:r>
            <a:r>
              <a:rPr lang="en-GB" sz="1400" dirty="0"/>
              <a:t>, insisting that love disadvantaged women by creating intimate shackles between them and the men they loved—men who were also their oppressors.  </a:t>
            </a:r>
            <a:r>
              <a:rPr lang="en-GB" sz="1400" dirty="0" err="1"/>
              <a:t>Ti</a:t>
            </a:r>
            <a:r>
              <a:rPr lang="en-GB" sz="1400" dirty="0"/>
              <a:t>-Grace Atkinson, a radical feminist who helped to found the group The Feminists, is credited with the phrase that came to embody a movement towards political lesbianism stating that 'Feminism is the theory; lesbianism is the practice.’ Although not all feminists agreed on this, the work of second wave feminism did challenge traditional expectations of women.</a:t>
            </a:r>
          </a:p>
          <a:p>
            <a:endParaRPr lang="en-GB" sz="1400" dirty="0"/>
          </a:p>
          <a:p>
            <a:r>
              <a:rPr lang="en-GB" sz="1400" dirty="0"/>
              <a:t>The movement was instrumental in bringing ‘</a:t>
            </a:r>
            <a:r>
              <a:rPr lang="en-GB" sz="1400" dirty="0" err="1"/>
              <a:t>womens</a:t>
            </a:r>
            <a:r>
              <a:rPr lang="en-GB" sz="1400" dirty="0"/>
              <a:t>’ issues to the fore. The scope and the strength of the movement was such that the government could not ignore the demands of the feminists and was forced to take actions. The movement thus contributed to major transformations of institutions through the passing of landmark laws notably: The Equal Pay Act of 1970 that came into force in 1975;</a:t>
            </a:r>
            <a:r>
              <a:rPr lang="en-GB" sz="1400" baseline="30000" dirty="0"/>
              <a:t> </a:t>
            </a:r>
            <a:r>
              <a:rPr lang="en-GB" sz="1400" dirty="0"/>
              <a:t>The Employment Protection Act of 1975 which made provisions for the protection of pregnant women in terms of maternity leave and pay; The Sex Discrimination Act of 1975 which aimed to promote equality between women and men and to provide equal opportunities to both sexes. It also established the Equal Opportunities Commission (EOC) to which grievances could be taken in case of unequal treatment; The Domestic Violence and Matrimonial Proceedings Act of 1976</a:t>
            </a:r>
            <a:r>
              <a:rPr lang="en-GB" sz="1400" baseline="30000" dirty="0"/>
              <a:t> </a:t>
            </a:r>
            <a:r>
              <a:rPr lang="en-GB" sz="1400" dirty="0"/>
              <a:t>which enabled married women to obtain a court order against their husbands; The Housing Act (Homeless Persons) of 1978 which provided accommodation for battered wives.  </a:t>
            </a:r>
          </a:p>
        </p:txBody>
      </p:sp>
      <p:sp>
        <p:nvSpPr>
          <p:cNvPr id="7" name="TextBox 6">
            <a:extLst>
              <a:ext uri="{FF2B5EF4-FFF2-40B4-BE49-F238E27FC236}">
                <a16:creationId xmlns:a16="http://schemas.microsoft.com/office/drawing/2014/main" id="{EED0BE9F-2B25-4DAE-8326-79A522376BF2}"/>
              </a:ext>
            </a:extLst>
          </p:cNvPr>
          <p:cNvSpPr txBox="1"/>
          <p:nvPr/>
        </p:nvSpPr>
        <p:spPr>
          <a:xfrm>
            <a:off x="1496584" y="-88835"/>
            <a:ext cx="9168747" cy="369332"/>
          </a:xfrm>
          <a:prstGeom prst="rect">
            <a:avLst/>
          </a:prstGeom>
          <a:solidFill>
            <a:schemeClr val="accent5">
              <a:lumMod val="20000"/>
              <a:lumOff val="80000"/>
            </a:schemeClr>
          </a:solidFill>
        </p:spPr>
        <p:txBody>
          <a:bodyPr wrap="square" rtlCol="0">
            <a:spAutoFit/>
          </a:bodyPr>
          <a:lstStyle/>
          <a:p>
            <a:pPr algn="ctr"/>
            <a:r>
              <a:rPr lang="en-GB" b="1" dirty="0"/>
              <a:t>Reason for change:  Second Wave Feminism</a:t>
            </a:r>
          </a:p>
        </p:txBody>
      </p:sp>
      <p:sp>
        <p:nvSpPr>
          <p:cNvPr id="3" name="TextBox 2">
            <a:extLst>
              <a:ext uri="{FF2B5EF4-FFF2-40B4-BE49-F238E27FC236}">
                <a16:creationId xmlns:a16="http://schemas.microsoft.com/office/drawing/2014/main" id="{589568A7-A9BB-414C-88F2-9A33856F9A62}"/>
              </a:ext>
            </a:extLst>
          </p:cNvPr>
          <p:cNvSpPr txBox="1"/>
          <p:nvPr/>
        </p:nvSpPr>
        <p:spPr>
          <a:xfrm>
            <a:off x="6540421" y="288062"/>
            <a:ext cx="4152326" cy="523220"/>
          </a:xfrm>
          <a:prstGeom prst="rect">
            <a:avLst/>
          </a:prstGeom>
          <a:solidFill>
            <a:srgbClr val="FFFF00"/>
          </a:solidFill>
        </p:spPr>
        <p:txBody>
          <a:bodyPr wrap="square" rtlCol="0">
            <a:spAutoFit/>
          </a:bodyPr>
          <a:lstStyle/>
          <a:p>
            <a:pPr algn="ctr"/>
            <a:r>
              <a:rPr lang="en-GB" sz="1400" dirty="0"/>
              <a:t>What changes to family types may have been encouraged by Second Wave Feminism.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52560" y="0"/>
            <a:ext cx="9144000" cy="4046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dirty="0"/>
              <a:t>New Family Types:  </a:t>
            </a:r>
            <a:r>
              <a:rPr lang="en-GB" sz="1400" b="1" dirty="0">
                <a:hlinkClick r:id="rId3"/>
              </a:rPr>
              <a:t>Beanpole families</a:t>
            </a:r>
            <a:endParaRPr lang="en-GB" sz="1400" b="1" dirty="0"/>
          </a:p>
        </p:txBody>
      </p:sp>
      <p:sp>
        <p:nvSpPr>
          <p:cNvPr id="2" name="TextBox 1"/>
          <p:cNvSpPr txBox="1"/>
          <p:nvPr/>
        </p:nvSpPr>
        <p:spPr>
          <a:xfrm>
            <a:off x="1544747" y="404665"/>
            <a:ext cx="9115440" cy="6740307"/>
          </a:xfrm>
          <a:prstGeom prst="rect">
            <a:avLst/>
          </a:prstGeom>
          <a:noFill/>
        </p:spPr>
        <p:txBody>
          <a:bodyPr wrap="square" rtlCol="0">
            <a:spAutoFit/>
          </a:bodyPr>
          <a:lstStyle/>
          <a:p>
            <a:r>
              <a:rPr lang="en-GB" sz="1200" b="1" dirty="0"/>
              <a:t>Nuclear family goes into meltdown </a:t>
            </a:r>
          </a:p>
          <a:p>
            <a:r>
              <a:rPr lang="en-GB" sz="1200" dirty="0"/>
              <a:t>Generations learn to link up to cope with lonely lifestyle </a:t>
            </a:r>
          </a:p>
          <a:p>
            <a:r>
              <a:rPr lang="en-GB" sz="1200" i="1" dirty="0">
                <a:hlinkClick r:id="rId4"/>
              </a:rPr>
              <a:t>John </a:t>
            </a:r>
            <a:r>
              <a:rPr lang="en-GB" sz="1200" i="1" dirty="0" err="1">
                <a:hlinkClick r:id="rId4"/>
              </a:rPr>
              <a:t>Arlidge</a:t>
            </a:r>
            <a:r>
              <a:rPr lang="en-GB" sz="1200" i="1" dirty="0"/>
              <a:t>  Sunday 5 May 2002 00.48 BST </a:t>
            </a:r>
          </a:p>
          <a:p>
            <a:r>
              <a:rPr lang="en-GB" sz="1200" dirty="0"/>
              <a:t>THE nuclear family of mum, dad and 2.4 kids is splitting up. Researchers have coined a name for the emerging British household - the Beanpoles. They 'live together' and have 1.8 children. As Britons live longer, divorce rates rise and couples have fewer children, the traditional family - married parents with two or more children - is giving way to cohabiting couples with a single child. </a:t>
            </a:r>
          </a:p>
          <a:p>
            <a:r>
              <a:rPr lang="en-GB" sz="1200" dirty="0"/>
              <a:t>A new study by the London-based research group Mintel shows family groups are getting 'longer and thinner - like a beanpole'. While 20 years ago the average extended family comprised three 'nuclear' generations, family groups are now made up of four generations of often co-habiting couples, each with an average 1.8 children. </a:t>
            </a:r>
          </a:p>
          <a:p>
            <a:r>
              <a:rPr lang="en-GB" sz="1200" dirty="0"/>
              <a:t>'The family is undergoing radical changes under the pressure of an ageing population, longer lifespans, increased female working, the tendency to marry later in life, the falling birth rate and the rising divorce rate,' the study says. </a:t>
            </a:r>
          </a:p>
          <a:p>
            <a:r>
              <a:rPr lang="en-GB" sz="1200" dirty="0"/>
              <a:t>'Twenty years ago, family groups were "horizontally broad", comprising two or three generations with many children in each nuclear family. The next 20 years will see the rapid growth of beanpole families - long, thin family groups of three or four small generations.' </a:t>
            </a:r>
          </a:p>
          <a:p>
            <a:r>
              <a:rPr lang="en-GB" sz="1200" dirty="0"/>
              <a:t>More than half of the adult population lives in 'beanpole' structures, the study says. With fewer brothers and sisters and cousins, children are growing up faster. 'Children are being starved of the companionship of family members of their own age. Individualism is of growing importance,' the study says. </a:t>
            </a:r>
          </a:p>
          <a:p>
            <a:r>
              <a:rPr lang="en-GB" sz="1200" dirty="0"/>
              <a:t>'This could lead to greater social dislocation, with children growing up isolated from other children and younger adults. It could also encourage greater social isolation, with teenagers adopting a more selfish attitude towards life.' </a:t>
            </a:r>
          </a:p>
          <a:p>
            <a:r>
              <a:rPr lang="en-GB" sz="1200" dirty="0"/>
              <a:t>Pressure on 40 to 60-year-olds is growing sharply. This 'sandwich generation' is caught between children, who need financial help, and elderly relatives, who need looking after. </a:t>
            </a:r>
          </a:p>
          <a:p>
            <a:r>
              <a:rPr lang="en-GB" sz="1200" dirty="0"/>
              <a:t>The rising divorce rate, the study predicts, 'will make family structures more fluid and lead to a rise in "boomerang children" - children who leave the family home only to return at a later date after a marriage or long-term relationship breaks down.' </a:t>
            </a:r>
          </a:p>
          <a:p>
            <a:r>
              <a:rPr lang="en-GB" sz="1200" dirty="0"/>
              <a:t>While the growth of the 'beanpole' family may promote more contact between different generations, Mintel says it will make it even harder for the middle-aged to strike a work/life balance. </a:t>
            </a:r>
          </a:p>
          <a:p>
            <a:r>
              <a:rPr lang="en-GB" sz="1200" dirty="0"/>
              <a:t>This generation 'will feel that their quality of life is being reduced due to time pressures. The strain will be particularly acute for women, more and more of whom are working at senior levels but still carry out most of the caring responsibilities.' </a:t>
            </a:r>
          </a:p>
          <a:p>
            <a:r>
              <a:rPr lang="en-GB" sz="1200" dirty="0"/>
              <a:t>The rising divorce rate partly explains the growth of the 'beanpole' family. With almost one in two marriages ending in divorce, many adults have at least two families, each with a single child. While the number of married couples will fall over the next 10 years, the number of cohabiting couples - who have been married before - is set to double, the study says. </a:t>
            </a:r>
          </a:p>
          <a:p>
            <a:r>
              <a:rPr lang="en-GB" sz="1200" dirty="0"/>
              <a:t>Medical advances, which mean the elderly live longer, explain why four-generation extended families are now the norm. </a:t>
            </a:r>
          </a:p>
          <a:p>
            <a:r>
              <a:rPr lang="en-GB" sz="1200" dirty="0"/>
              <a:t>The Mintel study is backed by leading family researchers. Julia </a:t>
            </a:r>
            <a:r>
              <a:rPr lang="en-GB" sz="1200" dirty="0" err="1"/>
              <a:t>Brannen</a:t>
            </a:r>
            <a:r>
              <a:rPr lang="en-GB" sz="1200" dirty="0"/>
              <a:t>, professor of family sociology at the Institute of Education at London University, said: 'People are living longer, but family units are small and they are getting smaller and thinner all the time, just like a beanpole. </a:t>
            </a:r>
          </a:p>
          <a:p>
            <a:r>
              <a:rPr lang="en-GB" sz="1200" dirty="0"/>
              <a:t>'Soon the issue will be: will young people miss the boat and not have families at all? We are already down to one child and soon for many people it may be none. Nuclear Family, RIP.</a:t>
            </a:r>
          </a:p>
          <a:p>
            <a:endParaRPr lang="en-GB" sz="1200" dirty="0"/>
          </a:p>
        </p:txBody>
      </p:sp>
    </p:spTree>
    <p:extLst>
      <p:ext uri="{BB962C8B-B14F-4D97-AF65-F5344CB8AC3E}">
        <p14:creationId xmlns:p14="http://schemas.microsoft.com/office/powerpoint/2010/main" val="405251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24000" y="-29975"/>
            <a:ext cx="9144000" cy="32403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b="1" dirty="0"/>
              <a:t>New Family Types:  Beanpole families</a:t>
            </a:r>
          </a:p>
        </p:txBody>
      </p:sp>
    </p:spTree>
    <p:extLst>
      <p:ext uri="{BB962C8B-B14F-4D97-AF65-F5344CB8AC3E}">
        <p14:creationId xmlns:p14="http://schemas.microsoft.com/office/powerpoint/2010/main" val="1123284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24000" y="-29975"/>
            <a:ext cx="9144000" cy="32403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b="1" dirty="0"/>
              <a:t>New Family Types:  Beanpole families</a:t>
            </a:r>
          </a:p>
        </p:txBody>
      </p:sp>
    </p:spTree>
    <p:extLst>
      <p:ext uri="{BB962C8B-B14F-4D97-AF65-F5344CB8AC3E}">
        <p14:creationId xmlns:p14="http://schemas.microsoft.com/office/powerpoint/2010/main" val="3697923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24000" y="0"/>
            <a:ext cx="9144000" cy="54868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000" b="1" dirty="0"/>
              <a:t>New Family Types:  LAT</a:t>
            </a:r>
          </a:p>
        </p:txBody>
      </p:sp>
      <p:sp>
        <p:nvSpPr>
          <p:cNvPr id="2" name="Content Placeholder 1"/>
          <p:cNvSpPr>
            <a:spLocks noGrp="1"/>
          </p:cNvSpPr>
          <p:nvPr>
            <p:ph idx="1"/>
          </p:nvPr>
        </p:nvSpPr>
        <p:spPr>
          <a:xfrm>
            <a:off x="1524000" y="2795449"/>
            <a:ext cx="9144000" cy="3785552"/>
          </a:xfrm>
        </p:spPr>
        <p:txBody>
          <a:bodyPr>
            <a:normAutofit/>
          </a:bodyPr>
          <a:lstStyle/>
          <a:p>
            <a:pPr marL="0" indent="0">
              <a:buNone/>
            </a:pPr>
            <a:endParaRPr lang="en-GB" dirty="0"/>
          </a:p>
        </p:txBody>
      </p:sp>
      <p:sp>
        <p:nvSpPr>
          <p:cNvPr id="3" name="TextBox 2"/>
          <p:cNvSpPr txBox="1"/>
          <p:nvPr/>
        </p:nvSpPr>
        <p:spPr>
          <a:xfrm>
            <a:off x="1524000" y="548681"/>
            <a:ext cx="9144000" cy="2246769"/>
          </a:xfrm>
          <a:prstGeom prst="rect">
            <a:avLst/>
          </a:prstGeom>
          <a:noFill/>
          <a:ln>
            <a:solidFill>
              <a:schemeClr val="accent1"/>
            </a:solidFill>
          </a:ln>
        </p:spPr>
        <p:txBody>
          <a:bodyPr wrap="square" rtlCol="0">
            <a:spAutoFit/>
          </a:bodyPr>
          <a:lstStyle/>
          <a:p>
            <a:r>
              <a:rPr lang="en-GB" sz="1400" b="1" dirty="0"/>
              <a:t>Living Apart Together:  A New Family Form</a:t>
            </a:r>
          </a:p>
          <a:p>
            <a:r>
              <a:rPr lang="en-GB" sz="1400" dirty="0"/>
              <a:t>Traditionally, according to Irene Levin (2004), marriage has been the social institution for couples that have been together for a long period.  However, some decades ago, non-marital cohabitation began to appear in  the western world as a new social institution.  ‘Living apart together’ – the LAT relationship – is the most recent development, which seems to have the potential of becoming the third stage in the process of the emerging forms of close emotional relationships.  In contrast to couples in ‘commuting marriages’ who have one main household in common, couples living in LAT relationships have one household each.  Levin carried out research on data on the frequency of LAT relationships in Sweden and Norway, and explores the variation which exists within LAT relationships.  Levin argues that the establishment of LAT relationships is the natural progression from a society where cohabitation has been established as a family structure.</a:t>
            </a:r>
          </a:p>
          <a:p>
            <a:r>
              <a:rPr lang="en-GB" sz="1400" i="1" dirty="0"/>
              <a:t>Adapted from Current Sociology March 2004 vol 52 no. 2 223-240.</a:t>
            </a:r>
            <a:endParaRPr lang="en-GB" dirty="0"/>
          </a:p>
        </p:txBody>
      </p:sp>
    </p:spTree>
    <p:extLst>
      <p:ext uri="{BB962C8B-B14F-4D97-AF65-F5344CB8AC3E}">
        <p14:creationId xmlns:p14="http://schemas.microsoft.com/office/powerpoint/2010/main" val="10908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2492896"/>
          </a:xfrm>
          <a:solidFill>
            <a:srgbClr val="FFFF00"/>
          </a:solidFill>
        </p:spPr>
        <p:txBody>
          <a:bodyPr>
            <a:normAutofit/>
          </a:bodyPr>
          <a:lstStyle/>
          <a:p>
            <a:pPr marL="0" indent="0">
              <a:buNone/>
            </a:pPr>
            <a:r>
              <a:rPr lang="en-GB" sz="2400" dirty="0"/>
              <a:t>‘The family is a social group characterised by common residence, economic co-operation and reproduction.  It includes adults of both sexes, at least two of who </a:t>
            </a:r>
            <a:r>
              <a:rPr lang="en-GB" sz="2400" dirty="0" err="1"/>
              <a:t>maintian</a:t>
            </a:r>
            <a:r>
              <a:rPr lang="en-GB" sz="2400" dirty="0"/>
              <a:t> a socially approved sexual relationship, and one or more children, own or adopted of the sexually co-habiting adults’</a:t>
            </a:r>
          </a:p>
          <a:p>
            <a:pPr marL="0" indent="0">
              <a:buNone/>
            </a:pPr>
            <a:r>
              <a:rPr lang="en-GB" sz="2400" dirty="0"/>
              <a:t>					George Murdoch</a:t>
            </a:r>
          </a:p>
        </p:txBody>
      </p:sp>
      <p:sp>
        <p:nvSpPr>
          <p:cNvPr id="4" name="TextBox 3"/>
          <p:cNvSpPr txBox="1"/>
          <p:nvPr/>
        </p:nvSpPr>
        <p:spPr>
          <a:xfrm>
            <a:off x="2063552" y="2519113"/>
            <a:ext cx="8229600" cy="923330"/>
          </a:xfrm>
          <a:prstGeom prst="rect">
            <a:avLst/>
          </a:prstGeom>
          <a:solidFill>
            <a:srgbClr val="00FF00"/>
          </a:solidFill>
        </p:spPr>
        <p:txBody>
          <a:bodyPr wrap="square" rtlCol="0">
            <a:spAutoFit/>
          </a:bodyPr>
          <a:lstStyle/>
          <a:p>
            <a:r>
              <a:rPr lang="en-GB" dirty="0"/>
              <a:t>Murdoch was arguing that the nuclear family was </a:t>
            </a:r>
            <a:r>
              <a:rPr lang="en-GB" b="1" u="sng" dirty="0"/>
              <a:t>the</a:t>
            </a:r>
            <a:r>
              <a:rPr lang="en-GB" dirty="0"/>
              <a:t> basis of all family units in all cultures (even if in many societies they might include other relatives, i.e. extended family, or that in some place polygyny is accepted).  </a:t>
            </a:r>
          </a:p>
        </p:txBody>
      </p:sp>
      <p:sp>
        <p:nvSpPr>
          <p:cNvPr id="5" name="TextBox 4"/>
          <p:cNvSpPr txBox="1"/>
          <p:nvPr/>
        </p:nvSpPr>
        <p:spPr>
          <a:xfrm>
            <a:off x="1514326" y="3717033"/>
            <a:ext cx="9144000" cy="830997"/>
          </a:xfrm>
          <a:prstGeom prst="rect">
            <a:avLst/>
          </a:prstGeom>
          <a:noFill/>
        </p:spPr>
        <p:txBody>
          <a:bodyPr wrap="square" rtlCol="0">
            <a:spAutoFit/>
          </a:bodyPr>
          <a:lstStyle/>
          <a:p>
            <a:pPr algn="ctr"/>
            <a:r>
              <a:rPr lang="en-GB" sz="2400" b="1" dirty="0"/>
              <a:t>Can you think of any examples to support or oppose Murdoch’s argument?</a:t>
            </a:r>
          </a:p>
        </p:txBody>
      </p:sp>
    </p:spTree>
    <p:extLst>
      <p:ext uri="{BB962C8B-B14F-4D97-AF65-F5344CB8AC3E}">
        <p14:creationId xmlns:p14="http://schemas.microsoft.com/office/powerpoint/2010/main" val="2617152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11BE73-4884-493E-8676-850DD9A43C14}"/>
              </a:ext>
            </a:extLst>
          </p:cNvPr>
          <p:cNvPicPr>
            <a:picLocks noChangeAspect="1"/>
          </p:cNvPicPr>
          <p:nvPr/>
        </p:nvPicPr>
        <p:blipFill rotWithShape="1">
          <a:blip r:embed="rId3"/>
          <a:srcRect l="20075" t="14984" r="33463" b="9380"/>
          <a:stretch/>
        </p:blipFill>
        <p:spPr>
          <a:xfrm>
            <a:off x="1524000" y="1"/>
            <a:ext cx="4248472" cy="3888433"/>
          </a:xfrm>
          <a:prstGeom prst="rect">
            <a:avLst/>
          </a:prstGeom>
        </p:spPr>
      </p:pic>
      <p:pic>
        <p:nvPicPr>
          <p:cNvPr id="5" name="Picture 4">
            <a:extLst>
              <a:ext uri="{FF2B5EF4-FFF2-40B4-BE49-F238E27FC236}">
                <a16:creationId xmlns:a16="http://schemas.microsoft.com/office/drawing/2014/main" id="{B994F950-73F7-43B0-99CC-204A600E8538}"/>
              </a:ext>
            </a:extLst>
          </p:cNvPr>
          <p:cNvPicPr>
            <a:picLocks noChangeAspect="1"/>
          </p:cNvPicPr>
          <p:nvPr/>
        </p:nvPicPr>
        <p:blipFill rotWithShape="1">
          <a:blip r:embed="rId4"/>
          <a:srcRect l="19288" t="13583" r="32675" b="6579"/>
          <a:stretch/>
        </p:blipFill>
        <p:spPr>
          <a:xfrm>
            <a:off x="1655878" y="3122276"/>
            <a:ext cx="3984717" cy="3723425"/>
          </a:xfrm>
          <a:prstGeom prst="rect">
            <a:avLst/>
          </a:prstGeom>
        </p:spPr>
      </p:pic>
      <p:pic>
        <p:nvPicPr>
          <p:cNvPr id="6" name="Picture 5">
            <a:extLst>
              <a:ext uri="{FF2B5EF4-FFF2-40B4-BE49-F238E27FC236}">
                <a16:creationId xmlns:a16="http://schemas.microsoft.com/office/drawing/2014/main" id="{5B59740D-3DD9-4BA6-91A8-96DBC50E9376}"/>
              </a:ext>
            </a:extLst>
          </p:cNvPr>
          <p:cNvPicPr>
            <a:picLocks noChangeAspect="1"/>
          </p:cNvPicPr>
          <p:nvPr/>
        </p:nvPicPr>
        <p:blipFill rotWithShape="1">
          <a:blip r:embed="rId5"/>
          <a:srcRect l="19288" t="16384" r="31888" b="5178"/>
          <a:stretch/>
        </p:blipFill>
        <p:spPr>
          <a:xfrm>
            <a:off x="5673610" y="332657"/>
            <a:ext cx="4895529" cy="4421769"/>
          </a:xfrm>
          <a:prstGeom prst="rect">
            <a:avLst/>
          </a:prstGeom>
        </p:spPr>
      </p:pic>
      <p:pic>
        <p:nvPicPr>
          <p:cNvPr id="7" name="Picture 6">
            <a:extLst>
              <a:ext uri="{FF2B5EF4-FFF2-40B4-BE49-F238E27FC236}">
                <a16:creationId xmlns:a16="http://schemas.microsoft.com/office/drawing/2014/main" id="{EA44EC37-599D-48F9-B4B9-6A5572CB72C3}"/>
              </a:ext>
            </a:extLst>
          </p:cNvPr>
          <p:cNvPicPr>
            <a:picLocks noChangeAspect="1"/>
          </p:cNvPicPr>
          <p:nvPr/>
        </p:nvPicPr>
        <p:blipFill rotWithShape="1">
          <a:blip r:embed="rId6"/>
          <a:srcRect l="1442" t="68209" r="81500" b="19185"/>
          <a:stretch/>
        </p:blipFill>
        <p:spPr>
          <a:xfrm>
            <a:off x="9010302" y="4659951"/>
            <a:ext cx="1559803" cy="648072"/>
          </a:xfrm>
          <a:prstGeom prst="rect">
            <a:avLst/>
          </a:prstGeom>
        </p:spPr>
      </p:pic>
    </p:spTree>
    <p:extLst>
      <p:ext uri="{BB962C8B-B14F-4D97-AF65-F5344CB8AC3E}">
        <p14:creationId xmlns:p14="http://schemas.microsoft.com/office/powerpoint/2010/main" val="132837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24000" y="0"/>
            <a:ext cx="9144000" cy="4766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b="1" dirty="0"/>
              <a:t>How have families changed?</a:t>
            </a:r>
          </a:p>
        </p:txBody>
      </p:sp>
      <p:sp>
        <p:nvSpPr>
          <p:cNvPr id="7" name="TextBox 6"/>
          <p:cNvSpPr txBox="1"/>
          <p:nvPr/>
        </p:nvSpPr>
        <p:spPr>
          <a:xfrm>
            <a:off x="1524000" y="483150"/>
            <a:ext cx="9144000" cy="3139321"/>
          </a:xfrm>
          <a:prstGeom prst="rect">
            <a:avLst/>
          </a:prstGeom>
          <a:noFill/>
        </p:spPr>
        <p:txBody>
          <a:bodyPr wrap="square" rtlCol="0">
            <a:spAutoFit/>
          </a:bodyPr>
          <a:lstStyle/>
          <a:p>
            <a:r>
              <a:rPr lang="en-GB" dirty="0"/>
              <a:t>McGlone et al studied changes raised by the Social Attitudes Surveys of 1986 and 1995.  They suggested a number of changes that might affect family life.  </a:t>
            </a:r>
          </a:p>
          <a:p>
            <a:endParaRPr lang="en-GB" dirty="0"/>
          </a:p>
          <a:p>
            <a:r>
              <a:rPr lang="en-GB" dirty="0"/>
              <a:t>Brainstorm the impact each might have on the family</a:t>
            </a:r>
          </a:p>
          <a:p>
            <a:endParaRPr lang="en-GB" dirty="0"/>
          </a:p>
          <a:p>
            <a:pPr marL="342900" indent="-342900">
              <a:buFont typeface="+mj-lt"/>
              <a:buAutoNum type="arabicPeriod"/>
            </a:pPr>
            <a:r>
              <a:rPr lang="en-GB" dirty="0"/>
              <a:t>  a rising proportion of elderly people in the population </a:t>
            </a:r>
          </a:p>
          <a:p>
            <a:pPr marL="342900" indent="-342900">
              <a:buFont typeface="+mj-lt"/>
              <a:buAutoNum type="arabicPeriod"/>
            </a:pPr>
            <a:r>
              <a:rPr lang="en-GB" dirty="0"/>
              <a:t>  increasing levels of divorce</a:t>
            </a:r>
          </a:p>
          <a:p>
            <a:pPr marL="342900" indent="-342900">
              <a:buFont typeface="+mj-lt"/>
              <a:buAutoNum type="arabicPeriod"/>
            </a:pPr>
            <a:r>
              <a:rPr lang="en-GB" dirty="0"/>
              <a:t>   increasing levels of cohabitation</a:t>
            </a:r>
          </a:p>
          <a:p>
            <a:pPr marL="342900" indent="-342900">
              <a:buFont typeface="+mj-lt"/>
              <a:buAutoNum type="arabicPeriod"/>
            </a:pPr>
            <a:r>
              <a:rPr lang="en-GB" dirty="0"/>
              <a:t>  increasing levels of lone parenthood / births outside marriage</a:t>
            </a:r>
          </a:p>
          <a:p>
            <a:pPr marL="342900" indent="-342900">
              <a:buFont typeface="+mj-lt"/>
              <a:buAutoNum type="arabicPeriod"/>
            </a:pPr>
            <a:r>
              <a:rPr lang="en-GB" dirty="0"/>
              <a:t>  decline in male unskilled jobs / rise in female employment</a:t>
            </a:r>
          </a:p>
          <a:p>
            <a:pPr marL="342900" indent="-342900">
              <a:buFont typeface="+mj-lt"/>
              <a:buAutoNum type="arabicPeriod"/>
            </a:pPr>
            <a:r>
              <a:rPr lang="en-GB" dirty="0"/>
              <a:t>  some young people staying reliant on families for longer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71864" y="2708920"/>
            <a:ext cx="259228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rising proportion of elderly people in the population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799856" y="2708920"/>
            <a:ext cx="259228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Increasing levels of   lone parenthood</a:t>
            </a:r>
          </a:p>
          <a:p>
            <a:endParaRPr lang="en-GB" dirty="0"/>
          </a:p>
        </p:txBody>
      </p:sp>
    </p:spTree>
    <p:extLst>
      <p:ext uri="{BB962C8B-B14F-4D97-AF65-F5344CB8AC3E}">
        <p14:creationId xmlns:p14="http://schemas.microsoft.com/office/powerpoint/2010/main" val="37180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798102" y="2852936"/>
            <a:ext cx="259228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Increased cohabitation</a:t>
            </a:r>
          </a:p>
          <a:p>
            <a:endParaRPr lang="en-GB" dirty="0"/>
          </a:p>
        </p:txBody>
      </p:sp>
    </p:spTree>
    <p:extLst>
      <p:ext uri="{BB962C8B-B14F-4D97-AF65-F5344CB8AC3E}">
        <p14:creationId xmlns:p14="http://schemas.microsoft.com/office/powerpoint/2010/main" val="37180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99856" y="2708920"/>
            <a:ext cx="259228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 young people staying reliant of families for longer</a:t>
            </a:r>
          </a:p>
        </p:txBody>
      </p:sp>
    </p:spTree>
    <p:extLst>
      <p:ext uri="{BB962C8B-B14F-4D97-AF65-F5344CB8AC3E}">
        <p14:creationId xmlns:p14="http://schemas.microsoft.com/office/powerpoint/2010/main" val="37180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99856" y="2780928"/>
            <a:ext cx="259228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increasing levels of divorce</a:t>
            </a:r>
          </a:p>
        </p:txBody>
      </p:sp>
    </p:spTree>
    <p:extLst>
      <p:ext uri="{BB962C8B-B14F-4D97-AF65-F5344CB8AC3E}">
        <p14:creationId xmlns:p14="http://schemas.microsoft.com/office/powerpoint/2010/main" val="37180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9856" y="2708920"/>
            <a:ext cx="259228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Decline in male unskilled jobs / rise in female employment</a:t>
            </a:r>
          </a:p>
        </p:txBody>
      </p:sp>
    </p:spTree>
    <p:extLst>
      <p:ext uri="{BB962C8B-B14F-4D97-AF65-F5344CB8AC3E}">
        <p14:creationId xmlns:p14="http://schemas.microsoft.com/office/powerpoint/2010/main" val="37180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2017204" y="2"/>
            <a:ext cx="8229600" cy="404663"/>
          </a:xfrm>
        </p:spPr>
        <p:txBody>
          <a:bodyPr>
            <a:normAutofit/>
          </a:bodyPr>
          <a:lstStyle/>
          <a:p>
            <a:pPr eaLnBrk="1" hangingPunct="1"/>
            <a:r>
              <a:rPr lang="en-GB" altLang="en-US" sz="2000" b="1" dirty="0"/>
              <a:t>Family diversity:  Class diversity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09133767"/>
              </p:ext>
            </p:extLst>
          </p:nvPr>
        </p:nvGraphicFramePr>
        <p:xfrm>
          <a:off x="1547458" y="404664"/>
          <a:ext cx="9120544" cy="4448712"/>
        </p:xfrm>
        <a:graphic>
          <a:graphicData uri="http://schemas.openxmlformats.org/drawingml/2006/table">
            <a:tbl>
              <a:tblPr firstRow="1" bandRow="1">
                <a:tableStyleId>{5C22544A-7EE6-4342-B048-85BDC9FD1C3A}</a:tableStyleId>
              </a:tblPr>
              <a:tblGrid>
                <a:gridCol w="1308182">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2627786">
                  <a:extLst>
                    <a:ext uri="{9D8B030D-6E8A-4147-A177-3AD203B41FA5}">
                      <a16:colId xmlns:a16="http://schemas.microsoft.com/office/drawing/2014/main" val="20003"/>
                    </a:ext>
                  </a:extLst>
                </a:gridCol>
              </a:tblGrid>
              <a:tr h="360040">
                <a:tc>
                  <a:txBody>
                    <a:bodyPr/>
                    <a:lstStyle/>
                    <a:p>
                      <a:endParaRPr lang="en-GB" sz="1400" dirty="0"/>
                    </a:p>
                  </a:txBody>
                  <a:tcPr marT="45688" marB="45688"/>
                </a:tc>
                <a:tc>
                  <a:txBody>
                    <a:bodyPr/>
                    <a:lstStyle/>
                    <a:p>
                      <a:r>
                        <a:rPr lang="en-GB" sz="1400" dirty="0"/>
                        <a:t>Working class</a:t>
                      </a:r>
                    </a:p>
                  </a:txBody>
                  <a:tcPr marT="45688" marB="45688"/>
                </a:tc>
                <a:tc>
                  <a:txBody>
                    <a:bodyPr/>
                    <a:lstStyle/>
                    <a:p>
                      <a:r>
                        <a:rPr lang="en-GB" sz="1400" dirty="0"/>
                        <a:t>Middle class</a:t>
                      </a:r>
                    </a:p>
                  </a:txBody>
                  <a:tcPr marT="45688" marB="45688"/>
                </a:tc>
                <a:tc>
                  <a:txBody>
                    <a:bodyPr/>
                    <a:lstStyle/>
                    <a:p>
                      <a:r>
                        <a:rPr lang="en-GB" sz="1400" dirty="0"/>
                        <a:t>Upper class</a:t>
                      </a:r>
                    </a:p>
                  </a:txBody>
                  <a:tcPr marT="45688" marB="45688"/>
                </a:tc>
                <a:extLst>
                  <a:ext uri="{0D108BD9-81ED-4DB2-BD59-A6C34878D82A}">
                    <a16:rowId xmlns:a16="http://schemas.microsoft.com/office/drawing/2014/main" val="10000"/>
                  </a:ext>
                </a:extLst>
              </a:tr>
              <a:tr h="1022168">
                <a:tc>
                  <a:txBody>
                    <a:bodyPr/>
                    <a:lstStyle/>
                    <a:p>
                      <a:r>
                        <a:rPr lang="en-GB" sz="1400" dirty="0"/>
                        <a:t>Family</a:t>
                      </a:r>
                      <a:r>
                        <a:rPr lang="en-GB" sz="1400" baseline="0" dirty="0"/>
                        <a:t> structure</a:t>
                      </a:r>
                      <a:endParaRPr lang="en-GB" sz="1400" dirty="0"/>
                    </a:p>
                  </a:txBody>
                  <a:tcPr marT="45688" marB="45688"/>
                </a:tc>
                <a:tc>
                  <a:txBody>
                    <a:bodyPr/>
                    <a:lstStyle/>
                    <a:p>
                      <a:endParaRPr lang="en-GB" sz="1400" dirty="0"/>
                    </a:p>
                    <a:p>
                      <a:endParaRPr lang="en-GB" sz="1400" dirty="0"/>
                    </a:p>
                  </a:txBody>
                  <a:tcPr marT="45688" marB="45688"/>
                </a:tc>
                <a:tc>
                  <a:txBody>
                    <a:bodyPr/>
                    <a:lstStyle/>
                    <a:p>
                      <a:endParaRPr lang="en-GB" sz="1400" dirty="0"/>
                    </a:p>
                  </a:txBody>
                  <a:tcPr marT="45688" marB="45688"/>
                </a:tc>
                <a:tc>
                  <a:txBody>
                    <a:bodyPr/>
                    <a:lstStyle/>
                    <a:p>
                      <a:endParaRPr lang="en-GB" sz="1400" dirty="0"/>
                    </a:p>
                  </a:txBody>
                  <a:tcPr marT="45688" marB="45688"/>
                </a:tc>
                <a:extLst>
                  <a:ext uri="{0D108BD9-81ED-4DB2-BD59-A6C34878D82A}">
                    <a16:rowId xmlns:a16="http://schemas.microsoft.com/office/drawing/2014/main" val="10001"/>
                  </a:ext>
                </a:extLst>
              </a:tr>
              <a:tr h="1022168">
                <a:tc>
                  <a:txBody>
                    <a:bodyPr/>
                    <a:lstStyle/>
                    <a:p>
                      <a:r>
                        <a:rPr lang="en-GB" sz="1400" dirty="0"/>
                        <a:t>Child rearing</a:t>
                      </a:r>
                    </a:p>
                  </a:txBody>
                  <a:tcPr marT="45688" marB="45688"/>
                </a:tc>
                <a:tc>
                  <a:txBody>
                    <a:bodyPr/>
                    <a:lstStyle/>
                    <a:p>
                      <a:endParaRPr lang="en-GB" sz="1400" dirty="0"/>
                    </a:p>
                    <a:p>
                      <a:endParaRPr lang="en-GB" sz="1400" dirty="0"/>
                    </a:p>
                  </a:txBody>
                  <a:tcPr marT="45688" marB="45688"/>
                </a:tc>
                <a:tc>
                  <a:txBody>
                    <a:bodyPr/>
                    <a:lstStyle/>
                    <a:p>
                      <a:endParaRPr lang="en-GB" sz="1400" dirty="0"/>
                    </a:p>
                  </a:txBody>
                  <a:tcPr marT="45688" marB="45688"/>
                </a:tc>
                <a:tc>
                  <a:txBody>
                    <a:bodyPr/>
                    <a:lstStyle/>
                    <a:p>
                      <a:endParaRPr lang="en-GB" sz="1400" dirty="0"/>
                    </a:p>
                  </a:txBody>
                  <a:tcPr marT="45688" marB="45688"/>
                </a:tc>
                <a:extLst>
                  <a:ext uri="{0D108BD9-81ED-4DB2-BD59-A6C34878D82A}">
                    <a16:rowId xmlns:a16="http://schemas.microsoft.com/office/drawing/2014/main" val="10002"/>
                  </a:ext>
                </a:extLst>
              </a:tr>
              <a:tr h="1022168">
                <a:tc>
                  <a:txBody>
                    <a:bodyPr/>
                    <a:lstStyle/>
                    <a:p>
                      <a:r>
                        <a:rPr lang="en-GB" sz="1400" dirty="0"/>
                        <a:t>Conjugal roles</a:t>
                      </a:r>
                    </a:p>
                  </a:txBody>
                  <a:tcPr marT="45688" marB="45688"/>
                </a:tc>
                <a:tc>
                  <a:txBody>
                    <a:bodyPr/>
                    <a:lstStyle/>
                    <a:p>
                      <a:endParaRPr lang="en-GB" sz="1400" dirty="0"/>
                    </a:p>
                    <a:p>
                      <a:endParaRPr lang="en-GB" sz="1400" dirty="0"/>
                    </a:p>
                  </a:txBody>
                  <a:tcPr marT="45688" marB="45688"/>
                </a:tc>
                <a:tc>
                  <a:txBody>
                    <a:bodyPr/>
                    <a:lstStyle/>
                    <a:p>
                      <a:endParaRPr lang="en-GB" sz="1400" dirty="0"/>
                    </a:p>
                  </a:txBody>
                  <a:tcPr marT="45688" marB="45688"/>
                </a:tc>
                <a:tc>
                  <a:txBody>
                    <a:bodyPr/>
                    <a:lstStyle/>
                    <a:p>
                      <a:endParaRPr lang="en-GB" sz="1400" dirty="0"/>
                    </a:p>
                  </a:txBody>
                  <a:tcPr marT="45688" marB="45688"/>
                </a:tc>
                <a:extLst>
                  <a:ext uri="{0D108BD9-81ED-4DB2-BD59-A6C34878D82A}">
                    <a16:rowId xmlns:a16="http://schemas.microsoft.com/office/drawing/2014/main" val="10003"/>
                  </a:ext>
                </a:extLst>
              </a:tr>
              <a:tr h="1022168">
                <a:tc>
                  <a:txBody>
                    <a:bodyPr/>
                    <a:lstStyle/>
                    <a:p>
                      <a:r>
                        <a:rPr lang="en-GB" sz="1400" dirty="0"/>
                        <a:t>Culture</a:t>
                      </a:r>
                    </a:p>
                  </a:txBody>
                  <a:tcPr marT="45688" marB="45688"/>
                </a:tc>
                <a:tc>
                  <a:txBody>
                    <a:bodyPr/>
                    <a:lstStyle/>
                    <a:p>
                      <a:endParaRPr lang="en-GB" sz="1400" dirty="0"/>
                    </a:p>
                    <a:p>
                      <a:endParaRPr lang="en-GB" sz="1400" dirty="0"/>
                    </a:p>
                  </a:txBody>
                  <a:tcPr marT="45688" marB="45688"/>
                </a:tc>
                <a:tc>
                  <a:txBody>
                    <a:bodyPr/>
                    <a:lstStyle/>
                    <a:p>
                      <a:endParaRPr lang="en-GB" sz="1400" dirty="0"/>
                    </a:p>
                  </a:txBody>
                  <a:tcPr marT="45688" marB="45688"/>
                </a:tc>
                <a:tc>
                  <a:txBody>
                    <a:bodyPr/>
                    <a:lstStyle/>
                    <a:p>
                      <a:endParaRPr lang="en-GB" sz="1400" dirty="0"/>
                    </a:p>
                  </a:txBody>
                  <a:tcPr marT="45688" marB="45688"/>
                </a:tc>
                <a:extLst>
                  <a:ext uri="{0D108BD9-81ED-4DB2-BD59-A6C34878D82A}">
                    <a16:rowId xmlns:a16="http://schemas.microsoft.com/office/drawing/2014/main" val="10004"/>
                  </a:ext>
                </a:extLst>
              </a:tr>
            </a:tbl>
          </a:graphicData>
        </a:graphic>
      </p:graphicFrame>
      <p:sp>
        <p:nvSpPr>
          <p:cNvPr id="3" name="TextBox 2"/>
          <p:cNvSpPr txBox="1"/>
          <p:nvPr/>
        </p:nvSpPr>
        <p:spPr>
          <a:xfrm>
            <a:off x="1524000" y="4908374"/>
            <a:ext cx="8136904" cy="338554"/>
          </a:xfrm>
          <a:prstGeom prst="rect">
            <a:avLst/>
          </a:prstGeom>
          <a:noFill/>
        </p:spPr>
        <p:txBody>
          <a:bodyPr wrap="square" rtlCol="0">
            <a:spAutoFit/>
          </a:bodyPr>
          <a:lstStyle/>
          <a:p>
            <a:r>
              <a:rPr lang="en-GB" sz="1600" b="1" dirty="0"/>
              <a:t>Explain how Marxists say that the family leads to class reproduction.</a:t>
            </a:r>
          </a:p>
        </p:txBody>
      </p:sp>
    </p:spTree>
    <p:extLst>
      <p:ext uri="{BB962C8B-B14F-4D97-AF65-F5344CB8AC3E}">
        <p14:creationId xmlns:p14="http://schemas.microsoft.com/office/powerpoint/2010/main" val="95281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7163" t="17785" r="43700" b="7980"/>
          <a:stretch/>
        </p:blipFill>
        <p:spPr>
          <a:xfrm>
            <a:off x="1524000" y="0"/>
            <a:ext cx="4787659" cy="6858000"/>
          </a:xfrm>
          <a:prstGeom prst="rect">
            <a:avLst/>
          </a:prstGeom>
        </p:spPr>
      </p:pic>
      <p:pic>
        <p:nvPicPr>
          <p:cNvPr id="6" name="Picture 5"/>
          <p:cNvPicPr>
            <a:picLocks noChangeAspect="1"/>
          </p:cNvPicPr>
          <p:nvPr/>
        </p:nvPicPr>
        <p:blipFill rotWithShape="1">
          <a:blip r:embed="rId3"/>
          <a:srcRect l="25588" t="17784" r="46063" b="6580"/>
          <a:stretch/>
        </p:blipFill>
        <p:spPr>
          <a:xfrm>
            <a:off x="6096002" y="0"/>
            <a:ext cx="4571999" cy="6858000"/>
          </a:xfrm>
          <a:prstGeom prst="rect">
            <a:avLst/>
          </a:prstGeom>
        </p:spPr>
      </p:pic>
    </p:spTree>
    <p:extLst>
      <p:ext uri="{BB962C8B-B14F-4D97-AF65-F5344CB8AC3E}">
        <p14:creationId xmlns:p14="http://schemas.microsoft.com/office/powerpoint/2010/main" val="237537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79" t="37278" r="33049" b="15531"/>
          <a:stretch/>
        </p:blipFill>
        <p:spPr bwMode="auto">
          <a:xfrm>
            <a:off x="1524000" y="2153627"/>
            <a:ext cx="9144000" cy="4704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0" y="548680"/>
            <a:ext cx="9144000" cy="1754326"/>
          </a:xfrm>
          <a:prstGeom prst="rect">
            <a:avLst/>
          </a:prstGeom>
          <a:noFill/>
        </p:spPr>
        <p:txBody>
          <a:bodyPr wrap="square" rtlCol="0">
            <a:spAutoFit/>
          </a:bodyPr>
          <a:lstStyle/>
          <a:p>
            <a:r>
              <a:rPr lang="en-GB" dirty="0"/>
              <a:t>Changes in the family reflect wider changes in society in the past, the family was stable, nuclear and roles were largely traditional with men going out to work and women caring for the children.  Ideas about the family were based on religious and traditional ideas, in contrast to this, in the postmodern era, the family became far more fluid and flexible and based on individualism.  </a:t>
            </a:r>
          </a:p>
          <a:p>
            <a:r>
              <a:rPr lang="en-GB" b="1" dirty="0"/>
              <a:t>Sort the statements below into the correct column of the table.</a:t>
            </a:r>
          </a:p>
        </p:txBody>
      </p:sp>
      <p:sp>
        <p:nvSpPr>
          <p:cNvPr id="8" name="Rounded Rectangle 7"/>
          <p:cNvSpPr/>
          <p:nvPr/>
        </p:nvSpPr>
        <p:spPr>
          <a:xfrm>
            <a:off x="1524000" y="0"/>
            <a:ext cx="9144000" cy="5486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Changes to the family</a:t>
            </a:r>
          </a:p>
        </p:txBody>
      </p:sp>
      <p:sp>
        <p:nvSpPr>
          <p:cNvPr id="5" name="TextBox 4"/>
          <p:cNvSpPr txBox="1"/>
          <p:nvPr/>
        </p:nvSpPr>
        <p:spPr>
          <a:xfrm>
            <a:off x="7104112" y="4112392"/>
            <a:ext cx="3312368" cy="461665"/>
          </a:xfrm>
          <a:prstGeom prst="rect">
            <a:avLst/>
          </a:prstGeom>
          <a:solidFill>
            <a:schemeClr val="accent4">
              <a:lumMod val="20000"/>
              <a:lumOff val="80000"/>
            </a:schemeClr>
          </a:solidFill>
        </p:spPr>
        <p:txBody>
          <a:bodyPr wrap="square" rtlCol="0">
            <a:spAutoFit/>
          </a:bodyPr>
          <a:lstStyle/>
          <a:p>
            <a:r>
              <a:rPr lang="en-GB" sz="1200" dirty="0"/>
              <a:t>Grandparents:  less involved in grandchildren’s lives.   Less able in old age.</a:t>
            </a:r>
          </a:p>
        </p:txBody>
      </p:sp>
    </p:spTree>
    <p:extLst>
      <p:ext uri="{BB962C8B-B14F-4D97-AF65-F5344CB8AC3E}">
        <p14:creationId xmlns:p14="http://schemas.microsoft.com/office/powerpoint/2010/main" val="2414985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588" t="17785" r="45275" b="6579"/>
          <a:stretch/>
        </p:blipFill>
        <p:spPr>
          <a:xfrm>
            <a:off x="1489720" y="0"/>
            <a:ext cx="4699000" cy="6858000"/>
          </a:xfrm>
          <a:prstGeom prst="rect">
            <a:avLst/>
          </a:prstGeom>
        </p:spPr>
      </p:pic>
      <p:pic>
        <p:nvPicPr>
          <p:cNvPr id="3" name="Picture 2"/>
          <p:cNvPicPr>
            <a:picLocks noChangeAspect="1"/>
          </p:cNvPicPr>
          <p:nvPr/>
        </p:nvPicPr>
        <p:blipFill rotWithShape="1">
          <a:blip r:embed="rId3"/>
          <a:srcRect l="25588" t="17785" r="46850" b="6579"/>
          <a:stretch/>
        </p:blipFill>
        <p:spPr>
          <a:xfrm>
            <a:off x="6203528" y="0"/>
            <a:ext cx="4445000" cy="6858000"/>
          </a:xfrm>
          <a:prstGeom prst="rect">
            <a:avLst/>
          </a:prstGeom>
        </p:spPr>
      </p:pic>
    </p:spTree>
    <p:extLst>
      <p:ext uri="{BB962C8B-B14F-4D97-AF65-F5344CB8AC3E}">
        <p14:creationId xmlns:p14="http://schemas.microsoft.com/office/powerpoint/2010/main" val="746953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idx="4294967295"/>
          </p:nvPr>
        </p:nvSpPr>
        <p:spPr>
          <a:xfrm>
            <a:off x="1524000" y="0"/>
            <a:ext cx="8229600" cy="548680"/>
          </a:xfrm>
        </p:spPr>
        <p:txBody>
          <a:bodyPr>
            <a:normAutofit fontScale="90000"/>
          </a:bodyPr>
          <a:lstStyle/>
          <a:p>
            <a:pPr algn="l" eaLnBrk="1" hangingPunct="1"/>
            <a:r>
              <a:rPr lang="en-GB" altLang="en-US" b="1" dirty="0"/>
              <a:t>Sexual diversity</a:t>
            </a:r>
          </a:p>
        </p:txBody>
      </p:sp>
      <p:sp>
        <p:nvSpPr>
          <p:cNvPr id="8195" name="Content Placeholder 5"/>
          <p:cNvSpPr>
            <a:spLocks noGrp="1"/>
          </p:cNvSpPr>
          <p:nvPr>
            <p:ph sz="half" idx="4294967295"/>
          </p:nvPr>
        </p:nvSpPr>
        <p:spPr>
          <a:xfrm>
            <a:off x="1516167" y="548680"/>
            <a:ext cx="9144000" cy="6309320"/>
          </a:xfrm>
        </p:spPr>
        <p:txBody>
          <a:bodyPr>
            <a:normAutofit fontScale="92500" lnSpcReduction="10000"/>
          </a:bodyPr>
          <a:lstStyle/>
          <a:p>
            <a:pPr marL="514350" indent="-514350">
              <a:buFont typeface="Arial" charset="0"/>
              <a:buAutoNum type="arabicPeriod"/>
              <a:defRPr/>
            </a:pPr>
            <a:r>
              <a:rPr lang="en-GB" sz="1400" dirty="0"/>
              <a:t>Explain what Weeks means by ‘chosen families’.</a:t>
            </a:r>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r>
              <a:rPr lang="en-GB" sz="1400" dirty="0"/>
              <a:t>What has facilitated sexually diverse families?</a:t>
            </a:r>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r>
              <a:rPr lang="en-GB" sz="1400" dirty="0"/>
              <a:t>Explain the findings of </a:t>
            </a:r>
            <a:r>
              <a:rPr lang="en-GB" sz="1400" dirty="0" err="1"/>
              <a:t>Roseneil</a:t>
            </a:r>
            <a:r>
              <a:rPr lang="en-GB" sz="1400" dirty="0"/>
              <a:t> and </a:t>
            </a:r>
            <a:r>
              <a:rPr lang="en-GB" sz="1400" dirty="0" err="1"/>
              <a:t>Budgen</a:t>
            </a: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442913" indent="-442913">
              <a:buNone/>
              <a:defRPr/>
            </a:pPr>
            <a:r>
              <a:rPr lang="en-GB" sz="1400" dirty="0"/>
              <a:t>4.         Explain Calhoun’s feminist response to sexual diversity</a:t>
            </a:r>
          </a:p>
          <a:p>
            <a:pPr marL="457200" indent="-457200">
              <a:buAutoNum type="arabicPeriod" startAt="5"/>
              <a:defRPr/>
            </a:pPr>
            <a:endParaRPr lang="en-GB" sz="1400" dirty="0"/>
          </a:p>
          <a:p>
            <a:pPr marL="457200" indent="-457200">
              <a:buAutoNum type="arabicPeriod" startAt="5"/>
              <a:defRPr/>
            </a:pPr>
            <a:endParaRPr lang="en-GB" sz="1400" dirty="0"/>
          </a:p>
          <a:p>
            <a:pPr marL="457200" indent="-457200">
              <a:buAutoNum type="arabicPeriod" startAt="5"/>
              <a:defRPr/>
            </a:pPr>
            <a:endParaRPr lang="en-GB" sz="1400" dirty="0"/>
          </a:p>
          <a:p>
            <a:pPr marL="457200" indent="-457200">
              <a:buAutoNum type="arabicPeriod" startAt="5"/>
              <a:defRPr/>
            </a:pPr>
            <a:endParaRPr lang="en-GB" sz="1400" dirty="0"/>
          </a:p>
          <a:p>
            <a:pPr marL="457200" indent="-457200">
              <a:buAutoNum type="arabicPeriod" startAt="5"/>
              <a:defRPr/>
            </a:pPr>
            <a:endParaRPr lang="en-GB" sz="1400" dirty="0"/>
          </a:p>
          <a:p>
            <a:pPr marL="0" indent="0">
              <a:buNone/>
              <a:defRPr/>
            </a:pPr>
            <a:r>
              <a:rPr lang="en-GB" sz="1400" dirty="0"/>
              <a:t>5.     What proportion of couples were same sex couples in the UK?  </a:t>
            </a:r>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514350" indent="-514350">
              <a:buFont typeface="Arial" charset="0"/>
              <a:buAutoNum type="arabicPeriod"/>
              <a:defRPr/>
            </a:pPr>
            <a:endParaRPr lang="en-GB" sz="1400" dirty="0"/>
          </a:p>
          <a:p>
            <a:pPr marL="0" indent="0">
              <a:buNone/>
              <a:defRPr/>
            </a:pPr>
            <a:endParaRPr lang="en-GB" altLang="en-US" sz="2000" dirty="0"/>
          </a:p>
        </p:txBody>
      </p:sp>
    </p:spTree>
    <p:extLst>
      <p:ext uri="{BB962C8B-B14F-4D97-AF65-F5344CB8AC3E}">
        <p14:creationId xmlns:p14="http://schemas.microsoft.com/office/powerpoint/2010/main" val="2665328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idx="4294967295"/>
          </p:nvPr>
        </p:nvSpPr>
        <p:spPr>
          <a:xfrm>
            <a:off x="1496217" y="0"/>
            <a:ext cx="8229600" cy="692696"/>
          </a:xfrm>
        </p:spPr>
        <p:txBody>
          <a:bodyPr>
            <a:normAutofit fontScale="90000"/>
          </a:bodyPr>
          <a:lstStyle/>
          <a:p>
            <a:pPr algn="l" eaLnBrk="1" hangingPunct="1"/>
            <a:r>
              <a:rPr lang="en-GB" altLang="en-US" dirty="0"/>
              <a:t>Cultural diversity</a:t>
            </a:r>
          </a:p>
        </p:txBody>
      </p:sp>
    </p:spTree>
    <p:extLst>
      <p:ext uri="{BB962C8B-B14F-4D97-AF65-F5344CB8AC3E}">
        <p14:creationId xmlns:p14="http://schemas.microsoft.com/office/powerpoint/2010/main" val="4169692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34" t="19355" r="40029" b="40323"/>
          <a:stretch/>
        </p:blipFill>
        <p:spPr bwMode="auto">
          <a:xfrm>
            <a:off x="1524000" y="820370"/>
            <a:ext cx="9197307" cy="560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52561" y="22424"/>
            <a:ext cx="9168747" cy="477054"/>
          </a:xfrm>
          <a:prstGeom prst="rect">
            <a:avLst/>
          </a:prstGeom>
          <a:solidFill>
            <a:schemeClr val="accent2">
              <a:lumMod val="40000"/>
              <a:lumOff val="60000"/>
            </a:schemeClr>
          </a:solidFill>
        </p:spPr>
        <p:txBody>
          <a:bodyPr wrap="square" rtlCol="0">
            <a:spAutoFit/>
          </a:bodyPr>
          <a:lstStyle/>
          <a:p>
            <a:pPr algn="ctr"/>
            <a:r>
              <a:rPr lang="en-GB" sz="2500" b="1" dirty="0"/>
              <a:t>Reason for change:  Secularisation</a:t>
            </a:r>
          </a:p>
        </p:txBody>
      </p:sp>
    </p:spTree>
    <p:extLst>
      <p:ext uri="{BB962C8B-B14F-4D97-AF65-F5344CB8AC3E}">
        <p14:creationId xmlns:p14="http://schemas.microsoft.com/office/powerpoint/2010/main" val="1274660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89293"/>
            <a:ext cx="9144000" cy="3323987"/>
          </a:xfrm>
          <a:prstGeom prst="rect">
            <a:avLst/>
          </a:prstGeom>
          <a:noFill/>
        </p:spPr>
        <p:txBody>
          <a:bodyPr wrap="square" rtlCol="0">
            <a:spAutoFit/>
          </a:bodyPr>
          <a:lstStyle/>
          <a:p>
            <a:pPr marL="342900" indent="-342900">
              <a:buAutoNum type="arabicPeriod"/>
            </a:pPr>
            <a:r>
              <a:rPr lang="en-GB" sz="1400" dirty="0"/>
              <a:t>Explain what impact secularisation might have on family structure</a:t>
            </a:r>
          </a:p>
          <a:p>
            <a:pPr marL="342900" indent="-342900">
              <a:buAutoNum type="arabicPeriod"/>
            </a:pPr>
            <a:endParaRPr lang="en-GB" sz="1400" dirty="0"/>
          </a:p>
          <a:p>
            <a:pPr marL="342900" indent="-342900">
              <a:buAutoNum type="arabicPeriod"/>
            </a:pPr>
            <a:endParaRPr lang="en-GB" sz="1400" dirty="0"/>
          </a:p>
          <a:p>
            <a:pPr marL="342900" indent="-342900">
              <a:buAutoNum type="arabicPeriod"/>
            </a:pPr>
            <a:endParaRPr lang="en-GB" sz="1400" dirty="0"/>
          </a:p>
          <a:p>
            <a:pPr marL="342900" indent="-342900">
              <a:buAutoNum type="arabicPeriod"/>
            </a:pPr>
            <a:endParaRPr lang="en-GB" sz="1400" dirty="0"/>
          </a:p>
          <a:p>
            <a:pPr marL="342900" indent="-342900">
              <a:buAutoNum type="arabicPeriod"/>
            </a:pPr>
            <a:endParaRPr lang="en-GB" sz="1400" dirty="0"/>
          </a:p>
          <a:p>
            <a:pPr marL="342900" indent="-342900">
              <a:buAutoNum type="arabicPeriod"/>
            </a:pPr>
            <a:endParaRPr lang="en-GB" sz="1400" dirty="0"/>
          </a:p>
          <a:p>
            <a:pPr marL="342900" indent="-342900">
              <a:buAutoNum type="arabicPeriod"/>
            </a:pPr>
            <a:endParaRPr lang="en-GB" sz="1400" dirty="0"/>
          </a:p>
          <a:p>
            <a:pPr marL="342900" indent="-342900">
              <a:buAutoNum type="arabicPeriod"/>
            </a:pPr>
            <a:endParaRPr lang="en-GB" sz="1400" dirty="0"/>
          </a:p>
          <a:p>
            <a:pPr marL="342900" indent="-342900">
              <a:buAutoNum type="arabicPeriod"/>
            </a:pPr>
            <a:endParaRPr lang="en-GB" sz="1400" dirty="0"/>
          </a:p>
          <a:p>
            <a:endParaRPr lang="en-GB" sz="1400" dirty="0"/>
          </a:p>
          <a:p>
            <a:pPr marL="342900" indent="-342900">
              <a:buAutoNum type="arabicPeriod"/>
            </a:pPr>
            <a:endParaRPr lang="en-GB" sz="1400" dirty="0"/>
          </a:p>
          <a:p>
            <a:pPr marL="342900" indent="-342900">
              <a:buAutoNum type="arabicPeriod"/>
            </a:pPr>
            <a:endParaRPr lang="en-GB" sz="1400" dirty="0"/>
          </a:p>
          <a:p>
            <a:pPr marL="342900" indent="-342900">
              <a:buAutoNum type="arabicPeriod"/>
            </a:pPr>
            <a:endParaRPr lang="en-GB" sz="1400" dirty="0"/>
          </a:p>
          <a:p>
            <a:pPr marL="342900" indent="-342900">
              <a:buAutoNum type="arabicPeriod"/>
            </a:pPr>
            <a:r>
              <a:rPr lang="en-GB" sz="1400" dirty="0"/>
              <a:t>Explain why this might have a different impact depending on ethnic background</a:t>
            </a:r>
          </a:p>
        </p:txBody>
      </p:sp>
      <p:sp>
        <p:nvSpPr>
          <p:cNvPr id="5" name="TextBox 4"/>
          <p:cNvSpPr txBox="1"/>
          <p:nvPr/>
        </p:nvSpPr>
        <p:spPr>
          <a:xfrm>
            <a:off x="1552561" y="22424"/>
            <a:ext cx="9168747" cy="477054"/>
          </a:xfrm>
          <a:prstGeom prst="rect">
            <a:avLst/>
          </a:prstGeom>
          <a:solidFill>
            <a:schemeClr val="accent2">
              <a:lumMod val="40000"/>
              <a:lumOff val="60000"/>
            </a:schemeClr>
          </a:solidFill>
        </p:spPr>
        <p:txBody>
          <a:bodyPr wrap="square" rtlCol="0">
            <a:spAutoFit/>
          </a:bodyPr>
          <a:lstStyle/>
          <a:p>
            <a:pPr algn="ctr"/>
            <a:r>
              <a:rPr lang="en-GB" sz="2500" b="1" dirty="0"/>
              <a:t>Reason for change:  Secularisation</a:t>
            </a:r>
          </a:p>
        </p:txBody>
      </p:sp>
    </p:spTree>
    <p:extLst>
      <p:ext uri="{BB962C8B-B14F-4D97-AF65-F5344CB8AC3E}">
        <p14:creationId xmlns:p14="http://schemas.microsoft.com/office/powerpoint/2010/main" val="2283428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1" y="0"/>
            <a:ext cx="9168747" cy="477054"/>
          </a:xfrm>
          <a:prstGeom prst="rect">
            <a:avLst/>
          </a:prstGeom>
          <a:solidFill>
            <a:schemeClr val="accent2">
              <a:lumMod val="40000"/>
              <a:lumOff val="60000"/>
            </a:schemeClr>
          </a:solidFill>
        </p:spPr>
        <p:txBody>
          <a:bodyPr wrap="square" rtlCol="0">
            <a:spAutoFit/>
          </a:bodyPr>
          <a:lstStyle/>
          <a:p>
            <a:pPr algn="ctr"/>
            <a:r>
              <a:rPr lang="en-GB" sz="2500" b="1" dirty="0">
                <a:solidFill>
                  <a:srgbClr val="FFFF00"/>
                </a:solidFill>
              </a:rPr>
              <a:t>Reason for change:  Individualisation</a:t>
            </a:r>
          </a:p>
        </p:txBody>
      </p:sp>
      <p:sp>
        <p:nvSpPr>
          <p:cNvPr id="3" name="TextBox 2"/>
          <p:cNvSpPr txBox="1"/>
          <p:nvPr/>
        </p:nvSpPr>
        <p:spPr>
          <a:xfrm>
            <a:off x="1524001" y="477055"/>
            <a:ext cx="9153061" cy="4893647"/>
          </a:xfrm>
          <a:prstGeom prst="rect">
            <a:avLst/>
          </a:prstGeom>
          <a:noFill/>
        </p:spPr>
        <p:txBody>
          <a:bodyPr wrap="square" rtlCol="0">
            <a:spAutoFit/>
          </a:bodyPr>
          <a:lstStyle/>
          <a:p>
            <a:r>
              <a:rPr lang="en-GB" sz="1400" dirty="0" err="1"/>
              <a:t>Pg</a:t>
            </a:r>
            <a:r>
              <a:rPr lang="en-GB" sz="1400" dirty="0"/>
              <a:t> 89 – </a:t>
            </a:r>
            <a:r>
              <a:rPr lang="en-GB" sz="2000" b="1" dirty="0"/>
              <a:t>Giddens Reflexive Modernity</a:t>
            </a:r>
          </a:p>
          <a:p>
            <a:pPr marL="285750" indent="-285750">
              <a:buFont typeface="Arial" panose="020B0604020202020204" pitchFamily="34" charset="0"/>
              <a:buChar char="•"/>
            </a:pPr>
            <a:r>
              <a:rPr lang="en-GB" sz="1400" dirty="0"/>
              <a:t>Explain what is meant by reflexivity</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endParaRPr lang="en-GB" sz="1400" dirty="0"/>
          </a:p>
          <a:p>
            <a:endParaRPr lang="en-GB" sz="1400" dirty="0"/>
          </a:p>
          <a:p>
            <a:pPr marL="342900" indent="-342900">
              <a:buFont typeface="Arial" panose="020B0604020202020204" pitchFamily="34" charset="0"/>
              <a:buChar char="•"/>
            </a:pPr>
            <a:r>
              <a:rPr lang="en-GB" sz="1400" dirty="0"/>
              <a:t>Explain what is meant by confluent love</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Explain how this is different to traditional relationships</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endParaRPr lang="en-GB" sz="1400" dirty="0"/>
          </a:p>
          <a:p>
            <a:pPr marL="342900" indent="-342900">
              <a:buFont typeface="Arial" panose="020B0604020202020204" pitchFamily="34" charset="0"/>
              <a:buChar char="•"/>
            </a:pPr>
            <a:r>
              <a:rPr lang="en-GB" sz="1400" dirty="0"/>
              <a:t>Explain why this might contribute to changing family structures</a:t>
            </a:r>
          </a:p>
        </p:txBody>
      </p:sp>
    </p:spTree>
    <p:extLst>
      <p:ext uri="{BB962C8B-B14F-4D97-AF65-F5344CB8AC3E}">
        <p14:creationId xmlns:p14="http://schemas.microsoft.com/office/powerpoint/2010/main" val="891986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0" y="0"/>
            <a:ext cx="9144000" cy="548680"/>
          </a:xfrm>
          <a:solidFill>
            <a:schemeClr val="tx1"/>
          </a:solidFill>
        </p:spPr>
        <p:txBody>
          <a:bodyPr>
            <a:noAutofit/>
          </a:bodyPr>
          <a:lstStyle/>
          <a:p>
            <a:pPr eaLnBrk="1" hangingPunct="1"/>
            <a:r>
              <a:rPr lang="en-GB" sz="3200" b="1" dirty="0">
                <a:solidFill>
                  <a:srgbClr val="FFFF00"/>
                </a:solidFill>
              </a:rPr>
              <a:t>Trends and changes to the family</a:t>
            </a:r>
          </a:p>
        </p:txBody>
      </p:sp>
      <p:sp>
        <p:nvSpPr>
          <p:cNvPr id="8" name="Rounded Rectangle 7"/>
          <p:cNvSpPr/>
          <p:nvPr/>
        </p:nvSpPr>
        <p:spPr>
          <a:xfrm>
            <a:off x="1501439" y="620688"/>
            <a:ext cx="9166561"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 will investigate 2 areas of changes to the family</a:t>
            </a:r>
          </a:p>
          <a:p>
            <a:pPr marL="285750" indent="-285750" algn="ctr">
              <a:buFontTx/>
              <a:buChar char="-"/>
            </a:pPr>
            <a:r>
              <a:rPr lang="en-GB" sz="2000" dirty="0"/>
              <a:t>Changes to family structure</a:t>
            </a:r>
          </a:p>
          <a:p>
            <a:pPr marL="285750" indent="-285750" algn="ctr">
              <a:buFontTx/>
              <a:buChar char="-"/>
            </a:pPr>
            <a:r>
              <a:rPr lang="en-GB" sz="2000" dirty="0"/>
              <a:t>Demographic changes</a:t>
            </a:r>
          </a:p>
        </p:txBody>
      </p:sp>
      <p:sp>
        <p:nvSpPr>
          <p:cNvPr id="9" name="Rounded Rectangle 8"/>
          <p:cNvSpPr/>
          <p:nvPr/>
        </p:nvSpPr>
        <p:spPr>
          <a:xfrm>
            <a:off x="1500188" y="3213100"/>
            <a:ext cx="9144001" cy="237648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t>Demography is numbers of births, deaths, net migration (how many people leave / enter the country).</a:t>
            </a:r>
          </a:p>
          <a:p>
            <a:pPr algn="ctr">
              <a:defRPr/>
            </a:pPr>
            <a:endParaRPr lang="en-GB" dirty="0"/>
          </a:p>
          <a:p>
            <a:pPr algn="ctr">
              <a:defRPr/>
            </a:pPr>
            <a:endParaRPr lang="en-GB" dirty="0"/>
          </a:p>
          <a:p>
            <a:pPr algn="ctr">
              <a:defRPr/>
            </a:pPr>
            <a:r>
              <a:rPr lang="en-GB" dirty="0"/>
              <a:t>The study of demography focuses on how these factors will affect the size, sex and age structure of the population.</a:t>
            </a:r>
          </a:p>
        </p:txBody>
      </p:sp>
      <p:sp>
        <p:nvSpPr>
          <p:cNvPr id="10" name="Rectangle 9"/>
          <p:cNvSpPr/>
          <p:nvPr/>
        </p:nvSpPr>
        <p:spPr>
          <a:xfrm>
            <a:off x="1479320" y="2224609"/>
            <a:ext cx="9144000" cy="615553"/>
          </a:xfrm>
          <a:prstGeom prst="rect">
            <a:avLst/>
          </a:prstGeom>
          <a:solidFill>
            <a:srgbClr val="FFFF00"/>
          </a:solidFill>
        </p:spPr>
        <p:txBody>
          <a:bodyPr>
            <a:spAutoFit/>
          </a:bodyPr>
          <a:lstStyle/>
          <a:p>
            <a:pPr marL="514350" indent="-514350" algn="ctr">
              <a:defRPr/>
            </a:pPr>
            <a:r>
              <a:rPr lang="en-GB" sz="3400" dirty="0"/>
              <a:t>	</a:t>
            </a:r>
            <a:r>
              <a:rPr lang="en-GB" sz="3400" b="1" dirty="0">
                <a:effectLst>
                  <a:outerShdw blurRad="38100" dist="38100" dir="2700000" algn="tl">
                    <a:srgbClr val="000000">
                      <a:alpha val="43137"/>
                    </a:srgbClr>
                  </a:outerShdw>
                </a:effectLst>
              </a:rPr>
              <a:t>What is demography? </a:t>
            </a:r>
            <a:r>
              <a:rPr lang="en-GB" sz="3400" dirty="0"/>
              <a:t> </a:t>
            </a:r>
          </a:p>
        </p:txBody>
      </p:sp>
    </p:spTree>
    <p:extLst>
      <p:ext uri="{BB962C8B-B14F-4D97-AF65-F5344CB8AC3E}">
        <p14:creationId xmlns:p14="http://schemas.microsoft.com/office/powerpoint/2010/main" val="63911912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0"/>
            <a:ext cx="9144000" cy="381000"/>
          </a:xfrm>
          <a:solidFill>
            <a:schemeClr val="tx1"/>
          </a:solidFill>
        </p:spPr>
        <p:txBody>
          <a:bodyPr>
            <a:normAutofit fontScale="90000"/>
          </a:bodyPr>
          <a:lstStyle/>
          <a:p>
            <a:pPr eaLnBrk="1" hangingPunct="1">
              <a:defRPr/>
            </a:pPr>
            <a:r>
              <a:rPr lang="en-GB" sz="2000" dirty="0">
                <a:solidFill>
                  <a:schemeClr val="bg1"/>
                </a:solidFill>
              </a:rPr>
              <a:t>Contemporary views on family diversity</a:t>
            </a:r>
          </a:p>
        </p:txBody>
      </p:sp>
      <p:sp>
        <p:nvSpPr>
          <p:cNvPr id="3" name="TextBox 2"/>
          <p:cNvSpPr txBox="1"/>
          <p:nvPr/>
        </p:nvSpPr>
        <p:spPr>
          <a:xfrm>
            <a:off x="1524000" y="404664"/>
            <a:ext cx="9144000" cy="5509200"/>
          </a:xfrm>
          <a:prstGeom prst="rect">
            <a:avLst/>
          </a:prstGeom>
          <a:noFill/>
        </p:spPr>
        <p:txBody>
          <a:bodyPr wrap="square" rtlCol="0">
            <a:spAutoFit/>
          </a:bodyPr>
          <a:lstStyle/>
          <a:p>
            <a:r>
              <a:rPr lang="en-GB" sz="1400" dirty="0"/>
              <a:t>Identify criticisms of diversity</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r>
              <a:rPr lang="en-GB" sz="1400" dirty="0"/>
              <a:t>Identify strengths of diversity</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r>
              <a:rPr lang="en-GB" sz="1400" dirty="0"/>
              <a:t>Explain why, despite increased diversity, Feminists suggest that patriarchy still dominates family types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31422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0"/>
            <a:ext cx="9144000" cy="381000"/>
          </a:xfrm>
          <a:solidFill>
            <a:schemeClr val="tx1"/>
          </a:solidFill>
        </p:spPr>
        <p:txBody>
          <a:bodyPr>
            <a:normAutofit fontScale="90000"/>
          </a:bodyPr>
          <a:lstStyle/>
          <a:p>
            <a:pPr eaLnBrk="1" hangingPunct="1">
              <a:defRPr/>
            </a:pPr>
            <a:r>
              <a:rPr lang="en-GB" sz="2000" dirty="0">
                <a:solidFill>
                  <a:schemeClr val="bg1"/>
                </a:solidFill>
              </a:rPr>
              <a:t>Contemporary views on family diversity</a:t>
            </a:r>
          </a:p>
        </p:txBody>
      </p:sp>
      <p:sp>
        <p:nvSpPr>
          <p:cNvPr id="3" name="TextBox 2"/>
          <p:cNvSpPr txBox="1"/>
          <p:nvPr/>
        </p:nvSpPr>
        <p:spPr>
          <a:xfrm>
            <a:off x="1524000" y="404665"/>
            <a:ext cx="9144000" cy="4185761"/>
          </a:xfrm>
          <a:prstGeom prst="rect">
            <a:avLst/>
          </a:prstGeom>
          <a:noFill/>
        </p:spPr>
        <p:txBody>
          <a:bodyPr wrap="square" rtlCol="0">
            <a:spAutoFit/>
          </a:bodyPr>
          <a:lstStyle/>
          <a:p>
            <a:r>
              <a:rPr lang="en-GB" sz="1400" dirty="0"/>
              <a:t>Explain the argument that the nuclear family remains the dominant family type (refer to Chester, Somerville, Gittens and Leach (Cereal </a:t>
            </a:r>
            <a:r>
              <a:rPr lang="en-GB" sz="1400"/>
              <a:t>packet family) </a:t>
            </a:r>
            <a:r>
              <a:rPr lang="en-GB" sz="1400" dirty="0"/>
              <a:t>in your response)</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r>
              <a:rPr lang="en-GB" sz="1400" dirty="0"/>
              <a:t>Explain what Carol Smart means by ‘personal life’.</a:t>
            </a:r>
          </a:p>
        </p:txBody>
      </p:sp>
    </p:spTree>
    <p:extLst>
      <p:ext uri="{BB962C8B-B14F-4D97-AF65-F5344CB8AC3E}">
        <p14:creationId xmlns:p14="http://schemas.microsoft.com/office/powerpoint/2010/main" val="696965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6320" y="116632"/>
            <a:ext cx="1584176" cy="1446550"/>
          </a:xfrm>
          <a:prstGeom prst="rect">
            <a:avLst/>
          </a:prstGeom>
          <a:solidFill>
            <a:schemeClr val="bg2"/>
          </a:solidFill>
        </p:spPr>
        <p:txBody>
          <a:bodyPr wrap="square" rtlCol="0">
            <a:spAutoFit/>
          </a:bodyPr>
          <a:lstStyle/>
          <a:p>
            <a:r>
              <a:rPr lang="en-GB" sz="1100" dirty="0"/>
              <a:t>Make notes on:</a:t>
            </a:r>
          </a:p>
          <a:p>
            <a:r>
              <a:rPr lang="en-GB" sz="1100" dirty="0"/>
              <a:t>Key writers</a:t>
            </a:r>
          </a:p>
          <a:p>
            <a:r>
              <a:rPr lang="en-GB" sz="1100" dirty="0"/>
              <a:t>Key concepts</a:t>
            </a:r>
          </a:p>
          <a:p>
            <a:r>
              <a:rPr lang="en-GB" sz="1100" dirty="0"/>
              <a:t>Views on nuclear family</a:t>
            </a:r>
          </a:p>
          <a:p>
            <a:r>
              <a:rPr lang="en-GB" sz="1100" dirty="0"/>
              <a:t>Views on family diversity</a:t>
            </a:r>
          </a:p>
          <a:p>
            <a:r>
              <a:rPr lang="en-GB" sz="1100" dirty="0"/>
              <a:t>Roles in the family</a:t>
            </a:r>
          </a:p>
          <a:p>
            <a:r>
              <a:rPr lang="en-GB" sz="1100" dirty="0"/>
              <a:t>Evaluation</a:t>
            </a:r>
          </a:p>
        </p:txBody>
      </p:sp>
      <p:sp>
        <p:nvSpPr>
          <p:cNvPr id="5" name="Rounded Rectangle 4"/>
          <p:cNvSpPr/>
          <p:nvPr/>
        </p:nvSpPr>
        <p:spPr>
          <a:xfrm>
            <a:off x="1524000" y="116632"/>
            <a:ext cx="5436096" cy="638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Functionalism</a:t>
            </a:r>
          </a:p>
        </p:txBody>
      </p:sp>
    </p:spTree>
    <p:extLst>
      <p:ext uri="{BB962C8B-B14F-4D97-AF65-F5344CB8AC3E}">
        <p14:creationId xmlns:p14="http://schemas.microsoft.com/office/powerpoint/2010/main" val="181900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95" t="26630" r="30944" b="13731"/>
          <a:stretch/>
        </p:blipFill>
        <p:spPr bwMode="auto">
          <a:xfrm>
            <a:off x="1524000" y="0"/>
            <a:ext cx="9144000" cy="68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080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116632"/>
            <a:ext cx="5436096" cy="638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New Right</a:t>
            </a:r>
          </a:p>
        </p:txBody>
      </p:sp>
      <p:sp>
        <p:nvSpPr>
          <p:cNvPr id="6" name="TextBox 5"/>
          <p:cNvSpPr txBox="1"/>
          <p:nvPr/>
        </p:nvSpPr>
        <p:spPr>
          <a:xfrm>
            <a:off x="8976320" y="116632"/>
            <a:ext cx="1584176" cy="1446550"/>
          </a:xfrm>
          <a:prstGeom prst="rect">
            <a:avLst/>
          </a:prstGeom>
          <a:solidFill>
            <a:schemeClr val="bg2"/>
          </a:solidFill>
        </p:spPr>
        <p:txBody>
          <a:bodyPr wrap="square" rtlCol="0">
            <a:spAutoFit/>
          </a:bodyPr>
          <a:lstStyle/>
          <a:p>
            <a:r>
              <a:rPr lang="en-GB" sz="1100" dirty="0"/>
              <a:t>Make notes on:</a:t>
            </a:r>
          </a:p>
          <a:p>
            <a:r>
              <a:rPr lang="en-GB" sz="1100" dirty="0"/>
              <a:t>Key writers</a:t>
            </a:r>
          </a:p>
          <a:p>
            <a:r>
              <a:rPr lang="en-GB" sz="1100" dirty="0"/>
              <a:t>Key concepts</a:t>
            </a:r>
          </a:p>
          <a:p>
            <a:r>
              <a:rPr lang="en-GB" sz="1100" dirty="0"/>
              <a:t>Views on nuclear family</a:t>
            </a:r>
          </a:p>
          <a:p>
            <a:r>
              <a:rPr lang="en-GB" sz="1100" dirty="0"/>
              <a:t>Views on family diversity</a:t>
            </a:r>
          </a:p>
          <a:p>
            <a:r>
              <a:rPr lang="en-GB" sz="1100" dirty="0"/>
              <a:t>Roles in the family</a:t>
            </a:r>
          </a:p>
          <a:p>
            <a:r>
              <a:rPr lang="en-GB" sz="1100" dirty="0"/>
              <a:t>Evaluation</a:t>
            </a:r>
          </a:p>
        </p:txBody>
      </p:sp>
    </p:spTree>
    <p:extLst>
      <p:ext uri="{BB962C8B-B14F-4D97-AF65-F5344CB8AC3E}">
        <p14:creationId xmlns:p14="http://schemas.microsoft.com/office/powerpoint/2010/main" val="2993061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116632"/>
            <a:ext cx="5436096" cy="638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Marxism</a:t>
            </a:r>
          </a:p>
        </p:txBody>
      </p:sp>
      <p:sp>
        <p:nvSpPr>
          <p:cNvPr id="6" name="TextBox 5"/>
          <p:cNvSpPr txBox="1"/>
          <p:nvPr/>
        </p:nvSpPr>
        <p:spPr>
          <a:xfrm>
            <a:off x="8976320" y="116632"/>
            <a:ext cx="1584176" cy="1446550"/>
          </a:xfrm>
          <a:prstGeom prst="rect">
            <a:avLst/>
          </a:prstGeom>
          <a:solidFill>
            <a:schemeClr val="bg2"/>
          </a:solidFill>
        </p:spPr>
        <p:txBody>
          <a:bodyPr wrap="square" rtlCol="0">
            <a:spAutoFit/>
          </a:bodyPr>
          <a:lstStyle/>
          <a:p>
            <a:r>
              <a:rPr lang="en-GB" sz="1100" dirty="0"/>
              <a:t>Make notes on:</a:t>
            </a:r>
          </a:p>
          <a:p>
            <a:r>
              <a:rPr lang="en-GB" sz="1100" dirty="0"/>
              <a:t>Key writers</a:t>
            </a:r>
          </a:p>
          <a:p>
            <a:r>
              <a:rPr lang="en-GB" sz="1100" dirty="0"/>
              <a:t>Key concepts</a:t>
            </a:r>
          </a:p>
          <a:p>
            <a:r>
              <a:rPr lang="en-GB" sz="1100" dirty="0"/>
              <a:t>Views on nuclear family</a:t>
            </a:r>
          </a:p>
          <a:p>
            <a:r>
              <a:rPr lang="en-GB" sz="1100" dirty="0"/>
              <a:t>Views on family diversity</a:t>
            </a:r>
          </a:p>
          <a:p>
            <a:r>
              <a:rPr lang="en-GB" sz="1100" dirty="0"/>
              <a:t>Roles in the family</a:t>
            </a:r>
          </a:p>
          <a:p>
            <a:r>
              <a:rPr lang="en-GB" sz="1100" dirty="0"/>
              <a:t>Evaluation</a:t>
            </a:r>
          </a:p>
        </p:txBody>
      </p:sp>
    </p:spTree>
    <p:extLst>
      <p:ext uri="{BB962C8B-B14F-4D97-AF65-F5344CB8AC3E}">
        <p14:creationId xmlns:p14="http://schemas.microsoft.com/office/powerpoint/2010/main" val="663680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116632"/>
            <a:ext cx="5436096" cy="638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Feminism</a:t>
            </a:r>
          </a:p>
        </p:txBody>
      </p:sp>
      <p:sp>
        <p:nvSpPr>
          <p:cNvPr id="6" name="TextBox 5"/>
          <p:cNvSpPr txBox="1"/>
          <p:nvPr/>
        </p:nvSpPr>
        <p:spPr>
          <a:xfrm>
            <a:off x="8976320" y="116632"/>
            <a:ext cx="1584176" cy="1446550"/>
          </a:xfrm>
          <a:prstGeom prst="rect">
            <a:avLst/>
          </a:prstGeom>
          <a:solidFill>
            <a:schemeClr val="bg2"/>
          </a:solidFill>
        </p:spPr>
        <p:txBody>
          <a:bodyPr wrap="square" rtlCol="0">
            <a:spAutoFit/>
          </a:bodyPr>
          <a:lstStyle/>
          <a:p>
            <a:r>
              <a:rPr lang="en-GB" sz="1100" dirty="0"/>
              <a:t>Make notes on:</a:t>
            </a:r>
          </a:p>
          <a:p>
            <a:r>
              <a:rPr lang="en-GB" sz="1100" dirty="0"/>
              <a:t>Key writers</a:t>
            </a:r>
          </a:p>
          <a:p>
            <a:r>
              <a:rPr lang="en-GB" sz="1100" dirty="0"/>
              <a:t>Key concepts</a:t>
            </a:r>
          </a:p>
          <a:p>
            <a:r>
              <a:rPr lang="en-GB" sz="1100" dirty="0"/>
              <a:t>Views on nuclear family</a:t>
            </a:r>
          </a:p>
          <a:p>
            <a:r>
              <a:rPr lang="en-GB" sz="1100" dirty="0"/>
              <a:t>Views on family diversity</a:t>
            </a:r>
          </a:p>
          <a:p>
            <a:r>
              <a:rPr lang="en-GB" sz="1100" dirty="0"/>
              <a:t>Roles in the family</a:t>
            </a:r>
          </a:p>
          <a:p>
            <a:r>
              <a:rPr lang="en-GB" sz="1100" dirty="0"/>
              <a:t>Evaluation</a:t>
            </a:r>
          </a:p>
        </p:txBody>
      </p:sp>
    </p:spTree>
    <p:extLst>
      <p:ext uri="{BB962C8B-B14F-4D97-AF65-F5344CB8AC3E}">
        <p14:creationId xmlns:p14="http://schemas.microsoft.com/office/powerpoint/2010/main" val="1870406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116632"/>
            <a:ext cx="5436096" cy="638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Individualisation theories</a:t>
            </a:r>
          </a:p>
        </p:txBody>
      </p:sp>
      <p:sp>
        <p:nvSpPr>
          <p:cNvPr id="6" name="TextBox 5"/>
          <p:cNvSpPr txBox="1"/>
          <p:nvPr/>
        </p:nvSpPr>
        <p:spPr>
          <a:xfrm>
            <a:off x="8976320" y="116632"/>
            <a:ext cx="1584176" cy="1446550"/>
          </a:xfrm>
          <a:prstGeom prst="rect">
            <a:avLst/>
          </a:prstGeom>
          <a:solidFill>
            <a:schemeClr val="bg2"/>
          </a:solidFill>
        </p:spPr>
        <p:txBody>
          <a:bodyPr wrap="square" rtlCol="0">
            <a:spAutoFit/>
          </a:bodyPr>
          <a:lstStyle/>
          <a:p>
            <a:r>
              <a:rPr lang="en-GB" sz="1100" dirty="0"/>
              <a:t>Make notes on:</a:t>
            </a:r>
          </a:p>
          <a:p>
            <a:r>
              <a:rPr lang="en-GB" sz="1100" dirty="0"/>
              <a:t>Key writers</a:t>
            </a:r>
          </a:p>
          <a:p>
            <a:r>
              <a:rPr lang="en-GB" sz="1100" dirty="0"/>
              <a:t>Key concepts</a:t>
            </a:r>
          </a:p>
          <a:p>
            <a:r>
              <a:rPr lang="en-GB" sz="1100" dirty="0"/>
              <a:t>Views on nuclear family</a:t>
            </a:r>
          </a:p>
          <a:p>
            <a:r>
              <a:rPr lang="en-GB" sz="1100" dirty="0"/>
              <a:t>Views on family diversity</a:t>
            </a:r>
          </a:p>
          <a:p>
            <a:r>
              <a:rPr lang="en-GB" sz="1100" dirty="0"/>
              <a:t>Roles in the family</a:t>
            </a:r>
          </a:p>
          <a:p>
            <a:r>
              <a:rPr lang="en-GB" sz="1100" dirty="0"/>
              <a:t>Evaluation</a:t>
            </a:r>
          </a:p>
        </p:txBody>
      </p:sp>
    </p:spTree>
    <p:extLst>
      <p:ext uri="{BB962C8B-B14F-4D97-AF65-F5344CB8AC3E}">
        <p14:creationId xmlns:p14="http://schemas.microsoft.com/office/powerpoint/2010/main" val="3458445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116632"/>
            <a:ext cx="5436096" cy="638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Postmodernism</a:t>
            </a:r>
          </a:p>
        </p:txBody>
      </p:sp>
      <p:sp>
        <p:nvSpPr>
          <p:cNvPr id="6" name="TextBox 5"/>
          <p:cNvSpPr txBox="1"/>
          <p:nvPr/>
        </p:nvSpPr>
        <p:spPr>
          <a:xfrm>
            <a:off x="8976320" y="116632"/>
            <a:ext cx="1584176" cy="1446550"/>
          </a:xfrm>
          <a:prstGeom prst="rect">
            <a:avLst/>
          </a:prstGeom>
          <a:solidFill>
            <a:schemeClr val="bg2"/>
          </a:solidFill>
        </p:spPr>
        <p:txBody>
          <a:bodyPr wrap="square" rtlCol="0">
            <a:spAutoFit/>
          </a:bodyPr>
          <a:lstStyle/>
          <a:p>
            <a:r>
              <a:rPr lang="en-GB" sz="1100" dirty="0"/>
              <a:t>Make notes on:</a:t>
            </a:r>
          </a:p>
          <a:p>
            <a:r>
              <a:rPr lang="en-GB" sz="1100" dirty="0"/>
              <a:t>Key writers</a:t>
            </a:r>
          </a:p>
          <a:p>
            <a:r>
              <a:rPr lang="en-GB" sz="1100" dirty="0"/>
              <a:t>Key concepts</a:t>
            </a:r>
          </a:p>
          <a:p>
            <a:r>
              <a:rPr lang="en-GB" sz="1100" dirty="0"/>
              <a:t>Views on nuclear family</a:t>
            </a:r>
          </a:p>
          <a:p>
            <a:r>
              <a:rPr lang="en-GB" sz="1100" dirty="0"/>
              <a:t>Views on family diversity</a:t>
            </a:r>
          </a:p>
          <a:p>
            <a:r>
              <a:rPr lang="en-GB" sz="1100" dirty="0"/>
              <a:t>Roles in the family</a:t>
            </a:r>
          </a:p>
          <a:p>
            <a:r>
              <a:rPr lang="en-GB" sz="1100" dirty="0"/>
              <a:t>Evaluation</a:t>
            </a:r>
          </a:p>
        </p:txBody>
      </p:sp>
    </p:spTree>
    <p:extLst>
      <p:ext uri="{BB962C8B-B14F-4D97-AF65-F5344CB8AC3E}">
        <p14:creationId xmlns:p14="http://schemas.microsoft.com/office/powerpoint/2010/main" val="22869767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798" y="0"/>
            <a:ext cx="2266947" cy="369332"/>
          </a:xfrm>
          <a:prstGeom prst="rect">
            <a:avLst/>
          </a:prstGeom>
          <a:solidFill>
            <a:schemeClr val="accent2">
              <a:lumMod val="40000"/>
              <a:lumOff val="60000"/>
            </a:schemeClr>
          </a:solidFill>
        </p:spPr>
        <p:txBody>
          <a:bodyPr wrap="square" rtlCol="0">
            <a:spAutoFit/>
          </a:bodyPr>
          <a:lstStyle/>
          <a:p>
            <a:pPr algn="ctr"/>
            <a:r>
              <a:rPr lang="en-GB" b="1" dirty="0"/>
              <a:t>Homework:</a:t>
            </a:r>
          </a:p>
        </p:txBody>
      </p:sp>
      <p:sp>
        <p:nvSpPr>
          <p:cNvPr id="10" name="TextBox 9"/>
          <p:cNvSpPr txBox="1"/>
          <p:nvPr/>
        </p:nvSpPr>
        <p:spPr>
          <a:xfrm>
            <a:off x="1524000" y="369333"/>
            <a:ext cx="2267744" cy="5632311"/>
          </a:xfrm>
          <a:prstGeom prst="rect">
            <a:avLst/>
          </a:prstGeom>
          <a:noFill/>
        </p:spPr>
        <p:txBody>
          <a:bodyPr wrap="square" rtlCol="0">
            <a:spAutoFit/>
          </a:bodyPr>
          <a:lstStyle/>
          <a:p>
            <a:r>
              <a:rPr lang="en-GB" dirty="0"/>
              <a:t>1.  Re-read pages 49-78</a:t>
            </a:r>
          </a:p>
          <a:p>
            <a:endParaRPr lang="en-GB" dirty="0"/>
          </a:p>
          <a:p>
            <a:r>
              <a:rPr lang="en-GB" dirty="0"/>
              <a:t>2.  Using this information, your booklet and the fact sheets you have been given about changes to the family to make flash card revision notes on Family Diversity.</a:t>
            </a:r>
          </a:p>
          <a:p>
            <a:endParaRPr lang="en-GB" dirty="0"/>
          </a:p>
          <a:p>
            <a:r>
              <a:rPr lang="en-GB" dirty="0"/>
              <a:t>3.  I WILL BE CHECKING THE FLASH CARDS</a:t>
            </a:r>
          </a:p>
          <a:p>
            <a:endParaRPr lang="en-GB" dirty="0"/>
          </a:p>
          <a:p>
            <a:endParaRPr lang="en-GB" dirty="0"/>
          </a:p>
          <a:p>
            <a:endParaRPr lang="en-GB" dirty="0"/>
          </a:p>
          <a:p>
            <a:endParaRPr lang="en-GB"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245" t="31855" r="43543" b="8333"/>
          <a:stretch/>
        </p:blipFill>
        <p:spPr bwMode="auto">
          <a:xfrm>
            <a:off x="4295800" y="-28615"/>
            <a:ext cx="6372200" cy="6895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644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0" y="-1"/>
            <a:ext cx="9144000" cy="9087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All:  To identify structure of family section questions.  Most:  To implement structure of family questions.  Some:  To meet criteria for family questions.</a:t>
            </a:r>
          </a:p>
        </p:txBody>
      </p:sp>
      <p:sp>
        <p:nvSpPr>
          <p:cNvPr id="2" name="Rounded Rectangle 1"/>
          <p:cNvSpPr/>
          <p:nvPr/>
        </p:nvSpPr>
        <p:spPr>
          <a:xfrm>
            <a:off x="2135560" y="1628800"/>
            <a:ext cx="7992888" cy="46085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4000" dirty="0"/>
              <a:t>Answering Section B questions</a:t>
            </a:r>
            <a:br>
              <a:rPr lang="en-GB" sz="4000" dirty="0"/>
            </a:br>
            <a:r>
              <a:rPr lang="en-GB" sz="4000" dirty="0"/>
              <a:t>Sociology of the family</a:t>
            </a:r>
          </a:p>
        </p:txBody>
      </p:sp>
    </p:spTree>
    <p:extLst>
      <p:ext uri="{BB962C8B-B14F-4D97-AF65-F5344CB8AC3E}">
        <p14:creationId xmlns:p14="http://schemas.microsoft.com/office/powerpoint/2010/main" val="4125146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77C4-0E0A-4A47-8CCD-FE01206AA7F3}"/>
              </a:ext>
            </a:extLst>
          </p:cNvPr>
          <p:cNvSpPr>
            <a:spLocks noGrp="1"/>
          </p:cNvSpPr>
          <p:nvPr>
            <p:ph type="title"/>
          </p:nvPr>
        </p:nvSpPr>
        <p:spPr>
          <a:xfrm>
            <a:off x="1546169" y="1"/>
            <a:ext cx="9121831" cy="731837"/>
          </a:xfrm>
        </p:spPr>
        <p:txBody>
          <a:bodyPr>
            <a:normAutofit fontScale="90000"/>
          </a:bodyPr>
          <a:lstStyle/>
          <a:p>
            <a:r>
              <a:rPr lang="en-GB" dirty="0">
                <a:highlight>
                  <a:srgbClr val="00FFFF"/>
                </a:highlight>
              </a:rPr>
              <a:t>The Ideology of the Nuclear Family</a:t>
            </a:r>
          </a:p>
        </p:txBody>
      </p:sp>
      <p:sp>
        <p:nvSpPr>
          <p:cNvPr id="4" name="Title 3">
            <a:extLst>
              <a:ext uri="{FF2B5EF4-FFF2-40B4-BE49-F238E27FC236}">
                <a16:creationId xmlns:a16="http://schemas.microsoft.com/office/drawing/2014/main" id="{35C06D05-278F-4BA4-8852-4668A9406CEE}"/>
              </a:ext>
            </a:extLst>
          </p:cNvPr>
          <p:cNvSpPr txBox="1">
            <a:spLocks/>
          </p:cNvSpPr>
          <p:nvPr/>
        </p:nvSpPr>
        <p:spPr>
          <a:xfrm>
            <a:off x="1539490" y="731837"/>
            <a:ext cx="9144000" cy="504056"/>
          </a:xfrm>
          <a:prstGeom prst="rect">
            <a:avLst/>
          </a:prstGeom>
          <a:solidFill>
            <a:srgbClr val="FFC0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600" b="1" dirty="0"/>
              <a:t>The Role and Purpose of the Family:  The functionalist approach</a:t>
            </a:r>
          </a:p>
        </p:txBody>
      </p:sp>
      <p:sp>
        <p:nvSpPr>
          <p:cNvPr id="5" name="Content Placeholder 4">
            <a:extLst>
              <a:ext uri="{FF2B5EF4-FFF2-40B4-BE49-F238E27FC236}">
                <a16:creationId xmlns:a16="http://schemas.microsoft.com/office/drawing/2014/main" id="{93B04E45-8D8B-4706-88BE-24D37511D332}"/>
              </a:ext>
            </a:extLst>
          </p:cNvPr>
          <p:cNvSpPr>
            <a:spLocks noGrp="1"/>
          </p:cNvSpPr>
          <p:nvPr>
            <p:ph sz="half" idx="1"/>
          </p:nvPr>
        </p:nvSpPr>
        <p:spPr>
          <a:xfrm>
            <a:off x="1523999" y="1235893"/>
            <a:ext cx="9144000" cy="5013176"/>
          </a:xfrm>
        </p:spPr>
        <p:txBody>
          <a:bodyPr rtlCol="0">
            <a:normAutofit/>
          </a:bodyPr>
          <a:lstStyle/>
          <a:p>
            <a:pPr marL="0" indent="0">
              <a:buNone/>
              <a:defRPr/>
            </a:pPr>
            <a:r>
              <a:rPr lang="en-GB" sz="1400" dirty="0"/>
              <a:t>Read pages 127-128</a:t>
            </a:r>
          </a:p>
          <a:p>
            <a:pPr marL="514350" indent="-514350">
              <a:buFont typeface="Arial" pitchFamily="34" charset="0"/>
              <a:buAutoNum type="arabicPeriod"/>
              <a:defRPr/>
            </a:pPr>
            <a:r>
              <a:rPr lang="en-GB" sz="1400" dirty="0"/>
              <a:t>Explain Murdoch’s 4 functions of the family.</a:t>
            </a:r>
          </a:p>
          <a:p>
            <a:pPr marL="514350" indent="-514350">
              <a:buFont typeface="Arial" pitchFamily="34" charset="0"/>
              <a:buAutoNum type="arabicPeriod"/>
              <a:defRPr/>
            </a:pPr>
            <a:endParaRPr lang="en-GB" sz="1400" dirty="0"/>
          </a:p>
          <a:p>
            <a:pPr marL="514350" indent="-514350">
              <a:buFont typeface="Arial" pitchFamily="34" charset="0"/>
              <a:buAutoNum type="arabicPeriod"/>
              <a:defRPr/>
            </a:pPr>
            <a:endParaRPr lang="en-GB" sz="1400" dirty="0"/>
          </a:p>
          <a:p>
            <a:pPr marL="514350" indent="-514350">
              <a:buFont typeface="Arial" pitchFamily="34" charset="0"/>
              <a:buAutoNum type="arabicPeriod"/>
              <a:defRPr/>
            </a:pPr>
            <a:endParaRPr lang="en-GB" sz="1400" dirty="0"/>
          </a:p>
          <a:p>
            <a:pPr marL="514350" indent="-514350">
              <a:buFont typeface="Arial" pitchFamily="34" charset="0"/>
              <a:buAutoNum type="arabicPeriod"/>
              <a:defRPr/>
            </a:pPr>
            <a:endParaRPr lang="en-GB" sz="1400" dirty="0"/>
          </a:p>
          <a:p>
            <a:pPr marL="514350" indent="-514350">
              <a:buFont typeface="Arial" pitchFamily="34" charset="0"/>
              <a:buAutoNum type="arabicPeriod"/>
              <a:defRPr/>
            </a:pPr>
            <a:endParaRPr lang="en-GB" sz="1400" dirty="0"/>
          </a:p>
          <a:p>
            <a:pPr marL="514350" indent="-514350">
              <a:buFont typeface="Arial" pitchFamily="34" charset="0"/>
              <a:buAutoNum type="arabicPeriod"/>
              <a:defRPr/>
            </a:pPr>
            <a:endParaRPr lang="en-GB" sz="1400" dirty="0"/>
          </a:p>
          <a:p>
            <a:pPr marL="514350" indent="-514350">
              <a:buFont typeface="Arial" pitchFamily="34" charset="0"/>
              <a:buAutoNum type="arabicPeriod"/>
              <a:defRPr/>
            </a:pPr>
            <a:r>
              <a:rPr lang="en-GB" sz="1400" dirty="0"/>
              <a:t>Does this fit with family life today?  Why not?  Refer to Murdoch’s views on family as the “universal institution”.</a:t>
            </a:r>
          </a:p>
          <a:p>
            <a:pPr marL="514350" indent="-514350">
              <a:buFont typeface="Arial" pitchFamily="34" charset="0"/>
              <a:buAutoNum type="arabicPeriod"/>
              <a:defRPr/>
            </a:pPr>
            <a:endParaRPr lang="en-GB" sz="1400" dirty="0"/>
          </a:p>
          <a:p>
            <a:pPr marL="514350" indent="-514350">
              <a:buFont typeface="Arial" pitchFamily="34" charset="0"/>
              <a:buAutoNum type="arabicPeriod"/>
              <a:defRPr/>
            </a:pPr>
            <a:endParaRPr lang="en-GB" sz="1400" dirty="0"/>
          </a:p>
          <a:p>
            <a:pPr marL="514350" indent="-514350">
              <a:buFont typeface="Arial" pitchFamily="34" charset="0"/>
              <a:buAutoNum type="arabicPeriod"/>
              <a:defRPr/>
            </a:pPr>
            <a:endParaRPr lang="en-GB" sz="1400" dirty="0"/>
          </a:p>
          <a:p>
            <a:pPr marL="514350" indent="-514350">
              <a:buFont typeface="Arial" pitchFamily="34" charset="0"/>
              <a:buAutoNum type="arabicPeriod"/>
              <a:defRPr/>
            </a:pPr>
            <a:endParaRPr lang="en-GB" sz="1400" dirty="0"/>
          </a:p>
          <a:p>
            <a:pPr marL="514350" indent="-514350">
              <a:buFont typeface="Arial" pitchFamily="34" charset="0"/>
              <a:buAutoNum type="arabicPeriod"/>
              <a:defRPr/>
            </a:pPr>
            <a:r>
              <a:rPr lang="en-GB" sz="1400" dirty="0"/>
              <a:t>What is Parson’s response to this?</a:t>
            </a:r>
          </a:p>
          <a:p>
            <a:pPr marL="514350" indent="-514350">
              <a:buFont typeface="Arial" pitchFamily="34" charset="0"/>
              <a:buAutoNum type="arabicPeriod"/>
              <a:defRPr/>
            </a:pPr>
            <a:endParaRPr lang="en-GB" sz="1400" dirty="0"/>
          </a:p>
          <a:p>
            <a:pPr marL="514350" indent="-514350">
              <a:buFont typeface="Arial" pitchFamily="34" charset="0"/>
              <a:buAutoNum type="arabicPeriod"/>
              <a:defRPr/>
            </a:pPr>
            <a:endParaRPr lang="en-GB" sz="1400" dirty="0"/>
          </a:p>
          <a:p>
            <a:pPr marL="514350" indent="-514350">
              <a:buFont typeface="Arial" pitchFamily="34" charset="0"/>
              <a:buAutoNum type="arabicPeriod"/>
              <a:defRPr/>
            </a:pPr>
            <a:endParaRPr lang="en-GB" sz="1400" dirty="0"/>
          </a:p>
          <a:p>
            <a:pPr marL="514350" indent="-514350">
              <a:buFont typeface="Arial" pitchFamily="34" charset="0"/>
              <a:buAutoNum type="arabicPeriod"/>
              <a:defRPr/>
            </a:pPr>
            <a:r>
              <a:rPr lang="en-GB" sz="1400" dirty="0"/>
              <a:t>Explain the criticisms of the work of Murdoch and Parsons	</a:t>
            </a:r>
          </a:p>
        </p:txBody>
      </p:sp>
    </p:spTree>
    <p:extLst>
      <p:ext uri="{BB962C8B-B14F-4D97-AF65-F5344CB8AC3E}">
        <p14:creationId xmlns:p14="http://schemas.microsoft.com/office/powerpoint/2010/main" val="238895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524000" y="0"/>
            <a:ext cx="9144000" cy="5013176"/>
          </a:xfrm>
        </p:spPr>
        <p:txBody>
          <a:bodyPr rtlCol="0">
            <a:normAutofit/>
          </a:bodyPr>
          <a:lstStyle/>
          <a:p>
            <a:pPr marL="514350" indent="-514350">
              <a:buFont typeface="Arial" pitchFamily="34" charset="0"/>
              <a:buAutoNum type="arabicPeriod" startAt="5"/>
              <a:defRPr/>
            </a:pPr>
            <a:r>
              <a:rPr lang="en-GB" sz="1400" dirty="0"/>
              <a:t>Explain, with examples, what is meant by the “fit” between family type and society.</a:t>
            </a:r>
          </a:p>
          <a:p>
            <a:pPr marL="514350" indent="-514350">
              <a:buFont typeface="Arial" pitchFamily="34" charset="0"/>
              <a:buAutoNum type="arabicPeriod" startAt="5"/>
              <a:defRPr/>
            </a:pPr>
            <a:endParaRPr lang="en-GB" sz="1400" dirty="0"/>
          </a:p>
          <a:p>
            <a:pPr marL="514350" indent="-514350">
              <a:buFont typeface="Arial" pitchFamily="34" charset="0"/>
              <a:buAutoNum type="arabicPeriod" startAt="5"/>
              <a:defRPr/>
            </a:pPr>
            <a:endParaRPr lang="en-GB" sz="1400" dirty="0"/>
          </a:p>
          <a:p>
            <a:pPr marL="514350" indent="-514350">
              <a:buFont typeface="Arial" pitchFamily="34" charset="0"/>
              <a:buAutoNum type="arabicPeriod" startAt="5"/>
              <a:defRPr/>
            </a:pPr>
            <a:endParaRPr lang="en-GB" sz="1400" dirty="0"/>
          </a:p>
          <a:p>
            <a:pPr marL="514350" indent="-514350">
              <a:buFont typeface="Arial" pitchFamily="34" charset="0"/>
              <a:buAutoNum type="arabicPeriod" startAt="5"/>
              <a:defRPr/>
            </a:pPr>
            <a:endParaRPr lang="en-GB" sz="1400" dirty="0"/>
          </a:p>
          <a:p>
            <a:pPr marL="514350" indent="-514350">
              <a:buFont typeface="Arial" pitchFamily="34" charset="0"/>
              <a:buAutoNum type="arabicPeriod" startAt="5"/>
              <a:defRPr/>
            </a:pPr>
            <a:endParaRPr lang="en-GB" sz="1400" dirty="0"/>
          </a:p>
          <a:p>
            <a:pPr marL="514350" indent="-514350">
              <a:buFont typeface="Arial" pitchFamily="34" charset="0"/>
              <a:buAutoNum type="arabicPeriod" startAt="5"/>
              <a:defRPr/>
            </a:pPr>
            <a:r>
              <a:rPr lang="en-GB" sz="1400" dirty="0"/>
              <a:t>Explain what is meant by the “instrumental” and “expressive” needs of society</a:t>
            </a:r>
          </a:p>
          <a:p>
            <a:pPr marL="514350" indent="-514350">
              <a:buFont typeface="Arial" pitchFamily="34" charset="0"/>
              <a:buAutoNum type="arabicPeriod" startAt="5"/>
              <a:defRPr/>
            </a:pPr>
            <a:endParaRPr lang="en-GB" sz="1400" dirty="0"/>
          </a:p>
          <a:p>
            <a:pPr marL="514350" indent="-514350">
              <a:buFont typeface="Arial" pitchFamily="34" charset="0"/>
              <a:buAutoNum type="arabicPeriod" startAt="5"/>
              <a:defRPr/>
            </a:pPr>
            <a:endParaRPr lang="en-GB" sz="1400" dirty="0"/>
          </a:p>
          <a:p>
            <a:pPr marL="514350" indent="-514350">
              <a:buFont typeface="Arial" pitchFamily="34" charset="0"/>
              <a:buAutoNum type="arabicPeriod" startAt="5"/>
              <a:defRPr/>
            </a:pPr>
            <a:endParaRPr lang="en-GB" sz="1400" dirty="0"/>
          </a:p>
          <a:p>
            <a:pPr marL="514350" indent="-514350">
              <a:buFont typeface="Arial" pitchFamily="34" charset="0"/>
              <a:buAutoNum type="arabicPeriod" startAt="5"/>
              <a:defRPr/>
            </a:pPr>
            <a:endParaRPr lang="en-GB" sz="1400" dirty="0"/>
          </a:p>
          <a:p>
            <a:pPr marL="514350" indent="-514350">
              <a:buFont typeface="Arial" pitchFamily="34" charset="0"/>
              <a:buAutoNum type="arabicPeriod" startAt="5"/>
              <a:defRPr/>
            </a:pPr>
            <a:endParaRPr lang="en-GB" sz="1400" dirty="0"/>
          </a:p>
          <a:p>
            <a:pPr marL="514350" indent="-514350">
              <a:buFont typeface="Arial" pitchFamily="34" charset="0"/>
              <a:buAutoNum type="arabicPeriod" startAt="5"/>
              <a:defRPr/>
            </a:pPr>
            <a:endParaRPr lang="en-GB" sz="1400" dirty="0"/>
          </a:p>
          <a:p>
            <a:pPr marL="514350" indent="-514350">
              <a:buFont typeface="Arial" pitchFamily="34" charset="0"/>
              <a:buAutoNum type="arabicPeriod" startAt="5"/>
              <a:defRPr/>
            </a:pPr>
            <a:r>
              <a:rPr lang="en-GB" sz="1400" dirty="0"/>
              <a:t>What are the criticisms of this?</a:t>
            </a:r>
          </a:p>
        </p:txBody>
      </p:sp>
    </p:spTree>
    <p:extLst>
      <p:ext uri="{BB962C8B-B14F-4D97-AF65-F5344CB8AC3E}">
        <p14:creationId xmlns:p14="http://schemas.microsoft.com/office/powerpoint/2010/main" val="336824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6497FB-2582-445A-BF01-F1EB07A99C4F}"/>
              </a:ext>
            </a:extLst>
          </p:cNvPr>
          <p:cNvPicPr>
            <a:picLocks noChangeAspect="1"/>
          </p:cNvPicPr>
          <p:nvPr/>
        </p:nvPicPr>
        <p:blipFill rotWithShape="1">
          <a:blip r:embed="rId2"/>
          <a:srcRect l="28344" t="16384" r="44488" b="9380"/>
          <a:stretch/>
        </p:blipFill>
        <p:spPr>
          <a:xfrm>
            <a:off x="1555692" y="0"/>
            <a:ext cx="4464130" cy="6858000"/>
          </a:xfrm>
          <a:prstGeom prst="rect">
            <a:avLst/>
          </a:prstGeom>
        </p:spPr>
      </p:pic>
      <p:pic>
        <p:nvPicPr>
          <p:cNvPr id="9" name="Picture 8">
            <a:extLst>
              <a:ext uri="{FF2B5EF4-FFF2-40B4-BE49-F238E27FC236}">
                <a16:creationId xmlns:a16="http://schemas.microsoft.com/office/drawing/2014/main" id="{81928A0D-9426-46F0-B206-0B3F2E7546E0}"/>
              </a:ext>
            </a:extLst>
          </p:cNvPr>
          <p:cNvPicPr>
            <a:picLocks noChangeAspect="1"/>
          </p:cNvPicPr>
          <p:nvPr/>
        </p:nvPicPr>
        <p:blipFill rotWithShape="1">
          <a:blip r:embed="rId3"/>
          <a:srcRect l="27631" t="17784" r="43700" b="6580"/>
          <a:stretch/>
        </p:blipFill>
        <p:spPr>
          <a:xfrm>
            <a:off x="6012856" y="0"/>
            <a:ext cx="4623453" cy="6858000"/>
          </a:xfrm>
          <a:prstGeom prst="rect">
            <a:avLst/>
          </a:prstGeom>
        </p:spPr>
      </p:pic>
    </p:spTree>
    <p:extLst>
      <p:ext uri="{BB962C8B-B14F-4D97-AF65-F5344CB8AC3E}">
        <p14:creationId xmlns:p14="http://schemas.microsoft.com/office/powerpoint/2010/main" val="36942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6F768A-62F9-4E16-A05D-D21619B09D82}"/>
              </a:ext>
            </a:extLst>
          </p:cNvPr>
          <p:cNvPicPr>
            <a:picLocks noChangeAspect="1"/>
          </p:cNvPicPr>
          <p:nvPr/>
        </p:nvPicPr>
        <p:blipFill rotWithShape="1">
          <a:blip r:embed="rId2"/>
          <a:srcRect l="27163" t="19185" r="44488" b="7980"/>
          <a:stretch/>
        </p:blipFill>
        <p:spPr>
          <a:xfrm>
            <a:off x="5920156" y="-56272"/>
            <a:ext cx="4747844" cy="6857999"/>
          </a:xfrm>
          <a:prstGeom prst="rect">
            <a:avLst/>
          </a:prstGeom>
        </p:spPr>
      </p:pic>
      <p:pic>
        <p:nvPicPr>
          <p:cNvPr id="2" name="Picture 1">
            <a:extLst>
              <a:ext uri="{FF2B5EF4-FFF2-40B4-BE49-F238E27FC236}">
                <a16:creationId xmlns:a16="http://schemas.microsoft.com/office/drawing/2014/main" id="{29560A10-5D31-4B37-98BA-DCECD6182B6B}"/>
              </a:ext>
            </a:extLst>
          </p:cNvPr>
          <p:cNvPicPr>
            <a:picLocks noChangeAspect="1"/>
          </p:cNvPicPr>
          <p:nvPr/>
        </p:nvPicPr>
        <p:blipFill rotWithShape="1">
          <a:blip r:embed="rId3"/>
          <a:srcRect l="27950" t="19185" r="44488" b="7980"/>
          <a:stretch/>
        </p:blipFill>
        <p:spPr>
          <a:xfrm>
            <a:off x="1436213" y="0"/>
            <a:ext cx="4615962" cy="6858000"/>
          </a:xfrm>
          <a:prstGeom prst="rect">
            <a:avLst/>
          </a:prstGeom>
        </p:spPr>
      </p:pic>
    </p:spTree>
    <p:extLst>
      <p:ext uri="{BB962C8B-B14F-4D97-AF65-F5344CB8AC3E}">
        <p14:creationId xmlns:p14="http://schemas.microsoft.com/office/powerpoint/2010/main" val="3482194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5335</TotalTime>
  <Words>4362</Words>
  <Application>Microsoft Office PowerPoint</Application>
  <PresentationFormat>Widescreen</PresentationFormat>
  <Paragraphs>529</Paragraphs>
  <Slides>56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Adobe Gothic Std B</vt:lpstr>
      <vt:lpstr>Arial</vt:lpstr>
      <vt:lpstr>Calibri</vt:lpstr>
      <vt:lpstr>Office Theme</vt:lpstr>
      <vt:lpstr>PowerPoint Presentation</vt:lpstr>
      <vt:lpstr>PowerPoint Presentation</vt:lpstr>
      <vt:lpstr>PowerPoint Presentation</vt:lpstr>
      <vt:lpstr>PowerPoint Presentation</vt:lpstr>
      <vt:lpstr>PowerPoint Presentation</vt:lpstr>
      <vt:lpstr>The Ideology of the Nuclear Family</vt:lpstr>
      <vt:lpstr>PowerPoint Presentation</vt:lpstr>
      <vt:lpstr>PowerPoint Presentation</vt:lpstr>
      <vt:lpstr>PowerPoint Presentation</vt:lpstr>
      <vt:lpstr>PowerPoint Presentation</vt:lpstr>
      <vt:lpstr>PowerPoint Presentation</vt:lpstr>
      <vt:lpstr>Criticisms of the Functionalist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diversity:  Class diversity</vt:lpstr>
      <vt:lpstr>PowerPoint Presentation</vt:lpstr>
      <vt:lpstr>PowerPoint Presentation</vt:lpstr>
      <vt:lpstr>Sexual diversity</vt:lpstr>
      <vt:lpstr>Cultural diversity</vt:lpstr>
      <vt:lpstr>PowerPoint Presentation</vt:lpstr>
      <vt:lpstr>PowerPoint Presentation</vt:lpstr>
      <vt:lpstr>PowerPoint Presentation</vt:lpstr>
      <vt:lpstr>Trends and changes to the family</vt:lpstr>
      <vt:lpstr>Contemporary views on family diversity</vt:lpstr>
      <vt:lpstr>Contemporary views on family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 a family</dc:title>
  <dc:creator>elizabeth.hearn</dc:creator>
  <cp:lastModifiedBy>chris livesey</cp:lastModifiedBy>
  <cp:revision>151</cp:revision>
  <cp:lastPrinted>2019-01-24T11:15:00Z</cp:lastPrinted>
  <dcterms:created xsi:type="dcterms:W3CDTF">2012-02-02T10:38:09Z</dcterms:created>
  <dcterms:modified xsi:type="dcterms:W3CDTF">2020-05-23T13:31:51Z</dcterms:modified>
</cp:coreProperties>
</file>