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6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4C31A78-17A4-4AEF-B6CE-C857FD8EEE67}" type="datetimeFigureOut">
              <a:rPr lang="en-US" smtClean="0"/>
              <a:pPr/>
              <a:t>5/7/2020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C31A78-17A4-4AEF-B6CE-C857FD8EEE67}" type="datetimeFigureOut">
              <a:rPr lang="en-US" smtClean="0"/>
              <a:pPr/>
              <a:t>5/7/2020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C31A78-17A4-4AEF-B6CE-C857FD8EEE67}" type="datetimeFigureOut">
              <a:rPr lang="en-US" smtClean="0"/>
              <a:pPr/>
              <a:t>5/7/2020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C31A78-17A4-4AEF-B6CE-C857FD8EEE67}" type="datetimeFigureOut">
              <a:rPr lang="en-US" smtClean="0"/>
              <a:pPr/>
              <a:t>5/7/2020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C31A78-17A4-4AEF-B6CE-C857FD8EEE67}" type="datetimeFigureOut">
              <a:rPr lang="en-US" smtClean="0"/>
              <a:pPr/>
              <a:t>5/7/2020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4C31A78-17A4-4AEF-B6CE-C857FD8EEE67}" type="datetimeFigureOut">
              <a:rPr lang="en-US" smtClean="0"/>
              <a:pPr/>
              <a:t>5/7/2020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C31A78-17A4-4AEF-B6CE-C857FD8EEE67}" type="datetimeFigureOut">
              <a:rPr lang="en-US" smtClean="0"/>
              <a:pPr/>
              <a:t>5/7/2020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4C31A78-17A4-4AEF-B6CE-C857FD8EEE67}" type="datetimeFigureOut">
              <a:rPr lang="en-US" smtClean="0"/>
              <a:pPr/>
              <a:t>5/7/2020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31A78-17A4-4AEF-B6CE-C857FD8EEE67}" type="datetimeFigureOut">
              <a:rPr lang="en-US" smtClean="0"/>
              <a:pPr/>
              <a:t>5/7/2020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C31A78-17A4-4AEF-B6CE-C857FD8EEE67}" type="datetimeFigureOut">
              <a:rPr lang="en-US" smtClean="0"/>
              <a:pPr/>
              <a:t>5/7/2020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C31A78-17A4-4AEF-B6CE-C857FD8EEE67}" type="datetimeFigureOut">
              <a:rPr lang="en-US" smtClean="0"/>
              <a:pPr/>
              <a:t>5/7/2020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FD0391-31A3-4579-85BA-26661DB6268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31A78-17A4-4AEF-B6CE-C857FD8EEE67}" type="datetimeFigureOut">
              <a:rPr lang="en-US" smtClean="0"/>
              <a:pPr/>
              <a:t>5/7/2020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D0391-31A3-4579-85BA-26661DB6268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images.google.co.uk/imgres?imgurl=http://a.abcnews.com/images/US/nm_newark_riots8_070712_ssh.jpg&amp;imgrefurl=http://nationalwhitenews.blogspot.com/&amp;usg=__RVm1P_0CXIH2AWW7ljDFArPjhCU=&amp;h=411&amp;w=531&amp;sz=90&amp;hl=en&amp;start=4&amp;um=1&amp;tbnid=4eJ5tiZ0o04cbM:&amp;tbnh=102&amp;tbnw=132&amp;prev=/images?q=race+riots+america&amp;hl=en&amp;um=1" TargetMode="External"/><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images.google.co.uk/imgres?imgurl=http://img.slate.com/media/1/123125/2158911/2159086/2159087/070221_CL_HitlerEX.jpg&amp;imgrefurl=http://www.slate.com/id/2160289/&amp;usg=__sBfgx7kbrsgcCRMMovw5dCX5dUI=&amp;h=450&amp;w=341&amp;sz=32&amp;hl=en&amp;start=6&amp;um=1&amp;tbnid=oBCoVoco3ZxT8M:&amp;tbnh=127&amp;tbnw=96&amp;prev=/images?q=adolf+hitler&amp;hl=en&amp;sa=N&amp;um=1" TargetMode="External"/><Relationship Id="rId5" Type="http://schemas.openxmlformats.org/officeDocument/2006/relationships/image" Target="../media/image7.jpeg"/><Relationship Id="rId4" Type="http://schemas.openxmlformats.org/officeDocument/2006/relationships/hyperlink" Target="http://en.wikipedia.org/wiki/File:Pol_Pot2.jpg" TargetMode="External"/><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co.uk/imgres?imgurl=http://www.lse.ac.uk/people/images/s.cohen.jpg&amp;imgrefurl=http://www.lse.ac.uk/collections/mannheim/staff/cohen.htm&amp;usg=__kl_EGEBDuF3SowSxUJE09pmKwwM=&amp;h=115&amp;w=100&amp;sz=6&amp;hl=en&amp;start=14&amp;um=1&amp;tbnid=UJPAOR7NEXGeFM:&amp;tbnh=87&amp;tbnw=76&amp;prev=/images?q=stanley+cohen&amp;hl=en&amp;sa=N&amp;um=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uk/imgres?imgurl=http://sociology.berkeley.edu/profiles/matza/photo.jpg&amp;imgrefurl=http://sociology.berkeley.edu/profiles/matza/&amp;usg=__FYuxxxic6vQtVKcQzLEbcSkp8_4=&amp;h=244&amp;w=200&amp;sz=59&amp;hl=en&amp;start=2&amp;um=1&amp;tbnid=ytm55VyqcNReQM:&amp;tbnh=110&amp;tbnw=90&amp;prev=/images?q=david+matza&amp;hl=en&amp;um=1"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media.us.macmillan.com/jackets/258H/9780745317847.jpg"/>
          <p:cNvPicPr>
            <a:picLocks noChangeAspect="1" noChangeArrowheads="1"/>
          </p:cNvPicPr>
          <p:nvPr/>
        </p:nvPicPr>
        <p:blipFill>
          <a:blip r:embed="rId2" cstate="print"/>
          <a:srcRect/>
          <a:stretch>
            <a:fillRect/>
          </a:stretch>
        </p:blipFill>
        <p:spPr bwMode="auto">
          <a:xfrm>
            <a:off x="8596330" y="3598884"/>
            <a:ext cx="2071702" cy="3259141"/>
          </a:xfrm>
          <a:prstGeom prst="rect">
            <a:avLst/>
          </a:prstGeom>
          <a:noFill/>
        </p:spPr>
      </p:pic>
      <p:sp>
        <p:nvSpPr>
          <p:cNvPr id="6" name="TextBox 5"/>
          <p:cNvSpPr txBox="1"/>
          <p:nvPr/>
        </p:nvSpPr>
        <p:spPr>
          <a:xfrm rot="21343130">
            <a:off x="1738282" y="1071546"/>
            <a:ext cx="8715436" cy="1077218"/>
          </a:xfrm>
          <a:prstGeom prst="rect">
            <a:avLst/>
          </a:prstGeom>
          <a:solidFill>
            <a:schemeClr val="bg2">
              <a:lumMod val="90000"/>
            </a:schemeClr>
          </a:solidFill>
          <a:ln>
            <a:solidFill>
              <a:schemeClr val="tx1"/>
            </a:solidFill>
          </a:ln>
        </p:spPr>
        <p:txBody>
          <a:bodyPr wrap="square" rtlCol="0">
            <a:spAutoFit/>
          </a:bodyPr>
          <a:lstStyle/>
          <a:p>
            <a:r>
              <a:rPr lang="en-GB" sz="1600" dirty="0">
                <a:latin typeface="Comic Sans MS" pitchFamily="66" charset="0"/>
              </a:rPr>
              <a:t>Within the sociology of Crime it is increasingly important to study what is </a:t>
            </a:r>
          </a:p>
          <a:p>
            <a:r>
              <a:rPr lang="en-GB" sz="1600" dirty="0">
                <a:latin typeface="Comic Sans MS" pitchFamily="66" charset="0"/>
              </a:rPr>
              <a:t>known as ‘State Crime’. This type of crime not only relates to </a:t>
            </a:r>
            <a:r>
              <a:rPr lang="en-GB" sz="1600" b="1" dirty="0">
                <a:latin typeface="Comic Sans MS" pitchFamily="66" charset="0"/>
              </a:rPr>
              <a:t>Crime and Globalisation</a:t>
            </a:r>
            <a:r>
              <a:rPr lang="en-GB" sz="1600" dirty="0">
                <a:latin typeface="Comic Sans MS" pitchFamily="66" charset="0"/>
              </a:rPr>
              <a:t>, but also to </a:t>
            </a:r>
            <a:r>
              <a:rPr lang="en-GB" sz="1600" b="1" dirty="0">
                <a:latin typeface="Comic Sans MS" pitchFamily="66" charset="0"/>
              </a:rPr>
              <a:t>White Collar Crime</a:t>
            </a:r>
            <a:r>
              <a:rPr lang="en-GB" sz="1600" dirty="0">
                <a:latin typeface="Comic Sans MS" pitchFamily="66" charset="0"/>
              </a:rPr>
              <a:t>,  </a:t>
            </a:r>
            <a:r>
              <a:rPr lang="en-GB" sz="1600" b="1" dirty="0">
                <a:latin typeface="Comic Sans MS" pitchFamily="66" charset="0"/>
              </a:rPr>
              <a:t>Environmental Crime</a:t>
            </a:r>
            <a:r>
              <a:rPr lang="en-GB" sz="1600" dirty="0">
                <a:latin typeface="Comic Sans MS" pitchFamily="66" charset="0"/>
              </a:rPr>
              <a:t>, </a:t>
            </a:r>
            <a:r>
              <a:rPr lang="en-GB" sz="1600" b="1" dirty="0">
                <a:latin typeface="Comic Sans MS" pitchFamily="66" charset="0"/>
              </a:rPr>
              <a:t>Human Rights </a:t>
            </a:r>
            <a:r>
              <a:rPr lang="en-GB" sz="1600" dirty="0">
                <a:latin typeface="Comic Sans MS" pitchFamily="66" charset="0"/>
              </a:rPr>
              <a:t>as well as to many of the </a:t>
            </a:r>
            <a:r>
              <a:rPr lang="en-GB" sz="1600" b="1" dirty="0">
                <a:latin typeface="Comic Sans MS" pitchFamily="66" charset="0"/>
              </a:rPr>
              <a:t>Theories of Crime </a:t>
            </a:r>
            <a:r>
              <a:rPr lang="en-GB" sz="1600" dirty="0">
                <a:latin typeface="Comic Sans MS" pitchFamily="66" charset="0"/>
              </a:rPr>
              <a:t>that you have covered already.</a:t>
            </a:r>
          </a:p>
        </p:txBody>
      </p:sp>
      <p:sp>
        <p:nvSpPr>
          <p:cNvPr id="7" name="TextBox 6"/>
          <p:cNvSpPr txBox="1"/>
          <p:nvPr/>
        </p:nvSpPr>
        <p:spPr>
          <a:xfrm rot="21343130">
            <a:off x="1739371" y="314842"/>
            <a:ext cx="3506276" cy="400110"/>
          </a:xfrm>
          <a:prstGeom prst="rect">
            <a:avLst/>
          </a:prstGeom>
          <a:solidFill>
            <a:schemeClr val="tx2">
              <a:lumMod val="40000"/>
              <a:lumOff val="60000"/>
            </a:schemeClr>
          </a:solidFill>
          <a:ln>
            <a:solidFill>
              <a:schemeClr val="tx1"/>
            </a:solidFill>
          </a:ln>
        </p:spPr>
        <p:txBody>
          <a:bodyPr wrap="square" rtlCol="0">
            <a:spAutoFit/>
          </a:bodyPr>
          <a:lstStyle/>
          <a:p>
            <a:pPr algn="just"/>
            <a:r>
              <a:rPr lang="en-GB" sz="2000" dirty="0">
                <a:latin typeface="Comic Sans MS" pitchFamily="66" charset="0"/>
              </a:rPr>
              <a:t>State Crime (Globalisation)</a:t>
            </a:r>
          </a:p>
        </p:txBody>
      </p:sp>
      <p:grpSp>
        <p:nvGrpSpPr>
          <p:cNvPr id="12" name="Group 11"/>
          <p:cNvGrpSpPr/>
          <p:nvPr/>
        </p:nvGrpSpPr>
        <p:grpSpPr>
          <a:xfrm rot="21343130">
            <a:off x="1786869" y="2769159"/>
            <a:ext cx="8601574" cy="1662957"/>
            <a:chOff x="268944" y="2763422"/>
            <a:chExt cx="8875056" cy="1662957"/>
          </a:xfrm>
        </p:grpSpPr>
        <p:pic>
          <p:nvPicPr>
            <p:cNvPr id="11270" name="Picture 6" descr="Professor Green"/>
            <p:cNvPicPr>
              <a:picLocks noChangeAspect="1" noChangeArrowheads="1"/>
            </p:cNvPicPr>
            <p:nvPr/>
          </p:nvPicPr>
          <p:blipFill>
            <a:blip r:embed="rId3" cstate="print"/>
            <a:srcRect/>
            <a:stretch>
              <a:fillRect/>
            </a:stretch>
          </p:blipFill>
          <p:spPr bwMode="auto">
            <a:xfrm rot="21443518">
              <a:off x="268944" y="2783305"/>
              <a:ext cx="1500198" cy="1643074"/>
            </a:xfrm>
            <a:prstGeom prst="rect">
              <a:avLst/>
            </a:prstGeom>
            <a:noFill/>
            <a:ln>
              <a:solidFill>
                <a:schemeClr val="tx1"/>
              </a:solidFill>
            </a:ln>
          </p:spPr>
        </p:pic>
        <p:grpSp>
          <p:nvGrpSpPr>
            <p:cNvPr id="11" name="Group 10"/>
            <p:cNvGrpSpPr/>
            <p:nvPr/>
          </p:nvGrpSpPr>
          <p:grpSpPr>
            <a:xfrm>
              <a:off x="1715505" y="2763422"/>
              <a:ext cx="7428495" cy="1638300"/>
              <a:chOff x="1715505" y="2763422"/>
              <a:chExt cx="7428495" cy="1638300"/>
            </a:xfrm>
          </p:grpSpPr>
          <p:pic>
            <p:nvPicPr>
              <p:cNvPr id="11268" name="Picture 4" descr="Tony Ward"/>
              <p:cNvPicPr>
                <a:picLocks noChangeAspect="1" noChangeArrowheads="1"/>
              </p:cNvPicPr>
              <p:nvPr/>
            </p:nvPicPr>
            <p:blipFill>
              <a:blip r:embed="rId4" cstate="print"/>
              <a:srcRect/>
              <a:stretch>
                <a:fillRect/>
              </a:stretch>
            </p:blipFill>
            <p:spPr bwMode="auto">
              <a:xfrm rot="256870">
                <a:off x="1715505" y="2763422"/>
                <a:ext cx="1428750" cy="1638300"/>
              </a:xfrm>
              <a:prstGeom prst="rect">
                <a:avLst/>
              </a:prstGeom>
              <a:noFill/>
              <a:ln>
                <a:solidFill>
                  <a:schemeClr val="tx1"/>
                </a:solidFill>
              </a:ln>
            </p:spPr>
          </p:pic>
          <p:sp>
            <p:nvSpPr>
              <p:cNvPr id="10" name="TextBox 9"/>
              <p:cNvSpPr txBox="1"/>
              <p:nvPr/>
            </p:nvSpPr>
            <p:spPr>
              <a:xfrm>
                <a:off x="2928926" y="2928934"/>
                <a:ext cx="4929222" cy="338554"/>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Green &amp; Ward (2005) define State Crime as: </a:t>
                </a:r>
              </a:p>
            </p:txBody>
          </p:sp>
          <p:sp>
            <p:nvSpPr>
              <p:cNvPr id="15" name="TextBox 14"/>
              <p:cNvSpPr txBox="1"/>
              <p:nvPr/>
            </p:nvSpPr>
            <p:spPr>
              <a:xfrm>
                <a:off x="2928926" y="3500438"/>
                <a:ext cx="6215074" cy="584775"/>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‘All forms of crime committed by or on behalf of states or governments in order to further their policies’.</a:t>
                </a:r>
              </a:p>
            </p:txBody>
          </p:sp>
        </p:grpSp>
      </p:grpSp>
      <p:sp>
        <p:nvSpPr>
          <p:cNvPr id="16" name="TextBox 15"/>
          <p:cNvSpPr txBox="1"/>
          <p:nvPr/>
        </p:nvSpPr>
        <p:spPr>
          <a:xfrm rot="21343130">
            <a:off x="3667108" y="4643446"/>
            <a:ext cx="3286148" cy="1569660"/>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These include crimes such as:</a:t>
            </a:r>
          </a:p>
          <a:p>
            <a:r>
              <a:rPr lang="en-GB" sz="1600" dirty="0">
                <a:latin typeface="Comic Sans MS" pitchFamily="66" charset="0"/>
              </a:rPr>
              <a:t>&gt; Genocide</a:t>
            </a:r>
          </a:p>
          <a:p>
            <a:r>
              <a:rPr lang="en-GB" sz="1600" dirty="0">
                <a:latin typeface="Comic Sans MS" pitchFamily="66" charset="0"/>
              </a:rPr>
              <a:t>&gt; War Crimes</a:t>
            </a:r>
          </a:p>
          <a:p>
            <a:r>
              <a:rPr lang="en-GB" sz="1600" dirty="0">
                <a:latin typeface="Comic Sans MS" pitchFamily="66" charset="0"/>
              </a:rPr>
              <a:t>&gt; Torture</a:t>
            </a:r>
          </a:p>
          <a:p>
            <a:r>
              <a:rPr lang="en-GB" sz="1600" dirty="0">
                <a:latin typeface="Comic Sans MS" pitchFamily="66" charset="0"/>
              </a:rPr>
              <a:t>&gt; Assassination</a:t>
            </a:r>
          </a:p>
          <a:p>
            <a:r>
              <a:rPr lang="en-GB" sz="1600" dirty="0">
                <a:latin typeface="Comic Sans MS" pitchFamily="66" charset="0"/>
              </a:rPr>
              <a:t>&gt; Imprisonment Without Trial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21444503">
            <a:off x="1738282" y="500043"/>
            <a:ext cx="8715436" cy="4247317"/>
          </a:xfrm>
          <a:prstGeom prst="rect">
            <a:avLst/>
          </a:prstGeom>
          <a:solidFill>
            <a:schemeClr val="bg2">
              <a:lumMod val="90000"/>
            </a:schemeClr>
          </a:solidFill>
          <a:ln>
            <a:solidFill>
              <a:schemeClr val="tx1"/>
            </a:solidFill>
          </a:ln>
        </p:spPr>
        <p:txBody>
          <a:bodyPr wrap="square" rtlCol="0">
            <a:spAutoFit/>
          </a:bodyPr>
          <a:lstStyle/>
          <a:p>
            <a:pPr algn="ctr"/>
            <a:r>
              <a:rPr lang="en-GB" dirty="0">
                <a:latin typeface="Comic Sans MS" pitchFamily="66" charset="0"/>
              </a:rPr>
              <a:t>REMEMBER:</a:t>
            </a:r>
          </a:p>
          <a:p>
            <a:pPr algn="ctr"/>
            <a:endParaRPr lang="en-GB" dirty="0">
              <a:latin typeface="Comic Sans MS" pitchFamily="66" charset="0"/>
            </a:endParaRPr>
          </a:p>
          <a:p>
            <a:pPr algn="ctr"/>
            <a:r>
              <a:rPr lang="en-GB" dirty="0">
                <a:latin typeface="Comic Sans MS" pitchFamily="66" charset="0"/>
              </a:rPr>
              <a:t>The topic of State Crime can be linked to many other areas that you have/ will study within this crime unit such as:</a:t>
            </a:r>
          </a:p>
          <a:p>
            <a:pPr algn="ctr"/>
            <a:endParaRPr lang="en-GB" dirty="0">
              <a:latin typeface="Comic Sans MS" pitchFamily="66" charset="0"/>
            </a:endParaRPr>
          </a:p>
          <a:p>
            <a:pPr algn="ctr"/>
            <a:r>
              <a:rPr lang="en-GB" b="1" dirty="0">
                <a:latin typeface="Comic Sans MS" pitchFamily="66" charset="0"/>
              </a:rPr>
              <a:t>&gt; Crime and Globalisation</a:t>
            </a:r>
          </a:p>
          <a:p>
            <a:pPr algn="ctr"/>
            <a:r>
              <a:rPr lang="en-GB" b="1" dirty="0">
                <a:latin typeface="Comic Sans MS" pitchFamily="66" charset="0"/>
              </a:rPr>
              <a:t>&gt; White Collar Crime</a:t>
            </a:r>
            <a:endParaRPr lang="en-GB" dirty="0">
              <a:latin typeface="Comic Sans MS" pitchFamily="66" charset="0"/>
            </a:endParaRPr>
          </a:p>
          <a:p>
            <a:pPr algn="ctr"/>
            <a:r>
              <a:rPr lang="en-GB" b="1" dirty="0">
                <a:latin typeface="Comic Sans MS" pitchFamily="66" charset="0"/>
              </a:rPr>
              <a:t>&gt; Environmental Crime</a:t>
            </a:r>
            <a:endParaRPr lang="en-GB" dirty="0">
              <a:latin typeface="Comic Sans MS" pitchFamily="66" charset="0"/>
            </a:endParaRPr>
          </a:p>
          <a:p>
            <a:pPr algn="ctr"/>
            <a:r>
              <a:rPr lang="en-GB" b="1" dirty="0">
                <a:latin typeface="Comic Sans MS" pitchFamily="66" charset="0"/>
              </a:rPr>
              <a:t>&gt; Human Rights</a:t>
            </a:r>
          </a:p>
          <a:p>
            <a:pPr algn="ctr"/>
            <a:r>
              <a:rPr lang="en-GB" b="1" dirty="0">
                <a:latin typeface="Comic Sans MS" pitchFamily="66" charset="0"/>
              </a:rPr>
              <a:t>&gt; Theories of Crime</a:t>
            </a:r>
          </a:p>
          <a:p>
            <a:pPr algn="ctr"/>
            <a:r>
              <a:rPr lang="en-GB" b="1" dirty="0">
                <a:latin typeface="Comic Sans MS" pitchFamily="66" charset="0"/>
              </a:rPr>
              <a:t>&gt; Measuring &amp; Researching Crime</a:t>
            </a:r>
          </a:p>
          <a:p>
            <a:pPr algn="ctr"/>
            <a:endParaRPr lang="en-GB" dirty="0">
              <a:latin typeface="Comic Sans MS" pitchFamily="66" charset="0"/>
            </a:endParaRPr>
          </a:p>
          <a:p>
            <a:pPr algn="ctr"/>
            <a:r>
              <a:rPr lang="en-GB" dirty="0">
                <a:latin typeface="Comic Sans MS" pitchFamily="66" charset="0"/>
              </a:rPr>
              <a:t>It is important that you are able to make these connections as it will help your overall grasp of the unit – Do not see any topic within the Sociology of Crime as exclusive to itself- it will have relations to other topics!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sagepub.com/upm-data/product/1715.jpg"/>
          <p:cNvPicPr>
            <a:picLocks noChangeAspect="1" noChangeArrowheads="1"/>
          </p:cNvPicPr>
          <p:nvPr/>
        </p:nvPicPr>
        <p:blipFill>
          <a:blip r:embed="rId2" cstate="print"/>
          <a:srcRect/>
          <a:stretch>
            <a:fillRect/>
          </a:stretch>
        </p:blipFill>
        <p:spPr bwMode="auto">
          <a:xfrm>
            <a:off x="8596330" y="1"/>
            <a:ext cx="2071670" cy="2720793"/>
          </a:xfrm>
          <a:prstGeom prst="rect">
            <a:avLst/>
          </a:prstGeom>
          <a:noFill/>
        </p:spPr>
      </p:pic>
      <p:sp>
        <p:nvSpPr>
          <p:cNvPr id="3" name="TextBox 2"/>
          <p:cNvSpPr txBox="1"/>
          <p:nvPr/>
        </p:nvSpPr>
        <p:spPr>
          <a:xfrm rot="21383295">
            <a:off x="1595406" y="516753"/>
            <a:ext cx="7143800" cy="584775"/>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McLaughlin (2001) in </a:t>
            </a:r>
            <a:r>
              <a:rPr lang="en-GB" sz="1600" i="1" dirty="0">
                <a:latin typeface="Comic Sans MS" pitchFamily="66" charset="0"/>
              </a:rPr>
              <a:t>‘The Problem of Crime’</a:t>
            </a:r>
            <a:r>
              <a:rPr lang="en-GB" sz="1600" dirty="0">
                <a:latin typeface="Comic Sans MS" pitchFamily="66" charset="0"/>
              </a:rPr>
              <a:t> identifies 4 categories of State Crime:</a:t>
            </a:r>
            <a:endParaRPr lang="en-GB" sz="1600" i="1" dirty="0">
              <a:latin typeface="Comic Sans MS" pitchFamily="66" charset="0"/>
            </a:endParaRPr>
          </a:p>
        </p:txBody>
      </p:sp>
      <p:grpSp>
        <p:nvGrpSpPr>
          <p:cNvPr id="13" name="Group 12"/>
          <p:cNvGrpSpPr/>
          <p:nvPr/>
        </p:nvGrpSpPr>
        <p:grpSpPr>
          <a:xfrm rot="21383295">
            <a:off x="1745044" y="1837909"/>
            <a:ext cx="3929090" cy="338554"/>
            <a:chOff x="214282" y="1142984"/>
            <a:chExt cx="3929090" cy="338554"/>
          </a:xfrm>
        </p:grpSpPr>
        <p:sp>
          <p:nvSpPr>
            <p:cNvPr id="4" name="TextBox 3"/>
            <p:cNvSpPr txBox="1"/>
            <p:nvPr/>
          </p:nvSpPr>
          <p:spPr>
            <a:xfrm>
              <a:off x="214282" y="1142984"/>
              <a:ext cx="2071702" cy="338554"/>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1) Political Crimes</a:t>
              </a:r>
              <a:endParaRPr lang="en-GB" sz="1600" i="1" dirty="0">
                <a:latin typeface="Comic Sans MS" pitchFamily="66" charset="0"/>
              </a:endParaRPr>
            </a:p>
          </p:txBody>
        </p:sp>
        <p:sp>
          <p:nvSpPr>
            <p:cNvPr id="8" name="TextBox 7"/>
            <p:cNvSpPr txBox="1"/>
            <p:nvPr/>
          </p:nvSpPr>
          <p:spPr>
            <a:xfrm>
              <a:off x="2285984" y="1142984"/>
              <a:ext cx="1857388" cy="338554"/>
            </a:xfrm>
            <a:prstGeom prst="rect">
              <a:avLst/>
            </a:prstGeom>
            <a:solidFill>
              <a:schemeClr val="bg1"/>
            </a:solidFill>
            <a:ln>
              <a:solidFill>
                <a:schemeClr val="tx1"/>
              </a:solidFill>
            </a:ln>
          </p:spPr>
          <p:txBody>
            <a:bodyPr wrap="square" rtlCol="0">
              <a:spAutoFit/>
            </a:bodyPr>
            <a:lstStyle/>
            <a:p>
              <a:r>
                <a:rPr lang="en-GB" sz="1600" dirty="0">
                  <a:latin typeface="Comic Sans MS" pitchFamily="66" charset="0"/>
                </a:rPr>
                <a:t>E.g. Corruption.</a:t>
              </a:r>
              <a:endParaRPr lang="en-GB" sz="1600" i="1" dirty="0">
                <a:latin typeface="Comic Sans MS" pitchFamily="66" charset="0"/>
              </a:endParaRPr>
            </a:p>
          </p:txBody>
        </p:sp>
      </p:grpSp>
      <p:grpSp>
        <p:nvGrpSpPr>
          <p:cNvPr id="14" name="Group 13"/>
          <p:cNvGrpSpPr/>
          <p:nvPr/>
        </p:nvGrpSpPr>
        <p:grpSpPr>
          <a:xfrm rot="21383295">
            <a:off x="1738282" y="2588454"/>
            <a:ext cx="6858048" cy="338554"/>
            <a:chOff x="214282" y="2285992"/>
            <a:chExt cx="6858048" cy="338554"/>
          </a:xfrm>
        </p:grpSpPr>
        <p:sp>
          <p:nvSpPr>
            <p:cNvPr id="5" name="TextBox 4"/>
            <p:cNvSpPr txBox="1"/>
            <p:nvPr/>
          </p:nvSpPr>
          <p:spPr>
            <a:xfrm>
              <a:off x="214282" y="2285992"/>
              <a:ext cx="4071966" cy="338554"/>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2) Crime by Security &amp; Police Forces:</a:t>
              </a:r>
              <a:endParaRPr lang="en-GB" sz="1600" i="1" dirty="0">
                <a:latin typeface="Comic Sans MS" pitchFamily="66" charset="0"/>
              </a:endParaRPr>
            </a:p>
          </p:txBody>
        </p:sp>
        <p:sp>
          <p:nvSpPr>
            <p:cNvPr id="9" name="TextBox 8"/>
            <p:cNvSpPr txBox="1"/>
            <p:nvPr/>
          </p:nvSpPr>
          <p:spPr>
            <a:xfrm>
              <a:off x="4286248" y="2285992"/>
              <a:ext cx="2786082" cy="338554"/>
            </a:xfrm>
            <a:prstGeom prst="rect">
              <a:avLst/>
            </a:prstGeom>
            <a:solidFill>
              <a:schemeClr val="bg1"/>
            </a:solidFill>
            <a:ln>
              <a:solidFill>
                <a:schemeClr val="tx1"/>
              </a:solidFill>
            </a:ln>
          </p:spPr>
          <p:txBody>
            <a:bodyPr wrap="square" rtlCol="0">
              <a:spAutoFit/>
            </a:bodyPr>
            <a:lstStyle/>
            <a:p>
              <a:r>
                <a:rPr lang="en-GB" sz="1600" dirty="0">
                  <a:latin typeface="Comic Sans MS" pitchFamily="66" charset="0"/>
                </a:rPr>
                <a:t>E.g. Genocide &amp; Torture.</a:t>
              </a:r>
              <a:endParaRPr lang="en-GB" sz="1600" i="1" dirty="0">
                <a:latin typeface="Comic Sans MS" pitchFamily="66" charset="0"/>
              </a:endParaRPr>
            </a:p>
          </p:txBody>
        </p:sp>
      </p:grpSp>
      <p:grpSp>
        <p:nvGrpSpPr>
          <p:cNvPr id="15" name="Group 14"/>
          <p:cNvGrpSpPr/>
          <p:nvPr/>
        </p:nvGrpSpPr>
        <p:grpSpPr>
          <a:xfrm rot="21383295">
            <a:off x="1738282" y="3660024"/>
            <a:ext cx="6572296" cy="338554"/>
            <a:chOff x="214282" y="3357562"/>
            <a:chExt cx="6572296" cy="338554"/>
          </a:xfrm>
        </p:grpSpPr>
        <p:sp>
          <p:nvSpPr>
            <p:cNvPr id="7" name="TextBox 6"/>
            <p:cNvSpPr txBox="1"/>
            <p:nvPr/>
          </p:nvSpPr>
          <p:spPr>
            <a:xfrm>
              <a:off x="214282" y="3357562"/>
              <a:ext cx="2286016" cy="338554"/>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3) Economic Crimes:</a:t>
              </a:r>
            </a:p>
          </p:txBody>
        </p:sp>
        <p:sp>
          <p:nvSpPr>
            <p:cNvPr id="10" name="TextBox 9"/>
            <p:cNvSpPr txBox="1"/>
            <p:nvPr/>
          </p:nvSpPr>
          <p:spPr>
            <a:xfrm>
              <a:off x="2500298" y="3357562"/>
              <a:ext cx="4286280" cy="338554"/>
            </a:xfrm>
            <a:prstGeom prst="rect">
              <a:avLst/>
            </a:prstGeom>
            <a:solidFill>
              <a:schemeClr val="bg1"/>
            </a:solidFill>
            <a:ln>
              <a:solidFill>
                <a:schemeClr val="tx1"/>
              </a:solidFill>
            </a:ln>
          </p:spPr>
          <p:txBody>
            <a:bodyPr wrap="square" rtlCol="0">
              <a:spAutoFit/>
            </a:bodyPr>
            <a:lstStyle/>
            <a:p>
              <a:r>
                <a:rPr lang="en-GB" sz="1600" dirty="0">
                  <a:latin typeface="Comic Sans MS" pitchFamily="66" charset="0"/>
                </a:rPr>
                <a:t>E.g. Violation of Health &amp; Safety Laws.</a:t>
              </a:r>
              <a:endParaRPr lang="en-GB" sz="1600" i="1" dirty="0">
                <a:latin typeface="Comic Sans MS" pitchFamily="66" charset="0"/>
              </a:endParaRPr>
            </a:p>
          </p:txBody>
        </p:sp>
      </p:grpSp>
      <p:grpSp>
        <p:nvGrpSpPr>
          <p:cNvPr id="16" name="Group 15"/>
          <p:cNvGrpSpPr/>
          <p:nvPr/>
        </p:nvGrpSpPr>
        <p:grpSpPr>
          <a:xfrm rot="21383295">
            <a:off x="1738282" y="4803032"/>
            <a:ext cx="5929354" cy="338554"/>
            <a:chOff x="214282" y="4500570"/>
            <a:chExt cx="5929354" cy="338554"/>
          </a:xfrm>
        </p:grpSpPr>
        <p:sp>
          <p:nvSpPr>
            <p:cNvPr id="6" name="TextBox 5"/>
            <p:cNvSpPr txBox="1"/>
            <p:nvPr/>
          </p:nvSpPr>
          <p:spPr>
            <a:xfrm>
              <a:off x="214282" y="4500570"/>
              <a:ext cx="3143272" cy="338554"/>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4) Social &amp; Cultural Crimes:</a:t>
              </a:r>
              <a:endParaRPr lang="en-GB" sz="1600" i="1" dirty="0">
                <a:latin typeface="Comic Sans MS" pitchFamily="66" charset="0"/>
              </a:endParaRPr>
            </a:p>
          </p:txBody>
        </p:sp>
        <p:sp>
          <p:nvSpPr>
            <p:cNvPr id="11" name="TextBox 10"/>
            <p:cNvSpPr txBox="1"/>
            <p:nvPr/>
          </p:nvSpPr>
          <p:spPr>
            <a:xfrm>
              <a:off x="3357554" y="4500570"/>
              <a:ext cx="2786082" cy="338554"/>
            </a:xfrm>
            <a:prstGeom prst="rect">
              <a:avLst/>
            </a:prstGeom>
            <a:solidFill>
              <a:schemeClr val="bg1"/>
            </a:solidFill>
            <a:ln>
              <a:solidFill>
                <a:schemeClr val="tx1"/>
              </a:solidFill>
            </a:ln>
          </p:spPr>
          <p:txBody>
            <a:bodyPr wrap="square" rtlCol="0">
              <a:spAutoFit/>
            </a:bodyPr>
            <a:lstStyle/>
            <a:p>
              <a:r>
                <a:rPr lang="en-GB" sz="1600" dirty="0">
                  <a:latin typeface="Comic Sans MS" pitchFamily="66" charset="0"/>
                </a:rPr>
                <a:t>E.g. Institutional Racism.</a:t>
              </a:r>
              <a:endParaRPr lang="en-GB" sz="1600" i="1" dirty="0">
                <a:latin typeface="Comic Sans MS" pitchFamily="66" charset="0"/>
              </a:endParaRPr>
            </a:p>
          </p:txBody>
        </p:sp>
      </p:grpSp>
      <p:sp>
        <p:nvSpPr>
          <p:cNvPr id="12" name="TextBox 11"/>
          <p:cNvSpPr txBox="1"/>
          <p:nvPr/>
        </p:nvSpPr>
        <p:spPr>
          <a:xfrm rot="21383295">
            <a:off x="2289351" y="5815552"/>
            <a:ext cx="7664686" cy="338554"/>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GB" sz="1600" dirty="0">
                <a:latin typeface="Comic Sans MS" pitchFamily="66" charset="0"/>
              </a:rPr>
              <a:t>&gt; Do you know of any examples of State Crimes that have gone on/ going on?</a:t>
            </a:r>
            <a:endParaRPr lang="en-GB" sz="1600" i="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80">
                                          <p:stCondLst>
                                            <p:cond delay="0"/>
                                          </p:stCondLst>
                                        </p:cTn>
                                        <p:tgtEl>
                                          <p:spTgt spid="14"/>
                                        </p:tgtEl>
                                      </p:cBhvr>
                                    </p:animEffect>
                                    <p:anim calcmode="lin" valueType="num">
                                      <p:cBhvr>
                                        <p:cTn id="2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1" dur="26">
                                          <p:stCondLst>
                                            <p:cond delay="650"/>
                                          </p:stCondLst>
                                        </p:cTn>
                                        <p:tgtEl>
                                          <p:spTgt spid="14"/>
                                        </p:tgtEl>
                                      </p:cBhvr>
                                      <p:to x="100000" y="60000"/>
                                    </p:animScale>
                                    <p:animScale>
                                      <p:cBhvr>
                                        <p:cTn id="32" dur="166" decel="50000">
                                          <p:stCondLst>
                                            <p:cond delay="676"/>
                                          </p:stCondLst>
                                        </p:cTn>
                                        <p:tgtEl>
                                          <p:spTgt spid="14"/>
                                        </p:tgtEl>
                                      </p:cBhvr>
                                      <p:to x="100000" y="100000"/>
                                    </p:animScale>
                                    <p:animScale>
                                      <p:cBhvr>
                                        <p:cTn id="33" dur="26">
                                          <p:stCondLst>
                                            <p:cond delay="1312"/>
                                          </p:stCondLst>
                                        </p:cTn>
                                        <p:tgtEl>
                                          <p:spTgt spid="14"/>
                                        </p:tgtEl>
                                      </p:cBhvr>
                                      <p:to x="100000" y="80000"/>
                                    </p:animScale>
                                    <p:animScale>
                                      <p:cBhvr>
                                        <p:cTn id="34" dur="166" decel="50000">
                                          <p:stCondLst>
                                            <p:cond delay="1338"/>
                                          </p:stCondLst>
                                        </p:cTn>
                                        <p:tgtEl>
                                          <p:spTgt spid="14"/>
                                        </p:tgtEl>
                                      </p:cBhvr>
                                      <p:to x="100000" y="100000"/>
                                    </p:animScale>
                                    <p:animScale>
                                      <p:cBhvr>
                                        <p:cTn id="35" dur="26">
                                          <p:stCondLst>
                                            <p:cond delay="1642"/>
                                          </p:stCondLst>
                                        </p:cTn>
                                        <p:tgtEl>
                                          <p:spTgt spid="14"/>
                                        </p:tgtEl>
                                      </p:cBhvr>
                                      <p:to x="100000" y="90000"/>
                                    </p:animScale>
                                    <p:animScale>
                                      <p:cBhvr>
                                        <p:cTn id="36" dur="166" decel="50000">
                                          <p:stCondLst>
                                            <p:cond delay="1668"/>
                                          </p:stCondLst>
                                        </p:cTn>
                                        <p:tgtEl>
                                          <p:spTgt spid="14"/>
                                        </p:tgtEl>
                                      </p:cBhvr>
                                      <p:to x="100000" y="100000"/>
                                    </p:animScale>
                                    <p:animScale>
                                      <p:cBhvr>
                                        <p:cTn id="37" dur="26">
                                          <p:stCondLst>
                                            <p:cond delay="1808"/>
                                          </p:stCondLst>
                                        </p:cTn>
                                        <p:tgtEl>
                                          <p:spTgt spid="14"/>
                                        </p:tgtEl>
                                      </p:cBhvr>
                                      <p:to x="100000" y="95000"/>
                                    </p:animScale>
                                    <p:animScale>
                                      <p:cBhvr>
                                        <p:cTn id="38" dur="166" decel="50000">
                                          <p:stCondLst>
                                            <p:cond delay="1834"/>
                                          </p:stCondLst>
                                        </p:cTn>
                                        <p:tgtEl>
                                          <p:spTgt spid="1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80">
                                          <p:stCondLst>
                                            <p:cond delay="0"/>
                                          </p:stCondLst>
                                        </p:cTn>
                                        <p:tgtEl>
                                          <p:spTgt spid="15"/>
                                        </p:tgtEl>
                                      </p:cBhvr>
                                    </p:animEffect>
                                    <p:anim calcmode="lin" valueType="num">
                                      <p:cBhvr>
                                        <p:cTn id="4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9" dur="26">
                                          <p:stCondLst>
                                            <p:cond delay="650"/>
                                          </p:stCondLst>
                                        </p:cTn>
                                        <p:tgtEl>
                                          <p:spTgt spid="15"/>
                                        </p:tgtEl>
                                      </p:cBhvr>
                                      <p:to x="100000" y="60000"/>
                                    </p:animScale>
                                    <p:animScale>
                                      <p:cBhvr>
                                        <p:cTn id="50" dur="166" decel="50000">
                                          <p:stCondLst>
                                            <p:cond delay="676"/>
                                          </p:stCondLst>
                                        </p:cTn>
                                        <p:tgtEl>
                                          <p:spTgt spid="15"/>
                                        </p:tgtEl>
                                      </p:cBhvr>
                                      <p:to x="100000" y="100000"/>
                                    </p:animScale>
                                    <p:animScale>
                                      <p:cBhvr>
                                        <p:cTn id="51" dur="26">
                                          <p:stCondLst>
                                            <p:cond delay="1312"/>
                                          </p:stCondLst>
                                        </p:cTn>
                                        <p:tgtEl>
                                          <p:spTgt spid="15"/>
                                        </p:tgtEl>
                                      </p:cBhvr>
                                      <p:to x="100000" y="80000"/>
                                    </p:animScale>
                                    <p:animScale>
                                      <p:cBhvr>
                                        <p:cTn id="52" dur="166" decel="50000">
                                          <p:stCondLst>
                                            <p:cond delay="1338"/>
                                          </p:stCondLst>
                                        </p:cTn>
                                        <p:tgtEl>
                                          <p:spTgt spid="15"/>
                                        </p:tgtEl>
                                      </p:cBhvr>
                                      <p:to x="100000" y="100000"/>
                                    </p:animScale>
                                    <p:animScale>
                                      <p:cBhvr>
                                        <p:cTn id="53" dur="26">
                                          <p:stCondLst>
                                            <p:cond delay="1642"/>
                                          </p:stCondLst>
                                        </p:cTn>
                                        <p:tgtEl>
                                          <p:spTgt spid="15"/>
                                        </p:tgtEl>
                                      </p:cBhvr>
                                      <p:to x="100000" y="90000"/>
                                    </p:animScale>
                                    <p:animScale>
                                      <p:cBhvr>
                                        <p:cTn id="54" dur="166" decel="50000">
                                          <p:stCondLst>
                                            <p:cond delay="1668"/>
                                          </p:stCondLst>
                                        </p:cTn>
                                        <p:tgtEl>
                                          <p:spTgt spid="15"/>
                                        </p:tgtEl>
                                      </p:cBhvr>
                                      <p:to x="100000" y="100000"/>
                                    </p:animScale>
                                    <p:animScale>
                                      <p:cBhvr>
                                        <p:cTn id="55" dur="26">
                                          <p:stCondLst>
                                            <p:cond delay="1808"/>
                                          </p:stCondLst>
                                        </p:cTn>
                                        <p:tgtEl>
                                          <p:spTgt spid="15"/>
                                        </p:tgtEl>
                                      </p:cBhvr>
                                      <p:to x="100000" y="95000"/>
                                    </p:animScale>
                                    <p:animScale>
                                      <p:cBhvr>
                                        <p:cTn id="56" dur="166" decel="50000">
                                          <p:stCondLst>
                                            <p:cond delay="1834"/>
                                          </p:stCondLst>
                                        </p:cTn>
                                        <p:tgtEl>
                                          <p:spTgt spid="1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80">
                                          <p:stCondLst>
                                            <p:cond delay="0"/>
                                          </p:stCondLst>
                                        </p:cTn>
                                        <p:tgtEl>
                                          <p:spTgt spid="16"/>
                                        </p:tgtEl>
                                      </p:cBhvr>
                                    </p:animEffect>
                                    <p:anim calcmode="lin" valueType="num">
                                      <p:cBhvr>
                                        <p:cTn id="6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7" dur="26">
                                          <p:stCondLst>
                                            <p:cond delay="650"/>
                                          </p:stCondLst>
                                        </p:cTn>
                                        <p:tgtEl>
                                          <p:spTgt spid="16"/>
                                        </p:tgtEl>
                                      </p:cBhvr>
                                      <p:to x="100000" y="60000"/>
                                    </p:animScale>
                                    <p:animScale>
                                      <p:cBhvr>
                                        <p:cTn id="68" dur="166" decel="50000">
                                          <p:stCondLst>
                                            <p:cond delay="676"/>
                                          </p:stCondLst>
                                        </p:cTn>
                                        <p:tgtEl>
                                          <p:spTgt spid="16"/>
                                        </p:tgtEl>
                                      </p:cBhvr>
                                      <p:to x="100000" y="100000"/>
                                    </p:animScale>
                                    <p:animScale>
                                      <p:cBhvr>
                                        <p:cTn id="69" dur="26">
                                          <p:stCondLst>
                                            <p:cond delay="1312"/>
                                          </p:stCondLst>
                                        </p:cTn>
                                        <p:tgtEl>
                                          <p:spTgt spid="16"/>
                                        </p:tgtEl>
                                      </p:cBhvr>
                                      <p:to x="100000" y="80000"/>
                                    </p:animScale>
                                    <p:animScale>
                                      <p:cBhvr>
                                        <p:cTn id="70" dur="166" decel="50000">
                                          <p:stCondLst>
                                            <p:cond delay="1338"/>
                                          </p:stCondLst>
                                        </p:cTn>
                                        <p:tgtEl>
                                          <p:spTgt spid="16"/>
                                        </p:tgtEl>
                                      </p:cBhvr>
                                      <p:to x="100000" y="100000"/>
                                    </p:animScale>
                                    <p:animScale>
                                      <p:cBhvr>
                                        <p:cTn id="71" dur="26">
                                          <p:stCondLst>
                                            <p:cond delay="1642"/>
                                          </p:stCondLst>
                                        </p:cTn>
                                        <p:tgtEl>
                                          <p:spTgt spid="16"/>
                                        </p:tgtEl>
                                      </p:cBhvr>
                                      <p:to x="100000" y="90000"/>
                                    </p:animScale>
                                    <p:animScale>
                                      <p:cBhvr>
                                        <p:cTn id="72" dur="166" decel="50000">
                                          <p:stCondLst>
                                            <p:cond delay="1668"/>
                                          </p:stCondLst>
                                        </p:cTn>
                                        <p:tgtEl>
                                          <p:spTgt spid="16"/>
                                        </p:tgtEl>
                                      </p:cBhvr>
                                      <p:to x="100000" y="100000"/>
                                    </p:animScale>
                                    <p:animScale>
                                      <p:cBhvr>
                                        <p:cTn id="73" dur="26">
                                          <p:stCondLst>
                                            <p:cond delay="1808"/>
                                          </p:stCondLst>
                                        </p:cTn>
                                        <p:tgtEl>
                                          <p:spTgt spid="16"/>
                                        </p:tgtEl>
                                      </p:cBhvr>
                                      <p:to x="100000" y="95000"/>
                                    </p:animScale>
                                    <p:animScale>
                                      <p:cBhvr>
                                        <p:cTn id="74" dur="166" decel="50000">
                                          <p:stCondLst>
                                            <p:cond delay="1834"/>
                                          </p:stCondLst>
                                        </p:cTn>
                                        <p:tgtEl>
                                          <p:spTgt spid="16"/>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slide(fromBottom)">
                                      <p:cBhvr>
                                        <p:cTn id="7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6" name="Picture 16" descr="http://www.bursa.krakow.pl/images/photo/wycieczki/auschwitz_concentration_camp_-_picture_1.jpg"/>
          <p:cNvPicPr>
            <a:picLocks noChangeAspect="1" noChangeArrowheads="1"/>
          </p:cNvPicPr>
          <p:nvPr/>
        </p:nvPicPr>
        <p:blipFill>
          <a:blip r:embed="rId2" cstate="print"/>
          <a:srcRect/>
          <a:stretch>
            <a:fillRect/>
          </a:stretch>
        </p:blipFill>
        <p:spPr bwMode="auto">
          <a:xfrm>
            <a:off x="1524001" y="3786190"/>
            <a:ext cx="4638433" cy="3071810"/>
          </a:xfrm>
          <a:prstGeom prst="rect">
            <a:avLst/>
          </a:prstGeom>
          <a:noFill/>
        </p:spPr>
      </p:pic>
      <p:pic>
        <p:nvPicPr>
          <p:cNvPr id="15374" name="Picture 14" descr="http://photos.jpgmag.com/218466_83471_8865aad847_l.jpg"/>
          <p:cNvPicPr>
            <a:picLocks noChangeAspect="1" noChangeArrowheads="1"/>
          </p:cNvPicPr>
          <p:nvPr/>
        </p:nvPicPr>
        <p:blipFill>
          <a:blip r:embed="rId3" cstate="print"/>
          <a:srcRect/>
          <a:stretch>
            <a:fillRect/>
          </a:stretch>
        </p:blipFill>
        <p:spPr bwMode="auto">
          <a:xfrm>
            <a:off x="7953388" y="0"/>
            <a:ext cx="2714612" cy="4081028"/>
          </a:xfrm>
          <a:prstGeom prst="rect">
            <a:avLst/>
          </a:prstGeom>
          <a:noFill/>
        </p:spPr>
      </p:pic>
      <p:sp>
        <p:nvSpPr>
          <p:cNvPr id="2" name="TextBox 1"/>
          <p:cNvSpPr txBox="1"/>
          <p:nvPr/>
        </p:nvSpPr>
        <p:spPr>
          <a:xfrm rot="21420723">
            <a:off x="1666844" y="99932"/>
            <a:ext cx="3071834" cy="338554"/>
          </a:xfrm>
          <a:prstGeom prst="rect">
            <a:avLst/>
          </a:prstGeom>
          <a:solidFill>
            <a:schemeClr val="tx2">
              <a:lumMod val="40000"/>
              <a:lumOff val="60000"/>
            </a:schemeClr>
          </a:solidFill>
          <a:ln>
            <a:solidFill>
              <a:schemeClr val="tx1"/>
            </a:solidFill>
          </a:ln>
        </p:spPr>
        <p:txBody>
          <a:bodyPr wrap="square" rtlCol="0">
            <a:spAutoFit/>
          </a:bodyPr>
          <a:lstStyle/>
          <a:p>
            <a:pPr algn="just"/>
            <a:r>
              <a:rPr lang="en-GB" sz="1600" dirty="0">
                <a:latin typeface="Comic Sans MS" pitchFamily="66" charset="0"/>
              </a:rPr>
              <a:t>Examples of State Crimes:</a:t>
            </a:r>
          </a:p>
        </p:txBody>
      </p:sp>
      <p:grpSp>
        <p:nvGrpSpPr>
          <p:cNvPr id="12" name="Group 11"/>
          <p:cNvGrpSpPr/>
          <p:nvPr/>
        </p:nvGrpSpPr>
        <p:grpSpPr>
          <a:xfrm rot="21420723">
            <a:off x="1647748" y="702681"/>
            <a:ext cx="8805663" cy="2237931"/>
            <a:chOff x="124054" y="691002"/>
            <a:chExt cx="8805663" cy="2237931"/>
          </a:xfrm>
        </p:grpSpPr>
        <p:sp>
          <p:nvSpPr>
            <p:cNvPr id="5" name="TextBox 4"/>
            <p:cNvSpPr txBox="1"/>
            <p:nvPr/>
          </p:nvSpPr>
          <p:spPr>
            <a:xfrm>
              <a:off x="124054" y="691002"/>
              <a:ext cx="8286808" cy="1323439"/>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In 1975, </a:t>
              </a:r>
              <a:r>
                <a:rPr lang="en-GB" sz="1600" dirty="0" err="1">
                  <a:latin typeface="Comic Sans MS" pitchFamily="66" charset="0"/>
                </a:rPr>
                <a:t>Pol</a:t>
              </a:r>
              <a:r>
                <a:rPr lang="en-GB" sz="1600" dirty="0">
                  <a:latin typeface="Comic Sans MS" pitchFamily="66" charset="0"/>
                </a:rPr>
                <a:t> Pot, the then leader of Cambodia forced Cambodians to work on collective farms or leave the country.  Those who refused were executed whilst those who complied suffered from forced labour, malnutrition, exhaustion, poor medical care and ultimately execution. Around </a:t>
              </a:r>
            </a:p>
            <a:p>
              <a:r>
                <a:rPr lang="en-GB" sz="1600" dirty="0">
                  <a:latin typeface="Comic Sans MS" pitchFamily="66" charset="0"/>
                </a:rPr>
                <a:t>2million Cambodians were killed during his time in power (1/5 of the population).</a:t>
              </a:r>
            </a:p>
          </p:txBody>
        </p:sp>
        <p:pic>
          <p:nvPicPr>
            <p:cNvPr id="15364" name="Picture 4" descr="http://upload.wikimedia.org/wikipedia/en/thumb/c/c0/Pol_Pot2.jpg/225px-Pol_Pot2.jpg">
              <a:hlinkClick r:id="rId4" tooltip="Pol Pot"/>
            </p:cNvPr>
            <p:cNvPicPr>
              <a:picLocks noChangeAspect="1" noChangeArrowheads="1"/>
            </p:cNvPicPr>
            <p:nvPr/>
          </p:nvPicPr>
          <p:blipFill>
            <a:blip r:embed="rId5" cstate="print"/>
            <a:srcRect/>
            <a:stretch>
              <a:fillRect/>
            </a:stretch>
          </p:blipFill>
          <p:spPr bwMode="auto">
            <a:xfrm>
              <a:off x="7858148" y="1428736"/>
              <a:ext cx="1071569" cy="1500197"/>
            </a:xfrm>
            <a:prstGeom prst="rect">
              <a:avLst/>
            </a:prstGeom>
            <a:noFill/>
            <a:ln>
              <a:solidFill>
                <a:schemeClr val="tx1"/>
              </a:solidFill>
            </a:ln>
          </p:spPr>
        </p:pic>
      </p:grpSp>
      <p:grpSp>
        <p:nvGrpSpPr>
          <p:cNvPr id="13" name="Group 12"/>
          <p:cNvGrpSpPr/>
          <p:nvPr/>
        </p:nvGrpSpPr>
        <p:grpSpPr>
          <a:xfrm rot="21420723">
            <a:off x="1945187" y="2644893"/>
            <a:ext cx="8339882" cy="1966858"/>
            <a:chOff x="428596" y="2642359"/>
            <a:chExt cx="8339882" cy="1966858"/>
          </a:xfrm>
        </p:grpSpPr>
        <p:sp>
          <p:nvSpPr>
            <p:cNvPr id="8" name="TextBox 7"/>
            <p:cNvSpPr txBox="1"/>
            <p:nvPr/>
          </p:nvSpPr>
          <p:spPr>
            <a:xfrm>
              <a:off x="481670" y="2642359"/>
              <a:ext cx="8286808" cy="1107996"/>
            </a:xfrm>
            <a:prstGeom prst="rect">
              <a:avLst/>
            </a:prstGeom>
            <a:solidFill>
              <a:schemeClr val="tx2">
                <a:lumMod val="40000"/>
                <a:lumOff val="60000"/>
              </a:schemeClr>
            </a:solidFill>
            <a:ln>
              <a:solidFill>
                <a:schemeClr val="tx1"/>
              </a:solidFill>
            </a:ln>
          </p:spPr>
          <p:txBody>
            <a:bodyPr wrap="square" rtlCol="0">
              <a:spAutoFit/>
            </a:bodyPr>
            <a:lstStyle/>
            <a:p>
              <a:pPr algn="r"/>
              <a:r>
                <a:rPr lang="en-GB" sz="1600" dirty="0">
                  <a:latin typeface="Comic Sans MS" pitchFamily="66" charset="0"/>
                </a:rPr>
                <a:t>During World War II Adolf Hitler orchestrated the killing of over 16million people worldwide. These included the execution of the Handicapped, Gypsies, Homosexuals, Jehovah’s Witnesses, Catholics, Poles, </a:t>
              </a:r>
            </a:p>
            <a:p>
              <a:pPr algn="r"/>
              <a:r>
                <a:rPr lang="en-GB" sz="1600" dirty="0">
                  <a:latin typeface="Comic Sans MS" pitchFamily="66" charset="0"/>
                </a:rPr>
                <a:t>Prisoners of War &amp; Political Dissidents.</a:t>
              </a:r>
            </a:p>
          </p:txBody>
        </p:sp>
        <p:pic>
          <p:nvPicPr>
            <p:cNvPr id="15366" name="Picture 6" descr="http://tbn0.google.com/images?q=tbn:oBCoVoco3ZxT8M:http://img.slate.com/media/1/123125/2158911/2159086/2159087/070221_CL_HitlerEX.jpg">
              <a:hlinkClick r:id="rId6"/>
            </p:cNvPr>
            <p:cNvPicPr>
              <a:picLocks noChangeAspect="1" noChangeArrowheads="1"/>
            </p:cNvPicPr>
            <p:nvPr/>
          </p:nvPicPr>
          <p:blipFill>
            <a:blip r:embed="rId7" cstate="print"/>
            <a:srcRect/>
            <a:stretch>
              <a:fillRect/>
            </a:stretch>
          </p:blipFill>
          <p:spPr bwMode="auto">
            <a:xfrm>
              <a:off x="428596" y="3286124"/>
              <a:ext cx="1000132" cy="1323093"/>
            </a:xfrm>
            <a:prstGeom prst="rect">
              <a:avLst/>
            </a:prstGeom>
            <a:noFill/>
            <a:ln>
              <a:solidFill>
                <a:schemeClr val="tx1"/>
              </a:solidFill>
            </a:ln>
          </p:spPr>
        </p:pic>
      </p:grpSp>
      <p:grpSp>
        <p:nvGrpSpPr>
          <p:cNvPr id="14" name="Group 13"/>
          <p:cNvGrpSpPr/>
          <p:nvPr/>
        </p:nvGrpSpPr>
        <p:grpSpPr>
          <a:xfrm rot="21420723">
            <a:off x="2095472" y="4643446"/>
            <a:ext cx="8286808" cy="2039232"/>
            <a:chOff x="571472" y="4643446"/>
            <a:chExt cx="8286808" cy="2039232"/>
          </a:xfrm>
        </p:grpSpPr>
        <p:sp>
          <p:nvSpPr>
            <p:cNvPr id="11" name="TextBox 10"/>
            <p:cNvSpPr txBox="1"/>
            <p:nvPr/>
          </p:nvSpPr>
          <p:spPr>
            <a:xfrm>
              <a:off x="571472" y="4643446"/>
              <a:ext cx="8286808" cy="1323439"/>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Prior to the Civil Rights Movement, it could be argued that the U.S was guilty of institutional racism with it’s culture of apartheid. During these times it was expected that whites and non-whites (particularly blacks) </a:t>
              </a:r>
            </a:p>
            <a:p>
              <a:r>
                <a:rPr lang="en-GB" sz="1600" dirty="0">
                  <a:latin typeface="Comic Sans MS" pitchFamily="66" charset="0"/>
                </a:rPr>
                <a:t>were segregated at work, in education, housing, and in the</a:t>
              </a:r>
            </a:p>
            <a:p>
              <a:r>
                <a:rPr lang="en-GB" sz="1600" dirty="0">
                  <a:latin typeface="Comic Sans MS" pitchFamily="66" charset="0"/>
                </a:rPr>
                <a:t> general social and political spheres.</a:t>
              </a:r>
            </a:p>
          </p:txBody>
        </p:sp>
        <p:pic>
          <p:nvPicPr>
            <p:cNvPr id="15368" name="Picture 8" descr="http://tbn1.google.com/images?q=tbn:4eJ5tiZ0o04cbM:http://a.abcnews.com/images/US/nm_newark_riots8_070712_ssh.jpg">
              <a:hlinkClick r:id="rId8"/>
            </p:cNvPr>
            <p:cNvPicPr>
              <a:picLocks noChangeAspect="1" noChangeArrowheads="1"/>
            </p:cNvPicPr>
            <p:nvPr/>
          </p:nvPicPr>
          <p:blipFill>
            <a:blip r:embed="rId9" cstate="print"/>
            <a:srcRect/>
            <a:stretch>
              <a:fillRect/>
            </a:stretch>
          </p:blipFill>
          <p:spPr bwMode="auto">
            <a:xfrm>
              <a:off x="7072330" y="5357826"/>
              <a:ext cx="1714512" cy="1324852"/>
            </a:xfrm>
            <a:prstGeom prst="rect">
              <a:avLst/>
            </a:prstGeom>
            <a:noFill/>
            <a:ln>
              <a:solidFill>
                <a:schemeClr val="tx1"/>
              </a:solid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80">
                                          <p:stCondLst>
                                            <p:cond delay="0"/>
                                          </p:stCondLst>
                                        </p:cTn>
                                        <p:tgtEl>
                                          <p:spTgt spid="14"/>
                                        </p:tgtEl>
                                      </p:cBhvr>
                                    </p:animEffect>
                                    <p:anim calcmode="lin" valueType="num">
                                      <p:cBhvr>
                                        <p:cTn id="4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9" dur="26">
                                          <p:stCondLst>
                                            <p:cond delay="650"/>
                                          </p:stCondLst>
                                        </p:cTn>
                                        <p:tgtEl>
                                          <p:spTgt spid="14"/>
                                        </p:tgtEl>
                                      </p:cBhvr>
                                      <p:to x="100000" y="60000"/>
                                    </p:animScale>
                                    <p:animScale>
                                      <p:cBhvr>
                                        <p:cTn id="50" dur="166" decel="50000">
                                          <p:stCondLst>
                                            <p:cond delay="676"/>
                                          </p:stCondLst>
                                        </p:cTn>
                                        <p:tgtEl>
                                          <p:spTgt spid="14"/>
                                        </p:tgtEl>
                                      </p:cBhvr>
                                      <p:to x="100000" y="100000"/>
                                    </p:animScale>
                                    <p:animScale>
                                      <p:cBhvr>
                                        <p:cTn id="51" dur="26">
                                          <p:stCondLst>
                                            <p:cond delay="1312"/>
                                          </p:stCondLst>
                                        </p:cTn>
                                        <p:tgtEl>
                                          <p:spTgt spid="14"/>
                                        </p:tgtEl>
                                      </p:cBhvr>
                                      <p:to x="100000" y="80000"/>
                                    </p:animScale>
                                    <p:animScale>
                                      <p:cBhvr>
                                        <p:cTn id="52" dur="166" decel="50000">
                                          <p:stCondLst>
                                            <p:cond delay="1338"/>
                                          </p:stCondLst>
                                        </p:cTn>
                                        <p:tgtEl>
                                          <p:spTgt spid="14"/>
                                        </p:tgtEl>
                                      </p:cBhvr>
                                      <p:to x="100000" y="100000"/>
                                    </p:animScale>
                                    <p:animScale>
                                      <p:cBhvr>
                                        <p:cTn id="53" dur="26">
                                          <p:stCondLst>
                                            <p:cond delay="1642"/>
                                          </p:stCondLst>
                                        </p:cTn>
                                        <p:tgtEl>
                                          <p:spTgt spid="14"/>
                                        </p:tgtEl>
                                      </p:cBhvr>
                                      <p:to x="100000" y="90000"/>
                                    </p:animScale>
                                    <p:animScale>
                                      <p:cBhvr>
                                        <p:cTn id="54" dur="166" decel="50000">
                                          <p:stCondLst>
                                            <p:cond delay="1668"/>
                                          </p:stCondLst>
                                        </p:cTn>
                                        <p:tgtEl>
                                          <p:spTgt spid="14"/>
                                        </p:tgtEl>
                                      </p:cBhvr>
                                      <p:to x="100000" y="100000"/>
                                    </p:animScale>
                                    <p:animScale>
                                      <p:cBhvr>
                                        <p:cTn id="55" dur="26">
                                          <p:stCondLst>
                                            <p:cond delay="1808"/>
                                          </p:stCondLst>
                                        </p:cTn>
                                        <p:tgtEl>
                                          <p:spTgt spid="14"/>
                                        </p:tgtEl>
                                      </p:cBhvr>
                                      <p:to x="100000" y="95000"/>
                                    </p:animScale>
                                    <p:animScale>
                                      <p:cBhvr>
                                        <p:cTn id="56"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1415423">
            <a:off x="2150476" y="357166"/>
            <a:ext cx="8143932" cy="338554"/>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GB" sz="1600" dirty="0">
                <a:latin typeface="Comic Sans MS" pitchFamily="66" charset="0"/>
              </a:rPr>
              <a:t>&gt; Could the MP’s expenses scandal in Britain be seen as a state crime? </a:t>
            </a:r>
            <a:endParaRPr lang="en-GB" sz="1600" i="1" dirty="0">
              <a:latin typeface="Comic Sans MS" pitchFamily="66" charset="0"/>
            </a:endParaRPr>
          </a:p>
        </p:txBody>
      </p:sp>
      <p:sp>
        <p:nvSpPr>
          <p:cNvPr id="4" name="TextBox 3"/>
          <p:cNvSpPr txBox="1"/>
          <p:nvPr/>
        </p:nvSpPr>
        <p:spPr>
          <a:xfrm rot="21415423">
            <a:off x="1650442" y="857232"/>
            <a:ext cx="5786478" cy="338554"/>
          </a:xfrm>
          <a:prstGeom prst="rect">
            <a:avLst/>
          </a:prstGeom>
          <a:solidFill>
            <a:schemeClr val="bg2">
              <a:lumMod val="90000"/>
            </a:schemeClr>
          </a:solidFill>
          <a:ln>
            <a:solidFill>
              <a:schemeClr val="tx1"/>
            </a:solidFill>
          </a:ln>
        </p:spPr>
        <p:txBody>
          <a:bodyPr wrap="square" rtlCol="0">
            <a:spAutoFit/>
          </a:bodyPr>
          <a:lstStyle/>
          <a:p>
            <a:r>
              <a:rPr lang="en-GB" sz="1600" dirty="0">
                <a:latin typeface="Comic Sans MS" pitchFamily="66" charset="0"/>
              </a:rPr>
              <a:t>State crime is extremely serious for two main reasons:</a:t>
            </a:r>
          </a:p>
        </p:txBody>
      </p:sp>
      <p:sp>
        <p:nvSpPr>
          <p:cNvPr id="5" name="TextBox 4"/>
          <p:cNvSpPr txBox="1"/>
          <p:nvPr/>
        </p:nvSpPr>
        <p:spPr>
          <a:xfrm rot="21415423">
            <a:off x="1864970" y="1437865"/>
            <a:ext cx="3874609" cy="400110"/>
          </a:xfrm>
          <a:prstGeom prst="rect">
            <a:avLst/>
          </a:prstGeom>
          <a:solidFill>
            <a:schemeClr val="accent1">
              <a:lumMod val="60000"/>
              <a:lumOff val="40000"/>
            </a:schemeClr>
          </a:solidFill>
          <a:ln>
            <a:solidFill>
              <a:schemeClr val="tx1"/>
            </a:solidFill>
          </a:ln>
        </p:spPr>
        <p:txBody>
          <a:bodyPr wrap="square" rtlCol="0">
            <a:spAutoFit/>
          </a:bodyPr>
          <a:lstStyle/>
          <a:p>
            <a:r>
              <a:rPr lang="en-GB" sz="2000" dirty="0">
                <a:latin typeface="Comic Sans MS" pitchFamily="66" charset="0"/>
              </a:rPr>
              <a:t>1) The Scale of State Crime:</a:t>
            </a:r>
            <a:endParaRPr lang="en-GB" sz="2000" i="1" dirty="0">
              <a:latin typeface="Comic Sans MS" pitchFamily="66" charset="0"/>
            </a:endParaRPr>
          </a:p>
        </p:txBody>
      </p:sp>
      <p:sp>
        <p:nvSpPr>
          <p:cNvPr id="10" name="Oval Callout 9"/>
          <p:cNvSpPr/>
          <p:nvPr/>
        </p:nvSpPr>
        <p:spPr>
          <a:xfrm rot="21415423">
            <a:off x="1650442" y="2500306"/>
            <a:ext cx="6000760" cy="2428892"/>
          </a:xfrm>
          <a:prstGeom prst="wedgeEllipseCallout">
            <a:avLst>
              <a:gd name="adj1" fmla="val 59893"/>
              <a:gd name="adj2" fmla="val -1890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Comic Sans MS" pitchFamily="66" charset="0"/>
              </a:rPr>
              <a:t>‘We need to study the ways that economic &amp; political elites can bring death, disease, &amp; loss to tens of thousands with a single decision, &amp; can affect entire human groups through the creation of criminal systems of oppression &amp; exploitation’.</a:t>
            </a:r>
          </a:p>
        </p:txBody>
      </p:sp>
      <p:grpSp>
        <p:nvGrpSpPr>
          <p:cNvPr id="9" name="Group 8"/>
          <p:cNvGrpSpPr/>
          <p:nvPr/>
        </p:nvGrpSpPr>
        <p:grpSpPr>
          <a:xfrm rot="21415423">
            <a:off x="8222707" y="2714620"/>
            <a:ext cx="2194255" cy="1428760"/>
            <a:chOff x="391768" y="2000240"/>
            <a:chExt cx="2194255" cy="1428760"/>
          </a:xfrm>
        </p:grpSpPr>
        <p:pic>
          <p:nvPicPr>
            <p:cNvPr id="16388" name="Picture 4" descr="http://www.wmich.edu/sociology/images/ronald_kramer.jpg"/>
            <p:cNvPicPr>
              <a:picLocks noChangeAspect="1" noChangeArrowheads="1"/>
            </p:cNvPicPr>
            <p:nvPr/>
          </p:nvPicPr>
          <p:blipFill>
            <a:blip r:embed="rId2" cstate="print"/>
            <a:srcRect/>
            <a:stretch>
              <a:fillRect/>
            </a:stretch>
          </p:blipFill>
          <p:spPr bwMode="auto">
            <a:xfrm>
              <a:off x="1571604" y="2000240"/>
              <a:ext cx="1014419" cy="1428759"/>
            </a:xfrm>
            <a:prstGeom prst="rect">
              <a:avLst/>
            </a:prstGeom>
            <a:noFill/>
            <a:ln>
              <a:solidFill>
                <a:schemeClr val="tx1"/>
              </a:solidFill>
            </a:ln>
          </p:spPr>
        </p:pic>
        <p:pic>
          <p:nvPicPr>
            <p:cNvPr id="16390" name="Picture 6" descr="http://www4.nau.edu/insidenau/images/photos/2008/3_26_08/Michalowski.jpg"/>
            <p:cNvPicPr>
              <a:picLocks noChangeAspect="1" noChangeArrowheads="1"/>
            </p:cNvPicPr>
            <p:nvPr/>
          </p:nvPicPr>
          <p:blipFill>
            <a:blip r:embed="rId3" cstate="print"/>
            <a:srcRect/>
            <a:stretch>
              <a:fillRect/>
            </a:stretch>
          </p:blipFill>
          <p:spPr bwMode="auto">
            <a:xfrm>
              <a:off x="391768" y="2000240"/>
              <a:ext cx="1183237" cy="1428760"/>
            </a:xfrm>
            <a:prstGeom prst="rect">
              <a:avLst/>
            </a:prstGeom>
            <a:noFill/>
            <a:ln>
              <a:solidFill>
                <a:schemeClr val="tx1"/>
              </a:solidFill>
            </a:ln>
          </p:spPr>
        </p:pic>
      </p:grpSp>
      <p:sp>
        <p:nvSpPr>
          <p:cNvPr id="11" name="TextBox 10"/>
          <p:cNvSpPr txBox="1"/>
          <p:nvPr/>
        </p:nvSpPr>
        <p:spPr>
          <a:xfrm rot="21415423">
            <a:off x="1865229" y="5233758"/>
            <a:ext cx="3799646" cy="400110"/>
          </a:xfrm>
          <a:prstGeom prst="rect">
            <a:avLst/>
          </a:prstGeom>
          <a:solidFill>
            <a:schemeClr val="accent1">
              <a:lumMod val="60000"/>
              <a:lumOff val="40000"/>
            </a:schemeClr>
          </a:solidFill>
          <a:ln>
            <a:solidFill>
              <a:schemeClr val="tx1"/>
            </a:solidFill>
          </a:ln>
        </p:spPr>
        <p:txBody>
          <a:bodyPr wrap="square" rtlCol="0">
            <a:spAutoFit/>
          </a:bodyPr>
          <a:lstStyle/>
          <a:p>
            <a:r>
              <a:rPr lang="en-GB" sz="2000" dirty="0">
                <a:latin typeface="Comic Sans MS" pitchFamily="66" charset="0"/>
              </a:rPr>
              <a:t>2) The State Makes the Law:</a:t>
            </a:r>
            <a:endParaRPr lang="en-GB" sz="2000" i="1" dirty="0">
              <a:latin typeface="Comic Sans MS" pitchFamily="66" charset="0"/>
            </a:endParaRPr>
          </a:p>
        </p:txBody>
      </p:sp>
      <p:sp>
        <p:nvSpPr>
          <p:cNvPr id="12" name="TextBox 11"/>
          <p:cNvSpPr txBox="1"/>
          <p:nvPr/>
        </p:nvSpPr>
        <p:spPr>
          <a:xfrm rot="21415423">
            <a:off x="2660415" y="5775985"/>
            <a:ext cx="7156509" cy="584775"/>
          </a:xfrm>
          <a:prstGeom prst="rect">
            <a:avLst/>
          </a:prstGeom>
          <a:solidFill>
            <a:schemeClr val="bg1"/>
          </a:solidFill>
          <a:ln>
            <a:solidFill>
              <a:schemeClr val="tx1"/>
            </a:solidFill>
          </a:ln>
        </p:spPr>
        <p:txBody>
          <a:bodyPr wrap="square" rtlCol="0">
            <a:spAutoFit/>
          </a:bodyPr>
          <a:lstStyle/>
          <a:p>
            <a:r>
              <a:rPr lang="en-GB" sz="1600" dirty="0">
                <a:latin typeface="Comic Sans MS" pitchFamily="66" charset="0"/>
              </a:rPr>
              <a:t>The state gets to define what crime is. In Nazi Germany a law was passed that permitted the sterilisation of the disabled against their will.</a:t>
            </a:r>
          </a:p>
        </p:txBody>
      </p:sp>
      <p:sp>
        <p:nvSpPr>
          <p:cNvPr id="6" name="TextBox 5"/>
          <p:cNvSpPr txBox="1"/>
          <p:nvPr/>
        </p:nvSpPr>
        <p:spPr>
          <a:xfrm rot="21415423">
            <a:off x="1864724" y="2000240"/>
            <a:ext cx="8358246" cy="338554"/>
          </a:xfrm>
          <a:prstGeom prst="rect">
            <a:avLst/>
          </a:prstGeom>
          <a:solidFill>
            <a:schemeClr val="bg1"/>
          </a:solidFill>
          <a:ln>
            <a:solidFill>
              <a:schemeClr val="tx1"/>
            </a:solidFill>
          </a:ln>
        </p:spPr>
        <p:txBody>
          <a:bodyPr wrap="square" rtlCol="0">
            <a:spAutoFit/>
          </a:bodyPr>
          <a:lstStyle/>
          <a:p>
            <a:r>
              <a:rPr lang="en-GB" sz="1600" dirty="0" err="1">
                <a:latin typeface="Comic Sans MS" pitchFamily="66" charset="0"/>
              </a:rPr>
              <a:t>Michalowski</a:t>
            </a:r>
            <a:r>
              <a:rPr lang="en-GB" sz="1600" dirty="0">
                <a:latin typeface="Comic Sans MS" pitchFamily="66" charset="0"/>
              </a:rPr>
              <a:t> &amp; Kramer (2006): ‘Great Power &amp; Great Crimes are Inseparable’.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from="(-#ppt_w/2)" to="(#ppt_x)" calcmode="lin" valueType="num">
                                      <p:cBhvr>
                                        <p:cTn id="13" dur="600" fill="hold">
                                          <p:stCondLst>
                                            <p:cond delay="0"/>
                                          </p:stCondLst>
                                        </p:cTn>
                                        <p:tgtEl>
                                          <p:spTgt spid="5"/>
                                        </p:tgtEl>
                                        <p:attrNameLst>
                                          <p:attrName>ppt_x</p:attrName>
                                        </p:attrNameLst>
                                      </p:cBhvr>
                                    </p:anim>
                                    <p:anim from="0" to="-1.0" calcmode="lin" valueType="num">
                                      <p:cBhvr>
                                        <p:cTn id="14" dur="200" decel="50000" autoRev="1" fill="hold">
                                          <p:stCondLst>
                                            <p:cond delay="600"/>
                                          </p:stCondLst>
                                        </p:cTn>
                                        <p:tgtEl>
                                          <p:spTgt spid="5"/>
                                        </p:tgtEl>
                                        <p:attrNameLst>
                                          <p:attrName>xshear</p:attrName>
                                        </p:attrNameLst>
                                      </p:cBhvr>
                                    </p:anim>
                                    <p:animScale>
                                      <p:cBhvr>
                                        <p:cTn id="15" dur="200" decel="100000" autoRev="1" fill="hold">
                                          <p:stCondLst>
                                            <p:cond delay="600"/>
                                          </p:stCondLst>
                                        </p:cTn>
                                        <p:tgtEl>
                                          <p:spTgt spid="5"/>
                                        </p:tgtEl>
                                      </p:cBhvr>
                                      <p:from x="100000" y="100000"/>
                                      <p:to x="80000" y="100000"/>
                                    </p:animScale>
                                    <p:anim by="(#ppt_h/3+#ppt_w*0.1)" calcmode="lin" valueType="num">
                                      <p:cBhvr additive="sum">
                                        <p:cTn id="16" dur="200" decel="100000" autoRev="1" fill="hold">
                                          <p:stCondLst>
                                            <p:cond delay="600"/>
                                          </p:stCondLst>
                                        </p:cTn>
                                        <p:tgtEl>
                                          <p:spTgt spid="5"/>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from="(-#ppt_w/2)" to="(#ppt_x)" calcmode="lin" valueType="num">
                                      <p:cBhvr>
                                        <p:cTn id="32" dur="600" fill="hold">
                                          <p:stCondLst>
                                            <p:cond delay="0"/>
                                          </p:stCondLst>
                                        </p:cTn>
                                        <p:tgtEl>
                                          <p:spTgt spid="11"/>
                                        </p:tgtEl>
                                        <p:attrNameLst>
                                          <p:attrName>ppt_x</p:attrName>
                                        </p:attrNameLst>
                                      </p:cBhvr>
                                    </p:anim>
                                    <p:anim from="0" to="-1.0" calcmode="lin" valueType="num">
                                      <p:cBhvr>
                                        <p:cTn id="33" dur="200" decel="50000" autoRev="1" fill="hold">
                                          <p:stCondLst>
                                            <p:cond delay="600"/>
                                          </p:stCondLst>
                                        </p:cTn>
                                        <p:tgtEl>
                                          <p:spTgt spid="11"/>
                                        </p:tgtEl>
                                        <p:attrNameLst>
                                          <p:attrName>xshear</p:attrName>
                                        </p:attrNameLst>
                                      </p:cBhvr>
                                    </p:anim>
                                    <p:animScale>
                                      <p:cBhvr>
                                        <p:cTn id="34" dur="200" decel="100000" autoRev="1" fill="hold">
                                          <p:stCondLst>
                                            <p:cond delay="600"/>
                                          </p:stCondLst>
                                        </p:cTn>
                                        <p:tgtEl>
                                          <p:spTgt spid="11"/>
                                        </p:tgtEl>
                                      </p:cBhvr>
                                      <p:from x="100000" y="100000"/>
                                      <p:to x="80000" y="100000"/>
                                    </p:animScale>
                                    <p:anim by="(#ppt_h/3+#ppt_w*0.1)" calcmode="lin" valueType="num">
                                      <p:cBhvr additive="sum">
                                        <p:cTn id="35" dur="200" decel="100000" autoRev="1" fill="hold">
                                          <p:stCondLst>
                                            <p:cond delay="600"/>
                                          </p:stCondLst>
                                        </p:cTn>
                                        <p:tgtEl>
                                          <p:spTgt spid="11"/>
                                        </p:tgtEl>
                                        <p:attrNameLst>
                                          <p:attrName>ppt_x</p:attrName>
                                        </p:attrNameLst>
                                      </p:cBhvr>
                                    </p:anim>
                                  </p:childTnLst>
                                </p:cTn>
                              </p:par>
                              <p:par>
                                <p:cTn id="36" presetID="34"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from="(-#ppt_w/2)" to="(#ppt_x)" calcmode="lin" valueType="num">
                                      <p:cBhvr>
                                        <p:cTn id="38" dur="600" fill="hold">
                                          <p:stCondLst>
                                            <p:cond delay="0"/>
                                          </p:stCondLst>
                                        </p:cTn>
                                        <p:tgtEl>
                                          <p:spTgt spid="12"/>
                                        </p:tgtEl>
                                        <p:attrNameLst>
                                          <p:attrName>ppt_x</p:attrName>
                                        </p:attrNameLst>
                                      </p:cBhvr>
                                    </p:anim>
                                    <p:anim from="0" to="-1.0" calcmode="lin" valueType="num">
                                      <p:cBhvr>
                                        <p:cTn id="39" dur="200" decel="50000" autoRev="1" fill="hold">
                                          <p:stCondLst>
                                            <p:cond delay="600"/>
                                          </p:stCondLst>
                                        </p:cTn>
                                        <p:tgtEl>
                                          <p:spTgt spid="12"/>
                                        </p:tgtEl>
                                        <p:attrNameLst>
                                          <p:attrName>xshear</p:attrName>
                                        </p:attrNameLst>
                                      </p:cBhvr>
                                    </p:anim>
                                    <p:animScale>
                                      <p:cBhvr>
                                        <p:cTn id="40" dur="200" decel="100000" autoRev="1" fill="hold">
                                          <p:stCondLst>
                                            <p:cond delay="600"/>
                                          </p:stCondLst>
                                        </p:cTn>
                                        <p:tgtEl>
                                          <p:spTgt spid="12"/>
                                        </p:tgtEl>
                                      </p:cBhvr>
                                      <p:from x="100000" y="100000"/>
                                      <p:to x="80000" y="100000"/>
                                    </p:animScale>
                                    <p:anim by="(#ppt_h/3+#ppt_w*0.1)" calcmode="lin" valueType="num">
                                      <p:cBhvr additive="sum">
                                        <p:cTn id="41" dur="200" decel="100000" autoRev="1" fill="hold">
                                          <p:stCondLst>
                                            <p:cond delay="600"/>
                                          </p:stCondLst>
                                        </p:cTn>
                                        <p:tgtEl>
                                          <p:spTgt spid="1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P spid="11" grpId="0" animBg="1"/>
      <p:bldP spid="1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1331089">
            <a:off x="2155687" y="1154440"/>
            <a:ext cx="7588349" cy="3108543"/>
          </a:xfrm>
          <a:prstGeom prst="rect">
            <a:avLst/>
          </a:prstGeom>
          <a:solidFill>
            <a:schemeClr val="accent6">
              <a:lumMod val="40000"/>
              <a:lumOff val="60000"/>
            </a:schemeClr>
          </a:solidFill>
          <a:ln>
            <a:solidFill>
              <a:schemeClr val="tx1"/>
            </a:solidFill>
          </a:ln>
        </p:spPr>
        <p:txBody>
          <a:bodyPr wrap="square" rtlCol="0">
            <a:spAutoFit/>
          </a:bodyPr>
          <a:lstStyle/>
          <a:p>
            <a:pPr algn="ctr">
              <a:buFont typeface="Wingdings" pitchFamily="2" charset="2"/>
              <a:buChar char="Ø"/>
            </a:pPr>
            <a:r>
              <a:rPr lang="en-GB" sz="1600" dirty="0">
                <a:latin typeface="Comic Sans MS" pitchFamily="66" charset="0"/>
              </a:rPr>
              <a:t>What problems does it cause that the State get to define what crime is?</a:t>
            </a:r>
          </a:p>
          <a:p>
            <a:pPr algn="ctr"/>
            <a:endParaRPr lang="en-GB" sz="1600" dirty="0">
              <a:latin typeface="Comic Sans MS" pitchFamily="66" charset="0"/>
            </a:endParaRPr>
          </a:p>
          <a:p>
            <a:pPr algn="ctr">
              <a:buFont typeface="Wingdings" pitchFamily="2" charset="2"/>
              <a:buChar char="Ø"/>
            </a:pPr>
            <a:r>
              <a:rPr lang="en-GB" sz="1600" dirty="0">
                <a:latin typeface="Comic Sans MS" pitchFamily="66" charset="0"/>
              </a:rPr>
              <a:t>Why is it significant to highlight that the State enforces it’s own laws?</a:t>
            </a:r>
          </a:p>
          <a:p>
            <a:pPr algn="ctr"/>
            <a:endParaRPr lang="en-GB" sz="1600" dirty="0">
              <a:latin typeface="Comic Sans MS" pitchFamily="66" charset="0"/>
            </a:endParaRPr>
          </a:p>
          <a:p>
            <a:pPr algn="ctr">
              <a:buFont typeface="Wingdings" pitchFamily="2" charset="2"/>
              <a:buChar char="Ø"/>
            </a:pPr>
            <a:r>
              <a:rPr lang="en-GB" sz="1600" dirty="0">
                <a:latin typeface="Comic Sans MS" pitchFamily="66" charset="0"/>
              </a:rPr>
              <a:t>What problem does this create when studying crime?</a:t>
            </a:r>
          </a:p>
          <a:p>
            <a:pPr algn="ctr">
              <a:buFont typeface="Wingdings" pitchFamily="2" charset="2"/>
              <a:buChar char="Ø"/>
            </a:pPr>
            <a:endParaRPr lang="en-GB" sz="1600" dirty="0">
              <a:latin typeface="Comic Sans MS" pitchFamily="66" charset="0"/>
            </a:endParaRPr>
          </a:p>
          <a:p>
            <a:pPr algn="ctr">
              <a:buFont typeface="Wingdings" pitchFamily="2" charset="2"/>
              <a:buChar char="Ø"/>
            </a:pPr>
            <a:r>
              <a:rPr lang="en-GB" sz="1600" dirty="0">
                <a:latin typeface="Comic Sans MS" pitchFamily="66" charset="0"/>
              </a:rPr>
              <a:t> What would Marxists say about State Crime?</a:t>
            </a:r>
          </a:p>
          <a:p>
            <a:pPr algn="ctr">
              <a:buFont typeface="Wingdings" pitchFamily="2" charset="2"/>
              <a:buChar char="Ø"/>
            </a:pPr>
            <a:endParaRPr lang="en-GB" sz="1600" dirty="0">
              <a:latin typeface="Comic Sans MS" pitchFamily="66" charset="0"/>
            </a:endParaRPr>
          </a:p>
          <a:p>
            <a:pPr algn="ctr">
              <a:buFont typeface="Wingdings" pitchFamily="2" charset="2"/>
              <a:buChar char="Ø"/>
            </a:pPr>
            <a:r>
              <a:rPr lang="en-GB" sz="1600" dirty="0">
                <a:latin typeface="Comic Sans MS" pitchFamily="66" charset="0"/>
              </a:rPr>
              <a:t> How might </a:t>
            </a:r>
            <a:r>
              <a:rPr lang="en-GB" sz="1600" dirty="0" err="1">
                <a:latin typeface="Comic Sans MS" pitchFamily="66" charset="0"/>
              </a:rPr>
              <a:t>Interactionists</a:t>
            </a:r>
            <a:r>
              <a:rPr lang="en-GB" sz="1600" dirty="0">
                <a:latin typeface="Comic Sans MS" pitchFamily="66" charset="0"/>
              </a:rPr>
              <a:t> approach State Crime?</a:t>
            </a:r>
          </a:p>
          <a:p>
            <a:pPr algn="ctr">
              <a:buFont typeface="Wingdings" pitchFamily="2" charset="2"/>
              <a:buChar char="Ø"/>
            </a:pPr>
            <a:endParaRPr lang="en-GB" sz="1600" dirty="0">
              <a:latin typeface="Comic Sans MS" pitchFamily="66" charset="0"/>
            </a:endParaRPr>
          </a:p>
          <a:p>
            <a:pPr algn="ctr">
              <a:buFont typeface="Wingdings" pitchFamily="2" charset="2"/>
              <a:buChar char="Ø"/>
            </a:pPr>
            <a:r>
              <a:rPr lang="en-GB" sz="1600" dirty="0">
                <a:latin typeface="Comic Sans MS" pitchFamily="66" charset="0"/>
              </a:rPr>
              <a:t> What might Feminists contribute to this topic?</a:t>
            </a:r>
          </a:p>
          <a:p>
            <a:pPr algn="ctr"/>
            <a:endParaRPr lang="en-GB" sz="1600" dirty="0">
              <a:latin typeface="Comic Sans MS" pitchFamily="66" charset="0"/>
            </a:endParaRPr>
          </a:p>
        </p:txBody>
      </p:sp>
      <p:sp>
        <p:nvSpPr>
          <p:cNvPr id="3" name="TextBox 2"/>
          <p:cNvSpPr txBox="1"/>
          <p:nvPr/>
        </p:nvSpPr>
        <p:spPr>
          <a:xfrm rot="21331089">
            <a:off x="5475176" y="496381"/>
            <a:ext cx="1263610" cy="338554"/>
          </a:xfrm>
          <a:prstGeom prst="rect">
            <a:avLst/>
          </a:prstGeom>
          <a:solidFill>
            <a:schemeClr val="tx2">
              <a:lumMod val="40000"/>
              <a:lumOff val="60000"/>
            </a:schemeClr>
          </a:solidFill>
          <a:ln>
            <a:solidFill>
              <a:schemeClr val="tx1"/>
            </a:solidFill>
          </a:ln>
        </p:spPr>
        <p:txBody>
          <a:bodyPr wrap="square" rtlCol="0">
            <a:spAutoFit/>
          </a:bodyPr>
          <a:lstStyle/>
          <a:p>
            <a:pPr algn="just"/>
            <a:r>
              <a:rPr lang="en-GB" sz="1600" dirty="0">
                <a:latin typeface="Comic Sans MS" pitchFamily="66" charset="0"/>
              </a:rPr>
              <a:t>Questions: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webpages.csus.edu/~Sac84791/dm/files/FreeSpeechCartoon_600.gif"/>
          <p:cNvPicPr>
            <a:picLocks noChangeAspect="1" noChangeArrowheads="1"/>
          </p:cNvPicPr>
          <p:nvPr/>
        </p:nvPicPr>
        <p:blipFill>
          <a:blip r:embed="rId2" cstate="print"/>
          <a:srcRect/>
          <a:stretch>
            <a:fillRect/>
          </a:stretch>
        </p:blipFill>
        <p:spPr bwMode="auto">
          <a:xfrm>
            <a:off x="5983030" y="3500438"/>
            <a:ext cx="4684970" cy="3357562"/>
          </a:xfrm>
          <a:prstGeom prst="rect">
            <a:avLst/>
          </a:prstGeom>
          <a:noFill/>
        </p:spPr>
      </p:pic>
      <p:pic>
        <p:nvPicPr>
          <p:cNvPr id="17416" name="Picture 8" descr="http://subu.org.uk/files/voting_booth.gif"/>
          <p:cNvPicPr>
            <a:picLocks noChangeAspect="1" noChangeArrowheads="1"/>
          </p:cNvPicPr>
          <p:nvPr/>
        </p:nvPicPr>
        <p:blipFill>
          <a:blip r:embed="rId3" cstate="print"/>
          <a:srcRect/>
          <a:stretch>
            <a:fillRect/>
          </a:stretch>
        </p:blipFill>
        <p:spPr bwMode="auto">
          <a:xfrm>
            <a:off x="7096133" y="0"/>
            <a:ext cx="3571868" cy="4389230"/>
          </a:xfrm>
          <a:prstGeom prst="rect">
            <a:avLst/>
          </a:prstGeom>
          <a:noFill/>
        </p:spPr>
      </p:pic>
      <p:sp>
        <p:nvSpPr>
          <p:cNvPr id="2" name="TextBox 1"/>
          <p:cNvSpPr txBox="1"/>
          <p:nvPr/>
        </p:nvSpPr>
        <p:spPr>
          <a:xfrm rot="21358860">
            <a:off x="1667980" y="175204"/>
            <a:ext cx="3791715" cy="400110"/>
          </a:xfrm>
          <a:prstGeom prst="rect">
            <a:avLst/>
          </a:prstGeom>
          <a:solidFill>
            <a:schemeClr val="tx2">
              <a:lumMod val="40000"/>
              <a:lumOff val="60000"/>
            </a:schemeClr>
          </a:solidFill>
          <a:ln>
            <a:solidFill>
              <a:schemeClr val="tx1"/>
            </a:solidFill>
          </a:ln>
        </p:spPr>
        <p:txBody>
          <a:bodyPr wrap="square" rtlCol="0">
            <a:spAutoFit/>
          </a:bodyPr>
          <a:lstStyle/>
          <a:p>
            <a:r>
              <a:rPr lang="en-GB" sz="2000" dirty="0">
                <a:latin typeface="Comic Sans MS" pitchFamily="66" charset="0"/>
              </a:rPr>
              <a:t>State Crimes &amp; Human Rights</a:t>
            </a:r>
          </a:p>
        </p:txBody>
      </p:sp>
      <p:sp>
        <p:nvSpPr>
          <p:cNvPr id="3" name="TextBox 2"/>
          <p:cNvSpPr txBox="1"/>
          <p:nvPr/>
        </p:nvSpPr>
        <p:spPr>
          <a:xfrm rot="21358860">
            <a:off x="1666844" y="857233"/>
            <a:ext cx="8715436" cy="830997"/>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It is important to realise that State Crimes affect many people as a whole and are not an attack on individuals. As such it is easiest to think of State Crimes as Affecting the following:</a:t>
            </a:r>
          </a:p>
        </p:txBody>
      </p:sp>
      <p:grpSp>
        <p:nvGrpSpPr>
          <p:cNvPr id="18" name="Group 17"/>
          <p:cNvGrpSpPr/>
          <p:nvPr/>
        </p:nvGrpSpPr>
        <p:grpSpPr>
          <a:xfrm rot="21358860">
            <a:off x="1666844" y="2071678"/>
            <a:ext cx="4714908" cy="338554"/>
            <a:chOff x="142844" y="2071678"/>
            <a:chExt cx="4714908" cy="338554"/>
          </a:xfrm>
        </p:grpSpPr>
        <p:sp>
          <p:nvSpPr>
            <p:cNvPr id="8" name="TextBox 7"/>
            <p:cNvSpPr txBox="1"/>
            <p:nvPr/>
          </p:nvSpPr>
          <p:spPr>
            <a:xfrm>
              <a:off x="142844" y="2071678"/>
              <a:ext cx="1785950" cy="338554"/>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Natural Rights:</a:t>
              </a:r>
            </a:p>
          </p:txBody>
        </p:sp>
        <p:sp>
          <p:nvSpPr>
            <p:cNvPr id="9" name="TextBox 8"/>
            <p:cNvSpPr txBox="1"/>
            <p:nvPr/>
          </p:nvSpPr>
          <p:spPr>
            <a:xfrm>
              <a:off x="1928794" y="2071678"/>
              <a:ext cx="2928958" cy="338554"/>
            </a:xfrm>
            <a:prstGeom prst="rect">
              <a:avLst/>
            </a:prstGeom>
            <a:solidFill>
              <a:schemeClr val="bg1"/>
            </a:solidFill>
            <a:ln>
              <a:solidFill>
                <a:schemeClr val="tx1"/>
              </a:solidFill>
            </a:ln>
          </p:spPr>
          <p:txBody>
            <a:bodyPr wrap="square" rtlCol="0">
              <a:spAutoFit/>
            </a:bodyPr>
            <a:lstStyle/>
            <a:p>
              <a:r>
                <a:rPr lang="en-GB" sz="1600" dirty="0">
                  <a:latin typeface="Comic Sans MS" pitchFamily="66" charset="0"/>
                </a:rPr>
                <a:t>Life, Liberty, Free Speech.</a:t>
              </a:r>
            </a:p>
          </p:txBody>
        </p:sp>
      </p:grpSp>
      <p:grpSp>
        <p:nvGrpSpPr>
          <p:cNvPr id="19" name="Group 18"/>
          <p:cNvGrpSpPr/>
          <p:nvPr/>
        </p:nvGrpSpPr>
        <p:grpSpPr>
          <a:xfrm rot="21358860">
            <a:off x="1666844" y="2786058"/>
            <a:ext cx="6000792" cy="338554"/>
            <a:chOff x="142844" y="2786058"/>
            <a:chExt cx="6000792" cy="338554"/>
          </a:xfrm>
        </p:grpSpPr>
        <p:sp>
          <p:nvSpPr>
            <p:cNvPr id="10" name="TextBox 9"/>
            <p:cNvSpPr txBox="1"/>
            <p:nvPr/>
          </p:nvSpPr>
          <p:spPr>
            <a:xfrm>
              <a:off x="142844" y="2786058"/>
              <a:ext cx="1785950" cy="338554"/>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Civil Rights:</a:t>
              </a:r>
            </a:p>
          </p:txBody>
        </p:sp>
        <p:sp>
          <p:nvSpPr>
            <p:cNvPr id="11" name="TextBox 10"/>
            <p:cNvSpPr txBox="1"/>
            <p:nvPr/>
          </p:nvSpPr>
          <p:spPr>
            <a:xfrm>
              <a:off x="1928794" y="2786058"/>
              <a:ext cx="4214842" cy="338554"/>
            </a:xfrm>
            <a:prstGeom prst="rect">
              <a:avLst/>
            </a:prstGeom>
            <a:solidFill>
              <a:schemeClr val="bg1"/>
            </a:solidFill>
            <a:ln>
              <a:solidFill>
                <a:schemeClr val="tx1"/>
              </a:solidFill>
            </a:ln>
          </p:spPr>
          <p:txBody>
            <a:bodyPr wrap="square" rtlCol="0">
              <a:spAutoFit/>
            </a:bodyPr>
            <a:lstStyle/>
            <a:p>
              <a:r>
                <a:rPr lang="en-GB" sz="1600" dirty="0">
                  <a:latin typeface="Comic Sans MS" pitchFamily="66" charset="0"/>
                </a:rPr>
                <a:t>Voting, Privacy, Fair Trial, Education.</a:t>
              </a:r>
            </a:p>
          </p:txBody>
        </p:sp>
      </p:grpSp>
      <p:grpSp>
        <p:nvGrpSpPr>
          <p:cNvPr id="20" name="Group 19"/>
          <p:cNvGrpSpPr/>
          <p:nvPr/>
        </p:nvGrpSpPr>
        <p:grpSpPr>
          <a:xfrm rot="21358860">
            <a:off x="1633411" y="3459046"/>
            <a:ext cx="8749005" cy="2902095"/>
            <a:chOff x="109275" y="3462883"/>
            <a:chExt cx="8749005" cy="2902095"/>
          </a:xfrm>
        </p:grpSpPr>
        <p:pic>
          <p:nvPicPr>
            <p:cNvPr id="17420" name="Picture 12" descr="Authors"/>
            <p:cNvPicPr>
              <a:picLocks noChangeAspect="1" noChangeArrowheads="1"/>
            </p:cNvPicPr>
            <p:nvPr/>
          </p:nvPicPr>
          <p:blipFill>
            <a:blip r:embed="rId4" cstate="print"/>
            <a:srcRect/>
            <a:stretch>
              <a:fillRect/>
            </a:stretch>
          </p:blipFill>
          <p:spPr bwMode="auto">
            <a:xfrm>
              <a:off x="109275" y="4722561"/>
              <a:ext cx="3071802" cy="1642417"/>
            </a:xfrm>
            <a:prstGeom prst="rect">
              <a:avLst/>
            </a:prstGeom>
            <a:noFill/>
            <a:ln>
              <a:solidFill>
                <a:schemeClr val="tx1"/>
              </a:solidFill>
            </a:ln>
          </p:spPr>
        </p:pic>
        <p:sp>
          <p:nvSpPr>
            <p:cNvPr id="14" name="TextBox 13"/>
            <p:cNvSpPr txBox="1"/>
            <p:nvPr/>
          </p:nvSpPr>
          <p:spPr>
            <a:xfrm>
              <a:off x="357158" y="3462883"/>
              <a:ext cx="8501122" cy="1077218"/>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Herman &amp; Julian </a:t>
              </a:r>
              <a:r>
                <a:rPr lang="en-GB" sz="1600" dirty="0" err="1">
                  <a:latin typeface="Comic Sans MS" pitchFamily="66" charset="0"/>
                </a:rPr>
                <a:t>Schwendinger</a:t>
              </a:r>
              <a:r>
                <a:rPr lang="en-GB" sz="1600" dirty="0">
                  <a:latin typeface="Comic Sans MS" pitchFamily="66" charset="0"/>
                </a:rPr>
                <a:t> (1970) believe that crime should be defined as violation of human rights rather than breaking legal rules. Therefore any state that denies anyone basic human rights should be classed as criminal.  Most states are therefore Criminal just like individual criminals.</a:t>
              </a:r>
            </a:p>
          </p:txBody>
        </p:sp>
      </p:grpSp>
      <p:grpSp>
        <p:nvGrpSpPr>
          <p:cNvPr id="17" name="Group 16"/>
          <p:cNvGrpSpPr/>
          <p:nvPr/>
        </p:nvGrpSpPr>
        <p:grpSpPr>
          <a:xfrm rot="21358860">
            <a:off x="4298909" y="4664674"/>
            <a:ext cx="5929354" cy="1551790"/>
            <a:chOff x="2786050" y="4808224"/>
            <a:chExt cx="5929354" cy="1835486"/>
          </a:xfrm>
        </p:grpSpPr>
        <p:sp>
          <p:nvSpPr>
            <p:cNvPr id="16" name="Rectangular Callout 15"/>
            <p:cNvSpPr/>
            <p:nvPr/>
          </p:nvSpPr>
          <p:spPr>
            <a:xfrm>
              <a:off x="2786050" y="4857760"/>
              <a:ext cx="5929354" cy="1785950"/>
            </a:xfrm>
            <a:prstGeom prst="wedgeRectCallout">
              <a:avLst>
                <a:gd name="adj1" fmla="val -54491"/>
                <a:gd name="adj2" fmla="val -604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ln>
                  <a:solidFill>
                    <a:schemeClr val="tx1"/>
                  </a:solidFill>
                </a:ln>
                <a:latin typeface="Comic Sans MS" pitchFamily="66" charset="0"/>
              </a:endParaRPr>
            </a:p>
          </p:txBody>
        </p:sp>
        <p:sp>
          <p:nvSpPr>
            <p:cNvPr id="15" name="TextBox 14"/>
            <p:cNvSpPr txBox="1"/>
            <p:nvPr/>
          </p:nvSpPr>
          <p:spPr>
            <a:xfrm>
              <a:off x="2857488" y="4808224"/>
              <a:ext cx="5786478" cy="1565389"/>
            </a:xfrm>
            <a:prstGeom prst="rect">
              <a:avLst/>
            </a:prstGeom>
            <a:solidFill>
              <a:schemeClr val="bg1"/>
            </a:solidFill>
            <a:ln>
              <a:noFill/>
            </a:ln>
          </p:spPr>
          <p:txBody>
            <a:bodyPr wrap="square" rtlCol="0">
              <a:spAutoFit/>
            </a:bodyPr>
            <a:lstStyle/>
            <a:p>
              <a:r>
                <a:rPr lang="en-GB" sz="1600" i="1" dirty="0">
                  <a:latin typeface="Comic Sans MS" pitchFamily="66" charset="0"/>
                </a:rPr>
                <a:t>‘ A man who steals a paltry sum can be called a criminal, while agents of the State can legally reward men who destroy food so that the price levels can be maintained whilst a sizeable portion of the population suffers from malnutrition’.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580">
                                          <p:stCondLst>
                                            <p:cond delay="0"/>
                                          </p:stCondLst>
                                        </p:cTn>
                                        <p:tgtEl>
                                          <p:spTgt spid="18"/>
                                        </p:tgtEl>
                                      </p:cBhvr>
                                    </p:animEffect>
                                    <p:anim calcmode="lin" valueType="num">
                                      <p:cBhvr>
                                        <p:cTn id="1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7" dur="26">
                                          <p:stCondLst>
                                            <p:cond delay="650"/>
                                          </p:stCondLst>
                                        </p:cTn>
                                        <p:tgtEl>
                                          <p:spTgt spid="18"/>
                                        </p:tgtEl>
                                      </p:cBhvr>
                                      <p:to x="100000" y="60000"/>
                                    </p:animScale>
                                    <p:animScale>
                                      <p:cBhvr>
                                        <p:cTn id="18" dur="166" decel="50000">
                                          <p:stCondLst>
                                            <p:cond delay="676"/>
                                          </p:stCondLst>
                                        </p:cTn>
                                        <p:tgtEl>
                                          <p:spTgt spid="18"/>
                                        </p:tgtEl>
                                      </p:cBhvr>
                                      <p:to x="100000" y="100000"/>
                                    </p:animScale>
                                    <p:animScale>
                                      <p:cBhvr>
                                        <p:cTn id="19" dur="26">
                                          <p:stCondLst>
                                            <p:cond delay="1312"/>
                                          </p:stCondLst>
                                        </p:cTn>
                                        <p:tgtEl>
                                          <p:spTgt spid="18"/>
                                        </p:tgtEl>
                                      </p:cBhvr>
                                      <p:to x="100000" y="80000"/>
                                    </p:animScale>
                                    <p:animScale>
                                      <p:cBhvr>
                                        <p:cTn id="20" dur="166" decel="50000">
                                          <p:stCondLst>
                                            <p:cond delay="1338"/>
                                          </p:stCondLst>
                                        </p:cTn>
                                        <p:tgtEl>
                                          <p:spTgt spid="18"/>
                                        </p:tgtEl>
                                      </p:cBhvr>
                                      <p:to x="100000" y="100000"/>
                                    </p:animScale>
                                    <p:animScale>
                                      <p:cBhvr>
                                        <p:cTn id="21" dur="26">
                                          <p:stCondLst>
                                            <p:cond delay="1642"/>
                                          </p:stCondLst>
                                        </p:cTn>
                                        <p:tgtEl>
                                          <p:spTgt spid="18"/>
                                        </p:tgtEl>
                                      </p:cBhvr>
                                      <p:to x="100000" y="90000"/>
                                    </p:animScale>
                                    <p:animScale>
                                      <p:cBhvr>
                                        <p:cTn id="22" dur="166" decel="50000">
                                          <p:stCondLst>
                                            <p:cond delay="1668"/>
                                          </p:stCondLst>
                                        </p:cTn>
                                        <p:tgtEl>
                                          <p:spTgt spid="18"/>
                                        </p:tgtEl>
                                      </p:cBhvr>
                                      <p:to x="100000" y="100000"/>
                                    </p:animScale>
                                    <p:animScale>
                                      <p:cBhvr>
                                        <p:cTn id="23" dur="26">
                                          <p:stCondLst>
                                            <p:cond delay="1808"/>
                                          </p:stCondLst>
                                        </p:cTn>
                                        <p:tgtEl>
                                          <p:spTgt spid="18"/>
                                        </p:tgtEl>
                                      </p:cBhvr>
                                      <p:to x="100000" y="95000"/>
                                    </p:animScale>
                                    <p:animScale>
                                      <p:cBhvr>
                                        <p:cTn id="24" dur="166" decel="50000">
                                          <p:stCondLst>
                                            <p:cond delay="1834"/>
                                          </p:stCondLst>
                                        </p:cTn>
                                        <p:tgtEl>
                                          <p:spTgt spid="18"/>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down)">
                                      <p:cBhvr>
                                        <p:cTn id="29" dur="580">
                                          <p:stCondLst>
                                            <p:cond delay="0"/>
                                          </p:stCondLst>
                                        </p:cTn>
                                        <p:tgtEl>
                                          <p:spTgt spid="19"/>
                                        </p:tgtEl>
                                      </p:cBhvr>
                                    </p:animEffect>
                                    <p:anim calcmode="lin" valueType="num">
                                      <p:cBhvr>
                                        <p:cTn id="3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5" dur="26">
                                          <p:stCondLst>
                                            <p:cond delay="650"/>
                                          </p:stCondLst>
                                        </p:cTn>
                                        <p:tgtEl>
                                          <p:spTgt spid="19"/>
                                        </p:tgtEl>
                                      </p:cBhvr>
                                      <p:to x="100000" y="60000"/>
                                    </p:animScale>
                                    <p:animScale>
                                      <p:cBhvr>
                                        <p:cTn id="36" dur="166" decel="50000">
                                          <p:stCondLst>
                                            <p:cond delay="676"/>
                                          </p:stCondLst>
                                        </p:cTn>
                                        <p:tgtEl>
                                          <p:spTgt spid="19"/>
                                        </p:tgtEl>
                                      </p:cBhvr>
                                      <p:to x="100000" y="100000"/>
                                    </p:animScale>
                                    <p:animScale>
                                      <p:cBhvr>
                                        <p:cTn id="37" dur="26">
                                          <p:stCondLst>
                                            <p:cond delay="1312"/>
                                          </p:stCondLst>
                                        </p:cTn>
                                        <p:tgtEl>
                                          <p:spTgt spid="19"/>
                                        </p:tgtEl>
                                      </p:cBhvr>
                                      <p:to x="100000" y="80000"/>
                                    </p:animScale>
                                    <p:animScale>
                                      <p:cBhvr>
                                        <p:cTn id="38" dur="166" decel="50000">
                                          <p:stCondLst>
                                            <p:cond delay="1338"/>
                                          </p:stCondLst>
                                        </p:cTn>
                                        <p:tgtEl>
                                          <p:spTgt spid="19"/>
                                        </p:tgtEl>
                                      </p:cBhvr>
                                      <p:to x="100000" y="100000"/>
                                    </p:animScale>
                                    <p:animScale>
                                      <p:cBhvr>
                                        <p:cTn id="39" dur="26">
                                          <p:stCondLst>
                                            <p:cond delay="1642"/>
                                          </p:stCondLst>
                                        </p:cTn>
                                        <p:tgtEl>
                                          <p:spTgt spid="19"/>
                                        </p:tgtEl>
                                      </p:cBhvr>
                                      <p:to x="100000" y="90000"/>
                                    </p:animScale>
                                    <p:animScale>
                                      <p:cBhvr>
                                        <p:cTn id="40" dur="166" decel="50000">
                                          <p:stCondLst>
                                            <p:cond delay="1668"/>
                                          </p:stCondLst>
                                        </p:cTn>
                                        <p:tgtEl>
                                          <p:spTgt spid="19"/>
                                        </p:tgtEl>
                                      </p:cBhvr>
                                      <p:to x="100000" y="100000"/>
                                    </p:animScale>
                                    <p:animScale>
                                      <p:cBhvr>
                                        <p:cTn id="41" dur="26">
                                          <p:stCondLst>
                                            <p:cond delay="1808"/>
                                          </p:stCondLst>
                                        </p:cTn>
                                        <p:tgtEl>
                                          <p:spTgt spid="19"/>
                                        </p:tgtEl>
                                      </p:cBhvr>
                                      <p:to x="100000" y="95000"/>
                                    </p:animScale>
                                    <p:animScale>
                                      <p:cBhvr>
                                        <p:cTn id="42" dur="166" decel="50000">
                                          <p:stCondLst>
                                            <p:cond delay="1834"/>
                                          </p:stCondLst>
                                        </p:cTn>
                                        <p:tgtEl>
                                          <p:spTgt spid="19"/>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80">
                                          <p:stCondLst>
                                            <p:cond delay="0"/>
                                          </p:stCondLst>
                                        </p:cTn>
                                        <p:tgtEl>
                                          <p:spTgt spid="20"/>
                                        </p:tgtEl>
                                      </p:cBhvr>
                                    </p:animEffect>
                                    <p:anim calcmode="lin" valueType="num">
                                      <p:cBhvr>
                                        <p:cTn id="48"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53" dur="26">
                                          <p:stCondLst>
                                            <p:cond delay="650"/>
                                          </p:stCondLst>
                                        </p:cTn>
                                        <p:tgtEl>
                                          <p:spTgt spid="20"/>
                                        </p:tgtEl>
                                      </p:cBhvr>
                                      <p:to x="100000" y="60000"/>
                                    </p:animScale>
                                    <p:animScale>
                                      <p:cBhvr>
                                        <p:cTn id="54" dur="166" decel="50000">
                                          <p:stCondLst>
                                            <p:cond delay="676"/>
                                          </p:stCondLst>
                                        </p:cTn>
                                        <p:tgtEl>
                                          <p:spTgt spid="20"/>
                                        </p:tgtEl>
                                      </p:cBhvr>
                                      <p:to x="100000" y="100000"/>
                                    </p:animScale>
                                    <p:animScale>
                                      <p:cBhvr>
                                        <p:cTn id="55" dur="26">
                                          <p:stCondLst>
                                            <p:cond delay="1312"/>
                                          </p:stCondLst>
                                        </p:cTn>
                                        <p:tgtEl>
                                          <p:spTgt spid="20"/>
                                        </p:tgtEl>
                                      </p:cBhvr>
                                      <p:to x="100000" y="80000"/>
                                    </p:animScale>
                                    <p:animScale>
                                      <p:cBhvr>
                                        <p:cTn id="56" dur="166" decel="50000">
                                          <p:stCondLst>
                                            <p:cond delay="1338"/>
                                          </p:stCondLst>
                                        </p:cTn>
                                        <p:tgtEl>
                                          <p:spTgt spid="20"/>
                                        </p:tgtEl>
                                      </p:cBhvr>
                                      <p:to x="100000" y="100000"/>
                                    </p:animScale>
                                    <p:animScale>
                                      <p:cBhvr>
                                        <p:cTn id="57" dur="26">
                                          <p:stCondLst>
                                            <p:cond delay="1642"/>
                                          </p:stCondLst>
                                        </p:cTn>
                                        <p:tgtEl>
                                          <p:spTgt spid="20"/>
                                        </p:tgtEl>
                                      </p:cBhvr>
                                      <p:to x="100000" y="90000"/>
                                    </p:animScale>
                                    <p:animScale>
                                      <p:cBhvr>
                                        <p:cTn id="58" dur="166" decel="50000">
                                          <p:stCondLst>
                                            <p:cond delay="1668"/>
                                          </p:stCondLst>
                                        </p:cTn>
                                        <p:tgtEl>
                                          <p:spTgt spid="20"/>
                                        </p:tgtEl>
                                      </p:cBhvr>
                                      <p:to x="100000" y="100000"/>
                                    </p:animScale>
                                    <p:animScale>
                                      <p:cBhvr>
                                        <p:cTn id="59" dur="26">
                                          <p:stCondLst>
                                            <p:cond delay="1808"/>
                                          </p:stCondLst>
                                        </p:cTn>
                                        <p:tgtEl>
                                          <p:spTgt spid="20"/>
                                        </p:tgtEl>
                                      </p:cBhvr>
                                      <p:to x="100000" y="95000"/>
                                    </p:animScale>
                                    <p:animScale>
                                      <p:cBhvr>
                                        <p:cTn id="60" dur="166" decel="50000">
                                          <p:stCondLst>
                                            <p:cond delay="1834"/>
                                          </p:stCondLst>
                                        </p:cTn>
                                        <p:tgtEl>
                                          <p:spTgt spid="20"/>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dissolve">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1411864">
            <a:off x="1738282" y="332006"/>
            <a:ext cx="8501122" cy="830997"/>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Herman &amp; Julian </a:t>
            </a:r>
            <a:r>
              <a:rPr lang="en-GB" sz="1600" dirty="0" err="1">
                <a:latin typeface="Comic Sans MS" pitchFamily="66" charset="0"/>
              </a:rPr>
              <a:t>Schwendingers</a:t>
            </a:r>
            <a:r>
              <a:rPr lang="en-GB" sz="1600" dirty="0">
                <a:latin typeface="Comic Sans MS" pitchFamily="66" charset="0"/>
              </a:rPr>
              <a:t>’ (1970) views are compatible with Marxism in that they are suggesting that the State is corrupt and inward-looking – looking after itself at the expense of others.</a:t>
            </a:r>
          </a:p>
        </p:txBody>
      </p:sp>
      <p:sp>
        <p:nvSpPr>
          <p:cNvPr id="3" name="TextBox 2"/>
          <p:cNvSpPr txBox="1"/>
          <p:nvPr/>
        </p:nvSpPr>
        <p:spPr>
          <a:xfrm rot="21411864">
            <a:off x="1803561" y="1480816"/>
            <a:ext cx="8373085" cy="584775"/>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GB" sz="1600" dirty="0">
                <a:latin typeface="Comic Sans MS" pitchFamily="66" charset="0"/>
              </a:rPr>
              <a:t>&gt; Despite their seriousness, State Crimes do occur and many of them go on for long periods of time. Why do you think this might be the case? </a:t>
            </a:r>
            <a:endParaRPr lang="en-GB" sz="1600" i="1" dirty="0">
              <a:latin typeface="Comic Sans MS" pitchFamily="66" charset="0"/>
            </a:endParaRPr>
          </a:p>
        </p:txBody>
      </p:sp>
      <p:sp>
        <p:nvSpPr>
          <p:cNvPr id="7" name="TextBox 6"/>
          <p:cNvSpPr txBox="1"/>
          <p:nvPr/>
        </p:nvSpPr>
        <p:spPr>
          <a:xfrm rot="21411864">
            <a:off x="1738282" y="4689723"/>
            <a:ext cx="8286808" cy="338554"/>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Stage 2) ‘If it did happen, “it” is something else’ – claim it’s not what it looks like……</a:t>
            </a:r>
          </a:p>
        </p:txBody>
      </p:sp>
      <p:sp>
        <p:nvSpPr>
          <p:cNvPr id="8" name="TextBox 7"/>
          <p:cNvSpPr txBox="1"/>
          <p:nvPr/>
        </p:nvSpPr>
        <p:spPr>
          <a:xfrm rot="21411864">
            <a:off x="1738282" y="5546980"/>
            <a:ext cx="8286808" cy="584775"/>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Stage 3) Even if it is what you say, it’s justified’ e.g. to prevent terrorism and protect national security.</a:t>
            </a:r>
          </a:p>
        </p:txBody>
      </p:sp>
      <p:grpSp>
        <p:nvGrpSpPr>
          <p:cNvPr id="10" name="Group 9"/>
          <p:cNvGrpSpPr/>
          <p:nvPr/>
        </p:nvGrpSpPr>
        <p:grpSpPr>
          <a:xfrm rot="21411864">
            <a:off x="1666844" y="2332269"/>
            <a:ext cx="8858312" cy="1635556"/>
            <a:chOff x="142844" y="2214554"/>
            <a:chExt cx="8858312" cy="1635556"/>
          </a:xfrm>
        </p:grpSpPr>
        <p:pic>
          <p:nvPicPr>
            <p:cNvPr id="19458" name="Picture 2" descr="http://tbn0.google.com/images?q=tbn:UJPAOR7NEXGeFM:http://www.lse.ac.uk/people/images/s.cohen.jpg">
              <a:hlinkClick r:id="rId2"/>
            </p:cNvPr>
            <p:cNvPicPr>
              <a:picLocks noChangeAspect="1" noChangeArrowheads="1"/>
            </p:cNvPicPr>
            <p:nvPr/>
          </p:nvPicPr>
          <p:blipFill>
            <a:blip r:embed="rId3" cstate="print"/>
            <a:srcRect/>
            <a:stretch>
              <a:fillRect/>
            </a:stretch>
          </p:blipFill>
          <p:spPr bwMode="auto">
            <a:xfrm>
              <a:off x="142844" y="2214554"/>
              <a:ext cx="1428760" cy="1635556"/>
            </a:xfrm>
            <a:prstGeom prst="rect">
              <a:avLst/>
            </a:prstGeom>
            <a:noFill/>
            <a:ln>
              <a:solidFill>
                <a:schemeClr val="tx1"/>
              </a:solidFill>
            </a:ln>
          </p:spPr>
        </p:pic>
        <p:sp>
          <p:nvSpPr>
            <p:cNvPr id="4" name="TextBox 3"/>
            <p:cNvSpPr txBox="1"/>
            <p:nvPr/>
          </p:nvSpPr>
          <p:spPr>
            <a:xfrm>
              <a:off x="1500166" y="2214554"/>
              <a:ext cx="3214710" cy="400110"/>
            </a:xfrm>
            <a:prstGeom prst="rect">
              <a:avLst/>
            </a:prstGeom>
            <a:solidFill>
              <a:schemeClr val="tx2">
                <a:lumMod val="40000"/>
                <a:lumOff val="60000"/>
              </a:schemeClr>
            </a:solidFill>
            <a:ln>
              <a:solidFill>
                <a:schemeClr val="tx1"/>
              </a:solidFill>
            </a:ln>
          </p:spPr>
          <p:txBody>
            <a:bodyPr wrap="square" rtlCol="0">
              <a:spAutoFit/>
            </a:bodyPr>
            <a:lstStyle/>
            <a:p>
              <a:r>
                <a:rPr lang="en-GB" sz="2000" dirty="0">
                  <a:latin typeface="Comic Sans MS" pitchFamily="66" charset="0"/>
                </a:rPr>
                <a:t>The Spiral of Denial:</a:t>
              </a:r>
            </a:p>
          </p:txBody>
        </p:sp>
        <p:sp>
          <p:nvSpPr>
            <p:cNvPr id="5" name="TextBox 4"/>
            <p:cNvSpPr txBox="1"/>
            <p:nvPr/>
          </p:nvSpPr>
          <p:spPr>
            <a:xfrm>
              <a:off x="1500166" y="2857496"/>
              <a:ext cx="7500990" cy="584775"/>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Cohen (2001) suggests that State legitimise and conceal their crimes  by following a ‘Spiral of Denial’:</a:t>
              </a:r>
            </a:p>
          </p:txBody>
        </p:sp>
      </p:grpSp>
      <p:sp>
        <p:nvSpPr>
          <p:cNvPr id="6" name="TextBox 5"/>
          <p:cNvSpPr txBox="1"/>
          <p:nvPr/>
        </p:nvSpPr>
        <p:spPr>
          <a:xfrm rot="21411864">
            <a:off x="1738282" y="3832467"/>
            <a:ext cx="8286808" cy="338554"/>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Stage 1) ‘It didn’t happen’ – Deny everything (If this fails in the light of evidence)….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80">
                                          <p:stCondLst>
                                            <p:cond delay="0"/>
                                          </p:stCondLst>
                                        </p:cTn>
                                        <p:tgtEl>
                                          <p:spTgt spid="10"/>
                                        </p:tgtEl>
                                      </p:cBhvr>
                                    </p:animEffect>
                                    <p:anim calcmode="lin" valueType="num">
                                      <p:cBhvr>
                                        <p:cTn id="1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8" dur="26">
                                          <p:stCondLst>
                                            <p:cond delay="650"/>
                                          </p:stCondLst>
                                        </p:cTn>
                                        <p:tgtEl>
                                          <p:spTgt spid="10"/>
                                        </p:tgtEl>
                                      </p:cBhvr>
                                      <p:to x="100000" y="60000"/>
                                    </p:animScale>
                                    <p:animScale>
                                      <p:cBhvr>
                                        <p:cTn id="19" dur="166" decel="50000">
                                          <p:stCondLst>
                                            <p:cond delay="676"/>
                                          </p:stCondLst>
                                        </p:cTn>
                                        <p:tgtEl>
                                          <p:spTgt spid="10"/>
                                        </p:tgtEl>
                                      </p:cBhvr>
                                      <p:to x="100000" y="100000"/>
                                    </p:animScale>
                                    <p:animScale>
                                      <p:cBhvr>
                                        <p:cTn id="20" dur="26">
                                          <p:stCondLst>
                                            <p:cond delay="1312"/>
                                          </p:stCondLst>
                                        </p:cTn>
                                        <p:tgtEl>
                                          <p:spTgt spid="10"/>
                                        </p:tgtEl>
                                      </p:cBhvr>
                                      <p:to x="100000" y="80000"/>
                                    </p:animScale>
                                    <p:animScale>
                                      <p:cBhvr>
                                        <p:cTn id="21" dur="166" decel="50000">
                                          <p:stCondLst>
                                            <p:cond delay="1338"/>
                                          </p:stCondLst>
                                        </p:cTn>
                                        <p:tgtEl>
                                          <p:spTgt spid="10"/>
                                        </p:tgtEl>
                                      </p:cBhvr>
                                      <p:to x="100000" y="100000"/>
                                    </p:animScale>
                                    <p:animScale>
                                      <p:cBhvr>
                                        <p:cTn id="22" dur="26">
                                          <p:stCondLst>
                                            <p:cond delay="1642"/>
                                          </p:stCondLst>
                                        </p:cTn>
                                        <p:tgtEl>
                                          <p:spTgt spid="10"/>
                                        </p:tgtEl>
                                      </p:cBhvr>
                                      <p:to x="100000" y="90000"/>
                                    </p:animScale>
                                    <p:animScale>
                                      <p:cBhvr>
                                        <p:cTn id="23" dur="166" decel="50000">
                                          <p:stCondLst>
                                            <p:cond delay="1668"/>
                                          </p:stCondLst>
                                        </p:cTn>
                                        <p:tgtEl>
                                          <p:spTgt spid="10"/>
                                        </p:tgtEl>
                                      </p:cBhvr>
                                      <p:to x="100000" y="100000"/>
                                    </p:animScale>
                                    <p:animScale>
                                      <p:cBhvr>
                                        <p:cTn id="24" dur="26">
                                          <p:stCondLst>
                                            <p:cond delay="1808"/>
                                          </p:stCondLst>
                                        </p:cTn>
                                        <p:tgtEl>
                                          <p:spTgt spid="10"/>
                                        </p:tgtEl>
                                      </p:cBhvr>
                                      <p:to x="100000" y="95000"/>
                                    </p:animScale>
                                    <p:animScale>
                                      <p:cBhvr>
                                        <p:cTn id="25" dur="166" decel="50000">
                                          <p:stCondLst>
                                            <p:cond delay="1834"/>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21430042">
            <a:off x="1738282" y="214291"/>
            <a:ext cx="8501122" cy="1397011"/>
            <a:chOff x="214282" y="214290"/>
            <a:chExt cx="8501122" cy="1397011"/>
          </a:xfrm>
        </p:grpSpPr>
        <p:pic>
          <p:nvPicPr>
            <p:cNvPr id="20482" name="Picture 2" descr="http://tbn1.google.com/images?q=tbn:ytm55VyqcNReQM:http://sociology.berkeley.edu/profiles/matza/photo.jpg">
              <a:hlinkClick r:id="rId2"/>
            </p:cNvPr>
            <p:cNvPicPr>
              <a:picLocks noChangeAspect="1" noChangeArrowheads="1"/>
            </p:cNvPicPr>
            <p:nvPr/>
          </p:nvPicPr>
          <p:blipFill>
            <a:blip r:embed="rId3" cstate="print"/>
            <a:srcRect/>
            <a:stretch>
              <a:fillRect/>
            </a:stretch>
          </p:blipFill>
          <p:spPr bwMode="auto">
            <a:xfrm>
              <a:off x="214282" y="214290"/>
              <a:ext cx="1143008" cy="1397011"/>
            </a:xfrm>
            <a:prstGeom prst="rect">
              <a:avLst/>
            </a:prstGeom>
            <a:noFill/>
          </p:spPr>
        </p:pic>
        <p:sp>
          <p:nvSpPr>
            <p:cNvPr id="3" name="TextBox 2"/>
            <p:cNvSpPr txBox="1"/>
            <p:nvPr/>
          </p:nvSpPr>
          <p:spPr>
            <a:xfrm>
              <a:off x="1214414" y="214290"/>
              <a:ext cx="5643602" cy="400110"/>
            </a:xfrm>
            <a:prstGeom prst="rect">
              <a:avLst/>
            </a:prstGeom>
            <a:solidFill>
              <a:schemeClr val="tx2">
                <a:lumMod val="40000"/>
                <a:lumOff val="60000"/>
              </a:schemeClr>
            </a:solidFill>
            <a:ln>
              <a:solidFill>
                <a:schemeClr val="tx1"/>
              </a:solidFill>
            </a:ln>
          </p:spPr>
          <p:txBody>
            <a:bodyPr wrap="square" rtlCol="0">
              <a:spAutoFit/>
            </a:bodyPr>
            <a:lstStyle/>
            <a:p>
              <a:r>
                <a:rPr lang="en-GB" sz="2000" dirty="0">
                  <a:latin typeface="Comic Sans MS" pitchFamily="66" charset="0"/>
                </a:rPr>
                <a:t>Techniques of Neutralisation Theory:</a:t>
              </a:r>
            </a:p>
          </p:txBody>
        </p:sp>
        <p:sp>
          <p:nvSpPr>
            <p:cNvPr id="4" name="TextBox 3"/>
            <p:cNvSpPr txBox="1"/>
            <p:nvPr/>
          </p:nvSpPr>
          <p:spPr>
            <a:xfrm>
              <a:off x="1214414" y="857232"/>
              <a:ext cx="7500990" cy="584775"/>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err="1">
                  <a:latin typeface="Comic Sans MS" pitchFamily="66" charset="0"/>
                </a:rPr>
                <a:t>Matza</a:t>
              </a:r>
              <a:r>
                <a:rPr lang="en-GB" sz="1600" dirty="0">
                  <a:latin typeface="Comic Sans MS" pitchFamily="66" charset="0"/>
                </a:rPr>
                <a:t> &amp; Sykes (1957): The State attempts to ‘Neutralise’ or ‘Play Down’ their crimes using 5 techniques: </a:t>
              </a:r>
            </a:p>
          </p:txBody>
        </p:sp>
      </p:grpSp>
      <p:sp>
        <p:nvSpPr>
          <p:cNvPr id="5" name="TextBox 4"/>
          <p:cNvSpPr txBox="1"/>
          <p:nvPr/>
        </p:nvSpPr>
        <p:spPr>
          <a:xfrm rot="21430042">
            <a:off x="1882540" y="1754851"/>
            <a:ext cx="7280610" cy="338554"/>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1) Denial of Victim – ‘They are terrorists!’, ‘They are used to violence’ etc.</a:t>
            </a:r>
          </a:p>
        </p:txBody>
      </p:sp>
      <p:sp>
        <p:nvSpPr>
          <p:cNvPr id="6" name="TextBox 5"/>
          <p:cNvSpPr txBox="1"/>
          <p:nvPr/>
        </p:nvSpPr>
        <p:spPr>
          <a:xfrm rot="21430042">
            <a:off x="1884849" y="2397794"/>
            <a:ext cx="5275729" cy="338554"/>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2) Denial of Injury – ‘We are the victims, not them’.</a:t>
            </a:r>
          </a:p>
        </p:txBody>
      </p:sp>
      <p:sp>
        <p:nvSpPr>
          <p:cNvPr id="7" name="TextBox 6"/>
          <p:cNvSpPr txBox="1"/>
          <p:nvPr/>
        </p:nvSpPr>
        <p:spPr>
          <a:xfrm rot="21430042">
            <a:off x="1884761" y="2969298"/>
            <a:ext cx="5133028" cy="338554"/>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3) Denial of Responsibility – ‘I was obeying orders’ </a:t>
            </a:r>
          </a:p>
        </p:txBody>
      </p:sp>
      <p:sp>
        <p:nvSpPr>
          <p:cNvPr id="8" name="TextBox 7"/>
          <p:cNvSpPr txBox="1"/>
          <p:nvPr/>
        </p:nvSpPr>
        <p:spPr>
          <a:xfrm rot="21430042">
            <a:off x="1880993" y="3505083"/>
            <a:ext cx="7640894" cy="338554"/>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4) Condemning the Condemners – ‘The world mistreats us’ e.g. Israel vs. Islam</a:t>
            </a:r>
          </a:p>
        </p:txBody>
      </p:sp>
      <p:sp>
        <p:nvSpPr>
          <p:cNvPr id="9" name="TextBox 8"/>
          <p:cNvSpPr txBox="1"/>
          <p:nvPr/>
        </p:nvSpPr>
        <p:spPr>
          <a:xfrm rot="21430042">
            <a:off x="1882671" y="4112306"/>
            <a:ext cx="7494662" cy="338554"/>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5) Appeal to Higher Loyalty – ‘We are being loyal to the nation/ religion etc’.</a:t>
            </a:r>
          </a:p>
        </p:txBody>
      </p:sp>
      <p:sp>
        <p:nvSpPr>
          <p:cNvPr id="10" name="TextBox 9"/>
          <p:cNvSpPr txBox="1"/>
          <p:nvPr/>
        </p:nvSpPr>
        <p:spPr>
          <a:xfrm rot="21430042">
            <a:off x="2161360" y="5782912"/>
            <a:ext cx="8012462" cy="584775"/>
          </a:xfrm>
          <a:prstGeom prst="rect">
            <a:avLst/>
          </a:prstGeom>
          <a:solidFill>
            <a:schemeClr val="accent6">
              <a:lumMod val="40000"/>
              <a:lumOff val="60000"/>
            </a:schemeClr>
          </a:solidFill>
          <a:ln>
            <a:solidFill>
              <a:schemeClr val="tx1"/>
            </a:solidFill>
          </a:ln>
        </p:spPr>
        <p:txBody>
          <a:bodyPr wrap="square" rtlCol="0">
            <a:spAutoFit/>
          </a:bodyPr>
          <a:lstStyle/>
          <a:p>
            <a:pPr algn="ctr">
              <a:buFont typeface="Wingdings" pitchFamily="2" charset="2"/>
              <a:buChar char="Ø"/>
            </a:pPr>
            <a:r>
              <a:rPr lang="en-GB" sz="1600" dirty="0">
                <a:latin typeface="Comic Sans MS" pitchFamily="66" charset="0"/>
              </a:rPr>
              <a:t>Why might labelling theory and the media be useful to examine here?</a:t>
            </a:r>
          </a:p>
          <a:p>
            <a:pPr algn="ctr">
              <a:buFont typeface="Wingdings" pitchFamily="2" charset="2"/>
              <a:buChar char="Ø"/>
            </a:pPr>
            <a:r>
              <a:rPr lang="en-GB" sz="1600" i="1" dirty="0">
                <a:latin typeface="Comic Sans MS" pitchFamily="66" charset="0"/>
              </a:rPr>
              <a:t> </a:t>
            </a:r>
            <a:r>
              <a:rPr lang="en-GB" sz="1600" dirty="0">
                <a:latin typeface="Comic Sans MS" pitchFamily="66" charset="0"/>
              </a:rPr>
              <a:t>Where has this theory examined before in this topic?</a:t>
            </a:r>
            <a:endParaRPr lang="en-GB" sz="1600" i="1" dirty="0">
              <a:latin typeface="Comic Sans MS" pitchFamily="66" charset="0"/>
            </a:endParaRPr>
          </a:p>
        </p:txBody>
      </p:sp>
      <p:sp>
        <p:nvSpPr>
          <p:cNvPr id="11" name="TextBox 10"/>
          <p:cNvSpPr txBox="1"/>
          <p:nvPr/>
        </p:nvSpPr>
        <p:spPr>
          <a:xfrm rot="21430042">
            <a:off x="2024034" y="4643447"/>
            <a:ext cx="8001056" cy="830997"/>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Cohen argues that these techniques are not aimed at denying the crime/s have taken place but to ‘negotiate or impose a different construction of the event on the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from="(-#ppt_w/2)" to="(#ppt_x)" calcmode="lin" valueType="num">
                                      <p:cBhvr>
                                        <p:cTn id="15" dur="600" fill="hold">
                                          <p:stCondLst>
                                            <p:cond delay="0"/>
                                          </p:stCondLst>
                                        </p:cTn>
                                        <p:tgtEl>
                                          <p:spTgt spid="6"/>
                                        </p:tgtEl>
                                        <p:attrNameLst>
                                          <p:attrName>ppt_x</p:attrName>
                                        </p:attrNameLst>
                                      </p:cBhvr>
                                    </p:anim>
                                    <p:anim from="0" to="-1.0" calcmode="lin" valueType="num">
                                      <p:cBhvr>
                                        <p:cTn id="16" dur="200" decel="50000" autoRev="1" fill="hold">
                                          <p:stCondLst>
                                            <p:cond delay="600"/>
                                          </p:stCondLst>
                                        </p:cTn>
                                        <p:tgtEl>
                                          <p:spTgt spid="6"/>
                                        </p:tgtEl>
                                        <p:attrNameLst>
                                          <p:attrName>xshear</p:attrName>
                                        </p:attrNameLst>
                                      </p:cBhvr>
                                    </p:anim>
                                    <p:animScale>
                                      <p:cBhvr>
                                        <p:cTn id="17" dur="200" decel="100000" autoRev="1" fill="hold">
                                          <p:stCondLst>
                                            <p:cond delay="600"/>
                                          </p:stCondLst>
                                        </p:cTn>
                                        <p:tgtEl>
                                          <p:spTgt spid="6"/>
                                        </p:tgtEl>
                                      </p:cBhvr>
                                      <p:from x="100000" y="100000"/>
                                      <p:to x="80000" y="100000"/>
                                    </p:animScale>
                                    <p:anim by="(#ppt_h/3+#ppt_w*0.1)" calcmode="lin" valueType="num">
                                      <p:cBhvr additive="sum">
                                        <p:cTn id="18" dur="200" decel="100000" autoRev="1" fill="hold">
                                          <p:stCondLst>
                                            <p:cond delay="600"/>
                                          </p:stCondLst>
                                        </p:cTn>
                                        <p:tgtEl>
                                          <p:spTgt spid="6"/>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from="(-#ppt_w/2)" to="(#ppt_x)" calcmode="lin" valueType="num">
                                      <p:cBhvr>
                                        <p:cTn id="23" dur="600" fill="hold">
                                          <p:stCondLst>
                                            <p:cond delay="0"/>
                                          </p:stCondLst>
                                        </p:cTn>
                                        <p:tgtEl>
                                          <p:spTgt spid="7"/>
                                        </p:tgtEl>
                                        <p:attrNameLst>
                                          <p:attrName>ppt_x</p:attrName>
                                        </p:attrNameLst>
                                      </p:cBhvr>
                                    </p:anim>
                                    <p:anim from="0" to="-1.0" calcmode="lin" valueType="num">
                                      <p:cBhvr>
                                        <p:cTn id="24" dur="200" decel="50000" autoRev="1" fill="hold">
                                          <p:stCondLst>
                                            <p:cond delay="600"/>
                                          </p:stCondLst>
                                        </p:cTn>
                                        <p:tgtEl>
                                          <p:spTgt spid="7"/>
                                        </p:tgtEl>
                                        <p:attrNameLst>
                                          <p:attrName>xshear</p:attrName>
                                        </p:attrNameLst>
                                      </p:cBhvr>
                                    </p:anim>
                                    <p:animScale>
                                      <p:cBhvr>
                                        <p:cTn id="25" dur="200" decel="100000" autoRev="1" fill="hold">
                                          <p:stCondLst>
                                            <p:cond delay="600"/>
                                          </p:stCondLst>
                                        </p:cTn>
                                        <p:tgtEl>
                                          <p:spTgt spid="7"/>
                                        </p:tgtEl>
                                      </p:cBhvr>
                                      <p:from x="100000" y="100000"/>
                                      <p:to x="80000" y="100000"/>
                                    </p:animScale>
                                    <p:anim by="(#ppt_h/3+#ppt_w*0.1)" calcmode="lin" valueType="num">
                                      <p:cBhvr additive="sum">
                                        <p:cTn id="26" dur="200" decel="100000" autoRev="1" fill="hold">
                                          <p:stCondLst>
                                            <p:cond delay="600"/>
                                          </p:stCondLst>
                                        </p:cTn>
                                        <p:tgtEl>
                                          <p:spTgt spid="7"/>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from="(-#ppt_w/2)" to="(#ppt_x)" calcmode="lin" valueType="num">
                                      <p:cBhvr>
                                        <p:cTn id="31" dur="600" fill="hold">
                                          <p:stCondLst>
                                            <p:cond delay="0"/>
                                          </p:stCondLst>
                                        </p:cTn>
                                        <p:tgtEl>
                                          <p:spTgt spid="8"/>
                                        </p:tgtEl>
                                        <p:attrNameLst>
                                          <p:attrName>ppt_x</p:attrName>
                                        </p:attrNameLst>
                                      </p:cBhvr>
                                    </p:anim>
                                    <p:anim from="0" to="-1.0" calcmode="lin" valueType="num">
                                      <p:cBhvr>
                                        <p:cTn id="32" dur="200" decel="50000" autoRev="1" fill="hold">
                                          <p:stCondLst>
                                            <p:cond delay="600"/>
                                          </p:stCondLst>
                                        </p:cTn>
                                        <p:tgtEl>
                                          <p:spTgt spid="8"/>
                                        </p:tgtEl>
                                        <p:attrNameLst>
                                          <p:attrName>xshear</p:attrName>
                                        </p:attrNameLst>
                                      </p:cBhvr>
                                    </p:anim>
                                    <p:animScale>
                                      <p:cBhvr>
                                        <p:cTn id="33" dur="200" decel="100000" autoRev="1" fill="hold">
                                          <p:stCondLst>
                                            <p:cond delay="600"/>
                                          </p:stCondLst>
                                        </p:cTn>
                                        <p:tgtEl>
                                          <p:spTgt spid="8"/>
                                        </p:tgtEl>
                                      </p:cBhvr>
                                      <p:from x="100000" y="100000"/>
                                      <p:to x="80000" y="100000"/>
                                    </p:animScale>
                                    <p:anim by="(#ppt_h/3+#ppt_w*0.1)" calcmode="lin" valueType="num">
                                      <p:cBhvr additive="sum">
                                        <p:cTn id="34" dur="200" decel="100000" autoRev="1" fill="hold">
                                          <p:stCondLst>
                                            <p:cond delay="600"/>
                                          </p:stCondLst>
                                        </p:cTn>
                                        <p:tgtEl>
                                          <p:spTgt spid="8"/>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from="(-#ppt_w/2)" to="(#ppt_x)" calcmode="lin" valueType="num">
                                      <p:cBhvr>
                                        <p:cTn id="39" dur="600" fill="hold">
                                          <p:stCondLst>
                                            <p:cond delay="0"/>
                                          </p:stCondLst>
                                        </p:cTn>
                                        <p:tgtEl>
                                          <p:spTgt spid="9"/>
                                        </p:tgtEl>
                                        <p:attrNameLst>
                                          <p:attrName>ppt_x</p:attrName>
                                        </p:attrNameLst>
                                      </p:cBhvr>
                                    </p:anim>
                                    <p:anim from="0" to="-1.0" calcmode="lin" valueType="num">
                                      <p:cBhvr>
                                        <p:cTn id="40" dur="200" decel="50000" autoRev="1" fill="hold">
                                          <p:stCondLst>
                                            <p:cond delay="600"/>
                                          </p:stCondLst>
                                        </p:cTn>
                                        <p:tgtEl>
                                          <p:spTgt spid="9"/>
                                        </p:tgtEl>
                                        <p:attrNameLst>
                                          <p:attrName>xshear</p:attrName>
                                        </p:attrNameLst>
                                      </p:cBhvr>
                                    </p:anim>
                                    <p:animScale>
                                      <p:cBhvr>
                                        <p:cTn id="41" dur="200" decel="100000" autoRev="1" fill="hold">
                                          <p:stCondLst>
                                            <p:cond delay="600"/>
                                          </p:stCondLst>
                                        </p:cTn>
                                        <p:tgtEl>
                                          <p:spTgt spid="9"/>
                                        </p:tgtEl>
                                      </p:cBhvr>
                                      <p:from x="100000" y="100000"/>
                                      <p:to x="80000" y="100000"/>
                                    </p:animScale>
                                    <p:anim by="(#ppt_h/3+#ppt_w*0.1)" calcmode="lin" valueType="num">
                                      <p:cBhvr additive="sum">
                                        <p:cTn id="42" dur="200" decel="100000" autoRev="1" fill="hold">
                                          <p:stCondLst>
                                            <p:cond delay="600"/>
                                          </p:stCondLst>
                                        </p:cTn>
                                        <p:tgtEl>
                                          <p:spTgt spid="9"/>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slide(fromBottom)">
                                      <p:cBhvr>
                                        <p:cTn id="5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hkbu.edu.hk/~bus/busstafflist/photo/DSC_0008.jpg"/>
          <p:cNvPicPr>
            <a:picLocks noChangeAspect="1" noChangeArrowheads="1"/>
          </p:cNvPicPr>
          <p:nvPr/>
        </p:nvPicPr>
        <p:blipFill>
          <a:blip r:embed="rId2" cstate="print"/>
          <a:srcRect/>
          <a:stretch>
            <a:fillRect/>
          </a:stretch>
        </p:blipFill>
        <p:spPr bwMode="auto">
          <a:xfrm rot="21269951">
            <a:off x="1680719" y="535850"/>
            <a:ext cx="1222352" cy="1838664"/>
          </a:xfrm>
          <a:prstGeom prst="rect">
            <a:avLst/>
          </a:prstGeom>
          <a:noFill/>
          <a:ln>
            <a:solidFill>
              <a:schemeClr val="tx1"/>
            </a:solidFill>
          </a:ln>
        </p:spPr>
      </p:pic>
      <p:pic>
        <p:nvPicPr>
          <p:cNvPr id="21508" name="Picture 4" descr="http://www.ipra2008.org/programme/biopics_clip_image055.jpg"/>
          <p:cNvPicPr>
            <a:picLocks noChangeAspect="1" noChangeArrowheads="1"/>
          </p:cNvPicPr>
          <p:nvPr/>
        </p:nvPicPr>
        <p:blipFill>
          <a:blip r:embed="rId3" cstate="print"/>
          <a:srcRect/>
          <a:stretch>
            <a:fillRect/>
          </a:stretch>
        </p:blipFill>
        <p:spPr bwMode="auto">
          <a:xfrm rot="21269951">
            <a:off x="2895133" y="535850"/>
            <a:ext cx="1488292" cy="1785950"/>
          </a:xfrm>
          <a:prstGeom prst="rect">
            <a:avLst/>
          </a:prstGeom>
          <a:noFill/>
          <a:ln>
            <a:solidFill>
              <a:schemeClr val="tx1"/>
            </a:solidFill>
          </a:ln>
        </p:spPr>
      </p:pic>
      <p:sp>
        <p:nvSpPr>
          <p:cNvPr id="3" name="TextBox 2"/>
          <p:cNvSpPr txBox="1"/>
          <p:nvPr/>
        </p:nvSpPr>
        <p:spPr>
          <a:xfrm rot="21421688">
            <a:off x="2238348" y="178712"/>
            <a:ext cx="5643602" cy="400110"/>
          </a:xfrm>
          <a:prstGeom prst="rect">
            <a:avLst/>
          </a:prstGeom>
          <a:solidFill>
            <a:schemeClr val="tx2">
              <a:lumMod val="40000"/>
              <a:lumOff val="60000"/>
            </a:schemeClr>
          </a:solidFill>
          <a:ln>
            <a:solidFill>
              <a:schemeClr val="tx1"/>
            </a:solidFill>
          </a:ln>
        </p:spPr>
        <p:txBody>
          <a:bodyPr wrap="square" rtlCol="0">
            <a:spAutoFit/>
          </a:bodyPr>
          <a:lstStyle/>
          <a:p>
            <a:r>
              <a:rPr lang="en-GB" sz="2000" dirty="0">
                <a:latin typeface="Comic Sans MS" pitchFamily="66" charset="0"/>
              </a:rPr>
              <a:t>Social Conditioning by the State:</a:t>
            </a:r>
          </a:p>
        </p:txBody>
      </p:sp>
      <p:sp>
        <p:nvSpPr>
          <p:cNvPr id="6" name="TextBox 5"/>
          <p:cNvSpPr txBox="1"/>
          <p:nvPr/>
        </p:nvSpPr>
        <p:spPr>
          <a:xfrm rot="21421688">
            <a:off x="1738282" y="2607580"/>
            <a:ext cx="5857916" cy="338554"/>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There are 3 features that create such obedient people:</a:t>
            </a:r>
          </a:p>
        </p:txBody>
      </p:sp>
      <p:sp>
        <p:nvSpPr>
          <p:cNvPr id="7" name="TextBox 6"/>
          <p:cNvSpPr txBox="1"/>
          <p:nvPr/>
        </p:nvSpPr>
        <p:spPr>
          <a:xfrm rot="21421688">
            <a:off x="1881158" y="3107647"/>
            <a:ext cx="8286808" cy="615553"/>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1)</a:t>
            </a:r>
            <a:r>
              <a:rPr lang="en-GB" dirty="0">
                <a:latin typeface="Comic Sans MS" pitchFamily="66" charset="0"/>
              </a:rPr>
              <a:t> Authorisation </a:t>
            </a:r>
            <a:r>
              <a:rPr lang="en-GB" sz="1600" dirty="0">
                <a:latin typeface="Comic Sans MS" pitchFamily="66" charset="0"/>
              </a:rPr>
              <a:t>– Orders come from those in power &amp; therefore personal judgement must be ignored &amp; detached</a:t>
            </a:r>
          </a:p>
        </p:txBody>
      </p:sp>
      <p:sp>
        <p:nvSpPr>
          <p:cNvPr id="8" name="TextBox 7"/>
          <p:cNvSpPr txBox="1"/>
          <p:nvPr/>
        </p:nvSpPr>
        <p:spPr>
          <a:xfrm rot="21421688">
            <a:off x="1881158" y="3964903"/>
            <a:ext cx="8286808" cy="615553"/>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2) </a:t>
            </a:r>
            <a:r>
              <a:rPr lang="en-GB" dirty="0" err="1">
                <a:latin typeface="Comic Sans MS" pitchFamily="66" charset="0"/>
              </a:rPr>
              <a:t>Routinisation</a:t>
            </a:r>
            <a:r>
              <a:rPr lang="en-GB" sz="1600" dirty="0">
                <a:latin typeface="Comic Sans MS" pitchFamily="66" charset="0"/>
              </a:rPr>
              <a:t> – Activities become habitual due to repetition, they become mechanical. </a:t>
            </a:r>
          </a:p>
        </p:txBody>
      </p:sp>
      <p:sp>
        <p:nvSpPr>
          <p:cNvPr id="9" name="TextBox 8"/>
          <p:cNvSpPr txBox="1"/>
          <p:nvPr/>
        </p:nvSpPr>
        <p:spPr>
          <a:xfrm rot="21421688">
            <a:off x="1881158" y="4822159"/>
            <a:ext cx="8286808" cy="615553"/>
          </a:xfrm>
          <a:prstGeom prst="rect">
            <a:avLst/>
          </a:prstGeom>
          <a:solidFill>
            <a:schemeClr val="accent3">
              <a:lumMod val="60000"/>
              <a:lumOff val="40000"/>
            </a:schemeClr>
          </a:solidFill>
          <a:ln>
            <a:solidFill>
              <a:schemeClr val="tx1"/>
            </a:solidFill>
          </a:ln>
        </p:spPr>
        <p:txBody>
          <a:bodyPr wrap="square" rtlCol="0">
            <a:spAutoFit/>
          </a:bodyPr>
          <a:lstStyle/>
          <a:p>
            <a:r>
              <a:rPr lang="en-GB" sz="1600" dirty="0">
                <a:latin typeface="Comic Sans MS" pitchFamily="66" charset="0"/>
              </a:rPr>
              <a:t>2) </a:t>
            </a:r>
            <a:r>
              <a:rPr lang="en-GB" dirty="0">
                <a:latin typeface="Comic Sans MS" pitchFamily="66" charset="0"/>
              </a:rPr>
              <a:t>Dehumanisation</a:t>
            </a:r>
            <a:r>
              <a:rPr lang="en-GB" sz="1600" dirty="0">
                <a:latin typeface="Comic Sans MS" pitchFamily="66" charset="0"/>
              </a:rPr>
              <a:t>– Enemies are portrayed as sub-human and therefore morals do not apply. </a:t>
            </a:r>
          </a:p>
        </p:txBody>
      </p:sp>
      <p:sp>
        <p:nvSpPr>
          <p:cNvPr id="10" name="TextBox 9"/>
          <p:cNvSpPr txBox="1"/>
          <p:nvPr/>
        </p:nvSpPr>
        <p:spPr>
          <a:xfrm rot="21421688">
            <a:off x="1874312" y="5826068"/>
            <a:ext cx="8297887" cy="584775"/>
          </a:xfrm>
          <a:prstGeom prst="rect">
            <a:avLst/>
          </a:prstGeom>
          <a:solidFill>
            <a:schemeClr val="accent6">
              <a:lumMod val="40000"/>
              <a:lumOff val="60000"/>
            </a:schemeClr>
          </a:solidFill>
          <a:ln>
            <a:solidFill>
              <a:schemeClr val="tx1"/>
            </a:solidFill>
          </a:ln>
        </p:spPr>
        <p:txBody>
          <a:bodyPr wrap="square" rtlCol="0">
            <a:spAutoFit/>
          </a:bodyPr>
          <a:lstStyle/>
          <a:p>
            <a:pPr algn="ctr">
              <a:buFont typeface="Wingdings" pitchFamily="2" charset="2"/>
              <a:buChar char="Ø"/>
            </a:pPr>
            <a:r>
              <a:rPr lang="en-GB" sz="1600" dirty="0">
                <a:latin typeface="Comic Sans MS" pitchFamily="66" charset="0"/>
              </a:rPr>
              <a:t>How is this theory different to Neutralisation Theory/ The Spiral of Denial?</a:t>
            </a:r>
          </a:p>
          <a:p>
            <a:pPr algn="ctr">
              <a:buFont typeface="Wingdings" pitchFamily="2" charset="2"/>
              <a:buChar char="Ø"/>
            </a:pPr>
            <a:r>
              <a:rPr lang="en-GB" sz="1600" dirty="0">
                <a:latin typeface="Comic Sans MS" pitchFamily="66" charset="0"/>
              </a:rPr>
              <a:t> Are there any similarities between these 3 theories</a:t>
            </a:r>
          </a:p>
        </p:txBody>
      </p:sp>
      <p:sp>
        <p:nvSpPr>
          <p:cNvPr id="2" name="TextBox 1"/>
          <p:cNvSpPr txBox="1"/>
          <p:nvPr/>
        </p:nvSpPr>
        <p:spPr>
          <a:xfrm rot="21421688">
            <a:off x="4310050" y="750193"/>
            <a:ext cx="6000792" cy="1323439"/>
          </a:xfrm>
          <a:prstGeom prst="rect">
            <a:avLst/>
          </a:prstGeom>
          <a:solidFill>
            <a:schemeClr val="tx2">
              <a:lumMod val="40000"/>
              <a:lumOff val="60000"/>
            </a:schemeClr>
          </a:solidFill>
          <a:ln>
            <a:solidFill>
              <a:schemeClr val="tx1"/>
            </a:solidFill>
          </a:ln>
        </p:spPr>
        <p:txBody>
          <a:bodyPr wrap="square" rtlCol="0">
            <a:spAutoFit/>
          </a:bodyPr>
          <a:lstStyle/>
          <a:p>
            <a:r>
              <a:rPr lang="en-GB" sz="1600" dirty="0">
                <a:latin typeface="Comic Sans MS" pitchFamily="66" charset="0"/>
              </a:rPr>
              <a:t>Hamilton &amp; </a:t>
            </a:r>
            <a:r>
              <a:rPr lang="en-GB" sz="1600" dirty="0" err="1">
                <a:latin typeface="Comic Sans MS" pitchFamily="66" charset="0"/>
              </a:rPr>
              <a:t>Kelman</a:t>
            </a:r>
            <a:r>
              <a:rPr lang="en-GB" sz="1600" dirty="0">
                <a:latin typeface="Comic Sans MS" pitchFamily="66" charset="0"/>
              </a:rPr>
              <a:t> (1989) suggest that State Crimes occur because the people who are ordered to carry them out have been conditioned to obey and not question. As such these crimes seem ‘normal’ to these people and thus are not necessarily to blame themselves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80">
                                          <p:stCondLst>
                                            <p:cond delay="0"/>
                                          </p:stCondLst>
                                        </p:cTn>
                                        <p:tgtEl>
                                          <p:spTgt spid="8"/>
                                        </p:tgtEl>
                                      </p:cBhvr>
                                    </p:animEffect>
                                    <p:anim calcmode="lin" valueType="num">
                                      <p:cBhvr>
                                        <p:cTn id="4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7" dur="26">
                                          <p:stCondLst>
                                            <p:cond delay="650"/>
                                          </p:stCondLst>
                                        </p:cTn>
                                        <p:tgtEl>
                                          <p:spTgt spid="8"/>
                                        </p:tgtEl>
                                      </p:cBhvr>
                                      <p:to x="100000" y="60000"/>
                                    </p:animScale>
                                    <p:animScale>
                                      <p:cBhvr>
                                        <p:cTn id="48" dur="166" decel="50000">
                                          <p:stCondLst>
                                            <p:cond delay="676"/>
                                          </p:stCondLst>
                                        </p:cTn>
                                        <p:tgtEl>
                                          <p:spTgt spid="8"/>
                                        </p:tgtEl>
                                      </p:cBhvr>
                                      <p:to x="100000" y="100000"/>
                                    </p:animScale>
                                    <p:animScale>
                                      <p:cBhvr>
                                        <p:cTn id="49" dur="26">
                                          <p:stCondLst>
                                            <p:cond delay="1312"/>
                                          </p:stCondLst>
                                        </p:cTn>
                                        <p:tgtEl>
                                          <p:spTgt spid="8"/>
                                        </p:tgtEl>
                                      </p:cBhvr>
                                      <p:to x="100000" y="80000"/>
                                    </p:animScale>
                                    <p:animScale>
                                      <p:cBhvr>
                                        <p:cTn id="50" dur="166" decel="50000">
                                          <p:stCondLst>
                                            <p:cond delay="1338"/>
                                          </p:stCondLst>
                                        </p:cTn>
                                        <p:tgtEl>
                                          <p:spTgt spid="8"/>
                                        </p:tgtEl>
                                      </p:cBhvr>
                                      <p:to x="100000" y="100000"/>
                                    </p:animScale>
                                    <p:animScale>
                                      <p:cBhvr>
                                        <p:cTn id="51" dur="26">
                                          <p:stCondLst>
                                            <p:cond delay="1642"/>
                                          </p:stCondLst>
                                        </p:cTn>
                                        <p:tgtEl>
                                          <p:spTgt spid="8"/>
                                        </p:tgtEl>
                                      </p:cBhvr>
                                      <p:to x="100000" y="90000"/>
                                    </p:animScale>
                                    <p:animScale>
                                      <p:cBhvr>
                                        <p:cTn id="52" dur="166" decel="50000">
                                          <p:stCondLst>
                                            <p:cond delay="1668"/>
                                          </p:stCondLst>
                                        </p:cTn>
                                        <p:tgtEl>
                                          <p:spTgt spid="8"/>
                                        </p:tgtEl>
                                      </p:cBhvr>
                                      <p:to x="100000" y="100000"/>
                                    </p:animScale>
                                    <p:animScale>
                                      <p:cBhvr>
                                        <p:cTn id="53" dur="26">
                                          <p:stCondLst>
                                            <p:cond delay="1808"/>
                                          </p:stCondLst>
                                        </p:cTn>
                                        <p:tgtEl>
                                          <p:spTgt spid="8"/>
                                        </p:tgtEl>
                                      </p:cBhvr>
                                      <p:to x="100000" y="95000"/>
                                    </p:animScale>
                                    <p:animScale>
                                      <p:cBhvr>
                                        <p:cTn id="54" dur="166" decel="50000">
                                          <p:stCondLst>
                                            <p:cond delay="1834"/>
                                          </p:stCondLst>
                                        </p:cTn>
                                        <p:tgtEl>
                                          <p:spTgt spid="8"/>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down)">
                                      <p:cBhvr>
                                        <p:cTn id="59" dur="580">
                                          <p:stCondLst>
                                            <p:cond delay="0"/>
                                          </p:stCondLst>
                                        </p:cTn>
                                        <p:tgtEl>
                                          <p:spTgt spid="9"/>
                                        </p:tgtEl>
                                      </p:cBhvr>
                                    </p:animEffect>
                                    <p:anim calcmode="lin" valueType="num">
                                      <p:cBhvr>
                                        <p:cTn id="6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5" dur="26">
                                          <p:stCondLst>
                                            <p:cond delay="650"/>
                                          </p:stCondLst>
                                        </p:cTn>
                                        <p:tgtEl>
                                          <p:spTgt spid="9"/>
                                        </p:tgtEl>
                                      </p:cBhvr>
                                      <p:to x="100000" y="60000"/>
                                    </p:animScale>
                                    <p:animScale>
                                      <p:cBhvr>
                                        <p:cTn id="66" dur="166" decel="50000">
                                          <p:stCondLst>
                                            <p:cond delay="676"/>
                                          </p:stCondLst>
                                        </p:cTn>
                                        <p:tgtEl>
                                          <p:spTgt spid="9"/>
                                        </p:tgtEl>
                                      </p:cBhvr>
                                      <p:to x="100000" y="100000"/>
                                    </p:animScale>
                                    <p:animScale>
                                      <p:cBhvr>
                                        <p:cTn id="67" dur="26">
                                          <p:stCondLst>
                                            <p:cond delay="1312"/>
                                          </p:stCondLst>
                                        </p:cTn>
                                        <p:tgtEl>
                                          <p:spTgt spid="9"/>
                                        </p:tgtEl>
                                      </p:cBhvr>
                                      <p:to x="100000" y="80000"/>
                                    </p:animScale>
                                    <p:animScale>
                                      <p:cBhvr>
                                        <p:cTn id="68" dur="166" decel="50000">
                                          <p:stCondLst>
                                            <p:cond delay="1338"/>
                                          </p:stCondLst>
                                        </p:cTn>
                                        <p:tgtEl>
                                          <p:spTgt spid="9"/>
                                        </p:tgtEl>
                                      </p:cBhvr>
                                      <p:to x="100000" y="100000"/>
                                    </p:animScale>
                                    <p:animScale>
                                      <p:cBhvr>
                                        <p:cTn id="69" dur="26">
                                          <p:stCondLst>
                                            <p:cond delay="1642"/>
                                          </p:stCondLst>
                                        </p:cTn>
                                        <p:tgtEl>
                                          <p:spTgt spid="9"/>
                                        </p:tgtEl>
                                      </p:cBhvr>
                                      <p:to x="100000" y="90000"/>
                                    </p:animScale>
                                    <p:animScale>
                                      <p:cBhvr>
                                        <p:cTn id="70" dur="166" decel="50000">
                                          <p:stCondLst>
                                            <p:cond delay="1668"/>
                                          </p:stCondLst>
                                        </p:cTn>
                                        <p:tgtEl>
                                          <p:spTgt spid="9"/>
                                        </p:tgtEl>
                                      </p:cBhvr>
                                      <p:to x="100000" y="100000"/>
                                    </p:animScale>
                                    <p:animScale>
                                      <p:cBhvr>
                                        <p:cTn id="71" dur="26">
                                          <p:stCondLst>
                                            <p:cond delay="1808"/>
                                          </p:stCondLst>
                                        </p:cTn>
                                        <p:tgtEl>
                                          <p:spTgt spid="9"/>
                                        </p:tgtEl>
                                      </p:cBhvr>
                                      <p:to x="100000" y="95000"/>
                                    </p:animScale>
                                    <p:animScale>
                                      <p:cBhvr>
                                        <p:cTn id="72" dur="166" decel="50000">
                                          <p:stCondLst>
                                            <p:cond delay="1834"/>
                                          </p:stCondLst>
                                        </p:cTn>
                                        <p:tgtEl>
                                          <p:spTgt spid="9"/>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slide(fromBottom)">
                                      <p:cBhvr>
                                        <p:cTn id="7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D709DF24540F4BB1A810E6ACCC8E07" ma:contentTypeVersion="12" ma:contentTypeDescription="Create a new document." ma:contentTypeScope="" ma:versionID="9072c65b4a7c38b2c2f4065f8f303c17">
  <xsd:schema xmlns:xsd="http://www.w3.org/2001/XMLSchema" xmlns:xs="http://www.w3.org/2001/XMLSchema" xmlns:p="http://schemas.microsoft.com/office/2006/metadata/properties" xmlns:ns2="5bfb4ee6-4862-4f24-83da-3374f18594b5" xmlns:ns3="12360aba-792a-40d1-8381-e9c8868663ff" targetNamespace="http://schemas.microsoft.com/office/2006/metadata/properties" ma:root="true" ma:fieldsID="b222e65fcab4c8811eec24a1feae2e33" ns2:_="" ns3:_="">
    <xsd:import namespace="5bfb4ee6-4862-4f24-83da-3374f18594b5"/>
    <xsd:import namespace="12360aba-792a-40d1-8381-e9c8868663f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b4ee6-4862-4f24-83da-3374f18594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360aba-792a-40d1-8381-e9c8868663f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BAAA25-4892-49C1-B9BE-DAD894ADA5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b4ee6-4862-4f24-83da-3374f18594b5"/>
    <ds:schemaRef ds:uri="12360aba-792a-40d1-8381-e9c8868663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72424E-8EBD-4EA1-BC1E-B1CBA11A7988}">
  <ds:schemaRefs>
    <ds:schemaRef ds:uri="http://schemas.microsoft.com/sharepoint/v3/contenttype/forms"/>
  </ds:schemaRefs>
</ds:datastoreItem>
</file>

<file path=customXml/itemProps3.xml><?xml version="1.0" encoding="utf-8"?>
<ds:datastoreItem xmlns:ds="http://schemas.openxmlformats.org/officeDocument/2006/customXml" ds:itemID="{2362E5CC-56BB-486F-A17B-8401B97DBCDC}">
  <ds:schemaRefs>
    <ds:schemaRef ds:uri="http://schemas.microsoft.com/office/infopath/2007/PartnerControls"/>
    <ds:schemaRef ds:uri="http://purl.org/dc/elements/1.1/"/>
    <ds:schemaRef ds:uri="http://schemas.microsoft.com/office/2006/metadata/properties"/>
    <ds:schemaRef ds:uri="5bfb4ee6-4862-4f24-83da-3374f18594b5"/>
    <ds:schemaRef ds:uri="12360aba-792a-40d1-8381-e9c8868663ff"/>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267</TotalTime>
  <Words>1299</Words>
  <Application>Microsoft Office PowerPoint</Application>
  <PresentationFormat>Widescreen</PresentationFormat>
  <Paragraphs>93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Wakefield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Support Unit</dc:creator>
  <cp:lastModifiedBy>chris livesey</cp:lastModifiedBy>
  <cp:revision>37</cp:revision>
  <dcterms:created xsi:type="dcterms:W3CDTF">2009-08-19T09:39:49Z</dcterms:created>
  <dcterms:modified xsi:type="dcterms:W3CDTF">2020-05-07T10:17:33Z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0x01010011D709DF24540F4BB1A810E6ACCC8E07</vt:lpwstr>
  </property>
</Properties>
</file>