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0" r:id="rId7"/>
    <p:sldId id="261" r:id="rId8"/>
  </p:sldIdLst>
  <p:sldSz cx="12192000" cy="6858000"/>
  <p:notesSz cx="6858000" cy="9144000"/>
  <p:custDataLst>
    <p:tags r:id="rId10"/>
  </p:custDataLst>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009900"/>
    <a:srgbClr val="CC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83" d="100"/>
          <a:sy n="83" d="100"/>
        </p:scale>
        <p:origin x="658" y="6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10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25F43A4-8482-4BC5-A7DD-3A3E1F3925D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GB"/>
          </a:p>
        </p:txBody>
      </p:sp>
      <p:sp>
        <p:nvSpPr>
          <p:cNvPr id="4099" name="Rectangle 3">
            <a:extLst>
              <a:ext uri="{FF2B5EF4-FFF2-40B4-BE49-F238E27FC236}">
                <a16:creationId xmlns:a16="http://schemas.microsoft.com/office/drawing/2014/main" id="{B54ADFE0-1B89-4AD3-8A86-F7951C29A55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GB"/>
          </a:p>
        </p:txBody>
      </p:sp>
      <p:sp>
        <p:nvSpPr>
          <p:cNvPr id="2052" name="Rectangle 4">
            <a:extLst>
              <a:ext uri="{FF2B5EF4-FFF2-40B4-BE49-F238E27FC236}">
                <a16:creationId xmlns:a16="http://schemas.microsoft.com/office/drawing/2014/main" id="{9C3A210E-275D-4D80-838A-89C4D39A8B0A}"/>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150B7B9-C9B6-4244-9A56-75289A7CC6C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73544A6D-FEE5-4230-B665-81A91913EF9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GB"/>
          </a:p>
        </p:txBody>
      </p:sp>
      <p:sp>
        <p:nvSpPr>
          <p:cNvPr id="4103" name="Rectangle 7">
            <a:extLst>
              <a:ext uri="{FF2B5EF4-FFF2-40B4-BE49-F238E27FC236}">
                <a16:creationId xmlns:a16="http://schemas.microsoft.com/office/drawing/2014/main" id="{A257B2C3-A9CC-4E6E-93ED-67A5CAB3564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F2630A1-16F7-4D74-8463-D32DF1553E2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6995A11B-84D0-4C13-86F4-5D43F67517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5035F39-881A-4161-B36B-5CF3FDC7B7F2}" type="slidenum">
              <a:rPr lang="en-GB" altLang="en-US"/>
              <a:pPr>
                <a:spcBef>
                  <a:spcPct val="0"/>
                </a:spcBef>
              </a:pPr>
              <a:t>2</a:t>
            </a:fld>
            <a:endParaRPr lang="en-GB" altLang="en-US"/>
          </a:p>
        </p:txBody>
      </p:sp>
      <p:sp>
        <p:nvSpPr>
          <p:cNvPr id="5123" name="Rectangle 2">
            <a:extLst>
              <a:ext uri="{FF2B5EF4-FFF2-40B4-BE49-F238E27FC236}">
                <a16:creationId xmlns:a16="http://schemas.microsoft.com/office/drawing/2014/main" id="{DBBC7D0E-880E-4323-8E7E-BD1927FC3D2A}"/>
              </a:ext>
            </a:extLst>
          </p:cNvPr>
          <p:cNvSpPr>
            <a:spLocks noRot="1" noChangeArrowheads="1" noTextEdit="1"/>
          </p:cNvSpPr>
          <p:nvPr>
            <p:ph type="sldImg"/>
          </p:nvPr>
        </p:nvSpPr>
        <p:spPr>
          <a:xfrm>
            <a:off x="381000" y="685800"/>
            <a:ext cx="6096000" cy="3429000"/>
          </a:xfrm>
          <a:ln/>
        </p:spPr>
      </p:sp>
      <p:sp>
        <p:nvSpPr>
          <p:cNvPr id="5124" name="Rectangle 3">
            <a:extLst>
              <a:ext uri="{FF2B5EF4-FFF2-40B4-BE49-F238E27FC236}">
                <a16:creationId xmlns:a16="http://schemas.microsoft.com/office/drawing/2014/main" id="{52198F95-BF83-47D1-803E-06408FD9AC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6277FA32-FD6E-4D2B-9551-4D7E4DF9298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6B81A24-6F04-427F-9102-7DC3A3D3A3E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A97B586-3289-4653-A364-7A461C0339EF}"/>
              </a:ext>
            </a:extLst>
          </p:cNvPr>
          <p:cNvSpPr>
            <a:spLocks noGrp="1" noChangeArrowheads="1"/>
          </p:cNvSpPr>
          <p:nvPr>
            <p:ph type="sldNum" sz="quarter" idx="12"/>
          </p:nvPr>
        </p:nvSpPr>
        <p:spPr>
          <a:ln/>
        </p:spPr>
        <p:txBody>
          <a:bodyPr/>
          <a:lstStyle>
            <a:lvl1pPr>
              <a:defRPr/>
            </a:lvl1pPr>
          </a:lstStyle>
          <a:p>
            <a:fld id="{955E4D6B-03AD-4CFA-9BE0-DCD17EF38119}" type="slidenum">
              <a:rPr lang="en-GB" altLang="en-US"/>
              <a:pPr/>
              <a:t>‹#›</a:t>
            </a:fld>
            <a:endParaRPr lang="en-GB" altLang="en-US"/>
          </a:p>
        </p:txBody>
      </p:sp>
    </p:spTree>
    <p:extLst>
      <p:ext uri="{BB962C8B-B14F-4D97-AF65-F5344CB8AC3E}">
        <p14:creationId xmlns:p14="http://schemas.microsoft.com/office/powerpoint/2010/main" val="411296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3387093-D1EC-4E74-BF5B-4785CD5D091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5EA9AE9-8872-45C4-AA8A-B5F5F4C6CCA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173CD09-457C-4A3F-B2A4-80F620A9295F}"/>
              </a:ext>
            </a:extLst>
          </p:cNvPr>
          <p:cNvSpPr>
            <a:spLocks noGrp="1" noChangeArrowheads="1"/>
          </p:cNvSpPr>
          <p:nvPr>
            <p:ph type="sldNum" sz="quarter" idx="12"/>
          </p:nvPr>
        </p:nvSpPr>
        <p:spPr>
          <a:ln/>
        </p:spPr>
        <p:txBody>
          <a:bodyPr/>
          <a:lstStyle>
            <a:lvl1pPr>
              <a:defRPr/>
            </a:lvl1pPr>
          </a:lstStyle>
          <a:p>
            <a:fld id="{A2C6930D-22FB-4CD2-ABC0-947CC1E9B6BF}" type="slidenum">
              <a:rPr lang="en-GB" altLang="en-US"/>
              <a:pPr/>
              <a:t>‹#›</a:t>
            </a:fld>
            <a:endParaRPr lang="en-GB" altLang="en-US"/>
          </a:p>
        </p:txBody>
      </p:sp>
    </p:spTree>
    <p:extLst>
      <p:ext uri="{BB962C8B-B14F-4D97-AF65-F5344CB8AC3E}">
        <p14:creationId xmlns:p14="http://schemas.microsoft.com/office/powerpoint/2010/main" val="21304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B7C851A-6558-485E-A8C4-EF8DEB4A30E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F2A8EB8-3CFD-4C07-99A6-204F7101F84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80545F1-7CD0-4419-9410-CBEF419C95E2}"/>
              </a:ext>
            </a:extLst>
          </p:cNvPr>
          <p:cNvSpPr>
            <a:spLocks noGrp="1" noChangeArrowheads="1"/>
          </p:cNvSpPr>
          <p:nvPr>
            <p:ph type="sldNum" sz="quarter" idx="12"/>
          </p:nvPr>
        </p:nvSpPr>
        <p:spPr>
          <a:ln/>
        </p:spPr>
        <p:txBody>
          <a:bodyPr/>
          <a:lstStyle>
            <a:lvl1pPr>
              <a:defRPr/>
            </a:lvl1pPr>
          </a:lstStyle>
          <a:p>
            <a:fld id="{B52280E9-5F1B-49A4-9BC7-A914975C17F4}" type="slidenum">
              <a:rPr lang="en-GB" altLang="en-US"/>
              <a:pPr/>
              <a:t>‹#›</a:t>
            </a:fld>
            <a:endParaRPr lang="en-GB" altLang="en-US"/>
          </a:p>
        </p:txBody>
      </p:sp>
    </p:spTree>
    <p:extLst>
      <p:ext uri="{BB962C8B-B14F-4D97-AF65-F5344CB8AC3E}">
        <p14:creationId xmlns:p14="http://schemas.microsoft.com/office/powerpoint/2010/main" val="75840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B9976B9-5CA4-43BB-9C97-6DF5F954E70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6E13FFB-43D2-4CD7-A52C-5B9322FB040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FD8623E-A750-4A6E-AD9B-B297FEDE72A3}"/>
              </a:ext>
            </a:extLst>
          </p:cNvPr>
          <p:cNvSpPr>
            <a:spLocks noGrp="1" noChangeArrowheads="1"/>
          </p:cNvSpPr>
          <p:nvPr>
            <p:ph type="sldNum" sz="quarter" idx="12"/>
          </p:nvPr>
        </p:nvSpPr>
        <p:spPr>
          <a:ln/>
        </p:spPr>
        <p:txBody>
          <a:bodyPr/>
          <a:lstStyle>
            <a:lvl1pPr>
              <a:defRPr/>
            </a:lvl1pPr>
          </a:lstStyle>
          <a:p>
            <a:fld id="{03646D65-6720-4DB4-896F-FF24396000AD}" type="slidenum">
              <a:rPr lang="en-GB" altLang="en-US"/>
              <a:pPr/>
              <a:t>‹#›</a:t>
            </a:fld>
            <a:endParaRPr lang="en-GB" altLang="en-US"/>
          </a:p>
        </p:txBody>
      </p:sp>
    </p:spTree>
    <p:extLst>
      <p:ext uri="{BB962C8B-B14F-4D97-AF65-F5344CB8AC3E}">
        <p14:creationId xmlns:p14="http://schemas.microsoft.com/office/powerpoint/2010/main" val="18338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D770090-5DCB-4262-B64E-989F18D1AD9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50372D1-2C3B-4DFF-803C-6E3600326F1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E76D5DA-90B2-4484-8658-BD97D37CE6CA}"/>
              </a:ext>
            </a:extLst>
          </p:cNvPr>
          <p:cNvSpPr>
            <a:spLocks noGrp="1" noChangeArrowheads="1"/>
          </p:cNvSpPr>
          <p:nvPr>
            <p:ph type="sldNum" sz="quarter" idx="12"/>
          </p:nvPr>
        </p:nvSpPr>
        <p:spPr>
          <a:ln/>
        </p:spPr>
        <p:txBody>
          <a:bodyPr/>
          <a:lstStyle>
            <a:lvl1pPr>
              <a:defRPr/>
            </a:lvl1pPr>
          </a:lstStyle>
          <a:p>
            <a:fld id="{CDD17E50-5A2C-4E10-9FB6-3046056B6BBF}" type="slidenum">
              <a:rPr lang="en-GB" altLang="en-US"/>
              <a:pPr/>
              <a:t>‹#›</a:t>
            </a:fld>
            <a:endParaRPr lang="en-GB" altLang="en-US"/>
          </a:p>
        </p:txBody>
      </p:sp>
    </p:spTree>
    <p:extLst>
      <p:ext uri="{BB962C8B-B14F-4D97-AF65-F5344CB8AC3E}">
        <p14:creationId xmlns:p14="http://schemas.microsoft.com/office/powerpoint/2010/main" val="336011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CDC341D-6C3D-4B95-8640-1E640DC2368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065C5A15-25E7-4DF5-9DE4-E564EBC2DFC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7D391968-5FA9-4D5D-B484-7B43D79A4FCE}"/>
              </a:ext>
            </a:extLst>
          </p:cNvPr>
          <p:cNvSpPr>
            <a:spLocks noGrp="1" noChangeArrowheads="1"/>
          </p:cNvSpPr>
          <p:nvPr>
            <p:ph type="sldNum" sz="quarter" idx="12"/>
          </p:nvPr>
        </p:nvSpPr>
        <p:spPr>
          <a:ln/>
        </p:spPr>
        <p:txBody>
          <a:bodyPr/>
          <a:lstStyle>
            <a:lvl1pPr>
              <a:defRPr/>
            </a:lvl1pPr>
          </a:lstStyle>
          <a:p>
            <a:fld id="{5D02DDA6-86EC-4A7F-AC1B-593637AF2DA4}" type="slidenum">
              <a:rPr lang="en-GB" altLang="en-US"/>
              <a:pPr/>
              <a:t>‹#›</a:t>
            </a:fld>
            <a:endParaRPr lang="en-GB" altLang="en-US"/>
          </a:p>
        </p:txBody>
      </p:sp>
    </p:spTree>
    <p:extLst>
      <p:ext uri="{BB962C8B-B14F-4D97-AF65-F5344CB8AC3E}">
        <p14:creationId xmlns:p14="http://schemas.microsoft.com/office/powerpoint/2010/main" val="230329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A401C7B-E321-484F-915F-701BC260DAD4}"/>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72D88F14-4725-48ED-ADBC-70CC241CA73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794F1291-EDD5-452E-B614-2C5AD6C353AA}"/>
              </a:ext>
            </a:extLst>
          </p:cNvPr>
          <p:cNvSpPr>
            <a:spLocks noGrp="1" noChangeArrowheads="1"/>
          </p:cNvSpPr>
          <p:nvPr>
            <p:ph type="sldNum" sz="quarter" idx="12"/>
          </p:nvPr>
        </p:nvSpPr>
        <p:spPr>
          <a:ln/>
        </p:spPr>
        <p:txBody>
          <a:bodyPr/>
          <a:lstStyle>
            <a:lvl1pPr>
              <a:defRPr/>
            </a:lvl1pPr>
          </a:lstStyle>
          <a:p>
            <a:fld id="{37EADC54-F6B4-4B2B-961E-274D7F35ECED}" type="slidenum">
              <a:rPr lang="en-GB" altLang="en-US"/>
              <a:pPr/>
              <a:t>‹#›</a:t>
            </a:fld>
            <a:endParaRPr lang="en-GB" altLang="en-US"/>
          </a:p>
        </p:txBody>
      </p:sp>
    </p:spTree>
    <p:extLst>
      <p:ext uri="{BB962C8B-B14F-4D97-AF65-F5344CB8AC3E}">
        <p14:creationId xmlns:p14="http://schemas.microsoft.com/office/powerpoint/2010/main" val="210786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F359720-B309-420A-A48A-3C18FFBC17D9}"/>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87772AA0-E02B-43AF-9B02-15089283BE5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6091C30-6EC0-4026-8C0A-6AC3093F4F86}"/>
              </a:ext>
            </a:extLst>
          </p:cNvPr>
          <p:cNvSpPr>
            <a:spLocks noGrp="1" noChangeArrowheads="1"/>
          </p:cNvSpPr>
          <p:nvPr>
            <p:ph type="sldNum" sz="quarter" idx="12"/>
          </p:nvPr>
        </p:nvSpPr>
        <p:spPr>
          <a:ln/>
        </p:spPr>
        <p:txBody>
          <a:bodyPr/>
          <a:lstStyle>
            <a:lvl1pPr>
              <a:defRPr/>
            </a:lvl1pPr>
          </a:lstStyle>
          <a:p>
            <a:fld id="{E50CF7C0-7CDA-448A-8E27-ADDDD01DEB79}" type="slidenum">
              <a:rPr lang="en-GB" altLang="en-US"/>
              <a:pPr/>
              <a:t>‹#›</a:t>
            </a:fld>
            <a:endParaRPr lang="en-GB" altLang="en-US"/>
          </a:p>
        </p:txBody>
      </p:sp>
    </p:spTree>
    <p:extLst>
      <p:ext uri="{BB962C8B-B14F-4D97-AF65-F5344CB8AC3E}">
        <p14:creationId xmlns:p14="http://schemas.microsoft.com/office/powerpoint/2010/main" val="1030741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ABB136A-8D83-46C2-B661-3FBE2530C1D6}"/>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2BCA6945-5806-4129-B25E-56AD3775A68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9007440A-7293-4D1D-BD5E-F62C289FC962}"/>
              </a:ext>
            </a:extLst>
          </p:cNvPr>
          <p:cNvSpPr>
            <a:spLocks noGrp="1" noChangeArrowheads="1"/>
          </p:cNvSpPr>
          <p:nvPr>
            <p:ph type="sldNum" sz="quarter" idx="12"/>
          </p:nvPr>
        </p:nvSpPr>
        <p:spPr>
          <a:ln/>
        </p:spPr>
        <p:txBody>
          <a:bodyPr/>
          <a:lstStyle>
            <a:lvl1pPr>
              <a:defRPr/>
            </a:lvl1pPr>
          </a:lstStyle>
          <a:p>
            <a:fld id="{DC0D1BC4-00B3-45E4-81B5-6979698B4D3A}" type="slidenum">
              <a:rPr lang="en-GB" altLang="en-US"/>
              <a:pPr/>
              <a:t>‹#›</a:t>
            </a:fld>
            <a:endParaRPr lang="en-GB" altLang="en-US"/>
          </a:p>
        </p:txBody>
      </p:sp>
    </p:spTree>
    <p:extLst>
      <p:ext uri="{BB962C8B-B14F-4D97-AF65-F5344CB8AC3E}">
        <p14:creationId xmlns:p14="http://schemas.microsoft.com/office/powerpoint/2010/main" val="116341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305B154-9D9F-45B3-9C33-DB5EDDBD50F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1A10436-72A4-49D9-BE54-E32899BDFC8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C6FC4DB-CD39-435F-865F-97A14BED2745}"/>
              </a:ext>
            </a:extLst>
          </p:cNvPr>
          <p:cNvSpPr>
            <a:spLocks noGrp="1" noChangeArrowheads="1"/>
          </p:cNvSpPr>
          <p:nvPr>
            <p:ph type="sldNum" sz="quarter" idx="12"/>
          </p:nvPr>
        </p:nvSpPr>
        <p:spPr>
          <a:ln/>
        </p:spPr>
        <p:txBody>
          <a:bodyPr/>
          <a:lstStyle>
            <a:lvl1pPr>
              <a:defRPr/>
            </a:lvl1pPr>
          </a:lstStyle>
          <a:p>
            <a:fld id="{A99FAE03-F054-46C7-8797-D796DB1F108C}" type="slidenum">
              <a:rPr lang="en-GB" altLang="en-US"/>
              <a:pPr/>
              <a:t>‹#›</a:t>
            </a:fld>
            <a:endParaRPr lang="en-GB" altLang="en-US"/>
          </a:p>
        </p:txBody>
      </p:sp>
    </p:spTree>
    <p:extLst>
      <p:ext uri="{BB962C8B-B14F-4D97-AF65-F5344CB8AC3E}">
        <p14:creationId xmlns:p14="http://schemas.microsoft.com/office/powerpoint/2010/main" val="91295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99E4FCF-F661-4777-87C8-641547E9025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DC630FF-3F0D-4871-B25F-D346DFED881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BD59FEE-644D-4480-8430-3486034A63F5}"/>
              </a:ext>
            </a:extLst>
          </p:cNvPr>
          <p:cNvSpPr>
            <a:spLocks noGrp="1" noChangeArrowheads="1"/>
          </p:cNvSpPr>
          <p:nvPr>
            <p:ph type="sldNum" sz="quarter" idx="12"/>
          </p:nvPr>
        </p:nvSpPr>
        <p:spPr>
          <a:ln/>
        </p:spPr>
        <p:txBody>
          <a:bodyPr/>
          <a:lstStyle>
            <a:lvl1pPr>
              <a:defRPr/>
            </a:lvl1pPr>
          </a:lstStyle>
          <a:p>
            <a:fld id="{6F6E1B66-011D-4104-B908-8EEA2310BA68}" type="slidenum">
              <a:rPr lang="en-GB" altLang="en-US"/>
              <a:pPr/>
              <a:t>‹#›</a:t>
            </a:fld>
            <a:endParaRPr lang="en-GB" altLang="en-US"/>
          </a:p>
        </p:txBody>
      </p:sp>
    </p:spTree>
    <p:extLst>
      <p:ext uri="{BB962C8B-B14F-4D97-AF65-F5344CB8AC3E}">
        <p14:creationId xmlns:p14="http://schemas.microsoft.com/office/powerpoint/2010/main" val="413768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1ACEF6-167B-4E22-8326-2C715C9B2E44}"/>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EB84B06-21F4-4F5C-8DAF-C5E8B795443E}"/>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0F19C7D-BC2A-43B3-B228-EB354FCA3E75}"/>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GB"/>
          </a:p>
        </p:txBody>
      </p:sp>
      <p:sp>
        <p:nvSpPr>
          <p:cNvPr id="1029" name="Rectangle 5">
            <a:extLst>
              <a:ext uri="{FF2B5EF4-FFF2-40B4-BE49-F238E27FC236}">
                <a16:creationId xmlns:a16="http://schemas.microsoft.com/office/drawing/2014/main" id="{28066BB4-310F-436F-B3A6-1734504E5ED7}"/>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Arial" pitchFamily="34" charset="0"/>
              </a:defRPr>
            </a:lvl1pPr>
          </a:lstStyle>
          <a:p>
            <a:pPr>
              <a:defRPr/>
            </a:pPr>
            <a:endParaRPr lang="en-GB"/>
          </a:p>
        </p:txBody>
      </p:sp>
      <p:sp>
        <p:nvSpPr>
          <p:cNvPr id="1030" name="Rectangle 6">
            <a:extLst>
              <a:ext uri="{FF2B5EF4-FFF2-40B4-BE49-F238E27FC236}">
                <a16:creationId xmlns:a16="http://schemas.microsoft.com/office/drawing/2014/main" id="{C6FF1F17-0E8F-4800-9104-AE07A6B8956B}"/>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A382B334-E2A5-4B63-88AD-2317D8FA4B2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hyperlink" Target="http://www.usu.usyd.edu.au/assets/images/environment.jpg" TargetMode="External"/><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6.jpeg"/><Relationship Id="rId5" Type="http://schemas.openxmlformats.org/officeDocument/2006/relationships/image" Target="../media/image5.wmf"/><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8.jpeg"/><Relationship Id="rId4" Type="http://schemas.openxmlformats.org/officeDocument/2006/relationships/hyperlink" Target="http://images.google.co.uk/imgres?imgurl=http://goodmorningumbria.files.wordpress.com/2010/01/francofrattini300dpi1.jpg&amp;imgrefurl=http://goodmorningumbria.wordpress.com/2010/01/06/yemen-gli-usa-l%25E2%2580%2599unione-europea-e-l%25E2%2580%2599italia/&amp;usg=__ujbdM9aMZaOBGPOdkjrNBDcdQ94=&amp;h=2464&amp;w=1632&amp;sz=234&amp;hl=en&amp;start=3&amp;um=1&amp;itbs=1&amp;tbnid=xDSS4St6VpIqPM:&amp;tbnh=150&amp;tbnw=99&amp;prev=/images%3Fq%3Dfranco%2Bfrattini%26hl%3Den%26sa%3DX%26um%3D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remarkable_forest">
            <a:extLst>
              <a:ext uri="{FF2B5EF4-FFF2-40B4-BE49-F238E27FC236}">
                <a16:creationId xmlns:a16="http://schemas.microsoft.com/office/drawing/2014/main" id="{33344B77-D38B-498D-AF4D-D6EEC6A9FB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WordArt 8">
            <a:extLst>
              <a:ext uri="{FF2B5EF4-FFF2-40B4-BE49-F238E27FC236}">
                <a16:creationId xmlns:a16="http://schemas.microsoft.com/office/drawing/2014/main" id="{B77C28B8-5B3A-4E60-811D-EAA25FCB62EC}"/>
              </a:ext>
            </a:extLst>
          </p:cNvPr>
          <p:cNvSpPr>
            <a:spLocks noChangeArrowheads="1" noChangeShapeType="1" noTextEdit="1"/>
          </p:cNvSpPr>
          <p:nvPr/>
        </p:nvSpPr>
        <p:spPr bwMode="auto">
          <a:xfrm rot="21391717">
            <a:off x="2135188" y="836614"/>
            <a:ext cx="7777162" cy="1582737"/>
          </a:xfrm>
          <a:prstGeom prst="rect">
            <a:avLst/>
          </a:prstGeom>
        </p:spPr>
        <p:txBody>
          <a:bodyPr wrap="none" fromWordArt="1">
            <a:prstTxWarp prst="textPlain">
              <a:avLst>
                <a:gd name="adj" fmla="val 50000"/>
              </a:avLst>
            </a:prstTxWarp>
          </a:bodyPr>
          <a:lstStyle/>
          <a:p>
            <a:pPr algn="ctr"/>
            <a:r>
              <a:rPr lang="en-GB" sz="3600" kern="10">
                <a:ln w="9525">
                  <a:solidFill>
                    <a:schemeClr val="tx1"/>
                  </a:solidFill>
                  <a:round/>
                  <a:headEnd/>
                  <a:tailEnd/>
                </a:ln>
                <a:solidFill>
                  <a:srgbClr val="FF9900"/>
                </a:solidFill>
                <a:latin typeface="Berlin Sans FB" panose="020E0602020502020306" pitchFamily="34" charset="0"/>
              </a:rPr>
              <a:t>Environmental ('Green') Crimes</a:t>
            </a:r>
          </a:p>
        </p:txBody>
      </p:sp>
      <p:sp>
        <p:nvSpPr>
          <p:cNvPr id="2058" name="Text Box 10">
            <a:extLst>
              <a:ext uri="{FF2B5EF4-FFF2-40B4-BE49-F238E27FC236}">
                <a16:creationId xmlns:a16="http://schemas.microsoft.com/office/drawing/2014/main" id="{121F3889-288F-4D2E-BCE2-9FB51C4B0A4C}"/>
              </a:ext>
            </a:extLst>
          </p:cNvPr>
          <p:cNvSpPr txBox="1">
            <a:spLocks noChangeArrowheads="1"/>
          </p:cNvSpPr>
          <p:nvPr/>
        </p:nvSpPr>
        <p:spPr bwMode="auto">
          <a:xfrm rot="21380693">
            <a:off x="3549651" y="2860676"/>
            <a:ext cx="4608513" cy="923925"/>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1800">
                <a:latin typeface="Comic Sans MS" panose="030F0702030302020204" pitchFamily="66" charset="0"/>
              </a:rPr>
              <a:t>Damage to the environment caused either deliberately or through negligence (Covers a wide range of offences)</a:t>
            </a:r>
          </a:p>
        </p:txBody>
      </p:sp>
      <p:sp>
        <p:nvSpPr>
          <p:cNvPr id="2059" name="Text Box 11">
            <a:extLst>
              <a:ext uri="{FF2B5EF4-FFF2-40B4-BE49-F238E27FC236}">
                <a16:creationId xmlns:a16="http://schemas.microsoft.com/office/drawing/2014/main" id="{7606FBDE-044F-4516-BE5D-9DA7A31F504E}"/>
              </a:ext>
            </a:extLst>
          </p:cNvPr>
          <p:cNvSpPr txBox="1">
            <a:spLocks noChangeArrowheads="1"/>
          </p:cNvSpPr>
          <p:nvPr/>
        </p:nvSpPr>
        <p:spPr bwMode="auto">
          <a:xfrm rot="21380693">
            <a:off x="2181226" y="4733925"/>
            <a:ext cx="7561263" cy="1200150"/>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1800">
                <a:latin typeface="Comic Sans MS" panose="030F0702030302020204" pitchFamily="66" charset="0"/>
              </a:rPr>
              <a:t>Quick Questions: </a:t>
            </a:r>
          </a:p>
          <a:p>
            <a:pPr algn="ctr" eaLnBrk="1" hangingPunct="1">
              <a:spcBef>
                <a:spcPct val="50000"/>
              </a:spcBef>
              <a:buFontTx/>
              <a:buNone/>
            </a:pPr>
            <a:r>
              <a:rPr lang="en-GB" altLang="en-US" sz="1800">
                <a:latin typeface="Comic Sans MS" panose="030F0702030302020204" pitchFamily="66" charset="0"/>
              </a:rPr>
              <a:t>How seriously do you take Green Crime?</a:t>
            </a:r>
          </a:p>
          <a:p>
            <a:pPr algn="ctr" eaLnBrk="1" hangingPunct="1">
              <a:spcBef>
                <a:spcPct val="50000"/>
              </a:spcBef>
              <a:buFontTx/>
              <a:buNone/>
            </a:pPr>
            <a:r>
              <a:rPr lang="en-GB" altLang="en-US" sz="1800">
                <a:latin typeface="Comic Sans MS" panose="030F0702030302020204" pitchFamily="66" charset="0"/>
              </a:rPr>
              <a:t>Can you think of any examples of Green Crime?</a:t>
            </a:r>
          </a:p>
        </p:txBody>
      </p:sp>
    </p:spTree>
    <p:custDataLst>
      <p:tags r:id="rId1"/>
    </p:custDataLst>
  </p:cSld>
  <p:clrMapOvr>
    <a:masterClrMapping/>
  </p:clrMapOvr>
  <p:transition advTm="264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blinds(horizontal)">
                                      <p:cBhvr>
                                        <p:cTn id="7" dur="500"/>
                                        <p:tgtEl>
                                          <p:spTgt spid="2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blinds(horizontal)">
                                      <p:cBhvr>
                                        <p:cTn id="12"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P spid="20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WailuaRiver4">
            <a:extLst>
              <a:ext uri="{FF2B5EF4-FFF2-40B4-BE49-F238E27FC236}">
                <a16:creationId xmlns:a16="http://schemas.microsoft.com/office/drawing/2014/main" id="{F0A3A27C-C204-4C69-A35C-CD8402EFD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12192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8">
            <a:extLst>
              <a:ext uri="{FF2B5EF4-FFF2-40B4-BE49-F238E27FC236}">
                <a16:creationId xmlns:a16="http://schemas.microsoft.com/office/drawing/2014/main" id="{7E7906E7-7650-40AD-BD86-79676756BC6C}"/>
              </a:ext>
            </a:extLst>
          </p:cNvPr>
          <p:cNvSpPr txBox="1">
            <a:spLocks noChangeArrowheads="1"/>
          </p:cNvSpPr>
          <p:nvPr/>
        </p:nvSpPr>
        <p:spPr bwMode="auto">
          <a:xfrm rot="21441145">
            <a:off x="1973263" y="542926"/>
            <a:ext cx="8064500" cy="1077913"/>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Many ‘Green’ crimes are committed by individuals however the majority are committed by businesses (see notes on Corporate Crime). These crimes are not necessarily illegal but can cause many problems to the environment and can cost huge amounts of money in reparation strategies.</a:t>
            </a:r>
          </a:p>
        </p:txBody>
      </p:sp>
      <p:sp>
        <p:nvSpPr>
          <p:cNvPr id="3081" name="Text Box 9">
            <a:extLst>
              <a:ext uri="{FF2B5EF4-FFF2-40B4-BE49-F238E27FC236}">
                <a16:creationId xmlns:a16="http://schemas.microsoft.com/office/drawing/2014/main" id="{A6C61D92-969F-4318-A12C-5B5DA831A9B7}"/>
              </a:ext>
            </a:extLst>
          </p:cNvPr>
          <p:cNvSpPr txBox="1">
            <a:spLocks noChangeArrowheads="1"/>
          </p:cNvSpPr>
          <p:nvPr/>
        </p:nvSpPr>
        <p:spPr bwMode="auto">
          <a:xfrm rot="21441145">
            <a:off x="3775076" y="2128838"/>
            <a:ext cx="4392613" cy="584200"/>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So what counts as an Environmental ‘Green’ Crime?</a:t>
            </a:r>
          </a:p>
        </p:txBody>
      </p:sp>
      <p:sp>
        <p:nvSpPr>
          <p:cNvPr id="3082" name="Text Box 10">
            <a:extLst>
              <a:ext uri="{FF2B5EF4-FFF2-40B4-BE49-F238E27FC236}">
                <a16:creationId xmlns:a16="http://schemas.microsoft.com/office/drawing/2014/main" id="{0E9802B0-B3CF-4A0F-A534-990C699786F6}"/>
              </a:ext>
            </a:extLst>
          </p:cNvPr>
          <p:cNvSpPr txBox="1">
            <a:spLocks noChangeArrowheads="1"/>
          </p:cNvSpPr>
          <p:nvPr/>
        </p:nvSpPr>
        <p:spPr bwMode="auto">
          <a:xfrm rot="21441145">
            <a:off x="3775075" y="4144963"/>
            <a:ext cx="4319588" cy="58420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&gt; Illegal dumping or disposal of toxic. Hazardous waste/ waste in general.</a:t>
            </a:r>
          </a:p>
        </p:txBody>
      </p:sp>
      <p:sp>
        <p:nvSpPr>
          <p:cNvPr id="3083" name="Text Box 11">
            <a:extLst>
              <a:ext uri="{FF2B5EF4-FFF2-40B4-BE49-F238E27FC236}">
                <a16:creationId xmlns:a16="http://schemas.microsoft.com/office/drawing/2014/main" id="{55AF8C43-4D19-45D6-9891-EFCF49139A8B}"/>
              </a:ext>
            </a:extLst>
          </p:cNvPr>
          <p:cNvSpPr txBox="1">
            <a:spLocks noChangeArrowheads="1"/>
          </p:cNvSpPr>
          <p:nvPr/>
        </p:nvSpPr>
        <p:spPr bwMode="auto">
          <a:xfrm rot="21441145">
            <a:off x="3775075" y="2994025"/>
            <a:ext cx="4319588" cy="58420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&gt; Discharge/ emission of dangerous/ toxic substances into the air/ soil or water.</a:t>
            </a:r>
          </a:p>
        </p:txBody>
      </p:sp>
      <p:sp>
        <p:nvSpPr>
          <p:cNvPr id="3084" name="Text Box 12">
            <a:extLst>
              <a:ext uri="{FF2B5EF4-FFF2-40B4-BE49-F238E27FC236}">
                <a16:creationId xmlns:a16="http://schemas.microsoft.com/office/drawing/2014/main" id="{4E6C7132-8B7C-465B-B435-D51FAAB63C3C}"/>
              </a:ext>
            </a:extLst>
          </p:cNvPr>
          <p:cNvSpPr txBox="1">
            <a:spLocks noChangeArrowheads="1"/>
          </p:cNvSpPr>
          <p:nvPr/>
        </p:nvSpPr>
        <p:spPr bwMode="auto">
          <a:xfrm rot="21441145">
            <a:off x="3775075" y="5297488"/>
            <a:ext cx="4319588" cy="58420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&gt; The destruction of wide areas: oil spills, exploration, development</a:t>
            </a:r>
          </a:p>
        </p:txBody>
      </p:sp>
      <p:sp>
        <p:nvSpPr>
          <p:cNvPr id="3085" name="Text Box 13">
            <a:extLst>
              <a:ext uri="{FF2B5EF4-FFF2-40B4-BE49-F238E27FC236}">
                <a16:creationId xmlns:a16="http://schemas.microsoft.com/office/drawing/2014/main" id="{6158DE74-433B-4C43-8E41-7B3066CA07A3}"/>
              </a:ext>
            </a:extLst>
          </p:cNvPr>
          <p:cNvSpPr txBox="1">
            <a:spLocks noChangeArrowheads="1"/>
          </p:cNvSpPr>
          <p:nvPr/>
        </p:nvSpPr>
        <p:spPr bwMode="auto">
          <a:xfrm rot="21441145">
            <a:off x="3414714" y="6089650"/>
            <a:ext cx="5113337" cy="338138"/>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See Handout for Example Case Studies</a:t>
            </a:r>
          </a:p>
        </p:txBody>
      </p:sp>
    </p:spTree>
    <p:custDataLst>
      <p:tags r:id="rId1"/>
    </p:custDataLst>
  </p:cSld>
  <p:clrMapOvr>
    <a:masterClrMapping/>
  </p:clrMapOvr>
  <p:transition advTm="825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slide(fromBottom)">
                                      <p:cBhvr>
                                        <p:cTn id="7" dur="500"/>
                                        <p:tgtEl>
                                          <p:spTgt spid="30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slide(fromBottom)">
                                      <p:cBhvr>
                                        <p:cTn id="12" dur="500"/>
                                        <p:tgtEl>
                                          <p:spTgt spid="30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lide(fromBottom)">
                                      <p:cBhvr>
                                        <p:cTn id="17" dur="500"/>
                                        <p:tgtEl>
                                          <p:spTgt spid="30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083"/>
                                        </p:tgtEl>
                                        <p:attrNameLst>
                                          <p:attrName>style.visibility</p:attrName>
                                        </p:attrNameLst>
                                      </p:cBhvr>
                                      <p:to>
                                        <p:strVal val="visible"/>
                                      </p:to>
                                    </p:set>
                                    <p:animEffect transition="in" filter="slide(fromBottom)">
                                      <p:cBhvr>
                                        <p:cTn id="22" dur="500"/>
                                        <p:tgtEl>
                                          <p:spTgt spid="30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084"/>
                                        </p:tgtEl>
                                        <p:attrNameLst>
                                          <p:attrName>style.visibility</p:attrName>
                                        </p:attrNameLst>
                                      </p:cBhvr>
                                      <p:to>
                                        <p:strVal val="visible"/>
                                      </p:to>
                                    </p:set>
                                    <p:animEffect transition="in" filter="slide(fromBottom)">
                                      <p:cBhvr>
                                        <p:cTn id="27" dur="500"/>
                                        <p:tgtEl>
                                          <p:spTgt spid="30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085"/>
                                        </p:tgtEl>
                                        <p:attrNameLst>
                                          <p:attrName>style.visibility</p:attrName>
                                        </p:attrNameLst>
                                      </p:cBhvr>
                                      <p:to>
                                        <p:strVal val="visible"/>
                                      </p:to>
                                    </p:set>
                                    <p:animEffect transition="in" filter="slide(fromBottom)">
                                      <p:cBhvr>
                                        <p:cTn id="32" dur="500"/>
                                        <p:tgtEl>
                                          <p:spTgt spid="3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animBg="1"/>
      <p:bldP spid="3081" grpId="0" animBg="1"/>
      <p:bldP spid="3082" grpId="0" animBg="1"/>
      <p:bldP spid="3083" grpId="0" animBg="1"/>
      <p:bldP spid="3084" grpId="0" animBg="1"/>
      <p:bldP spid="30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Sea%20Lion%20485002">
            <a:extLst>
              <a:ext uri="{FF2B5EF4-FFF2-40B4-BE49-F238E27FC236}">
                <a16:creationId xmlns:a16="http://schemas.microsoft.com/office/drawing/2014/main" id="{E248507B-1FA8-424D-8B96-B8687AAE6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150" name="Text Box 6">
            <a:extLst>
              <a:ext uri="{FF2B5EF4-FFF2-40B4-BE49-F238E27FC236}">
                <a16:creationId xmlns:a16="http://schemas.microsoft.com/office/drawing/2014/main" id="{4DFAE607-B839-42FD-AE40-D56526771ED2}"/>
              </a:ext>
            </a:extLst>
          </p:cNvPr>
          <p:cNvSpPr txBox="1">
            <a:spLocks noChangeArrowheads="1"/>
          </p:cNvSpPr>
          <p:nvPr/>
        </p:nvSpPr>
        <p:spPr bwMode="auto">
          <a:xfrm rot="21339573">
            <a:off x="1979613" y="2171701"/>
            <a:ext cx="8064500" cy="830263"/>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South (1998) explores the idea that environmental crimes do not ‘respect national boundaries’ in the sense that they are not contained and restrained within national borders e.g. toxic gases, oil spills.</a:t>
            </a:r>
          </a:p>
        </p:txBody>
      </p:sp>
      <p:sp>
        <p:nvSpPr>
          <p:cNvPr id="6151" name="Text Box 7">
            <a:extLst>
              <a:ext uri="{FF2B5EF4-FFF2-40B4-BE49-F238E27FC236}">
                <a16:creationId xmlns:a16="http://schemas.microsoft.com/office/drawing/2014/main" id="{0AD8C18B-51F0-431C-A86D-44A3E8BAEE68}"/>
              </a:ext>
            </a:extLst>
          </p:cNvPr>
          <p:cNvSpPr txBox="1">
            <a:spLocks noChangeArrowheads="1"/>
          </p:cNvSpPr>
          <p:nvPr/>
        </p:nvSpPr>
        <p:spPr bwMode="auto">
          <a:xfrm rot="21339573">
            <a:off x="3419476" y="3324225"/>
            <a:ext cx="4824413" cy="1322388"/>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Hughes &amp; Langan (2001) demonstrate this point further by highlighting the illegal trade in Caiman Alligators where over one million Alligators are killed for the fashion trade per year for trade in the West.</a:t>
            </a:r>
          </a:p>
        </p:txBody>
      </p:sp>
      <p:sp>
        <p:nvSpPr>
          <p:cNvPr id="6152" name="Text Box 8">
            <a:extLst>
              <a:ext uri="{FF2B5EF4-FFF2-40B4-BE49-F238E27FC236}">
                <a16:creationId xmlns:a16="http://schemas.microsoft.com/office/drawing/2014/main" id="{14E8138F-9619-4204-80F6-C628CFF2BD36}"/>
              </a:ext>
            </a:extLst>
          </p:cNvPr>
          <p:cNvSpPr txBox="1">
            <a:spLocks noChangeArrowheads="1"/>
          </p:cNvSpPr>
          <p:nvPr/>
        </p:nvSpPr>
        <p:spPr bwMode="auto">
          <a:xfrm rot="21339573">
            <a:off x="2627314" y="1019176"/>
            <a:ext cx="7056437" cy="830263"/>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This provides a good link between enviromental crime, the Globalisation of Crime and the nature of the Post-Modern World. Please discuss these links…..</a:t>
            </a:r>
          </a:p>
        </p:txBody>
      </p:sp>
      <p:sp>
        <p:nvSpPr>
          <p:cNvPr id="6154" name="Rectangle 10">
            <a:extLst>
              <a:ext uri="{FF2B5EF4-FFF2-40B4-BE49-F238E27FC236}">
                <a16:creationId xmlns:a16="http://schemas.microsoft.com/office/drawing/2014/main" id="{C5841383-DBF0-4DAE-85CD-B161FD501331}"/>
              </a:ext>
            </a:extLst>
          </p:cNvPr>
          <p:cNvSpPr>
            <a:spLocks noChangeArrowheads="1"/>
          </p:cNvSpPr>
          <p:nvPr/>
        </p:nvSpPr>
        <p:spPr bwMode="auto">
          <a:xfrm rot="21339573">
            <a:off x="1827214" y="5883276"/>
            <a:ext cx="2592387" cy="57626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pPr>
            <a:r>
              <a:rPr lang="en-GB" altLang="en-US" sz="1400">
                <a:latin typeface="Comic Sans MS" panose="030F0702030302020204" pitchFamily="66" charset="0"/>
              </a:rPr>
              <a:t>Transgressing Borders</a:t>
            </a:r>
          </a:p>
        </p:txBody>
      </p:sp>
      <p:sp>
        <p:nvSpPr>
          <p:cNvPr id="6155" name="Rectangle 11">
            <a:extLst>
              <a:ext uri="{FF2B5EF4-FFF2-40B4-BE49-F238E27FC236}">
                <a16:creationId xmlns:a16="http://schemas.microsoft.com/office/drawing/2014/main" id="{C2B01B55-D180-4A36-8147-872FF6430232}"/>
              </a:ext>
            </a:extLst>
          </p:cNvPr>
          <p:cNvSpPr>
            <a:spLocks noChangeArrowheads="1"/>
          </p:cNvSpPr>
          <p:nvPr/>
        </p:nvSpPr>
        <p:spPr bwMode="auto">
          <a:xfrm rot="21339573">
            <a:off x="1539875" y="4997451"/>
            <a:ext cx="3708400" cy="57626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pPr>
            <a:r>
              <a:rPr lang="en-GB" altLang="en-US" sz="1400">
                <a:latin typeface="Comic Sans MS" panose="030F0702030302020204" pitchFamily="66" charset="0"/>
              </a:rPr>
              <a:t>‘Free-Flowing’ Unstructured World</a:t>
            </a:r>
          </a:p>
        </p:txBody>
      </p:sp>
      <p:sp>
        <p:nvSpPr>
          <p:cNvPr id="6156" name="Rectangle 12">
            <a:extLst>
              <a:ext uri="{FF2B5EF4-FFF2-40B4-BE49-F238E27FC236}">
                <a16:creationId xmlns:a16="http://schemas.microsoft.com/office/drawing/2014/main" id="{2F2771A2-BE8C-4BBD-B94E-5596759B71A1}"/>
              </a:ext>
            </a:extLst>
          </p:cNvPr>
          <p:cNvSpPr>
            <a:spLocks noChangeArrowheads="1"/>
          </p:cNvSpPr>
          <p:nvPr/>
        </p:nvSpPr>
        <p:spPr bwMode="auto">
          <a:xfrm rot="21339573">
            <a:off x="4608513" y="5649913"/>
            <a:ext cx="5867400" cy="576262"/>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pPr>
            <a:r>
              <a:rPr lang="en-GB" altLang="en-US" sz="1400">
                <a:latin typeface="Comic Sans MS" panose="030F0702030302020204" pitchFamily="66" charset="0"/>
              </a:rPr>
              <a:t> Consumerism, Competition and the Market Economy</a:t>
            </a:r>
          </a:p>
        </p:txBody>
      </p:sp>
      <p:sp>
        <p:nvSpPr>
          <p:cNvPr id="6157" name="Rectangle 13">
            <a:extLst>
              <a:ext uri="{FF2B5EF4-FFF2-40B4-BE49-F238E27FC236}">
                <a16:creationId xmlns:a16="http://schemas.microsoft.com/office/drawing/2014/main" id="{47F1B5B6-7C23-4F7D-A969-6C1C075BADD3}"/>
              </a:ext>
            </a:extLst>
          </p:cNvPr>
          <p:cNvSpPr>
            <a:spLocks noChangeArrowheads="1"/>
          </p:cNvSpPr>
          <p:nvPr/>
        </p:nvSpPr>
        <p:spPr bwMode="auto">
          <a:xfrm rot="21339573">
            <a:off x="5467351" y="4830763"/>
            <a:ext cx="4968875" cy="576262"/>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pPr>
            <a:r>
              <a:rPr lang="en-GB" altLang="en-US" sz="1400">
                <a:latin typeface="Comic Sans MS" panose="030F0702030302020204" pitchFamily="66" charset="0"/>
              </a:rPr>
              <a:t> Glocalization (Robertson, Wellman, Bauman)</a:t>
            </a:r>
          </a:p>
        </p:txBody>
      </p:sp>
      <p:sp>
        <p:nvSpPr>
          <p:cNvPr id="2" name="WordArt 14">
            <a:extLst>
              <a:ext uri="{FF2B5EF4-FFF2-40B4-BE49-F238E27FC236}">
                <a16:creationId xmlns:a16="http://schemas.microsoft.com/office/drawing/2014/main" id="{42DCD967-5066-40B2-87C2-64116469B43D}"/>
              </a:ext>
            </a:extLst>
          </p:cNvPr>
          <p:cNvSpPr>
            <a:spLocks noChangeArrowheads="1" noChangeShapeType="1" noTextEdit="1"/>
          </p:cNvSpPr>
          <p:nvPr/>
        </p:nvSpPr>
        <p:spPr bwMode="auto">
          <a:xfrm rot="21319548">
            <a:off x="1679575" y="341313"/>
            <a:ext cx="5545138" cy="576262"/>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9900"/>
                </a:solidFill>
                <a:latin typeface="Berlin Sans FB" panose="020E0602020502020306" pitchFamily="34" charset="0"/>
              </a:rPr>
              <a:t>Post Modernist Link</a:t>
            </a:r>
          </a:p>
        </p:txBody>
      </p:sp>
    </p:spTree>
    <p:custDataLst>
      <p:tags r:id="rId1"/>
    </p:custDataLst>
  </p:cSld>
  <p:clrMapOvr>
    <a:masterClrMapping/>
  </p:clrMapOvr>
  <p:transition advTm="1054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fade">
                                      <p:cBhvr>
                                        <p:cTn id="7" dur="800" decel="100000"/>
                                        <p:tgtEl>
                                          <p:spTgt spid="6152"/>
                                        </p:tgtEl>
                                      </p:cBhvr>
                                    </p:animEffect>
                                    <p:anim calcmode="lin" valueType="num">
                                      <p:cBhvr>
                                        <p:cTn id="8" dur="800" decel="100000" fill="hold"/>
                                        <p:tgtEl>
                                          <p:spTgt spid="6152"/>
                                        </p:tgtEl>
                                        <p:attrNameLst>
                                          <p:attrName>style.rotation</p:attrName>
                                        </p:attrNameLst>
                                      </p:cBhvr>
                                      <p:tavLst>
                                        <p:tav tm="0">
                                          <p:val>
                                            <p:fltVal val="-90"/>
                                          </p:val>
                                        </p:tav>
                                        <p:tav tm="100000">
                                          <p:val>
                                            <p:fltVal val="0"/>
                                          </p:val>
                                        </p:tav>
                                      </p:tavLst>
                                    </p:anim>
                                    <p:anim calcmode="lin" valueType="num">
                                      <p:cBhvr>
                                        <p:cTn id="9" dur="800" decel="100000" fill="hold"/>
                                        <p:tgtEl>
                                          <p:spTgt spid="6152"/>
                                        </p:tgtEl>
                                        <p:attrNameLst>
                                          <p:attrName>ppt_x</p:attrName>
                                        </p:attrNameLst>
                                      </p:cBhvr>
                                      <p:tavLst>
                                        <p:tav tm="0">
                                          <p:val>
                                            <p:strVal val="#ppt_x+0.4"/>
                                          </p:val>
                                        </p:tav>
                                        <p:tav tm="100000">
                                          <p:val>
                                            <p:strVal val="#ppt_x-0.05"/>
                                          </p:val>
                                        </p:tav>
                                      </p:tavLst>
                                    </p:anim>
                                    <p:anim calcmode="lin" valueType="num">
                                      <p:cBhvr>
                                        <p:cTn id="10" dur="800" decel="100000" fill="hold"/>
                                        <p:tgtEl>
                                          <p:spTgt spid="615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5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5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150"/>
                                        </p:tgtEl>
                                        <p:attrNameLst>
                                          <p:attrName>style.visibility</p:attrName>
                                        </p:attrNameLst>
                                      </p:cBhvr>
                                      <p:to>
                                        <p:strVal val="visible"/>
                                      </p:to>
                                    </p:set>
                                    <p:animEffect transition="in" filter="fade">
                                      <p:cBhvr>
                                        <p:cTn id="17" dur="800" decel="100000"/>
                                        <p:tgtEl>
                                          <p:spTgt spid="6150"/>
                                        </p:tgtEl>
                                      </p:cBhvr>
                                    </p:animEffect>
                                    <p:anim calcmode="lin" valueType="num">
                                      <p:cBhvr>
                                        <p:cTn id="18" dur="800" decel="100000" fill="hold"/>
                                        <p:tgtEl>
                                          <p:spTgt spid="6150"/>
                                        </p:tgtEl>
                                        <p:attrNameLst>
                                          <p:attrName>style.rotation</p:attrName>
                                        </p:attrNameLst>
                                      </p:cBhvr>
                                      <p:tavLst>
                                        <p:tav tm="0">
                                          <p:val>
                                            <p:fltVal val="-90"/>
                                          </p:val>
                                        </p:tav>
                                        <p:tav tm="100000">
                                          <p:val>
                                            <p:fltVal val="0"/>
                                          </p:val>
                                        </p:tav>
                                      </p:tavLst>
                                    </p:anim>
                                    <p:anim calcmode="lin" valueType="num">
                                      <p:cBhvr>
                                        <p:cTn id="19" dur="800" decel="100000" fill="hold"/>
                                        <p:tgtEl>
                                          <p:spTgt spid="6150"/>
                                        </p:tgtEl>
                                        <p:attrNameLst>
                                          <p:attrName>ppt_x</p:attrName>
                                        </p:attrNameLst>
                                      </p:cBhvr>
                                      <p:tavLst>
                                        <p:tav tm="0">
                                          <p:val>
                                            <p:strVal val="#ppt_x+0.4"/>
                                          </p:val>
                                        </p:tav>
                                        <p:tav tm="100000">
                                          <p:val>
                                            <p:strVal val="#ppt_x-0.05"/>
                                          </p:val>
                                        </p:tav>
                                      </p:tavLst>
                                    </p:anim>
                                    <p:anim calcmode="lin" valueType="num">
                                      <p:cBhvr>
                                        <p:cTn id="20" dur="800" decel="100000" fill="hold"/>
                                        <p:tgtEl>
                                          <p:spTgt spid="6150"/>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150"/>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150"/>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fade">
                                      <p:cBhvr>
                                        <p:cTn id="27" dur="800" decel="100000"/>
                                        <p:tgtEl>
                                          <p:spTgt spid="6151"/>
                                        </p:tgtEl>
                                      </p:cBhvr>
                                    </p:animEffect>
                                    <p:anim calcmode="lin" valueType="num">
                                      <p:cBhvr>
                                        <p:cTn id="28" dur="800" decel="100000" fill="hold"/>
                                        <p:tgtEl>
                                          <p:spTgt spid="6151"/>
                                        </p:tgtEl>
                                        <p:attrNameLst>
                                          <p:attrName>style.rotation</p:attrName>
                                        </p:attrNameLst>
                                      </p:cBhvr>
                                      <p:tavLst>
                                        <p:tav tm="0">
                                          <p:val>
                                            <p:fltVal val="-90"/>
                                          </p:val>
                                        </p:tav>
                                        <p:tav tm="100000">
                                          <p:val>
                                            <p:fltVal val="0"/>
                                          </p:val>
                                        </p:tav>
                                      </p:tavLst>
                                    </p:anim>
                                    <p:anim calcmode="lin" valueType="num">
                                      <p:cBhvr>
                                        <p:cTn id="29" dur="800" decel="100000" fill="hold"/>
                                        <p:tgtEl>
                                          <p:spTgt spid="6151"/>
                                        </p:tgtEl>
                                        <p:attrNameLst>
                                          <p:attrName>ppt_x</p:attrName>
                                        </p:attrNameLst>
                                      </p:cBhvr>
                                      <p:tavLst>
                                        <p:tav tm="0">
                                          <p:val>
                                            <p:strVal val="#ppt_x+0.4"/>
                                          </p:val>
                                        </p:tav>
                                        <p:tav tm="100000">
                                          <p:val>
                                            <p:strVal val="#ppt_x-0.05"/>
                                          </p:val>
                                        </p:tav>
                                      </p:tavLst>
                                    </p:anim>
                                    <p:anim calcmode="lin" valueType="num">
                                      <p:cBhvr>
                                        <p:cTn id="30" dur="800" decel="100000" fill="hold"/>
                                        <p:tgtEl>
                                          <p:spTgt spid="6151"/>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151"/>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151"/>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155"/>
                                        </p:tgtEl>
                                        <p:attrNameLst>
                                          <p:attrName>style.visibility</p:attrName>
                                        </p:attrNameLst>
                                      </p:cBhvr>
                                      <p:to>
                                        <p:strVal val="visible"/>
                                      </p:to>
                                    </p:set>
                                    <p:animEffect transition="in" filter="fade">
                                      <p:cBhvr>
                                        <p:cTn id="37" dur="800" decel="100000"/>
                                        <p:tgtEl>
                                          <p:spTgt spid="6155"/>
                                        </p:tgtEl>
                                      </p:cBhvr>
                                    </p:animEffect>
                                    <p:anim calcmode="lin" valueType="num">
                                      <p:cBhvr>
                                        <p:cTn id="38" dur="800" decel="100000" fill="hold"/>
                                        <p:tgtEl>
                                          <p:spTgt spid="6155"/>
                                        </p:tgtEl>
                                        <p:attrNameLst>
                                          <p:attrName>style.rotation</p:attrName>
                                        </p:attrNameLst>
                                      </p:cBhvr>
                                      <p:tavLst>
                                        <p:tav tm="0">
                                          <p:val>
                                            <p:fltVal val="-90"/>
                                          </p:val>
                                        </p:tav>
                                        <p:tav tm="100000">
                                          <p:val>
                                            <p:fltVal val="0"/>
                                          </p:val>
                                        </p:tav>
                                      </p:tavLst>
                                    </p:anim>
                                    <p:anim calcmode="lin" valueType="num">
                                      <p:cBhvr>
                                        <p:cTn id="39" dur="800" decel="100000" fill="hold"/>
                                        <p:tgtEl>
                                          <p:spTgt spid="6155"/>
                                        </p:tgtEl>
                                        <p:attrNameLst>
                                          <p:attrName>ppt_x</p:attrName>
                                        </p:attrNameLst>
                                      </p:cBhvr>
                                      <p:tavLst>
                                        <p:tav tm="0">
                                          <p:val>
                                            <p:strVal val="#ppt_x+0.4"/>
                                          </p:val>
                                        </p:tav>
                                        <p:tav tm="100000">
                                          <p:val>
                                            <p:strVal val="#ppt_x-0.05"/>
                                          </p:val>
                                        </p:tav>
                                      </p:tavLst>
                                    </p:anim>
                                    <p:anim calcmode="lin" valueType="num">
                                      <p:cBhvr>
                                        <p:cTn id="40" dur="800" decel="100000" fill="hold"/>
                                        <p:tgtEl>
                                          <p:spTgt spid="6155"/>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155"/>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155"/>
                                        </p:tgtEl>
                                        <p:attrNameLst>
                                          <p:attrName>ppt_y</p:attrName>
                                        </p:attrNameLst>
                                      </p:cBhvr>
                                      <p:tavLst>
                                        <p:tav tm="0">
                                          <p:val>
                                            <p:strVal val="#ppt_y+0.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6157"/>
                                        </p:tgtEl>
                                        <p:attrNameLst>
                                          <p:attrName>style.visibility</p:attrName>
                                        </p:attrNameLst>
                                      </p:cBhvr>
                                      <p:to>
                                        <p:strVal val="visible"/>
                                      </p:to>
                                    </p:set>
                                    <p:animEffect transition="in" filter="fade">
                                      <p:cBhvr>
                                        <p:cTn id="47" dur="800" decel="100000"/>
                                        <p:tgtEl>
                                          <p:spTgt spid="6157"/>
                                        </p:tgtEl>
                                      </p:cBhvr>
                                    </p:animEffect>
                                    <p:anim calcmode="lin" valueType="num">
                                      <p:cBhvr>
                                        <p:cTn id="48" dur="800" decel="100000" fill="hold"/>
                                        <p:tgtEl>
                                          <p:spTgt spid="6157"/>
                                        </p:tgtEl>
                                        <p:attrNameLst>
                                          <p:attrName>style.rotation</p:attrName>
                                        </p:attrNameLst>
                                      </p:cBhvr>
                                      <p:tavLst>
                                        <p:tav tm="0">
                                          <p:val>
                                            <p:fltVal val="-90"/>
                                          </p:val>
                                        </p:tav>
                                        <p:tav tm="100000">
                                          <p:val>
                                            <p:fltVal val="0"/>
                                          </p:val>
                                        </p:tav>
                                      </p:tavLst>
                                    </p:anim>
                                    <p:anim calcmode="lin" valueType="num">
                                      <p:cBhvr>
                                        <p:cTn id="49" dur="800" decel="100000" fill="hold"/>
                                        <p:tgtEl>
                                          <p:spTgt spid="6157"/>
                                        </p:tgtEl>
                                        <p:attrNameLst>
                                          <p:attrName>ppt_x</p:attrName>
                                        </p:attrNameLst>
                                      </p:cBhvr>
                                      <p:tavLst>
                                        <p:tav tm="0">
                                          <p:val>
                                            <p:strVal val="#ppt_x+0.4"/>
                                          </p:val>
                                        </p:tav>
                                        <p:tav tm="100000">
                                          <p:val>
                                            <p:strVal val="#ppt_x-0.05"/>
                                          </p:val>
                                        </p:tav>
                                      </p:tavLst>
                                    </p:anim>
                                    <p:anim calcmode="lin" valueType="num">
                                      <p:cBhvr>
                                        <p:cTn id="50" dur="800" decel="100000" fill="hold"/>
                                        <p:tgtEl>
                                          <p:spTgt spid="6157"/>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6157"/>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6157"/>
                                        </p:tgtEl>
                                        <p:attrNameLst>
                                          <p:attrName>ppt_y</p:attrName>
                                        </p:attrNameLst>
                                      </p:cBhvr>
                                      <p:tavLst>
                                        <p:tav tm="0">
                                          <p:val>
                                            <p:strVal val="#ppt_y+0.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6154"/>
                                        </p:tgtEl>
                                        <p:attrNameLst>
                                          <p:attrName>style.visibility</p:attrName>
                                        </p:attrNameLst>
                                      </p:cBhvr>
                                      <p:to>
                                        <p:strVal val="visible"/>
                                      </p:to>
                                    </p:set>
                                    <p:animEffect transition="in" filter="fade">
                                      <p:cBhvr>
                                        <p:cTn id="57" dur="800" decel="100000"/>
                                        <p:tgtEl>
                                          <p:spTgt spid="6154"/>
                                        </p:tgtEl>
                                      </p:cBhvr>
                                    </p:animEffect>
                                    <p:anim calcmode="lin" valueType="num">
                                      <p:cBhvr>
                                        <p:cTn id="58" dur="800" decel="100000" fill="hold"/>
                                        <p:tgtEl>
                                          <p:spTgt spid="6154"/>
                                        </p:tgtEl>
                                        <p:attrNameLst>
                                          <p:attrName>style.rotation</p:attrName>
                                        </p:attrNameLst>
                                      </p:cBhvr>
                                      <p:tavLst>
                                        <p:tav tm="0">
                                          <p:val>
                                            <p:fltVal val="-90"/>
                                          </p:val>
                                        </p:tav>
                                        <p:tav tm="100000">
                                          <p:val>
                                            <p:fltVal val="0"/>
                                          </p:val>
                                        </p:tav>
                                      </p:tavLst>
                                    </p:anim>
                                    <p:anim calcmode="lin" valueType="num">
                                      <p:cBhvr>
                                        <p:cTn id="59" dur="800" decel="100000" fill="hold"/>
                                        <p:tgtEl>
                                          <p:spTgt spid="6154"/>
                                        </p:tgtEl>
                                        <p:attrNameLst>
                                          <p:attrName>ppt_x</p:attrName>
                                        </p:attrNameLst>
                                      </p:cBhvr>
                                      <p:tavLst>
                                        <p:tav tm="0">
                                          <p:val>
                                            <p:strVal val="#ppt_x+0.4"/>
                                          </p:val>
                                        </p:tav>
                                        <p:tav tm="100000">
                                          <p:val>
                                            <p:strVal val="#ppt_x-0.05"/>
                                          </p:val>
                                        </p:tav>
                                      </p:tavLst>
                                    </p:anim>
                                    <p:anim calcmode="lin" valueType="num">
                                      <p:cBhvr>
                                        <p:cTn id="60" dur="800" decel="100000" fill="hold"/>
                                        <p:tgtEl>
                                          <p:spTgt spid="6154"/>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6154"/>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6154"/>
                                        </p:tgtEl>
                                        <p:attrNameLst>
                                          <p:attrName>ppt_y</p:attrName>
                                        </p:attrNameLst>
                                      </p:cBhvr>
                                      <p:tavLst>
                                        <p:tav tm="0">
                                          <p:val>
                                            <p:strVal val="#ppt_y+0.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6156"/>
                                        </p:tgtEl>
                                        <p:attrNameLst>
                                          <p:attrName>style.visibility</p:attrName>
                                        </p:attrNameLst>
                                      </p:cBhvr>
                                      <p:to>
                                        <p:strVal val="visible"/>
                                      </p:to>
                                    </p:set>
                                    <p:animEffect transition="in" filter="fade">
                                      <p:cBhvr>
                                        <p:cTn id="67" dur="800" decel="100000"/>
                                        <p:tgtEl>
                                          <p:spTgt spid="6156"/>
                                        </p:tgtEl>
                                      </p:cBhvr>
                                    </p:animEffect>
                                    <p:anim calcmode="lin" valueType="num">
                                      <p:cBhvr>
                                        <p:cTn id="68" dur="800" decel="100000" fill="hold"/>
                                        <p:tgtEl>
                                          <p:spTgt spid="6156"/>
                                        </p:tgtEl>
                                        <p:attrNameLst>
                                          <p:attrName>style.rotation</p:attrName>
                                        </p:attrNameLst>
                                      </p:cBhvr>
                                      <p:tavLst>
                                        <p:tav tm="0">
                                          <p:val>
                                            <p:fltVal val="-90"/>
                                          </p:val>
                                        </p:tav>
                                        <p:tav tm="100000">
                                          <p:val>
                                            <p:fltVal val="0"/>
                                          </p:val>
                                        </p:tav>
                                      </p:tavLst>
                                    </p:anim>
                                    <p:anim calcmode="lin" valueType="num">
                                      <p:cBhvr>
                                        <p:cTn id="69" dur="800" decel="100000" fill="hold"/>
                                        <p:tgtEl>
                                          <p:spTgt spid="6156"/>
                                        </p:tgtEl>
                                        <p:attrNameLst>
                                          <p:attrName>ppt_x</p:attrName>
                                        </p:attrNameLst>
                                      </p:cBhvr>
                                      <p:tavLst>
                                        <p:tav tm="0">
                                          <p:val>
                                            <p:strVal val="#ppt_x+0.4"/>
                                          </p:val>
                                        </p:tav>
                                        <p:tav tm="100000">
                                          <p:val>
                                            <p:strVal val="#ppt_x-0.05"/>
                                          </p:val>
                                        </p:tav>
                                      </p:tavLst>
                                    </p:anim>
                                    <p:anim calcmode="lin" valueType="num">
                                      <p:cBhvr>
                                        <p:cTn id="70" dur="800" decel="100000" fill="hold"/>
                                        <p:tgtEl>
                                          <p:spTgt spid="6156"/>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6156"/>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615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p:bldP spid="6151" grpId="0" animBg="1"/>
      <p:bldP spid="6152" grpId="0" animBg="1"/>
      <p:bldP spid="6154" grpId="0" animBg="1"/>
      <p:bldP spid="6155" grpId="0" animBg="1"/>
      <p:bldP spid="6156" grpId="0" animBg="1"/>
      <p:bldP spid="61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3" descr="See full size image">
            <a:hlinkClick r:id="rId3"/>
            <a:extLst>
              <a:ext uri="{FF2B5EF4-FFF2-40B4-BE49-F238E27FC236}">
                <a16:creationId xmlns:a16="http://schemas.microsoft.com/office/drawing/2014/main" id="{219CC434-3B16-4166-BC6F-3E82351C47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 Box 6">
            <a:extLst>
              <a:ext uri="{FF2B5EF4-FFF2-40B4-BE49-F238E27FC236}">
                <a16:creationId xmlns:a16="http://schemas.microsoft.com/office/drawing/2014/main" id="{82DA4B44-D500-448A-956E-68902786FCBF}"/>
              </a:ext>
            </a:extLst>
          </p:cNvPr>
          <p:cNvSpPr txBox="1">
            <a:spLocks noChangeArrowheads="1"/>
          </p:cNvSpPr>
          <p:nvPr/>
        </p:nvSpPr>
        <p:spPr bwMode="auto">
          <a:xfrm rot="21431089">
            <a:off x="1714500" y="1079500"/>
            <a:ext cx="5545138" cy="585788"/>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Environmental ‘Green’ Crime can also be linked to capitalism (Marxism) and therefore Corporate Crime….</a:t>
            </a:r>
          </a:p>
        </p:txBody>
      </p:sp>
      <p:grpSp>
        <p:nvGrpSpPr>
          <p:cNvPr id="2" name="Group 11">
            <a:extLst>
              <a:ext uri="{FF2B5EF4-FFF2-40B4-BE49-F238E27FC236}">
                <a16:creationId xmlns:a16="http://schemas.microsoft.com/office/drawing/2014/main" id="{6F14C100-D783-4C40-8574-D7F4CFA63276}"/>
              </a:ext>
            </a:extLst>
          </p:cNvPr>
          <p:cNvGrpSpPr>
            <a:grpSpLocks/>
          </p:cNvGrpSpPr>
          <p:nvPr/>
        </p:nvGrpSpPr>
        <p:grpSpPr bwMode="auto">
          <a:xfrm rot="21431089">
            <a:off x="2325689" y="1223964"/>
            <a:ext cx="8281987" cy="2454275"/>
            <a:chOff x="158" y="210"/>
            <a:chExt cx="5217" cy="1546"/>
          </a:xfrm>
        </p:grpSpPr>
        <p:sp>
          <p:nvSpPr>
            <p:cNvPr id="7178" name="Text Box 7">
              <a:extLst>
                <a:ext uri="{FF2B5EF4-FFF2-40B4-BE49-F238E27FC236}">
                  <a16:creationId xmlns:a16="http://schemas.microsoft.com/office/drawing/2014/main" id="{23E99418-A664-42F4-BC0B-0087ABADF9A2}"/>
                </a:ext>
              </a:extLst>
            </p:cNvPr>
            <p:cNvSpPr txBox="1">
              <a:spLocks noChangeArrowheads="1"/>
            </p:cNvSpPr>
            <p:nvPr/>
          </p:nvSpPr>
          <p:spPr bwMode="auto">
            <a:xfrm>
              <a:off x="158" y="845"/>
              <a:ext cx="5080" cy="911"/>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E.g. Toxic Waste -</a:t>
              </a:r>
            </a:p>
            <a:p>
              <a:pPr eaLnBrk="1" hangingPunct="1">
                <a:spcBef>
                  <a:spcPct val="50000"/>
                </a:spcBef>
                <a:buFontTx/>
                <a:buNone/>
              </a:pPr>
              <a:r>
                <a:rPr lang="en-GB" altLang="en-US" sz="1600">
                  <a:latin typeface="Comic Sans MS" panose="030F0702030302020204" pitchFamily="66" charset="0"/>
                </a:rPr>
                <a:t>By creating laws that regulate the disposal of toxic waste, capitalists can ‘capitalise’ on this by making profits through businesses that specialise in disposing of toxic waste. Thinking closer to home we might use the issue of recycling as an example of this.</a:t>
              </a:r>
            </a:p>
          </p:txBody>
        </p:sp>
        <p:pic>
          <p:nvPicPr>
            <p:cNvPr id="7179" name="Picture 10" descr="MCj02979870000[1]">
              <a:extLst>
                <a:ext uri="{FF2B5EF4-FFF2-40B4-BE49-F238E27FC236}">
                  <a16:creationId xmlns:a16="http://schemas.microsoft.com/office/drawing/2014/main" id="{F5FEABEB-B482-4005-98A7-2E31742EB1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8" y="210"/>
              <a:ext cx="907" cy="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7">
            <a:extLst>
              <a:ext uri="{FF2B5EF4-FFF2-40B4-BE49-F238E27FC236}">
                <a16:creationId xmlns:a16="http://schemas.microsoft.com/office/drawing/2014/main" id="{33C613F6-DB74-44D5-8999-7BFF7564BACB}"/>
              </a:ext>
            </a:extLst>
          </p:cNvPr>
          <p:cNvGrpSpPr>
            <a:grpSpLocks/>
          </p:cNvGrpSpPr>
          <p:nvPr/>
        </p:nvGrpSpPr>
        <p:grpSpPr bwMode="auto">
          <a:xfrm rot="21431089">
            <a:off x="1781175" y="4318001"/>
            <a:ext cx="8064500" cy="1878013"/>
            <a:chOff x="204" y="2614"/>
            <a:chExt cx="5080" cy="1183"/>
          </a:xfrm>
        </p:grpSpPr>
        <p:sp>
          <p:nvSpPr>
            <p:cNvPr id="7176" name="Text Box 8">
              <a:extLst>
                <a:ext uri="{FF2B5EF4-FFF2-40B4-BE49-F238E27FC236}">
                  <a16:creationId xmlns:a16="http://schemas.microsoft.com/office/drawing/2014/main" id="{106EAB1D-E491-4277-A450-D791DA9E4220}"/>
                </a:ext>
              </a:extLst>
            </p:cNvPr>
            <p:cNvSpPr txBox="1">
              <a:spLocks noChangeArrowheads="1"/>
            </p:cNvSpPr>
            <p:nvPr/>
          </p:nvSpPr>
          <p:spPr bwMode="auto">
            <a:xfrm>
              <a:off x="204" y="2614"/>
              <a:ext cx="5080" cy="523"/>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FontTx/>
                <a:buNone/>
              </a:pPr>
              <a:r>
                <a:rPr lang="en-GB" altLang="en-US" sz="1600">
                  <a:latin typeface="Comic Sans MS" panose="030F0702030302020204" pitchFamily="66" charset="0"/>
                </a:rPr>
                <a:t>South (1998) highlights how many western countries (which have criminalised toxic waste disposal in land fill sights) pay off officials of other ‘needier’ countries to dispose of the waste in their countries. </a:t>
              </a:r>
            </a:p>
          </p:txBody>
        </p:sp>
        <p:pic>
          <p:nvPicPr>
            <p:cNvPr id="7177" name="Picture 5" descr="ist2_3160975_environment_versus_profit_concept">
              <a:extLst>
                <a:ext uri="{FF2B5EF4-FFF2-40B4-BE49-F238E27FC236}">
                  <a16:creationId xmlns:a16="http://schemas.microsoft.com/office/drawing/2014/main" id="{78305D58-B4E6-423E-9780-486C7941CC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 y="3072"/>
              <a:ext cx="1089" cy="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sp>
        <p:nvSpPr>
          <p:cNvPr id="7182" name="Text Box 14">
            <a:extLst>
              <a:ext uri="{FF2B5EF4-FFF2-40B4-BE49-F238E27FC236}">
                <a16:creationId xmlns:a16="http://schemas.microsoft.com/office/drawing/2014/main" id="{AE5B7E63-4E1E-4C59-A66B-DAD5F7BB54D8}"/>
              </a:ext>
            </a:extLst>
          </p:cNvPr>
          <p:cNvSpPr txBox="1">
            <a:spLocks noChangeArrowheads="1"/>
          </p:cNvSpPr>
          <p:nvPr/>
        </p:nvSpPr>
        <p:spPr bwMode="auto">
          <a:xfrm rot="21431089">
            <a:off x="3913188" y="5562601"/>
            <a:ext cx="5973762" cy="1077913"/>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Questions: </a:t>
            </a:r>
          </a:p>
          <a:p>
            <a:pPr eaLnBrk="1" hangingPunct="1">
              <a:spcBef>
                <a:spcPct val="50000"/>
              </a:spcBef>
              <a:buFontTx/>
              <a:buNone/>
            </a:pPr>
            <a:r>
              <a:rPr lang="en-GB" altLang="en-US" sz="1600">
                <a:latin typeface="Comic Sans MS" panose="030F0702030302020204" pitchFamily="66" charset="0"/>
              </a:rPr>
              <a:t>How often and where do you here about these crimes?</a:t>
            </a:r>
          </a:p>
          <a:p>
            <a:pPr eaLnBrk="1" hangingPunct="1">
              <a:spcBef>
                <a:spcPct val="50000"/>
              </a:spcBef>
              <a:buFontTx/>
              <a:buNone/>
            </a:pPr>
            <a:r>
              <a:rPr lang="en-GB" altLang="en-US" sz="1600">
                <a:latin typeface="Comic Sans MS" panose="030F0702030302020204" pitchFamily="66" charset="0"/>
              </a:rPr>
              <a:t>What types of crime are you more likely to worry about?</a:t>
            </a:r>
          </a:p>
        </p:txBody>
      </p:sp>
      <p:sp>
        <p:nvSpPr>
          <p:cNvPr id="7175" name="WordArt 16">
            <a:extLst>
              <a:ext uri="{FF2B5EF4-FFF2-40B4-BE49-F238E27FC236}">
                <a16:creationId xmlns:a16="http://schemas.microsoft.com/office/drawing/2014/main" id="{9E8CBD7C-0D3D-4AE7-AE79-34AAEFC8754E}"/>
              </a:ext>
            </a:extLst>
          </p:cNvPr>
          <p:cNvSpPr>
            <a:spLocks noChangeArrowheads="1" noChangeShapeType="1" noTextEdit="1"/>
          </p:cNvSpPr>
          <p:nvPr/>
        </p:nvSpPr>
        <p:spPr bwMode="auto">
          <a:xfrm rot="21444817">
            <a:off x="1892300" y="260350"/>
            <a:ext cx="6408738"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CCCC00"/>
                </a:solidFill>
                <a:latin typeface="Berlin Sans FB" panose="020E0602020502020306" pitchFamily="34" charset="0"/>
              </a:rPr>
              <a:t>Marxist/ Capitalist Link</a:t>
            </a:r>
          </a:p>
        </p:txBody>
      </p:sp>
    </p:spTree>
    <p:custDataLst>
      <p:tags r:id="rId1"/>
    </p:custDataLst>
  </p:cSld>
  <p:clrMapOvr>
    <a:masterClrMapping/>
  </p:clrMapOvr>
  <p:transition advTm="22061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wipe(down)">
                                      <p:cBhvr>
                                        <p:cTn id="7" dur="580">
                                          <p:stCondLst>
                                            <p:cond delay="0"/>
                                          </p:stCondLst>
                                        </p:cTn>
                                        <p:tgtEl>
                                          <p:spTgt spid="7174"/>
                                        </p:tgtEl>
                                      </p:cBhvr>
                                    </p:animEffect>
                                    <p:anim calcmode="lin" valueType="num">
                                      <p:cBhvr>
                                        <p:cTn id="8" dur="1822" tmFilter="0,0; 0.14,0.36; 0.43,0.73; 0.71,0.91; 1.0,1.0">
                                          <p:stCondLst>
                                            <p:cond delay="0"/>
                                          </p:stCondLst>
                                        </p:cTn>
                                        <p:tgtEl>
                                          <p:spTgt spid="71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4"/>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4"/>
                                        </p:tgtEl>
                                      </p:cBhvr>
                                      <p:to x="100000" y="60000"/>
                                    </p:animScale>
                                    <p:animScale>
                                      <p:cBhvr>
                                        <p:cTn id="14" dur="166" decel="50000">
                                          <p:stCondLst>
                                            <p:cond delay="676"/>
                                          </p:stCondLst>
                                        </p:cTn>
                                        <p:tgtEl>
                                          <p:spTgt spid="7174"/>
                                        </p:tgtEl>
                                      </p:cBhvr>
                                      <p:to x="100000" y="100000"/>
                                    </p:animScale>
                                    <p:animScale>
                                      <p:cBhvr>
                                        <p:cTn id="15" dur="26">
                                          <p:stCondLst>
                                            <p:cond delay="1312"/>
                                          </p:stCondLst>
                                        </p:cTn>
                                        <p:tgtEl>
                                          <p:spTgt spid="7174"/>
                                        </p:tgtEl>
                                      </p:cBhvr>
                                      <p:to x="100000" y="80000"/>
                                    </p:animScale>
                                    <p:animScale>
                                      <p:cBhvr>
                                        <p:cTn id="16" dur="166" decel="50000">
                                          <p:stCondLst>
                                            <p:cond delay="1338"/>
                                          </p:stCondLst>
                                        </p:cTn>
                                        <p:tgtEl>
                                          <p:spTgt spid="7174"/>
                                        </p:tgtEl>
                                      </p:cBhvr>
                                      <p:to x="100000" y="100000"/>
                                    </p:animScale>
                                    <p:animScale>
                                      <p:cBhvr>
                                        <p:cTn id="17" dur="26">
                                          <p:stCondLst>
                                            <p:cond delay="1642"/>
                                          </p:stCondLst>
                                        </p:cTn>
                                        <p:tgtEl>
                                          <p:spTgt spid="7174"/>
                                        </p:tgtEl>
                                      </p:cBhvr>
                                      <p:to x="100000" y="90000"/>
                                    </p:animScale>
                                    <p:animScale>
                                      <p:cBhvr>
                                        <p:cTn id="18" dur="166" decel="50000">
                                          <p:stCondLst>
                                            <p:cond delay="1668"/>
                                          </p:stCondLst>
                                        </p:cTn>
                                        <p:tgtEl>
                                          <p:spTgt spid="7174"/>
                                        </p:tgtEl>
                                      </p:cBhvr>
                                      <p:to x="100000" y="100000"/>
                                    </p:animScale>
                                    <p:animScale>
                                      <p:cBhvr>
                                        <p:cTn id="19" dur="26">
                                          <p:stCondLst>
                                            <p:cond delay="1808"/>
                                          </p:stCondLst>
                                        </p:cTn>
                                        <p:tgtEl>
                                          <p:spTgt spid="7174"/>
                                        </p:tgtEl>
                                      </p:cBhvr>
                                      <p:to x="100000" y="95000"/>
                                    </p:animScale>
                                    <p:animScale>
                                      <p:cBhvr>
                                        <p:cTn id="20" dur="166" decel="50000">
                                          <p:stCondLst>
                                            <p:cond delay="1834"/>
                                          </p:stCondLst>
                                        </p:cTn>
                                        <p:tgtEl>
                                          <p:spTgt spid="717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80">
                                          <p:stCondLst>
                                            <p:cond delay="0"/>
                                          </p:stCondLst>
                                        </p:cTn>
                                        <p:tgtEl>
                                          <p:spTgt spid="3"/>
                                        </p:tgtEl>
                                      </p:cBhvr>
                                    </p:animEffect>
                                    <p:anim calcmode="lin" valueType="num">
                                      <p:cBhvr>
                                        <p:cTn id="4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gtEl>
                                      </p:cBhvr>
                                      <p:to x="100000" y="60000"/>
                                    </p:animScale>
                                    <p:animScale>
                                      <p:cBhvr>
                                        <p:cTn id="50" dur="166" decel="50000">
                                          <p:stCondLst>
                                            <p:cond delay="676"/>
                                          </p:stCondLst>
                                        </p:cTn>
                                        <p:tgtEl>
                                          <p:spTgt spid="3"/>
                                        </p:tgtEl>
                                      </p:cBhvr>
                                      <p:to x="100000" y="100000"/>
                                    </p:animScale>
                                    <p:animScale>
                                      <p:cBhvr>
                                        <p:cTn id="51" dur="26">
                                          <p:stCondLst>
                                            <p:cond delay="1312"/>
                                          </p:stCondLst>
                                        </p:cTn>
                                        <p:tgtEl>
                                          <p:spTgt spid="3"/>
                                        </p:tgtEl>
                                      </p:cBhvr>
                                      <p:to x="100000" y="80000"/>
                                    </p:animScale>
                                    <p:animScale>
                                      <p:cBhvr>
                                        <p:cTn id="52" dur="166" decel="50000">
                                          <p:stCondLst>
                                            <p:cond delay="1338"/>
                                          </p:stCondLst>
                                        </p:cTn>
                                        <p:tgtEl>
                                          <p:spTgt spid="3"/>
                                        </p:tgtEl>
                                      </p:cBhvr>
                                      <p:to x="100000" y="100000"/>
                                    </p:animScale>
                                    <p:animScale>
                                      <p:cBhvr>
                                        <p:cTn id="53" dur="26">
                                          <p:stCondLst>
                                            <p:cond delay="1642"/>
                                          </p:stCondLst>
                                        </p:cTn>
                                        <p:tgtEl>
                                          <p:spTgt spid="3"/>
                                        </p:tgtEl>
                                      </p:cBhvr>
                                      <p:to x="100000" y="90000"/>
                                    </p:animScale>
                                    <p:animScale>
                                      <p:cBhvr>
                                        <p:cTn id="54" dur="166" decel="50000">
                                          <p:stCondLst>
                                            <p:cond delay="1668"/>
                                          </p:stCondLst>
                                        </p:cTn>
                                        <p:tgtEl>
                                          <p:spTgt spid="3"/>
                                        </p:tgtEl>
                                      </p:cBhvr>
                                      <p:to x="100000" y="100000"/>
                                    </p:animScale>
                                    <p:animScale>
                                      <p:cBhvr>
                                        <p:cTn id="55" dur="26">
                                          <p:stCondLst>
                                            <p:cond delay="1808"/>
                                          </p:stCondLst>
                                        </p:cTn>
                                        <p:tgtEl>
                                          <p:spTgt spid="3"/>
                                        </p:tgtEl>
                                      </p:cBhvr>
                                      <p:to x="100000" y="95000"/>
                                    </p:animScale>
                                    <p:animScale>
                                      <p:cBhvr>
                                        <p:cTn id="56" dur="166" decel="50000">
                                          <p:stCondLst>
                                            <p:cond delay="1834"/>
                                          </p:stCondLst>
                                        </p:cTn>
                                        <p:tgtEl>
                                          <p:spTgt spid="3"/>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7182"/>
                                        </p:tgtEl>
                                        <p:attrNameLst>
                                          <p:attrName>style.visibility</p:attrName>
                                        </p:attrNameLst>
                                      </p:cBhvr>
                                      <p:to>
                                        <p:strVal val="visible"/>
                                      </p:to>
                                    </p:set>
                                    <p:animEffect transition="in" filter="slide(fromBottom)">
                                      <p:cBhvr>
                                        <p:cTn id="61" dur="500"/>
                                        <p:tgtEl>
                                          <p:spTgt spid="7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8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1546_deforestation">
            <a:extLst>
              <a:ext uri="{FF2B5EF4-FFF2-40B4-BE49-F238E27FC236}">
                <a16:creationId xmlns:a16="http://schemas.microsoft.com/office/drawing/2014/main" id="{C5D87718-5D4C-4A6F-B2D6-6649050F08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7">
            <a:extLst>
              <a:ext uri="{FF2B5EF4-FFF2-40B4-BE49-F238E27FC236}">
                <a16:creationId xmlns:a16="http://schemas.microsoft.com/office/drawing/2014/main" id="{10CF9BA6-C3A6-4F8C-8AEB-EB456E8F2115}"/>
              </a:ext>
            </a:extLst>
          </p:cNvPr>
          <p:cNvSpPr txBox="1">
            <a:spLocks noChangeArrowheads="1"/>
          </p:cNvSpPr>
          <p:nvPr/>
        </p:nvSpPr>
        <p:spPr bwMode="auto">
          <a:xfrm rot="21304063">
            <a:off x="2584451" y="2571751"/>
            <a:ext cx="6983413" cy="923925"/>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800">
                <a:latin typeface="Comic Sans MS" panose="030F0702030302020204" pitchFamily="66" charset="0"/>
              </a:rPr>
              <a:t>Brazil’ Catholic Land Commission (2008): At least 260 environmental activists are threatened with murder due to their fight against loggers, farmers and cattle ranchers.</a:t>
            </a:r>
          </a:p>
        </p:txBody>
      </p:sp>
      <p:sp>
        <p:nvSpPr>
          <p:cNvPr id="8196" name="WordArt 8">
            <a:extLst>
              <a:ext uri="{FF2B5EF4-FFF2-40B4-BE49-F238E27FC236}">
                <a16:creationId xmlns:a16="http://schemas.microsoft.com/office/drawing/2014/main" id="{D8486A5C-E2BF-41CF-B113-C0BFE208456D}"/>
              </a:ext>
            </a:extLst>
          </p:cNvPr>
          <p:cNvSpPr>
            <a:spLocks noChangeArrowheads="1" noChangeShapeType="1" noTextEdit="1"/>
          </p:cNvSpPr>
          <p:nvPr/>
        </p:nvSpPr>
        <p:spPr bwMode="auto">
          <a:xfrm rot="21344538">
            <a:off x="1689101" y="344489"/>
            <a:ext cx="6772275" cy="833437"/>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9900"/>
                </a:solidFill>
                <a:latin typeface="Berlin Sans FB" panose="020E0602020502020306" pitchFamily="34" charset="0"/>
              </a:rPr>
              <a:t>Evidence of a Capitalist Regime?</a:t>
            </a:r>
          </a:p>
        </p:txBody>
      </p:sp>
      <p:grpSp>
        <p:nvGrpSpPr>
          <p:cNvPr id="2" name="Group 13">
            <a:extLst>
              <a:ext uri="{FF2B5EF4-FFF2-40B4-BE49-F238E27FC236}">
                <a16:creationId xmlns:a16="http://schemas.microsoft.com/office/drawing/2014/main" id="{32B1D472-9326-49B2-B3F3-B34F2875D769}"/>
              </a:ext>
            </a:extLst>
          </p:cNvPr>
          <p:cNvGrpSpPr>
            <a:grpSpLocks/>
          </p:cNvGrpSpPr>
          <p:nvPr/>
        </p:nvGrpSpPr>
        <p:grpSpPr bwMode="auto">
          <a:xfrm rot="21304063">
            <a:off x="2332038" y="3363914"/>
            <a:ext cx="8280400" cy="1500187"/>
            <a:chOff x="340" y="2024"/>
            <a:chExt cx="5216" cy="945"/>
          </a:xfrm>
        </p:grpSpPr>
        <p:sp>
          <p:nvSpPr>
            <p:cNvPr id="8204" name="Text Box 9">
              <a:extLst>
                <a:ext uri="{FF2B5EF4-FFF2-40B4-BE49-F238E27FC236}">
                  <a16:creationId xmlns:a16="http://schemas.microsoft.com/office/drawing/2014/main" id="{E437E349-3E97-4FF4-A3C5-E8D89E027605}"/>
                </a:ext>
              </a:extLst>
            </p:cNvPr>
            <p:cNvSpPr txBox="1">
              <a:spLocks noChangeArrowheads="1"/>
            </p:cNvSpPr>
            <p:nvPr/>
          </p:nvSpPr>
          <p:spPr bwMode="auto">
            <a:xfrm>
              <a:off x="340" y="2387"/>
              <a:ext cx="4399" cy="582"/>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FontTx/>
                <a:buNone/>
              </a:pPr>
              <a:r>
                <a:rPr lang="en-GB" altLang="en-US" sz="1800">
                  <a:latin typeface="Comic Sans MS" panose="030F0702030302020204" pitchFamily="66" charset="0"/>
                </a:rPr>
                <a:t>In September 2008 official statistics showed that deforestation in the Amazon had risen by 64% over the past year. Opposition to deforestation is extremely dangerous</a:t>
              </a:r>
            </a:p>
          </p:txBody>
        </p:sp>
        <p:sp>
          <p:nvSpPr>
            <p:cNvPr id="8205" name="AutoShape 10">
              <a:extLst>
                <a:ext uri="{FF2B5EF4-FFF2-40B4-BE49-F238E27FC236}">
                  <a16:creationId xmlns:a16="http://schemas.microsoft.com/office/drawing/2014/main" id="{D03A6E71-7BD5-42C5-B1B0-74668209A4D4}"/>
                </a:ext>
              </a:extLst>
            </p:cNvPr>
            <p:cNvSpPr>
              <a:spLocks noChangeArrowheads="1"/>
            </p:cNvSpPr>
            <p:nvPr/>
          </p:nvSpPr>
          <p:spPr bwMode="auto">
            <a:xfrm>
              <a:off x="4694" y="2024"/>
              <a:ext cx="862" cy="589"/>
            </a:xfrm>
            <a:prstGeom prst="curvedLeftArrow">
              <a:avLst>
                <a:gd name="adj1" fmla="val 16843"/>
                <a:gd name="adj2" fmla="val 40000"/>
                <a:gd name="adj3" fmla="val 27075"/>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600">
                <a:latin typeface="Comic Sans MS" panose="030F0702030302020204" pitchFamily="66" charset="0"/>
              </a:endParaRPr>
            </a:p>
          </p:txBody>
        </p:sp>
      </p:grpSp>
      <p:grpSp>
        <p:nvGrpSpPr>
          <p:cNvPr id="3" name="Group 14">
            <a:extLst>
              <a:ext uri="{FF2B5EF4-FFF2-40B4-BE49-F238E27FC236}">
                <a16:creationId xmlns:a16="http://schemas.microsoft.com/office/drawing/2014/main" id="{C6D5BED5-AE76-4401-A226-E4E812F75370}"/>
              </a:ext>
            </a:extLst>
          </p:cNvPr>
          <p:cNvGrpSpPr>
            <a:grpSpLocks/>
          </p:cNvGrpSpPr>
          <p:nvPr/>
        </p:nvGrpSpPr>
        <p:grpSpPr bwMode="auto">
          <a:xfrm rot="21304063">
            <a:off x="1647825" y="4803776"/>
            <a:ext cx="7956550" cy="1571625"/>
            <a:chOff x="748" y="2886"/>
            <a:chExt cx="5012" cy="990"/>
          </a:xfrm>
        </p:grpSpPr>
        <p:sp>
          <p:nvSpPr>
            <p:cNvPr id="8202" name="Text Box 12">
              <a:extLst>
                <a:ext uri="{FF2B5EF4-FFF2-40B4-BE49-F238E27FC236}">
                  <a16:creationId xmlns:a16="http://schemas.microsoft.com/office/drawing/2014/main" id="{9CD5BF39-FB06-4889-ABA7-24953572D24E}"/>
                </a:ext>
              </a:extLst>
            </p:cNvPr>
            <p:cNvSpPr txBox="1">
              <a:spLocks noChangeArrowheads="1"/>
            </p:cNvSpPr>
            <p:nvPr/>
          </p:nvSpPr>
          <p:spPr bwMode="auto">
            <a:xfrm>
              <a:off x="1361" y="3294"/>
              <a:ext cx="4399" cy="582"/>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800">
                  <a:latin typeface="Comic Sans MS" panose="030F0702030302020204" pitchFamily="66" charset="0"/>
                </a:rPr>
                <a:t>Many activists have actually been killed by gunmen employed by loggers, farmers and ranchers in their attempt to protect the rainforest.</a:t>
              </a:r>
            </a:p>
          </p:txBody>
        </p:sp>
        <p:sp>
          <p:nvSpPr>
            <p:cNvPr id="8203" name="AutoShape 11">
              <a:extLst>
                <a:ext uri="{FF2B5EF4-FFF2-40B4-BE49-F238E27FC236}">
                  <a16:creationId xmlns:a16="http://schemas.microsoft.com/office/drawing/2014/main" id="{677456FE-FB01-4B0E-BEE7-B0F6B41F8765}"/>
                </a:ext>
              </a:extLst>
            </p:cNvPr>
            <p:cNvSpPr>
              <a:spLocks noChangeArrowheads="1"/>
            </p:cNvSpPr>
            <p:nvPr/>
          </p:nvSpPr>
          <p:spPr bwMode="auto">
            <a:xfrm>
              <a:off x="748" y="2886"/>
              <a:ext cx="680" cy="726"/>
            </a:xfrm>
            <a:prstGeom prst="curvedRightArrow">
              <a:avLst>
                <a:gd name="adj1" fmla="val 14235"/>
                <a:gd name="adj2" fmla="val 35588"/>
                <a:gd name="adj3" fmla="val 33384"/>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600">
                <a:latin typeface="Comic Sans MS" panose="030F0702030302020204" pitchFamily="66" charset="0"/>
              </a:endParaRPr>
            </a:p>
          </p:txBody>
        </p:sp>
      </p:grpSp>
      <p:grpSp>
        <p:nvGrpSpPr>
          <p:cNvPr id="4" name="Group 12">
            <a:extLst>
              <a:ext uri="{FF2B5EF4-FFF2-40B4-BE49-F238E27FC236}">
                <a16:creationId xmlns:a16="http://schemas.microsoft.com/office/drawing/2014/main" id="{06204206-4E1D-46B3-AF92-826320234F26}"/>
              </a:ext>
            </a:extLst>
          </p:cNvPr>
          <p:cNvGrpSpPr>
            <a:grpSpLocks/>
          </p:cNvGrpSpPr>
          <p:nvPr/>
        </p:nvGrpSpPr>
        <p:grpSpPr bwMode="auto">
          <a:xfrm>
            <a:off x="1792288" y="749300"/>
            <a:ext cx="7872412" cy="1428750"/>
            <a:chOff x="268700" y="748798"/>
            <a:chExt cx="7872072" cy="1428750"/>
          </a:xfrm>
        </p:grpSpPr>
        <p:sp>
          <p:nvSpPr>
            <p:cNvPr id="8200" name="Text Box 6">
              <a:extLst>
                <a:ext uri="{FF2B5EF4-FFF2-40B4-BE49-F238E27FC236}">
                  <a16:creationId xmlns:a16="http://schemas.microsoft.com/office/drawing/2014/main" id="{1662F85D-59D9-4BA9-A984-EB0677E02594}"/>
                </a:ext>
              </a:extLst>
            </p:cNvPr>
            <p:cNvSpPr txBox="1">
              <a:spLocks noChangeArrowheads="1"/>
            </p:cNvSpPr>
            <p:nvPr/>
          </p:nvSpPr>
          <p:spPr bwMode="auto">
            <a:xfrm rot="-295937">
              <a:off x="268700" y="1348395"/>
              <a:ext cx="6983413" cy="646331"/>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800">
                  <a:latin typeface="Comic Sans MS" panose="030F0702030302020204" pitchFamily="66" charset="0"/>
                </a:rPr>
                <a:t>Franco Fratinni (EU Justice Commissioner 2008) points out that 73% of Green Crime cases are committed by Corporations</a:t>
              </a:r>
            </a:p>
          </p:txBody>
        </p:sp>
        <p:pic>
          <p:nvPicPr>
            <p:cNvPr id="8201" name="Picture 13" descr="http://t2.gstatic.com/images?q=tbn:xDSS4St6VpIqPM:http://goodmorningumbria.files.wordpress.com/2010/01/francofrattini300dpi1.jpg">
              <a:hlinkClick r:id="rId4"/>
              <a:extLst>
                <a:ext uri="{FF2B5EF4-FFF2-40B4-BE49-F238E27FC236}">
                  <a16:creationId xmlns:a16="http://schemas.microsoft.com/office/drawing/2014/main" id="{330EDE4C-2530-4F9D-BA49-AC5E5A3368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67111">
              <a:off x="7197797" y="748798"/>
              <a:ext cx="942975" cy="1428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spTree>
    <p:custDataLst>
      <p:tags r:id="rId1"/>
    </p:custDataLst>
  </p:cSld>
  <p:clrMapOvr>
    <a:masterClrMapping/>
  </p:clrMapOvr>
  <p:transition advTm="5139"/>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024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ss_2119308_environment">
            <a:extLst>
              <a:ext uri="{FF2B5EF4-FFF2-40B4-BE49-F238E27FC236}">
                <a16:creationId xmlns:a16="http://schemas.microsoft.com/office/drawing/2014/main" id="{9B3AAA5E-35F3-490F-A52B-3CE58AD50C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6">
            <a:extLst>
              <a:ext uri="{FF2B5EF4-FFF2-40B4-BE49-F238E27FC236}">
                <a16:creationId xmlns:a16="http://schemas.microsoft.com/office/drawing/2014/main" id="{BA7C1860-A5D0-405F-9AF1-BCC29824B3B2}"/>
              </a:ext>
            </a:extLst>
          </p:cNvPr>
          <p:cNvSpPr txBox="1">
            <a:spLocks noChangeArrowheads="1"/>
          </p:cNvSpPr>
          <p:nvPr/>
        </p:nvSpPr>
        <p:spPr bwMode="auto">
          <a:xfrm rot="21313578">
            <a:off x="1847850" y="1819275"/>
            <a:ext cx="8497888" cy="58420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In 2007 the European Commission proposed to combat  all levels environmental crime. It’s main strategies for this were:</a:t>
            </a:r>
          </a:p>
        </p:txBody>
      </p:sp>
      <p:sp>
        <p:nvSpPr>
          <p:cNvPr id="9220" name="WordArt 7">
            <a:extLst>
              <a:ext uri="{FF2B5EF4-FFF2-40B4-BE49-F238E27FC236}">
                <a16:creationId xmlns:a16="http://schemas.microsoft.com/office/drawing/2014/main" id="{196B18B8-4916-4DCD-938C-4D696E0E758F}"/>
              </a:ext>
            </a:extLst>
          </p:cNvPr>
          <p:cNvSpPr>
            <a:spLocks noChangeArrowheads="1" noChangeShapeType="1" noTextEdit="1"/>
          </p:cNvSpPr>
          <p:nvPr/>
        </p:nvSpPr>
        <p:spPr bwMode="auto">
          <a:xfrm rot="21377485">
            <a:off x="1755776" y="363539"/>
            <a:ext cx="6265863" cy="7207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9900"/>
                </a:solidFill>
                <a:latin typeface="Berlin Sans FB" panose="020E0602020502020306" pitchFamily="34" charset="0"/>
              </a:rPr>
              <a:t>Addressing Green Crime</a:t>
            </a:r>
          </a:p>
        </p:txBody>
      </p:sp>
      <p:sp>
        <p:nvSpPr>
          <p:cNvPr id="8200" name="Text Box 8">
            <a:extLst>
              <a:ext uri="{FF2B5EF4-FFF2-40B4-BE49-F238E27FC236}">
                <a16:creationId xmlns:a16="http://schemas.microsoft.com/office/drawing/2014/main" id="{979C4403-1C8B-4B18-A974-57333084ED20}"/>
              </a:ext>
            </a:extLst>
          </p:cNvPr>
          <p:cNvSpPr txBox="1">
            <a:spLocks noChangeArrowheads="1"/>
          </p:cNvSpPr>
          <p:nvPr/>
        </p:nvSpPr>
        <p:spPr bwMode="auto">
          <a:xfrm rot="21313578">
            <a:off x="1846264" y="2898775"/>
            <a:ext cx="3709987" cy="338138"/>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600">
                <a:latin typeface="Comic Sans MS" panose="030F0702030302020204" pitchFamily="66" charset="0"/>
              </a:rPr>
              <a:t> To enforce existing ‘Green’ laws</a:t>
            </a:r>
          </a:p>
        </p:txBody>
      </p:sp>
      <p:sp>
        <p:nvSpPr>
          <p:cNvPr id="8202" name="Text Box 10">
            <a:extLst>
              <a:ext uri="{FF2B5EF4-FFF2-40B4-BE49-F238E27FC236}">
                <a16:creationId xmlns:a16="http://schemas.microsoft.com/office/drawing/2014/main" id="{72F2ADE4-F259-4BF8-8CBA-27C9C9ACC615}"/>
              </a:ext>
            </a:extLst>
          </p:cNvPr>
          <p:cNvSpPr txBox="1">
            <a:spLocks noChangeArrowheads="1"/>
          </p:cNvSpPr>
          <p:nvPr/>
        </p:nvSpPr>
        <p:spPr bwMode="auto">
          <a:xfrm rot="21313578">
            <a:off x="6383338" y="3835400"/>
            <a:ext cx="3744912" cy="58420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600">
                <a:latin typeface="Comic Sans MS" panose="030F0702030302020204" pitchFamily="66" charset="0"/>
              </a:rPr>
              <a:t> Encourage cooperation across borders</a:t>
            </a:r>
          </a:p>
        </p:txBody>
      </p:sp>
      <p:sp>
        <p:nvSpPr>
          <p:cNvPr id="8201" name="Text Box 9">
            <a:extLst>
              <a:ext uri="{FF2B5EF4-FFF2-40B4-BE49-F238E27FC236}">
                <a16:creationId xmlns:a16="http://schemas.microsoft.com/office/drawing/2014/main" id="{7DEB3BAC-BD32-49C4-B4EF-64871463C11F}"/>
              </a:ext>
            </a:extLst>
          </p:cNvPr>
          <p:cNvSpPr txBox="1">
            <a:spLocks noChangeArrowheads="1"/>
          </p:cNvSpPr>
          <p:nvPr/>
        </p:nvSpPr>
        <p:spPr bwMode="auto">
          <a:xfrm rot="21313578">
            <a:off x="1847851" y="3835400"/>
            <a:ext cx="3744913" cy="338138"/>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600">
                <a:latin typeface="Comic Sans MS" panose="030F0702030302020204" pitchFamily="66" charset="0"/>
              </a:rPr>
              <a:t> Standardise ‘Green’ guidelines</a:t>
            </a:r>
          </a:p>
        </p:txBody>
      </p:sp>
      <p:sp>
        <p:nvSpPr>
          <p:cNvPr id="8204" name="Text Box 12">
            <a:extLst>
              <a:ext uri="{FF2B5EF4-FFF2-40B4-BE49-F238E27FC236}">
                <a16:creationId xmlns:a16="http://schemas.microsoft.com/office/drawing/2014/main" id="{758BFEBF-1F51-4D84-B8D9-95CD8BC6328E}"/>
              </a:ext>
            </a:extLst>
          </p:cNvPr>
          <p:cNvSpPr txBox="1">
            <a:spLocks noChangeArrowheads="1"/>
          </p:cNvSpPr>
          <p:nvPr/>
        </p:nvSpPr>
        <p:spPr bwMode="auto">
          <a:xfrm rot="21313578">
            <a:off x="6311901" y="4843464"/>
            <a:ext cx="3744913" cy="338137"/>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600">
                <a:latin typeface="Comic Sans MS" panose="030F0702030302020204" pitchFamily="66" charset="0"/>
              </a:rPr>
              <a:t> More Prosecutions</a:t>
            </a:r>
          </a:p>
        </p:txBody>
      </p:sp>
      <p:sp>
        <p:nvSpPr>
          <p:cNvPr id="8205" name="Text Box 13">
            <a:extLst>
              <a:ext uri="{FF2B5EF4-FFF2-40B4-BE49-F238E27FC236}">
                <a16:creationId xmlns:a16="http://schemas.microsoft.com/office/drawing/2014/main" id="{1BBB8030-A36D-4B00-8F42-CC03EE388E2F}"/>
              </a:ext>
            </a:extLst>
          </p:cNvPr>
          <p:cNvSpPr txBox="1">
            <a:spLocks noChangeArrowheads="1"/>
          </p:cNvSpPr>
          <p:nvPr/>
        </p:nvSpPr>
        <p:spPr bwMode="auto">
          <a:xfrm rot="21313578">
            <a:off x="1847850" y="1243014"/>
            <a:ext cx="8497888" cy="338137"/>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1600">
                <a:latin typeface="Comic Sans MS" panose="030F0702030302020204" pitchFamily="66" charset="0"/>
              </a:rPr>
              <a:t>How might different forms of green crime be prevented?</a:t>
            </a:r>
          </a:p>
        </p:txBody>
      </p:sp>
      <p:sp>
        <p:nvSpPr>
          <p:cNvPr id="8203" name="Text Box 11">
            <a:extLst>
              <a:ext uri="{FF2B5EF4-FFF2-40B4-BE49-F238E27FC236}">
                <a16:creationId xmlns:a16="http://schemas.microsoft.com/office/drawing/2014/main" id="{5E43463A-C763-443A-B444-6667316683CA}"/>
              </a:ext>
            </a:extLst>
          </p:cNvPr>
          <p:cNvSpPr txBox="1">
            <a:spLocks noChangeArrowheads="1"/>
          </p:cNvSpPr>
          <p:nvPr/>
        </p:nvSpPr>
        <p:spPr bwMode="auto">
          <a:xfrm rot="21313578">
            <a:off x="1847851" y="4843464"/>
            <a:ext cx="3744913" cy="338137"/>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600">
                <a:latin typeface="Comic Sans MS" panose="030F0702030302020204" pitchFamily="66" charset="0"/>
              </a:rPr>
              <a:t> Heavier Fines</a:t>
            </a:r>
          </a:p>
        </p:txBody>
      </p:sp>
      <p:sp>
        <p:nvSpPr>
          <p:cNvPr id="8207" name="Text Box 15">
            <a:extLst>
              <a:ext uri="{FF2B5EF4-FFF2-40B4-BE49-F238E27FC236}">
                <a16:creationId xmlns:a16="http://schemas.microsoft.com/office/drawing/2014/main" id="{AC802DD6-6889-4012-AB7F-FF97B944DD7A}"/>
              </a:ext>
            </a:extLst>
          </p:cNvPr>
          <p:cNvSpPr txBox="1">
            <a:spLocks noChangeArrowheads="1"/>
          </p:cNvSpPr>
          <p:nvPr/>
        </p:nvSpPr>
        <p:spPr bwMode="auto">
          <a:xfrm rot="21313578">
            <a:off x="6311901" y="2970214"/>
            <a:ext cx="3744913" cy="338137"/>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600">
                <a:latin typeface="Comic Sans MS" panose="030F0702030302020204" pitchFamily="66" charset="0"/>
              </a:rPr>
              <a:t> More Prison Sentences</a:t>
            </a:r>
          </a:p>
        </p:txBody>
      </p:sp>
      <p:sp>
        <p:nvSpPr>
          <p:cNvPr id="8209" name="Text Box 17">
            <a:extLst>
              <a:ext uri="{FF2B5EF4-FFF2-40B4-BE49-F238E27FC236}">
                <a16:creationId xmlns:a16="http://schemas.microsoft.com/office/drawing/2014/main" id="{CC0AF456-D9F1-4C4D-830E-5867D0C18E8A}"/>
              </a:ext>
            </a:extLst>
          </p:cNvPr>
          <p:cNvSpPr txBox="1">
            <a:spLocks noChangeArrowheads="1"/>
          </p:cNvSpPr>
          <p:nvPr/>
        </p:nvSpPr>
        <p:spPr bwMode="auto">
          <a:xfrm rot="21313578">
            <a:off x="1774825" y="5778500"/>
            <a:ext cx="8497888" cy="58420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latin typeface="Comic Sans MS" panose="030F0702030302020204" pitchFamily="66" charset="0"/>
              </a:rPr>
              <a:t>Samantha Jayaram of the Uk Env. Agency (2008) suggests that it is ‘rare for councils to prosecute’ and that prison sentences are ‘rare’ for environmental crimes</a:t>
            </a:r>
          </a:p>
        </p:txBody>
      </p:sp>
    </p:spTree>
  </p:cSld>
  <p:clrMapOvr>
    <a:masterClrMapping/>
  </p:clrMapOvr>
  <p:transition advTm="1093"/>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 from="(-#ppt_w/2)" to="(#ppt_x)" calcmode="lin" valueType="num">
                                      <p:cBhvr>
                                        <p:cTn id="7" dur="600" fill="hold">
                                          <p:stCondLst>
                                            <p:cond delay="0"/>
                                          </p:stCondLst>
                                        </p:cTn>
                                        <p:tgtEl>
                                          <p:spTgt spid="8205"/>
                                        </p:tgtEl>
                                        <p:attrNameLst>
                                          <p:attrName>ppt_x</p:attrName>
                                        </p:attrNameLst>
                                      </p:cBhvr>
                                    </p:anim>
                                    <p:anim from="0" to="-1.0" calcmode="lin" valueType="num">
                                      <p:cBhvr>
                                        <p:cTn id="8" dur="200" decel="50000" autoRev="1" fill="hold">
                                          <p:stCondLst>
                                            <p:cond delay="600"/>
                                          </p:stCondLst>
                                        </p:cTn>
                                        <p:tgtEl>
                                          <p:spTgt spid="8205"/>
                                        </p:tgtEl>
                                        <p:attrNameLst>
                                          <p:attrName>xshear</p:attrName>
                                        </p:attrNameLst>
                                      </p:cBhvr>
                                    </p:anim>
                                    <p:animScale>
                                      <p:cBhvr>
                                        <p:cTn id="9" dur="200" decel="100000" autoRev="1" fill="hold">
                                          <p:stCondLst>
                                            <p:cond delay="600"/>
                                          </p:stCondLst>
                                        </p:cTn>
                                        <p:tgtEl>
                                          <p:spTgt spid="8205"/>
                                        </p:tgtEl>
                                      </p:cBhvr>
                                      <p:from x="100000" y="100000"/>
                                      <p:to x="80000" y="100000"/>
                                    </p:animScale>
                                    <p:anim by="(#ppt_h/3+#ppt_w*0.1)" calcmode="lin" valueType="num">
                                      <p:cBhvr additive="sum">
                                        <p:cTn id="10" dur="200" decel="100000" autoRev="1" fill="hold">
                                          <p:stCondLst>
                                            <p:cond delay="600"/>
                                          </p:stCondLst>
                                        </p:cTn>
                                        <p:tgtEl>
                                          <p:spTgt spid="8205"/>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8198"/>
                                        </p:tgtEl>
                                        <p:attrNameLst>
                                          <p:attrName>style.visibility</p:attrName>
                                        </p:attrNameLst>
                                      </p:cBhvr>
                                      <p:to>
                                        <p:strVal val="visible"/>
                                      </p:to>
                                    </p:set>
                                    <p:anim from="(-#ppt_w/2)" to="(#ppt_x)" calcmode="lin" valueType="num">
                                      <p:cBhvr>
                                        <p:cTn id="15" dur="600" fill="hold">
                                          <p:stCondLst>
                                            <p:cond delay="0"/>
                                          </p:stCondLst>
                                        </p:cTn>
                                        <p:tgtEl>
                                          <p:spTgt spid="8198"/>
                                        </p:tgtEl>
                                        <p:attrNameLst>
                                          <p:attrName>ppt_x</p:attrName>
                                        </p:attrNameLst>
                                      </p:cBhvr>
                                    </p:anim>
                                    <p:anim from="0" to="-1.0" calcmode="lin" valueType="num">
                                      <p:cBhvr>
                                        <p:cTn id="16" dur="200" decel="50000" autoRev="1" fill="hold">
                                          <p:stCondLst>
                                            <p:cond delay="600"/>
                                          </p:stCondLst>
                                        </p:cTn>
                                        <p:tgtEl>
                                          <p:spTgt spid="8198"/>
                                        </p:tgtEl>
                                        <p:attrNameLst>
                                          <p:attrName>xshear</p:attrName>
                                        </p:attrNameLst>
                                      </p:cBhvr>
                                    </p:anim>
                                    <p:animScale>
                                      <p:cBhvr>
                                        <p:cTn id="17" dur="200" decel="100000" autoRev="1" fill="hold">
                                          <p:stCondLst>
                                            <p:cond delay="600"/>
                                          </p:stCondLst>
                                        </p:cTn>
                                        <p:tgtEl>
                                          <p:spTgt spid="8198"/>
                                        </p:tgtEl>
                                      </p:cBhvr>
                                      <p:from x="100000" y="100000"/>
                                      <p:to x="80000" y="100000"/>
                                    </p:animScale>
                                    <p:anim by="(#ppt_h/3+#ppt_w*0.1)" calcmode="lin" valueType="num">
                                      <p:cBhvr additive="sum">
                                        <p:cTn id="18" dur="200" decel="100000" autoRev="1" fill="hold">
                                          <p:stCondLst>
                                            <p:cond delay="600"/>
                                          </p:stCondLst>
                                        </p:cTn>
                                        <p:tgtEl>
                                          <p:spTgt spid="8198"/>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0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0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0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0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20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0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8209"/>
                                        </p:tgtEl>
                                        <p:attrNameLst>
                                          <p:attrName>style.visibility</p:attrName>
                                        </p:attrNameLst>
                                      </p:cBhvr>
                                      <p:to>
                                        <p:strVal val="visible"/>
                                      </p:to>
                                    </p:set>
                                    <p:anim from="(-#ppt_w/2)" to="(#ppt_x)" calcmode="lin" valueType="num">
                                      <p:cBhvr>
                                        <p:cTn id="47" dur="600" fill="hold">
                                          <p:stCondLst>
                                            <p:cond delay="0"/>
                                          </p:stCondLst>
                                        </p:cTn>
                                        <p:tgtEl>
                                          <p:spTgt spid="8209"/>
                                        </p:tgtEl>
                                        <p:attrNameLst>
                                          <p:attrName>ppt_x</p:attrName>
                                        </p:attrNameLst>
                                      </p:cBhvr>
                                    </p:anim>
                                    <p:anim from="0" to="-1.0" calcmode="lin" valueType="num">
                                      <p:cBhvr>
                                        <p:cTn id="48" dur="200" decel="50000" autoRev="1" fill="hold">
                                          <p:stCondLst>
                                            <p:cond delay="600"/>
                                          </p:stCondLst>
                                        </p:cTn>
                                        <p:tgtEl>
                                          <p:spTgt spid="8209"/>
                                        </p:tgtEl>
                                        <p:attrNameLst>
                                          <p:attrName>xshear</p:attrName>
                                        </p:attrNameLst>
                                      </p:cBhvr>
                                    </p:anim>
                                    <p:animScale>
                                      <p:cBhvr>
                                        <p:cTn id="49" dur="200" decel="100000" autoRev="1" fill="hold">
                                          <p:stCondLst>
                                            <p:cond delay="600"/>
                                          </p:stCondLst>
                                        </p:cTn>
                                        <p:tgtEl>
                                          <p:spTgt spid="8209"/>
                                        </p:tgtEl>
                                      </p:cBhvr>
                                      <p:from x="100000" y="100000"/>
                                      <p:to x="80000" y="100000"/>
                                    </p:animScale>
                                    <p:anim by="(#ppt_h/3+#ppt_w*0.1)" calcmode="lin" valueType="num">
                                      <p:cBhvr additive="sum">
                                        <p:cTn id="50" dur="200" decel="100000" autoRev="1" fill="hold">
                                          <p:stCondLst>
                                            <p:cond delay="600"/>
                                          </p:stCondLst>
                                        </p:cTn>
                                        <p:tgtEl>
                                          <p:spTgt spid="820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200" grpId="0" animBg="1"/>
      <p:bldP spid="8202" grpId="0" animBg="1"/>
      <p:bldP spid="8201" grpId="0" animBg="1"/>
      <p:bldP spid="8204" grpId="0" animBg="1"/>
      <p:bldP spid="8205" grpId="0" animBg="1"/>
      <p:bldP spid="8203" grpId="0" animBg="1"/>
      <p:bldP spid="8207" grpId="0" animBg="1"/>
      <p:bldP spid="82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 descr="bluebell-3">
            <a:extLst>
              <a:ext uri="{FF2B5EF4-FFF2-40B4-BE49-F238E27FC236}">
                <a16:creationId xmlns:a16="http://schemas.microsoft.com/office/drawing/2014/main" id="{80CB799E-6BDC-4F26-B6DC-BB3EC1246D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4">
            <a:extLst>
              <a:ext uri="{FF2B5EF4-FFF2-40B4-BE49-F238E27FC236}">
                <a16:creationId xmlns:a16="http://schemas.microsoft.com/office/drawing/2014/main" id="{1ECE26EF-86B5-45C9-AE2E-B96B82F36299}"/>
              </a:ext>
            </a:extLst>
          </p:cNvPr>
          <p:cNvSpPr txBox="1">
            <a:spLocks noChangeArrowheads="1"/>
          </p:cNvSpPr>
          <p:nvPr/>
        </p:nvSpPr>
        <p:spPr bwMode="auto">
          <a:xfrm rot="21382634">
            <a:off x="1847850" y="2565400"/>
            <a:ext cx="8497888" cy="1062038"/>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1800">
                <a:latin typeface="Comic Sans MS" panose="030F0702030302020204" pitchFamily="66" charset="0"/>
              </a:rPr>
              <a:t>Discuss the extent to which you agree  with the following statement:</a:t>
            </a:r>
          </a:p>
          <a:p>
            <a:pPr algn="ctr" eaLnBrk="1" hangingPunct="1">
              <a:spcBef>
                <a:spcPct val="50000"/>
              </a:spcBef>
              <a:buFontTx/>
              <a:buNone/>
            </a:pPr>
            <a:r>
              <a:rPr lang="en-GB" altLang="en-US" sz="1800">
                <a:latin typeface="Comic Sans MS" panose="030F0702030302020204" pitchFamily="66" charset="0"/>
              </a:rPr>
              <a:t>Environmental Crime can be prevented/ lessened through better Primary &amp; Secondary Socialisation through Families and Education.</a:t>
            </a:r>
          </a:p>
        </p:txBody>
      </p:sp>
      <p:sp>
        <p:nvSpPr>
          <p:cNvPr id="9228" name="Text Box 12">
            <a:extLst>
              <a:ext uri="{FF2B5EF4-FFF2-40B4-BE49-F238E27FC236}">
                <a16:creationId xmlns:a16="http://schemas.microsoft.com/office/drawing/2014/main" id="{5FF0E62F-0F30-48CE-A00E-6D530AE64CBF}"/>
              </a:ext>
            </a:extLst>
          </p:cNvPr>
          <p:cNvSpPr txBox="1">
            <a:spLocks noChangeArrowheads="1"/>
          </p:cNvSpPr>
          <p:nvPr/>
        </p:nvSpPr>
        <p:spPr bwMode="auto">
          <a:xfrm rot="21382634">
            <a:off x="1847850" y="4076700"/>
            <a:ext cx="8497888" cy="369888"/>
          </a:xfrm>
          <a:prstGeom prst="rect">
            <a:avLst/>
          </a:prstGeom>
          <a:solidFill>
            <a:srgbClr val="FF99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GB" altLang="en-US" sz="1800">
                <a:latin typeface="Comic Sans MS" panose="030F0702030302020204" pitchFamily="66" charset="0"/>
              </a:rPr>
              <a:t>Why might Green Crime be difficult to research?</a:t>
            </a:r>
          </a:p>
        </p:txBody>
      </p:sp>
    </p:spTree>
  </p:cSld>
  <p:clrMapOvr>
    <a:masterClrMapping/>
  </p:clrMapOvr>
  <p:transition advTm="65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2000"/>
                                        <p:tgtEl>
                                          <p:spTgt spid="9220"/>
                                        </p:tgtEl>
                                      </p:cBhvr>
                                    </p:animEffect>
                                    <p:anim calcmode="lin" valueType="num">
                                      <p:cBhvr>
                                        <p:cTn id="8" dur="2000" fill="hold"/>
                                        <p:tgtEl>
                                          <p:spTgt spid="9220"/>
                                        </p:tgtEl>
                                        <p:attrNameLst>
                                          <p:attrName>style.rotation</p:attrName>
                                        </p:attrNameLst>
                                      </p:cBhvr>
                                      <p:tavLst>
                                        <p:tav tm="0">
                                          <p:val>
                                            <p:fltVal val="720"/>
                                          </p:val>
                                        </p:tav>
                                        <p:tav tm="100000">
                                          <p:val>
                                            <p:fltVal val="0"/>
                                          </p:val>
                                        </p:tav>
                                      </p:tavLst>
                                    </p:anim>
                                    <p:anim calcmode="lin" valueType="num">
                                      <p:cBhvr>
                                        <p:cTn id="9" dur="2000" fill="hold"/>
                                        <p:tgtEl>
                                          <p:spTgt spid="9220"/>
                                        </p:tgtEl>
                                        <p:attrNameLst>
                                          <p:attrName>ppt_h</p:attrName>
                                        </p:attrNameLst>
                                      </p:cBhvr>
                                      <p:tavLst>
                                        <p:tav tm="0">
                                          <p:val>
                                            <p:fltVal val="0"/>
                                          </p:val>
                                        </p:tav>
                                        <p:tav tm="100000">
                                          <p:val>
                                            <p:strVal val="#ppt_h"/>
                                          </p:val>
                                        </p:tav>
                                      </p:tavLst>
                                    </p:anim>
                                    <p:anim calcmode="lin" valueType="num">
                                      <p:cBhvr>
                                        <p:cTn id="10" dur="2000" fill="hold"/>
                                        <p:tgtEl>
                                          <p:spTgt spid="922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9228"/>
                                        </p:tgtEl>
                                        <p:attrNameLst>
                                          <p:attrName>style.visibility</p:attrName>
                                        </p:attrNameLst>
                                      </p:cBhvr>
                                      <p:to>
                                        <p:strVal val="visible"/>
                                      </p:to>
                                    </p:set>
                                    <p:animEffect transition="in" filter="fade">
                                      <p:cBhvr>
                                        <p:cTn id="15" dur="2000"/>
                                        <p:tgtEl>
                                          <p:spTgt spid="9228"/>
                                        </p:tgtEl>
                                      </p:cBhvr>
                                    </p:animEffect>
                                    <p:anim calcmode="lin" valueType="num">
                                      <p:cBhvr>
                                        <p:cTn id="16" dur="2000" fill="hold"/>
                                        <p:tgtEl>
                                          <p:spTgt spid="9228"/>
                                        </p:tgtEl>
                                        <p:attrNameLst>
                                          <p:attrName>style.rotation</p:attrName>
                                        </p:attrNameLst>
                                      </p:cBhvr>
                                      <p:tavLst>
                                        <p:tav tm="0">
                                          <p:val>
                                            <p:fltVal val="720"/>
                                          </p:val>
                                        </p:tav>
                                        <p:tav tm="100000">
                                          <p:val>
                                            <p:fltVal val="0"/>
                                          </p:val>
                                        </p:tav>
                                      </p:tavLst>
                                    </p:anim>
                                    <p:anim calcmode="lin" valueType="num">
                                      <p:cBhvr>
                                        <p:cTn id="17" dur="2000" fill="hold"/>
                                        <p:tgtEl>
                                          <p:spTgt spid="9228"/>
                                        </p:tgtEl>
                                        <p:attrNameLst>
                                          <p:attrName>ppt_h</p:attrName>
                                        </p:attrNameLst>
                                      </p:cBhvr>
                                      <p:tavLst>
                                        <p:tav tm="0">
                                          <p:val>
                                            <p:fltVal val="0"/>
                                          </p:val>
                                        </p:tav>
                                        <p:tav tm="100000">
                                          <p:val>
                                            <p:strVal val="#ppt_h"/>
                                          </p:val>
                                        </p:tav>
                                      </p:tavLst>
                                    </p:anim>
                                    <p:anim calcmode="lin" valueType="num">
                                      <p:cBhvr>
                                        <p:cTn id="18" dur="2000" fill="hold"/>
                                        <p:tgtEl>
                                          <p:spTgt spid="922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23/06/2009 15:07:34&quot;&gt;&lt;Slide id=&quot;256&quot; dur=&quot;2.641&quot; bld=&quot;|.7|1.1&quot;/&gt;&lt;Slide id=&quot;257&quot; dur=&quot;8.25&quot; bld=&quot;|.6|2|1.8|1|.7|1&quot;/&gt;&lt;Slide id=&quot;258&quot; dur=&quot;10.547&quot; bld=&quot;|1.2|1.5|1.4|2.4|1.3|1.4&quot;/&gt;&lt;Slide id=&quot;259&quot; dur=&quot;220.617&quot; bld=&quot;|1.1|2.1|2.1|18.5&quot;/&gt;&lt;Slide id=&quot;262&quot; dur=&quot;5.14&quot; bld=&quot;|1.9|.7|1&quot;/&gt;&lt;Slide id=&quot;260&quot; dur=&quot;1.094&quot;/&gt;&lt;Slide id=&quot;261&quot; dur=&quot;.656&quot;/&gt;&lt;/Timings&gt;&lt;Timings time=&quot;23/06/2009 15:01:54&quot;&gt;&lt;Slide id=&quot;256&quot; dur=&quot;1.453&quot;/&gt;&lt;Slide id=&quot;257&quot; dur=&quot;.64&quot;/&gt;&lt;Slide id=&quot;258&quot; dur=&quot;1.235&quot;/&gt;&lt;Slide id=&quot;259&quot; dur=&quot;.625&quot;/&gt;&lt;Slide id=&quot;262&quot; dur=&quot;.484&quot;/&gt;&lt;Slide id=&quot;260&quot; dur=&quot;.563&quot;/&gt;&lt;Slide id=&quot;261&quot; dur=&quot;.937&quot;/&gt;&lt;/Timings&gt;&lt;/WMTools&gt;"/>
</p:tagLst>
</file>

<file path=ppt/tags/tag2.xml><?xml version="1.0" encoding="utf-8"?>
<p:tagLst xmlns:a="http://schemas.openxmlformats.org/drawingml/2006/main" xmlns:r="http://schemas.openxmlformats.org/officeDocument/2006/relationships" xmlns:p="http://schemas.openxmlformats.org/presentationml/2006/main">
  <p:tag name="TIMING" val="|.7|1.1"/>
</p:tagLst>
</file>

<file path=ppt/tags/tag3.xml><?xml version="1.0" encoding="utf-8"?>
<p:tagLst xmlns:a="http://schemas.openxmlformats.org/drawingml/2006/main" xmlns:r="http://schemas.openxmlformats.org/officeDocument/2006/relationships" xmlns:p="http://schemas.openxmlformats.org/presentationml/2006/main">
  <p:tag name="TIMING" val="|.6|2|1.8|1|.7|1"/>
</p:tagLst>
</file>

<file path=ppt/tags/tag4.xml><?xml version="1.0" encoding="utf-8"?>
<p:tagLst xmlns:a="http://schemas.openxmlformats.org/drawingml/2006/main" xmlns:r="http://schemas.openxmlformats.org/officeDocument/2006/relationships" xmlns:p="http://schemas.openxmlformats.org/presentationml/2006/main">
  <p:tag name="TIMING" val="|1.2|1.5|1.4|2.4|1.3|1.4"/>
</p:tagLst>
</file>

<file path=ppt/tags/tag5.xml><?xml version="1.0" encoding="utf-8"?>
<p:tagLst xmlns:a="http://schemas.openxmlformats.org/drawingml/2006/main" xmlns:r="http://schemas.openxmlformats.org/officeDocument/2006/relationships" xmlns:p="http://schemas.openxmlformats.org/presentationml/2006/main">
  <p:tag name="TIMING" val="|1.1|2.1|2.1|18.5"/>
</p:tagLst>
</file>

<file path=ppt/tags/tag6.xml><?xml version="1.0" encoding="utf-8"?>
<p:tagLst xmlns:a="http://schemas.openxmlformats.org/drawingml/2006/main" xmlns:r="http://schemas.openxmlformats.org/officeDocument/2006/relationships" xmlns:p="http://schemas.openxmlformats.org/presentationml/2006/main">
  <p:tag name="TIMING" val="|1.9|.7|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667</Words>
  <Application>Microsoft Office PowerPoint</Application>
  <PresentationFormat>Widescreen</PresentationFormat>
  <Paragraphs>46</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Comic Sans MS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Wakefield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Support Unit</dc:creator>
  <cp:lastModifiedBy>chris livesey</cp:lastModifiedBy>
  <cp:revision>21</cp:revision>
  <dcterms:created xsi:type="dcterms:W3CDTF">2009-06-23T12:10:11Z</dcterms:created>
  <dcterms:modified xsi:type="dcterms:W3CDTF">2020-05-06T17:19:57Z</dcterms:modified>
</cp:coreProperties>
</file>