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62" r:id="rId3"/>
    <p:sldId id="274" r:id="rId4"/>
    <p:sldId id="280" r:id="rId5"/>
    <p:sldId id="281" r:id="rId6"/>
    <p:sldId id="327" r:id="rId7"/>
    <p:sldId id="264" r:id="rId8"/>
    <p:sldId id="329" r:id="rId9"/>
    <p:sldId id="328" r:id="rId10"/>
    <p:sldId id="330" r:id="rId11"/>
    <p:sldId id="266" r:id="rId12"/>
    <p:sldId id="267" r:id="rId13"/>
    <p:sldId id="269" r:id="rId14"/>
    <p:sldId id="282" r:id="rId15"/>
    <p:sldId id="270" r:id="rId16"/>
    <p:sldId id="271" r:id="rId17"/>
    <p:sldId id="275" r:id="rId18"/>
    <p:sldId id="279" r:id="rId19"/>
    <p:sldId id="272" r:id="rId20"/>
    <p:sldId id="278" r:id="rId21"/>
    <p:sldId id="283" r:id="rId22"/>
    <p:sldId id="284" r:id="rId23"/>
    <p:sldId id="285" r:id="rId24"/>
    <p:sldId id="287" r:id="rId25"/>
    <p:sldId id="288" r:id="rId26"/>
    <p:sldId id="291" r:id="rId27"/>
    <p:sldId id="292" r:id="rId28"/>
    <p:sldId id="29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65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2BFC70-9CD9-4EFF-868F-A5B22BBA5D6F}" type="datetimeFigureOut">
              <a:rPr lang="en-GB" smtClean="0"/>
              <a:t>23/05/2020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42D2E-56CA-485D-A22D-FCDAD9A65BD8}" type="slidenum">
              <a:rPr lang="en-GB" smtClean="0"/>
              <a:t>‹#›</a:t>
            </a:fld>
            <a:endParaRPr lang="en-GB"/>
          </a:p>
        </p:txBody>
      </p:sp>
    </p:spTree>
    <p:extLst>
      <p:ext uri="{BB962C8B-B14F-4D97-AF65-F5344CB8AC3E}">
        <p14:creationId xmlns:p14="http://schemas.microsoft.com/office/powerpoint/2010/main" val="1068555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Evidence on slide 8</a:t>
            </a:r>
          </a:p>
        </p:txBody>
      </p:sp>
      <p:sp>
        <p:nvSpPr>
          <p:cNvPr id="4" name="Slide Number Placeholder 3"/>
          <p:cNvSpPr>
            <a:spLocks noGrp="1"/>
          </p:cNvSpPr>
          <p:nvPr>
            <p:ph type="sldNum" sz="quarter" idx="10"/>
          </p:nvPr>
        </p:nvSpPr>
        <p:spPr/>
        <p:txBody>
          <a:bodyPr/>
          <a:lstStyle/>
          <a:p>
            <a:fld id="{475E1C16-1F74-4A61-BF19-04C47BFBE7E9}" type="slidenum">
              <a:rPr lang="en-GB" smtClean="0"/>
              <a:t>2</a:t>
            </a:fld>
            <a:endParaRPr lang="en-GB"/>
          </a:p>
        </p:txBody>
      </p:sp>
    </p:spTree>
    <p:extLst>
      <p:ext uri="{BB962C8B-B14F-4D97-AF65-F5344CB8AC3E}">
        <p14:creationId xmlns:p14="http://schemas.microsoft.com/office/powerpoint/2010/main" val="335178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Pages</a:t>
            </a:r>
            <a:r>
              <a:rPr lang="en-GB" baseline="0" dirty="0"/>
              <a:t> 96-100 of textbook</a:t>
            </a:r>
            <a:endParaRPr lang="en-GB" dirty="0"/>
          </a:p>
        </p:txBody>
      </p:sp>
      <p:sp>
        <p:nvSpPr>
          <p:cNvPr id="4" name="Slide Number Placeholder 3"/>
          <p:cNvSpPr>
            <a:spLocks noGrp="1"/>
          </p:cNvSpPr>
          <p:nvPr>
            <p:ph type="sldNum" sz="quarter" idx="10"/>
          </p:nvPr>
        </p:nvSpPr>
        <p:spPr/>
        <p:txBody>
          <a:bodyPr/>
          <a:lstStyle/>
          <a:p>
            <a:fld id="{475E1C16-1F74-4A61-BF19-04C47BFBE7E9}" type="slidenum">
              <a:rPr lang="en-GB" smtClean="0"/>
              <a:t>3</a:t>
            </a:fld>
            <a:endParaRPr lang="en-GB"/>
          </a:p>
        </p:txBody>
      </p:sp>
    </p:spTree>
    <p:extLst>
      <p:ext uri="{BB962C8B-B14F-4D97-AF65-F5344CB8AC3E}">
        <p14:creationId xmlns:p14="http://schemas.microsoft.com/office/powerpoint/2010/main" val="3351788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Pages</a:t>
            </a:r>
            <a:r>
              <a:rPr lang="en-GB" baseline="0" dirty="0"/>
              <a:t> 96-100 of textbook</a:t>
            </a:r>
            <a:endParaRPr lang="en-GB" dirty="0"/>
          </a:p>
        </p:txBody>
      </p:sp>
      <p:sp>
        <p:nvSpPr>
          <p:cNvPr id="4" name="Slide Number Placeholder 3"/>
          <p:cNvSpPr>
            <a:spLocks noGrp="1"/>
          </p:cNvSpPr>
          <p:nvPr>
            <p:ph type="sldNum" sz="quarter" idx="10"/>
          </p:nvPr>
        </p:nvSpPr>
        <p:spPr/>
        <p:txBody>
          <a:bodyPr/>
          <a:lstStyle/>
          <a:p>
            <a:fld id="{475E1C16-1F74-4A61-BF19-04C47BFBE7E9}" type="slidenum">
              <a:rPr lang="en-GB" smtClean="0"/>
              <a:t>4</a:t>
            </a:fld>
            <a:endParaRPr lang="en-GB"/>
          </a:p>
        </p:txBody>
      </p:sp>
    </p:spTree>
    <p:extLst>
      <p:ext uri="{BB962C8B-B14F-4D97-AF65-F5344CB8AC3E}">
        <p14:creationId xmlns:p14="http://schemas.microsoft.com/office/powerpoint/2010/main" val="335178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Pages</a:t>
            </a:r>
            <a:r>
              <a:rPr lang="en-GB" baseline="0" dirty="0"/>
              <a:t> 96-100 of textbook</a:t>
            </a:r>
            <a:endParaRPr lang="en-GB" dirty="0"/>
          </a:p>
        </p:txBody>
      </p:sp>
      <p:sp>
        <p:nvSpPr>
          <p:cNvPr id="4" name="Slide Number Placeholder 3"/>
          <p:cNvSpPr>
            <a:spLocks noGrp="1"/>
          </p:cNvSpPr>
          <p:nvPr>
            <p:ph type="sldNum" sz="quarter" idx="10"/>
          </p:nvPr>
        </p:nvSpPr>
        <p:spPr/>
        <p:txBody>
          <a:bodyPr/>
          <a:lstStyle/>
          <a:p>
            <a:fld id="{475E1C16-1F74-4A61-BF19-04C47BFBE7E9}" type="slidenum">
              <a:rPr lang="en-GB" smtClean="0"/>
              <a:t>5</a:t>
            </a:fld>
            <a:endParaRPr lang="en-GB"/>
          </a:p>
        </p:txBody>
      </p:sp>
    </p:spTree>
    <p:extLst>
      <p:ext uri="{BB962C8B-B14F-4D97-AF65-F5344CB8AC3E}">
        <p14:creationId xmlns:p14="http://schemas.microsoft.com/office/powerpoint/2010/main" val="3351788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Pages 138-139 of Moore</a:t>
            </a:r>
          </a:p>
        </p:txBody>
      </p:sp>
      <p:sp>
        <p:nvSpPr>
          <p:cNvPr id="4" name="Slide Number Placeholder 3"/>
          <p:cNvSpPr>
            <a:spLocks noGrp="1"/>
          </p:cNvSpPr>
          <p:nvPr>
            <p:ph type="sldNum" sz="quarter" idx="10"/>
          </p:nvPr>
        </p:nvSpPr>
        <p:spPr/>
        <p:txBody>
          <a:bodyPr/>
          <a:lstStyle/>
          <a:p>
            <a:fld id="{475E1C16-1F74-4A61-BF19-04C47BFBE7E9}" type="slidenum">
              <a:rPr lang="en-GB" smtClean="0"/>
              <a:t>15</a:t>
            </a:fld>
            <a:endParaRPr lang="en-GB"/>
          </a:p>
        </p:txBody>
      </p:sp>
    </p:spTree>
    <p:extLst>
      <p:ext uri="{BB962C8B-B14F-4D97-AF65-F5344CB8AC3E}">
        <p14:creationId xmlns:p14="http://schemas.microsoft.com/office/powerpoint/2010/main" val="624746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942D2E-56CA-485D-A22D-FCDAD9A65BD8}" type="slidenum">
              <a:rPr lang="en-GB" smtClean="0"/>
              <a:t>17</a:t>
            </a:fld>
            <a:endParaRPr lang="en-GB"/>
          </a:p>
        </p:txBody>
      </p:sp>
    </p:spTree>
    <p:extLst>
      <p:ext uri="{BB962C8B-B14F-4D97-AF65-F5344CB8AC3E}">
        <p14:creationId xmlns:p14="http://schemas.microsoft.com/office/powerpoint/2010/main" val="1215241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942D2E-56CA-485D-A22D-FCDAD9A65BD8}" type="slidenum">
              <a:rPr lang="en-GB" smtClean="0"/>
              <a:t>23</a:t>
            </a:fld>
            <a:endParaRPr lang="en-GB"/>
          </a:p>
        </p:txBody>
      </p:sp>
    </p:spTree>
    <p:extLst>
      <p:ext uri="{BB962C8B-B14F-4D97-AF65-F5344CB8AC3E}">
        <p14:creationId xmlns:p14="http://schemas.microsoft.com/office/powerpoint/2010/main" val="1381467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http://video.nationalgeographic.com/video/saf-circumcision-pp   </a:t>
            </a:r>
          </a:p>
        </p:txBody>
      </p:sp>
      <p:sp>
        <p:nvSpPr>
          <p:cNvPr id="4" name="Slide Number Placeholder 3"/>
          <p:cNvSpPr>
            <a:spLocks noGrp="1"/>
          </p:cNvSpPr>
          <p:nvPr>
            <p:ph type="sldNum" sz="quarter" idx="10"/>
          </p:nvPr>
        </p:nvSpPr>
        <p:spPr/>
        <p:txBody>
          <a:bodyPr/>
          <a:lstStyle/>
          <a:p>
            <a:fld id="{475E1C16-1F74-4A61-BF19-04C47BFBE7E9}" type="slidenum">
              <a:rPr lang="en-GB" smtClean="0"/>
              <a:t>25</a:t>
            </a:fld>
            <a:endParaRPr lang="en-GB"/>
          </a:p>
        </p:txBody>
      </p:sp>
    </p:spTree>
    <p:extLst>
      <p:ext uri="{BB962C8B-B14F-4D97-AF65-F5344CB8AC3E}">
        <p14:creationId xmlns:p14="http://schemas.microsoft.com/office/powerpoint/2010/main" val="2855742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http://video.nationalgeographic.com/video/saf-circumcision-pp   </a:t>
            </a:r>
          </a:p>
        </p:txBody>
      </p:sp>
      <p:sp>
        <p:nvSpPr>
          <p:cNvPr id="4" name="Slide Number Placeholder 3"/>
          <p:cNvSpPr>
            <a:spLocks noGrp="1"/>
          </p:cNvSpPr>
          <p:nvPr>
            <p:ph type="sldNum" sz="quarter" idx="10"/>
          </p:nvPr>
        </p:nvSpPr>
        <p:spPr/>
        <p:txBody>
          <a:bodyPr/>
          <a:lstStyle/>
          <a:p>
            <a:fld id="{475E1C16-1F74-4A61-BF19-04C47BFBE7E9}" type="slidenum">
              <a:rPr lang="en-GB" smtClean="0"/>
              <a:t>26</a:t>
            </a:fld>
            <a:endParaRPr lang="en-GB"/>
          </a:p>
        </p:txBody>
      </p:sp>
    </p:spTree>
    <p:extLst>
      <p:ext uri="{BB962C8B-B14F-4D97-AF65-F5344CB8AC3E}">
        <p14:creationId xmlns:p14="http://schemas.microsoft.com/office/powerpoint/2010/main" val="2855742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BB11F7D-8872-4800-BB16-2CDB2079C593}" type="datetimeFigureOut">
              <a:rPr lang="en-GB" smtClean="0"/>
              <a:t>23/05/2020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979E71-BCB2-43C8-B636-771860C5335B}" type="slidenum">
              <a:rPr lang="en-GB" smtClean="0"/>
              <a:t>‹#›</a:t>
            </a:fld>
            <a:endParaRPr lang="en-GB"/>
          </a:p>
        </p:txBody>
      </p:sp>
    </p:spTree>
    <p:extLst>
      <p:ext uri="{BB962C8B-B14F-4D97-AF65-F5344CB8AC3E}">
        <p14:creationId xmlns:p14="http://schemas.microsoft.com/office/powerpoint/2010/main" val="2160132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BB11F7D-8872-4800-BB16-2CDB2079C593}" type="datetimeFigureOut">
              <a:rPr lang="en-GB" smtClean="0"/>
              <a:t>23/05/2020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979E71-BCB2-43C8-B636-771860C5335B}" type="slidenum">
              <a:rPr lang="en-GB" smtClean="0"/>
              <a:t>‹#›</a:t>
            </a:fld>
            <a:endParaRPr lang="en-GB"/>
          </a:p>
        </p:txBody>
      </p:sp>
    </p:spTree>
    <p:extLst>
      <p:ext uri="{BB962C8B-B14F-4D97-AF65-F5344CB8AC3E}">
        <p14:creationId xmlns:p14="http://schemas.microsoft.com/office/powerpoint/2010/main" val="198076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BB11F7D-8872-4800-BB16-2CDB2079C593}" type="datetimeFigureOut">
              <a:rPr lang="en-GB" smtClean="0"/>
              <a:t>23/05/2020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979E71-BCB2-43C8-B636-771860C5335B}" type="slidenum">
              <a:rPr lang="en-GB" smtClean="0"/>
              <a:t>‹#›</a:t>
            </a:fld>
            <a:endParaRPr lang="en-GB"/>
          </a:p>
        </p:txBody>
      </p:sp>
    </p:spTree>
    <p:extLst>
      <p:ext uri="{BB962C8B-B14F-4D97-AF65-F5344CB8AC3E}">
        <p14:creationId xmlns:p14="http://schemas.microsoft.com/office/powerpoint/2010/main" val="638235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BB11F7D-8872-4800-BB16-2CDB2079C593}" type="datetimeFigureOut">
              <a:rPr lang="en-GB" smtClean="0"/>
              <a:t>23/05/2020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979E71-BCB2-43C8-B636-771860C5335B}" type="slidenum">
              <a:rPr lang="en-GB" smtClean="0"/>
              <a:t>‹#›</a:t>
            </a:fld>
            <a:endParaRPr lang="en-GB"/>
          </a:p>
        </p:txBody>
      </p:sp>
    </p:spTree>
    <p:extLst>
      <p:ext uri="{BB962C8B-B14F-4D97-AF65-F5344CB8AC3E}">
        <p14:creationId xmlns:p14="http://schemas.microsoft.com/office/powerpoint/2010/main" val="4170417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B11F7D-8872-4800-BB16-2CDB2079C593}" type="datetimeFigureOut">
              <a:rPr lang="en-GB" smtClean="0"/>
              <a:t>23/05/2020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979E71-BCB2-43C8-B636-771860C5335B}" type="slidenum">
              <a:rPr lang="en-GB" smtClean="0"/>
              <a:t>‹#›</a:t>
            </a:fld>
            <a:endParaRPr lang="en-GB"/>
          </a:p>
        </p:txBody>
      </p:sp>
    </p:spTree>
    <p:extLst>
      <p:ext uri="{BB962C8B-B14F-4D97-AF65-F5344CB8AC3E}">
        <p14:creationId xmlns:p14="http://schemas.microsoft.com/office/powerpoint/2010/main" val="3605834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BB11F7D-8872-4800-BB16-2CDB2079C593}" type="datetimeFigureOut">
              <a:rPr lang="en-GB" smtClean="0"/>
              <a:t>23/05/2020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979E71-BCB2-43C8-B636-771860C5335B}" type="slidenum">
              <a:rPr lang="en-GB" smtClean="0"/>
              <a:t>‹#›</a:t>
            </a:fld>
            <a:endParaRPr lang="en-GB"/>
          </a:p>
        </p:txBody>
      </p:sp>
    </p:spTree>
    <p:extLst>
      <p:ext uri="{BB962C8B-B14F-4D97-AF65-F5344CB8AC3E}">
        <p14:creationId xmlns:p14="http://schemas.microsoft.com/office/powerpoint/2010/main" val="73248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BB11F7D-8872-4800-BB16-2CDB2079C593}" type="datetimeFigureOut">
              <a:rPr lang="en-GB" smtClean="0"/>
              <a:t>23/05/2020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979E71-BCB2-43C8-B636-771860C5335B}" type="slidenum">
              <a:rPr lang="en-GB" smtClean="0"/>
              <a:t>‹#›</a:t>
            </a:fld>
            <a:endParaRPr lang="en-GB"/>
          </a:p>
        </p:txBody>
      </p:sp>
    </p:spTree>
    <p:extLst>
      <p:ext uri="{BB962C8B-B14F-4D97-AF65-F5344CB8AC3E}">
        <p14:creationId xmlns:p14="http://schemas.microsoft.com/office/powerpoint/2010/main" val="3274029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BB11F7D-8872-4800-BB16-2CDB2079C593}" type="datetimeFigureOut">
              <a:rPr lang="en-GB" smtClean="0"/>
              <a:t>23/05/2020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979E71-BCB2-43C8-B636-771860C5335B}" type="slidenum">
              <a:rPr lang="en-GB" smtClean="0"/>
              <a:t>‹#›</a:t>
            </a:fld>
            <a:endParaRPr lang="en-GB"/>
          </a:p>
        </p:txBody>
      </p:sp>
    </p:spTree>
    <p:extLst>
      <p:ext uri="{BB962C8B-B14F-4D97-AF65-F5344CB8AC3E}">
        <p14:creationId xmlns:p14="http://schemas.microsoft.com/office/powerpoint/2010/main" val="1574014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11F7D-8872-4800-BB16-2CDB2079C593}" type="datetimeFigureOut">
              <a:rPr lang="en-GB" smtClean="0"/>
              <a:t>23/05/2020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979E71-BCB2-43C8-B636-771860C5335B}" type="slidenum">
              <a:rPr lang="en-GB" smtClean="0"/>
              <a:t>‹#›</a:t>
            </a:fld>
            <a:endParaRPr lang="en-GB"/>
          </a:p>
        </p:txBody>
      </p:sp>
    </p:spTree>
    <p:extLst>
      <p:ext uri="{BB962C8B-B14F-4D97-AF65-F5344CB8AC3E}">
        <p14:creationId xmlns:p14="http://schemas.microsoft.com/office/powerpoint/2010/main" val="280047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B11F7D-8872-4800-BB16-2CDB2079C593}" type="datetimeFigureOut">
              <a:rPr lang="en-GB" smtClean="0"/>
              <a:t>23/05/2020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979E71-BCB2-43C8-B636-771860C5335B}" type="slidenum">
              <a:rPr lang="en-GB" smtClean="0"/>
              <a:t>‹#›</a:t>
            </a:fld>
            <a:endParaRPr lang="en-GB"/>
          </a:p>
        </p:txBody>
      </p:sp>
    </p:spTree>
    <p:extLst>
      <p:ext uri="{BB962C8B-B14F-4D97-AF65-F5344CB8AC3E}">
        <p14:creationId xmlns:p14="http://schemas.microsoft.com/office/powerpoint/2010/main" val="1705300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B11F7D-8872-4800-BB16-2CDB2079C593}" type="datetimeFigureOut">
              <a:rPr lang="en-GB" smtClean="0"/>
              <a:t>23/05/2020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979E71-BCB2-43C8-B636-771860C5335B}" type="slidenum">
              <a:rPr lang="en-GB" smtClean="0"/>
              <a:t>‹#›</a:t>
            </a:fld>
            <a:endParaRPr lang="en-GB"/>
          </a:p>
        </p:txBody>
      </p:sp>
    </p:spTree>
    <p:extLst>
      <p:ext uri="{BB962C8B-B14F-4D97-AF65-F5344CB8AC3E}">
        <p14:creationId xmlns:p14="http://schemas.microsoft.com/office/powerpoint/2010/main" val="3944603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11F7D-8872-4800-BB16-2CDB2079C593}" type="datetimeFigureOut">
              <a:rPr lang="en-GB" smtClean="0"/>
              <a:t>23/05/2020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79E71-BCB2-43C8-B636-771860C5335B}" type="slidenum">
              <a:rPr lang="en-GB" smtClean="0"/>
              <a:t>‹#›</a:t>
            </a:fld>
            <a:endParaRPr lang="en-GB"/>
          </a:p>
        </p:txBody>
      </p:sp>
    </p:spTree>
    <p:extLst>
      <p:ext uri="{BB962C8B-B14F-4D97-AF65-F5344CB8AC3E}">
        <p14:creationId xmlns:p14="http://schemas.microsoft.com/office/powerpoint/2010/main" val="460526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S5u6JodvUAhUKaVAKHSlzC6AQjRwIBw&amp;url=http://www.dailymail.co.uk/news/article-2352015/Nelson-Mandela-Circumcision-ceremony-teenage-boys-presidents-Xhosa-tribe-South-Africa.html&amp;psig=AFQjCNGCXeFTWDCnkxo8Hkywz7IOscTA5w&amp;ust=1498557822001045"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0967" y="802354"/>
            <a:ext cx="9188323" cy="1323439"/>
          </a:xfrm>
          <a:prstGeom prst="rect">
            <a:avLst/>
          </a:prstGeom>
          <a:solidFill>
            <a:schemeClr val="bg1">
              <a:lumMod val="85000"/>
            </a:schemeClr>
          </a:solidFill>
        </p:spPr>
        <p:txBody>
          <a:bodyPr wrap="square" rtlCol="0">
            <a:spAutoFit/>
          </a:bodyPr>
          <a:lstStyle/>
          <a:p>
            <a:pPr algn="ctr"/>
            <a:r>
              <a:rPr lang="en-GB" sz="1600" b="1" dirty="0"/>
              <a:t>Young and Willmott (1970s)</a:t>
            </a:r>
          </a:p>
          <a:p>
            <a:pPr algn="ctr"/>
            <a:r>
              <a:rPr lang="en-GB" sz="1600" dirty="0"/>
              <a:t>Claimed that roles undertaken by men and women were symmetrical, with men and women sharing domestic tasks, child care and decision making.  They found that roles had shifted from ‘segregated conjugal roles’ to ‘joint conjugal roles’.</a:t>
            </a:r>
          </a:p>
          <a:p>
            <a:pPr algn="ctr"/>
            <a:r>
              <a:rPr lang="en-GB" sz="1600" dirty="0"/>
              <a:t>They found that more men were helping with chores around the house.</a:t>
            </a:r>
          </a:p>
        </p:txBody>
      </p:sp>
      <p:sp>
        <p:nvSpPr>
          <p:cNvPr id="4" name="TextBox 3"/>
          <p:cNvSpPr txBox="1"/>
          <p:nvPr/>
        </p:nvSpPr>
        <p:spPr>
          <a:xfrm>
            <a:off x="1524000" y="2133"/>
            <a:ext cx="9188324" cy="400110"/>
          </a:xfrm>
          <a:prstGeom prst="rect">
            <a:avLst/>
          </a:prstGeom>
          <a:solidFill>
            <a:srgbClr val="FFFF00"/>
          </a:solidFill>
        </p:spPr>
        <p:txBody>
          <a:bodyPr wrap="square" rtlCol="0">
            <a:spAutoFit/>
          </a:bodyPr>
          <a:lstStyle/>
          <a:p>
            <a:pPr algn="ctr"/>
            <a:r>
              <a:rPr lang="en-GB" sz="2000" b="1" dirty="0"/>
              <a:t>Roles and responsibilities in the family</a:t>
            </a:r>
          </a:p>
        </p:txBody>
      </p:sp>
      <p:sp>
        <p:nvSpPr>
          <p:cNvPr id="6" name="TextBox 5"/>
          <p:cNvSpPr txBox="1"/>
          <p:nvPr/>
        </p:nvSpPr>
        <p:spPr>
          <a:xfrm>
            <a:off x="1525795" y="2111172"/>
            <a:ext cx="9157033" cy="400110"/>
          </a:xfrm>
          <a:prstGeom prst="rect">
            <a:avLst/>
          </a:prstGeom>
          <a:noFill/>
        </p:spPr>
        <p:txBody>
          <a:bodyPr wrap="square" rtlCol="0">
            <a:spAutoFit/>
          </a:bodyPr>
          <a:lstStyle/>
          <a:p>
            <a:pPr algn="ctr"/>
            <a:r>
              <a:rPr lang="en-GB" sz="2000" dirty="0"/>
              <a:t>What is your response to this research?</a:t>
            </a:r>
          </a:p>
        </p:txBody>
      </p:sp>
      <p:sp>
        <p:nvSpPr>
          <p:cNvPr id="7" name="TextBox 6"/>
          <p:cNvSpPr txBox="1"/>
          <p:nvPr/>
        </p:nvSpPr>
        <p:spPr>
          <a:xfrm>
            <a:off x="1495320" y="402243"/>
            <a:ext cx="9188324" cy="400110"/>
          </a:xfrm>
          <a:prstGeom prst="rect">
            <a:avLst/>
          </a:prstGeom>
          <a:solidFill>
            <a:srgbClr val="00B0F0"/>
          </a:solidFill>
        </p:spPr>
        <p:txBody>
          <a:bodyPr wrap="square" rtlCol="0">
            <a:spAutoFit/>
          </a:bodyPr>
          <a:lstStyle/>
          <a:p>
            <a:pPr algn="ctr"/>
            <a:r>
              <a:rPr lang="en-GB" sz="2000" b="1" dirty="0"/>
              <a:t>To what extent are roles and relationships within families and households changing? </a:t>
            </a:r>
          </a:p>
        </p:txBody>
      </p:sp>
      <p:sp>
        <p:nvSpPr>
          <p:cNvPr id="8" name="TextBox 7"/>
          <p:cNvSpPr txBox="1"/>
          <p:nvPr/>
        </p:nvSpPr>
        <p:spPr>
          <a:xfrm>
            <a:off x="1510965" y="4509120"/>
            <a:ext cx="9157034" cy="338554"/>
          </a:xfrm>
          <a:prstGeom prst="rect">
            <a:avLst/>
          </a:prstGeom>
          <a:solidFill>
            <a:schemeClr val="bg1">
              <a:lumMod val="85000"/>
            </a:schemeClr>
          </a:solidFill>
        </p:spPr>
        <p:txBody>
          <a:bodyPr wrap="square" rtlCol="0">
            <a:spAutoFit/>
          </a:bodyPr>
          <a:lstStyle/>
          <a:p>
            <a:pPr algn="ctr"/>
            <a:r>
              <a:rPr lang="en-GB" sz="1600" dirty="0"/>
              <a:t>How </a:t>
            </a:r>
            <a:r>
              <a:rPr lang="en-GB" sz="1600" b="1" dirty="0">
                <a:solidFill>
                  <a:srgbClr val="7030A0"/>
                </a:solidFill>
              </a:rPr>
              <a:t>egalitarian</a:t>
            </a:r>
            <a:r>
              <a:rPr lang="en-GB" sz="1600" dirty="0"/>
              <a:t> are relationships?  How can we tell?</a:t>
            </a:r>
          </a:p>
        </p:txBody>
      </p:sp>
    </p:spTree>
    <p:extLst>
      <p:ext uri="{BB962C8B-B14F-4D97-AF65-F5344CB8AC3E}">
        <p14:creationId xmlns:p14="http://schemas.microsoft.com/office/powerpoint/2010/main" val="360108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123" y="317471"/>
            <a:ext cx="9144000" cy="1077218"/>
          </a:xfrm>
          <a:prstGeom prst="rect">
            <a:avLst/>
          </a:prstGeom>
          <a:noFill/>
        </p:spPr>
        <p:txBody>
          <a:bodyPr wrap="square" rtlCol="0">
            <a:spAutoFit/>
          </a:bodyPr>
          <a:lstStyle/>
          <a:p>
            <a:r>
              <a:rPr lang="en-GB" sz="2800" b="1"/>
              <a:t>Preference theory:</a:t>
            </a:r>
            <a:endParaRPr lang="en-GB" sz="6000" b="1" dirty="0"/>
          </a:p>
          <a:p>
            <a:endParaRPr lang="en-GB" dirty="0"/>
          </a:p>
          <a:p>
            <a:endParaRPr lang="en-GB" dirty="0"/>
          </a:p>
        </p:txBody>
      </p:sp>
      <p:sp>
        <p:nvSpPr>
          <p:cNvPr id="3" name="TextBox 2"/>
          <p:cNvSpPr txBox="1"/>
          <p:nvPr/>
        </p:nvSpPr>
        <p:spPr>
          <a:xfrm>
            <a:off x="1524000" y="0"/>
            <a:ext cx="9144000" cy="338554"/>
          </a:xfrm>
          <a:prstGeom prst="rect">
            <a:avLst/>
          </a:prstGeom>
          <a:solidFill>
            <a:srgbClr val="00B0F0"/>
          </a:solidFill>
        </p:spPr>
        <p:txBody>
          <a:bodyPr wrap="square" rtlCol="0">
            <a:spAutoFit/>
          </a:bodyPr>
          <a:lstStyle/>
          <a:p>
            <a:pPr algn="ctr"/>
            <a:r>
              <a:rPr lang="en-GB" sz="1600" b="1" dirty="0"/>
              <a:t>To what extent are roles and relationships within families and households changing? </a:t>
            </a:r>
          </a:p>
        </p:txBody>
      </p:sp>
    </p:spTree>
    <p:extLst>
      <p:ext uri="{BB962C8B-B14F-4D97-AF65-F5344CB8AC3E}">
        <p14:creationId xmlns:p14="http://schemas.microsoft.com/office/powerpoint/2010/main" val="3539574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9616" y="492144"/>
            <a:ext cx="7200800" cy="338554"/>
          </a:xfrm>
          <a:prstGeom prst="rect">
            <a:avLst/>
          </a:prstGeom>
          <a:noFill/>
        </p:spPr>
        <p:txBody>
          <a:bodyPr wrap="square" rtlCol="0">
            <a:spAutoFit/>
          </a:bodyPr>
          <a:lstStyle/>
          <a:p>
            <a:pPr algn="ctr"/>
            <a:r>
              <a:rPr lang="en-GB" sz="1600" dirty="0"/>
              <a:t>How would you define childhood?</a:t>
            </a:r>
          </a:p>
        </p:txBody>
      </p:sp>
      <p:sp>
        <p:nvSpPr>
          <p:cNvPr id="7" name="TextBox 6"/>
          <p:cNvSpPr txBox="1"/>
          <p:nvPr/>
        </p:nvSpPr>
        <p:spPr>
          <a:xfrm>
            <a:off x="1524000" y="-31600"/>
            <a:ext cx="9144000" cy="553998"/>
          </a:xfrm>
          <a:prstGeom prst="rect">
            <a:avLst/>
          </a:prstGeom>
          <a:solidFill>
            <a:srgbClr val="66FF33"/>
          </a:solidFill>
        </p:spPr>
        <p:txBody>
          <a:bodyPr wrap="square" rtlCol="0">
            <a:spAutoFit/>
          </a:bodyPr>
          <a:lstStyle/>
          <a:p>
            <a:pPr algn="ctr"/>
            <a:r>
              <a:rPr lang="en-GB" sz="3000" b="1" dirty="0"/>
              <a:t>Roles and responsibilities:  Parents and children</a:t>
            </a:r>
          </a:p>
        </p:txBody>
      </p:sp>
    </p:spTree>
    <p:extLst>
      <p:ext uri="{BB962C8B-B14F-4D97-AF65-F5344CB8AC3E}">
        <p14:creationId xmlns:p14="http://schemas.microsoft.com/office/powerpoint/2010/main" val="890420738"/>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9300" y="566505"/>
            <a:ext cx="4348700"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txBox="1">
            <a:spLocks noChangeArrowheads="1"/>
          </p:cNvSpPr>
          <p:nvPr/>
        </p:nvSpPr>
        <p:spPr>
          <a:xfrm>
            <a:off x="1483124" y="522398"/>
            <a:ext cx="4578517" cy="38172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1800" b="1" u="sng" dirty="0"/>
              <a:t>Philippe Aries (1960)</a:t>
            </a:r>
          </a:p>
        </p:txBody>
      </p:sp>
      <p:sp>
        <p:nvSpPr>
          <p:cNvPr id="8" name="Rectangle 3"/>
          <p:cNvSpPr txBox="1">
            <a:spLocks noChangeArrowheads="1"/>
          </p:cNvSpPr>
          <p:nvPr/>
        </p:nvSpPr>
        <p:spPr>
          <a:xfrm>
            <a:off x="1485774" y="868562"/>
            <a:ext cx="4830874" cy="6417021"/>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1800" dirty="0"/>
              <a:t>Philippe Aries is a historian and he argued that in the middle ages, the ‘idea of childhood did not exist’.</a:t>
            </a:r>
          </a:p>
          <a:p>
            <a:r>
              <a:rPr lang="en-GB" altLang="en-US" sz="1800" dirty="0"/>
              <a:t>Children were weaned, however once they were passed the stage of being physically dependent on the parents, they were seen to be adults.</a:t>
            </a:r>
          </a:p>
          <a:p>
            <a:r>
              <a:rPr lang="en-GB" altLang="en-US" sz="1800" dirty="0"/>
              <a:t>Children began work at a very early age , they were seen as </a:t>
            </a:r>
            <a:r>
              <a:rPr lang="en-GB" altLang="en-US" sz="1800" b="1" dirty="0">
                <a:effectLst>
                  <a:outerShdw blurRad="38100" dist="38100" dir="2700000" algn="tl">
                    <a:srgbClr val="FFFFFF"/>
                  </a:outerShdw>
                </a:effectLst>
              </a:rPr>
              <a:t>‘mini-adults’ </a:t>
            </a:r>
            <a:r>
              <a:rPr lang="en-GB" altLang="en-US" sz="1800" dirty="0"/>
              <a:t>with the same rights, duties and skills as adults.</a:t>
            </a:r>
          </a:p>
          <a:p>
            <a:r>
              <a:rPr lang="en-GB" altLang="en-US" sz="1800" u="sng" dirty="0"/>
              <a:t>For example</a:t>
            </a:r>
            <a:r>
              <a:rPr lang="en-GB" altLang="en-US" sz="1800" dirty="0"/>
              <a:t> – the law often made no distinction between children and adults with children facing severe punishments.</a:t>
            </a:r>
          </a:p>
          <a:p>
            <a:endParaRPr lang="en-GB" altLang="en-US" sz="1800" dirty="0"/>
          </a:p>
          <a:p>
            <a:pPr>
              <a:lnSpc>
                <a:spcPct val="90000"/>
              </a:lnSpc>
            </a:pPr>
            <a:r>
              <a:rPr lang="en-GB" altLang="en-US" sz="1800" dirty="0"/>
              <a:t>Aries looked at various evidence to illustrate his points e.g. used works of art from this period</a:t>
            </a:r>
          </a:p>
          <a:p>
            <a:pPr>
              <a:lnSpc>
                <a:spcPct val="90000"/>
              </a:lnSpc>
            </a:pPr>
            <a:r>
              <a:rPr lang="en-GB" altLang="en-US" sz="1800" dirty="0"/>
              <a:t>In these paintings he argued that children appeared without ‘any of the characteristics of childhood’, they were simply shown on a smaller scale.</a:t>
            </a:r>
          </a:p>
          <a:p>
            <a:pPr>
              <a:lnSpc>
                <a:spcPct val="90000"/>
              </a:lnSpc>
            </a:pPr>
            <a:r>
              <a:rPr lang="en-GB" altLang="en-US" sz="1800" dirty="0"/>
              <a:t>These paintings showed children and adults dressed in the same clothing and working and playing together.</a:t>
            </a:r>
          </a:p>
          <a:p>
            <a:pPr>
              <a:lnSpc>
                <a:spcPct val="90000"/>
              </a:lnSpc>
            </a:pPr>
            <a:r>
              <a:rPr lang="en-GB" altLang="en-US" sz="1800" dirty="0"/>
              <a:t>He argued that parts of the modern idea of childhood came about after the 13</a:t>
            </a:r>
            <a:r>
              <a:rPr lang="en-GB" altLang="en-US" sz="1800" baseline="30000" dirty="0"/>
              <a:t>th</a:t>
            </a:r>
            <a:r>
              <a:rPr lang="en-GB" altLang="en-US" sz="1800" dirty="0"/>
              <a:t> century.</a:t>
            </a:r>
          </a:p>
          <a:p>
            <a:endParaRPr lang="en-GB" altLang="en-US" sz="1400" dirty="0"/>
          </a:p>
        </p:txBody>
      </p:sp>
      <p:sp>
        <p:nvSpPr>
          <p:cNvPr id="2" name="TextBox 1"/>
          <p:cNvSpPr txBox="1"/>
          <p:nvPr/>
        </p:nvSpPr>
        <p:spPr>
          <a:xfrm>
            <a:off x="6319300" y="4077072"/>
            <a:ext cx="4348700" cy="1754326"/>
          </a:xfrm>
          <a:prstGeom prst="rect">
            <a:avLst/>
          </a:prstGeom>
          <a:noFill/>
          <a:ln>
            <a:solidFill>
              <a:schemeClr val="tx1"/>
            </a:solidFill>
          </a:ln>
        </p:spPr>
        <p:txBody>
          <a:bodyPr wrap="square" rtlCol="0">
            <a:spAutoFit/>
          </a:bodyPr>
          <a:lstStyle/>
          <a:p>
            <a:r>
              <a:rPr lang="en-GB" altLang="en-US" b="1" u="sng" dirty="0">
                <a:effectLst>
                  <a:outerShdw blurRad="38100" dist="38100" dir="2700000" algn="tl">
                    <a:srgbClr val="FFFFFF"/>
                  </a:outerShdw>
                </a:effectLst>
              </a:rPr>
              <a:t>Edward Shorter (1975)</a:t>
            </a:r>
            <a:r>
              <a:rPr lang="en-GB" altLang="en-US" dirty="0"/>
              <a:t> argued that parental attitudes towards children was also very different - high death rates encouraged indifference and neglect. Often, children were called ‘it’ or forgotten about.</a:t>
            </a:r>
            <a:endParaRPr lang="en-GB" altLang="en-US" u="sng" dirty="0"/>
          </a:p>
          <a:p>
            <a:endParaRPr lang="en-GB" dirty="0"/>
          </a:p>
        </p:txBody>
      </p:sp>
      <p:sp>
        <p:nvSpPr>
          <p:cNvPr id="10" name="TextBox 9"/>
          <p:cNvSpPr txBox="1"/>
          <p:nvPr/>
        </p:nvSpPr>
        <p:spPr>
          <a:xfrm>
            <a:off x="1524000" y="-31600"/>
            <a:ext cx="9144000" cy="553998"/>
          </a:xfrm>
          <a:prstGeom prst="rect">
            <a:avLst/>
          </a:prstGeom>
          <a:solidFill>
            <a:srgbClr val="66FF33"/>
          </a:solidFill>
        </p:spPr>
        <p:txBody>
          <a:bodyPr wrap="square" rtlCol="0">
            <a:spAutoFit/>
          </a:bodyPr>
          <a:lstStyle/>
          <a:p>
            <a:pPr algn="ctr"/>
            <a:r>
              <a:rPr lang="en-GB" sz="3000" b="1" dirty="0"/>
              <a:t>Roles and responsibilities:  Parents and children</a:t>
            </a:r>
          </a:p>
        </p:txBody>
      </p:sp>
    </p:spTree>
    <p:extLst>
      <p:ext uri="{BB962C8B-B14F-4D97-AF65-F5344CB8AC3E}">
        <p14:creationId xmlns:p14="http://schemas.microsoft.com/office/powerpoint/2010/main" val="250256383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arn(inHorizontal)">
                                      <p:cBhvr>
                                        <p:cTn id="13" dur="500"/>
                                        <p:tgtEl>
                                          <p:spTgt spid="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 calcmode="lin" valueType="num">
                                      <p:cBhvr>
                                        <p:cTn id="18"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8">
                                            <p:txEl>
                                              <p:pRg st="2" end="2"/>
                                            </p:txEl>
                                          </p:spTgt>
                                        </p:tgtEl>
                                        <p:attrNameLst>
                                          <p:attrName>ppt_h</p:attrName>
                                        </p:attrNameLst>
                                      </p:cBhvr>
                                      <p:tavLst>
                                        <p:tav tm="0">
                                          <p:val>
                                            <p:fltVal val="0"/>
                                          </p:val>
                                        </p:tav>
                                        <p:tav tm="100000">
                                          <p:val>
                                            <p:strVal val="#ppt_h"/>
                                          </p:val>
                                        </p:tav>
                                      </p:tavLst>
                                    </p:anim>
                                    <p:anim calcmode="lin" valueType="num">
                                      <p:cBhvr>
                                        <p:cTn id="20" dur="500" fill="hold"/>
                                        <p:tgtEl>
                                          <p:spTgt spid="8">
                                            <p:txEl>
                                              <p:pRg st="2" end="2"/>
                                            </p:txEl>
                                          </p:spTgt>
                                        </p:tgtEl>
                                        <p:attrNameLst>
                                          <p:attrName>style.rotation</p:attrName>
                                        </p:attrNameLst>
                                      </p:cBhvr>
                                      <p:tavLst>
                                        <p:tav tm="0">
                                          <p:val>
                                            <p:fltVal val="360"/>
                                          </p:val>
                                        </p:tav>
                                        <p:tav tm="100000">
                                          <p:val>
                                            <p:fltVal val="0"/>
                                          </p:val>
                                        </p:tav>
                                      </p:tavLst>
                                    </p:anim>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 calcmode="lin" valueType="num">
                                      <p:cBhvr>
                                        <p:cTn id="26"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7"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28" dur="1000" fill="hold"/>
                                        <p:tgtEl>
                                          <p:spTgt spid="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ID="15" presetClass="entr" presetSubtype="0" fill="hold" nodeType="click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anim calcmode="lin" valueType="num">
                                      <p:cBhvr>
                                        <p:cTn id="34" dur="10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5" dur="1000" fill="hold"/>
                                        <p:tgtEl>
                                          <p:spTgt spid="8">
                                            <p:txEl>
                                              <p:pRg st="5" end="5"/>
                                            </p:txEl>
                                          </p:spTgt>
                                        </p:tgtEl>
                                        <p:attrNameLst>
                                          <p:attrName>ppt_h</p:attrName>
                                        </p:attrNameLst>
                                      </p:cBhvr>
                                      <p:tavLst>
                                        <p:tav tm="0">
                                          <p:val>
                                            <p:fltVal val="0"/>
                                          </p:val>
                                        </p:tav>
                                        <p:tav tm="100000">
                                          <p:val>
                                            <p:strVal val="#ppt_h"/>
                                          </p:val>
                                        </p:tav>
                                      </p:tavLst>
                                    </p:anim>
                                    <p:anim calcmode="lin" valueType="num">
                                      <p:cBhvr>
                                        <p:cTn id="36" dur="1000" fill="hold"/>
                                        <p:tgtEl>
                                          <p:spTgt spid="8">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8">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8" fill="hold">
                      <p:stCondLst>
                        <p:cond delay="indefinite"/>
                      </p:stCondLst>
                      <p:childTnLst>
                        <p:par>
                          <p:cTn id="39" fill="hold">
                            <p:stCondLst>
                              <p:cond delay="0"/>
                            </p:stCondLst>
                            <p:childTnLst>
                              <p:par>
                                <p:cTn id="40" presetID="15"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10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1000" fill="hold"/>
                                        <p:tgtEl>
                                          <p:spTgt spid="8">
                                            <p:txEl>
                                              <p:pRg st="6" end="6"/>
                                            </p:txEl>
                                          </p:spTgt>
                                        </p:tgtEl>
                                        <p:attrNameLst>
                                          <p:attrName>ppt_h</p:attrName>
                                        </p:attrNameLst>
                                      </p:cBhvr>
                                      <p:tavLst>
                                        <p:tav tm="0">
                                          <p:val>
                                            <p:fltVal val="0"/>
                                          </p:val>
                                        </p:tav>
                                        <p:tav tm="100000">
                                          <p:val>
                                            <p:strVal val="#ppt_h"/>
                                          </p:val>
                                        </p:tav>
                                      </p:tavLst>
                                    </p:anim>
                                    <p:anim calcmode="lin" valueType="num">
                                      <p:cBhvr>
                                        <p:cTn id="44" dur="1000" fill="hold"/>
                                        <p:tgtEl>
                                          <p:spTgt spid="8">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8">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6" fill="hold">
                      <p:stCondLst>
                        <p:cond delay="indefinite"/>
                      </p:stCondLst>
                      <p:childTnLst>
                        <p:par>
                          <p:cTn id="47" fill="hold">
                            <p:stCondLst>
                              <p:cond delay="0"/>
                            </p:stCondLst>
                            <p:childTnLst>
                              <p:par>
                                <p:cTn id="48" presetID="15" presetClass="entr" presetSubtype="0" fill="hold" nodeType="clickEffect">
                                  <p:stCondLst>
                                    <p:cond delay="0"/>
                                  </p:stCondLst>
                                  <p:childTnLst>
                                    <p:set>
                                      <p:cBhvr>
                                        <p:cTn id="49" dur="1" fill="hold">
                                          <p:stCondLst>
                                            <p:cond delay="0"/>
                                          </p:stCondLst>
                                        </p:cTn>
                                        <p:tgtEl>
                                          <p:spTgt spid="8">
                                            <p:txEl>
                                              <p:pRg st="7" end="7"/>
                                            </p:txEl>
                                          </p:spTgt>
                                        </p:tgtEl>
                                        <p:attrNameLst>
                                          <p:attrName>style.visibility</p:attrName>
                                        </p:attrNameLst>
                                      </p:cBhvr>
                                      <p:to>
                                        <p:strVal val="visible"/>
                                      </p:to>
                                    </p:set>
                                    <p:anim calcmode="lin" valueType="num">
                                      <p:cBhvr>
                                        <p:cTn id="50" dur="10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1" dur="1000" fill="hold"/>
                                        <p:tgtEl>
                                          <p:spTgt spid="8">
                                            <p:txEl>
                                              <p:pRg st="7" end="7"/>
                                            </p:txEl>
                                          </p:spTgt>
                                        </p:tgtEl>
                                        <p:attrNameLst>
                                          <p:attrName>ppt_h</p:attrName>
                                        </p:attrNameLst>
                                      </p:cBhvr>
                                      <p:tavLst>
                                        <p:tav tm="0">
                                          <p:val>
                                            <p:fltVal val="0"/>
                                          </p:val>
                                        </p:tav>
                                        <p:tav tm="100000">
                                          <p:val>
                                            <p:strVal val="#ppt_h"/>
                                          </p:val>
                                        </p:tav>
                                      </p:tavLst>
                                    </p:anim>
                                    <p:anim calcmode="lin" valueType="num">
                                      <p:cBhvr>
                                        <p:cTn id="52" dur="1000" fill="hold"/>
                                        <p:tgtEl>
                                          <p:spTgt spid="8">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4" fill="hold">
                      <p:stCondLst>
                        <p:cond delay="indefinite"/>
                      </p:stCondLst>
                      <p:childTnLst>
                        <p:par>
                          <p:cTn id="55" fill="hold">
                            <p:stCondLst>
                              <p:cond delay="0"/>
                            </p:stCondLst>
                            <p:childTnLst>
                              <p:par>
                                <p:cTn id="56" presetID="15" presetClass="entr" presetSubtype="0" fill="hold" nodeType="clickEffect">
                                  <p:stCondLst>
                                    <p:cond delay="0"/>
                                  </p:stCondLst>
                                  <p:childTnLst>
                                    <p:set>
                                      <p:cBhvr>
                                        <p:cTn id="57" dur="1" fill="hold">
                                          <p:stCondLst>
                                            <p:cond delay="0"/>
                                          </p:stCondLst>
                                        </p:cTn>
                                        <p:tgtEl>
                                          <p:spTgt spid="8">
                                            <p:txEl>
                                              <p:pRg st="8" end="8"/>
                                            </p:txEl>
                                          </p:spTgt>
                                        </p:tgtEl>
                                        <p:attrNameLst>
                                          <p:attrName>style.visibility</p:attrName>
                                        </p:attrNameLst>
                                      </p:cBhvr>
                                      <p:to>
                                        <p:strVal val="visible"/>
                                      </p:to>
                                    </p:set>
                                    <p:anim calcmode="lin" valueType="num">
                                      <p:cBhvr>
                                        <p:cTn id="58" dur="1000" fill="hold"/>
                                        <p:tgtEl>
                                          <p:spTgt spid="8">
                                            <p:txEl>
                                              <p:pRg st="8" end="8"/>
                                            </p:txEl>
                                          </p:spTgt>
                                        </p:tgtEl>
                                        <p:attrNameLst>
                                          <p:attrName>ppt_w</p:attrName>
                                        </p:attrNameLst>
                                      </p:cBhvr>
                                      <p:tavLst>
                                        <p:tav tm="0">
                                          <p:val>
                                            <p:fltVal val="0"/>
                                          </p:val>
                                        </p:tav>
                                        <p:tav tm="100000">
                                          <p:val>
                                            <p:strVal val="#ppt_w"/>
                                          </p:val>
                                        </p:tav>
                                      </p:tavLst>
                                    </p:anim>
                                    <p:anim calcmode="lin" valueType="num">
                                      <p:cBhvr>
                                        <p:cTn id="59" dur="1000" fill="hold"/>
                                        <p:tgtEl>
                                          <p:spTgt spid="8">
                                            <p:txEl>
                                              <p:pRg st="8" end="8"/>
                                            </p:txEl>
                                          </p:spTgt>
                                        </p:tgtEl>
                                        <p:attrNameLst>
                                          <p:attrName>ppt_h</p:attrName>
                                        </p:attrNameLst>
                                      </p:cBhvr>
                                      <p:tavLst>
                                        <p:tav tm="0">
                                          <p:val>
                                            <p:fltVal val="0"/>
                                          </p:val>
                                        </p:tav>
                                        <p:tav tm="100000">
                                          <p:val>
                                            <p:strVal val="#ppt_h"/>
                                          </p:val>
                                        </p:tav>
                                      </p:tavLst>
                                    </p:anim>
                                    <p:anim calcmode="lin" valueType="num">
                                      <p:cBhvr>
                                        <p:cTn id="60" dur="1000" fill="hold"/>
                                        <p:tgtEl>
                                          <p:spTgt spid="8">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8">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74683" y="213737"/>
            <a:ext cx="8229600" cy="706438"/>
          </a:xfrm>
        </p:spPr>
        <p:txBody>
          <a:bodyPr/>
          <a:lstStyle/>
          <a:p>
            <a:r>
              <a:rPr lang="en-GB" altLang="en-US" sz="2800" b="1" u="sng" dirty="0">
                <a:effectLst>
                  <a:outerShdw blurRad="38100" dist="38100" dir="2700000" algn="tl">
                    <a:srgbClr val="FFFFFF"/>
                  </a:outerShdw>
                </a:effectLst>
              </a:rPr>
              <a:t>Why did modern childhood come about?</a:t>
            </a:r>
          </a:p>
        </p:txBody>
      </p:sp>
      <p:sp>
        <p:nvSpPr>
          <p:cNvPr id="9219" name="Rectangle 3"/>
          <p:cNvSpPr>
            <a:spLocks noGrp="1" noChangeArrowheads="1"/>
          </p:cNvSpPr>
          <p:nvPr>
            <p:ph type="body" idx="1"/>
          </p:nvPr>
        </p:nvSpPr>
        <p:spPr>
          <a:xfrm>
            <a:off x="1510966" y="927893"/>
            <a:ext cx="9144000" cy="5327650"/>
          </a:xfrm>
        </p:spPr>
        <p:txBody>
          <a:bodyPr/>
          <a:lstStyle/>
          <a:p>
            <a:r>
              <a:rPr lang="en-GB" altLang="en-US" sz="2400" dirty="0"/>
              <a:t>There are many reasons why the modern idea of childhood came about. These are some of them…</a:t>
            </a:r>
          </a:p>
        </p:txBody>
      </p:sp>
      <p:sp>
        <p:nvSpPr>
          <p:cNvPr id="9222" name="Oval 6"/>
          <p:cNvSpPr>
            <a:spLocks noChangeArrowheads="1"/>
          </p:cNvSpPr>
          <p:nvPr/>
        </p:nvSpPr>
        <p:spPr bwMode="auto">
          <a:xfrm>
            <a:off x="4511675" y="2924969"/>
            <a:ext cx="3384550" cy="1871662"/>
          </a:xfrm>
          <a:prstGeom prst="ellipse">
            <a:avLst/>
          </a:prstGeom>
          <a:solidFill>
            <a:srgbClr val="FAB2A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23" name="Text Box 7"/>
          <p:cNvSpPr txBox="1">
            <a:spLocks noChangeArrowheads="1"/>
          </p:cNvSpPr>
          <p:nvPr/>
        </p:nvSpPr>
        <p:spPr bwMode="auto">
          <a:xfrm>
            <a:off x="4943475" y="3428206"/>
            <a:ext cx="259238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a:t>Reasons for the development of modern childhood</a:t>
            </a:r>
          </a:p>
        </p:txBody>
      </p:sp>
      <p:sp>
        <p:nvSpPr>
          <p:cNvPr id="9224" name="Line 8"/>
          <p:cNvSpPr>
            <a:spLocks noChangeShapeType="1"/>
          </p:cNvSpPr>
          <p:nvPr/>
        </p:nvSpPr>
        <p:spPr bwMode="auto">
          <a:xfrm flipV="1">
            <a:off x="7896226" y="3212306"/>
            <a:ext cx="792163"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5" name="Line 9"/>
          <p:cNvSpPr>
            <a:spLocks noChangeShapeType="1"/>
          </p:cNvSpPr>
          <p:nvPr/>
        </p:nvSpPr>
        <p:spPr bwMode="auto">
          <a:xfrm>
            <a:off x="7319963" y="4580732"/>
            <a:ext cx="792162"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6" name="Line 10"/>
          <p:cNvSpPr>
            <a:spLocks noChangeShapeType="1"/>
          </p:cNvSpPr>
          <p:nvPr/>
        </p:nvSpPr>
        <p:spPr bwMode="auto">
          <a:xfrm flipH="1" flipV="1">
            <a:off x="4943475" y="2780506"/>
            <a:ext cx="21590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7" name="Line 11"/>
          <p:cNvSpPr>
            <a:spLocks noChangeShapeType="1"/>
          </p:cNvSpPr>
          <p:nvPr/>
        </p:nvSpPr>
        <p:spPr bwMode="auto">
          <a:xfrm flipH="1" flipV="1">
            <a:off x="3648075" y="3501231"/>
            <a:ext cx="935038"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8" name="Line 12"/>
          <p:cNvSpPr>
            <a:spLocks noChangeShapeType="1"/>
          </p:cNvSpPr>
          <p:nvPr/>
        </p:nvSpPr>
        <p:spPr bwMode="auto">
          <a:xfrm flipH="1">
            <a:off x="4511675" y="4652169"/>
            <a:ext cx="64770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9" name="Text Box 13"/>
          <p:cNvSpPr txBox="1">
            <a:spLocks noChangeArrowheads="1"/>
          </p:cNvSpPr>
          <p:nvPr/>
        </p:nvSpPr>
        <p:spPr bwMode="auto">
          <a:xfrm>
            <a:off x="8472488" y="2564606"/>
            <a:ext cx="18716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a:t>Laws restricting child labour</a:t>
            </a:r>
          </a:p>
        </p:txBody>
      </p:sp>
      <p:sp>
        <p:nvSpPr>
          <p:cNvPr id="9230" name="Text Box 14"/>
          <p:cNvSpPr txBox="1">
            <a:spLocks noChangeArrowheads="1"/>
          </p:cNvSpPr>
          <p:nvPr/>
        </p:nvSpPr>
        <p:spPr bwMode="auto">
          <a:xfrm>
            <a:off x="8183563" y="5301456"/>
            <a:ext cx="165576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a:t>Introduction of compulsory education</a:t>
            </a:r>
          </a:p>
        </p:txBody>
      </p:sp>
      <p:sp>
        <p:nvSpPr>
          <p:cNvPr id="9231" name="Text Box 15"/>
          <p:cNvSpPr txBox="1">
            <a:spLocks noChangeArrowheads="1"/>
          </p:cNvSpPr>
          <p:nvPr/>
        </p:nvSpPr>
        <p:spPr bwMode="auto">
          <a:xfrm>
            <a:off x="3216275" y="5234781"/>
            <a:ext cx="23749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a:t>Development of economic market directed at childhood</a:t>
            </a:r>
          </a:p>
        </p:txBody>
      </p:sp>
      <p:sp>
        <p:nvSpPr>
          <p:cNvPr id="9232" name="Text Box 16"/>
          <p:cNvSpPr txBox="1">
            <a:spLocks noChangeArrowheads="1"/>
          </p:cNvSpPr>
          <p:nvPr/>
        </p:nvSpPr>
        <p:spPr bwMode="auto">
          <a:xfrm>
            <a:off x="1703388" y="2996407"/>
            <a:ext cx="2089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Laws that apply specifically to children i.e.  Age of consent is 16</a:t>
            </a:r>
          </a:p>
        </p:txBody>
      </p:sp>
      <p:sp>
        <p:nvSpPr>
          <p:cNvPr id="9233" name="Text Box 17"/>
          <p:cNvSpPr txBox="1">
            <a:spLocks noChangeArrowheads="1"/>
          </p:cNvSpPr>
          <p:nvPr/>
        </p:nvSpPr>
        <p:spPr bwMode="auto">
          <a:xfrm>
            <a:off x="3792539" y="1772445"/>
            <a:ext cx="20161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Child protection acts (1989 Children Act)</a:t>
            </a:r>
          </a:p>
        </p:txBody>
      </p:sp>
      <p:sp>
        <p:nvSpPr>
          <p:cNvPr id="9234" name="Line 18"/>
          <p:cNvSpPr>
            <a:spLocks noChangeShapeType="1"/>
          </p:cNvSpPr>
          <p:nvPr/>
        </p:nvSpPr>
        <p:spPr bwMode="auto">
          <a:xfrm flipV="1">
            <a:off x="6959601" y="2636044"/>
            <a:ext cx="360363"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5" name="Text Box 19"/>
          <p:cNvSpPr txBox="1">
            <a:spLocks noChangeArrowheads="1"/>
          </p:cNvSpPr>
          <p:nvPr/>
        </p:nvSpPr>
        <p:spPr bwMode="auto">
          <a:xfrm>
            <a:off x="6456363" y="1701006"/>
            <a:ext cx="251936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Industrialisation – society now needs an educated workforce</a:t>
            </a:r>
          </a:p>
        </p:txBody>
      </p:sp>
    </p:spTree>
    <p:extLst>
      <p:ext uri="{BB962C8B-B14F-4D97-AF65-F5344CB8AC3E}">
        <p14:creationId xmlns:p14="http://schemas.microsoft.com/office/powerpoint/2010/main" val="3069733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2000" fill="hold"/>
                                        <p:tgtEl>
                                          <p:spTgt spid="9218"/>
                                        </p:tgtEl>
                                        <p:attrNameLst>
                                          <p:attrName>ppt_x</p:attrName>
                                        </p:attrNameLst>
                                      </p:cBhvr>
                                      <p:tavLst>
                                        <p:tav tm="0">
                                          <p:val>
                                            <p:strVal val="1+#ppt_w/2"/>
                                          </p:val>
                                        </p:tav>
                                        <p:tav tm="100000">
                                          <p:val>
                                            <p:strVal val="#ppt_x"/>
                                          </p:val>
                                        </p:tav>
                                      </p:tavLst>
                                    </p:anim>
                                    <p:anim calcmode="lin" valueType="num">
                                      <p:cBhvr additive="base">
                                        <p:cTn id="8" dur="20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20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9223">
                                            <p:txEl>
                                              <p:pRg st="0" end="0"/>
                                            </p:txEl>
                                          </p:spTgt>
                                        </p:tgtEl>
                                        <p:attrNameLst>
                                          <p:attrName>style.visibility</p:attrName>
                                        </p:attrNameLst>
                                      </p:cBhvr>
                                      <p:to>
                                        <p:strVal val="visible"/>
                                      </p:to>
                                    </p:set>
                                    <p:anim calcmode="lin" valueType="num">
                                      <p:cBhvr>
                                        <p:cTn id="19" dur="2000" fill="hold"/>
                                        <p:tgtEl>
                                          <p:spTgt spid="9223">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9223">
                                            <p:txEl>
                                              <p:pRg st="0" end="0"/>
                                            </p:txEl>
                                          </p:spTgt>
                                        </p:tgtEl>
                                        <p:attrNameLst>
                                          <p:attrName>ppt_h</p:attrName>
                                        </p:attrNameLst>
                                      </p:cBhvr>
                                      <p:tavLst>
                                        <p:tav tm="0">
                                          <p:val>
                                            <p:fltVal val="0"/>
                                          </p:val>
                                        </p:tav>
                                        <p:tav tm="100000">
                                          <p:val>
                                            <p:strVal val="#ppt_h"/>
                                          </p:val>
                                        </p:tav>
                                      </p:tavLst>
                                    </p:anim>
                                    <p:anim calcmode="lin" valueType="num">
                                      <p:cBhvr>
                                        <p:cTn id="21" dur="2000" fill="hold"/>
                                        <p:tgtEl>
                                          <p:spTgt spid="9223">
                                            <p:txEl>
                                              <p:pRg st="0" end="0"/>
                                            </p:txEl>
                                          </p:spTgt>
                                        </p:tgtEl>
                                        <p:attrNameLst>
                                          <p:attrName>style.rotation</p:attrName>
                                        </p:attrNameLst>
                                      </p:cBhvr>
                                      <p:tavLst>
                                        <p:tav tm="0">
                                          <p:val>
                                            <p:fltVal val="360"/>
                                          </p:val>
                                        </p:tav>
                                        <p:tav tm="100000">
                                          <p:val>
                                            <p:fltVal val="0"/>
                                          </p:val>
                                        </p:tav>
                                      </p:tavLst>
                                    </p:anim>
                                    <p:animEffect transition="in" filter="fade">
                                      <p:cBhvr>
                                        <p:cTn id="22" dur="2000"/>
                                        <p:tgtEl>
                                          <p:spTgt spid="922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9235">
                                            <p:txEl>
                                              <p:pRg st="0" end="0"/>
                                            </p:txEl>
                                          </p:spTgt>
                                        </p:tgtEl>
                                        <p:attrNameLst>
                                          <p:attrName>style.visibility</p:attrName>
                                        </p:attrNameLst>
                                      </p:cBhvr>
                                      <p:to>
                                        <p:strVal val="visible"/>
                                      </p:to>
                                    </p:set>
                                    <p:animEffect transition="in" filter="checkerboard(across)">
                                      <p:cBhvr>
                                        <p:cTn id="27" dur="500"/>
                                        <p:tgtEl>
                                          <p:spTgt spid="923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9229">
                                            <p:txEl>
                                              <p:pRg st="0" end="0"/>
                                            </p:txEl>
                                          </p:spTgt>
                                        </p:tgtEl>
                                        <p:attrNameLst>
                                          <p:attrName>style.visibility</p:attrName>
                                        </p:attrNameLst>
                                      </p:cBhvr>
                                      <p:to>
                                        <p:strVal val="visible"/>
                                      </p:to>
                                    </p:set>
                                    <p:animEffect transition="in" filter="diamond(in)">
                                      <p:cBhvr>
                                        <p:cTn id="32" dur="2000"/>
                                        <p:tgtEl>
                                          <p:spTgt spid="9229">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9230">
                                            <p:txEl>
                                              <p:pRg st="0" end="0"/>
                                            </p:txEl>
                                          </p:spTgt>
                                        </p:tgtEl>
                                        <p:attrNameLst>
                                          <p:attrName>style.visibility</p:attrName>
                                        </p:attrNameLst>
                                      </p:cBhvr>
                                      <p:to>
                                        <p:strVal val="visible"/>
                                      </p:to>
                                    </p:set>
                                    <p:anim calcmode="lin" valueType="num">
                                      <p:cBhvr>
                                        <p:cTn id="37" dur="500" fill="hold"/>
                                        <p:tgtEl>
                                          <p:spTgt spid="9230">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9230">
                                            <p:txEl>
                                              <p:pRg st="0" end="0"/>
                                            </p:txEl>
                                          </p:spTgt>
                                        </p:tgtEl>
                                        <p:attrNameLst>
                                          <p:attrName>ppt_h</p:attrName>
                                        </p:attrNameLst>
                                      </p:cBhvr>
                                      <p:tavLst>
                                        <p:tav tm="0">
                                          <p:val>
                                            <p:fltVal val="0"/>
                                          </p:val>
                                        </p:tav>
                                        <p:tav tm="100000">
                                          <p:val>
                                            <p:strVal val="#ppt_h"/>
                                          </p:val>
                                        </p:tav>
                                      </p:tavLst>
                                    </p:anim>
                                    <p:anim calcmode="lin" valueType="num">
                                      <p:cBhvr>
                                        <p:cTn id="39" dur="500" fill="hold"/>
                                        <p:tgtEl>
                                          <p:spTgt spid="9230">
                                            <p:txEl>
                                              <p:pRg st="0" end="0"/>
                                            </p:txEl>
                                          </p:spTgt>
                                        </p:tgtEl>
                                        <p:attrNameLst>
                                          <p:attrName>style.rotation</p:attrName>
                                        </p:attrNameLst>
                                      </p:cBhvr>
                                      <p:tavLst>
                                        <p:tav tm="0">
                                          <p:val>
                                            <p:fltVal val="360"/>
                                          </p:val>
                                        </p:tav>
                                        <p:tav tm="100000">
                                          <p:val>
                                            <p:fltVal val="0"/>
                                          </p:val>
                                        </p:tav>
                                      </p:tavLst>
                                    </p:anim>
                                    <p:animEffect transition="in" filter="fade">
                                      <p:cBhvr>
                                        <p:cTn id="40" dur="500"/>
                                        <p:tgtEl>
                                          <p:spTgt spid="9230">
                                            <p:txEl>
                                              <p:pRg st="0" end="0"/>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1" presetClass="entr" presetSubtype="0" fill="hold" nodeType="clickEffect">
                                  <p:stCondLst>
                                    <p:cond delay="0"/>
                                  </p:stCondLst>
                                  <p:iterate type="lt">
                                    <p:tmPct val="5000"/>
                                  </p:iterate>
                                  <p:childTnLst>
                                    <p:set>
                                      <p:cBhvr>
                                        <p:cTn id="44" dur="1" fill="hold">
                                          <p:stCondLst>
                                            <p:cond delay="0"/>
                                          </p:stCondLst>
                                        </p:cTn>
                                        <p:tgtEl>
                                          <p:spTgt spid="9231">
                                            <p:txEl>
                                              <p:pRg st="0" end="0"/>
                                            </p:txEl>
                                          </p:spTgt>
                                        </p:tgtEl>
                                        <p:attrNameLst>
                                          <p:attrName>style.visibility</p:attrName>
                                        </p:attrNameLst>
                                      </p:cBhvr>
                                      <p:to>
                                        <p:strVal val="visible"/>
                                      </p:to>
                                    </p:set>
                                    <p:anim calcmode="lin" valueType="num">
                                      <p:cBhvr>
                                        <p:cTn id="45" dur="1000" fill="hold"/>
                                        <p:tgtEl>
                                          <p:spTgt spid="9231">
                                            <p:txEl>
                                              <p:pRg st="0" end="0"/>
                                            </p:txEl>
                                          </p:spTgt>
                                        </p:tgtEl>
                                        <p:attrNameLst>
                                          <p:attrName>ppt_w</p:attrName>
                                        </p:attrNameLst>
                                      </p:cBhvr>
                                      <p:tavLst>
                                        <p:tav tm="0">
                                          <p:val>
                                            <p:fltVal val="0"/>
                                          </p:val>
                                        </p:tav>
                                        <p:tav tm="100000">
                                          <p:val>
                                            <p:strVal val="#ppt_w"/>
                                          </p:val>
                                        </p:tav>
                                      </p:tavLst>
                                    </p:anim>
                                    <p:anim calcmode="lin" valueType="num">
                                      <p:cBhvr>
                                        <p:cTn id="46" dur="1000" fill="hold"/>
                                        <p:tgtEl>
                                          <p:spTgt spid="9231">
                                            <p:txEl>
                                              <p:pRg st="0" end="0"/>
                                            </p:txEl>
                                          </p:spTgt>
                                        </p:tgtEl>
                                        <p:attrNameLst>
                                          <p:attrName>ppt_h</p:attrName>
                                        </p:attrNameLst>
                                      </p:cBhvr>
                                      <p:tavLst>
                                        <p:tav tm="0">
                                          <p:val>
                                            <p:fltVal val="0"/>
                                          </p:val>
                                        </p:tav>
                                        <p:tav tm="100000">
                                          <p:val>
                                            <p:strVal val="#ppt_h"/>
                                          </p:val>
                                        </p:tav>
                                      </p:tavLst>
                                    </p:anim>
                                    <p:anim calcmode="lin" valueType="num">
                                      <p:cBhvr>
                                        <p:cTn id="47" dur="1000" fill="hold"/>
                                        <p:tgtEl>
                                          <p:spTgt spid="9231">
                                            <p:txEl>
                                              <p:pRg st="0" end="0"/>
                                            </p:txEl>
                                          </p:spTgt>
                                        </p:tgtEl>
                                        <p:attrNameLst>
                                          <p:attrName>style.rotation</p:attrName>
                                        </p:attrNameLst>
                                      </p:cBhvr>
                                      <p:tavLst>
                                        <p:tav tm="0">
                                          <p:val>
                                            <p:fltVal val="90"/>
                                          </p:val>
                                        </p:tav>
                                        <p:tav tm="100000">
                                          <p:val>
                                            <p:fltVal val="0"/>
                                          </p:val>
                                        </p:tav>
                                      </p:tavLst>
                                    </p:anim>
                                    <p:animEffect transition="in" filter="fade">
                                      <p:cBhvr>
                                        <p:cTn id="48" dur="1000"/>
                                        <p:tgtEl>
                                          <p:spTgt spid="9231">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9" presetClass="entr" presetSubtype="0" decel="100000" fill="hold" nodeType="clickEffect">
                                  <p:stCondLst>
                                    <p:cond delay="0"/>
                                  </p:stCondLst>
                                  <p:childTnLst>
                                    <p:set>
                                      <p:cBhvr>
                                        <p:cTn id="52" dur="1" fill="hold">
                                          <p:stCondLst>
                                            <p:cond delay="0"/>
                                          </p:stCondLst>
                                        </p:cTn>
                                        <p:tgtEl>
                                          <p:spTgt spid="9232">
                                            <p:txEl>
                                              <p:pRg st="0" end="0"/>
                                            </p:txEl>
                                          </p:spTgt>
                                        </p:tgtEl>
                                        <p:attrNameLst>
                                          <p:attrName>style.visibility</p:attrName>
                                        </p:attrNameLst>
                                      </p:cBhvr>
                                      <p:to>
                                        <p:strVal val="visible"/>
                                      </p:to>
                                    </p:set>
                                    <p:anim calcmode="lin" valueType="num">
                                      <p:cBhvr>
                                        <p:cTn id="53" dur="500" fill="hold"/>
                                        <p:tgtEl>
                                          <p:spTgt spid="9232">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9232">
                                            <p:txEl>
                                              <p:pRg st="0" end="0"/>
                                            </p:txEl>
                                          </p:spTgt>
                                        </p:tgtEl>
                                        <p:attrNameLst>
                                          <p:attrName>ppt_h</p:attrName>
                                        </p:attrNameLst>
                                      </p:cBhvr>
                                      <p:tavLst>
                                        <p:tav tm="0">
                                          <p:val>
                                            <p:fltVal val="0"/>
                                          </p:val>
                                        </p:tav>
                                        <p:tav tm="100000">
                                          <p:val>
                                            <p:strVal val="#ppt_h"/>
                                          </p:val>
                                        </p:tav>
                                      </p:tavLst>
                                    </p:anim>
                                    <p:anim calcmode="lin" valueType="num">
                                      <p:cBhvr>
                                        <p:cTn id="55" dur="500" fill="hold"/>
                                        <p:tgtEl>
                                          <p:spTgt spid="9232">
                                            <p:txEl>
                                              <p:pRg st="0" end="0"/>
                                            </p:txEl>
                                          </p:spTgt>
                                        </p:tgtEl>
                                        <p:attrNameLst>
                                          <p:attrName>style.rotation</p:attrName>
                                        </p:attrNameLst>
                                      </p:cBhvr>
                                      <p:tavLst>
                                        <p:tav tm="0">
                                          <p:val>
                                            <p:fltVal val="360"/>
                                          </p:val>
                                        </p:tav>
                                        <p:tav tm="100000">
                                          <p:val>
                                            <p:fltVal val="0"/>
                                          </p:val>
                                        </p:tav>
                                      </p:tavLst>
                                    </p:anim>
                                    <p:animEffect transition="in" filter="fade">
                                      <p:cBhvr>
                                        <p:cTn id="56" dur="500"/>
                                        <p:tgtEl>
                                          <p:spTgt spid="9232">
                                            <p:txEl>
                                              <p:pRg st="0" end="0"/>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9233">
                                            <p:txEl>
                                              <p:pRg st="0" end="0"/>
                                            </p:txEl>
                                          </p:spTgt>
                                        </p:tgtEl>
                                        <p:attrNameLst>
                                          <p:attrName>style.visibility</p:attrName>
                                        </p:attrNameLst>
                                      </p:cBhvr>
                                      <p:to>
                                        <p:strVal val="visible"/>
                                      </p:to>
                                    </p:set>
                                    <p:anim calcmode="lin" valueType="num">
                                      <p:cBhvr additive="base">
                                        <p:cTn id="61" dur="500" fill="hold"/>
                                        <p:tgtEl>
                                          <p:spTgt spid="9233">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2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408477"/>
            <a:ext cx="9144001" cy="6429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24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74683" y="409434"/>
            <a:ext cx="8229600" cy="706438"/>
          </a:xfrm>
        </p:spPr>
        <p:txBody>
          <a:bodyPr>
            <a:normAutofit/>
          </a:bodyPr>
          <a:lstStyle/>
          <a:p>
            <a:r>
              <a:rPr lang="en-GB" altLang="en-US" sz="1800" b="1" u="sng" dirty="0"/>
              <a:t>The impact of the state</a:t>
            </a:r>
          </a:p>
        </p:txBody>
      </p:sp>
      <p:sp>
        <p:nvSpPr>
          <p:cNvPr id="2" name="TextBox 1"/>
          <p:cNvSpPr txBox="1"/>
          <p:nvPr/>
        </p:nvSpPr>
        <p:spPr>
          <a:xfrm>
            <a:off x="1524000" y="1175879"/>
            <a:ext cx="9144000" cy="3970318"/>
          </a:xfrm>
          <a:prstGeom prst="rect">
            <a:avLst/>
          </a:prstGeom>
          <a:noFill/>
        </p:spPr>
        <p:txBody>
          <a:bodyPr wrap="square" rtlCol="0">
            <a:spAutoFit/>
          </a:bodyPr>
          <a:lstStyle/>
          <a:p>
            <a:r>
              <a:rPr lang="en-GB" dirty="0"/>
              <a:t>Read the information on </a:t>
            </a:r>
            <a:r>
              <a:rPr lang="en-GB"/>
              <a:t>the previous page:  </a:t>
            </a:r>
            <a:endParaRPr lang="en-GB" dirty="0"/>
          </a:p>
          <a:p>
            <a:endParaRPr lang="en-GB" dirty="0"/>
          </a:p>
          <a:p>
            <a:r>
              <a:rPr lang="en-GB" dirty="0"/>
              <a:t>How has the state become more involved in the lives of parents and children?</a:t>
            </a:r>
          </a:p>
          <a:p>
            <a:endParaRPr lang="en-GB" dirty="0"/>
          </a:p>
          <a:p>
            <a:endParaRPr lang="en-GB" dirty="0"/>
          </a:p>
          <a:p>
            <a:endParaRPr lang="en-GB" dirty="0"/>
          </a:p>
          <a:p>
            <a:endParaRPr lang="en-GB" dirty="0"/>
          </a:p>
          <a:p>
            <a:endParaRPr lang="en-GB" dirty="0"/>
          </a:p>
          <a:p>
            <a:endParaRPr lang="en-GB" dirty="0"/>
          </a:p>
          <a:p>
            <a:endParaRPr lang="en-GB" dirty="0"/>
          </a:p>
          <a:p>
            <a:r>
              <a:rPr lang="en-GB" dirty="0"/>
              <a:t>What impact has this had on the relationships between parents and children?</a:t>
            </a:r>
          </a:p>
          <a:p>
            <a:endParaRPr lang="en-GB" dirty="0"/>
          </a:p>
          <a:p>
            <a:endParaRPr lang="en-GB" dirty="0"/>
          </a:p>
          <a:p>
            <a:endParaRPr lang="en-GB" dirty="0"/>
          </a:p>
        </p:txBody>
      </p:sp>
      <p:sp>
        <p:nvSpPr>
          <p:cNvPr id="20" name="TextBox 19"/>
          <p:cNvSpPr txBox="1"/>
          <p:nvPr/>
        </p:nvSpPr>
        <p:spPr>
          <a:xfrm>
            <a:off x="1524000" y="0"/>
            <a:ext cx="9144000" cy="369332"/>
          </a:xfrm>
          <a:prstGeom prst="rect">
            <a:avLst/>
          </a:prstGeom>
          <a:solidFill>
            <a:srgbClr val="00B0F0"/>
          </a:solidFill>
        </p:spPr>
        <p:txBody>
          <a:bodyPr wrap="square" rtlCol="0">
            <a:spAutoFit/>
          </a:bodyPr>
          <a:lstStyle/>
          <a:p>
            <a:pPr algn="ctr"/>
            <a:r>
              <a:rPr lang="en-GB" b="1" dirty="0"/>
              <a:t>To what extent are roles and relationships between parents and children are changing? </a:t>
            </a:r>
          </a:p>
        </p:txBody>
      </p:sp>
    </p:spTree>
    <p:extLst>
      <p:ext uri="{BB962C8B-B14F-4D97-AF65-F5344CB8AC3E}">
        <p14:creationId xmlns:p14="http://schemas.microsoft.com/office/powerpoint/2010/main" val="2935223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2000" fill="hold"/>
                                        <p:tgtEl>
                                          <p:spTgt spid="9218"/>
                                        </p:tgtEl>
                                        <p:attrNameLst>
                                          <p:attrName>ppt_x</p:attrName>
                                        </p:attrNameLst>
                                      </p:cBhvr>
                                      <p:tavLst>
                                        <p:tav tm="0">
                                          <p:val>
                                            <p:strVal val="1+#ppt_w/2"/>
                                          </p:val>
                                        </p:tav>
                                        <p:tav tm="100000">
                                          <p:val>
                                            <p:strVal val="#ppt_x"/>
                                          </p:val>
                                        </p:tav>
                                      </p:tavLst>
                                    </p:anim>
                                    <p:anim calcmode="lin" valueType="num">
                                      <p:cBhvr additive="base">
                                        <p:cTn id="8" dur="20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981808"/>
            <a:ext cx="9144000" cy="5632311"/>
          </a:xfrm>
          <a:prstGeom prst="rect">
            <a:avLst/>
          </a:prstGeom>
          <a:noFill/>
          <a:ln>
            <a:solidFill>
              <a:schemeClr val="accent1"/>
            </a:solidFill>
          </a:ln>
        </p:spPr>
        <p:txBody>
          <a:bodyPr wrap="square" rtlCol="0">
            <a:spAutoFit/>
          </a:bodyPr>
          <a:lstStyle/>
          <a:p>
            <a:r>
              <a:rPr lang="en-GB" dirty="0"/>
              <a:t>Postman argues that childhood is disappearing.  His view is based on two related ideas.</a:t>
            </a:r>
          </a:p>
          <a:p>
            <a:endParaRPr lang="en-GB" dirty="0"/>
          </a:p>
          <a:p>
            <a:pPr marL="228600" indent="-228600">
              <a:buFont typeface="+mj-lt"/>
              <a:buAutoNum type="arabicPeriod"/>
            </a:pPr>
            <a:r>
              <a:rPr lang="en-GB" dirty="0"/>
              <a:t>The growth of television means that there are no more secrets from children.  Television gives them unlimited access to the adult world.  They are exposed to the ‘real world’ of sex, disaster, death and suffering.</a:t>
            </a:r>
          </a:p>
          <a:p>
            <a:pPr marL="228600" indent="-228600">
              <a:buFont typeface="+mj-lt"/>
              <a:buAutoNum type="arabicPeriod"/>
            </a:pPr>
            <a:r>
              <a:rPr lang="en-GB" dirty="0"/>
              <a:t>‘Social blurring’ has occurred so there is little distinction between adults and children.  Children’s games are disappearing and children seem less childlike today.  They speak, dress and behave in more adult ways while adults have enjoyed looking more like kids and youth generally.  Over time, nearly all the traditional features that mark the transition to adulthood – getting a job, religious confirmation, leaving home, getting married, no longer apply in any clear way.</a:t>
            </a:r>
          </a:p>
          <a:p>
            <a:pPr marL="228600" indent="-228600">
              <a:buFont typeface="+mj-lt"/>
              <a:buAutoNum type="arabicPeriod"/>
            </a:pPr>
            <a:endParaRPr lang="en-GB" dirty="0"/>
          </a:p>
          <a:p>
            <a:r>
              <a:rPr lang="en-GB" dirty="0"/>
              <a:t>Postman’s analysis has been heavily criticised.  His arguments do not appear to be based on solid evidence, while recent studies indicate that adults are actually taking more and more control of their children’s lives.  For example David Brooks (2001) diagnoses parents today as obsessed with safety, and ever more concerned with defining boundaries for their kids and widening their control and safety net around them.  </a:t>
            </a:r>
          </a:p>
          <a:p>
            <a:r>
              <a:rPr lang="en-GB" dirty="0"/>
              <a:t>Perhaps it is children that are disappearing rather than childhood.  Children are a smaller percentage or our overall population toy and are diminishing in relative proportion to other age groups.</a:t>
            </a:r>
          </a:p>
        </p:txBody>
      </p:sp>
      <p:sp>
        <p:nvSpPr>
          <p:cNvPr id="3" name="TextBox 2"/>
          <p:cNvSpPr txBox="1"/>
          <p:nvPr/>
        </p:nvSpPr>
        <p:spPr>
          <a:xfrm>
            <a:off x="1524000" y="-33856"/>
            <a:ext cx="9144000" cy="1015663"/>
          </a:xfrm>
          <a:prstGeom prst="rect">
            <a:avLst/>
          </a:prstGeom>
          <a:solidFill>
            <a:srgbClr val="00B0F0"/>
          </a:solidFill>
        </p:spPr>
        <p:txBody>
          <a:bodyPr wrap="square" rtlCol="0">
            <a:spAutoFit/>
          </a:bodyPr>
          <a:lstStyle/>
          <a:p>
            <a:pPr algn="ctr"/>
            <a:r>
              <a:rPr lang="en-GB" sz="3000" b="1" dirty="0"/>
              <a:t>To what extent are roles and relationships between parents and children are changing? </a:t>
            </a:r>
          </a:p>
        </p:txBody>
      </p:sp>
    </p:spTree>
    <p:extLst>
      <p:ext uri="{BB962C8B-B14F-4D97-AF65-F5344CB8AC3E}">
        <p14:creationId xmlns:p14="http://schemas.microsoft.com/office/powerpoint/2010/main" val="2519144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3939" y="395554"/>
            <a:ext cx="9144060" cy="369332"/>
          </a:xfrm>
          <a:prstGeom prst="rect">
            <a:avLst/>
          </a:prstGeom>
          <a:noFill/>
        </p:spPr>
        <p:txBody>
          <a:bodyPr wrap="square" rtlCol="0">
            <a:spAutoFit/>
          </a:bodyPr>
          <a:lstStyle/>
          <a:p>
            <a:r>
              <a:rPr lang="en-GB" dirty="0"/>
              <a:t>Use the information on page 138-139 of your handout to help you.</a:t>
            </a:r>
          </a:p>
        </p:txBody>
      </p:sp>
      <p:graphicFrame>
        <p:nvGraphicFramePr>
          <p:cNvPr id="7" name="Table 6"/>
          <p:cNvGraphicFramePr>
            <a:graphicFrameLocks noGrp="1"/>
          </p:cNvGraphicFramePr>
          <p:nvPr>
            <p:extLst>
              <p:ext uri="{D42A27DB-BD31-4B8C-83A1-F6EECF244321}">
                <p14:modId xmlns:p14="http://schemas.microsoft.com/office/powerpoint/2010/main" val="2888171970"/>
              </p:ext>
            </p:extLst>
          </p:nvPr>
        </p:nvGraphicFramePr>
        <p:xfrm>
          <a:off x="1535322" y="753207"/>
          <a:ext cx="9157934" cy="4577080"/>
        </p:xfrm>
        <a:graphic>
          <a:graphicData uri="http://schemas.openxmlformats.org/drawingml/2006/table">
            <a:tbl>
              <a:tblPr firstRow="1" bandRow="1">
                <a:tableStyleId>{5940675A-B579-460E-94D1-54222C63F5DA}</a:tableStyleId>
              </a:tblPr>
              <a:tblGrid>
                <a:gridCol w="4578967">
                  <a:extLst>
                    <a:ext uri="{9D8B030D-6E8A-4147-A177-3AD203B41FA5}">
                      <a16:colId xmlns:a16="http://schemas.microsoft.com/office/drawing/2014/main" val="20000"/>
                    </a:ext>
                  </a:extLst>
                </a:gridCol>
                <a:gridCol w="4578967">
                  <a:extLst>
                    <a:ext uri="{9D8B030D-6E8A-4147-A177-3AD203B41FA5}">
                      <a16:colId xmlns:a16="http://schemas.microsoft.com/office/drawing/2014/main" val="20001"/>
                    </a:ext>
                  </a:extLst>
                </a:gridCol>
              </a:tblGrid>
              <a:tr h="370840">
                <a:tc>
                  <a:txBody>
                    <a:bodyPr/>
                    <a:lstStyle/>
                    <a:p>
                      <a:r>
                        <a:rPr lang="en-GB" dirty="0"/>
                        <a:t>Childhood is disappearing</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en-GB" dirty="0"/>
                        <a:t>Childhood is not disappearing</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7"/>
          <p:cNvSpPr txBox="1"/>
          <p:nvPr/>
        </p:nvSpPr>
        <p:spPr>
          <a:xfrm>
            <a:off x="1549195" y="5361719"/>
            <a:ext cx="4716076" cy="369332"/>
          </a:xfrm>
          <a:prstGeom prst="rect">
            <a:avLst/>
          </a:prstGeom>
          <a:noFill/>
        </p:spPr>
        <p:txBody>
          <a:bodyPr wrap="square" rtlCol="0">
            <a:spAutoFit/>
          </a:bodyPr>
          <a:lstStyle/>
          <a:p>
            <a:r>
              <a:rPr lang="en-GB" b="1" dirty="0"/>
              <a:t>Conclusion</a:t>
            </a:r>
          </a:p>
        </p:txBody>
      </p:sp>
      <p:sp>
        <p:nvSpPr>
          <p:cNvPr id="9" name="TextBox 8"/>
          <p:cNvSpPr txBox="1"/>
          <p:nvPr/>
        </p:nvSpPr>
        <p:spPr>
          <a:xfrm>
            <a:off x="1524000" y="0"/>
            <a:ext cx="9144000" cy="369332"/>
          </a:xfrm>
          <a:prstGeom prst="rect">
            <a:avLst/>
          </a:prstGeom>
          <a:solidFill>
            <a:srgbClr val="00B0F0"/>
          </a:solidFill>
        </p:spPr>
        <p:txBody>
          <a:bodyPr wrap="square" rtlCol="0">
            <a:spAutoFit/>
          </a:bodyPr>
          <a:lstStyle/>
          <a:p>
            <a:pPr algn="ctr"/>
            <a:r>
              <a:rPr lang="en-GB" b="1" dirty="0"/>
              <a:t>To what extent do you believe that childhood is disappearing</a:t>
            </a:r>
          </a:p>
        </p:txBody>
      </p:sp>
    </p:spTree>
    <p:extLst>
      <p:ext uri="{BB962C8B-B14F-4D97-AF65-F5344CB8AC3E}">
        <p14:creationId xmlns:p14="http://schemas.microsoft.com/office/powerpoint/2010/main" val="200151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12365"/>
            <a:ext cx="9144000" cy="369332"/>
          </a:xfrm>
          <a:prstGeom prst="rect">
            <a:avLst/>
          </a:prstGeom>
          <a:solidFill>
            <a:srgbClr val="00B0F0"/>
          </a:solidFill>
        </p:spPr>
        <p:txBody>
          <a:bodyPr wrap="square" rtlCol="0">
            <a:spAutoFit/>
          </a:bodyPr>
          <a:lstStyle/>
          <a:p>
            <a:pPr algn="ctr"/>
            <a:r>
              <a:rPr lang="en-GB" b="1" dirty="0"/>
              <a:t>To what extent are roles and relationships between parents and children are changing? </a:t>
            </a:r>
          </a:p>
        </p:txBody>
      </p:sp>
      <p:sp>
        <p:nvSpPr>
          <p:cNvPr id="2" name="TextBox 1"/>
          <p:cNvSpPr txBox="1"/>
          <p:nvPr/>
        </p:nvSpPr>
        <p:spPr>
          <a:xfrm>
            <a:off x="1510966" y="381697"/>
            <a:ext cx="9157034" cy="369332"/>
          </a:xfrm>
          <a:prstGeom prst="rect">
            <a:avLst/>
          </a:prstGeom>
          <a:noFill/>
        </p:spPr>
        <p:txBody>
          <a:bodyPr wrap="square" rtlCol="0">
            <a:spAutoFit/>
          </a:bodyPr>
          <a:lstStyle/>
          <a:p>
            <a:pPr algn="ctr"/>
            <a:r>
              <a:rPr lang="en-GB" b="1" u="sng" dirty="0"/>
              <a:t>The role of mothers</a:t>
            </a:r>
          </a:p>
        </p:txBody>
      </p:sp>
      <p:sp>
        <p:nvSpPr>
          <p:cNvPr id="7" name="TextBox 6"/>
          <p:cNvSpPr txBox="1"/>
          <p:nvPr/>
        </p:nvSpPr>
        <p:spPr>
          <a:xfrm>
            <a:off x="1530039" y="754978"/>
            <a:ext cx="9144000" cy="369332"/>
          </a:xfrm>
          <a:prstGeom prst="rect">
            <a:avLst/>
          </a:prstGeom>
          <a:noFill/>
        </p:spPr>
        <p:txBody>
          <a:bodyPr wrap="square" rtlCol="0">
            <a:spAutoFit/>
          </a:bodyPr>
          <a:lstStyle/>
          <a:p>
            <a:r>
              <a:rPr lang="en-GB" dirty="0"/>
              <a:t>Pages 106-107  Explain how the role of mothers has changed</a:t>
            </a:r>
          </a:p>
        </p:txBody>
      </p:sp>
    </p:spTree>
    <p:extLst>
      <p:ext uri="{BB962C8B-B14F-4D97-AF65-F5344CB8AC3E}">
        <p14:creationId xmlns:p14="http://schemas.microsoft.com/office/powerpoint/2010/main" val="3534505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12365"/>
            <a:ext cx="9144000" cy="369332"/>
          </a:xfrm>
          <a:prstGeom prst="rect">
            <a:avLst/>
          </a:prstGeom>
          <a:solidFill>
            <a:srgbClr val="00B0F0"/>
          </a:solidFill>
        </p:spPr>
        <p:txBody>
          <a:bodyPr wrap="square" rtlCol="0">
            <a:spAutoFit/>
          </a:bodyPr>
          <a:lstStyle/>
          <a:p>
            <a:pPr algn="ctr"/>
            <a:r>
              <a:rPr lang="en-GB" b="1" dirty="0"/>
              <a:t>To what extent are roles and relationships between parents and children are changing? </a:t>
            </a:r>
          </a:p>
        </p:txBody>
      </p:sp>
      <p:sp>
        <p:nvSpPr>
          <p:cNvPr id="2" name="TextBox 1"/>
          <p:cNvSpPr txBox="1"/>
          <p:nvPr/>
        </p:nvSpPr>
        <p:spPr>
          <a:xfrm>
            <a:off x="1510966" y="381697"/>
            <a:ext cx="9157034" cy="369332"/>
          </a:xfrm>
          <a:prstGeom prst="rect">
            <a:avLst/>
          </a:prstGeom>
          <a:noFill/>
        </p:spPr>
        <p:txBody>
          <a:bodyPr wrap="square" rtlCol="0">
            <a:spAutoFit/>
          </a:bodyPr>
          <a:lstStyle/>
          <a:p>
            <a:pPr algn="ctr"/>
            <a:r>
              <a:rPr lang="en-GB" b="1" u="sng" dirty="0"/>
              <a:t>The role of fathers</a:t>
            </a:r>
          </a:p>
        </p:txBody>
      </p:sp>
      <p:sp>
        <p:nvSpPr>
          <p:cNvPr id="7" name="TextBox 6"/>
          <p:cNvSpPr txBox="1"/>
          <p:nvPr/>
        </p:nvSpPr>
        <p:spPr>
          <a:xfrm>
            <a:off x="1530039" y="754978"/>
            <a:ext cx="9144000" cy="369332"/>
          </a:xfrm>
          <a:prstGeom prst="rect">
            <a:avLst/>
          </a:prstGeom>
          <a:noFill/>
        </p:spPr>
        <p:txBody>
          <a:bodyPr wrap="square" rtlCol="0">
            <a:spAutoFit/>
          </a:bodyPr>
          <a:lstStyle/>
          <a:p>
            <a:r>
              <a:rPr lang="en-GB" dirty="0"/>
              <a:t>Pages 108-109 and study on page 110 of textbook  - Explain how the role of fathers has changed</a:t>
            </a:r>
          </a:p>
        </p:txBody>
      </p:sp>
    </p:spTree>
    <p:extLst>
      <p:ext uri="{BB962C8B-B14F-4D97-AF65-F5344CB8AC3E}">
        <p14:creationId xmlns:p14="http://schemas.microsoft.com/office/powerpoint/2010/main" val="261079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1"/>
            <a:ext cx="9144000" cy="3231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500" b="1" dirty="0"/>
              <a:t>Are relationships becoming more egalitarian?</a:t>
            </a:r>
          </a:p>
        </p:txBody>
      </p:sp>
    </p:spTree>
    <p:extLst>
      <p:ext uri="{BB962C8B-B14F-4D97-AF65-F5344CB8AC3E}">
        <p14:creationId xmlns:p14="http://schemas.microsoft.com/office/powerpoint/2010/main" val="1850397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12365"/>
            <a:ext cx="9144000" cy="369332"/>
          </a:xfrm>
          <a:prstGeom prst="rect">
            <a:avLst/>
          </a:prstGeom>
          <a:solidFill>
            <a:srgbClr val="00B0F0"/>
          </a:solidFill>
        </p:spPr>
        <p:txBody>
          <a:bodyPr wrap="square" rtlCol="0">
            <a:spAutoFit/>
          </a:bodyPr>
          <a:lstStyle/>
          <a:p>
            <a:pPr algn="ctr"/>
            <a:r>
              <a:rPr lang="en-GB" b="1" dirty="0"/>
              <a:t>To what extent are roles and relationships between parents and children are changing? </a:t>
            </a:r>
          </a:p>
        </p:txBody>
      </p:sp>
      <p:sp>
        <p:nvSpPr>
          <p:cNvPr id="2" name="TextBox 1"/>
          <p:cNvSpPr txBox="1"/>
          <p:nvPr/>
        </p:nvSpPr>
        <p:spPr>
          <a:xfrm>
            <a:off x="1510966" y="381697"/>
            <a:ext cx="9157034" cy="369332"/>
          </a:xfrm>
          <a:prstGeom prst="rect">
            <a:avLst/>
          </a:prstGeom>
          <a:noFill/>
        </p:spPr>
        <p:txBody>
          <a:bodyPr wrap="square" rtlCol="0">
            <a:spAutoFit/>
          </a:bodyPr>
          <a:lstStyle/>
          <a:p>
            <a:pPr algn="ctr"/>
            <a:r>
              <a:rPr lang="en-GB" b="1" u="sng" dirty="0"/>
              <a:t>The role of grandparents</a:t>
            </a:r>
          </a:p>
        </p:txBody>
      </p:sp>
      <p:sp>
        <p:nvSpPr>
          <p:cNvPr id="7" name="TextBox 6"/>
          <p:cNvSpPr txBox="1"/>
          <p:nvPr/>
        </p:nvSpPr>
        <p:spPr>
          <a:xfrm>
            <a:off x="1530039" y="754978"/>
            <a:ext cx="9144000" cy="369332"/>
          </a:xfrm>
          <a:prstGeom prst="rect">
            <a:avLst/>
          </a:prstGeom>
          <a:noFill/>
        </p:spPr>
        <p:txBody>
          <a:bodyPr wrap="square" rtlCol="0">
            <a:spAutoFit/>
          </a:bodyPr>
          <a:lstStyle/>
          <a:p>
            <a:r>
              <a:rPr lang="en-GB" dirty="0"/>
              <a:t>Pages 109-110 Explain how the role of grandparents has changed</a:t>
            </a:r>
          </a:p>
        </p:txBody>
      </p:sp>
    </p:spTree>
    <p:extLst>
      <p:ext uri="{BB962C8B-B14F-4D97-AF65-F5344CB8AC3E}">
        <p14:creationId xmlns:p14="http://schemas.microsoft.com/office/powerpoint/2010/main" val="3534505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30453"/>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dirty="0"/>
              <a:t>The dark side of family life:</a:t>
            </a:r>
          </a:p>
        </p:txBody>
      </p:sp>
      <p:cxnSp>
        <p:nvCxnSpPr>
          <p:cNvPr id="6" name="Straight Connector 5"/>
          <p:cNvCxnSpPr/>
          <p:nvPr/>
        </p:nvCxnSpPr>
        <p:spPr>
          <a:xfrm>
            <a:off x="1524000" y="806260"/>
            <a:ext cx="9144000" cy="605174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524000" y="806260"/>
            <a:ext cx="9144000" cy="605174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91544" y="806259"/>
            <a:ext cx="4104456" cy="369332"/>
          </a:xfrm>
          <a:prstGeom prst="rect">
            <a:avLst/>
          </a:prstGeom>
          <a:noFill/>
        </p:spPr>
        <p:txBody>
          <a:bodyPr wrap="square" rtlCol="0">
            <a:spAutoFit/>
          </a:bodyPr>
          <a:lstStyle/>
          <a:p>
            <a:r>
              <a:rPr lang="en-GB" dirty="0"/>
              <a:t>Functionalist:</a:t>
            </a:r>
          </a:p>
        </p:txBody>
      </p:sp>
      <p:sp>
        <p:nvSpPr>
          <p:cNvPr id="11" name="TextBox 10"/>
          <p:cNvSpPr txBox="1"/>
          <p:nvPr/>
        </p:nvSpPr>
        <p:spPr>
          <a:xfrm>
            <a:off x="6096000" y="806259"/>
            <a:ext cx="4104456" cy="369332"/>
          </a:xfrm>
          <a:prstGeom prst="rect">
            <a:avLst/>
          </a:prstGeom>
          <a:noFill/>
        </p:spPr>
        <p:txBody>
          <a:bodyPr wrap="square" rtlCol="0">
            <a:spAutoFit/>
          </a:bodyPr>
          <a:lstStyle/>
          <a:p>
            <a:r>
              <a:rPr lang="en-GB" dirty="0"/>
              <a:t>Marxist:</a:t>
            </a:r>
          </a:p>
        </p:txBody>
      </p:sp>
      <p:sp>
        <p:nvSpPr>
          <p:cNvPr id="12" name="TextBox 11"/>
          <p:cNvSpPr txBox="1"/>
          <p:nvPr/>
        </p:nvSpPr>
        <p:spPr>
          <a:xfrm>
            <a:off x="8932991" y="1676804"/>
            <a:ext cx="1907704" cy="369332"/>
          </a:xfrm>
          <a:prstGeom prst="rect">
            <a:avLst/>
          </a:prstGeom>
          <a:noFill/>
        </p:spPr>
        <p:txBody>
          <a:bodyPr wrap="square" rtlCol="0">
            <a:spAutoFit/>
          </a:bodyPr>
          <a:lstStyle/>
          <a:p>
            <a:r>
              <a:rPr lang="en-GB" dirty="0"/>
              <a:t>Marxist-Feminist</a:t>
            </a:r>
          </a:p>
        </p:txBody>
      </p:sp>
      <p:sp>
        <p:nvSpPr>
          <p:cNvPr id="13" name="TextBox 12"/>
          <p:cNvSpPr txBox="1"/>
          <p:nvPr/>
        </p:nvSpPr>
        <p:spPr>
          <a:xfrm>
            <a:off x="4655840" y="6488668"/>
            <a:ext cx="2736304" cy="369332"/>
          </a:xfrm>
          <a:prstGeom prst="rect">
            <a:avLst/>
          </a:prstGeom>
          <a:noFill/>
        </p:spPr>
        <p:txBody>
          <a:bodyPr wrap="square" rtlCol="0">
            <a:spAutoFit/>
          </a:bodyPr>
          <a:lstStyle/>
          <a:p>
            <a:pPr algn="ctr"/>
            <a:r>
              <a:rPr lang="en-GB" dirty="0"/>
              <a:t>Postmodern-Feminist</a:t>
            </a:r>
          </a:p>
        </p:txBody>
      </p:sp>
      <p:sp>
        <p:nvSpPr>
          <p:cNvPr id="14" name="TextBox 13"/>
          <p:cNvSpPr txBox="1"/>
          <p:nvPr/>
        </p:nvSpPr>
        <p:spPr>
          <a:xfrm>
            <a:off x="1991544" y="6456402"/>
            <a:ext cx="4104456" cy="369332"/>
          </a:xfrm>
          <a:prstGeom prst="rect">
            <a:avLst/>
          </a:prstGeom>
          <a:noFill/>
        </p:spPr>
        <p:txBody>
          <a:bodyPr wrap="square" rtlCol="0">
            <a:spAutoFit/>
          </a:bodyPr>
          <a:lstStyle/>
          <a:p>
            <a:r>
              <a:rPr lang="en-GB" dirty="0"/>
              <a:t>Liberal Feminist</a:t>
            </a:r>
          </a:p>
        </p:txBody>
      </p:sp>
      <p:sp>
        <p:nvSpPr>
          <p:cNvPr id="15" name="TextBox 14"/>
          <p:cNvSpPr txBox="1"/>
          <p:nvPr/>
        </p:nvSpPr>
        <p:spPr>
          <a:xfrm>
            <a:off x="1524000" y="1861470"/>
            <a:ext cx="1907704" cy="369332"/>
          </a:xfrm>
          <a:prstGeom prst="rect">
            <a:avLst/>
          </a:prstGeom>
          <a:noFill/>
        </p:spPr>
        <p:txBody>
          <a:bodyPr wrap="square" rtlCol="0">
            <a:spAutoFit/>
          </a:bodyPr>
          <a:lstStyle/>
          <a:p>
            <a:r>
              <a:rPr lang="en-GB" dirty="0"/>
              <a:t>Radical-Feminist</a:t>
            </a:r>
          </a:p>
        </p:txBody>
      </p:sp>
      <p:cxnSp>
        <p:nvCxnSpPr>
          <p:cNvPr id="5" name="Straight Connector 4"/>
          <p:cNvCxnSpPr/>
          <p:nvPr/>
        </p:nvCxnSpPr>
        <p:spPr>
          <a:xfrm>
            <a:off x="6096000" y="806259"/>
            <a:ext cx="0" cy="3025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511824" y="3832130"/>
            <a:ext cx="1584176" cy="3025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96000" y="3832130"/>
            <a:ext cx="1296144" cy="2993605"/>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380883" y="6448717"/>
            <a:ext cx="2736304" cy="369332"/>
          </a:xfrm>
          <a:prstGeom prst="rect">
            <a:avLst/>
          </a:prstGeom>
          <a:noFill/>
        </p:spPr>
        <p:txBody>
          <a:bodyPr wrap="square" rtlCol="0">
            <a:spAutoFit/>
          </a:bodyPr>
          <a:lstStyle/>
          <a:p>
            <a:pPr algn="ctr"/>
            <a:r>
              <a:rPr lang="en-GB" dirty="0"/>
              <a:t>Psychological explanation</a:t>
            </a:r>
          </a:p>
        </p:txBody>
      </p:sp>
    </p:spTree>
    <p:extLst>
      <p:ext uri="{BB962C8B-B14F-4D97-AF65-F5344CB8AC3E}">
        <p14:creationId xmlns:p14="http://schemas.microsoft.com/office/powerpoint/2010/main" val="301974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413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24000" y="0"/>
            <a:ext cx="5724128" cy="206084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1400" b="1" u="sng" dirty="0"/>
              <a:t>Elisabeth </a:t>
            </a:r>
            <a:r>
              <a:rPr lang="en-GB" sz="1400" b="1" u="sng" dirty="0" err="1"/>
              <a:t>Stanko</a:t>
            </a:r>
            <a:r>
              <a:rPr lang="en-GB" sz="1400" b="1" u="sng" dirty="0"/>
              <a:t> - Measuring Domestic Violence</a:t>
            </a:r>
            <a:endParaRPr lang="en-GB" sz="1400" b="1" dirty="0"/>
          </a:p>
          <a:p>
            <a:pPr lvl="0"/>
            <a:r>
              <a:rPr lang="en-GB" sz="1400" b="1" dirty="0"/>
              <a:t>1 in 4 women and 1 in 7 men report a physical assault by a partner during their lifetime.</a:t>
            </a:r>
          </a:p>
          <a:p>
            <a:pPr lvl="0"/>
            <a:r>
              <a:rPr lang="en-GB" sz="1400" b="1" dirty="0"/>
              <a:t>Around 10% of women experience domestic violence in any given year.</a:t>
            </a:r>
          </a:p>
          <a:p>
            <a:pPr lvl="0"/>
            <a:r>
              <a:rPr lang="en-GB" sz="1400" b="1" dirty="0"/>
              <a:t>The form of violence is largely male offenders against female victims</a:t>
            </a:r>
          </a:p>
          <a:p>
            <a:pPr lvl="0"/>
            <a:r>
              <a:rPr lang="en-GB" sz="1400" b="1" dirty="0"/>
              <a:t>1 incidence of domestic violence is reported by women to the police every minute in the UK</a:t>
            </a:r>
          </a:p>
          <a:p>
            <a:r>
              <a:rPr lang="en-GB" sz="1200" dirty="0"/>
              <a:t> </a:t>
            </a:r>
          </a:p>
        </p:txBody>
      </p:sp>
      <p:sp>
        <p:nvSpPr>
          <p:cNvPr id="4" name="Rounded Rectangle 3"/>
          <p:cNvSpPr/>
          <p:nvPr/>
        </p:nvSpPr>
        <p:spPr>
          <a:xfrm>
            <a:off x="7392144" y="0"/>
            <a:ext cx="3279304" cy="20608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GB" sz="1200" dirty="0"/>
              <a:t>Some sociologists have reported increases in female violence against men, but it is estimated that this only constitutes 5% of all domestic violence. </a:t>
            </a:r>
          </a:p>
          <a:p>
            <a:endParaRPr lang="en-GB" sz="1200" b="1" dirty="0"/>
          </a:p>
          <a:p>
            <a:r>
              <a:rPr lang="en-GB" sz="1200" b="1" dirty="0" err="1"/>
              <a:t>Nazroo</a:t>
            </a:r>
            <a:r>
              <a:rPr lang="en-GB" sz="1200" dirty="0"/>
              <a:t> found that wives often live in fear of men’s potential violence of threats, whilst husbands rarely feel frightened or intimidated by their wives potential for violence.</a:t>
            </a:r>
          </a:p>
        </p:txBody>
      </p:sp>
      <p:sp>
        <p:nvSpPr>
          <p:cNvPr id="5" name="Rounded Rectangle 4"/>
          <p:cNvSpPr/>
          <p:nvPr/>
        </p:nvSpPr>
        <p:spPr>
          <a:xfrm>
            <a:off x="1527449" y="2177480"/>
            <a:ext cx="4579793" cy="46805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GB" sz="1200" b="1" dirty="0"/>
              <a:t>Feminists Approaches to Domestic Violence</a:t>
            </a:r>
            <a:endParaRPr lang="en-GB" sz="1200" dirty="0"/>
          </a:p>
          <a:p>
            <a:r>
              <a:rPr lang="en-GB" sz="1200" b="1" dirty="0"/>
              <a:t>Feminists</a:t>
            </a:r>
            <a:r>
              <a:rPr lang="en-GB" sz="1200" dirty="0"/>
              <a:t> suggest that domestic violence is a problem of patriarchy. They suggest that domestic violence arises from two sources:</a:t>
            </a:r>
          </a:p>
          <a:p>
            <a:pPr marL="285750" indent="-285750">
              <a:buFont typeface="Arial" panose="020B0604020202020204" pitchFamily="34" charset="0"/>
              <a:buChar char="•"/>
            </a:pPr>
            <a:r>
              <a:rPr lang="en-GB" sz="1200" b="1" dirty="0"/>
              <a:t>Different gender role socialisation </a:t>
            </a:r>
            <a:r>
              <a:rPr lang="en-GB" sz="1200" dirty="0"/>
              <a:t>– Boys are socialised into masculine values, which revolve around risk-taking, toughness, aggression and so on. Many boys / men are brought up to believe that they should have economic and social power as breadwinners. Socialisation into femininity, involves learning to be passive and subordinate, which may be one reason why women tolerate violence.</a:t>
            </a:r>
          </a:p>
          <a:p>
            <a:pPr marL="285750" indent="-285750">
              <a:buFont typeface="Arial" panose="020B0604020202020204" pitchFamily="34" charset="0"/>
              <a:buChar char="•"/>
            </a:pPr>
            <a:r>
              <a:rPr lang="en-GB" sz="1200" b="1" dirty="0"/>
              <a:t>A crisis in masculinity </a:t>
            </a:r>
            <a:r>
              <a:rPr lang="en-GB" sz="1200" dirty="0"/>
              <a:t>– Men’s traditional source of identity, i.e. work, is no longer guaranteed. Working women and unemployment have challenged men’s status as heads of households. Women may be demanding more authority in the home and insisting that unemployed men play a greater domestic role – some men see this as threatening their masculinity.</a:t>
            </a:r>
          </a:p>
          <a:p>
            <a:r>
              <a:rPr lang="en-GB" sz="1200" dirty="0"/>
              <a:t> </a:t>
            </a:r>
          </a:p>
          <a:p>
            <a:r>
              <a:rPr lang="en-GB" sz="1200" dirty="0"/>
              <a:t>Therefore, violence may be an aspect of the anxiety men are feeling about their economic and domestic role. </a:t>
            </a:r>
            <a:r>
              <a:rPr lang="en-GB" sz="1200" b="1" dirty="0"/>
              <a:t>Feminists </a:t>
            </a:r>
            <a:r>
              <a:rPr lang="en-GB" sz="1200" dirty="0"/>
              <a:t>argue that as long as men have the capacity to commit such violence, there can never be inequality within a marriage/cohabiting couple.</a:t>
            </a:r>
          </a:p>
        </p:txBody>
      </p:sp>
      <p:sp>
        <p:nvSpPr>
          <p:cNvPr id="6" name="Rounded Rectangle 5"/>
          <p:cNvSpPr/>
          <p:nvPr/>
        </p:nvSpPr>
        <p:spPr>
          <a:xfrm>
            <a:off x="6240016" y="2181426"/>
            <a:ext cx="4427984" cy="46805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r>
              <a:rPr lang="en-GB" sz="1400" b="1" dirty="0"/>
              <a:t>Violence Reflects Individual Pathology / Personality</a:t>
            </a:r>
          </a:p>
          <a:p>
            <a:pPr lvl="0"/>
            <a:br>
              <a:rPr lang="en-GB" sz="1400" dirty="0"/>
            </a:br>
            <a:r>
              <a:rPr lang="en-GB" sz="1400" dirty="0"/>
              <a:t>This model assumes that there are significant differences between ‘abnormal’ men who abuse their partners and ‘normal’ men who don’t. </a:t>
            </a:r>
            <a:r>
              <a:rPr lang="en-GB" sz="1400" b="1" dirty="0" err="1"/>
              <a:t>Dobash</a:t>
            </a:r>
            <a:r>
              <a:rPr lang="en-GB" sz="1400" b="1" dirty="0"/>
              <a:t> and </a:t>
            </a:r>
            <a:r>
              <a:rPr lang="en-GB" sz="1400" b="1" dirty="0" err="1"/>
              <a:t>Dobash</a:t>
            </a:r>
            <a:r>
              <a:rPr lang="en-GB" sz="1400" dirty="0"/>
              <a:t> suggested that abusive men tended to have insecure childhoods. </a:t>
            </a:r>
            <a:r>
              <a:rPr lang="en-GB" sz="1400" b="1" dirty="0"/>
              <a:t>Psychodynamic</a:t>
            </a:r>
            <a:r>
              <a:rPr lang="en-GB" sz="1400" dirty="0"/>
              <a:t> theories lend some support to this model. They suggest that some children are socialised to become interdependent and to deny their vulnerable feelings: in this way, men can come to fear dependency and may lash out aggressively if they are reminded of their own needs and vulnerabilities. Sociologists say that it is important not to individualise the problem of domestic violence and to take into account the influence that society and cultural have on patterns of violence.</a:t>
            </a:r>
          </a:p>
        </p:txBody>
      </p:sp>
    </p:spTree>
    <p:extLst>
      <p:ext uri="{BB962C8B-B14F-4D97-AF65-F5344CB8AC3E}">
        <p14:creationId xmlns:p14="http://schemas.microsoft.com/office/powerpoint/2010/main" val="32142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1"/>
            <a:ext cx="9144000" cy="3816429"/>
          </a:xfrm>
          <a:prstGeom prst="rect">
            <a:avLst/>
          </a:prstGeom>
          <a:noFill/>
        </p:spPr>
        <p:txBody>
          <a:bodyPr wrap="square" rtlCol="0">
            <a:spAutoFit/>
          </a:bodyPr>
          <a:lstStyle/>
          <a:p>
            <a:r>
              <a:rPr lang="en-GB" sz="1400" b="1" dirty="0"/>
              <a:t>Domestic violence:</a:t>
            </a:r>
          </a:p>
          <a:p>
            <a:pPr lvl="0"/>
            <a:r>
              <a:rPr lang="en-GB" sz="1400" dirty="0"/>
              <a:t>Why might it be difficult to collect data about domestic violence? </a:t>
            </a:r>
          </a:p>
          <a:p>
            <a:pPr lvl="0"/>
            <a:endParaRPr lang="en-GB" sz="1400" dirty="0"/>
          </a:p>
          <a:p>
            <a:pPr lvl="0"/>
            <a:endParaRPr lang="en-GB" sz="1400" dirty="0"/>
          </a:p>
          <a:p>
            <a:pPr lvl="0"/>
            <a:endParaRPr lang="en-GB" sz="1400" dirty="0"/>
          </a:p>
          <a:p>
            <a:pPr lvl="0"/>
            <a:endParaRPr lang="en-GB" sz="1400" dirty="0"/>
          </a:p>
          <a:p>
            <a:pPr lvl="0"/>
            <a:endParaRPr lang="en-GB" sz="1400" dirty="0"/>
          </a:p>
          <a:p>
            <a:pPr lvl="0"/>
            <a:r>
              <a:rPr lang="en-GB" sz="1400" dirty="0"/>
              <a:t>What ethical issues may be associated with the study of domestic violence?</a:t>
            </a:r>
          </a:p>
          <a:p>
            <a:pPr lvl="0"/>
            <a:endParaRPr lang="en-GB" sz="1400" dirty="0"/>
          </a:p>
          <a:p>
            <a:pPr lvl="0"/>
            <a:endParaRPr lang="en-GB" sz="1400" dirty="0"/>
          </a:p>
          <a:p>
            <a:pPr lvl="0"/>
            <a:endParaRPr lang="en-GB" sz="1400" dirty="0"/>
          </a:p>
          <a:p>
            <a:pPr lvl="0"/>
            <a:endParaRPr lang="en-GB" sz="1400" dirty="0"/>
          </a:p>
          <a:p>
            <a:pPr lvl="0"/>
            <a:endParaRPr lang="en-GB" sz="1400" dirty="0"/>
          </a:p>
          <a:p>
            <a:pPr lvl="0"/>
            <a:endParaRPr lang="en-GB" sz="1400" dirty="0"/>
          </a:p>
          <a:p>
            <a:pPr lvl="0"/>
            <a:r>
              <a:rPr lang="en-GB" sz="1400" dirty="0"/>
              <a:t>What are the similarities and differences between the Feminist explanation of domestic violence and the psychodynamic approach?</a:t>
            </a:r>
          </a:p>
          <a:p>
            <a:endParaRPr lang="en-GB" b="1" dirty="0"/>
          </a:p>
        </p:txBody>
      </p:sp>
    </p:spTree>
    <p:extLst>
      <p:ext uri="{BB962C8B-B14F-4D97-AF65-F5344CB8AC3E}">
        <p14:creationId xmlns:p14="http://schemas.microsoft.com/office/powerpoint/2010/main" val="2279026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8590"/>
            <a:ext cx="9144000" cy="4132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dirty="0"/>
              <a:t>The dark side of family life:  Child abuse</a:t>
            </a:r>
          </a:p>
        </p:txBody>
      </p:sp>
      <p:pic>
        <p:nvPicPr>
          <p:cNvPr id="1026" name="Picture 2" descr="Image result for xhosa circumcision 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424156"/>
            <a:ext cx="3541079" cy="2356772"/>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5231904" y="460569"/>
            <a:ext cx="5436096" cy="153771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Through western eyes the Xhosa practice might be seen as child abuse, however in some societies (including the Xhosa) Western practices such as isolating infants and small children in rooms or beds of their own and feeding them at specific times rather than when they’re hungry may well be seen as child abuse</a:t>
            </a:r>
          </a:p>
          <a:p>
            <a:pPr algn="ctr"/>
            <a:r>
              <a:rPr lang="en-GB" sz="1400" dirty="0"/>
              <a:t>(Adapted from Korbin, 1981)</a:t>
            </a:r>
          </a:p>
        </p:txBody>
      </p:sp>
      <p:sp>
        <p:nvSpPr>
          <p:cNvPr id="7" name="TextBox 6"/>
          <p:cNvSpPr txBox="1"/>
          <p:nvPr/>
        </p:nvSpPr>
        <p:spPr>
          <a:xfrm>
            <a:off x="1524001" y="2780929"/>
            <a:ext cx="3541079" cy="646331"/>
          </a:xfrm>
          <a:prstGeom prst="rect">
            <a:avLst/>
          </a:prstGeom>
          <a:noFill/>
        </p:spPr>
        <p:txBody>
          <a:bodyPr wrap="square" rtlCol="0">
            <a:spAutoFit/>
          </a:bodyPr>
          <a:lstStyle/>
          <a:p>
            <a:r>
              <a:rPr lang="en-GB" sz="1200" dirty="0"/>
              <a:t>The Xhosa initiation ritual which boys go through to become men.  They usually undertake this ritual between the ages of 13 and 16.  </a:t>
            </a: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7335" t="25208" r="18243" b="12708"/>
          <a:stretch/>
        </p:blipFill>
        <p:spPr bwMode="auto">
          <a:xfrm>
            <a:off x="5388368" y="2039346"/>
            <a:ext cx="5123169" cy="2775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536118" y="3984176"/>
            <a:ext cx="3707904" cy="830997"/>
          </a:xfrm>
          <a:prstGeom prst="rect">
            <a:avLst/>
          </a:prstGeom>
          <a:solidFill>
            <a:schemeClr val="accent6">
              <a:lumMod val="75000"/>
            </a:schemeClr>
          </a:solidFill>
        </p:spPr>
        <p:txBody>
          <a:bodyPr wrap="square" rtlCol="0">
            <a:spAutoFit/>
          </a:bodyPr>
          <a:lstStyle/>
          <a:p>
            <a:r>
              <a:rPr lang="en-GB" sz="1600" dirty="0"/>
              <a:t>Use this information to explain what is meant by the statement “child abuse is culturally defined”.</a:t>
            </a:r>
          </a:p>
        </p:txBody>
      </p:sp>
      <p:sp>
        <p:nvSpPr>
          <p:cNvPr id="3" name="Rectangle 2"/>
          <p:cNvSpPr/>
          <p:nvPr/>
        </p:nvSpPr>
        <p:spPr>
          <a:xfrm>
            <a:off x="1524000" y="4841679"/>
            <a:ext cx="9144000" cy="19261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91131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6531" y="34220"/>
            <a:ext cx="9144000" cy="7032694"/>
          </a:xfrm>
          <a:prstGeom prst="rect">
            <a:avLst/>
          </a:prstGeom>
          <a:noFill/>
        </p:spPr>
        <p:txBody>
          <a:bodyPr wrap="square" rtlCol="0">
            <a:spAutoFit/>
          </a:bodyPr>
          <a:lstStyle/>
          <a:p>
            <a:r>
              <a:rPr lang="en-GB" sz="1100" b="1" dirty="0"/>
              <a:t>Child abuse:  </a:t>
            </a:r>
          </a:p>
          <a:p>
            <a:endParaRPr lang="en-GB" sz="1100" b="1" dirty="0"/>
          </a:p>
          <a:p>
            <a:r>
              <a:rPr lang="en-GB" sz="1100" dirty="0"/>
              <a:t>Sociologists have identified four categories of abuse:</a:t>
            </a:r>
          </a:p>
          <a:p>
            <a:pPr lvl="0"/>
            <a:r>
              <a:rPr lang="en-GB" sz="1100" dirty="0"/>
              <a:t>Physical</a:t>
            </a:r>
          </a:p>
          <a:p>
            <a:pPr lvl="0"/>
            <a:r>
              <a:rPr lang="en-GB" sz="1100" dirty="0"/>
              <a:t>Neglect</a:t>
            </a:r>
          </a:p>
          <a:p>
            <a:pPr lvl="0"/>
            <a:r>
              <a:rPr lang="en-GB" sz="1100" dirty="0"/>
              <a:t>Emotional</a:t>
            </a:r>
          </a:p>
          <a:p>
            <a:pPr lvl="0"/>
            <a:r>
              <a:rPr lang="en-GB" sz="1100" dirty="0"/>
              <a:t>Sexual</a:t>
            </a:r>
          </a:p>
          <a:p>
            <a:endParaRPr lang="en-GB" sz="1100" b="1" dirty="0"/>
          </a:p>
          <a:p>
            <a:r>
              <a:rPr lang="en-GB" sz="1100" dirty="0"/>
              <a:t>Cases of abuse are reported by the public, the police, social workers, teachers and others. These cases are then investigated by social workers who have to decide whether or not the children are put on a child protection register. There are two problems with this register: a number of cases aren't reported. It reflects the concerns and priorities of governments, local authorities and the public e.g. in 1978, very little was known about sexual abuse - it wasn't considered to be an official or a public issue. By the mid 1980s, priorities had changed and reports of sexual abuse soared.</a:t>
            </a:r>
            <a:br>
              <a:rPr lang="en-GB" sz="1100" dirty="0"/>
            </a:br>
            <a:br>
              <a:rPr lang="en-GB" sz="1100" dirty="0"/>
            </a:br>
            <a:r>
              <a:rPr lang="en-GB" sz="1100" dirty="0"/>
              <a:t>There are no in-depth studies available to look at the scope of physical abuse in the UK. There are some studies of physical punishment inflicted on children e.g. Newson and Newson (1989) found in a longitudinal study of 700 families in Nottingham, that 41% of 7 year olds were hit at least once a week, and that 22% of mothers used several things such as straps, canes and slippers.</a:t>
            </a:r>
            <a:br>
              <a:rPr lang="en-GB" sz="1100" dirty="0"/>
            </a:br>
            <a:endParaRPr lang="en-GB" sz="1100" b="1" dirty="0"/>
          </a:p>
          <a:p>
            <a:r>
              <a:rPr lang="en-GB" sz="1100" b="1" dirty="0"/>
              <a:t>What is the gender, social position and family situation of child abusers?</a:t>
            </a:r>
            <a:br>
              <a:rPr lang="en-GB" sz="1100" b="1" dirty="0"/>
            </a:br>
            <a:br>
              <a:rPr lang="en-GB" sz="1100" dirty="0"/>
            </a:br>
            <a:r>
              <a:rPr lang="en-GB" sz="1100" b="1" dirty="0"/>
              <a:t>Gender</a:t>
            </a:r>
            <a:r>
              <a:rPr lang="en-GB" sz="1100" dirty="0"/>
              <a:t> - An analysis of cases of abuse reported between 1983 and 1987 shows that fathers were involved in 61% of cases, and mothers in 36% of cases. Mothers are more likely of being involved in neglect and emotional abuse. (Creighton and Noyes).</a:t>
            </a:r>
            <a:br>
              <a:rPr lang="en-GB" sz="1100" dirty="0"/>
            </a:br>
            <a:br>
              <a:rPr lang="en-GB" sz="1100" dirty="0"/>
            </a:br>
            <a:r>
              <a:rPr lang="en-GB" sz="1100" dirty="0"/>
              <a:t>Men are much more likely to abuse sexually. In a survey of children who had been sexually abused at Great Ormond Street Hospital between 1980 and 1986, only 8 out of 411 had been sexually abused by a woman. (Ben-</a:t>
            </a:r>
            <a:r>
              <a:rPr lang="en-GB" sz="1100" dirty="0" err="1"/>
              <a:t>Tovin</a:t>
            </a:r>
            <a:r>
              <a:rPr lang="en-GB" sz="1100" dirty="0"/>
              <a:t> et al. 1988)</a:t>
            </a:r>
            <a:br>
              <a:rPr lang="en-GB" sz="1100" dirty="0"/>
            </a:br>
            <a:br>
              <a:rPr lang="en-GB" sz="1100" b="1" dirty="0"/>
            </a:br>
            <a:r>
              <a:rPr lang="en-GB" sz="1100" b="1" dirty="0"/>
              <a:t>Poverty  </a:t>
            </a:r>
            <a:r>
              <a:rPr lang="en-GB" sz="1100" dirty="0"/>
              <a:t>- People who physically abuse children are concentrated in low-income groups.</a:t>
            </a:r>
            <a:br>
              <a:rPr lang="en-GB" sz="1100" dirty="0"/>
            </a:br>
            <a:r>
              <a:rPr lang="en-GB" sz="1100" dirty="0"/>
              <a:t>Statistics by the Department of Health (1995) show that 95% of children on the child protection register come from families living in poverty. Is there a link between poverty and child abuse, or are they more likely of being caught because of their involvement with social services? (Corby, 2000).</a:t>
            </a:r>
            <a:br>
              <a:rPr lang="en-GB" sz="1100" dirty="0"/>
            </a:br>
            <a:br>
              <a:rPr lang="en-GB" sz="1100" dirty="0"/>
            </a:br>
            <a:r>
              <a:rPr lang="en-GB" sz="1100" dirty="0"/>
              <a:t>Survey data states that sexual abuse is widespread across these social groups. However, in a study by Great Ormond Street, 92% cases of sexual abuse had come from manual working class backgrounds. This might reflect involvement with social services who are more likely to discover abuse in these families than in others.</a:t>
            </a:r>
            <a:br>
              <a:rPr lang="en-GB" sz="1100" dirty="0"/>
            </a:br>
            <a:br>
              <a:rPr lang="en-GB" sz="1100" dirty="0"/>
            </a:br>
            <a:r>
              <a:rPr lang="en-GB" sz="1100" b="1" dirty="0"/>
              <a:t>Family Structure </a:t>
            </a:r>
            <a:r>
              <a:rPr lang="en-GB" sz="1100" dirty="0"/>
              <a:t>- Official statistics suggest that children from one-parent families are more at risk of all forms of abuse. One-parent families are more likely to live in poverty, and to be involved with social services.</a:t>
            </a:r>
            <a:br>
              <a:rPr lang="en-GB" sz="1100" dirty="0"/>
            </a:br>
            <a:br>
              <a:rPr lang="en-GB" sz="1100" dirty="0"/>
            </a:br>
            <a:r>
              <a:rPr lang="en-GB" sz="1100" dirty="0"/>
              <a:t>Children from reconstituted families are also at greater risk of being abused. However, this cannot be a result of the family situation.</a:t>
            </a:r>
          </a:p>
          <a:p>
            <a:endParaRPr lang="en-GB" sz="1100" dirty="0"/>
          </a:p>
          <a:p>
            <a:r>
              <a:rPr lang="en-GB" sz="1100" b="1" dirty="0"/>
              <a:t>Problems with the evidence:  Taylor</a:t>
            </a:r>
            <a:r>
              <a:rPr lang="en-GB" sz="1100" dirty="0"/>
              <a:t> is critical of the research methods used to collect information on child abuse. He points out that information gathered is based on official statistics collected by the </a:t>
            </a:r>
            <a:r>
              <a:rPr lang="en-GB" sz="1100" b="1" dirty="0"/>
              <a:t>Home Office</a:t>
            </a:r>
            <a:r>
              <a:rPr lang="en-GB" sz="1100" dirty="0"/>
              <a:t> or organisations such as </a:t>
            </a:r>
            <a:r>
              <a:rPr lang="en-GB" sz="1100" b="1" dirty="0" err="1"/>
              <a:t>Childline</a:t>
            </a:r>
            <a:r>
              <a:rPr lang="en-GB" sz="1100" dirty="0"/>
              <a:t> or from victim surveys</a:t>
            </a:r>
          </a:p>
        </p:txBody>
      </p:sp>
    </p:spTree>
    <p:extLst>
      <p:ext uri="{BB962C8B-B14F-4D97-AF65-F5344CB8AC3E}">
        <p14:creationId xmlns:p14="http://schemas.microsoft.com/office/powerpoint/2010/main" val="376331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
            <a:ext cx="9144000" cy="5632311"/>
          </a:xfrm>
          <a:prstGeom prst="rect">
            <a:avLst/>
          </a:prstGeom>
          <a:noFill/>
        </p:spPr>
        <p:txBody>
          <a:bodyPr wrap="square" rtlCol="0">
            <a:spAutoFit/>
          </a:bodyPr>
          <a:lstStyle/>
          <a:p>
            <a:r>
              <a:rPr lang="en-GB" sz="1200" b="1" dirty="0"/>
              <a:t>Explanations of Child Abuse</a:t>
            </a:r>
          </a:p>
          <a:p>
            <a:endParaRPr lang="en-GB" sz="1200" dirty="0"/>
          </a:p>
          <a:p>
            <a:r>
              <a:rPr lang="en-GB" sz="1200" b="1" u="sng" dirty="0"/>
              <a:t>The Disease Model</a:t>
            </a:r>
            <a:endParaRPr lang="en-GB" sz="1200" dirty="0"/>
          </a:p>
          <a:p>
            <a:r>
              <a:rPr lang="en-GB" sz="1200" dirty="0"/>
              <a:t>This model assumes that child abuse is the product of illness or abnormality – a defect in the personality/character of parents. This approach is similar to the media images of child abusers. It sees child abuse as the product of unusual family circumstances.</a:t>
            </a:r>
          </a:p>
          <a:p>
            <a:endParaRPr lang="en-GB" sz="1200" b="1" u="sng" dirty="0"/>
          </a:p>
          <a:p>
            <a:r>
              <a:rPr lang="en-GB" sz="1200" b="1" u="sng" dirty="0"/>
              <a:t>The Functionalist / New Right Theory</a:t>
            </a:r>
            <a:endParaRPr lang="en-GB" sz="1200" u="sng" dirty="0"/>
          </a:p>
          <a:p>
            <a:r>
              <a:rPr lang="en-GB" sz="1200" b="1" dirty="0"/>
              <a:t>Vogel and Bell</a:t>
            </a:r>
            <a:r>
              <a:rPr lang="en-GB" sz="1200" dirty="0"/>
              <a:t> maintain that the dysfunction of child abuse may be a lesser evil than the breakdown of the family. They are focussing on emotional abuse where the child is used as an emotional weapon by the feuding parents. From this perspective, such emotional abuse may be preferable to divorce, with all its attendant problems.</a:t>
            </a:r>
          </a:p>
          <a:p>
            <a:r>
              <a:rPr lang="en-GB" sz="1200" b="1" u="sng" dirty="0"/>
              <a:t> </a:t>
            </a:r>
            <a:endParaRPr lang="en-GB" sz="1200" dirty="0"/>
          </a:p>
          <a:p>
            <a:r>
              <a:rPr lang="en-GB" sz="1200" b="1" u="sng" dirty="0"/>
              <a:t>Structural Theories </a:t>
            </a:r>
            <a:endParaRPr lang="en-GB" sz="1200" dirty="0"/>
          </a:p>
          <a:p>
            <a:r>
              <a:rPr lang="en-GB" sz="1200" b="1" dirty="0"/>
              <a:t>Parton</a:t>
            </a:r>
            <a:r>
              <a:rPr lang="en-GB" sz="1200" dirty="0"/>
              <a:t> is critical of both the above models as they suggest that child abuse is only found in extreme cases. He argues that it is more routine than society likes to admit. The models above give the impression that only certain sections of society – one parent families and those in poverty – are likely to commit child abuse. He argues that they fail to consider that affluence may disguise child abuse – it may be just as common in middle class households.</a:t>
            </a:r>
          </a:p>
          <a:p>
            <a:r>
              <a:rPr lang="en-GB" sz="1200" b="1" dirty="0"/>
              <a:t>Parton </a:t>
            </a:r>
            <a:r>
              <a:rPr lang="en-GB" sz="1200" dirty="0"/>
              <a:t>argues that structural circumstances in which people live can put great strain on personal relationships. For example at the lower end of the economic scale, it may be the stress of poverty, unemployment, debts and marital problems that may lead to abuse. Middle-class abuse may be due to lack of job satisfaction, financial anxieties and fear of redundancy.</a:t>
            </a:r>
          </a:p>
          <a:p>
            <a:endParaRPr lang="en-GB" sz="1200" dirty="0"/>
          </a:p>
          <a:p>
            <a:r>
              <a:rPr lang="en-GB" sz="1200" b="1" u="sng" dirty="0"/>
              <a:t>Feminist Theories</a:t>
            </a:r>
            <a:endParaRPr lang="en-GB" sz="1200" u="sng" dirty="0"/>
          </a:p>
          <a:p>
            <a:r>
              <a:rPr lang="en-GB" sz="1200" dirty="0"/>
              <a:t>This perspective mainly focuses on sexual child abuse, which is mainly seen as a symptom of male power in a patriarchal society. </a:t>
            </a:r>
            <a:r>
              <a:rPr lang="en-GB" sz="1200" b="1" dirty="0"/>
              <a:t>Feminists</a:t>
            </a:r>
            <a:r>
              <a:rPr lang="en-GB" sz="1200" dirty="0"/>
              <a:t> suggest that sexual abuse is the product of society where males are socialised into seeing themselves as sexually dominant and into sexually objectifying females. Some men in the family may sexually objectify both wife and daughters and view them as sexual property to be exploited.</a:t>
            </a:r>
          </a:p>
          <a:p>
            <a:r>
              <a:rPr lang="en-GB" sz="1200" dirty="0"/>
              <a:t>They do acknowledge that women too can abuse children, but point out that this is very rarely sexual abuse. They suggest that female physical abuse and neglect of children may be the product of their experience of childcare in a patriarchal society. Women’s anger and frustration, expressed through physical abuse, may be the product of the fact that childcare in the UK is regarded as low status work, is often carried out in isolation and may be stressful, boring and unrewarding. Male abuse on the other hand, is simply an expression of masculinity and of men’s need, learned though the socialisation process, to be powerful and dominant</a:t>
            </a:r>
          </a:p>
          <a:p>
            <a:endParaRPr lang="en-GB" sz="1200" dirty="0"/>
          </a:p>
        </p:txBody>
      </p:sp>
    </p:spTree>
    <p:extLst>
      <p:ext uri="{BB962C8B-B14F-4D97-AF65-F5344CB8AC3E}">
        <p14:creationId xmlns:p14="http://schemas.microsoft.com/office/powerpoint/2010/main" val="141427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0"/>
            <a:ext cx="9144000" cy="3570208"/>
          </a:xfrm>
          <a:prstGeom prst="rect">
            <a:avLst/>
          </a:prstGeom>
          <a:noFill/>
        </p:spPr>
        <p:txBody>
          <a:bodyPr wrap="square" rtlCol="0">
            <a:spAutoFit/>
          </a:bodyPr>
          <a:lstStyle/>
          <a:p>
            <a:r>
              <a:rPr lang="en-GB" sz="1400" b="1" dirty="0"/>
              <a:t>Why might Taylor be critical of the sources that evidence are drawn from?</a:t>
            </a:r>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r>
              <a:rPr lang="en-GB" sz="1400" b="1" dirty="0"/>
              <a:t>Why might families from poorer households be more likely to be ‘caught’ by social services?  What does this mean?</a:t>
            </a:r>
          </a:p>
          <a:p>
            <a:endParaRPr lang="en-GB" sz="1400" b="1" dirty="0"/>
          </a:p>
          <a:p>
            <a:endParaRPr lang="en-GB" sz="1400" b="1" dirty="0"/>
          </a:p>
          <a:p>
            <a:endParaRPr lang="en-GB" sz="1400" b="1" dirty="0"/>
          </a:p>
          <a:p>
            <a:endParaRPr lang="en-GB" sz="1400" b="1" dirty="0"/>
          </a:p>
          <a:p>
            <a:endParaRPr lang="en-GB" sz="1400" b="1" dirty="0"/>
          </a:p>
          <a:p>
            <a:endParaRPr lang="en-GB" sz="1400" b="1" dirty="0"/>
          </a:p>
          <a:p>
            <a:r>
              <a:rPr lang="en-GB" sz="1400" b="1" dirty="0"/>
              <a:t>Which explanation do you find most persuasive and why</a:t>
            </a:r>
            <a:r>
              <a:rPr lang="en-GB" sz="1600" b="1" dirty="0"/>
              <a:t>.</a:t>
            </a:r>
          </a:p>
        </p:txBody>
      </p:sp>
    </p:spTree>
    <p:extLst>
      <p:ext uri="{BB962C8B-B14F-4D97-AF65-F5344CB8AC3E}">
        <p14:creationId xmlns:p14="http://schemas.microsoft.com/office/powerpoint/2010/main" val="3039772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
            <a:ext cx="9144000" cy="3231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500" b="1" dirty="0"/>
              <a:t>Are relationships becoming more egalitarian? </a:t>
            </a:r>
          </a:p>
        </p:txBody>
      </p:sp>
      <p:sp>
        <p:nvSpPr>
          <p:cNvPr id="3" name="TextBox 2"/>
          <p:cNvSpPr txBox="1"/>
          <p:nvPr/>
        </p:nvSpPr>
        <p:spPr>
          <a:xfrm>
            <a:off x="1524000" y="323166"/>
            <a:ext cx="9144000" cy="246221"/>
          </a:xfrm>
          <a:prstGeom prst="rect">
            <a:avLst/>
          </a:prstGeom>
          <a:noFill/>
        </p:spPr>
        <p:txBody>
          <a:bodyPr wrap="square" rtlCol="0">
            <a:spAutoFit/>
          </a:bodyPr>
          <a:lstStyle/>
          <a:p>
            <a:r>
              <a:rPr lang="en-GB" sz="1000" dirty="0"/>
              <a:t>Use the information on pages 96-100 of the textbook.  Summarise the theoretical perspectives on relationships between partners.</a:t>
            </a:r>
          </a:p>
        </p:txBody>
      </p:sp>
    </p:spTree>
    <p:extLst>
      <p:ext uri="{BB962C8B-B14F-4D97-AF65-F5344CB8AC3E}">
        <p14:creationId xmlns:p14="http://schemas.microsoft.com/office/powerpoint/2010/main" val="1316409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
            <a:ext cx="9144000" cy="3231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500" b="1" dirty="0"/>
              <a:t>Are relationships becoming more egalitarian? </a:t>
            </a:r>
          </a:p>
        </p:txBody>
      </p:sp>
      <p:sp>
        <p:nvSpPr>
          <p:cNvPr id="3" name="TextBox 2"/>
          <p:cNvSpPr txBox="1"/>
          <p:nvPr/>
        </p:nvSpPr>
        <p:spPr>
          <a:xfrm>
            <a:off x="1524000" y="323166"/>
            <a:ext cx="9144000" cy="246221"/>
          </a:xfrm>
          <a:prstGeom prst="rect">
            <a:avLst/>
          </a:prstGeom>
          <a:noFill/>
        </p:spPr>
        <p:txBody>
          <a:bodyPr wrap="square" rtlCol="0">
            <a:spAutoFit/>
          </a:bodyPr>
          <a:lstStyle/>
          <a:p>
            <a:r>
              <a:rPr lang="en-GB" sz="1000" dirty="0"/>
              <a:t>Use the information on pages 96-100 of the textbook.  Summarise the theoretical perspectives on relationships between partners.</a:t>
            </a:r>
          </a:p>
        </p:txBody>
      </p:sp>
    </p:spTree>
    <p:extLst>
      <p:ext uri="{BB962C8B-B14F-4D97-AF65-F5344CB8AC3E}">
        <p14:creationId xmlns:p14="http://schemas.microsoft.com/office/powerpoint/2010/main" val="4117114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
            <a:ext cx="9144000" cy="3231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500" b="1" dirty="0"/>
              <a:t>Are relationships becoming more egalitarian? </a:t>
            </a:r>
          </a:p>
        </p:txBody>
      </p:sp>
      <p:sp>
        <p:nvSpPr>
          <p:cNvPr id="3" name="TextBox 2"/>
          <p:cNvSpPr txBox="1"/>
          <p:nvPr/>
        </p:nvSpPr>
        <p:spPr>
          <a:xfrm>
            <a:off x="1524000" y="323166"/>
            <a:ext cx="9144000" cy="246221"/>
          </a:xfrm>
          <a:prstGeom prst="rect">
            <a:avLst/>
          </a:prstGeom>
          <a:noFill/>
        </p:spPr>
        <p:txBody>
          <a:bodyPr wrap="square" rtlCol="0">
            <a:spAutoFit/>
          </a:bodyPr>
          <a:lstStyle/>
          <a:p>
            <a:r>
              <a:rPr lang="en-GB" sz="1000" dirty="0"/>
              <a:t>Use the information on pages 96-100 of the textbook.  Summarise the theoretical perspectives on relationships between partners.</a:t>
            </a:r>
          </a:p>
        </p:txBody>
      </p:sp>
    </p:spTree>
    <p:extLst>
      <p:ext uri="{BB962C8B-B14F-4D97-AF65-F5344CB8AC3E}">
        <p14:creationId xmlns:p14="http://schemas.microsoft.com/office/powerpoint/2010/main" val="4117114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0"/>
            <a:ext cx="9144000" cy="553998"/>
          </a:xfrm>
          <a:prstGeom prst="rect">
            <a:avLst/>
          </a:prstGeom>
          <a:solidFill>
            <a:srgbClr val="00B0F0"/>
          </a:solidFill>
        </p:spPr>
        <p:txBody>
          <a:bodyPr wrap="square" rtlCol="0">
            <a:spAutoFit/>
          </a:bodyPr>
          <a:lstStyle/>
          <a:p>
            <a:pPr algn="ctr"/>
            <a:r>
              <a:rPr lang="en-GB" sz="3000" b="1" dirty="0"/>
              <a:t>Domestic Roles</a:t>
            </a:r>
          </a:p>
        </p:txBody>
      </p:sp>
      <p:graphicFrame>
        <p:nvGraphicFramePr>
          <p:cNvPr id="2" name="Table 1">
            <a:extLst>
              <a:ext uri="{FF2B5EF4-FFF2-40B4-BE49-F238E27FC236}">
                <a16:creationId xmlns:a16="http://schemas.microsoft.com/office/drawing/2014/main" id="{8C386409-A512-43C9-AD86-66262DD8658C}"/>
              </a:ext>
            </a:extLst>
          </p:cNvPr>
          <p:cNvGraphicFramePr>
            <a:graphicFrameLocks noGrp="1"/>
          </p:cNvGraphicFramePr>
          <p:nvPr>
            <p:extLst>
              <p:ext uri="{D42A27DB-BD31-4B8C-83A1-F6EECF244321}">
                <p14:modId xmlns:p14="http://schemas.microsoft.com/office/powerpoint/2010/main" val="2530752497"/>
              </p:ext>
            </p:extLst>
          </p:nvPr>
        </p:nvGraphicFramePr>
        <p:xfrm>
          <a:off x="1513656" y="553992"/>
          <a:ext cx="4441018" cy="6217920"/>
        </p:xfrm>
        <a:graphic>
          <a:graphicData uri="http://schemas.openxmlformats.org/drawingml/2006/table">
            <a:tbl>
              <a:tblPr firstRow="1" bandRow="1">
                <a:tableStyleId>{5C22544A-7EE6-4342-B048-85BDC9FD1C3A}</a:tableStyleId>
              </a:tblPr>
              <a:tblGrid>
                <a:gridCol w="3479520">
                  <a:extLst>
                    <a:ext uri="{9D8B030D-6E8A-4147-A177-3AD203B41FA5}">
                      <a16:colId xmlns:a16="http://schemas.microsoft.com/office/drawing/2014/main" val="184235715"/>
                    </a:ext>
                  </a:extLst>
                </a:gridCol>
                <a:gridCol w="961498">
                  <a:extLst>
                    <a:ext uri="{9D8B030D-6E8A-4147-A177-3AD203B41FA5}">
                      <a16:colId xmlns:a16="http://schemas.microsoft.com/office/drawing/2014/main" val="1028191816"/>
                    </a:ext>
                  </a:extLst>
                </a:gridCol>
              </a:tblGrid>
              <a:tr h="289353">
                <a:tc gridSpan="2">
                  <a:txBody>
                    <a:bodyPr/>
                    <a:lstStyle/>
                    <a:p>
                      <a:r>
                        <a:rPr lang="en-GB" sz="1800" dirty="0"/>
                        <a:t>Who always / usually undertakes tasks</a:t>
                      </a:r>
                    </a:p>
                  </a:txBody>
                  <a:tcPr/>
                </a:tc>
                <a:tc hMerge="1">
                  <a:txBody>
                    <a:bodyPr/>
                    <a:lstStyle/>
                    <a:p>
                      <a:endParaRPr lang="en-GB" dirty="0"/>
                    </a:p>
                  </a:txBody>
                  <a:tcPr/>
                </a:tc>
                <a:extLst>
                  <a:ext uri="{0D108BD9-81ED-4DB2-BD59-A6C34878D82A}">
                    <a16:rowId xmlns:a16="http://schemas.microsoft.com/office/drawing/2014/main" val="3693557697"/>
                  </a:ext>
                </a:extLst>
              </a:tr>
              <a:tr h="289353">
                <a:tc gridSpan="2">
                  <a:txBody>
                    <a:bodyPr/>
                    <a:lstStyle/>
                    <a:p>
                      <a:r>
                        <a:rPr lang="en-GB" sz="1800" b="1" dirty="0"/>
                        <a:t>Does the laundry</a:t>
                      </a:r>
                    </a:p>
                  </a:txBody>
                  <a:tcPr/>
                </a:tc>
                <a:tc hMerge="1">
                  <a:txBody>
                    <a:bodyPr/>
                    <a:lstStyle/>
                    <a:p>
                      <a:endParaRPr lang="en-GB" dirty="0"/>
                    </a:p>
                  </a:txBody>
                  <a:tcPr/>
                </a:tc>
                <a:extLst>
                  <a:ext uri="{0D108BD9-81ED-4DB2-BD59-A6C34878D82A}">
                    <a16:rowId xmlns:a16="http://schemas.microsoft.com/office/drawing/2014/main" val="2865618047"/>
                  </a:ext>
                </a:extLst>
              </a:tr>
              <a:tr h="289353">
                <a:tc>
                  <a:txBody>
                    <a:bodyPr/>
                    <a:lstStyle/>
                    <a:p>
                      <a:r>
                        <a:rPr lang="en-GB" sz="1800" dirty="0"/>
                        <a:t>Always / usually men</a:t>
                      </a:r>
                    </a:p>
                  </a:txBody>
                  <a:tcPr/>
                </a:tc>
                <a:tc>
                  <a:txBody>
                    <a:bodyPr/>
                    <a:lstStyle/>
                    <a:p>
                      <a:endParaRPr lang="en-GB" sz="1800" dirty="0"/>
                    </a:p>
                  </a:txBody>
                  <a:tcPr/>
                </a:tc>
                <a:extLst>
                  <a:ext uri="{0D108BD9-81ED-4DB2-BD59-A6C34878D82A}">
                    <a16:rowId xmlns:a16="http://schemas.microsoft.com/office/drawing/2014/main" val="942950927"/>
                  </a:ext>
                </a:extLst>
              </a:tr>
              <a:tr h="289353">
                <a:tc>
                  <a:txBody>
                    <a:bodyPr/>
                    <a:lstStyle/>
                    <a:p>
                      <a:r>
                        <a:rPr lang="en-GB" sz="1800" dirty="0"/>
                        <a:t>Both Equally</a:t>
                      </a:r>
                    </a:p>
                  </a:txBody>
                  <a:tcPr/>
                </a:tc>
                <a:tc>
                  <a:txBody>
                    <a:bodyPr/>
                    <a:lstStyle/>
                    <a:p>
                      <a:endParaRPr lang="en-GB" sz="1800" dirty="0"/>
                    </a:p>
                  </a:txBody>
                  <a:tcPr/>
                </a:tc>
                <a:extLst>
                  <a:ext uri="{0D108BD9-81ED-4DB2-BD59-A6C34878D82A}">
                    <a16:rowId xmlns:a16="http://schemas.microsoft.com/office/drawing/2014/main" val="1519979417"/>
                  </a:ext>
                </a:extLst>
              </a:tr>
              <a:tr h="289353">
                <a:tc>
                  <a:txBody>
                    <a:bodyPr/>
                    <a:lstStyle/>
                    <a:p>
                      <a:r>
                        <a:rPr lang="en-GB" sz="1800" dirty="0"/>
                        <a:t>Always / usually women</a:t>
                      </a:r>
                    </a:p>
                  </a:txBody>
                  <a:tcPr/>
                </a:tc>
                <a:tc>
                  <a:txBody>
                    <a:bodyPr/>
                    <a:lstStyle/>
                    <a:p>
                      <a:endParaRPr lang="en-GB" sz="1800"/>
                    </a:p>
                  </a:txBody>
                  <a:tcPr/>
                </a:tc>
                <a:extLst>
                  <a:ext uri="{0D108BD9-81ED-4DB2-BD59-A6C34878D82A}">
                    <a16:rowId xmlns:a16="http://schemas.microsoft.com/office/drawing/2014/main" val="470425248"/>
                  </a:ext>
                </a:extLst>
              </a:tr>
              <a:tr h="289353">
                <a:tc gridSpan="2">
                  <a:txBody>
                    <a:bodyPr/>
                    <a:lstStyle/>
                    <a:p>
                      <a:r>
                        <a:rPr lang="en-GB" sz="1800" b="1" dirty="0"/>
                        <a:t>Makes small repairs around home</a:t>
                      </a:r>
                    </a:p>
                  </a:txBody>
                  <a:tcPr/>
                </a:tc>
                <a:tc hMerge="1">
                  <a:txBody>
                    <a:bodyPr/>
                    <a:lstStyle/>
                    <a:p>
                      <a:endParaRPr lang="en-GB" sz="1200" dirty="0"/>
                    </a:p>
                  </a:txBody>
                  <a:tcPr/>
                </a:tc>
                <a:extLst>
                  <a:ext uri="{0D108BD9-81ED-4DB2-BD59-A6C34878D82A}">
                    <a16:rowId xmlns:a16="http://schemas.microsoft.com/office/drawing/2014/main" val="1439881490"/>
                  </a:ext>
                </a:extLst>
              </a:tr>
              <a:tr h="289353">
                <a:tc>
                  <a:txBody>
                    <a:bodyPr/>
                    <a:lstStyle/>
                    <a:p>
                      <a:r>
                        <a:rPr lang="en-GB" sz="1800" dirty="0"/>
                        <a:t>Always / usually men</a:t>
                      </a:r>
                    </a:p>
                  </a:txBody>
                  <a:tcPr/>
                </a:tc>
                <a:tc>
                  <a:txBody>
                    <a:bodyPr/>
                    <a:lstStyle/>
                    <a:p>
                      <a:endParaRPr lang="en-GB" sz="1800" dirty="0"/>
                    </a:p>
                  </a:txBody>
                  <a:tcPr/>
                </a:tc>
                <a:extLst>
                  <a:ext uri="{0D108BD9-81ED-4DB2-BD59-A6C34878D82A}">
                    <a16:rowId xmlns:a16="http://schemas.microsoft.com/office/drawing/2014/main" val="2468360673"/>
                  </a:ext>
                </a:extLst>
              </a:tr>
              <a:tr h="289353">
                <a:tc>
                  <a:txBody>
                    <a:bodyPr/>
                    <a:lstStyle/>
                    <a:p>
                      <a:r>
                        <a:rPr lang="en-GB" sz="1800" dirty="0"/>
                        <a:t>Both equally</a:t>
                      </a:r>
                    </a:p>
                  </a:txBody>
                  <a:tcPr/>
                </a:tc>
                <a:tc>
                  <a:txBody>
                    <a:bodyPr/>
                    <a:lstStyle/>
                    <a:p>
                      <a:endParaRPr lang="en-GB" sz="1800" dirty="0"/>
                    </a:p>
                  </a:txBody>
                  <a:tcPr/>
                </a:tc>
                <a:extLst>
                  <a:ext uri="{0D108BD9-81ED-4DB2-BD59-A6C34878D82A}">
                    <a16:rowId xmlns:a16="http://schemas.microsoft.com/office/drawing/2014/main" val="696522464"/>
                  </a:ext>
                </a:extLst>
              </a:tr>
              <a:tr h="289353">
                <a:tc>
                  <a:txBody>
                    <a:bodyPr/>
                    <a:lstStyle/>
                    <a:p>
                      <a:r>
                        <a:rPr lang="en-GB" sz="1800" dirty="0"/>
                        <a:t>Always / usually women</a:t>
                      </a:r>
                    </a:p>
                  </a:txBody>
                  <a:tcPr/>
                </a:tc>
                <a:tc>
                  <a:txBody>
                    <a:bodyPr/>
                    <a:lstStyle/>
                    <a:p>
                      <a:endParaRPr lang="en-GB" sz="1800" dirty="0"/>
                    </a:p>
                  </a:txBody>
                  <a:tcPr/>
                </a:tc>
                <a:extLst>
                  <a:ext uri="{0D108BD9-81ED-4DB2-BD59-A6C34878D82A}">
                    <a16:rowId xmlns:a16="http://schemas.microsoft.com/office/drawing/2014/main" val="3452883281"/>
                  </a:ext>
                </a:extLst>
              </a:tr>
              <a:tr h="289353">
                <a:tc gridSpan="2">
                  <a:txBody>
                    <a:bodyPr/>
                    <a:lstStyle/>
                    <a:p>
                      <a:r>
                        <a:rPr lang="en-GB" sz="1800" b="1" dirty="0"/>
                        <a:t>Cares for sick family members</a:t>
                      </a:r>
                    </a:p>
                  </a:txBody>
                  <a:tcPr/>
                </a:tc>
                <a:tc hMerge="1">
                  <a:txBody>
                    <a:bodyPr/>
                    <a:lstStyle/>
                    <a:p>
                      <a:endParaRPr lang="en-GB" sz="1200" dirty="0"/>
                    </a:p>
                  </a:txBody>
                  <a:tcPr/>
                </a:tc>
                <a:extLst>
                  <a:ext uri="{0D108BD9-81ED-4DB2-BD59-A6C34878D82A}">
                    <a16:rowId xmlns:a16="http://schemas.microsoft.com/office/drawing/2014/main" val="4108378520"/>
                  </a:ext>
                </a:extLst>
              </a:tr>
              <a:tr h="289353">
                <a:tc>
                  <a:txBody>
                    <a:bodyPr/>
                    <a:lstStyle/>
                    <a:p>
                      <a:r>
                        <a:rPr lang="en-GB" sz="1800" dirty="0"/>
                        <a:t>Always / usually men</a:t>
                      </a:r>
                    </a:p>
                  </a:txBody>
                  <a:tcPr/>
                </a:tc>
                <a:tc>
                  <a:txBody>
                    <a:bodyPr/>
                    <a:lstStyle/>
                    <a:p>
                      <a:endParaRPr lang="en-GB" sz="1800" dirty="0"/>
                    </a:p>
                  </a:txBody>
                  <a:tcPr/>
                </a:tc>
                <a:extLst>
                  <a:ext uri="{0D108BD9-81ED-4DB2-BD59-A6C34878D82A}">
                    <a16:rowId xmlns:a16="http://schemas.microsoft.com/office/drawing/2014/main" val="2550072768"/>
                  </a:ext>
                </a:extLst>
              </a:tr>
              <a:tr h="289353">
                <a:tc>
                  <a:txBody>
                    <a:bodyPr/>
                    <a:lstStyle/>
                    <a:p>
                      <a:r>
                        <a:rPr lang="en-GB" sz="1800" dirty="0"/>
                        <a:t>Both equally</a:t>
                      </a:r>
                    </a:p>
                  </a:txBody>
                  <a:tcPr/>
                </a:tc>
                <a:tc>
                  <a:txBody>
                    <a:bodyPr/>
                    <a:lstStyle/>
                    <a:p>
                      <a:endParaRPr lang="en-GB" sz="1800" dirty="0"/>
                    </a:p>
                  </a:txBody>
                  <a:tcPr/>
                </a:tc>
                <a:extLst>
                  <a:ext uri="{0D108BD9-81ED-4DB2-BD59-A6C34878D82A}">
                    <a16:rowId xmlns:a16="http://schemas.microsoft.com/office/drawing/2014/main" val="224885542"/>
                  </a:ext>
                </a:extLst>
              </a:tr>
              <a:tr h="289353">
                <a:tc>
                  <a:txBody>
                    <a:bodyPr/>
                    <a:lstStyle/>
                    <a:p>
                      <a:r>
                        <a:rPr lang="en-GB" sz="1800" dirty="0"/>
                        <a:t>Always / usually women</a:t>
                      </a:r>
                    </a:p>
                  </a:txBody>
                  <a:tcPr/>
                </a:tc>
                <a:tc>
                  <a:txBody>
                    <a:bodyPr/>
                    <a:lstStyle/>
                    <a:p>
                      <a:endParaRPr lang="en-GB" sz="1800" dirty="0"/>
                    </a:p>
                  </a:txBody>
                  <a:tcPr/>
                </a:tc>
                <a:extLst>
                  <a:ext uri="{0D108BD9-81ED-4DB2-BD59-A6C34878D82A}">
                    <a16:rowId xmlns:a16="http://schemas.microsoft.com/office/drawing/2014/main" val="3033691910"/>
                  </a:ext>
                </a:extLst>
              </a:tr>
              <a:tr h="289353">
                <a:tc gridSpan="2">
                  <a:txBody>
                    <a:bodyPr/>
                    <a:lstStyle/>
                    <a:p>
                      <a:r>
                        <a:rPr lang="en-GB" sz="1800" b="1" dirty="0"/>
                        <a:t>Shops for groceries</a:t>
                      </a:r>
                    </a:p>
                  </a:txBody>
                  <a:tcPr/>
                </a:tc>
                <a:tc hMerge="1">
                  <a:txBody>
                    <a:bodyPr/>
                    <a:lstStyle/>
                    <a:p>
                      <a:endParaRPr lang="en-GB" sz="1200" dirty="0"/>
                    </a:p>
                  </a:txBody>
                  <a:tcPr/>
                </a:tc>
                <a:extLst>
                  <a:ext uri="{0D108BD9-81ED-4DB2-BD59-A6C34878D82A}">
                    <a16:rowId xmlns:a16="http://schemas.microsoft.com/office/drawing/2014/main" val="231602043"/>
                  </a:ext>
                </a:extLst>
              </a:tr>
              <a:tr h="289353">
                <a:tc>
                  <a:txBody>
                    <a:bodyPr/>
                    <a:lstStyle/>
                    <a:p>
                      <a:r>
                        <a:rPr lang="en-GB" sz="1800" dirty="0"/>
                        <a:t>Always / usually men</a:t>
                      </a:r>
                    </a:p>
                  </a:txBody>
                  <a:tcPr/>
                </a:tc>
                <a:tc>
                  <a:txBody>
                    <a:bodyPr/>
                    <a:lstStyle/>
                    <a:p>
                      <a:endParaRPr lang="en-GB" sz="1800" dirty="0"/>
                    </a:p>
                  </a:txBody>
                  <a:tcPr/>
                </a:tc>
                <a:extLst>
                  <a:ext uri="{0D108BD9-81ED-4DB2-BD59-A6C34878D82A}">
                    <a16:rowId xmlns:a16="http://schemas.microsoft.com/office/drawing/2014/main" val="562924253"/>
                  </a:ext>
                </a:extLst>
              </a:tr>
              <a:tr h="289353">
                <a:tc>
                  <a:txBody>
                    <a:bodyPr/>
                    <a:lstStyle/>
                    <a:p>
                      <a:r>
                        <a:rPr lang="en-GB" sz="1800" dirty="0"/>
                        <a:t>Both equally</a:t>
                      </a:r>
                    </a:p>
                  </a:txBody>
                  <a:tcPr/>
                </a:tc>
                <a:tc>
                  <a:txBody>
                    <a:bodyPr/>
                    <a:lstStyle/>
                    <a:p>
                      <a:endParaRPr lang="en-GB" sz="1800" dirty="0"/>
                    </a:p>
                  </a:txBody>
                  <a:tcPr/>
                </a:tc>
                <a:extLst>
                  <a:ext uri="{0D108BD9-81ED-4DB2-BD59-A6C34878D82A}">
                    <a16:rowId xmlns:a16="http://schemas.microsoft.com/office/drawing/2014/main" val="3500706405"/>
                  </a:ext>
                </a:extLst>
              </a:tr>
              <a:tr h="289353">
                <a:tc>
                  <a:txBody>
                    <a:bodyPr/>
                    <a:lstStyle/>
                    <a:p>
                      <a:r>
                        <a:rPr lang="en-GB" sz="1800" dirty="0"/>
                        <a:t>Always / usually women</a:t>
                      </a:r>
                    </a:p>
                  </a:txBody>
                  <a:tcPr/>
                </a:tc>
                <a:tc>
                  <a:txBody>
                    <a:bodyPr/>
                    <a:lstStyle/>
                    <a:p>
                      <a:endParaRPr lang="en-GB" sz="1800" dirty="0"/>
                    </a:p>
                  </a:txBody>
                  <a:tcPr/>
                </a:tc>
                <a:extLst>
                  <a:ext uri="{0D108BD9-81ED-4DB2-BD59-A6C34878D82A}">
                    <a16:rowId xmlns:a16="http://schemas.microsoft.com/office/drawing/2014/main" val="2346243720"/>
                  </a:ext>
                </a:extLst>
              </a:tr>
            </a:tbl>
          </a:graphicData>
        </a:graphic>
      </p:graphicFrame>
      <p:graphicFrame>
        <p:nvGraphicFramePr>
          <p:cNvPr id="7" name="Table 6">
            <a:extLst>
              <a:ext uri="{FF2B5EF4-FFF2-40B4-BE49-F238E27FC236}">
                <a16:creationId xmlns:a16="http://schemas.microsoft.com/office/drawing/2014/main" id="{AAFB3A06-4DE9-4E33-97B5-3F236882CD7D}"/>
              </a:ext>
            </a:extLst>
          </p:cNvPr>
          <p:cNvGraphicFramePr>
            <a:graphicFrameLocks noGrp="1"/>
          </p:cNvGraphicFramePr>
          <p:nvPr>
            <p:extLst>
              <p:ext uri="{D42A27DB-BD31-4B8C-83A1-F6EECF244321}">
                <p14:modId xmlns:p14="http://schemas.microsoft.com/office/powerpoint/2010/main" val="3107071883"/>
              </p:ext>
            </p:extLst>
          </p:nvPr>
        </p:nvGraphicFramePr>
        <p:xfrm>
          <a:off x="6261203" y="553998"/>
          <a:ext cx="4441018" cy="4754880"/>
        </p:xfrm>
        <a:graphic>
          <a:graphicData uri="http://schemas.openxmlformats.org/drawingml/2006/table">
            <a:tbl>
              <a:tblPr firstRow="1" bandRow="1">
                <a:tableStyleId>{5C22544A-7EE6-4342-B048-85BDC9FD1C3A}</a:tableStyleId>
              </a:tblPr>
              <a:tblGrid>
                <a:gridCol w="3479520">
                  <a:extLst>
                    <a:ext uri="{9D8B030D-6E8A-4147-A177-3AD203B41FA5}">
                      <a16:colId xmlns:a16="http://schemas.microsoft.com/office/drawing/2014/main" val="184235715"/>
                    </a:ext>
                  </a:extLst>
                </a:gridCol>
                <a:gridCol w="961498">
                  <a:extLst>
                    <a:ext uri="{9D8B030D-6E8A-4147-A177-3AD203B41FA5}">
                      <a16:colId xmlns:a16="http://schemas.microsoft.com/office/drawing/2014/main" val="1028191816"/>
                    </a:ext>
                  </a:extLst>
                </a:gridCol>
              </a:tblGrid>
              <a:tr h="289353">
                <a:tc gridSpan="2">
                  <a:txBody>
                    <a:bodyPr/>
                    <a:lstStyle/>
                    <a:p>
                      <a:r>
                        <a:rPr lang="en-GB" sz="1800" dirty="0"/>
                        <a:t>Who always / usually undertakes tasks</a:t>
                      </a:r>
                    </a:p>
                  </a:txBody>
                  <a:tcPr/>
                </a:tc>
                <a:tc hMerge="1">
                  <a:txBody>
                    <a:bodyPr/>
                    <a:lstStyle/>
                    <a:p>
                      <a:endParaRPr lang="en-GB" dirty="0"/>
                    </a:p>
                  </a:txBody>
                  <a:tcPr/>
                </a:tc>
                <a:extLst>
                  <a:ext uri="{0D108BD9-81ED-4DB2-BD59-A6C34878D82A}">
                    <a16:rowId xmlns:a16="http://schemas.microsoft.com/office/drawing/2014/main" val="3693557697"/>
                  </a:ext>
                </a:extLst>
              </a:tr>
              <a:tr h="289353">
                <a:tc gridSpan="2">
                  <a:txBody>
                    <a:bodyPr/>
                    <a:lstStyle/>
                    <a:p>
                      <a:r>
                        <a:rPr lang="en-GB" sz="1800" b="1" dirty="0"/>
                        <a:t>Does the </a:t>
                      </a:r>
                      <a:r>
                        <a:rPr lang="en-GB" sz="1800" b="1"/>
                        <a:t>household cleaning</a:t>
                      </a:r>
                      <a:endParaRPr lang="en-GB" sz="1800" b="1" dirty="0"/>
                    </a:p>
                  </a:txBody>
                  <a:tcPr/>
                </a:tc>
                <a:tc hMerge="1">
                  <a:txBody>
                    <a:bodyPr/>
                    <a:lstStyle/>
                    <a:p>
                      <a:endParaRPr lang="en-GB" dirty="0"/>
                    </a:p>
                  </a:txBody>
                  <a:tcPr/>
                </a:tc>
                <a:extLst>
                  <a:ext uri="{0D108BD9-81ED-4DB2-BD59-A6C34878D82A}">
                    <a16:rowId xmlns:a16="http://schemas.microsoft.com/office/drawing/2014/main" val="2865618047"/>
                  </a:ext>
                </a:extLst>
              </a:tr>
              <a:tr h="289353">
                <a:tc>
                  <a:txBody>
                    <a:bodyPr/>
                    <a:lstStyle/>
                    <a:p>
                      <a:r>
                        <a:rPr lang="en-GB" sz="1800" dirty="0"/>
                        <a:t>Always / usually men</a:t>
                      </a:r>
                    </a:p>
                  </a:txBody>
                  <a:tcPr/>
                </a:tc>
                <a:tc>
                  <a:txBody>
                    <a:bodyPr/>
                    <a:lstStyle/>
                    <a:p>
                      <a:endParaRPr lang="en-GB" sz="1200" dirty="0"/>
                    </a:p>
                  </a:txBody>
                  <a:tcPr/>
                </a:tc>
                <a:extLst>
                  <a:ext uri="{0D108BD9-81ED-4DB2-BD59-A6C34878D82A}">
                    <a16:rowId xmlns:a16="http://schemas.microsoft.com/office/drawing/2014/main" val="942950927"/>
                  </a:ext>
                </a:extLst>
              </a:tr>
              <a:tr h="289353">
                <a:tc>
                  <a:txBody>
                    <a:bodyPr/>
                    <a:lstStyle/>
                    <a:p>
                      <a:r>
                        <a:rPr lang="en-GB" sz="1800" dirty="0"/>
                        <a:t>Both Equally</a:t>
                      </a:r>
                    </a:p>
                  </a:txBody>
                  <a:tcPr/>
                </a:tc>
                <a:tc>
                  <a:txBody>
                    <a:bodyPr/>
                    <a:lstStyle/>
                    <a:p>
                      <a:endParaRPr lang="en-GB" sz="1200" dirty="0"/>
                    </a:p>
                  </a:txBody>
                  <a:tcPr/>
                </a:tc>
                <a:extLst>
                  <a:ext uri="{0D108BD9-81ED-4DB2-BD59-A6C34878D82A}">
                    <a16:rowId xmlns:a16="http://schemas.microsoft.com/office/drawing/2014/main" val="1519979417"/>
                  </a:ext>
                </a:extLst>
              </a:tr>
              <a:tr h="332589">
                <a:tc>
                  <a:txBody>
                    <a:bodyPr/>
                    <a:lstStyle/>
                    <a:p>
                      <a:r>
                        <a:rPr lang="en-GB" sz="1800" dirty="0"/>
                        <a:t>Always / usually women</a:t>
                      </a:r>
                    </a:p>
                  </a:txBody>
                  <a:tcPr/>
                </a:tc>
                <a:tc>
                  <a:txBody>
                    <a:bodyPr/>
                    <a:lstStyle/>
                    <a:p>
                      <a:endParaRPr lang="en-GB" sz="1200"/>
                    </a:p>
                  </a:txBody>
                  <a:tcPr/>
                </a:tc>
                <a:extLst>
                  <a:ext uri="{0D108BD9-81ED-4DB2-BD59-A6C34878D82A}">
                    <a16:rowId xmlns:a16="http://schemas.microsoft.com/office/drawing/2014/main" val="470425248"/>
                  </a:ext>
                </a:extLst>
              </a:tr>
              <a:tr h="289353">
                <a:tc gridSpan="2">
                  <a:txBody>
                    <a:bodyPr/>
                    <a:lstStyle/>
                    <a:p>
                      <a:r>
                        <a:rPr lang="en-GB" sz="1800" b="1" dirty="0"/>
                        <a:t>Prepares the meals</a:t>
                      </a:r>
                    </a:p>
                  </a:txBody>
                  <a:tcPr/>
                </a:tc>
                <a:tc hMerge="1">
                  <a:txBody>
                    <a:bodyPr/>
                    <a:lstStyle/>
                    <a:p>
                      <a:endParaRPr lang="en-GB" sz="1200" dirty="0"/>
                    </a:p>
                  </a:txBody>
                  <a:tcPr/>
                </a:tc>
                <a:extLst>
                  <a:ext uri="{0D108BD9-81ED-4DB2-BD59-A6C34878D82A}">
                    <a16:rowId xmlns:a16="http://schemas.microsoft.com/office/drawing/2014/main" val="1439881490"/>
                  </a:ext>
                </a:extLst>
              </a:tr>
              <a:tr h="289353">
                <a:tc>
                  <a:txBody>
                    <a:bodyPr/>
                    <a:lstStyle/>
                    <a:p>
                      <a:r>
                        <a:rPr lang="en-GB" sz="1800" dirty="0"/>
                        <a:t>Always / usually men</a:t>
                      </a:r>
                    </a:p>
                  </a:txBody>
                  <a:tcPr/>
                </a:tc>
                <a:tc>
                  <a:txBody>
                    <a:bodyPr/>
                    <a:lstStyle/>
                    <a:p>
                      <a:endParaRPr lang="en-GB" sz="1200" dirty="0"/>
                    </a:p>
                  </a:txBody>
                  <a:tcPr/>
                </a:tc>
                <a:extLst>
                  <a:ext uri="{0D108BD9-81ED-4DB2-BD59-A6C34878D82A}">
                    <a16:rowId xmlns:a16="http://schemas.microsoft.com/office/drawing/2014/main" val="2468360673"/>
                  </a:ext>
                </a:extLst>
              </a:tr>
              <a:tr h="289353">
                <a:tc>
                  <a:txBody>
                    <a:bodyPr/>
                    <a:lstStyle/>
                    <a:p>
                      <a:r>
                        <a:rPr lang="en-GB" sz="1800" dirty="0"/>
                        <a:t>Both equally</a:t>
                      </a:r>
                    </a:p>
                  </a:txBody>
                  <a:tcPr/>
                </a:tc>
                <a:tc>
                  <a:txBody>
                    <a:bodyPr/>
                    <a:lstStyle/>
                    <a:p>
                      <a:endParaRPr lang="en-GB" sz="1200" dirty="0"/>
                    </a:p>
                  </a:txBody>
                  <a:tcPr/>
                </a:tc>
                <a:extLst>
                  <a:ext uri="{0D108BD9-81ED-4DB2-BD59-A6C34878D82A}">
                    <a16:rowId xmlns:a16="http://schemas.microsoft.com/office/drawing/2014/main" val="696522464"/>
                  </a:ext>
                </a:extLst>
              </a:tr>
              <a:tr h="289353">
                <a:tc>
                  <a:txBody>
                    <a:bodyPr/>
                    <a:lstStyle/>
                    <a:p>
                      <a:r>
                        <a:rPr lang="en-GB" sz="1800" dirty="0"/>
                        <a:t>Always / usually women</a:t>
                      </a:r>
                    </a:p>
                  </a:txBody>
                  <a:tcPr/>
                </a:tc>
                <a:tc>
                  <a:txBody>
                    <a:bodyPr/>
                    <a:lstStyle/>
                    <a:p>
                      <a:endParaRPr lang="en-GB" sz="1200" dirty="0"/>
                    </a:p>
                  </a:txBody>
                  <a:tcPr/>
                </a:tc>
                <a:extLst>
                  <a:ext uri="{0D108BD9-81ED-4DB2-BD59-A6C34878D82A}">
                    <a16:rowId xmlns:a16="http://schemas.microsoft.com/office/drawing/2014/main" val="3452883281"/>
                  </a:ext>
                </a:extLst>
              </a:tr>
              <a:tr h="289353">
                <a:tc gridSpan="2">
                  <a:txBody>
                    <a:bodyPr/>
                    <a:lstStyle/>
                    <a:p>
                      <a:r>
                        <a:rPr lang="en-GB" sz="1800" b="1" dirty="0"/>
                        <a:t>Responsible for childcare arrangements.</a:t>
                      </a:r>
                    </a:p>
                  </a:txBody>
                  <a:tcPr/>
                </a:tc>
                <a:tc hMerge="1">
                  <a:txBody>
                    <a:bodyPr/>
                    <a:lstStyle/>
                    <a:p>
                      <a:endParaRPr lang="en-GB" sz="1200" dirty="0"/>
                    </a:p>
                  </a:txBody>
                  <a:tcPr/>
                </a:tc>
                <a:extLst>
                  <a:ext uri="{0D108BD9-81ED-4DB2-BD59-A6C34878D82A}">
                    <a16:rowId xmlns:a16="http://schemas.microsoft.com/office/drawing/2014/main" val="4108378520"/>
                  </a:ext>
                </a:extLst>
              </a:tr>
              <a:tr h="289353">
                <a:tc>
                  <a:txBody>
                    <a:bodyPr/>
                    <a:lstStyle/>
                    <a:p>
                      <a:r>
                        <a:rPr lang="en-GB" sz="1800" dirty="0"/>
                        <a:t>Always / usually men</a:t>
                      </a:r>
                    </a:p>
                  </a:txBody>
                  <a:tcPr/>
                </a:tc>
                <a:tc>
                  <a:txBody>
                    <a:bodyPr/>
                    <a:lstStyle/>
                    <a:p>
                      <a:endParaRPr lang="en-GB" sz="1200" dirty="0"/>
                    </a:p>
                  </a:txBody>
                  <a:tcPr/>
                </a:tc>
                <a:extLst>
                  <a:ext uri="{0D108BD9-81ED-4DB2-BD59-A6C34878D82A}">
                    <a16:rowId xmlns:a16="http://schemas.microsoft.com/office/drawing/2014/main" val="2550072768"/>
                  </a:ext>
                </a:extLst>
              </a:tr>
              <a:tr h="289353">
                <a:tc>
                  <a:txBody>
                    <a:bodyPr/>
                    <a:lstStyle/>
                    <a:p>
                      <a:r>
                        <a:rPr lang="en-GB" sz="1800" dirty="0"/>
                        <a:t>Both equally</a:t>
                      </a:r>
                    </a:p>
                  </a:txBody>
                  <a:tcPr/>
                </a:tc>
                <a:tc>
                  <a:txBody>
                    <a:bodyPr/>
                    <a:lstStyle/>
                    <a:p>
                      <a:endParaRPr lang="en-GB" sz="1200" dirty="0"/>
                    </a:p>
                  </a:txBody>
                  <a:tcPr/>
                </a:tc>
                <a:extLst>
                  <a:ext uri="{0D108BD9-81ED-4DB2-BD59-A6C34878D82A}">
                    <a16:rowId xmlns:a16="http://schemas.microsoft.com/office/drawing/2014/main" val="224885542"/>
                  </a:ext>
                </a:extLst>
              </a:tr>
              <a:tr h="289353">
                <a:tc>
                  <a:txBody>
                    <a:bodyPr/>
                    <a:lstStyle/>
                    <a:p>
                      <a:r>
                        <a:rPr lang="en-GB" sz="1800" dirty="0"/>
                        <a:t>Always / usually women</a:t>
                      </a:r>
                    </a:p>
                  </a:txBody>
                  <a:tcPr/>
                </a:tc>
                <a:tc>
                  <a:txBody>
                    <a:bodyPr/>
                    <a:lstStyle/>
                    <a:p>
                      <a:endParaRPr lang="en-GB" sz="1200" dirty="0"/>
                    </a:p>
                  </a:txBody>
                  <a:tcPr/>
                </a:tc>
                <a:extLst>
                  <a:ext uri="{0D108BD9-81ED-4DB2-BD59-A6C34878D82A}">
                    <a16:rowId xmlns:a16="http://schemas.microsoft.com/office/drawing/2014/main" val="3033691910"/>
                  </a:ext>
                </a:extLst>
              </a:tr>
            </a:tbl>
          </a:graphicData>
        </a:graphic>
      </p:graphicFrame>
    </p:spTree>
    <p:extLst>
      <p:ext uri="{BB962C8B-B14F-4D97-AF65-F5344CB8AC3E}">
        <p14:creationId xmlns:p14="http://schemas.microsoft.com/office/powerpoint/2010/main" val="349635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123" y="317471"/>
            <a:ext cx="9144000" cy="1077218"/>
          </a:xfrm>
          <a:prstGeom prst="rect">
            <a:avLst/>
          </a:prstGeom>
          <a:noFill/>
        </p:spPr>
        <p:txBody>
          <a:bodyPr wrap="square" rtlCol="0">
            <a:spAutoFit/>
          </a:bodyPr>
          <a:lstStyle/>
          <a:p>
            <a:r>
              <a:rPr lang="en-GB" sz="2800" b="1" dirty="0"/>
              <a:t>Domestic Roles</a:t>
            </a:r>
            <a:endParaRPr lang="en-GB" sz="6000" b="1" dirty="0"/>
          </a:p>
          <a:p>
            <a:endParaRPr lang="en-GB" dirty="0"/>
          </a:p>
          <a:p>
            <a:endParaRPr lang="en-GB" dirty="0"/>
          </a:p>
        </p:txBody>
      </p:sp>
      <p:sp>
        <p:nvSpPr>
          <p:cNvPr id="3" name="TextBox 2"/>
          <p:cNvSpPr txBox="1"/>
          <p:nvPr/>
        </p:nvSpPr>
        <p:spPr>
          <a:xfrm>
            <a:off x="1524000" y="0"/>
            <a:ext cx="9144000" cy="338554"/>
          </a:xfrm>
          <a:prstGeom prst="rect">
            <a:avLst/>
          </a:prstGeom>
          <a:solidFill>
            <a:srgbClr val="00B0F0"/>
          </a:solidFill>
        </p:spPr>
        <p:txBody>
          <a:bodyPr wrap="square" rtlCol="0">
            <a:spAutoFit/>
          </a:bodyPr>
          <a:lstStyle/>
          <a:p>
            <a:pPr algn="ctr"/>
            <a:r>
              <a:rPr lang="en-GB" sz="1600" b="1" dirty="0"/>
              <a:t>To what extent are roles and relationships within families and households changing? </a:t>
            </a:r>
          </a:p>
        </p:txBody>
      </p:sp>
    </p:spTree>
    <p:extLst>
      <p:ext uri="{BB962C8B-B14F-4D97-AF65-F5344CB8AC3E}">
        <p14:creationId xmlns:p14="http://schemas.microsoft.com/office/powerpoint/2010/main" val="1416126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123" y="317471"/>
            <a:ext cx="9144000" cy="1077218"/>
          </a:xfrm>
          <a:prstGeom prst="rect">
            <a:avLst/>
          </a:prstGeom>
          <a:noFill/>
        </p:spPr>
        <p:txBody>
          <a:bodyPr wrap="square" rtlCol="0">
            <a:spAutoFit/>
          </a:bodyPr>
          <a:lstStyle/>
          <a:p>
            <a:r>
              <a:rPr lang="en-GB" sz="2800" b="1" dirty="0"/>
              <a:t>Domestic Roles</a:t>
            </a:r>
            <a:endParaRPr lang="en-GB" sz="6000" b="1" dirty="0"/>
          </a:p>
          <a:p>
            <a:endParaRPr lang="en-GB" dirty="0"/>
          </a:p>
          <a:p>
            <a:endParaRPr lang="en-GB" dirty="0"/>
          </a:p>
        </p:txBody>
      </p:sp>
      <p:sp>
        <p:nvSpPr>
          <p:cNvPr id="3" name="TextBox 2"/>
          <p:cNvSpPr txBox="1"/>
          <p:nvPr/>
        </p:nvSpPr>
        <p:spPr>
          <a:xfrm>
            <a:off x="1524000" y="0"/>
            <a:ext cx="9144000" cy="338554"/>
          </a:xfrm>
          <a:prstGeom prst="rect">
            <a:avLst/>
          </a:prstGeom>
          <a:solidFill>
            <a:srgbClr val="00B0F0"/>
          </a:solidFill>
        </p:spPr>
        <p:txBody>
          <a:bodyPr wrap="square" rtlCol="0">
            <a:spAutoFit/>
          </a:bodyPr>
          <a:lstStyle/>
          <a:p>
            <a:pPr algn="ctr"/>
            <a:r>
              <a:rPr lang="en-GB" sz="1600" b="1" dirty="0"/>
              <a:t>To what extent are roles and relationships within families and households changing? </a:t>
            </a:r>
          </a:p>
        </p:txBody>
      </p:sp>
    </p:spTree>
    <p:extLst>
      <p:ext uri="{BB962C8B-B14F-4D97-AF65-F5344CB8AC3E}">
        <p14:creationId xmlns:p14="http://schemas.microsoft.com/office/powerpoint/2010/main" val="3340417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123" y="317471"/>
            <a:ext cx="9144000" cy="1077218"/>
          </a:xfrm>
          <a:prstGeom prst="rect">
            <a:avLst/>
          </a:prstGeom>
          <a:noFill/>
        </p:spPr>
        <p:txBody>
          <a:bodyPr wrap="square" rtlCol="0">
            <a:spAutoFit/>
          </a:bodyPr>
          <a:lstStyle/>
          <a:p>
            <a:r>
              <a:rPr lang="en-GB" sz="2800" b="1" dirty="0"/>
              <a:t>Decision making:</a:t>
            </a:r>
            <a:endParaRPr lang="en-GB" sz="6000" b="1" dirty="0"/>
          </a:p>
          <a:p>
            <a:endParaRPr lang="en-GB" dirty="0"/>
          </a:p>
          <a:p>
            <a:endParaRPr lang="en-GB" dirty="0"/>
          </a:p>
        </p:txBody>
      </p:sp>
      <p:sp>
        <p:nvSpPr>
          <p:cNvPr id="3" name="TextBox 2"/>
          <p:cNvSpPr txBox="1"/>
          <p:nvPr/>
        </p:nvSpPr>
        <p:spPr>
          <a:xfrm>
            <a:off x="1524000" y="0"/>
            <a:ext cx="9144000" cy="338554"/>
          </a:xfrm>
          <a:prstGeom prst="rect">
            <a:avLst/>
          </a:prstGeom>
          <a:solidFill>
            <a:srgbClr val="00B0F0"/>
          </a:solidFill>
        </p:spPr>
        <p:txBody>
          <a:bodyPr wrap="square" rtlCol="0">
            <a:spAutoFit/>
          </a:bodyPr>
          <a:lstStyle/>
          <a:p>
            <a:pPr algn="ctr"/>
            <a:r>
              <a:rPr lang="en-GB" sz="1600" b="1" dirty="0"/>
              <a:t>To what extent are roles and relationships within families and households changing? </a:t>
            </a:r>
          </a:p>
        </p:txBody>
      </p:sp>
    </p:spTree>
    <p:extLst>
      <p:ext uri="{BB962C8B-B14F-4D97-AF65-F5344CB8AC3E}">
        <p14:creationId xmlns:p14="http://schemas.microsoft.com/office/powerpoint/2010/main" val="1449632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2888</Words>
  <Application>Microsoft Office PowerPoint</Application>
  <PresentationFormat>Widescreen</PresentationFormat>
  <Paragraphs>229</Paragraphs>
  <Slides>28</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did modern childhood come about?</vt:lpstr>
      <vt:lpstr>PowerPoint Presentation</vt:lpstr>
      <vt:lpstr>The impact of the state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Lizzie Read</dc:creator>
  <cp:lastModifiedBy>chris livesey</cp:lastModifiedBy>
  <cp:revision>23</cp:revision>
  <dcterms:created xsi:type="dcterms:W3CDTF">2015-12-07T20:20:56Z</dcterms:created>
  <dcterms:modified xsi:type="dcterms:W3CDTF">2020-05-23T13:46:08Z</dcterms:modified>
</cp:coreProperties>
</file>