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67" r:id="rId3"/>
    <p:sldId id="268" r:id="rId4"/>
    <p:sldId id="278" r:id="rId5"/>
    <p:sldId id="284" r:id="rId6"/>
    <p:sldId id="266" r:id="rId7"/>
    <p:sldId id="258" r:id="rId8"/>
    <p:sldId id="283" r:id="rId9"/>
    <p:sldId id="285" r:id="rId10"/>
    <p:sldId id="269" r:id="rId11"/>
    <p:sldId id="270" r:id="rId12"/>
    <p:sldId id="275" r:id="rId13"/>
    <p:sldId id="271" r:id="rId14"/>
    <p:sldId id="272" r:id="rId15"/>
    <p:sldId id="276" r:id="rId16"/>
    <p:sldId id="273" r:id="rId17"/>
    <p:sldId id="274" r:id="rId18"/>
    <p:sldId id="277" r:id="rId19"/>
    <p:sldId id="286" r:id="rId20"/>
    <p:sldId id="287" r:id="rId21"/>
    <p:sldId id="288" r:id="rId22"/>
    <p:sldId id="279" r:id="rId23"/>
    <p:sldId id="280" r:id="rId24"/>
    <p:sldId id="281" r:id="rId25"/>
    <p:sldId id="282" r:id="rId26"/>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671" autoAdjust="0"/>
  </p:normalViewPr>
  <p:slideViewPr>
    <p:cSldViewPr>
      <p:cViewPr varScale="1">
        <p:scale>
          <a:sx n="65" d="100"/>
          <a:sy n="65" d="100"/>
        </p:scale>
        <p:origin x="1452" y="60"/>
      </p:cViewPr>
      <p:guideLst>
        <p:guide orient="horz" pos="2160"/>
        <p:guide pos="2880"/>
      </p:guideLst>
    </p:cSldViewPr>
  </p:slideViewPr>
  <p:outlineViewPr>
    <p:cViewPr>
      <p:scale>
        <a:sx n="33" d="100"/>
        <a:sy n="33" d="100"/>
      </p:scale>
      <p:origin x="0" y="172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41DBAADD-2C38-4D0D-8186-34D6B38BD7BC}" type="datetimeFigureOut">
              <a:rPr lang="en-GB" smtClean="0"/>
              <a:t>11/02/2019</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67A297F-124C-4F62-BD89-8E98118C8F89}" type="slidenum">
              <a:rPr lang="en-GB" smtClean="0"/>
              <a:t>‹#›</a:t>
            </a:fld>
            <a:endParaRPr lang="en-GB"/>
          </a:p>
        </p:txBody>
      </p:sp>
    </p:spTree>
    <p:extLst>
      <p:ext uri="{BB962C8B-B14F-4D97-AF65-F5344CB8AC3E}">
        <p14:creationId xmlns:p14="http://schemas.microsoft.com/office/powerpoint/2010/main" val="3332766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DC20062-8E17-49A7-AEC2-E8224E4C0702}" type="datetimeFigureOut">
              <a:rPr lang="en-GB" smtClean="0"/>
              <a:t>11/02/2019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E5BFB6-E928-4A17-9003-12E9EA7561A3}" type="slidenum">
              <a:rPr lang="en-GB" smtClean="0"/>
              <a:t>‹#›</a:t>
            </a:fld>
            <a:endParaRPr lang="en-GB"/>
          </a:p>
        </p:txBody>
      </p:sp>
    </p:spTree>
    <p:extLst>
      <p:ext uri="{BB962C8B-B14F-4D97-AF65-F5344CB8AC3E}">
        <p14:creationId xmlns:p14="http://schemas.microsoft.com/office/powerpoint/2010/main" val="848120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DC20062-8E17-49A7-AEC2-E8224E4C0702}" type="datetimeFigureOut">
              <a:rPr lang="en-GB" smtClean="0"/>
              <a:t>11/02/2019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E5BFB6-E928-4A17-9003-12E9EA7561A3}" type="slidenum">
              <a:rPr lang="en-GB" smtClean="0"/>
              <a:t>‹#›</a:t>
            </a:fld>
            <a:endParaRPr lang="en-GB"/>
          </a:p>
        </p:txBody>
      </p:sp>
    </p:spTree>
    <p:extLst>
      <p:ext uri="{BB962C8B-B14F-4D97-AF65-F5344CB8AC3E}">
        <p14:creationId xmlns:p14="http://schemas.microsoft.com/office/powerpoint/2010/main" val="1554269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DC20062-8E17-49A7-AEC2-E8224E4C0702}" type="datetimeFigureOut">
              <a:rPr lang="en-GB" smtClean="0"/>
              <a:t>11/02/2019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E5BFB6-E928-4A17-9003-12E9EA7561A3}" type="slidenum">
              <a:rPr lang="en-GB" smtClean="0"/>
              <a:t>‹#›</a:t>
            </a:fld>
            <a:endParaRPr lang="en-GB"/>
          </a:p>
        </p:txBody>
      </p:sp>
    </p:spTree>
    <p:extLst>
      <p:ext uri="{BB962C8B-B14F-4D97-AF65-F5344CB8AC3E}">
        <p14:creationId xmlns:p14="http://schemas.microsoft.com/office/powerpoint/2010/main" val="2597952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DC20062-8E17-49A7-AEC2-E8224E4C0702}" type="datetimeFigureOut">
              <a:rPr lang="en-GB" smtClean="0"/>
              <a:t>11/02/2019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E5BFB6-E928-4A17-9003-12E9EA7561A3}" type="slidenum">
              <a:rPr lang="en-GB" smtClean="0"/>
              <a:t>‹#›</a:t>
            </a:fld>
            <a:endParaRPr lang="en-GB"/>
          </a:p>
        </p:txBody>
      </p:sp>
    </p:spTree>
    <p:extLst>
      <p:ext uri="{BB962C8B-B14F-4D97-AF65-F5344CB8AC3E}">
        <p14:creationId xmlns:p14="http://schemas.microsoft.com/office/powerpoint/2010/main" val="884258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C20062-8E17-49A7-AEC2-E8224E4C0702}" type="datetimeFigureOut">
              <a:rPr lang="en-GB" smtClean="0"/>
              <a:t>11/02/2019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E5BFB6-E928-4A17-9003-12E9EA7561A3}" type="slidenum">
              <a:rPr lang="en-GB" smtClean="0"/>
              <a:t>‹#›</a:t>
            </a:fld>
            <a:endParaRPr lang="en-GB"/>
          </a:p>
        </p:txBody>
      </p:sp>
    </p:spTree>
    <p:extLst>
      <p:ext uri="{BB962C8B-B14F-4D97-AF65-F5344CB8AC3E}">
        <p14:creationId xmlns:p14="http://schemas.microsoft.com/office/powerpoint/2010/main" val="3089350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DC20062-8E17-49A7-AEC2-E8224E4C0702}" type="datetimeFigureOut">
              <a:rPr lang="en-GB" smtClean="0"/>
              <a:t>11/02/2019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E5BFB6-E928-4A17-9003-12E9EA7561A3}" type="slidenum">
              <a:rPr lang="en-GB" smtClean="0"/>
              <a:t>‹#›</a:t>
            </a:fld>
            <a:endParaRPr lang="en-GB"/>
          </a:p>
        </p:txBody>
      </p:sp>
    </p:spTree>
    <p:extLst>
      <p:ext uri="{BB962C8B-B14F-4D97-AF65-F5344CB8AC3E}">
        <p14:creationId xmlns:p14="http://schemas.microsoft.com/office/powerpoint/2010/main" val="2912203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DC20062-8E17-49A7-AEC2-E8224E4C0702}" type="datetimeFigureOut">
              <a:rPr lang="en-GB" smtClean="0"/>
              <a:t>11/02/2019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4E5BFB6-E928-4A17-9003-12E9EA7561A3}" type="slidenum">
              <a:rPr lang="en-GB" smtClean="0"/>
              <a:t>‹#›</a:t>
            </a:fld>
            <a:endParaRPr lang="en-GB"/>
          </a:p>
        </p:txBody>
      </p:sp>
    </p:spTree>
    <p:extLst>
      <p:ext uri="{BB962C8B-B14F-4D97-AF65-F5344CB8AC3E}">
        <p14:creationId xmlns:p14="http://schemas.microsoft.com/office/powerpoint/2010/main" val="3826741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DC20062-8E17-49A7-AEC2-E8224E4C0702}" type="datetimeFigureOut">
              <a:rPr lang="en-GB" smtClean="0"/>
              <a:t>11/02/2019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4E5BFB6-E928-4A17-9003-12E9EA7561A3}" type="slidenum">
              <a:rPr lang="en-GB" smtClean="0"/>
              <a:t>‹#›</a:t>
            </a:fld>
            <a:endParaRPr lang="en-GB"/>
          </a:p>
        </p:txBody>
      </p:sp>
    </p:spTree>
    <p:extLst>
      <p:ext uri="{BB962C8B-B14F-4D97-AF65-F5344CB8AC3E}">
        <p14:creationId xmlns:p14="http://schemas.microsoft.com/office/powerpoint/2010/main" val="3867353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C20062-8E17-49A7-AEC2-E8224E4C0702}" type="datetimeFigureOut">
              <a:rPr lang="en-GB" smtClean="0"/>
              <a:t>11/02/2019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4E5BFB6-E928-4A17-9003-12E9EA7561A3}" type="slidenum">
              <a:rPr lang="en-GB" smtClean="0"/>
              <a:t>‹#›</a:t>
            </a:fld>
            <a:endParaRPr lang="en-GB"/>
          </a:p>
        </p:txBody>
      </p:sp>
    </p:spTree>
    <p:extLst>
      <p:ext uri="{BB962C8B-B14F-4D97-AF65-F5344CB8AC3E}">
        <p14:creationId xmlns:p14="http://schemas.microsoft.com/office/powerpoint/2010/main" val="3245442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C20062-8E17-49A7-AEC2-E8224E4C0702}" type="datetimeFigureOut">
              <a:rPr lang="en-GB" smtClean="0"/>
              <a:t>11/02/2019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E5BFB6-E928-4A17-9003-12E9EA7561A3}" type="slidenum">
              <a:rPr lang="en-GB" smtClean="0"/>
              <a:t>‹#›</a:t>
            </a:fld>
            <a:endParaRPr lang="en-GB"/>
          </a:p>
        </p:txBody>
      </p:sp>
    </p:spTree>
    <p:extLst>
      <p:ext uri="{BB962C8B-B14F-4D97-AF65-F5344CB8AC3E}">
        <p14:creationId xmlns:p14="http://schemas.microsoft.com/office/powerpoint/2010/main" val="453628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C20062-8E17-49A7-AEC2-E8224E4C0702}" type="datetimeFigureOut">
              <a:rPr lang="en-GB" smtClean="0"/>
              <a:t>11/02/2019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E5BFB6-E928-4A17-9003-12E9EA7561A3}" type="slidenum">
              <a:rPr lang="en-GB" smtClean="0"/>
              <a:t>‹#›</a:t>
            </a:fld>
            <a:endParaRPr lang="en-GB"/>
          </a:p>
        </p:txBody>
      </p:sp>
    </p:spTree>
    <p:extLst>
      <p:ext uri="{BB962C8B-B14F-4D97-AF65-F5344CB8AC3E}">
        <p14:creationId xmlns:p14="http://schemas.microsoft.com/office/powerpoint/2010/main" val="2260754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C20062-8E17-49A7-AEC2-E8224E4C0702}" type="datetimeFigureOut">
              <a:rPr lang="en-GB" smtClean="0"/>
              <a:t>11/02/2019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E5BFB6-E928-4A17-9003-12E9EA7561A3}" type="slidenum">
              <a:rPr lang="en-GB" smtClean="0"/>
              <a:t>‹#›</a:t>
            </a:fld>
            <a:endParaRPr lang="en-GB"/>
          </a:p>
        </p:txBody>
      </p:sp>
    </p:spTree>
    <p:extLst>
      <p:ext uri="{BB962C8B-B14F-4D97-AF65-F5344CB8AC3E}">
        <p14:creationId xmlns:p14="http://schemas.microsoft.com/office/powerpoint/2010/main" val="5236677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google.co.uk/url?sa=i&amp;rct=j&amp;q=&amp;esrc=s&amp;source=images&amp;cd=&amp;cad=rja&amp;uact=8&amp;ved=0ahUKEwiXqd2UmabRAhWBoRQKHQQwBkMQjRwIBw&amp;url=http://www.telegraph.co.uk/education/educationopinion/12188400/Should-we-get-rid-of-school-uniform.html&amp;bvm=bv.142059868,d.ZGg&amp;psig=AFQjCNGUoHzJlMVLi8d-88XsqtJvPBZgIg&amp;ust=1483540480027197" TargetMode="Externa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www.google.co.uk/url?sa=i&amp;rct=j&amp;q=&amp;esrc=s&amp;source=images&amp;cd=&amp;cad=rja&amp;uact=8&amp;ved=0ahUKEwif08G-mabRAhVDnRQKHUglDwQQjRwIBw&amp;url=http://www.kowessex.co.uk/menu/learning/year9.php&amp;psig=AFQjCNGdrwBF-VOFDLpVWwdj-ABneSquFg&amp;ust=1483540554772128"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hyperlink" Target="http://www.newschoolsnetwork.org/sites/default/files/files/pdf/Differences%20across%20school%20types.pdf" TargetMode="External"/><Relationship Id="rId2" Type="http://schemas.openxmlformats.org/officeDocument/2006/relationships/hyperlink" Target="http://www.google.co.uk/url?sa=i&amp;rct=j&amp;q=&amp;esrc=s&amp;source=images&amp;cd=&amp;cad=rja&amp;uact=8&amp;ved=0ahUKEwiXqd2UmabRAhWBoRQKHQQwBkMQjRwIBw&amp;url=http://www.telegraph.co.uk/education/educationopinion/12188400/Should-we-get-rid-of-school-uniform.html&amp;bvm=bv.142059868,d.ZGg&amp;psig=AFQjCNGUoHzJlMVLi8d-88XsqtJvPBZgIg&amp;ust=1483540480027197" TargetMode="External"/><Relationship Id="rId1" Type="http://schemas.openxmlformats.org/officeDocument/2006/relationships/slideLayout" Target="../slideLayouts/slideLayout1.xml"/><Relationship Id="rId6" Type="http://schemas.openxmlformats.org/officeDocument/2006/relationships/hyperlink" Target="https://www.gov.uk/types-of-school/overview" TargetMode="External"/><Relationship Id="rId5" Type="http://schemas.openxmlformats.org/officeDocument/2006/relationships/image" Target="../media/image3.jpeg"/><Relationship Id="rId4" Type="http://schemas.openxmlformats.org/officeDocument/2006/relationships/hyperlink" Target="http://www.google.co.uk/url?sa=i&amp;rct=j&amp;q=&amp;esrc=s&amp;source=images&amp;cd=&amp;cad=rja&amp;uact=8&amp;ved=0ahUKEwif08G-mabRAhVDnRQKHUglDwQQjRwIBw&amp;url=http://www.kowessex.co.uk/menu/learning/year9.php&amp;psig=AFQjCNGdrwBF-VOFDLpVWwdj-ABneSquFg&amp;ust=1483540554772128"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620688"/>
          </a:xfrm>
        </p:spPr>
        <p:txBody>
          <a:bodyPr>
            <a:normAutofit/>
          </a:bodyPr>
          <a:lstStyle/>
          <a:p>
            <a:r>
              <a:rPr lang="en-GB" sz="2400" dirty="0"/>
              <a:t>How has the UK education system changed? </a:t>
            </a:r>
          </a:p>
        </p:txBody>
      </p:sp>
      <p:sp>
        <p:nvSpPr>
          <p:cNvPr id="4" name="AutoShape 4" descr="Image result for posh school uniform">
            <a:hlinkClick r:id="rId2"/>
          </p:cNvPr>
          <p:cNvSpPr>
            <a:spLocks noChangeAspect="1" noChangeArrowheads="1"/>
          </p:cNvSpPr>
          <p:nvPr/>
        </p:nvSpPr>
        <p:spPr bwMode="auto">
          <a:xfrm>
            <a:off x="155575" y="-1363663"/>
            <a:ext cx="4552950" cy="284797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 name="AutoShape 6" descr="Image result for posh school uniform">
            <a:hlinkClick r:id="rId2"/>
          </p:cNvPr>
          <p:cNvSpPr>
            <a:spLocks noChangeAspect="1" noChangeArrowheads="1"/>
          </p:cNvSpPr>
          <p:nvPr/>
        </p:nvSpPr>
        <p:spPr bwMode="auto">
          <a:xfrm>
            <a:off x="307975" y="-1211263"/>
            <a:ext cx="4552950" cy="284797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AutoShape 8" descr="Image result for posh school uniform">
            <a:hlinkClick r:id="rId2"/>
          </p:cNvPr>
          <p:cNvSpPr>
            <a:spLocks noChangeAspect="1" noChangeArrowheads="1"/>
          </p:cNvSpPr>
          <p:nvPr/>
        </p:nvSpPr>
        <p:spPr bwMode="auto">
          <a:xfrm>
            <a:off x="460375" y="-1058863"/>
            <a:ext cx="4552950" cy="284797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AutoShape 10" descr="http://i.telegraph.co.uk/multimedia/archive/01928/harrow_1928320b.jpg"/>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35"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00" y="554159"/>
            <a:ext cx="5905500" cy="3695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11946" t="19153" r="9727" b="26008"/>
          <a:stretch/>
        </p:blipFill>
        <p:spPr bwMode="auto">
          <a:xfrm>
            <a:off x="2885271" y="3068960"/>
            <a:ext cx="6167457" cy="32385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7" name="Picture 13" descr="Image result for kings of wessex academy">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8300" y="4049976"/>
            <a:ext cx="38100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3372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0"/>
            <a:ext cx="9144000" cy="4766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latin typeface="Comic Sans MS" panose="030F0702030302020204" pitchFamily="66" charset="0"/>
              </a:rPr>
              <a:t>Conservatives 1979-1997</a:t>
            </a:r>
          </a:p>
        </p:txBody>
      </p:sp>
      <p:graphicFrame>
        <p:nvGraphicFramePr>
          <p:cNvPr id="2" name="Table 1"/>
          <p:cNvGraphicFramePr>
            <a:graphicFrameLocks noGrp="1"/>
          </p:cNvGraphicFramePr>
          <p:nvPr>
            <p:extLst>
              <p:ext uri="{D42A27DB-BD31-4B8C-83A1-F6EECF244321}">
                <p14:modId xmlns:p14="http://schemas.microsoft.com/office/powerpoint/2010/main" val="2433108732"/>
              </p:ext>
            </p:extLst>
          </p:nvPr>
        </p:nvGraphicFramePr>
        <p:xfrm>
          <a:off x="-13933" y="620688"/>
          <a:ext cx="9157932" cy="6217920"/>
        </p:xfrm>
        <a:graphic>
          <a:graphicData uri="http://schemas.openxmlformats.org/drawingml/2006/table">
            <a:tbl>
              <a:tblPr firstRow="1" bandRow="1">
                <a:tableStyleId>{5C22544A-7EE6-4342-B048-85BDC9FD1C3A}</a:tableStyleId>
              </a:tblPr>
              <a:tblGrid>
                <a:gridCol w="3052644">
                  <a:extLst>
                    <a:ext uri="{9D8B030D-6E8A-4147-A177-3AD203B41FA5}">
                      <a16:colId xmlns:a16="http://schemas.microsoft.com/office/drawing/2014/main" val="20000"/>
                    </a:ext>
                  </a:extLst>
                </a:gridCol>
                <a:gridCol w="3052644">
                  <a:extLst>
                    <a:ext uri="{9D8B030D-6E8A-4147-A177-3AD203B41FA5}">
                      <a16:colId xmlns:a16="http://schemas.microsoft.com/office/drawing/2014/main" val="20001"/>
                    </a:ext>
                  </a:extLst>
                </a:gridCol>
                <a:gridCol w="3052644">
                  <a:extLst>
                    <a:ext uri="{9D8B030D-6E8A-4147-A177-3AD203B41FA5}">
                      <a16:colId xmlns:a16="http://schemas.microsoft.com/office/drawing/2014/main" val="20002"/>
                    </a:ext>
                  </a:extLst>
                </a:gridCol>
              </a:tblGrid>
              <a:tr h="327638">
                <a:tc>
                  <a:txBody>
                    <a:bodyPr/>
                    <a:lstStyle/>
                    <a:p>
                      <a:r>
                        <a:rPr lang="en-GB" sz="1600" dirty="0"/>
                        <a:t>Competition</a:t>
                      </a:r>
                      <a:r>
                        <a:rPr lang="en-GB" sz="1600" baseline="0" dirty="0"/>
                        <a:t> Diversity &amp; Choice</a:t>
                      </a:r>
                      <a:endParaRPr lang="en-GB" sz="1600" dirty="0"/>
                    </a:p>
                  </a:txBody>
                  <a:tcPr/>
                </a:tc>
                <a:tc>
                  <a:txBody>
                    <a:bodyPr/>
                    <a:lstStyle/>
                    <a:p>
                      <a:r>
                        <a:rPr lang="en-GB" dirty="0"/>
                        <a:t>Raising</a:t>
                      </a:r>
                      <a:r>
                        <a:rPr lang="en-GB" baseline="0" dirty="0"/>
                        <a:t> standards</a:t>
                      </a:r>
                      <a:endParaRPr lang="en-GB" dirty="0"/>
                    </a:p>
                  </a:txBody>
                  <a:tcPr/>
                </a:tc>
                <a:tc>
                  <a:txBody>
                    <a:bodyPr/>
                    <a:lstStyle/>
                    <a:p>
                      <a:r>
                        <a:rPr lang="en-GB" dirty="0"/>
                        <a:t>Equality &amp;</a:t>
                      </a:r>
                      <a:r>
                        <a:rPr lang="en-GB" baseline="0" dirty="0"/>
                        <a:t> Equality of </a:t>
                      </a:r>
                      <a:r>
                        <a:rPr lang="en-GB" baseline="0" dirty="0" err="1"/>
                        <a:t>Opps</a:t>
                      </a:r>
                      <a:endParaRPr lang="en-GB" dirty="0"/>
                    </a:p>
                  </a:txBody>
                  <a:tcPr/>
                </a:tc>
                <a:extLst>
                  <a:ext uri="{0D108BD9-81ED-4DB2-BD59-A6C34878D82A}">
                    <a16:rowId xmlns:a16="http://schemas.microsoft.com/office/drawing/2014/main" val="10000"/>
                  </a:ext>
                </a:extLst>
              </a:tr>
              <a:tr h="5242210">
                <a:tc>
                  <a:txBody>
                    <a:bodyPr/>
                    <a:lstStyle/>
                    <a:p>
                      <a:endParaRPr lang="en-GB" dirty="0"/>
                    </a:p>
                  </a:txBody>
                  <a:tcPr/>
                </a:tc>
                <a:tc>
                  <a:txBody>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79102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123264706"/>
              </p:ext>
            </p:extLst>
          </p:nvPr>
        </p:nvGraphicFramePr>
        <p:xfrm>
          <a:off x="-13932" y="9925"/>
          <a:ext cx="9157932" cy="6949440"/>
        </p:xfrm>
        <a:graphic>
          <a:graphicData uri="http://schemas.openxmlformats.org/drawingml/2006/table">
            <a:tbl>
              <a:tblPr firstRow="1" bandRow="1">
                <a:tableStyleId>{5C22544A-7EE6-4342-B048-85BDC9FD1C3A}</a:tableStyleId>
              </a:tblPr>
              <a:tblGrid>
                <a:gridCol w="3052644">
                  <a:extLst>
                    <a:ext uri="{9D8B030D-6E8A-4147-A177-3AD203B41FA5}">
                      <a16:colId xmlns:a16="http://schemas.microsoft.com/office/drawing/2014/main" val="20000"/>
                    </a:ext>
                  </a:extLst>
                </a:gridCol>
                <a:gridCol w="3052644">
                  <a:extLst>
                    <a:ext uri="{9D8B030D-6E8A-4147-A177-3AD203B41FA5}">
                      <a16:colId xmlns:a16="http://schemas.microsoft.com/office/drawing/2014/main" val="20001"/>
                    </a:ext>
                  </a:extLst>
                </a:gridCol>
                <a:gridCol w="3052644">
                  <a:extLst>
                    <a:ext uri="{9D8B030D-6E8A-4147-A177-3AD203B41FA5}">
                      <a16:colId xmlns:a16="http://schemas.microsoft.com/office/drawing/2014/main" val="20002"/>
                    </a:ext>
                  </a:extLst>
                </a:gridCol>
              </a:tblGrid>
              <a:tr h="324036">
                <a:tc>
                  <a:txBody>
                    <a:bodyPr/>
                    <a:lstStyle/>
                    <a:p>
                      <a:endParaRPr lang="en-GB" dirty="0"/>
                    </a:p>
                  </a:txBody>
                  <a:tcPr>
                    <a:solidFill>
                      <a:schemeClr val="accent1">
                        <a:lumMod val="40000"/>
                        <a:lumOff val="60000"/>
                      </a:schemeClr>
                    </a:solidFill>
                  </a:tcPr>
                </a:tc>
                <a:tc>
                  <a:txBody>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solidFill>
                      <a:schemeClr val="accent1">
                        <a:lumMod val="40000"/>
                        <a:lumOff val="60000"/>
                      </a:schemeClr>
                    </a:solidFill>
                  </a:tcPr>
                </a:tc>
                <a:tc>
                  <a:txBody>
                    <a:bodyPr/>
                    <a:lstStyle/>
                    <a:p>
                      <a:endParaRPr lang="en-GB" dirty="0"/>
                    </a:p>
                  </a:txBody>
                  <a:tcPr>
                    <a:solidFill>
                      <a:schemeClr val="accent1">
                        <a:lumMod val="40000"/>
                        <a:lumOff val="60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511995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0"/>
            <a:ext cx="9144000" cy="4766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latin typeface="Comic Sans MS" panose="030F0702030302020204" pitchFamily="66" charset="0"/>
              </a:rPr>
              <a:t>Conservatives 1979-1997</a:t>
            </a:r>
          </a:p>
        </p:txBody>
      </p:sp>
      <p:sp>
        <p:nvSpPr>
          <p:cNvPr id="3" name="TextBox 2"/>
          <p:cNvSpPr txBox="1"/>
          <p:nvPr/>
        </p:nvSpPr>
        <p:spPr>
          <a:xfrm>
            <a:off x="0" y="513981"/>
            <a:ext cx="3491880" cy="369332"/>
          </a:xfrm>
          <a:prstGeom prst="rect">
            <a:avLst/>
          </a:prstGeom>
          <a:noFill/>
        </p:spPr>
        <p:txBody>
          <a:bodyPr wrap="square" rtlCol="0">
            <a:spAutoFit/>
          </a:bodyPr>
          <a:lstStyle/>
          <a:p>
            <a:r>
              <a:rPr lang="en-GB" dirty="0"/>
              <a:t>Evaluation:</a:t>
            </a:r>
          </a:p>
        </p:txBody>
      </p:sp>
    </p:spTree>
    <p:extLst>
      <p:ext uri="{BB962C8B-B14F-4D97-AF65-F5344CB8AC3E}">
        <p14:creationId xmlns:p14="http://schemas.microsoft.com/office/powerpoint/2010/main" val="1151805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0"/>
            <a:ext cx="9144000" cy="47667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latin typeface="Comic Sans MS" panose="030F0702030302020204" pitchFamily="66" charset="0"/>
              </a:rPr>
              <a:t>Labour 1997-2010</a:t>
            </a:r>
          </a:p>
        </p:txBody>
      </p:sp>
      <p:graphicFrame>
        <p:nvGraphicFramePr>
          <p:cNvPr id="2" name="Table 1"/>
          <p:cNvGraphicFramePr>
            <a:graphicFrameLocks noGrp="1"/>
          </p:cNvGraphicFramePr>
          <p:nvPr>
            <p:extLst>
              <p:ext uri="{D42A27DB-BD31-4B8C-83A1-F6EECF244321}">
                <p14:modId xmlns:p14="http://schemas.microsoft.com/office/powerpoint/2010/main" val="4035470933"/>
              </p:ext>
            </p:extLst>
          </p:nvPr>
        </p:nvGraphicFramePr>
        <p:xfrm>
          <a:off x="-13933" y="620688"/>
          <a:ext cx="9157932" cy="6217920"/>
        </p:xfrm>
        <a:graphic>
          <a:graphicData uri="http://schemas.openxmlformats.org/drawingml/2006/table">
            <a:tbl>
              <a:tblPr firstRow="1" bandRow="1">
                <a:tableStyleId>{5C22544A-7EE6-4342-B048-85BDC9FD1C3A}</a:tableStyleId>
              </a:tblPr>
              <a:tblGrid>
                <a:gridCol w="3052644">
                  <a:extLst>
                    <a:ext uri="{9D8B030D-6E8A-4147-A177-3AD203B41FA5}">
                      <a16:colId xmlns:a16="http://schemas.microsoft.com/office/drawing/2014/main" val="20000"/>
                    </a:ext>
                  </a:extLst>
                </a:gridCol>
                <a:gridCol w="3052644">
                  <a:extLst>
                    <a:ext uri="{9D8B030D-6E8A-4147-A177-3AD203B41FA5}">
                      <a16:colId xmlns:a16="http://schemas.microsoft.com/office/drawing/2014/main" val="20001"/>
                    </a:ext>
                  </a:extLst>
                </a:gridCol>
                <a:gridCol w="3052644">
                  <a:extLst>
                    <a:ext uri="{9D8B030D-6E8A-4147-A177-3AD203B41FA5}">
                      <a16:colId xmlns:a16="http://schemas.microsoft.com/office/drawing/2014/main" val="20002"/>
                    </a:ext>
                  </a:extLst>
                </a:gridCol>
              </a:tblGrid>
              <a:tr h="327638">
                <a:tc>
                  <a:txBody>
                    <a:bodyPr/>
                    <a:lstStyle/>
                    <a:p>
                      <a:r>
                        <a:rPr lang="en-GB" sz="1600" b="1" dirty="0"/>
                        <a:t>Competition</a:t>
                      </a:r>
                      <a:r>
                        <a:rPr lang="en-GB" sz="1600" b="1" baseline="0" dirty="0"/>
                        <a:t> Diversity &amp; Choice</a:t>
                      </a:r>
                      <a:endParaRPr lang="en-GB" sz="1600" b="1" dirty="0"/>
                    </a:p>
                  </a:txBody>
                  <a:tcPr>
                    <a:solidFill>
                      <a:srgbClr val="FF0000"/>
                    </a:solidFill>
                  </a:tcPr>
                </a:tc>
                <a:tc>
                  <a:txBody>
                    <a:bodyPr/>
                    <a:lstStyle/>
                    <a:p>
                      <a:r>
                        <a:rPr lang="en-GB" dirty="0"/>
                        <a:t>Raising</a:t>
                      </a:r>
                      <a:r>
                        <a:rPr lang="en-GB" baseline="0" dirty="0"/>
                        <a:t> standards</a:t>
                      </a:r>
                      <a:endParaRPr lang="en-GB" dirty="0"/>
                    </a:p>
                  </a:txBody>
                  <a:tcPr>
                    <a:solidFill>
                      <a:srgbClr val="FF0000"/>
                    </a:solidFill>
                  </a:tcPr>
                </a:tc>
                <a:tc>
                  <a:txBody>
                    <a:bodyPr/>
                    <a:lstStyle/>
                    <a:p>
                      <a:r>
                        <a:rPr lang="en-GB" dirty="0"/>
                        <a:t>Equality &amp;</a:t>
                      </a:r>
                      <a:r>
                        <a:rPr lang="en-GB" baseline="0" dirty="0"/>
                        <a:t> Equality of </a:t>
                      </a:r>
                      <a:r>
                        <a:rPr lang="en-GB" baseline="0" dirty="0" err="1"/>
                        <a:t>Opps</a:t>
                      </a:r>
                      <a:endParaRPr lang="en-GB" dirty="0"/>
                    </a:p>
                  </a:txBody>
                  <a:tcPr>
                    <a:solidFill>
                      <a:srgbClr val="FF0000"/>
                    </a:solidFill>
                  </a:tcPr>
                </a:tc>
                <a:extLst>
                  <a:ext uri="{0D108BD9-81ED-4DB2-BD59-A6C34878D82A}">
                    <a16:rowId xmlns:a16="http://schemas.microsoft.com/office/drawing/2014/main" val="10000"/>
                  </a:ext>
                </a:extLst>
              </a:tr>
              <a:tr h="5242210">
                <a:tc>
                  <a:txBody>
                    <a:bodyPr/>
                    <a:lstStyle/>
                    <a:p>
                      <a:endParaRPr lang="en-GB" dirty="0"/>
                    </a:p>
                  </a:txBody>
                  <a:tcPr>
                    <a:solidFill>
                      <a:srgbClr val="FFCCCC"/>
                    </a:solidFill>
                  </a:tcPr>
                </a:tc>
                <a:tc>
                  <a:txBody>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solidFill>
                      <a:srgbClr val="FFCCCC"/>
                    </a:solidFill>
                  </a:tcPr>
                </a:tc>
                <a:tc>
                  <a:txBody>
                    <a:bodyPr/>
                    <a:lstStyle/>
                    <a:p>
                      <a:endParaRPr lang="en-GB" dirty="0"/>
                    </a:p>
                  </a:txBody>
                  <a:tcPr>
                    <a:solidFill>
                      <a:srgbClr val="FFCCCC"/>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759060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743254816"/>
              </p:ext>
            </p:extLst>
          </p:nvPr>
        </p:nvGraphicFramePr>
        <p:xfrm>
          <a:off x="-13932" y="9925"/>
          <a:ext cx="9157932" cy="6949440"/>
        </p:xfrm>
        <a:graphic>
          <a:graphicData uri="http://schemas.openxmlformats.org/drawingml/2006/table">
            <a:tbl>
              <a:tblPr firstRow="1" bandRow="1">
                <a:tableStyleId>{5C22544A-7EE6-4342-B048-85BDC9FD1C3A}</a:tableStyleId>
              </a:tblPr>
              <a:tblGrid>
                <a:gridCol w="3052644">
                  <a:extLst>
                    <a:ext uri="{9D8B030D-6E8A-4147-A177-3AD203B41FA5}">
                      <a16:colId xmlns:a16="http://schemas.microsoft.com/office/drawing/2014/main" val="20000"/>
                    </a:ext>
                  </a:extLst>
                </a:gridCol>
                <a:gridCol w="3052644">
                  <a:extLst>
                    <a:ext uri="{9D8B030D-6E8A-4147-A177-3AD203B41FA5}">
                      <a16:colId xmlns:a16="http://schemas.microsoft.com/office/drawing/2014/main" val="20001"/>
                    </a:ext>
                  </a:extLst>
                </a:gridCol>
                <a:gridCol w="3052644">
                  <a:extLst>
                    <a:ext uri="{9D8B030D-6E8A-4147-A177-3AD203B41FA5}">
                      <a16:colId xmlns:a16="http://schemas.microsoft.com/office/drawing/2014/main" val="20002"/>
                    </a:ext>
                  </a:extLst>
                </a:gridCol>
              </a:tblGrid>
              <a:tr h="324036">
                <a:tc>
                  <a:txBody>
                    <a:bodyPr/>
                    <a:lstStyle/>
                    <a:p>
                      <a:endParaRPr lang="en-GB" dirty="0"/>
                    </a:p>
                  </a:txBody>
                  <a:tcPr>
                    <a:solidFill>
                      <a:srgbClr val="FFCCCC"/>
                    </a:solidFill>
                  </a:tcPr>
                </a:tc>
                <a:tc>
                  <a:txBody>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solidFill>
                      <a:srgbClr val="FFCCCC"/>
                    </a:solidFill>
                  </a:tcPr>
                </a:tc>
                <a:tc>
                  <a:txBody>
                    <a:bodyPr/>
                    <a:lstStyle/>
                    <a:p>
                      <a:endParaRPr lang="en-GB" dirty="0"/>
                    </a:p>
                  </a:txBody>
                  <a:tcPr>
                    <a:solidFill>
                      <a:srgbClr val="FFCCCC"/>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619535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0"/>
            <a:ext cx="9144000" cy="47667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latin typeface="Comic Sans MS" panose="030F0702030302020204" pitchFamily="66" charset="0"/>
              </a:rPr>
              <a:t>Labour 1997-2010</a:t>
            </a:r>
          </a:p>
        </p:txBody>
      </p:sp>
      <p:sp>
        <p:nvSpPr>
          <p:cNvPr id="5" name="TextBox 4"/>
          <p:cNvSpPr txBox="1"/>
          <p:nvPr/>
        </p:nvSpPr>
        <p:spPr>
          <a:xfrm>
            <a:off x="0" y="513981"/>
            <a:ext cx="3491880" cy="369332"/>
          </a:xfrm>
          <a:prstGeom prst="rect">
            <a:avLst/>
          </a:prstGeom>
          <a:noFill/>
        </p:spPr>
        <p:txBody>
          <a:bodyPr wrap="square" rtlCol="0">
            <a:spAutoFit/>
          </a:bodyPr>
          <a:lstStyle/>
          <a:p>
            <a:r>
              <a:rPr lang="en-GB" dirty="0"/>
              <a:t>Evaluation:</a:t>
            </a:r>
          </a:p>
        </p:txBody>
      </p:sp>
    </p:spTree>
    <p:extLst>
      <p:ext uri="{BB962C8B-B14F-4D97-AF65-F5344CB8AC3E}">
        <p14:creationId xmlns:p14="http://schemas.microsoft.com/office/powerpoint/2010/main" val="6547634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0"/>
            <a:ext cx="9144000" cy="4766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latin typeface="Comic Sans MS" panose="030F0702030302020204" pitchFamily="66" charset="0"/>
              </a:rPr>
              <a:t>Conservatives 2010-present</a:t>
            </a:r>
          </a:p>
        </p:txBody>
      </p:sp>
      <p:graphicFrame>
        <p:nvGraphicFramePr>
          <p:cNvPr id="2" name="Table 1"/>
          <p:cNvGraphicFramePr>
            <a:graphicFrameLocks noGrp="1"/>
          </p:cNvGraphicFramePr>
          <p:nvPr>
            <p:extLst>
              <p:ext uri="{D42A27DB-BD31-4B8C-83A1-F6EECF244321}">
                <p14:modId xmlns:p14="http://schemas.microsoft.com/office/powerpoint/2010/main" val="2476923178"/>
              </p:ext>
            </p:extLst>
          </p:nvPr>
        </p:nvGraphicFramePr>
        <p:xfrm>
          <a:off x="-13933" y="620688"/>
          <a:ext cx="9157932" cy="6217920"/>
        </p:xfrm>
        <a:graphic>
          <a:graphicData uri="http://schemas.openxmlformats.org/drawingml/2006/table">
            <a:tbl>
              <a:tblPr firstRow="1" bandRow="1">
                <a:tableStyleId>{5C22544A-7EE6-4342-B048-85BDC9FD1C3A}</a:tableStyleId>
              </a:tblPr>
              <a:tblGrid>
                <a:gridCol w="3052644">
                  <a:extLst>
                    <a:ext uri="{9D8B030D-6E8A-4147-A177-3AD203B41FA5}">
                      <a16:colId xmlns:a16="http://schemas.microsoft.com/office/drawing/2014/main" val="20000"/>
                    </a:ext>
                  </a:extLst>
                </a:gridCol>
                <a:gridCol w="3052644">
                  <a:extLst>
                    <a:ext uri="{9D8B030D-6E8A-4147-A177-3AD203B41FA5}">
                      <a16:colId xmlns:a16="http://schemas.microsoft.com/office/drawing/2014/main" val="20001"/>
                    </a:ext>
                  </a:extLst>
                </a:gridCol>
                <a:gridCol w="3052644">
                  <a:extLst>
                    <a:ext uri="{9D8B030D-6E8A-4147-A177-3AD203B41FA5}">
                      <a16:colId xmlns:a16="http://schemas.microsoft.com/office/drawing/2014/main" val="20002"/>
                    </a:ext>
                  </a:extLst>
                </a:gridCol>
              </a:tblGrid>
              <a:tr h="327638">
                <a:tc>
                  <a:txBody>
                    <a:bodyPr/>
                    <a:lstStyle/>
                    <a:p>
                      <a:r>
                        <a:rPr lang="en-GB" sz="1600" dirty="0"/>
                        <a:t>Competition</a:t>
                      </a:r>
                      <a:r>
                        <a:rPr lang="en-GB" sz="1600" baseline="0" dirty="0"/>
                        <a:t> Diversity &amp; Choice</a:t>
                      </a:r>
                      <a:endParaRPr lang="en-GB" sz="1600" dirty="0"/>
                    </a:p>
                  </a:txBody>
                  <a:tcPr/>
                </a:tc>
                <a:tc>
                  <a:txBody>
                    <a:bodyPr/>
                    <a:lstStyle/>
                    <a:p>
                      <a:r>
                        <a:rPr lang="en-GB" dirty="0"/>
                        <a:t>Raising</a:t>
                      </a:r>
                      <a:r>
                        <a:rPr lang="en-GB" baseline="0" dirty="0"/>
                        <a:t> standards</a:t>
                      </a:r>
                      <a:endParaRPr lang="en-GB" dirty="0"/>
                    </a:p>
                  </a:txBody>
                  <a:tcPr/>
                </a:tc>
                <a:tc>
                  <a:txBody>
                    <a:bodyPr/>
                    <a:lstStyle/>
                    <a:p>
                      <a:r>
                        <a:rPr lang="en-GB" dirty="0"/>
                        <a:t>Equality &amp;</a:t>
                      </a:r>
                      <a:r>
                        <a:rPr lang="en-GB" baseline="0" dirty="0"/>
                        <a:t> Equality of </a:t>
                      </a:r>
                      <a:r>
                        <a:rPr lang="en-GB" baseline="0" dirty="0" err="1"/>
                        <a:t>Opps</a:t>
                      </a:r>
                      <a:endParaRPr lang="en-GB" dirty="0"/>
                    </a:p>
                  </a:txBody>
                  <a:tcPr/>
                </a:tc>
                <a:extLst>
                  <a:ext uri="{0D108BD9-81ED-4DB2-BD59-A6C34878D82A}">
                    <a16:rowId xmlns:a16="http://schemas.microsoft.com/office/drawing/2014/main" val="10000"/>
                  </a:ext>
                </a:extLst>
              </a:tr>
              <a:tr h="5242210">
                <a:tc>
                  <a:txBody>
                    <a:bodyPr/>
                    <a:lstStyle/>
                    <a:p>
                      <a:endParaRPr lang="en-GB" dirty="0"/>
                    </a:p>
                  </a:txBody>
                  <a:tcPr/>
                </a:tc>
                <a:tc>
                  <a:txBody>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151273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84148837"/>
              </p:ext>
            </p:extLst>
          </p:nvPr>
        </p:nvGraphicFramePr>
        <p:xfrm>
          <a:off x="-13932" y="9925"/>
          <a:ext cx="9157932" cy="6949440"/>
        </p:xfrm>
        <a:graphic>
          <a:graphicData uri="http://schemas.openxmlformats.org/drawingml/2006/table">
            <a:tbl>
              <a:tblPr firstRow="1" bandRow="1">
                <a:tableStyleId>{5C22544A-7EE6-4342-B048-85BDC9FD1C3A}</a:tableStyleId>
              </a:tblPr>
              <a:tblGrid>
                <a:gridCol w="3052644">
                  <a:extLst>
                    <a:ext uri="{9D8B030D-6E8A-4147-A177-3AD203B41FA5}">
                      <a16:colId xmlns:a16="http://schemas.microsoft.com/office/drawing/2014/main" val="20000"/>
                    </a:ext>
                  </a:extLst>
                </a:gridCol>
                <a:gridCol w="3052644">
                  <a:extLst>
                    <a:ext uri="{9D8B030D-6E8A-4147-A177-3AD203B41FA5}">
                      <a16:colId xmlns:a16="http://schemas.microsoft.com/office/drawing/2014/main" val="20001"/>
                    </a:ext>
                  </a:extLst>
                </a:gridCol>
                <a:gridCol w="3052644">
                  <a:extLst>
                    <a:ext uri="{9D8B030D-6E8A-4147-A177-3AD203B41FA5}">
                      <a16:colId xmlns:a16="http://schemas.microsoft.com/office/drawing/2014/main" val="20002"/>
                    </a:ext>
                  </a:extLst>
                </a:gridCol>
              </a:tblGrid>
              <a:tr h="324036">
                <a:tc>
                  <a:txBody>
                    <a:bodyPr/>
                    <a:lstStyle/>
                    <a:p>
                      <a:endParaRPr lang="en-GB" dirty="0"/>
                    </a:p>
                  </a:txBody>
                  <a:tcPr>
                    <a:solidFill>
                      <a:schemeClr val="accent1">
                        <a:lumMod val="40000"/>
                        <a:lumOff val="60000"/>
                      </a:schemeClr>
                    </a:solidFill>
                  </a:tcPr>
                </a:tc>
                <a:tc>
                  <a:txBody>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solidFill>
                      <a:schemeClr val="accent1">
                        <a:lumMod val="40000"/>
                        <a:lumOff val="60000"/>
                      </a:schemeClr>
                    </a:solidFill>
                  </a:tcPr>
                </a:tc>
                <a:tc>
                  <a:txBody>
                    <a:bodyPr/>
                    <a:lstStyle/>
                    <a:p>
                      <a:endParaRPr lang="en-GB" dirty="0"/>
                    </a:p>
                  </a:txBody>
                  <a:tcPr>
                    <a:solidFill>
                      <a:schemeClr val="accent1">
                        <a:lumMod val="40000"/>
                        <a:lumOff val="60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3498872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0"/>
            <a:ext cx="9144000" cy="4766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latin typeface="Comic Sans MS" panose="030F0702030302020204" pitchFamily="66" charset="0"/>
              </a:rPr>
              <a:t>Conservatives 2010-present</a:t>
            </a:r>
          </a:p>
        </p:txBody>
      </p:sp>
      <p:sp>
        <p:nvSpPr>
          <p:cNvPr id="5" name="TextBox 4"/>
          <p:cNvSpPr txBox="1"/>
          <p:nvPr/>
        </p:nvSpPr>
        <p:spPr>
          <a:xfrm>
            <a:off x="0" y="513981"/>
            <a:ext cx="3491880" cy="369332"/>
          </a:xfrm>
          <a:prstGeom prst="rect">
            <a:avLst/>
          </a:prstGeom>
          <a:noFill/>
        </p:spPr>
        <p:txBody>
          <a:bodyPr wrap="square" rtlCol="0">
            <a:spAutoFit/>
          </a:bodyPr>
          <a:lstStyle/>
          <a:p>
            <a:r>
              <a:rPr lang="en-GB" dirty="0"/>
              <a:t>Evaluation:</a:t>
            </a:r>
          </a:p>
        </p:txBody>
      </p:sp>
    </p:spTree>
    <p:extLst>
      <p:ext uri="{BB962C8B-B14F-4D97-AF65-F5344CB8AC3E}">
        <p14:creationId xmlns:p14="http://schemas.microsoft.com/office/powerpoint/2010/main" val="3486091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0"/>
            <a:ext cx="9144000" cy="476672"/>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latin typeface="Comic Sans MS" panose="030F0702030302020204" pitchFamily="66" charset="0"/>
              </a:rPr>
              <a:t>Competition, Diversity and Choice</a:t>
            </a:r>
          </a:p>
        </p:txBody>
      </p:sp>
    </p:spTree>
    <p:extLst>
      <p:ext uri="{BB962C8B-B14F-4D97-AF65-F5344CB8AC3E}">
        <p14:creationId xmlns:p14="http://schemas.microsoft.com/office/powerpoint/2010/main" val="1304899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620688"/>
          </a:xfrm>
        </p:spPr>
        <p:txBody>
          <a:bodyPr>
            <a:normAutofit/>
          </a:bodyPr>
          <a:lstStyle/>
          <a:p>
            <a:r>
              <a:rPr lang="en-GB" sz="2400" dirty="0"/>
              <a:t>Types of school in the UK </a:t>
            </a:r>
          </a:p>
        </p:txBody>
      </p:sp>
      <p:sp>
        <p:nvSpPr>
          <p:cNvPr id="4" name="AutoShape 4" descr="Image result for posh school uniform">
            <a:hlinkClick r:id="rId2"/>
          </p:cNvPr>
          <p:cNvSpPr>
            <a:spLocks noChangeAspect="1" noChangeArrowheads="1"/>
          </p:cNvSpPr>
          <p:nvPr/>
        </p:nvSpPr>
        <p:spPr bwMode="auto">
          <a:xfrm>
            <a:off x="155575" y="-1363663"/>
            <a:ext cx="4552950" cy="284797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AutoShape 10" descr="http://i.telegraph.co.uk/multimedia/archive/01928/harrow_1928320b.jpg"/>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96669" y="15875"/>
            <a:ext cx="2346473" cy="14684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7" name="Picture 13" descr="Image result for kings of wessex academy">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502" y="0"/>
            <a:ext cx="1979084" cy="148431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962582" y="742156"/>
            <a:ext cx="4834087" cy="646331"/>
          </a:xfrm>
          <a:prstGeom prst="rect">
            <a:avLst/>
          </a:prstGeom>
          <a:noFill/>
        </p:spPr>
        <p:txBody>
          <a:bodyPr wrap="square" rtlCol="0">
            <a:spAutoFit/>
          </a:bodyPr>
          <a:lstStyle/>
          <a:p>
            <a:pPr algn="ctr"/>
            <a:r>
              <a:rPr lang="en-GB" dirty="0"/>
              <a:t>Produce a short presentation about one of the types of school </a:t>
            </a:r>
          </a:p>
        </p:txBody>
      </p:sp>
      <p:sp>
        <p:nvSpPr>
          <p:cNvPr id="8" name="TextBox 7"/>
          <p:cNvSpPr txBox="1"/>
          <p:nvPr/>
        </p:nvSpPr>
        <p:spPr>
          <a:xfrm>
            <a:off x="0" y="1844824"/>
            <a:ext cx="9143142" cy="3416320"/>
          </a:xfrm>
          <a:prstGeom prst="rect">
            <a:avLst/>
          </a:prstGeom>
          <a:noFill/>
        </p:spPr>
        <p:txBody>
          <a:bodyPr wrap="square" rtlCol="0">
            <a:spAutoFit/>
          </a:bodyPr>
          <a:lstStyle/>
          <a:p>
            <a:r>
              <a:rPr lang="en-GB" dirty="0"/>
              <a:t>Types of school:</a:t>
            </a:r>
          </a:p>
          <a:p>
            <a:pPr marL="342900" indent="-342900">
              <a:buAutoNum type="arabicPeriod"/>
            </a:pPr>
            <a:r>
              <a:rPr lang="en-GB" dirty="0"/>
              <a:t>Community schools </a:t>
            </a:r>
          </a:p>
          <a:p>
            <a:pPr marL="342900" indent="-342900">
              <a:buAutoNum type="arabicPeriod"/>
            </a:pPr>
            <a:r>
              <a:rPr lang="en-GB" dirty="0"/>
              <a:t>Foundation schools</a:t>
            </a:r>
          </a:p>
          <a:p>
            <a:pPr marL="342900" indent="-342900">
              <a:buAutoNum type="arabicPeriod"/>
            </a:pPr>
            <a:r>
              <a:rPr lang="en-GB" dirty="0"/>
              <a:t>Academies (Traditional / OLD)</a:t>
            </a:r>
          </a:p>
          <a:p>
            <a:pPr marL="342900" indent="-342900">
              <a:buAutoNum type="arabicPeriod"/>
            </a:pPr>
            <a:r>
              <a:rPr lang="en-GB" dirty="0"/>
              <a:t>Academies (NEW)</a:t>
            </a:r>
          </a:p>
          <a:p>
            <a:r>
              <a:rPr lang="en-GB" dirty="0"/>
              <a:t>5.   Faith Schools</a:t>
            </a:r>
          </a:p>
          <a:p>
            <a:r>
              <a:rPr lang="en-GB" dirty="0"/>
              <a:t>6.   Free Schools</a:t>
            </a:r>
          </a:p>
          <a:p>
            <a:r>
              <a:rPr lang="en-GB" dirty="0"/>
              <a:t>7.   City technology colleges</a:t>
            </a:r>
          </a:p>
          <a:p>
            <a:r>
              <a:rPr lang="en-GB" dirty="0"/>
              <a:t>8.   State boarding schools</a:t>
            </a:r>
          </a:p>
          <a:p>
            <a:r>
              <a:rPr lang="en-GB" dirty="0"/>
              <a:t>9. Private (/independent/public) schools</a:t>
            </a:r>
          </a:p>
          <a:p>
            <a:r>
              <a:rPr lang="en-GB" dirty="0"/>
              <a:t>10 . Special schools</a:t>
            </a:r>
          </a:p>
          <a:p>
            <a:r>
              <a:rPr lang="en-GB" dirty="0"/>
              <a:t>11. Grammar Schools</a:t>
            </a:r>
          </a:p>
        </p:txBody>
      </p:sp>
      <p:sp>
        <p:nvSpPr>
          <p:cNvPr id="9" name="TextBox 8"/>
          <p:cNvSpPr txBox="1"/>
          <p:nvPr/>
        </p:nvSpPr>
        <p:spPr>
          <a:xfrm>
            <a:off x="-16502" y="5445224"/>
            <a:ext cx="9159644" cy="923330"/>
          </a:xfrm>
          <a:prstGeom prst="rect">
            <a:avLst/>
          </a:prstGeom>
          <a:noFill/>
        </p:spPr>
        <p:txBody>
          <a:bodyPr wrap="square" rtlCol="0">
            <a:spAutoFit/>
          </a:bodyPr>
          <a:lstStyle/>
          <a:p>
            <a:r>
              <a:rPr lang="en-GB" dirty="0">
                <a:hlinkClick r:id="rId6"/>
              </a:rPr>
              <a:t>https://www.gov.uk/types-of-school/overview</a:t>
            </a:r>
            <a:endParaRPr lang="en-GB" dirty="0"/>
          </a:p>
          <a:p>
            <a:r>
              <a:rPr lang="en-GB" dirty="0">
                <a:hlinkClick r:id="rId7"/>
              </a:rPr>
              <a:t>http://www.newschoolsnetwork.org/sites/default/files/files/pdf/Differences%20across%20school%20types.pdf</a:t>
            </a:r>
            <a:r>
              <a:rPr lang="en-GB" dirty="0"/>
              <a:t> </a:t>
            </a:r>
          </a:p>
        </p:txBody>
      </p:sp>
      <p:sp>
        <p:nvSpPr>
          <p:cNvPr id="10" name="TextBox 9"/>
          <p:cNvSpPr txBox="1"/>
          <p:nvPr/>
        </p:nvSpPr>
        <p:spPr>
          <a:xfrm>
            <a:off x="5292080" y="2060848"/>
            <a:ext cx="3168352" cy="2862322"/>
          </a:xfrm>
          <a:prstGeom prst="rect">
            <a:avLst/>
          </a:prstGeom>
          <a:solidFill>
            <a:schemeClr val="bg2"/>
          </a:solidFill>
        </p:spPr>
        <p:txBody>
          <a:bodyPr wrap="square" rtlCol="0">
            <a:spAutoFit/>
          </a:bodyPr>
          <a:lstStyle/>
          <a:p>
            <a:r>
              <a:rPr lang="en-GB" dirty="0"/>
              <a:t>For each try to find out:</a:t>
            </a:r>
          </a:p>
          <a:p>
            <a:endParaRPr lang="en-GB" dirty="0"/>
          </a:p>
          <a:p>
            <a:r>
              <a:rPr lang="en-GB" b="1" dirty="0"/>
              <a:t>— </a:t>
            </a:r>
            <a:r>
              <a:rPr lang="en-GB" dirty="0"/>
              <a:t>The curriculum; </a:t>
            </a:r>
          </a:p>
          <a:p>
            <a:r>
              <a:rPr lang="en-GB" b="1" dirty="0"/>
              <a:t>— </a:t>
            </a:r>
            <a:r>
              <a:rPr lang="en-GB" dirty="0"/>
              <a:t>The students (admissions)</a:t>
            </a:r>
          </a:p>
          <a:p>
            <a:r>
              <a:rPr lang="en-GB" b="1" dirty="0"/>
              <a:t>— </a:t>
            </a:r>
            <a:r>
              <a:rPr lang="en-GB" dirty="0"/>
              <a:t>How they are paid for</a:t>
            </a:r>
          </a:p>
          <a:p>
            <a:r>
              <a:rPr lang="en-GB" b="1" dirty="0"/>
              <a:t>— </a:t>
            </a:r>
            <a:r>
              <a:rPr lang="en-GB" dirty="0"/>
              <a:t>Governance</a:t>
            </a:r>
            <a:endParaRPr lang="en-GB" b="1" dirty="0"/>
          </a:p>
          <a:p>
            <a:r>
              <a:rPr lang="en-GB" b="1" dirty="0"/>
              <a:t>— </a:t>
            </a:r>
            <a:r>
              <a:rPr lang="en-GB" dirty="0"/>
              <a:t>Accountability</a:t>
            </a:r>
          </a:p>
          <a:p>
            <a:r>
              <a:rPr lang="en-GB" b="1" dirty="0"/>
              <a:t>— </a:t>
            </a:r>
            <a:r>
              <a:rPr lang="en-GB" dirty="0"/>
              <a:t>An example of this type of school</a:t>
            </a:r>
          </a:p>
          <a:p>
            <a:endParaRPr lang="en-GB" dirty="0"/>
          </a:p>
        </p:txBody>
      </p:sp>
    </p:spTree>
    <p:extLst>
      <p:ext uri="{BB962C8B-B14F-4D97-AF65-F5344CB8AC3E}">
        <p14:creationId xmlns:p14="http://schemas.microsoft.com/office/powerpoint/2010/main" val="31434259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0"/>
            <a:ext cx="9144000" cy="476672"/>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latin typeface="Comic Sans MS" panose="030F0702030302020204" pitchFamily="66" charset="0"/>
              </a:rPr>
              <a:t>Raising standards</a:t>
            </a:r>
          </a:p>
        </p:txBody>
      </p:sp>
    </p:spTree>
    <p:extLst>
      <p:ext uri="{BB962C8B-B14F-4D97-AF65-F5344CB8AC3E}">
        <p14:creationId xmlns:p14="http://schemas.microsoft.com/office/powerpoint/2010/main" val="3586835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0"/>
            <a:ext cx="9144000" cy="476672"/>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latin typeface="Comic Sans MS" panose="030F0702030302020204" pitchFamily="66" charset="0"/>
              </a:rPr>
              <a:t>Equality and Equality of Opportunity</a:t>
            </a:r>
          </a:p>
        </p:txBody>
      </p:sp>
    </p:spTree>
    <p:extLst>
      <p:ext uri="{BB962C8B-B14F-4D97-AF65-F5344CB8AC3E}">
        <p14:creationId xmlns:p14="http://schemas.microsoft.com/office/powerpoint/2010/main" val="25909811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5724128" cy="461665"/>
          </a:xfrm>
          <a:prstGeom prst="rect">
            <a:avLst/>
          </a:prstGeom>
          <a:noFill/>
        </p:spPr>
        <p:txBody>
          <a:bodyPr wrap="square" rtlCol="0">
            <a:spAutoFit/>
          </a:bodyPr>
          <a:lstStyle/>
          <a:p>
            <a:r>
              <a:rPr lang="en-GB" sz="2400" b="1" dirty="0"/>
              <a:t>Social Class</a:t>
            </a:r>
          </a:p>
        </p:txBody>
      </p:sp>
      <p:graphicFrame>
        <p:nvGraphicFramePr>
          <p:cNvPr id="3" name="Table 2"/>
          <p:cNvGraphicFramePr>
            <a:graphicFrameLocks noGrp="1"/>
          </p:cNvGraphicFramePr>
          <p:nvPr>
            <p:extLst>
              <p:ext uri="{D42A27DB-BD31-4B8C-83A1-F6EECF244321}">
                <p14:modId xmlns:p14="http://schemas.microsoft.com/office/powerpoint/2010/main" val="988653243"/>
              </p:ext>
            </p:extLst>
          </p:nvPr>
        </p:nvGraphicFramePr>
        <p:xfrm>
          <a:off x="0" y="428948"/>
          <a:ext cx="9144000" cy="6223000"/>
        </p:xfrm>
        <a:graphic>
          <a:graphicData uri="http://schemas.openxmlformats.org/drawingml/2006/table">
            <a:tbl>
              <a:tblPr firstRow="1" bandRow="1">
                <a:tableStyleId>{93296810-A885-4BE3-A3E7-6D5BEEA58F35}</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370840">
                <a:tc>
                  <a:txBody>
                    <a:bodyPr/>
                    <a:lstStyle/>
                    <a:p>
                      <a:r>
                        <a:rPr lang="en-GB" dirty="0"/>
                        <a:t>Evidence of positive</a:t>
                      </a:r>
                      <a:r>
                        <a:rPr lang="en-GB" baseline="0" dirty="0"/>
                        <a:t> impact</a:t>
                      </a:r>
                      <a:endParaRPr lang="en-GB" dirty="0"/>
                    </a:p>
                  </a:txBody>
                  <a:tcPr/>
                </a:tc>
                <a:tc>
                  <a:txBody>
                    <a:bodyPr/>
                    <a:lstStyle/>
                    <a:p>
                      <a:r>
                        <a:rPr lang="en-GB" dirty="0"/>
                        <a:t>Evidence of limited impact</a:t>
                      </a:r>
                    </a:p>
                  </a:txBody>
                  <a:tcPr/>
                </a:tc>
                <a:extLst>
                  <a:ext uri="{0D108BD9-81ED-4DB2-BD59-A6C34878D82A}">
                    <a16:rowId xmlns:a16="http://schemas.microsoft.com/office/drawing/2014/main" val="10000"/>
                  </a:ext>
                </a:extLst>
              </a:tr>
              <a:tr h="370840">
                <a:tc>
                  <a:txBody>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800603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5724128" cy="461665"/>
          </a:xfrm>
          <a:prstGeom prst="rect">
            <a:avLst/>
          </a:prstGeom>
          <a:noFill/>
        </p:spPr>
        <p:txBody>
          <a:bodyPr wrap="square" rtlCol="0">
            <a:spAutoFit/>
          </a:bodyPr>
          <a:lstStyle/>
          <a:p>
            <a:r>
              <a:rPr lang="en-GB" sz="2400" b="1" dirty="0"/>
              <a:t>Gender</a:t>
            </a:r>
          </a:p>
        </p:txBody>
      </p:sp>
      <p:graphicFrame>
        <p:nvGraphicFramePr>
          <p:cNvPr id="3" name="Table 2"/>
          <p:cNvGraphicFramePr>
            <a:graphicFrameLocks noGrp="1"/>
          </p:cNvGraphicFramePr>
          <p:nvPr>
            <p:extLst>
              <p:ext uri="{D42A27DB-BD31-4B8C-83A1-F6EECF244321}">
                <p14:modId xmlns:p14="http://schemas.microsoft.com/office/powerpoint/2010/main" val="2304242168"/>
              </p:ext>
            </p:extLst>
          </p:nvPr>
        </p:nvGraphicFramePr>
        <p:xfrm>
          <a:off x="0" y="428948"/>
          <a:ext cx="9144000" cy="6223000"/>
        </p:xfrm>
        <a:graphic>
          <a:graphicData uri="http://schemas.openxmlformats.org/drawingml/2006/table">
            <a:tbl>
              <a:tblPr firstRow="1" bandRow="1">
                <a:tableStyleId>{00A15C55-8517-42AA-B614-E9B94910E393}</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370840">
                <a:tc>
                  <a:txBody>
                    <a:bodyPr/>
                    <a:lstStyle/>
                    <a:p>
                      <a:r>
                        <a:rPr lang="en-GB" dirty="0"/>
                        <a:t>Evidence of positive</a:t>
                      </a:r>
                      <a:r>
                        <a:rPr lang="en-GB" baseline="0" dirty="0"/>
                        <a:t> impact</a:t>
                      </a:r>
                      <a:endParaRPr lang="en-GB" dirty="0"/>
                    </a:p>
                  </a:txBody>
                  <a:tcPr/>
                </a:tc>
                <a:tc>
                  <a:txBody>
                    <a:bodyPr/>
                    <a:lstStyle/>
                    <a:p>
                      <a:r>
                        <a:rPr lang="en-GB" dirty="0"/>
                        <a:t>Evidence of limited impact</a:t>
                      </a:r>
                    </a:p>
                  </a:txBody>
                  <a:tcPr/>
                </a:tc>
                <a:extLst>
                  <a:ext uri="{0D108BD9-81ED-4DB2-BD59-A6C34878D82A}">
                    <a16:rowId xmlns:a16="http://schemas.microsoft.com/office/drawing/2014/main" val="10000"/>
                  </a:ext>
                </a:extLst>
              </a:tr>
              <a:tr h="370840">
                <a:tc>
                  <a:txBody>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7663850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5724128" cy="461665"/>
          </a:xfrm>
          <a:prstGeom prst="rect">
            <a:avLst/>
          </a:prstGeom>
          <a:noFill/>
        </p:spPr>
        <p:txBody>
          <a:bodyPr wrap="square" rtlCol="0">
            <a:spAutoFit/>
          </a:bodyPr>
          <a:lstStyle/>
          <a:p>
            <a:r>
              <a:rPr lang="en-GB" sz="2400" b="1" dirty="0"/>
              <a:t>Ethnicity</a:t>
            </a:r>
          </a:p>
        </p:txBody>
      </p:sp>
      <p:graphicFrame>
        <p:nvGraphicFramePr>
          <p:cNvPr id="3" name="Table 2"/>
          <p:cNvGraphicFramePr>
            <a:graphicFrameLocks noGrp="1"/>
          </p:cNvGraphicFramePr>
          <p:nvPr>
            <p:extLst>
              <p:ext uri="{D42A27DB-BD31-4B8C-83A1-F6EECF244321}">
                <p14:modId xmlns:p14="http://schemas.microsoft.com/office/powerpoint/2010/main" val="519177065"/>
              </p:ext>
            </p:extLst>
          </p:nvPr>
        </p:nvGraphicFramePr>
        <p:xfrm>
          <a:off x="0" y="428948"/>
          <a:ext cx="9144000" cy="6223000"/>
        </p:xfrm>
        <a:graphic>
          <a:graphicData uri="http://schemas.openxmlformats.org/drawingml/2006/table">
            <a:tbl>
              <a:tblPr firstRow="1" bandRow="1">
                <a:tableStyleId>{F5AB1C69-6EDB-4FF4-983F-18BD219EF322}</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370840">
                <a:tc>
                  <a:txBody>
                    <a:bodyPr/>
                    <a:lstStyle/>
                    <a:p>
                      <a:r>
                        <a:rPr lang="en-GB" dirty="0"/>
                        <a:t>Evidence of positive</a:t>
                      </a:r>
                      <a:r>
                        <a:rPr lang="en-GB" baseline="0" dirty="0"/>
                        <a:t> impact</a:t>
                      </a:r>
                      <a:endParaRPr lang="en-GB" dirty="0"/>
                    </a:p>
                  </a:txBody>
                  <a:tcPr/>
                </a:tc>
                <a:tc>
                  <a:txBody>
                    <a:bodyPr/>
                    <a:lstStyle/>
                    <a:p>
                      <a:r>
                        <a:rPr lang="en-GB" dirty="0"/>
                        <a:t>Evidence of limited impact</a:t>
                      </a:r>
                    </a:p>
                  </a:txBody>
                  <a:tcPr/>
                </a:tc>
                <a:extLst>
                  <a:ext uri="{0D108BD9-81ED-4DB2-BD59-A6C34878D82A}">
                    <a16:rowId xmlns:a16="http://schemas.microsoft.com/office/drawing/2014/main" val="10000"/>
                  </a:ext>
                </a:extLst>
              </a:tr>
              <a:tr h="370840">
                <a:tc>
                  <a:txBody>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236560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1846659"/>
          </a:xfrm>
          <a:prstGeom prst="rect">
            <a:avLst/>
          </a:prstGeom>
          <a:noFill/>
        </p:spPr>
        <p:txBody>
          <a:bodyPr wrap="square" rtlCol="0">
            <a:spAutoFit/>
          </a:bodyPr>
          <a:lstStyle/>
          <a:p>
            <a:r>
              <a:rPr lang="en-GB" sz="2400" b="1" dirty="0"/>
              <a:t>Exam questions to answer:</a:t>
            </a:r>
          </a:p>
          <a:p>
            <a:endParaRPr lang="en-GB" dirty="0"/>
          </a:p>
          <a:p>
            <a:pPr marL="342900" indent="-342900">
              <a:buFont typeface="+mj-lt"/>
              <a:buAutoNum type="arabicPeriod"/>
            </a:pPr>
            <a:r>
              <a:rPr lang="en-GB" dirty="0"/>
              <a:t>In what ways does a child’s ethnicity influence his or her educational attainment?  10 marks</a:t>
            </a:r>
          </a:p>
          <a:p>
            <a:pPr marL="342900" indent="-342900">
              <a:buFont typeface="+mj-lt"/>
              <a:buAutoNum type="arabicPeriod"/>
            </a:pPr>
            <a:r>
              <a:rPr lang="en-GB" dirty="0"/>
              <a:t>To what extent are boys now under achieving in education compared to girls? 20 marks</a:t>
            </a:r>
          </a:p>
          <a:p>
            <a:pPr marL="342900" indent="-342900">
              <a:buFont typeface="+mj-lt"/>
              <a:buAutoNum type="arabicPeriod"/>
            </a:pPr>
            <a:r>
              <a:rPr lang="en-GB" dirty="0"/>
              <a:t>Assess the extent to which policies of </a:t>
            </a:r>
            <a:r>
              <a:rPr lang="en-GB" dirty="0" err="1"/>
              <a:t>marketisation</a:t>
            </a:r>
            <a:r>
              <a:rPr lang="en-GB" dirty="0"/>
              <a:t> of education have helped to improve educational opportunities for all children.  40 marks</a:t>
            </a:r>
          </a:p>
        </p:txBody>
      </p:sp>
    </p:spTree>
    <p:extLst>
      <p:ext uri="{BB962C8B-B14F-4D97-AF65-F5344CB8AC3E}">
        <p14:creationId xmlns:p14="http://schemas.microsoft.com/office/powerpoint/2010/main" val="4252212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54862956"/>
              </p:ext>
            </p:extLst>
          </p:nvPr>
        </p:nvGraphicFramePr>
        <p:xfrm>
          <a:off x="-15644" y="15874"/>
          <a:ext cx="9159644" cy="6842127"/>
        </p:xfrm>
        <a:graphic>
          <a:graphicData uri="http://schemas.openxmlformats.org/drawingml/2006/table">
            <a:tbl>
              <a:tblPr firstRow="1" bandRow="1">
                <a:tableStyleId>{5940675A-B579-460E-94D1-54222C63F5DA}</a:tableStyleId>
              </a:tblPr>
              <a:tblGrid>
                <a:gridCol w="4579822">
                  <a:extLst>
                    <a:ext uri="{9D8B030D-6E8A-4147-A177-3AD203B41FA5}">
                      <a16:colId xmlns:a16="http://schemas.microsoft.com/office/drawing/2014/main" val="20000"/>
                    </a:ext>
                  </a:extLst>
                </a:gridCol>
                <a:gridCol w="4579822">
                  <a:extLst>
                    <a:ext uri="{9D8B030D-6E8A-4147-A177-3AD203B41FA5}">
                      <a16:colId xmlns:a16="http://schemas.microsoft.com/office/drawing/2014/main" val="20001"/>
                    </a:ext>
                  </a:extLst>
                </a:gridCol>
              </a:tblGrid>
              <a:tr h="2280709">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0"/>
                  </a:ext>
                </a:extLst>
              </a:tr>
              <a:tr h="2280709">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1"/>
                  </a:ext>
                </a:extLst>
              </a:tr>
              <a:tr h="2280709">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2"/>
                  </a:ext>
                </a:extLst>
              </a:tr>
            </a:tbl>
          </a:graphicData>
        </a:graphic>
      </p:graphicFrame>
      <p:sp>
        <p:nvSpPr>
          <p:cNvPr id="7" name="AutoShape 10" descr="http://i.telegraph.co.uk/multimedia/archive/01928/harrow_1928320b.jpg"/>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TextBox 5"/>
          <p:cNvSpPr txBox="1"/>
          <p:nvPr/>
        </p:nvSpPr>
        <p:spPr>
          <a:xfrm>
            <a:off x="63500" y="15875"/>
            <a:ext cx="3428380" cy="369332"/>
          </a:xfrm>
          <a:prstGeom prst="rect">
            <a:avLst/>
          </a:prstGeom>
          <a:noFill/>
        </p:spPr>
        <p:txBody>
          <a:bodyPr wrap="square" rtlCol="0">
            <a:spAutoFit/>
          </a:bodyPr>
          <a:lstStyle/>
          <a:p>
            <a:r>
              <a:rPr lang="en-GB" dirty="0"/>
              <a:t>Community Schools</a:t>
            </a:r>
          </a:p>
        </p:txBody>
      </p:sp>
      <p:sp>
        <p:nvSpPr>
          <p:cNvPr id="13" name="TextBox 12"/>
          <p:cNvSpPr txBox="1"/>
          <p:nvPr/>
        </p:nvSpPr>
        <p:spPr>
          <a:xfrm>
            <a:off x="63500" y="2348371"/>
            <a:ext cx="2348260" cy="369332"/>
          </a:xfrm>
          <a:prstGeom prst="rect">
            <a:avLst/>
          </a:prstGeom>
          <a:noFill/>
        </p:spPr>
        <p:txBody>
          <a:bodyPr wrap="square" rtlCol="0">
            <a:spAutoFit/>
          </a:bodyPr>
          <a:lstStyle/>
          <a:p>
            <a:r>
              <a:rPr lang="en-GB" dirty="0"/>
              <a:t>Private schools</a:t>
            </a:r>
          </a:p>
        </p:txBody>
      </p:sp>
      <p:sp>
        <p:nvSpPr>
          <p:cNvPr id="14" name="TextBox 13"/>
          <p:cNvSpPr txBox="1"/>
          <p:nvPr/>
        </p:nvSpPr>
        <p:spPr>
          <a:xfrm>
            <a:off x="63500" y="4653136"/>
            <a:ext cx="2348260" cy="369332"/>
          </a:xfrm>
          <a:prstGeom prst="rect">
            <a:avLst/>
          </a:prstGeom>
          <a:noFill/>
        </p:spPr>
        <p:txBody>
          <a:bodyPr wrap="square" rtlCol="0">
            <a:spAutoFit/>
          </a:bodyPr>
          <a:lstStyle/>
          <a:p>
            <a:r>
              <a:rPr lang="en-GB" dirty="0"/>
              <a:t>Academies (OLD)</a:t>
            </a:r>
          </a:p>
        </p:txBody>
      </p:sp>
      <p:sp>
        <p:nvSpPr>
          <p:cNvPr id="16" name="TextBox 15"/>
          <p:cNvSpPr txBox="1"/>
          <p:nvPr/>
        </p:nvSpPr>
        <p:spPr>
          <a:xfrm>
            <a:off x="6782686" y="37288"/>
            <a:ext cx="2348260" cy="369332"/>
          </a:xfrm>
          <a:prstGeom prst="rect">
            <a:avLst/>
          </a:prstGeom>
          <a:noFill/>
        </p:spPr>
        <p:txBody>
          <a:bodyPr wrap="square" rtlCol="0">
            <a:spAutoFit/>
          </a:bodyPr>
          <a:lstStyle/>
          <a:p>
            <a:r>
              <a:rPr lang="en-GB" dirty="0"/>
              <a:t>Faith Schools</a:t>
            </a:r>
          </a:p>
        </p:txBody>
      </p:sp>
      <p:sp>
        <p:nvSpPr>
          <p:cNvPr id="17" name="TextBox 16"/>
          <p:cNvSpPr txBox="1"/>
          <p:nvPr/>
        </p:nvSpPr>
        <p:spPr>
          <a:xfrm>
            <a:off x="6766164" y="2395003"/>
            <a:ext cx="2348260" cy="369332"/>
          </a:xfrm>
          <a:prstGeom prst="rect">
            <a:avLst/>
          </a:prstGeom>
          <a:noFill/>
        </p:spPr>
        <p:txBody>
          <a:bodyPr wrap="square" rtlCol="0">
            <a:spAutoFit/>
          </a:bodyPr>
          <a:lstStyle/>
          <a:p>
            <a:r>
              <a:rPr lang="en-GB" dirty="0"/>
              <a:t>Free Schools</a:t>
            </a:r>
          </a:p>
        </p:txBody>
      </p:sp>
      <p:sp>
        <p:nvSpPr>
          <p:cNvPr id="18" name="TextBox 17"/>
          <p:cNvSpPr txBox="1"/>
          <p:nvPr/>
        </p:nvSpPr>
        <p:spPr>
          <a:xfrm>
            <a:off x="6474562" y="4653136"/>
            <a:ext cx="2652916" cy="369332"/>
          </a:xfrm>
          <a:prstGeom prst="rect">
            <a:avLst/>
          </a:prstGeom>
          <a:noFill/>
        </p:spPr>
        <p:txBody>
          <a:bodyPr wrap="square" rtlCol="0">
            <a:spAutoFit/>
          </a:bodyPr>
          <a:lstStyle/>
          <a:p>
            <a:r>
              <a:rPr lang="en-GB" dirty="0"/>
              <a:t>City Technology Colleges</a:t>
            </a:r>
          </a:p>
        </p:txBody>
      </p:sp>
    </p:spTree>
    <p:extLst>
      <p:ext uri="{BB962C8B-B14F-4D97-AF65-F5344CB8AC3E}">
        <p14:creationId xmlns:p14="http://schemas.microsoft.com/office/powerpoint/2010/main" val="1192316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le 21"/>
          <p:cNvGraphicFramePr>
            <a:graphicFrameLocks noGrp="1"/>
          </p:cNvGraphicFramePr>
          <p:nvPr>
            <p:extLst>
              <p:ext uri="{D42A27DB-BD31-4B8C-83A1-F6EECF244321}">
                <p14:modId xmlns:p14="http://schemas.microsoft.com/office/powerpoint/2010/main" val="2102343264"/>
              </p:ext>
            </p:extLst>
          </p:nvPr>
        </p:nvGraphicFramePr>
        <p:xfrm>
          <a:off x="-15644" y="15874"/>
          <a:ext cx="9159644" cy="6842127"/>
        </p:xfrm>
        <a:graphic>
          <a:graphicData uri="http://schemas.openxmlformats.org/drawingml/2006/table">
            <a:tbl>
              <a:tblPr firstRow="1" bandRow="1">
                <a:tableStyleId>{5940675A-B579-460E-94D1-54222C63F5DA}</a:tableStyleId>
              </a:tblPr>
              <a:tblGrid>
                <a:gridCol w="4579822">
                  <a:extLst>
                    <a:ext uri="{9D8B030D-6E8A-4147-A177-3AD203B41FA5}">
                      <a16:colId xmlns:a16="http://schemas.microsoft.com/office/drawing/2014/main" val="20000"/>
                    </a:ext>
                  </a:extLst>
                </a:gridCol>
                <a:gridCol w="4579822">
                  <a:extLst>
                    <a:ext uri="{9D8B030D-6E8A-4147-A177-3AD203B41FA5}">
                      <a16:colId xmlns:a16="http://schemas.microsoft.com/office/drawing/2014/main" val="20001"/>
                    </a:ext>
                  </a:extLst>
                </a:gridCol>
              </a:tblGrid>
              <a:tr h="2280709">
                <a:tc>
                  <a:txBody>
                    <a:bodyPr/>
                    <a:lstStyle/>
                    <a:p>
                      <a:r>
                        <a:rPr lang="en-GB" dirty="0"/>
                        <a:t>Foundation schools</a:t>
                      </a:r>
                    </a:p>
                  </a:txBody>
                  <a:tcPr/>
                </a:tc>
                <a:tc>
                  <a:txBody>
                    <a:bodyPr/>
                    <a:lstStyle/>
                    <a:p>
                      <a:endParaRPr lang="en-GB" dirty="0"/>
                    </a:p>
                  </a:txBody>
                  <a:tcPr/>
                </a:tc>
                <a:extLst>
                  <a:ext uri="{0D108BD9-81ED-4DB2-BD59-A6C34878D82A}">
                    <a16:rowId xmlns:a16="http://schemas.microsoft.com/office/drawing/2014/main" val="10000"/>
                  </a:ext>
                </a:extLst>
              </a:tr>
              <a:tr h="2280709">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1"/>
                  </a:ext>
                </a:extLst>
              </a:tr>
              <a:tr h="2280709">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2"/>
                  </a:ext>
                </a:extLst>
              </a:tr>
            </a:tbl>
          </a:graphicData>
        </a:graphic>
      </p:graphicFrame>
      <p:sp>
        <p:nvSpPr>
          <p:cNvPr id="15" name="TextBox 14"/>
          <p:cNvSpPr txBox="1"/>
          <p:nvPr/>
        </p:nvSpPr>
        <p:spPr>
          <a:xfrm>
            <a:off x="4644008" y="54980"/>
            <a:ext cx="2348260" cy="369332"/>
          </a:xfrm>
          <a:prstGeom prst="rect">
            <a:avLst/>
          </a:prstGeom>
          <a:noFill/>
        </p:spPr>
        <p:txBody>
          <a:bodyPr wrap="square" rtlCol="0">
            <a:spAutoFit/>
          </a:bodyPr>
          <a:lstStyle/>
          <a:p>
            <a:r>
              <a:rPr lang="en-GB" dirty="0"/>
              <a:t>Academies (NEW)</a:t>
            </a:r>
          </a:p>
        </p:txBody>
      </p:sp>
      <p:sp>
        <p:nvSpPr>
          <p:cNvPr id="19" name="TextBox 18"/>
          <p:cNvSpPr txBox="1"/>
          <p:nvPr/>
        </p:nvSpPr>
        <p:spPr>
          <a:xfrm>
            <a:off x="18256" y="2348880"/>
            <a:ext cx="2348260" cy="369332"/>
          </a:xfrm>
          <a:prstGeom prst="rect">
            <a:avLst/>
          </a:prstGeom>
          <a:noFill/>
        </p:spPr>
        <p:txBody>
          <a:bodyPr wrap="square" rtlCol="0">
            <a:spAutoFit/>
          </a:bodyPr>
          <a:lstStyle/>
          <a:p>
            <a:r>
              <a:rPr lang="en-GB" dirty="0"/>
              <a:t>State Boarding Schools</a:t>
            </a:r>
          </a:p>
        </p:txBody>
      </p:sp>
      <p:sp>
        <p:nvSpPr>
          <p:cNvPr id="20" name="TextBox 19"/>
          <p:cNvSpPr txBox="1"/>
          <p:nvPr/>
        </p:nvSpPr>
        <p:spPr>
          <a:xfrm>
            <a:off x="4644008" y="2360130"/>
            <a:ext cx="2348260" cy="369332"/>
          </a:xfrm>
          <a:prstGeom prst="rect">
            <a:avLst/>
          </a:prstGeom>
          <a:noFill/>
        </p:spPr>
        <p:txBody>
          <a:bodyPr wrap="square" rtlCol="0">
            <a:spAutoFit/>
          </a:bodyPr>
          <a:lstStyle/>
          <a:p>
            <a:r>
              <a:rPr lang="en-GB" dirty="0"/>
              <a:t>Grammar Schools</a:t>
            </a:r>
          </a:p>
        </p:txBody>
      </p:sp>
      <p:sp>
        <p:nvSpPr>
          <p:cNvPr id="21" name="TextBox 20"/>
          <p:cNvSpPr txBox="1"/>
          <p:nvPr/>
        </p:nvSpPr>
        <p:spPr>
          <a:xfrm>
            <a:off x="18256" y="4581128"/>
            <a:ext cx="2348260" cy="369332"/>
          </a:xfrm>
          <a:prstGeom prst="rect">
            <a:avLst/>
          </a:prstGeom>
          <a:noFill/>
        </p:spPr>
        <p:txBody>
          <a:bodyPr wrap="square" rtlCol="0">
            <a:spAutoFit/>
          </a:bodyPr>
          <a:lstStyle/>
          <a:p>
            <a:r>
              <a:rPr lang="en-GB" dirty="0"/>
              <a:t>Special Schools</a:t>
            </a:r>
          </a:p>
        </p:txBody>
      </p:sp>
    </p:spTree>
    <p:extLst>
      <p:ext uri="{BB962C8B-B14F-4D97-AF65-F5344CB8AC3E}">
        <p14:creationId xmlns:p14="http://schemas.microsoft.com/office/powerpoint/2010/main" val="2188017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87"/>
            <a:ext cx="9144000" cy="406351"/>
          </a:xfrm>
        </p:spPr>
        <p:txBody>
          <a:bodyPr>
            <a:noAutofit/>
          </a:bodyPr>
          <a:lstStyle/>
          <a:p>
            <a:r>
              <a:rPr lang="en-GB" sz="2000" dirty="0"/>
              <a:t>What are the advantages and disadvantages of having so many different school types?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91637873"/>
              </p:ext>
            </p:extLst>
          </p:nvPr>
        </p:nvGraphicFramePr>
        <p:xfrm>
          <a:off x="0" y="549275"/>
          <a:ext cx="9144000" cy="6223000"/>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370840">
                <a:tc>
                  <a:txBody>
                    <a:bodyPr/>
                    <a:lstStyle/>
                    <a:p>
                      <a:r>
                        <a:rPr lang="en-GB" dirty="0"/>
                        <a:t>Advantages</a:t>
                      </a:r>
                    </a:p>
                  </a:txBody>
                  <a:tcPr/>
                </a:tc>
                <a:tc>
                  <a:txBody>
                    <a:bodyPr/>
                    <a:lstStyle/>
                    <a:p>
                      <a:r>
                        <a:rPr lang="en-GB" dirty="0"/>
                        <a:t>Disadvantages</a:t>
                      </a:r>
                    </a:p>
                  </a:txBody>
                  <a:tcPr/>
                </a:tc>
                <a:extLst>
                  <a:ext uri="{0D108BD9-81ED-4DB2-BD59-A6C34878D82A}">
                    <a16:rowId xmlns:a16="http://schemas.microsoft.com/office/drawing/2014/main" val="10000"/>
                  </a:ext>
                </a:extLst>
              </a:tr>
              <a:tr h="370840">
                <a:tc>
                  <a:txBody>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442964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3995936" cy="5373216"/>
          </a:xfrm>
          <a:ln>
            <a:solidFill>
              <a:schemeClr val="tx1"/>
            </a:solidFill>
          </a:ln>
        </p:spPr>
        <p:txBody>
          <a:bodyPr>
            <a:normAutofit/>
          </a:bodyPr>
          <a:lstStyle/>
          <a:p>
            <a:pPr marL="0" indent="0">
              <a:buNone/>
            </a:pPr>
            <a:r>
              <a:rPr lang="en-GB" sz="1200" b="1" u="sng" dirty="0"/>
              <a:t>The New Right’s View of Education</a:t>
            </a:r>
            <a:endParaRPr lang="en-GB" sz="1200" u="sng" dirty="0"/>
          </a:p>
          <a:p>
            <a:pPr marL="0" indent="0">
              <a:buNone/>
            </a:pPr>
            <a:r>
              <a:rPr lang="en-GB" sz="1200" b="1" dirty="0"/>
              <a:t>Underlying principles of the New Right </a:t>
            </a:r>
            <a:endParaRPr lang="en-GB" sz="1200" dirty="0"/>
          </a:p>
          <a:p>
            <a:pPr marL="0" indent="0">
              <a:buNone/>
            </a:pPr>
            <a:r>
              <a:rPr lang="en-GB" sz="1200" dirty="0"/>
              <a:t>They believe the state (government) cannot meet people’s needs. </a:t>
            </a:r>
          </a:p>
          <a:p>
            <a:pPr marL="0" indent="0">
              <a:buNone/>
            </a:pPr>
            <a:r>
              <a:rPr lang="en-GB" sz="1200" dirty="0"/>
              <a:t>The most efficient way to meet people’s needs is through the free market – through private businesses competing with each other. </a:t>
            </a:r>
          </a:p>
          <a:p>
            <a:pPr marL="0" indent="0">
              <a:buNone/>
            </a:pPr>
            <a:r>
              <a:rPr lang="en-GB" sz="1200" dirty="0"/>
              <a:t>Economic growth is an important overall goal – to be achieved by allowing individuals the freedom to compete with each other. </a:t>
            </a:r>
          </a:p>
          <a:p>
            <a:pPr marL="0" indent="0">
              <a:buNone/>
            </a:pPr>
            <a:endParaRPr lang="en-GB" sz="1200" dirty="0"/>
          </a:p>
          <a:p>
            <a:pPr marL="0" indent="0">
              <a:buNone/>
            </a:pPr>
            <a:r>
              <a:rPr lang="en-GB" sz="1200" b="1" dirty="0"/>
              <a:t>Key ideas of The New Right on Education- </a:t>
            </a:r>
            <a:endParaRPr lang="en-GB" sz="1200" dirty="0"/>
          </a:p>
          <a:p>
            <a:pPr marL="0" indent="0">
              <a:buNone/>
            </a:pPr>
            <a:r>
              <a:rPr lang="en-GB" sz="1200" dirty="0"/>
              <a:t>The New Right created an ‘education market’ – Schools were run like businesses – competing with each other for pupils and parents were given the choice over which school they send their children to rather than being limited to the local school in their catchment area. This lead to the establishment of </a:t>
            </a:r>
            <a:r>
              <a:rPr lang="en-GB" sz="1200" b="1" dirty="0"/>
              <a:t>league tables</a:t>
            </a:r>
            <a:endParaRPr lang="en-GB" sz="1200" dirty="0"/>
          </a:p>
          <a:p>
            <a:pPr marL="0" indent="0">
              <a:buNone/>
            </a:pPr>
            <a:r>
              <a:rPr lang="en-GB" sz="1200" dirty="0"/>
              <a:t>Schools should teach subjects that prepare pupils for work, Hence education should be aimed at supporting economic growth. </a:t>
            </a:r>
            <a:r>
              <a:rPr lang="en-GB" sz="1200" b="1" dirty="0"/>
              <a:t>Hence: New </a:t>
            </a:r>
            <a:r>
              <a:rPr lang="en-GB" sz="1200" b="1" dirty="0" err="1"/>
              <a:t>Vocationalism</a:t>
            </a:r>
            <a:r>
              <a:rPr lang="en-GB" sz="1200" b="1" dirty="0"/>
              <a:t>!</a:t>
            </a:r>
            <a:endParaRPr lang="en-GB" sz="1200" dirty="0"/>
          </a:p>
          <a:p>
            <a:pPr marL="0" indent="0">
              <a:buNone/>
            </a:pPr>
            <a:r>
              <a:rPr lang="en-GB" sz="1200" dirty="0"/>
              <a:t>The state was to provide a framework in order to ensure that schools were all teaching the same thing and transmitting the same shared values – hence the </a:t>
            </a:r>
            <a:r>
              <a:rPr lang="en-GB" sz="1200" b="1" dirty="0"/>
              <a:t>National Curriculum</a:t>
            </a:r>
            <a:endParaRPr lang="en-GB" sz="1200" dirty="0"/>
          </a:p>
          <a:p>
            <a:endParaRPr lang="en-GB" sz="1100" dirty="0"/>
          </a:p>
        </p:txBody>
      </p:sp>
      <p:sp>
        <p:nvSpPr>
          <p:cNvPr id="4" name="Content Placeholder 2"/>
          <p:cNvSpPr txBox="1">
            <a:spLocks/>
          </p:cNvSpPr>
          <p:nvPr/>
        </p:nvSpPr>
        <p:spPr>
          <a:xfrm>
            <a:off x="3995936" y="0"/>
            <a:ext cx="5148064" cy="5373216"/>
          </a:xfrm>
          <a:prstGeom prst="rect">
            <a:avLst/>
          </a:prstGeom>
          <a:ln>
            <a:solidFill>
              <a:schemeClr val="tx1"/>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sz="1200" b="1" u="sng" dirty="0"/>
              <a:t>Social Democratic Views</a:t>
            </a:r>
            <a:endParaRPr lang="en-GB" sz="1200" u="sng" dirty="0"/>
          </a:p>
          <a:p>
            <a:pPr marL="0" indent="0">
              <a:buFont typeface="Arial" panose="020B0604020202020204" pitchFamily="34" charset="0"/>
              <a:buNone/>
            </a:pPr>
            <a:r>
              <a:rPr lang="en-GB" sz="1200" dirty="0"/>
              <a:t>Covers a broad range of views and elements can be found in Labour, </a:t>
            </a:r>
            <a:r>
              <a:rPr lang="en-GB" sz="1200" dirty="0" err="1"/>
              <a:t>LibDem</a:t>
            </a:r>
            <a:r>
              <a:rPr lang="en-GB" sz="1200" dirty="0"/>
              <a:t> and even Conservative policies. </a:t>
            </a:r>
          </a:p>
          <a:p>
            <a:pPr marL="0" indent="0">
              <a:buFont typeface="Arial" panose="020B0604020202020204" pitchFamily="34" charset="0"/>
              <a:buNone/>
            </a:pPr>
            <a:endParaRPr lang="en-GB" sz="1200" dirty="0"/>
          </a:p>
          <a:p>
            <a:pPr marL="0" indent="0">
              <a:buFont typeface="Arial" panose="020B0604020202020204" pitchFamily="34" charset="0"/>
              <a:buNone/>
            </a:pPr>
            <a:r>
              <a:rPr lang="en-GB" sz="1200" b="1" dirty="0"/>
              <a:t>Underlying principles of Social Democracy:</a:t>
            </a:r>
          </a:p>
          <a:p>
            <a:pPr marL="0" indent="0">
              <a:buFont typeface="Arial" panose="020B0604020202020204" pitchFamily="34" charset="0"/>
              <a:buNone/>
            </a:pPr>
            <a:r>
              <a:rPr lang="en-GB" sz="1200" dirty="0"/>
              <a:t>Social Democracy though is a middle way between the free market right and the socialist left. </a:t>
            </a:r>
          </a:p>
          <a:p>
            <a:pPr marL="0" indent="0">
              <a:buFont typeface="Arial" panose="020B0604020202020204" pitchFamily="34" charset="0"/>
              <a:buNone/>
            </a:pPr>
            <a:r>
              <a:rPr lang="en-GB" sz="1200" dirty="0"/>
              <a:t>It advocates a mixed economy and believes the state should help the poor and disadvantaged and act like a referee - ensuring people and society stick to the rules and behave properly. </a:t>
            </a:r>
          </a:p>
          <a:p>
            <a:pPr marL="0" indent="0">
              <a:buNone/>
            </a:pPr>
            <a:r>
              <a:rPr lang="en-GB" sz="1200" dirty="0"/>
              <a:t>There is a desire for meritocracy, but recognises that the system as it stands is unable to deliver. Social democrats believe that it is possible to work within the capitalism to create a fairer system. However they still argue that some inequality of outcome is inevitable and desirable. </a:t>
            </a:r>
          </a:p>
          <a:p>
            <a:pPr marL="0" indent="0">
              <a:buFont typeface="Arial" panose="020B0604020202020204" pitchFamily="34" charset="0"/>
              <a:buNone/>
            </a:pPr>
            <a:endParaRPr lang="en-GB" sz="1200" dirty="0"/>
          </a:p>
          <a:p>
            <a:pPr marL="0" indent="0">
              <a:buFont typeface="Arial" panose="020B0604020202020204" pitchFamily="34" charset="0"/>
              <a:buNone/>
            </a:pPr>
            <a:r>
              <a:rPr lang="en-GB" sz="1200" b="1" dirty="0"/>
              <a:t>Key ideas of Social Democrats on Education - </a:t>
            </a:r>
          </a:p>
          <a:p>
            <a:pPr marL="0" indent="0">
              <a:buFont typeface="Arial" panose="020B0604020202020204" pitchFamily="34" charset="0"/>
              <a:buNone/>
            </a:pPr>
            <a:r>
              <a:rPr lang="en-GB" sz="1200" dirty="0"/>
              <a:t>In education policy this has meant - providing state schools and free education for all, giving extra resources and help to those who need it.  Providing grants and help for able pupils who cannot afford fee paying educational institutions, whether they be schools or establishments of higher education.</a:t>
            </a:r>
          </a:p>
          <a:p>
            <a:pPr marL="0" indent="0">
              <a:buFont typeface="Arial" panose="020B0604020202020204" pitchFamily="34" charset="0"/>
              <a:buNone/>
            </a:pPr>
            <a:endParaRPr lang="en-GB" sz="1200" dirty="0"/>
          </a:p>
          <a:p>
            <a:pPr marL="0" indent="0">
              <a:buFont typeface="Arial" panose="020B0604020202020204" pitchFamily="34" charset="0"/>
              <a:buNone/>
            </a:pPr>
            <a:r>
              <a:rPr lang="en-GB" sz="1200" b="1" dirty="0"/>
              <a:t>Halsey argued that the grammar-school system disadvantaged working- class children. The 11+ exam tested middle-class culture and falsely </a:t>
            </a:r>
            <a:r>
              <a:rPr lang="en-GB" sz="1200" b="1" dirty="0" err="1"/>
              <a:t>labellled</a:t>
            </a:r>
            <a:r>
              <a:rPr lang="en-GB" sz="1200" b="1" dirty="0"/>
              <a:t> working-class children as less intelligent.</a:t>
            </a:r>
            <a:r>
              <a:rPr lang="en-GB" sz="1200" dirty="0"/>
              <a:t> Social democrats </a:t>
            </a:r>
            <a:r>
              <a:rPr lang="en-GB" sz="1200" dirty="0" err="1"/>
              <a:t>beleived</a:t>
            </a:r>
            <a:r>
              <a:rPr lang="en-GB" sz="1200" dirty="0"/>
              <a:t> that the tripartite system should be abolished and replaced by the comprehensive system.</a:t>
            </a:r>
          </a:p>
        </p:txBody>
      </p:sp>
      <p:graphicFrame>
        <p:nvGraphicFramePr>
          <p:cNvPr id="5" name="Table 4"/>
          <p:cNvGraphicFramePr>
            <a:graphicFrameLocks noGrp="1"/>
          </p:cNvGraphicFramePr>
          <p:nvPr>
            <p:extLst>
              <p:ext uri="{D42A27DB-BD31-4B8C-83A1-F6EECF244321}">
                <p14:modId xmlns:p14="http://schemas.microsoft.com/office/powerpoint/2010/main" val="454880378"/>
              </p:ext>
            </p:extLst>
          </p:nvPr>
        </p:nvGraphicFramePr>
        <p:xfrm>
          <a:off x="31270" y="5481320"/>
          <a:ext cx="9112730" cy="1376680"/>
        </p:xfrm>
        <a:graphic>
          <a:graphicData uri="http://schemas.openxmlformats.org/drawingml/2006/table">
            <a:tbl>
              <a:tblPr firstRow="1" bandRow="1">
                <a:tableStyleId>{5C22544A-7EE6-4342-B048-85BDC9FD1C3A}</a:tableStyleId>
              </a:tblPr>
              <a:tblGrid>
                <a:gridCol w="1111801">
                  <a:extLst>
                    <a:ext uri="{9D8B030D-6E8A-4147-A177-3AD203B41FA5}">
                      <a16:colId xmlns:a16="http://schemas.microsoft.com/office/drawing/2014/main" val="20000"/>
                    </a:ext>
                  </a:extLst>
                </a:gridCol>
                <a:gridCol w="3444564">
                  <a:extLst>
                    <a:ext uri="{9D8B030D-6E8A-4147-A177-3AD203B41FA5}">
                      <a16:colId xmlns:a16="http://schemas.microsoft.com/office/drawing/2014/main" val="20001"/>
                    </a:ext>
                  </a:extLst>
                </a:gridCol>
                <a:gridCol w="2634489">
                  <a:extLst>
                    <a:ext uri="{9D8B030D-6E8A-4147-A177-3AD203B41FA5}">
                      <a16:colId xmlns:a16="http://schemas.microsoft.com/office/drawing/2014/main" val="20002"/>
                    </a:ext>
                  </a:extLst>
                </a:gridCol>
                <a:gridCol w="1921876">
                  <a:extLst>
                    <a:ext uri="{9D8B030D-6E8A-4147-A177-3AD203B41FA5}">
                      <a16:colId xmlns:a16="http://schemas.microsoft.com/office/drawing/2014/main" val="20003"/>
                    </a:ext>
                  </a:extLst>
                </a:gridCol>
              </a:tblGrid>
              <a:tr h="370840">
                <a:tc>
                  <a:txBody>
                    <a:bodyPr/>
                    <a:lstStyle/>
                    <a:p>
                      <a:r>
                        <a:rPr lang="en-GB" sz="1200" dirty="0"/>
                        <a:t>1960s</a:t>
                      </a:r>
                    </a:p>
                  </a:txBody>
                  <a:tcPr>
                    <a:solidFill>
                      <a:srgbClr val="FF0000"/>
                    </a:solidFill>
                  </a:tcPr>
                </a:tc>
                <a:tc>
                  <a:txBody>
                    <a:bodyPr/>
                    <a:lstStyle/>
                    <a:p>
                      <a:r>
                        <a:rPr lang="en-GB" sz="1200" dirty="0"/>
                        <a:t>1979-1997</a:t>
                      </a:r>
                    </a:p>
                  </a:txBody>
                  <a:tcPr>
                    <a:solidFill>
                      <a:srgbClr val="0070C0"/>
                    </a:solidFill>
                  </a:tcPr>
                </a:tc>
                <a:tc>
                  <a:txBody>
                    <a:bodyPr/>
                    <a:lstStyle/>
                    <a:p>
                      <a:r>
                        <a:rPr lang="en-GB" sz="1200" dirty="0"/>
                        <a:t>1997-2010</a:t>
                      </a:r>
                    </a:p>
                  </a:txBody>
                  <a:tcPr>
                    <a:solidFill>
                      <a:srgbClr val="FF0000"/>
                    </a:solidFill>
                  </a:tcPr>
                </a:tc>
                <a:tc>
                  <a:txBody>
                    <a:bodyPr/>
                    <a:lstStyle/>
                    <a:p>
                      <a:r>
                        <a:rPr lang="en-GB" sz="1200" dirty="0"/>
                        <a:t>2010-201…</a:t>
                      </a:r>
                    </a:p>
                  </a:txBody>
                  <a:tcPr>
                    <a:solidFill>
                      <a:schemeClr val="accent1"/>
                    </a:solidFill>
                  </a:tcPr>
                </a:tc>
                <a:extLst>
                  <a:ext uri="{0D108BD9-81ED-4DB2-BD59-A6C34878D82A}">
                    <a16:rowId xmlns:a16="http://schemas.microsoft.com/office/drawing/2014/main" val="10000"/>
                  </a:ext>
                </a:extLst>
              </a:tr>
              <a:tr h="370840">
                <a:tc>
                  <a:txBody>
                    <a:bodyPr/>
                    <a:lstStyle/>
                    <a:p>
                      <a:r>
                        <a:rPr lang="en-GB" sz="1200" dirty="0">
                          <a:solidFill>
                            <a:schemeClr val="bg1"/>
                          </a:solidFill>
                        </a:rPr>
                        <a:t>Labour</a:t>
                      </a:r>
                      <a:r>
                        <a:rPr lang="en-GB" sz="1200" baseline="0" dirty="0">
                          <a:solidFill>
                            <a:schemeClr val="bg1"/>
                          </a:solidFill>
                        </a:rPr>
                        <a:t> introduced comprehensive education</a:t>
                      </a:r>
                      <a:endParaRPr lang="en-GB" sz="1200" dirty="0">
                        <a:solidFill>
                          <a:schemeClr val="bg1"/>
                        </a:solidFill>
                      </a:endParaRPr>
                    </a:p>
                  </a:txBody>
                  <a:tcPr>
                    <a:solidFill>
                      <a:srgbClr val="FF0000"/>
                    </a:solidFill>
                  </a:tcPr>
                </a:tc>
                <a:tc>
                  <a:txBody>
                    <a:bodyPr/>
                    <a:lstStyle/>
                    <a:p>
                      <a:r>
                        <a:rPr lang="en-GB" sz="1200" dirty="0">
                          <a:solidFill>
                            <a:schemeClr val="bg1"/>
                          </a:solidFill>
                        </a:rPr>
                        <a:t>Conservative</a:t>
                      </a:r>
                    </a:p>
                    <a:p>
                      <a:endParaRPr lang="en-GB" sz="1200" dirty="0">
                        <a:solidFill>
                          <a:schemeClr val="bg1"/>
                        </a:solidFill>
                      </a:endParaRPr>
                    </a:p>
                    <a:p>
                      <a:r>
                        <a:rPr lang="en-GB" sz="1200" dirty="0">
                          <a:solidFill>
                            <a:schemeClr val="bg1"/>
                          </a:solidFill>
                        </a:rPr>
                        <a:t>Influenced</a:t>
                      </a:r>
                      <a:r>
                        <a:rPr lang="en-GB" sz="1200" baseline="0" dirty="0">
                          <a:solidFill>
                            <a:schemeClr val="bg1"/>
                          </a:solidFill>
                        </a:rPr>
                        <a:t> by New Right mainly</a:t>
                      </a:r>
                      <a:endParaRPr lang="en-GB" sz="1200" dirty="0">
                        <a:solidFill>
                          <a:schemeClr val="bg1"/>
                        </a:solidFill>
                      </a:endParaRPr>
                    </a:p>
                  </a:txBody>
                  <a:tcPr>
                    <a:solidFill>
                      <a:srgbClr val="0070C0"/>
                    </a:solidFill>
                  </a:tcPr>
                </a:tc>
                <a:tc>
                  <a:txBody>
                    <a:bodyPr/>
                    <a:lstStyle/>
                    <a:p>
                      <a:r>
                        <a:rPr lang="en-GB" sz="1200" dirty="0">
                          <a:solidFill>
                            <a:schemeClr val="bg1"/>
                          </a:solidFill>
                        </a:rPr>
                        <a:t>Labour</a:t>
                      </a:r>
                    </a:p>
                    <a:p>
                      <a:endParaRPr lang="en-GB" sz="1200" dirty="0">
                        <a:solidFill>
                          <a:schemeClr val="bg1"/>
                        </a:solidFill>
                      </a:endParaRPr>
                    </a:p>
                    <a:p>
                      <a:r>
                        <a:rPr lang="en-GB" sz="1200" dirty="0">
                          <a:solidFill>
                            <a:schemeClr val="bg1"/>
                          </a:solidFill>
                        </a:rPr>
                        <a:t>Influenced by BOTH</a:t>
                      </a:r>
                      <a:r>
                        <a:rPr lang="en-GB" sz="1200" baseline="0" dirty="0">
                          <a:solidFill>
                            <a:schemeClr val="bg1"/>
                          </a:solidFill>
                        </a:rPr>
                        <a:t> New Right and Social Democrats</a:t>
                      </a:r>
                      <a:endParaRPr lang="en-GB" sz="1200" dirty="0">
                        <a:solidFill>
                          <a:schemeClr val="bg1"/>
                        </a:solidFill>
                      </a:endParaRPr>
                    </a:p>
                  </a:txBody>
                  <a:tcPr>
                    <a:solidFill>
                      <a:srgbClr val="FF0000"/>
                    </a:solidFill>
                  </a:tcPr>
                </a:tc>
                <a:tc>
                  <a:txBody>
                    <a:bodyPr/>
                    <a:lstStyle/>
                    <a:p>
                      <a:r>
                        <a:rPr lang="en-GB" sz="1200" dirty="0">
                          <a:solidFill>
                            <a:schemeClr val="bg1"/>
                          </a:solidFill>
                        </a:rPr>
                        <a:t>2010-2015 coalition</a:t>
                      </a:r>
                      <a:r>
                        <a:rPr lang="en-GB" sz="1200" baseline="0" dirty="0">
                          <a:solidFill>
                            <a:schemeClr val="bg1"/>
                          </a:solidFill>
                        </a:rPr>
                        <a:t> with Conservative and Lib Dems</a:t>
                      </a:r>
                    </a:p>
                    <a:p>
                      <a:endParaRPr lang="en-GB" sz="1200" baseline="0" dirty="0">
                        <a:solidFill>
                          <a:schemeClr val="bg1"/>
                        </a:solidFill>
                      </a:endParaRPr>
                    </a:p>
                    <a:p>
                      <a:r>
                        <a:rPr lang="en-GB" sz="1200" baseline="0" dirty="0">
                          <a:solidFill>
                            <a:schemeClr val="bg1"/>
                          </a:solidFill>
                        </a:rPr>
                        <a:t>2015-present</a:t>
                      </a:r>
                    </a:p>
                    <a:p>
                      <a:r>
                        <a:rPr lang="en-GB" sz="1200" baseline="0" dirty="0">
                          <a:solidFill>
                            <a:schemeClr val="bg1"/>
                          </a:solidFill>
                        </a:rPr>
                        <a:t>Conservative</a:t>
                      </a:r>
                      <a:endParaRPr lang="en-GB" sz="1200" dirty="0">
                        <a:solidFill>
                          <a:schemeClr val="bg1"/>
                        </a:solidFill>
                      </a:endParaRPr>
                    </a:p>
                  </a:txBody>
                  <a:tcPr>
                    <a:solidFill>
                      <a:schemeClr val="accent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34947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0"/>
            <a:ext cx="9144000" cy="6206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Comic Sans MS" panose="030F0702030302020204" pitchFamily="66" charset="0"/>
              </a:rPr>
              <a:t>Education and social policy</a:t>
            </a:r>
          </a:p>
        </p:txBody>
      </p:sp>
      <p:sp>
        <p:nvSpPr>
          <p:cNvPr id="8" name="TextBox 7"/>
          <p:cNvSpPr txBox="1"/>
          <p:nvPr/>
        </p:nvSpPr>
        <p:spPr>
          <a:xfrm>
            <a:off x="0" y="908720"/>
            <a:ext cx="9144000" cy="3662541"/>
          </a:xfrm>
          <a:prstGeom prst="rect">
            <a:avLst/>
          </a:prstGeom>
          <a:noFill/>
        </p:spPr>
        <p:txBody>
          <a:bodyPr wrap="square" rtlCol="0">
            <a:spAutoFit/>
          </a:bodyPr>
          <a:lstStyle/>
          <a:p>
            <a:r>
              <a:rPr lang="en-GB" sz="3200" dirty="0"/>
              <a:t>The key aims of the political parties has been (variously) to achieve the following: </a:t>
            </a:r>
          </a:p>
          <a:p>
            <a:pPr marL="285750" indent="-285750">
              <a:buFontTx/>
              <a:buChar char="-"/>
            </a:pPr>
            <a:r>
              <a:rPr lang="en-GB" sz="3200" dirty="0"/>
              <a:t>Competition, diversity and choice</a:t>
            </a:r>
          </a:p>
          <a:p>
            <a:pPr marL="285750" indent="-285750">
              <a:buFontTx/>
              <a:buChar char="-"/>
            </a:pPr>
            <a:r>
              <a:rPr lang="en-GB" sz="3200" dirty="0"/>
              <a:t>Raising standards</a:t>
            </a:r>
          </a:p>
          <a:p>
            <a:pPr marL="285750" indent="-285750">
              <a:buFontTx/>
              <a:buChar char="-"/>
            </a:pPr>
            <a:r>
              <a:rPr lang="en-GB" sz="3200" dirty="0"/>
              <a:t>Equality and equality of opportunity</a:t>
            </a:r>
          </a:p>
          <a:p>
            <a:endParaRPr lang="en-GB" dirty="0"/>
          </a:p>
          <a:p>
            <a:pPr marL="285750" indent="-285750">
              <a:buFontTx/>
              <a:buChar char="-"/>
            </a:pPr>
            <a:endParaRPr lang="en-GB" dirty="0"/>
          </a:p>
          <a:p>
            <a:pPr marL="285750" indent="-285750">
              <a:buFontTx/>
              <a:buChar char="-"/>
            </a:pPr>
            <a:endParaRPr lang="en-GB" dirty="0"/>
          </a:p>
          <a:p>
            <a:pPr marL="285750" indent="-285750">
              <a:buFontTx/>
              <a:buChar char="-"/>
            </a:pPr>
            <a:endParaRPr lang="en-GB" dirty="0"/>
          </a:p>
        </p:txBody>
      </p:sp>
      <p:sp>
        <p:nvSpPr>
          <p:cNvPr id="9" name="TextBox 8"/>
          <p:cNvSpPr txBox="1"/>
          <p:nvPr/>
        </p:nvSpPr>
        <p:spPr>
          <a:xfrm>
            <a:off x="179512" y="3861048"/>
            <a:ext cx="8712968" cy="2031325"/>
          </a:xfrm>
          <a:prstGeom prst="rect">
            <a:avLst/>
          </a:prstGeom>
          <a:solidFill>
            <a:schemeClr val="bg2"/>
          </a:solidFill>
        </p:spPr>
        <p:txBody>
          <a:bodyPr wrap="square" rtlCol="0">
            <a:spAutoFit/>
          </a:bodyPr>
          <a:lstStyle/>
          <a:p>
            <a:r>
              <a:rPr lang="en-GB" dirty="0"/>
              <a:t>Identify policies that attempted to achieve each of these objectives.  For each policy identify the following (where possible): </a:t>
            </a:r>
          </a:p>
          <a:p>
            <a:pPr marL="285750" indent="-285750">
              <a:buFontTx/>
              <a:buChar char="-"/>
            </a:pPr>
            <a:r>
              <a:rPr lang="en-GB" dirty="0"/>
              <a:t>Date</a:t>
            </a:r>
          </a:p>
          <a:p>
            <a:pPr marL="285750" indent="-285750">
              <a:buFontTx/>
              <a:buChar char="-"/>
            </a:pPr>
            <a:r>
              <a:rPr lang="en-GB" dirty="0"/>
              <a:t>Detail</a:t>
            </a:r>
          </a:p>
          <a:p>
            <a:pPr marL="285750" indent="-285750">
              <a:buFontTx/>
              <a:buChar char="-"/>
            </a:pPr>
            <a:r>
              <a:rPr lang="en-GB" dirty="0"/>
              <a:t>How it reflects New Right / Social Democrat policy</a:t>
            </a:r>
          </a:p>
          <a:p>
            <a:pPr marL="285750" indent="-285750">
              <a:buFontTx/>
              <a:buChar char="-"/>
            </a:pPr>
            <a:r>
              <a:rPr lang="en-GB" dirty="0"/>
              <a:t>Evidence of success / failure</a:t>
            </a:r>
          </a:p>
          <a:p>
            <a:endParaRPr lang="en-GB" dirty="0"/>
          </a:p>
        </p:txBody>
      </p:sp>
    </p:spTree>
    <p:extLst>
      <p:ext uri="{BB962C8B-B14F-4D97-AF65-F5344CB8AC3E}">
        <p14:creationId xmlns:p14="http://schemas.microsoft.com/office/powerpoint/2010/main" val="2891139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BE8AAD-DE26-473E-A0AF-D5BBF2C7F4C1}"/>
              </a:ext>
            </a:extLst>
          </p:cNvPr>
          <p:cNvSpPr txBox="1"/>
          <p:nvPr/>
        </p:nvSpPr>
        <p:spPr>
          <a:xfrm>
            <a:off x="0" y="0"/>
            <a:ext cx="9144000" cy="1169551"/>
          </a:xfrm>
          <a:prstGeom prst="rect">
            <a:avLst/>
          </a:prstGeom>
          <a:noFill/>
        </p:spPr>
        <p:txBody>
          <a:bodyPr wrap="square" rtlCol="0">
            <a:spAutoFit/>
          </a:bodyPr>
          <a:lstStyle/>
          <a:p>
            <a:pPr algn="ctr"/>
            <a:r>
              <a:rPr lang="en-GB" sz="2800" b="1" u="sng" dirty="0"/>
              <a:t>Key policy:  1988 Education Reform Act</a:t>
            </a:r>
          </a:p>
          <a:p>
            <a:endParaRPr lang="en-GB" dirty="0"/>
          </a:p>
          <a:p>
            <a:r>
              <a:rPr lang="en-GB" sz="1200" b="1" i="1" dirty="0"/>
              <a:t>This is one of the most important pieces of educational legislation.  It led to significant changes to the purpose, structure and delivery of education.  You may be asked questions about how far the aims of the act have been met.</a:t>
            </a:r>
          </a:p>
        </p:txBody>
      </p:sp>
    </p:spTree>
    <p:extLst>
      <p:ext uri="{BB962C8B-B14F-4D97-AF65-F5344CB8AC3E}">
        <p14:creationId xmlns:p14="http://schemas.microsoft.com/office/powerpoint/2010/main" val="817649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211587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TotalTime>
  <Words>603</Words>
  <Application>Microsoft Office PowerPoint</Application>
  <PresentationFormat>On-screen Show (4:3)</PresentationFormat>
  <Paragraphs>328</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Comic Sans MS</vt:lpstr>
      <vt:lpstr>Office Theme</vt:lpstr>
      <vt:lpstr>How has the UK education system changed? </vt:lpstr>
      <vt:lpstr>Types of school in the UK </vt:lpstr>
      <vt:lpstr>PowerPoint Presentation</vt:lpstr>
      <vt:lpstr>PowerPoint Presentation</vt:lpstr>
      <vt:lpstr>What are the advantages and disadvantages of having so many different school types?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has the UK education system changed?</dc:title>
  <dc:creator>Lizzie Read</dc:creator>
  <cp:lastModifiedBy>Lizzie Read</cp:lastModifiedBy>
  <cp:revision>24</cp:revision>
  <cp:lastPrinted>2017-12-19T10:06:53Z</cp:lastPrinted>
  <dcterms:created xsi:type="dcterms:W3CDTF">2017-01-03T14:32:27Z</dcterms:created>
  <dcterms:modified xsi:type="dcterms:W3CDTF">2019-02-11T14:31:34Z</dcterms:modified>
</cp:coreProperties>
</file>