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F044-5D4A-482E-9C7D-CBD039741336}" type="datetimeFigureOut">
              <a:rPr lang="en-US" smtClean="0"/>
              <a:pPr/>
              <a:t>5/7/2020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87585-87C9-48B1-8016-10BAA2C3FBD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static-p3.fotolia.com/jpg/00/03/03/00/400_F_3030046_yAkQWlspmFUjCe6vW8IuVFLau0pVF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1346420">
            <a:off x="1741320" y="510906"/>
            <a:ext cx="1909887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Cybercrime</a:t>
            </a:r>
          </a:p>
        </p:txBody>
      </p:sp>
      <p:sp>
        <p:nvSpPr>
          <p:cNvPr id="6" name="TextBox 5"/>
          <p:cNvSpPr txBox="1"/>
          <p:nvPr/>
        </p:nvSpPr>
        <p:spPr>
          <a:xfrm rot="21283502">
            <a:off x="1765859" y="1726839"/>
            <a:ext cx="864399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This refers to a wide range of criminal acts committed via the use of ICT – usually the internet. Cybercrime is the fastest growing criminal activity in the world </a:t>
            </a:r>
            <a:r>
              <a:rPr lang="en-GB" i="1" dirty="0">
                <a:latin typeface="Comic Sans MS" pitchFamily="66" charset="0"/>
              </a:rPr>
              <a:t>(Browne 2009)</a:t>
            </a:r>
          </a:p>
        </p:txBody>
      </p:sp>
      <p:sp>
        <p:nvSpPr>
          <p:cNvPr id="8" name="TextBox 7"/>
          <p:cNvSpPr txBox="1"/>
          <p:nvPr/>
        </p:nvSpPr>
        <p:spPr>
          <a:xfrm rot="21254237">
            <a:off x="4699656" y="2346335"/>
            <a:ext cx="5517257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Cybercrime tends to be viewed as ‘Global Crime’ as many of the illegal activities that go on take place outside of the country of the offender </a:t>
            </a:r>
            <a:endParaRPr lang="en-GB" i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3968" y="4143380"/>
            <a:ext cx="9144000" cy="252376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&gt; Do you worry about Cybercrime? Explain your answer</a:t>
            </a: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  <a:p>
            <a:endParaRPr lang="en-GB" sz="2000" dirty="0"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6000769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itchFamily="66" charset="0"/>
              </a:rPr>
              <a:t>&gt; Why might the nature of Cybercrime lend support to the Post-Modernist theory of crime?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24000" y="5572140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itchFamily="66" charset="0"/>
              </a:rPr>
              <a:t>&gt; What might Marxists have to say about Cybercrime?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24000" y="4929199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itchFamily="66" charset="0"/>
              </a:rPr>
              <a:t>&gt; Why might people not worry about Cybercrime compared to other types of crime such a burglary and muggings? (Link to Labelling Theory)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24000" y="4572008"/>
            <a:ext cx="8929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itchFamily="66" charset="0"/>
              </a:rPr>
              <a:t>&gt; Why is it so important to focus on this type of crime in contemporary society?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problogger.net/wp-content/spiders-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16"/>
          </a:xfrm>
          <a:prstGeom prst="rect">
            <a:avLst/>
          </a:prstGeom>
          <a:noFill/>
        </p:spPr>
      </p:pic>
      <p:pic>
        <p:nvPicPr>
          <p:cNvPr id="2" name="Picture 4" descr="http://www.myaccomplix.com/Success/Blank_Email_Bkg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1158" y="2071679"/>
            <a:ext cx="8215370" cy="447139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78741">
            <a:off x="2680916" y="329609"/>
            <a:ext cx="696308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err="1">
                <a:latin typeface="Comic Sans MS" pitchFamily="66" charset="0"/>
              </a:rPr>
              <a:t>Macionis</a:t>
            </a:r>
            <a:r>
              <a:rPr lang="en-GB" sz="1600" dirty="0">
                <a:latin typeface="Comic Sans MS" pitchFamily="66" charset="0"/>
              </a:rPr>
              <a:t> &amp; Plummer (2005) point out how Cybercrime has created new forms of ‘Trouble’ and ‘New Worlds of crime’. </a:t>
            </a:r>
          </a:p>
        </p:txBody>
      </p:sp>
      <p:sp>
        <p:nvSpPr>
          <p:cNvPr id="5" name="TextBox 4"/>
          <p:cNvSpPr txBox="1"/>
          <p:nvPr/>
        </p:nvSpPr>
        <p:spPr>
          <a:xfrm rot="21378741">
            <a:off x="2521160" y="1257923"/>
            <a:ext cx="7365853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&gt; What sorts of ‘trouble’ / ‘New Worlds of Crime’ might these </a:t>
            </a:r>
          </a:p>
          <a:p>
            <a:pPr algn="ctr"/>
            <a:r>
              <a:rPr lang="en-GB" sz="1600" dirty="0">
                <a:latin typeface="Comic Sans MS" pitchFamily="66" charset="0"/>
              </a:rPr>
              <a:t>researchers be referring to? </a:t>
            </a:r>
            <a:endParaRPr lang="en-GB" sz="1600" i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8348" y="3500438"/>
            <a:ext cx="23574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Internet-based fraud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0116" y="3929066"/>
            <a:ext cx="407196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&gt;Child Pornography &amp; Paedophilia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66910" y="4429133"/>
            <a:ext cx="421484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Terrorist Websites &amp; Networking: recruiting, Planning etc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81554" y="5286388"/>
            <a:ext cx="23574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Hacking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38348" y="5643579"/>
            <a:ext cx="23574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Phishing e.g. False Banking Emails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0446" y="3429000"/>
            <a:ext cx="23574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&gt;Identity Theft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81884" y="5143513"/>
            <a:ext cx="31432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Online Bullying &amp; Harassment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24628" y="5857892"/>
            <a:ext cx="23574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Money-Laundering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0380" y="4500570"/>
            <a:ext cx="278608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Berlin Sans FB" pitchFamily="34" charset="0"/>
              </a:rPr>
              <a:t>&gt; Organized Crime 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pc-help-ipswich.co.uk/interne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44" y="3094598"/>
            <a:ext cx="3524256" cy="3763402"/>
          </a:xfrm>
          <a:prstGeom prst="rect">
            <a:avLst/>
          </a:prstGeom>
          <a:noFill/>
        </p:spPr>
      </p:pic>
      <p:pic>
        <p:nvPicPr>
          <p:cNvPr id="15364" name="Picture 4" descr="http://www.ceps.edu.au/userfiles/image/David%20W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377284">
            <a:off x="1680588" y="394568"/>
            <a:ext cx="1214446" cy="18216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 rot="21445291">
            <a:off x="2595538" y="362641"/>
            <a:ext cx="7858180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Wall (2001) of the University of Leeds identifies 4 categories of Cybercrime:</a:t>
            </a:r>
          </a:p>
        </p:txBody>
      </p:sp>
      <p:grpSp>
        <p:nvGrpSpPr>
          <p:cNvPr id="13" name="Group 12"/>
          <p:cNvGrpSpPr/>
          <p:nvPr/>
        </p:nvGrpSpPr>
        <p:grpSpPr>
          <a:xfrm rot="21445291">
            <a:off x="2666976" y="1219898"/>
            <a:ext cx="7500990" cy="941965"/>
            <a:chOff x="1142976" y="1071546"/>
            <a:chExt cx="7500990" cy="941965"/>
          </a:xfrm>
        </p:grpSpPr>
        <p:sp>
          <p:nvSpPr>
            <p:cNvPr id="6" name="TextBox 5"/>
            <p:cNvSpPr txBox="1"/>
            <p:nvPr/>
          </p:nvSpPr>
          <p:spPr>
            <a:xfrm>
              <a:off x="1357290" y="1428736"/>
              <a:ext cx="7286676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E.g. Phishing, Piracy, illegal Downloads &amp; File Sharing.</a:t>
              </a:r>
            </a:p>
            <a:p>
              <a:r>
                <a:rPr lang="en-GB" sz="1600" dirty="0">
                  <a:latin typeface="Comic Sans MS" pitchFamily="66" charset="0"/>
                </a:rPr>
                <a:t>Swash (2009): 95% of available on the web is downloaded illegally.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42976" y="1071546"/>
              <a:ext cx="3143272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1) Cyber-Deception &amp; Theft: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 rot="21445291">
            <a:off x="1738282" y="2434343"/>
            <a:ext cx="8501122" cy="695744"/>
            <a:chOff x="214282" y="2285992"/>
            <a:chExt cx="8501122" cy="695744"/>
          </a:xfrm>
        </p:grpSpPr>
        <p:sp>
          <p:nvSpPr>
            <p:cNvPr id="8" name="TextBox 7"/>
            <p:cNvSpPr txBox="1"/>
            <p:nvPr/>
          </p:nvSpPr>
          <p:spPr>
            <a:xfrm>
              <a:off x="214282" y="2643182"/>
              <a:ext cx="8501122" cy="33855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E.g. Child pornography &amp; opportunities for children to view indecent images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5720" y="2285992"/>
              <a:ext cx="2643206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2) Cyber-Pornography: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 rot="21445291">
            <a:off x="1738282" y="3363038"/>
            <a:ext cx="8501122" cy="941965"/>
            <a:chOff x="214282" y="3214686"/>
            <a:chExt cx="8501122" cy="941965"/>
          </a:xfrm>
        </p:grpSpPr>
        <p:sp>
          <p:nvSpPr>
            <p:cNvPr id="10" name="TextBox 9"/>
            <p:cNvSpPr txBox="1"/>
            <p:nvPr/>
          </p:nvSpPr>
          <p:spPr>
            <a:xfrm>
              <a:off x="214282" y="3571876"/>
              <a:ext cx="8501122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Crossing boundaries into others ‘Cyber-Property’ e.g. Sending Computer Viruses &amp; Hacking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5720" y="3214686"/>
              <a:ext cx="2143140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3) Cyber-Trespass: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 rot="21445291">
            <a:off x="1738282" y="4648922"/>
            <a:ext cx="8715436" cy="941965"/>
            <a:chOff x="214282" y="4500570"/>
            <a:chExt cx="8715436" cy="941965"/>
          </a:xfrm>
        </p:grpSpPr>
        <p:sp>
          <p:nvSpPr>
            <p:cNvPr id="11" name="TextBox 10"/>
            <p:cNvSpPr txBox="1"/>
            <p:nvPr/>
          </p:nvSpPr>
          <p:spPr>
            <a:xfrm>
              <a:off x="214282" y="4857760"/>
              <a:ext cx="8715436" cy="5847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Creating psychological harm or inciting physical harm e.g. Cyber-Bullying, Terrorist Websites, Hate-Based Sites.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5720" y="4500570"/>
              <a:ext cx="2143140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4) Cyber-Violence: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britannica.com/blogs/wp-content/uploads/2009/02/cybercri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21313504">
            <a:off x="1738282" y="214290"/>
            <a:ext cx="314327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Policing Cybercrime</a:t>
            </a:r>
          </a:p>
        </p:txBody>
      </p:sp>
      <p:sp>
        <p:nvSpPr>
          <p:cNvPr id="4" name="TextBox 3"/>
          <p:cNvSpPr txBox="1"/>
          <p:nvPr/>
        </p:nvSpPr>
        <p:spPr>
          <a:xfrm rot="21313504">
            <a:off x="1738282" y="928672"/>
            <a:ext cx="8643998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Why might tackling Cybercrime be difficult?</a:t>
            </a:r>
          </a:p>
          <a:p>
            <a:endParaRPr lang="en-GB" sz="16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 rot="21313504">
            <a:off x="1738282" y="1285860"/>
            <a:ext cx="70054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What effect might these problems have on Official Crime Statistics?</a:t>
            </a:r>
          </a:p>
        </p:txBody>
      </p:sp>
      <p:grpSp>
        <p:nvGrpSpPr>
          <p:cNvPr id="8" name="Group 7"/>
          <p:cNvGrpSpPr/>
          <p:nvPr/>
        </p:nvGrpSpPr>
        <p:grpSpPr>
          <a:xfrm rot="21313504">
            <a:off x="1738282" y="1857365"/>
            <a:ext cx="8643998" cy="1447801"/>
            <a:chOff x="214282" y="1857364"/>
            <a:chExt cx="8643998" cy="1447801"/>
          </a:xfrm>
        </p:grpSpPr>
        <p:sp>
          <p:nvSpPr>
            <p:cNvPr id="6" name="TextBox 5"/>
            <p:cNvSpPr txBox="1"/>
            <p:nvPr/>
          </p:nvSpPr>
          <p:spPr>
            <a:xfrm>
              <a:off x="214282" y="1857364"/>
              <a:ext cx="8643998" cy="584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It should also be remembered that advances in ICT means that the police have new technologies for surveillance and control of the population. </a:t>
              </a:r>
              <a:endParaRPr lang="en-GB" sz="1600" i="1" dirty="0">
                <a:latin typeface="Comic Sans MS" pitchFamily="66" charset="0"/>
              </a:endParaRPr>
            </a:p>
          </p:txBody>
        </p:sp>
        <p:pic>
          <p:nvPicPr>
            <p:cNvPr id="16385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215206" y="2214554"/>
              <a:ext cx="1528448" cy="1090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pic>
      </p:grpSp>
      <p:sp>
        <p:nvSpPr>
          <p:cNvPr id="9" name="TextBox 8"/>
          <p:cNvSpPr txBox="1"/>
          <p:nvPr/>
        </p:nvSpPr>
        <p:spPr>
          <a:xfrm rot="21313504">
            <a:off x="1738282" y="2786058"/>
            <a:ext cx="6858048" cy="86177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What effect might this have on crime &amp; deviance?</a:t>
            </a:r>
          </a:p>
          <a:p>
            <a:endParaRPr lang="en-GB" sz="1600" dirty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 rot="21313504">
            <a:off x="1738282" y="3143249"/>
            <a:ext cx="7358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Why might over-surveillance and control lead people into deviance? (Think about Durkheim &amp; Fatalistic Suicide)</a:t>
            </a:r>
          </a:p>
        </p:txBody>
      </p:sp>
      <p:sp>
        <p:nvSpPr>
          <p:cNvPr id="14" name="TextBox 13"/>
          <p:cNvSpPr txBox="1"/>
          <p:nvPr/>
        </p:nvSpPr>
        <p:spPr>
          <a:xfrm rot="21313504">
            <a:off x="1738282" y="3805957"/>
            <a:ext cx="8643998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IMPORTANT!:</a:t>
            </a:r>
          </a:p>
          <a:p>
            <a:endParaRPr lang="en-GB" sz="1600" dirty="0">
              <a:latin typeface="Comic Sans MS" pitchFamily="66" charset="0"/>
            </a:endParaRPr>
          </a:p>
          <a:p>
            <a:r>
              <a:rPr lang="en-GB" sz="1600" dirty="0">
                <a:latin typeface="Comic Sans MS" pitchFamily="66" charset="0"/>
              </a:rPr>
              <a:t>Remember that Cybercrime as a topic refers to ‘new medias’ such as the Internet, Mobile Phones, Emails etc. As such you may well be asked about a question on how the media is related to crime.</a:t>
            </a:r>
          </a:p>
          <a:p>
            <a:endParaRPr lang="en-GB" sz="1600" dirty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 rot="21313504">
            <a:off x="1811043" y="5163423"/>
            <a:ext cx="73581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How could this topic by tied in to Labelling Theory &amp; Crime?</a:t>
            </a:r>
          </a:p>
        </p:txBody>
      </p:sp>
      <p:sp>
        <p:nvSpPr>
          <p:cNvPr id="16" name="Rectangle 15"/>
          <p:cNvSpPr/>
          <p:nvPr/>
        </p:nvSpPr>
        <p:spPr>
          <a:xfrm rot="21313504">
            <a:off x="1811042" y="5592052"/>
            <a:ext cx="73581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Can it be related to Marxism &amp; Crime?</a:t>
            </a:r>
          </a:p>
        </p:txBody>
      </p:sp>
      <p:sp>
        <p:nvSpPr>
          <p:cNvPr id="17" name="Rectangle 16"/>
          <p:cNvSpPr/>
          <p:nvPr/>
        </p:nvSpPr>
        <p:spPr>
          <a:xfrm rot="21313504">
            <a:off x="1811042" y="5949242"/>
            <a:ext cx="73581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&gt; Finally, can it be related to Control Theory, and if so, 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 animBg="1"/>
      <p:bldP spid="10" grpId="0"/>
      <p:bldP spid="14" grpId="0" animBg="1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378902">
            <a:off x="2595538" y="1571613"/>
            <a:ext cx="678661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itchFamily="66" charset="0"/>
              </a:rPr>
              <a:t>Exam Style Question (12 Marks):</a:t>
            </a:r>
          </a:p>
          <a:p>
            <a:pPr algn="ctr"/>
            <a:r>
              <a:rPr lang="en-GB" sz="2000" i="1" dirty="0">
                <a:latin typeface="Comic Sans MS" pitchFamily="66" charset="0"/>
              </a:rPr>
              <a:t>‘Examine the ways in which the media stimulate moral panics &amp; create folk devils’.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526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Berlin Sans FB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Wakefield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 Support Unit</dc:creator>
  <cp:lastModifiedBy>chris livesey</cp:lastModifiedBy>
  <cp:revision>13</cp:revision>
  <dcterms:created xsi:type="dcterms:W3CDTF">2009-08-19T08:28:22Z</dcterms:created>
  <dcterms:modified xsi:type="dcterms:W3CDTF">2020-05-07T10:19:18Z</dcterms:modified>
</cp:coreProperties>
</file>