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5"/>
  </p:notesMasterIdLst>
  <p:sldIdLst>
    <p:sldId id="364" r:id="rId2"/>
    <p:sldId id="359" r:id="rId3"/>
    <p:sldId id="360" r:id="rId4"/>
    <p:sldId id="361" r:id="rId5"/>
    <p:sldId id="362" r:id="rId6"/>
    <p:sldId id="363" r:id="rId7"/>
    <p:sldId id="263" r:id="rId8"/>
    <p:sldId id="345" r:id="rId9"/>
    <p:sldId id="365" r:id="rId10"/>
    <p:sldId id="358" r:id="rId11"/>
    <p:sldId id="292" r:id="rId12"/>
    <p:sldId id="265" r:id="rId13"/>
    <p:sldId id="268" r:id="rId14"/>
    <p:sldId id="270" r:id="rId15"/>
    <p:sldId id="273" r:id="rId16"/>
    <p:sldId id="277" r:id="rId17"/>
    <p:sldId id="279" r:id="rId18"/>
    <p:sldId id="280" r:id="rId19"/>
    <p:sldId id="281" r:id="rId20"/>
    <p:sldId id="283" r:id="rId21"/>
    <p:sldId id="284" r:id="rId22"/>
    <p:sldId id="287" r:id="rId23"/>
    <p:sldId id="288" r:id="rId24"/>
    <p:sldId id="290" r:id="rId25"/>
    <p:sldId id="347" r:id="rId26"/>
    <p:sldId id="348" r:id="rId27"/>
    <p:sldId id="294" r:id="rId28"/>
    <p:sldId id="312" r:id="rId29"/>
    <p:sldId id="298" r:id="rId30"/>
    <p:sldId id="299" r:id="rId31"/>
    <p:sldId id="300" r:id="rId32"/>
    <p:sldId id="355" r:id="rId33"/>
    <p:sldId id="301" r:id="rId34"/>
    <p:sldId id="357" r:id="rId35"/>
    <p:sldId id="349" r:id="rId36"/>
    <p:sldId id="350" r:id="rId37"/>
    <p:sldId id="302" r:id="rId38"/>
    <p:sldId id="304" r:id="rId39"/>
    <p:sldId id="305" r:id="rId40"/>
    <p:sldId id="354" r:id="rId41"/>
    <p:sldId id="353" r:id="rId42"/>
    <p:sldId id="351" r:id="rId43"/>
    <p:sldId id="309" r:id="rId44"/>
    <p:sldId id="310" r:id="rId45"/>
    <p:sldId id="316" r:id="rId46"/>
    <p:sldId id="342" r:id="rId47"/>
    <p:sldId id="343" r:id="rId48"/>
    <p:sldId id="324" r:id="rId49"/>
    <p:sldId id="325" r:id="rId50"/>
    <p:sldId id="334" r:id="rId51"/>
    <p:sldId id="344" r:id="rId52"/>
    <p:sldId id="336" r:id="rId53"/>
    <p:sldId id="337" r:id="rId54"/>
  </p:sldIdLst>
  <p:sldSz cx="12192000" cy="6858000"/>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00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0941" autoAdjust="0"/>
  </p:normalViewPr>
  <p:slideViewPr>
    <p:cSldViewPr>
      <p:cViewPr varScale="1">
        <p:scale>
          <a:sx n="79" d="100"/>
          <a:sy n="79" d="100"/>
        </p:scale>
        <p:origin x="821" y="82"/>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6D96C90-CBC3-4EBD-B0C2-26F66043A6E1}" type="doc">
      <dgm:prSet loTypeId="urn:microsoft.com/office/officeart/2005/8/layout/cycle3" loCatId="cycle" qsTypeId="urn:microsoft.com/office/officeart/2005/8/quickstyle/simple1" qsCatId="simple" csTypeId="urn:microsoft.com/office/officeart/2005/8/colors/accent1_2" csCatId="accent1" phldr="1"/>
      <dgm:spPr/>
      <dgm:t>
        <a:bodyPr/>
        <a:lstStyle/>
        <a:p>
          <a:endParaRPr lang="en-GB"/>
        </a:p>
      </dgm:t>
    </dgm:pt>
    <dgm:pt modelId="{13241946-919E-4982-9681-6D585FA48F11}">
      <dgm:prSet phldrT="[Text]"/>
      <dgm:spPr/>
      <dgm:t>
        <a:bodyPr/>
        <a:lstStyle/>
        <a:p>
          <a:r>
            <a:rPr lang="en-GB"/>
            <a:t>Wealthier </a:t>
          </a:r>
          <a:r>
            <a:rPr lang="en-GB" dirty="0"/>
            <a:t>family</a:t>
          </a:r>
        </a:p>
      </dgm:t>
    </dgm:pt>
    <dgm:pt modelId="{E9210B6F-61A9-4F0A-8263-80E810E0AE94}" type="parTrans" cxnId="{00435600-9F58-44B3-949C-94798E5943FD}">
      <dgm:prSet/>
      <dgm:spPr/>
      <dgm:t>
        <a:bodyPr/>
        <a:lstStyle/>
        <a:p>
          <a:endParaRPr lang="en-GB"/>
        </a:p>
      </dgm:t>
    </dgm:pt>
    <dgm:pt modelId="{D9771E7E-7B76-4933-A6DF-A9EBDCF6B027}" type="sibTrans" cxnId="{00435600-9F58-44B3-949C-94798E5943FD}">
      <dgm:prSet/>
      <dgm:spPr/>
      <dgm:t>
        <a:bodyPr/>
        <a:lstStyle/>
        <a:p>
          <a:endParaRPr lang="en-GB"/>
        </a:p>
      </dgm:t>
    </dgm:pt>
    <dgm:pt modelId="{EB36DBE3-9D96-4AD9-830C-7984A047369C}">
      <dgm:prSet phldrT="[Text]"/>
      <dgm:spPr/>
      <dgm:t>
        <a:bodyPr/>
        <a:lstStyle/>
        <a:p>
          <a:r>
            <a:rPr lang="en-GB" dirty="0"/>
            <a:t>Good health</a:t>
          </a:r>
        </a:p>
      </dgm:t>
    </dgm:pt>
    <dgm:pt modelId="{BA378BC6-1E48-4A0B-9348-5A5CACECC5D6}" type="parTrans" cxnId="{2490F992-F2F9-4A15-9840-4A1B774AA57E}">
      <dgm:prSet/>
      <dgm:spPr/>
      <dgm:t>
        <a:bodyPr/>
        <a:lstStyle/>
        <a:p>
          <a:endParaRPr lang="en-GB"/>
        </a:p>
      </dgm:t>
    </dgm:pt>
    <dgm:pt modelId="{9CD95DBA-A22C-4FC7-9A13-30CDD58AF662}" type="sibTrans" cxnId="{2490F992-F2F9-4A15-9840-4A1B774AA57E}">
      <dgm:prSet/>
      <dgm:spPr/>
      <dgm:t>
        <a:bodyPr/>
        <a:lstStyle/>
        <a:p>
          <a:endParaRPr lang="en-GB"/>
        </a:p>
      </dgm:t>
    </dgm:pt>
    <dgm:pt modelId="{9B298936-D00B-40B7-BF17-01FEA2FF5A77}">
      <dgm:prSet phldrT="[Text]"/>
      <dgm:spPr/>
      <dgm:t>
        <a:bodyPr/>
        <a:lstStyle/>
        <a:p>
          <a:r>
            <a:rPr lang="en-GB" dirty="0"/>
            <a:t>Good education</a:t>
          </a:r>
        </a:p>
      </dgm:t>
    </dgm:pt>
    <dgm:pt modelId="{1FD5A45A-F921-41E6-B2A0-9A77A09C86BF}" type="parTrans" cxnId="{7B583009-D958-48A5-A67D-D0C1CC700EAF}">
      <dgm:prSet/>
      <dgm:spPr/>
      <dgm:t>
        <a:bodyPr/>
        <a:lstStyle/>
        <a:p>
          <a:endParaRPr lang="en-GB"/>
        </a:p>
      </dgm:t>
    </dgm:pt>
    <dgm:pt modelId="{29028695-1EF6-4814-BAAA-03EE85E9637E}" type="sibTrans" cxnId="{7B583009-D958-48A5-A67D-D0C1CC700EAF}">
      <dgm:prSet/>
      <dgm:spPr/>
      <dgm:t>
        <a:bodyPr/>
        <a:lstStyle/>
        <a:p>
          <a:endParaRPr lang="en-GB"/>
        </a:p>
      </dgm:t>
    </dgm:pt>
    <dgm:pt modelId="{F596D84B-F32D-424F-9124-0CAFD7E1EBB4}">
      <dgm:prSet phldrT="[Text]"/>
      <dgm:spPr/>
      <dgm:t>
        <a:bodyPr/>
        <a:lstStyle/>
        <a:p>
          <a:r>
            <a:rPr lang="en-GB" dirty="0"/>
            <a:t>Pleasant work</a:t>
          </a:r>
        </a:p>
      </dgm:t>
    </dgm:pt>
    <dgm:pt modelId="{A5D2FE4C-E54C-4E0B-A9D7-F5DC59BC5B80}" type="parTrans" cxnId="{5D2C79D6-0209-4872-BE79-F6D7ADD84D59}">
      <dgm:prSet/>
      <dgm:spPr/>
      <dgm:t>
        <a:bodyPr/>
        <a:lstStyle/>
        <a:p>
          <a:endParaRPr lang="en-GB"/>
        </a:p>
      </dgm:t>
    </dgm:pt>
    <dgm:pt modelId="{4F72CD87-C91A-4449-A5D0-0B06C7D07D90}" type="sibTrans" cxnId="{5D2C79D6-0209-4872-BE79-F6D7ADD84D59}">
      <dgm:prSet/>
      <dgm:spPr/>
      <dgm:t>
        <a:bodyPr/>
        <a:lstStyle/>
        <a:p>
          <a:endParaRPr lang="en-GB"/>
        </a:p>
      </dgm:t>
    </dgm:pt>
    <dgm:pt modelId="{31EAF1C1-C43C-437C-B5F4-F8913DC08EDE}">
      <dgm:prSet phldrT="[Text]"/>
      <dgm:spPr/>
      <dgm:t>
        <a:bodyPr/>
        <a:lstStyle/>
        <a:p>
          <a:r>
            <a:rPr lang="en-GB" dirty="0"/>
            <a:t>Influential friends</a:t>
          </a:r>
        </a:p>
      </dgm:t>
    </dgm:pt>
    <dgm:pt modelId="{A792A4B1-01BC-44CB-9F67-A22B0078D02A}" type="parTrans" cxnId="{A484D95C-E004-4C8E-AFB0-CD2E6A1B1528}">
      <dgm:prSet/>
      <dgm:spPr/>
      <dgm:t>
        <a:bodyPr/>
        <a:lstStyle/>
        <a:p>
          <a:endParaRPr lang="en-GB"/>
        </a:p>
      </dgm:t>
    </dgm:pt>
    <dgm:pt modelId="{76E1D02E-CFF4-435A-92CA-212079873BAB}" type="sibTrans" cxnId="{A484D95C-E004-4C8E-AFB0-CD2E6A1B1528}">
      <dgm:prSet/>
      <dgm:spPr/>
      <dgm:t>
        <a:bodyPr/>
        <a:lstStyle/>
        <a:p>
          <a:endParaRPr lang="en-GB"/>
        </a:p>
      </dgm:t>
    </dgm:pt>
    <dgm:pt modelId="{A5FA8CED-57A5-44EF-9C1D-D1736685DB3D}">
      <dgm:prSet phldrT="[Text]"/>
      <dgm:spPr/>
      <dgm:t>
        <a:bodyPr/>
        <a:lstStyle/>
        <a:p>
          <a:r>
            <a:rPr lang="en-GB" dirty="0"/>
            <a:t>Comfortable home</a:t>
          </a:r>
        </a:p>
      </dgm:t>
    </dgm:pt>
    <dgm:pt modelId="{B5EFEF04-57D6-4CFA-9796-6C5554BCD11E}" type="parTrans" cxnId="{B2150613-A81F-40BB-9493-DF0B6486A52B}">
      <dgm:prSet/>
      <dgm:spPr/>
      <dgm:t>
        <a:bodyPr/>
        <a:lstStyle/>
        <a:p>
          <a:endParaRPr lang="en-GB"/>
        </a:p>
      </dgm:t>
    </dgm:pt>
    <dgm:pt modelId="{ADD5910A-1696-4EAE-9D38-6A6CA853E09B}" type="sibTrans" cxnId="{B2150613-A81F-40BB-9493-DF0B6486A52B}">
      <dgm:prSet/>
      <dgm:spPr/>
      <dgm:t>
        <a:bodyPr/>
        <a:lstStyle/>
        <a:p>
          <a:endParaRPr lang="en-GB"/>
        </a:p>
      </dgm:t>
    </dgm:pt>
    <dgm:pt modelId="{B60AEE8D-721F-4137-9BA3-7EDC391699A9}">
      <dgm:prSet phldrT="[Text]"/>
      <dgm:spPr/>
      <dgm:t>
        <a:bodyPr/>
        <a:lstStyle/>
        <a:p>
          <a:r>
            <a:rPr lang="en-GB" dirty="0"/>
            <a:t>Few children</a:t>
          </a:r>
        </a:p>
      </dgm:t>
    </dgm:pt>
    <dgm:pt modelId="{CA68D805-EB8F-45DE-8678-EC5743EFB407}" type="parTrans" cxnId="{1AA690D9-D607-411A-9A2A-EA71933C4D96}">
      <dgm:prSet/>
      <dgm:spPr/>
      <dgm:t>
        <a:bodyPr/>
        <a:lstStyle/>
        <a:p>
          <a:endParaRPr lang="en-GB"/>
        </a:p>
      </dgm:t>
    </dgm:pt>
    <dgm:pt modelId="{9B097B92-06C5-4DAB-972D-74F8B8F37E40}" type="sibTrans" cxnId="{1AA690D9-D607-411A-9A2A-EA71933C4D96}">
      <dgm:prSet/>
      <dgm:spPr/>
      <dgm:t>
        <a:bodyPr/>
        <a:lstStyle/>
        <a:p>
          <a:endParaRPr lang="en-GB"/>
        </a:p>
      </dgm:t>
    </dgm:pt>
    <dgm:pt modelId="{E070007A-D234-4DC5-946E-B0F24E3FB05E}" type="pres">
      <dgm:prSet presAssocID="{F6D96C90-CBC3-4EBD-B0C2-26F66043A6E1}" presName="Name0" presStyleCnt="0">
        <dgm:presLayoutVars>
          <dgm:dir/>
          <dgm:resizeHandles val="exact"/>
        </dgm:presLayoutVars>
      </dgm:prSet>
      <dgm:spPr/>
    </dgm:pt>
    <dgm:pt modelId="{F97FA9EB-2F49-4102-9A50-009803FDB06C}" type="pres">
      <dgm:prSet presAssocID="{F6D96C90-CBC3-4EBD-B0C2-26F66043A6E1}" presName="cycle" presStyleCnt="0"/>
      <dgm:spPr/>
    </dgm:pt>
    <dgm:pt modelId="{D59C1C69-2239-42B2-85CF-670111FA33CA}" type="pres">
      <dgm:prSet presAssocID="{13241946-919E-4982-9681-6D585FA48F11}" presName="nodeFirstNode" presStyleLbl="node1" presStyleIdx="0" presStyleCnt="7">
        <dgm:presLayoutVars>
          <dgm:bulletEnabled val="1"/>
        </dgm:presLayoutVars>
      </dgm:prSet>
      <dgm:spPr/>
    </dgm:pt>
    <dgm:pt modelId="{FAF1961A-76C6-4834-BFB9-CD67A90AFB92}" type="pres">
      <dgm:prSet presAssocID="{D9771E7E-7B76-4933-A6DF-A9EBDCF6B027}" presName="sibTransFirstNode" presStyleLbl="bgShp" presStyleIdx="0" presStyleCnt="1"/>
      <dgm:spPr/>
    </dgm:pt>
    <dgm:pt modelId="{6B398D45-8B3F-46CB-97B0-37F3489CABB8}" type="pres">
      <dgm:prSet presAssocID="{EB36DBE3-9D96-4AD9-830C-7984A047369C}" presName="nodeFollowingNodes" presStyleLbl="node1" presStyleIdx="1" presStyleCnt="7">
        <dgm:presLayoutVars>
          <dgm:bulletEnabled val="1"/>
        </dgm:presLayoutVars>
      </dgm:prSet>
      <dgm:spPr/>
    </dgm:pt>
    <dgm:pt modelId="{76391097-01E7-4900-9242-C350519E045B}" type="pres">
      <dgm:prSet presAssocID="{9B298936-D00B-40B7-BF17-01FEA2FF5A77}" presName="nodeFollowingNodes" presStyleLbl="node1" presStyleIdx="2" presStyleCnt="7">
        <dgm:presLayoutVars>
          <dgm:bulletEnabled val="1"/>
        </dgm:presLayoutVars>
      </dgm:prSet>
      <dgm:spPr/>
    </dgm:pt>
    <dgm:pt modelId="{7EDC271B-0892-4734-9B3B-90B251191D77}" type="pres">
      <dgm:prSet presAssocID="{F596D84B-F32D-424F-9124-0CAFD7E1EBB4}" presName="nodeFollowingNodes" presStyleLbl="node1" presStyleIdx="3" presStyleCnt="7">
        <dgm:presLayoutVars>
          <dgm:bulletEnabled val="1"/>
        </dgm:presLayoutVars>
      </dgm:prSet>
      <dgm:spPr/>
    </dgm:pt>
    <dgm:pt modelId="{95A0B929-9B80-4314-840D-A4441FF5D1CD}" type="pres">
      <dgm:prSet presAssocID="{31EAF1C1-C43C-437C-B5F4-F8913DC08EDE}" presName="nodeFollowingNodes" presStyleLbl="node1" presStyleIdx="4" presStyleCnt="7">
        <dgm:presLayoutVars>
          <dgm:bulletEnabled val="1"/>
        </dgm:presLayoutVars>
      </dgm:prSet>
      <dgm:spPr/>
    </dgm:pt>
    <dgm:pt modelId="{25F834D1-2677-459D-B035-91F2C799818B}" type="pres">
      <dgm:prSet presAssocID="{A5FA8CED-57A5-44EF-9C1D-D1736685DB3D}" presName="nodeFollowingNodes" presStyleLbl="node1" presStyleIdx="5" presStyleCnt="7">
        <dgm:presLayoutVars>
          <dgm:bulletEnabled val="1"/>
        </dgm:presLayoutVars>
      </dgm:prSet>
      <dgm:spPr/>
    </dgm:pt>
    <dgm:pt modelId="{D44FC73F-CC77-416F-AAB9-60402360D864}" type="pres">
      <dgm:prSet presAssocID="{B60AEE8D-721F-4137-9BA3-7EDC391699A9}" presName="nodeFollowingNodes" presStyleLbl="node1" presStyleIdx="6" presStyleCnt="7">
        <dgm:presLayoutVars>
          <dgm:bulletEnabled val="1"/>
        </dgm:presLayoutVars>
      </dgm:prSet>
      <dgm:spPr/>
    </dgm:pt>
  </dgm:ptLst>
  <dgm:cxnLst>
    <dgm:cxn modelId="{00435600-9F58-44B3-949C-94798E5943FD}" srcId="{F6D96C90-CBC3-4EBD-B0C2-26F66043A6E1}" destId="{13241946-919E-4982-9681-6D585FA48F11}" srcOrd="0" destOrd="0" parTransId="{E9210B6F-61A9-4F0A-8263-80E810E0AE94}" sibTransId="{D9771E7E-7B76-4933-A6DF-A9EBDCF6B027}"/>
    <dgm:cxn modelId="{7B583009-D958-48A5-A67D-D0C1CC700EAF}" srcId="{F6D96C90-CBC3-4EBD-B0C2-26F66043A6E1}" destId="{9B298936-D00B-40B7-BF17-01FEA2FF5A77}" srcOrd="2" destOrd="0" parTransId="{1FD5A45A-F921-41E6-B2A0-9A77A09C86BF}" sibTransId="{29028695-1EF6-4814-BAAA-03EE85E9637E}"/>
    <dgm:cxn modelId="{B2150613-A81F-40BB-9493-DF0B6486A52B}" srcId="{F6D96C90-CBC3-4EBD-B0C2-26F66043A6E1}" destId="{A5FA8CED-57A5-44EF-9C1D-D1736685DB3D}" srcOrd="5" destOrd="0" parTransId="{B5EFEF04-57D6-4CFA-9796-6C5554BCD11E}" sibTransId="{ADD5910A-1696-4EAE-9D38-6A6CA853E09B}"/>
    <dgm:cxn modelId="{9E18A315-203B-45C1-B851-2AE0E6E7EF7F}" type="presOf" srcId="{A5FA8CED-57A5-44EF-9C1D-D1736685DB3D}" destId="{25F834D1-2677-459D-B035-91F2C799818B}" srcOrd="0" destOrd="0" presId="urn:microsoft.com/office/officeart/2005/8/layout/cycle3"/>
    <dgm:cxn modelId="{64D5002A-2164-4924-B1F3-7DA06E3B08A2}" type="presOf" srcId="{31EAF1C1-C43C-437C-B5F4-F8913DC08EDE}" destId="{95A0B929-9B80-4314-840D-A4441FF5D1CD}" srcOrd="0" destOrd="0" presId="urn:microsoft.com/office/officeart/2005/8/layout/cycle3"/>
    <dgm:cxn modelId="{A484D95C-E004-4C8E-AFB0-CD2E6A1B1528}" srcId="{F6D96C90-CBC3-4EBD-B0C2-26F66043A6E1}" destId="{31EAF1C1-C43C-437C-B5F4-F8913DC08EDE}" srcOrd="4" destOrd="0" parTransId="{A792A4B1-01BC-44CB-9F67-A22B0078D02A}" sibTransId="{76E1D02E-CFF4-435A-92CA-212079873BAB}"/>
    <dgm:cxn modelId="{341A756D-4D15-456B-AAF6-F6F981350659}" type="presOf" srcId="{9B298936-D00B-40B7-BF17-01FEA2FF5A77}" destId="{76391097-01E7-4900-9242-C350519E045B}" srcOrd="0" destOrd="0" presId="urn:microsoft.com/office/officeart/2005/8/layout/cycle3"/>
    <dgm:cxn modelId="{CE57FB73-0F1B-4192-B52B-E737D64FEEB5}" type="presOf" srcId="{F596D84B-F32D-424F-9124-0CAFD7E1EBB4}" destId="{7EDC271B-0892-4734-9B3B-90B251191D77}" srcOrd="0" destOrd="0" presId="urn:microsoft.com/office/officeart/2005/8/layout/cycle3"/>
    <dgm:cxn modelId="{8DD0C98A-9E3B-4A72-ADA3-EF5E049F65AE}" type="presOf" srcId="{13241946-919E-4982-9681-6D585FA48F11}" destId="{D59C1C69-2239-42B2-85CF-670111FA33CA}" srcOrd="0" destOrd="0" presId="urn:microsoft.com/office/officeart/2005/8/layout/cycle3"/>
    <dgm:cxn modelId="{2490F992-F2F9-4A15-9840-4A1B774AA57E}" srcId="{F6D96C90-CBC3-4EBD-B0C2-26F66043A6E1}" destId="{EB36DBE3-9D96-4AD9-830C-7984A047369C}" srcOrd="1" destOrd="0" parTransId="{BA378BC6-1E48-4A0B-9348-5A5CACECC5D6}" sibTransId="{9CD95DBA-A22C-4FC7-9A13-30CDD58AF662}"/>
    <dgm:cxn modelId="{F8E0F8B1-014A-4748-877A-69322D2697D4}" type="presOf" srcId="{EB36DBE3-9D96-4AD9-830C-7984A047369C}" destId="{6B398D45-8B3F-46CB-97B0-37F3489CABB8}" srcOrd="0" destOrd="0" presId="urn:microsoft.com/office/officeart/2005/8/layout/cycle3"/>
    <dgm:cxn modelId="{7714F2C0-ED93-4CA0-90AD-FA40E3A7F175}" type="presOf" srcId="{D9771E7E-7B76-4933-A6DF-A9EBDCF6B027}" destId="{FAF1961A-76C6-4834-BFB9-CD67A90AFB92}" srcOrd="0" destOrd="0" presId="urn:microsoft.com/office/officeart/2005/8/layout/cycle3"/>
    <dgm:cxn modelId="{78CC84CD-3B8B-40AC-8C98-49488B624AE4}" type="presOf" srcId="{B60AEE8D-721F-4137-9BA3-7EDC391699A9}" destId="{D44FC73F-CC77-416F-AAB9-60402360D864}" srcOrd="0" destOrd="0" presId="urn:microsoft.com/office/officeart/2005/8/layout/cycle3"/>
    <dgm:cxn modelId="{5D2C79D6-0209-4872-BE79-F6D7ADD84D59}" srcId="{F6D96C90-CBC3-4EBD-B0C2-26F66043A6E1}" destId="{F596D84B-F32D-424F-9124-0CAFD7E1EBB4}" srcOrd="3" destOrd="0" parTransId="{A5D2FE4C-E54C-4E0B-A9D7-F5DC59BC5B80}" sibTransId="{4F72CD87-C91A-4449-A5D0-0B06C7D07D90}"/>
    <dgm:cxn modelId="{1AA690D9-D607-411A-9A2A-EA71933C4D96}" srcId="{F6D96C90-CBC3-4EBD-B0C2-26F66043A6E1}" destId="{B60AEE8D-721F-4137-9BA3-7EDC391699A9}" srcOrd="6" destOrd="0" parTransId="{CA68D805-EB8F-45DE-8678-EC5743EFB407}" sibTransId="{9B097B92-06C5-4DAB-972D-74F8B8F37E40}"/>
    <dgm:cxn modelId="{B3EC31FA-34FE-446D-A564-FD70ABD5D8EA}" type="presOf" srcId="{F6D96C90-CBC3-4EBD-B0C2-26F66043A6E1}" destId="{E070007A-D234-4DC5-946E-B0F24E3FB05E}" srcOrd="0" destOrd="0" presId="urn:microsoft.com/office/officeart/2005/8/layout/cycle3"/>
    <dgm:cxn modelId="{122B4FA5-A46C-4D22-AF47-4FED8DDB8DB3}" type="presParOf" srcId="{E070007A-D234-4DC5-946E-B0F24E3FB05E}" destId="{F97FA9EB-2F49-4102-9A50-009803FDB06C}" srcOrd="0" destOrd="0" presId="urn:microsoft.com/office/officeart/2005/8/layout/cycle3"/>
    <dgm:cxn modelId="{1D3C3EB8-A6BF-4C6B-A764-319C60FCAEB8}" type="presParOf" srcId="{F97FA9EB-2F49-4102-9A50-009803FDB06C}" destId="{D59C1C69-2239-42B2-85CF-670111FA33CA}" srcOrd="0" destOrd="0" presId="urn:microsoft.com/office/officeart/2005/8/layout/cycle3"/>
    <dgm:cxn modelId="{C8CD564A-6CF1-43C4-8D5A-C928FD1F5E58}" type="presParOf" srcId="{F97FA9EB-2F49-4102-9A50-009803FDB06C}" destId="{FAF1961A-76C6-4834-BFB9-CD67A90AFB92}" srcOrd="1" destOrd="0" presId="urn:microsoft.com/office/officeart/2005/8/layout/cycle3"/>
    <dgm:cxn modelId="{C338E7B2-8EB4-4E54-8B8C-AEFED3D805C9}" type="presParOf" srcId="{F97FA9EB-2F49-4102-9A50-009803FDB06C}" destId="{6B398D45-8B3F-46CB-97B0-37F3489CABB8}" srcOrd="2" destOrd="0" presId="urn:microsoft.com/office/officeart/2005/8/layout/cycle3"/>
    <dgm:cxn modelId="{850682B4-633A-4926-8EC0-58E49A4F2EB9}" type="presParOf" srcId="{F97FA9EB-2F49-4102-9A50-009803FDB06C}" destId="{76391097-01E7-4900-9242-C350519E045B}" srcOrd="3" destOrd="0" presId="urn:microsoft.com/office/officeart/2005/8/layout/cycle3"/>
    <dgm:cxn modelId="{262865C4-56A6-4DF8-9DCB-7D98511CF32A}" type="presParOf" srcId="{F97FA9EB-2F49-4102-9A50-009803FDB06C}" destId="{7EDC271B-0892-4734-9B3B-90B251191D77}" srcOrd="4" destOrd="0" presId="urn:microsoft.com/office/officeart/2005/8/layout/cycle3"/>
    <dgm:cxn modelId="{710453AB-04E2-47E1-BF3C-05D732A37E40}" type="presParOf" srcId="{F97FA9EB-2F49-4102-9A50-009803FDB06C}" destId="{95A0B929-9B80-4314-840D-A4441FF5D1CD}" srcOrd="5" destOrd="0" presId="urn:microsoft.com/office/officeart/2005/8/layout/cycle3"/>
    <dgm:cxn modelId="{DFDF43C8-F5B5-4A35-85A2-06CF323EA6E7}" type="presParOf" srcId="{F97FA9EB-2F49-4102-9A50-009803FDB06C}" destId="{25F834D1-2677-459D-B035-91F2C799818B}" srcOrd="6" destOrd="0" presId="urn:microsoft.com/office/officeart/2005/8/layout/cycle3"/>
    <dgm:cxn modelId="{D6670B7E-E3E5-46AD-83DB-6BD3EED6A360}" type="presParOf" srcId="{F97FA9EB-2F49-4102-9A50-009803FDB06C}" destId="{D44FC73F-CC77-416F-AAB9-60402360D864}" srcOrd="7" destOrd="0" presId="urn:microsoft.com/office/officeart/2005/8/layout/cycle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AF1961A-76C6-4834-BFB9-CD67A90AFB92}">
      <dsp:nvSpPr>
        <dsp:cNvPr id="0" name=""/>
        <dsp:cNvSpPr/>
      </dsp:nvSpPr>
      <dsp:spPr>
        <a:xfrm>
          <a:off x="938381" y="-35775"/>
          <a:ext cx="5590836" cy="5590836"/>
        </a:xfrm>
        <a:prstGeom prst="circularArrow">
          <a:avLst>
            <a:gd name="adj1" fmla="val 5544"/>
            <a:gd name="adj2" fmla="val 330680"/>
            <a:gd name="adj3" fmla="val 14510927"/>
            <a:gd name="adj4" fmla="val 16953006"/>
            <a:gd name="adj5" fmla="val 5757"/>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59C1C69-2239-42B2-85CF-670111FA33CA}">
      <dsp:nvSpPr>
        <dsp:cNvPr id="0" name=""/>
        <dsp:cNvSpPr/>
      </dsp:nvSpPr>
      <dsp:spPr>
        <a:xfrm>
          <a:off x="2860513" y="2357"/>
          <a:ext cx="1746572" cy="873286"/>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GB" sz="2200" kern="1200"/>
            <a:t>Wealthier </a:t>
          </a:r>
          <a:r>
            <a:rPr lang="en-GB" sz="2200" kern="1200" dirty="0"/>
            <a:t>family</a:t>
          </a:r>
        </a:p>
      </dsp:txBody>
      <dsp:txXfrm>
        <a:off x="2903143" y="44987"/>
        <a:ext cx="1661312" cy="788026"/>
      </dsp:txXfrm>
    </dsp:sp>
    <dsp:sp modelId="{6B398D45-8B3F-46CB-97B0-37F3489CABB8}">
      <dsp:nvSpPr>
        <dsp:cNvPr id="0" name=""/>
        <dsp:cNvSpPr/>
      </dsp:nvSpPr>
      <dsp:spPr>
        <a:xfrm>
          <a:off x="4724519" y="900014"/>
          <a:ext cx="1746572" cy="873286"/>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GB" sz="2200" kern="1200" dirty="0"/>
            <a:t>Good health</a:t>
          </a:r>
        </a:p>
      </dsp:txBody>
      <dsp:txXfrm>
        <a:off x="4767149" y="942644"/>
        <a:ext cx="1661312" cy="788026"/>
      </dsp:txXfrm>
    </dsp:sp>
    <dsp:sp modelId="{76391097-01E7-4900-9242-C350519E045B}">
      <dsp:nvSpPr>
        <dsp:cNvPr id="0" name=""/>
        <dsp:cNvSpPr/>
      </dsp:nvSpPr>
      <dsp:spPr>
        <a:xfrm>
          <a:off x="5184890" y="2917033"/>
          <a:ext cx="1746572" cy="873286"/>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GB" sz="2200" kern="1200" dirty="0"/>
            <a:t>Good education</a:t>
          </a:r>
        </a:p>
      </dsp:txBody>
      <dsp:txXfrm>
        <a:off x="5227520" y="2959663"/>
        <a:ext cx="1661312" cy="788026"/>
      </dsp:txXfrm>
    </dsp:sp>
    <dsp:sp modelId="{7EDC271B-0892-4734-9B3B-90B251191D77}">
      <dsp:nvSpPr>
        <dsp:cNvPr id="0" name=""/>
        <dsp:cNvSpPr/>
      </dsp:nvSpPr>
      <dsp:spPr>
        <a:xfrm>
          <a:off x="3894958" y="4534556"/>
          <a:ext cx="1746572" cy="873286"/>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GB" sz="2200" kern="1200" dirty="0"/>
            <a:t>Pleasant work</a:t>
          </a:r>
        </a:p>
      </dsp:txBody>
      <dsp:txXfrm>
        <a:off x="3937588" y="4577186"/>
        <a:ext cx="1661312" cy="788026"/>
      </dsp:txXfrm>
    </dsp:sp>
    <dsp:sp modelId="{95A0B929-9B80-4314-840D-A4441FF5D1CD}">
      <dsp:nvSpPr>
        <dsp:cNvPr id="0" name=""/>
        <dsp:cNvSpPr/>
      </dsp:nvSpPr>
      <dsp:spPr>
        <a:xfrm>
          <a:off x="1826068" y="4534556"/>
          <a:ext cx="1746572" cy="873286"/>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GB" sz="2200" kern="1200" dirty="0"/>
            <a:t>Influential friends</a:t>
          </a:r>
        </a:p>
      </dsp:txBody>
      <dsp:txXfrm>
        <a:off x="1868698" y="4577186"/>
        <a:ext cx="1661312" cy="788026"/>
      </dsp:txXfrm>
    </dsp:sp>
    <dsp:sp modelId="{25F834D1-2677-459D-B035-91F2C799818B}">
      <dsp:nvSpPr>
        <dsp:cNvPr id="0" name=""/>
        <dsp:cNvSpPr/>
      </dsp:nvSpPr>
      <dsp:spPr>
        <a:xfrm>
          <a:off x="536137" y="2917033"/>
          <a:ext cx="1746572" cy="873286"/>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GB" sz="2200" kern="1200" dirty="0"/>
            <a:t>Comfortable home</a:t>
          </a:r>
        </a:p>
      </dsp:txBody>
      <dsp:txXfrm>
        <a:off x="578767" y="2959663"/>
        <a:ext cx="1661312" cy="788026"/>
      </dsp:txXfrm>
    </dsp:sp>
    <dsp:sp modelId="{D44FC73F-CC77-416F-AAB9-60402360D864}">
      <dsp:nvSpPr>
        <dsp:cNvPr id="0" name=""/>
        <dsp:cNvSpPr/>
      </dsp:nvSpPr>
      <dsp:spPr>
        <a:xfrm>
          <a:off x="996508" y="900014"/>
          <a:ext cx="1746572" cy="873286"/>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GB" sz="2200" kern="1200" dirty="0"/>
            <a:t>Few children</a:t>
          </a:r>
        </a:p>
      </dsp:txBody>
      <dsp:txXfrm>
        <a:off x="1039138" y="942644"/>
        <a:ext cx="1661312" cy="788026"/>
      </dsp:txXfrm>
    </dsp:sp>
  </dsp:spTree>
</dsp:drawing>
</file>

<file path=ppt/diagrams/layout1.xml><?xml version="1.0" encoding="utf-8"?>
<dgm:layoutDef xmlns:dgm="http://schemas.openxmlformats.org/drawingml/2006/diagram" xmlns:a="http://schemas.openxmlformats.org/drawingml/2006/main" uniqueId="urn:microsoft.com/office/officeart/2005/8/layout/cycle3">
  <dgm:title val=""/>
  <dgm:desc val=""/>
  <dgm:catLst>
    <dgm:cat type="cycle" pri="5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axis="ch" ptType="node" func="cnt" op="equ" val="2">
        <dgm:alg type="composite">
          <dgm:param type="ar" val="0.9"/>
        </dgm:alg>
        <dgm:shape xmlns:r="http://schemas.openxmlformats.org/officeDocument/2006/relationships" r:blip="">
          <dgm:adjLst/>
        </dgm:shape>
        <dgm:presOf/>
        <dgm:constrLst>
          <dgm:constr type="primFontSz" for="ch" ptType="node" op="equ" val="65"/>
          <dgm:constr type="ctrX" for="ch" forName="node1" refType="w" fact="0.5"/>
          <dgm:constr type="t" for="ch" forName="node1"/>
          <dgm:constr type="w" for="ch" forName="node1" refType="w" fact="0.8"/>
          <dgm:constr type="h" for="ch" forName="node1" refType="w" refFor="ch" refForName="node1" fact="0.5"/>
          <dgm:constr type="ctrX" for="ch" forName="sibTrans" refType="w" fact="0.5"/>
          <dgm:constr type="t" for="ch" forName="sibTrans"/>
          <dgm:constr type="w" for="ch" forName="sibTrans" refType="w" fact="0.8"/>
          <dgm:constr type="h" for="ch" forName="sibTrans" refType="w" refFor="ch" refForName="node1" fact="0.5"/>
          <dgm:constr type="userA" for="ch" forName="sibTrans" refType="w" fact="1.07"/>
          <dgm:constr type="ctrX" for="ch" forName="node2" refType="w" fact="0.5"/>
          <dgm:constr type="b" for="ch" forName="node2" refType="h"/>
          <dgm:constr type="w" for="ch" forName="node2" refType="w" fact="0.8"/>
          <dgm:constr type="h" for="ch" forName="node2" refType="w" refFor="ch" refForName="node1" fact="0.5"/>
          <dgm:constr type="l" for="ch" forName="sp1"/>
          <dgm:constr type="t" for="ch" forName="sp1" refType="h" fact="0.5"/>
          <dgm:constr type="w" for="ch" forName="sp1" val="1"/>
          <dgm:constr type="h" for="ch" forName="sp1" val="1"/>
          <dgm:constr type="r" for="ch" forName="sp2" refType="w"/>
          <dgm:constr type="t" for="ch" forName="sp2" refType="h" fact="0.5"/>
          <dgm:constr type="w" for="ch" forName="sp2" val="1"/>
          <dgm:constr type="h" for="ch" forName="sp2" val="1"/>
        </dgm:constrLst>
        <dgm:ruleLst/>
      </dgm:if>
      <dgm:else name="Name3">
        <dgm:alg type="composite"/>
        <dgm:shape xmlns:r="http://schemas.openxmlformats.org/officeDocument/2006/relationships" r:blip="">
          <dgm:adjLst/>
        </dgm:shape>
        <dgm:presOf/>
        <dgm:constrLst>
          <dgm:constr type="primFontSz" for="ch" ptType="node" op="equ" val="65"/>
        </dgm:constrLst>
        <dgm:ruleLst/>
      </dgm:else>
    </dgm:choose>
    <dgm:choose name="Name4">
      <dgm:if name="Name5" axis="ch" ptType="node" func="cnt" op="equ" val="2">
        <dgm:layoutNode name="node1">
          <dgm:varLst>
            <dgm:bulletEnabled val="1"/>
          </dgm:varLst>
          <dgm:alg type="tx"/>
          <dgm:shape xmlns:r="http://schemas.openxmlformats.org/officeDocument/2006/relationships" type="roundRect"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ibTrans" styleLbl="bgShp">
          <dgm:choose name="Name6">
            <dgm:if name="Name7" func="var" arg="dir" op="equ" val="norm">
              <dgm:alg type="conn">
                <dgm:param type="connRout" val="longCurve"/>
                <dgm:param type="begPts" val="midR"/>
                <dgm:param type="endPts" val="midL"/>
                <dgm:param type="dstNode" val="node1"/>
              </dgm:alg>
              <dgm:shape xmlns:r="http://schemas.openxmlformats.org/officeDocument/2006/relationships" type="conn" r:blip="" zOrderOff="-2">
                <dgm:adjLst/>
              </dgm:shape>
              <dgm:presOf axis="ch" ptType="sibTrans"/>
              <dgm:constrLst>
                <dgm:constr type="userA"/>
                <dgm:constr type="diam" refType="userA" fact="-1"/>
                <dgm:constr type="wArH" refType="userA" fact="0.05"/>
                <dgm:constr type="hArH" refType="userA" fact="0.1"/>
                <dgm:constr type="stemThick" refType="userA" fact="0.06"/>
                <dgm:constr type="begPad" refType="connDist" fact="-0.2"/>
                <dgm:constr type="endPad" refType="connDist" fact="0.05"/>
              </dgm:constrLst>
            </dgm:if>
            <dgm:else name="Name8">
              <dgm:alg type="conn">
                <dgm:param type="connRout" val="longCurve"/>
                <dgm:param type="begPts" val="midL"/>
                <dgm:param type="endPts" val="midR"/>
                <dgm:param type="dstNode" val="node1"/>
              </dgm:alg>
              <dgm:shape xmlns:r="http://schemas.openxmlformats.org/officeDocument/2006/relationships" type="conn" r:blip="" zOrderOff="-2">
                <dgm:adjLst/>
              </dgm:shape>
              <dgm:presOf axis="ch" ptType="sibTrans"/>
              <dgm:constrLst>
                <dgm:constr type="userA"/>
                <dgm:constr type="diam" refType="userA"/>
                <dgm:constr type="wArH" refType="userA" fact="0.05"/>
                <dgm:constr type="hArH" refType="userA" fact="0.1"/>
                <dgm:constr type="stemThick" refType="userA" fact="0.06"/>
                <dgm:constr type="begPad" refType="connDist" fact="-0.2"/>
                <dgm:constr type="endPad" refType="connDist" fact="0.05"/>
              </dgm:constrLst>
            </dgm:else>
          </dgm:choose>
          <dgm:ruleLst/>
        </dgm:layoutNode>
        <dgm:layoutNode name="node2">
          <dgm:varLst>
            <dgm:bulletEnabled val="1"/>
          </dgm:varLst>
          <dgm:alg type="tx"/>
          <dgm:shape xmlns:r="http://schemas.openxmlformats.org/officeDocument/2006/relationships" type="roundRect" r:blip="">
            <dgm:adjLst/>
          </dgm:shape>
          <dgm:presOf axis="ch desOrSelf"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p1">
          <dgm:alg type="sp"/>
          <dgm:shape xmlns:r="http://schemas.openxmlformats.org/officeDocument/2006/relationships" r:blip="">
            <dgm:adjLst/>
          </dgm:shape>
          <dgm:presOf/>
          <dgm:constrLst/>
          <dgm:ruleLst/>
        </dgm:layoutNode>
        <dgm:layoutNode name="sp2">
          <dgm:alg type="sp"/>
          <dgm:shape xmlns:r="http://schemas.openxmlformats.org/officeDocument/2006/relationships" r:blip="">
            <dgm:adjLst/>
          </dgm:shape>
          <dgm:presOf/>
          <dgm:constrLst/>
          <dgm:ruleLst/>
        </dgm:layoutNode>
      </dgm:if>
      <dgm:else name="Name9">
        <dgm:layoutNode name="cycle">
          <dgm:choose name="Name10">
            <dgm:if name="Name11" func="var" arg="dir" op="equ" val="norm">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fact="-1"/>
                <dgm:constr type="wArH" for="ch" ptType="sibTrans" refType="diam" op="equ" fact="0.05"/>
                <dgm:constr type="hArH" for="ch" ptType="sibTrans" refType="diam" op="equ" fact="0.1"/>
                <dgm:constr type="stemThick" for="ch" ptType="sibTrans" refType="diam" op="equ" fact="0.065"/>
                <dgm:constr type="primFontSz" for="ch" ptType="node" op="equ"/>
              </dgm:constrLst>
            </dgm:if>
            <dgm:else name="Name12">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dgm:constr type="wArH" for="ch" ptType="sibTrans" refType="diam" op="equ" fact="0.05"/>
                <dgm:constr type="hArH" for="ch" ptType="sibTrans" refType="diam" op="equ" fact="0.1"/>
                <dgm:constr type="stemThick" for="ch" ptType="sibTrans" refType="diam" op="equ" fact="0.065"/>
                <dgm:constr type="primFontSz" for="ch" ptType="node" op="equ"/>
              </dgm:constrLst>
            </dgm:else>
          </dgm:choose>
          <dgm:ruleLst/>
          <dgm:forEach name="nodesFirstNodeForEach" axis="ch" ptType="node" cnt="1">
            <dgm:layoutNode name="nodeFirstNode">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FirstNode" styleLbl="bgShp">
                <dgm:choose name="Name13">
                  <dgm:if name="Name14" func="var" arg="dir" op="equ" val="norm">
                    <dgm:alg type="conn">
                      <dgm:param type="connRout" val="longCurve"/>
                      <dgm:param type="begPts" val="midR"/>
                      <dgm:param type="endPts" val="midL"/>
                      <dgm:param type="dstNode" val="nodeFirstNode"/>
                    </dgm:alg>
                  </dgm:if>
                  <dgm:else name="Name15">
                    <dgm:alg type="conn">
                      <dgm:param type="connRout" val="longCurve"/>
                      <dgm:param type="begPts" val="midL"/>
                      <dgm:param type="endPts" val="midR"/>
                      <dgm:param type="dstNode" val="nodeFirstNode"/>
                    </dgm:alg>
                  </dgm:else>
                </dgm:choose>
                <dgm:shape xmlns:r="http://schemas.openxmlformats.org/officeDocument/2006/relationships" type="conn" r:blip="" zOrderOff="-2">
                  <dgm:adjLst/>
                </dgm:shape>
                <dgm:presOf axis="self"/>
                <dgm:choose name="Name16">
                  <dgm:if name="Name17" axis="par ch" ptType="doc node" func="cnt" op="equ" val="3">
                    <dgm:constrLst>
                      <dgm:constr type="userA"/>
                      <dgm:constr type="diam" refType="userA" fact="1.01"/>
                      <dgm:constr type="begPad" refType="connDist" fact="-0.2"/>
                      <dgm:constr type="endPad" refType="connDist" fact="0.05"/>
                    </dgm:constrLst>
                  </dgm:if>
                  <dgm:if name="Name18" axis="par ch" ptType="doc node" func="cnt" op="equ" val="4">
                    <dgm:constrLst>
                      <dgm:constr type="userA"/>
                      <dgm:constr type="diam" refType="userA" fact="1.26"/>
                      <dgm:constr type="begPad" refType="connDist" fact="-0.2"/>
                      <dgm:constr type="endPad" refType="connDist" fact="0.05"/>
                    </dgm:constrLst>
                  </dgm:if>
                  <dgm:if name="Name19" axis="par ch" ptType="doc node" func="cnt" op="equ" val="5">
                    <dgm:constrLst>
                      <dgm:constr type="userA"/>
                      <dgm:constr type="diam" refType="userA" fact="1.04"/>
                      <dgm:constr type="begPad" refType="connDist" fact="-0.2"/>
                      <dgm:constr type="endPad" refType="connDist" fact="0.05"/>
                    </dgm:constrLst>
                  </dgm:if>
                  <dgm:if name="Name20" axis="par ch" ptType="doc node" func="cnt" op="equ" val="6">
                    <dgm:constrLst>
                      <dgm:constr type="userA"/>
                      <dgm:constr type="diam" refType="userA" fact="1.1"/>
                      <dgm:constr type="begPad" refType="connDist" fact="-0.2"/>
                      <dgm:constr type="endPad" refType="connDist" fact="0.05"/>
                    </dgm:constrLst>
                  </dgm:if>
                  <dgm:else name="Name21">
                    <dgm:constrLst>
                      <dgm:constr type="userA"/>
                      <dgm:constr type="diam" refType="userA" fact="1.04"/>
                      <dgm:constr type="begPad" refType="connDist" fact="-0.2"/>
                      <dgm:constr type="endPad" refType="connDist" fact="0.05"/>
                    </dgm:constrLst>
                  </dgm:else>
                </dgm:choose>
                <dgm:ruleLst/>
              </dgm:layoutNode>
            </dgm:forEach>
          </dgm:forEach>
          <dgm:forEach name="followingNodesForEach" axis="ch" ptType="node" st="2">
            <dgm:layoutNode name="nodeFollowingNodes">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dgm:layoutNode>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2945659" cy="496332"/>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50444" y="0"/>
            <a:ext cx="2945659" cy="496332"/>
          </a:xfrm>
          <a:prstGeom prst="rect">
            <a:avLst/>
          </a:prstGeom>
        </p:spPr>
        <p:txBody>
          <a:bodyPr vert="horz" lIns="91440" tIns="45720" rIns="91440" bIns="45720" rtlCol="0"/>
          <a:lstStyle>
            <a:lvl1pPr algn="r">
              <a:defRPr sz="1200"/>
            </a:lvl1pPr>
          </a:lstStyle>
          <a:p>
            <a:fld id="{EDAD4135-228D-4860-B894-090E58F1FBF1}" type="datetimeFigureOut">
              <a:rPr lang="en-GB" smtClean="0"/>
              <a:t>25/05/2020</a:t>
            </a:fld>
            <a:endParaRPr lang="en-GB"/>
          </a:p>
        </p:txBody>
      </p:sp>
      <p:sp>
        <p:nvSpPr>
          <p:cNvPr id="4" name="Slide Image Placeholder 3"/>
          <p:cNvSpPr>
            <a:spLocks noGrp="1" noRot="1" noChangeAspect="1"/>
          </p:cNvSpPr>
          <p:nvPr>
            <p:ph type="sldImg" idx="2"/>
          </p:nvPr>
        </p:nvSpPr>
        <p:spPr>
          <a:xfrm>
            <a:off x="90488" y="744538"/>
            <a:ext cx="6616700" cy="3722687"/>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9768" y="4715154"/>
            <a:ext cx="5438140" cy="4466987"/>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1" y="9428584"/>
            <a:ext cx="2945659" cy="496332"/>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50444" y="9428584"/>
            <a:ext cx="2945659" cy="496332"/>
          </a:xfrm>
          <a:prstGeom prst="rect">
            <a:avLst/>
          </a:prstGeom>
        </p:spPr>
        <p:txBody>
          <a:bodyPr vert="horz" lIns="91440" tIns="45720" rIns="91440" bIns="45720" rtlCol="0" anchor="b"/>
          <a:lstStyle>
            <a:lvl1pPr algn="r">
              <a:defRPr sz="1200"/>
            </a:lvl1pPr>
          </a:lstStyle>
          <a:p>
            <a:fld id="{6D3E28EE-EBDA-4A0B-B6E5-94AC223FBE6F}" type="slidenum">
              <a:rPr lang="en-GB" smtClean="0"/>
              <a:t>‹#›</a:t>
            </a:fld>
            <a:endParaRPr lang="en-GB"/>
          </a:p>
        </p:txBody>
      </p:sp>
    </p:spTree>
    <p:extLst>
      <p:ext uri="{BB962C8B-B14F-4D97-AF65-F5344CB8AC3E}">
        <p14:creationId xmlns:p14="http://schemas.microsoft.com/office/powerpoint/2010/main" val="93278023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0488" y="744538"/>
            <a:ext cx="6616700" cy="3722687"/>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6D3E28EE-EBDA-4A0B-B6E5-94AC223FBE6F}" type="slidenum">
              <a:rPr lang="en-GB" smtClean="0"/>
              <a:t>24</a:t>
            </a:fld>
            <a:endParaRPr lang="en-GB"/>
          </a:p>
        </p:txBody>
      </p:sp>
    </p:spTree>
    <p:extLst>
      <p:ext uri="{BB962C8B-B14F-4D97-AF65-F5344CB8AC3E}">
        <p14:creationId xmlns:p14="http://schemas.microsoft.com/office/powerpoint/2010/main" val="408928095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0488" y="744538"/>
            <a:ext cx="6616700" cy="3722687"/>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6D3E28EE-EBDA-4A0B-B6E5-94AC223FBE6F}" type="slidenum">
              <a:rPr lang="en-GB" smtClean="0"/>
              <a:t>27</a:t>
            </a:fld>
            <a:endParaRPr lang="en-GB"/>
          </a:p>
        </p:txBody>
      </p:sp>
    </p:spTree>
    <p:extLst>
      <p:ext uri="{BB962C8B-B14F-4D97-AF65-F5344CB8AC3E}">
        <p14:creationId xmlns:p14="http://schemas.microsoft.com/office/powerpoint/2010/main" val="363167092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0488" y="744538"/>
            <a:ext cx="6616700" cy="3722687"/>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6D3E28EE-EBDA-4A0B-B6E5-94AC223FBE6F}" type="slidenum">
              <a:rPr lang="en-GB" smtClean="0"/>
              <a:t>28</a:t>
            </a:fld>
            <a:endParaRPr lang="en-GB"/>
          </a:p>
        </p:txBody>
      </p:sp>
    </p:spTree>
    <p:extLst>
      <p:ext uri="{BB962C8B-B14F-4D97-AF65-F5344CB8AC3E}">
        <p14:creationId xmlns:p14="http://schemas.microsoft.com/office/powerpoint/2010/main" val="363167092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0488" y="744538"/>
            <a:ext cx="6616700" cy="3722687"/>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6D3E28EE-EBDA-4A0B-B6E5-94AC223FBE6F}" type="slidenum">
              <a:rPr lang="en-GB" smtClean="0"/>
              <a:t>37</a:t>
            </a:fld>
            <a:endParaRPr lang="en-GB"/>
          </a:p>
        </p:txBody>
      </p:sp>
    </p:spTree>
    <p:extLst>
      <p:ext uri="{BB962C8B-B14F-4D97-AF65-F5344CB8AC3E}">
        <p14:creationId xmlns:p14="http://schemas.microsoft.com/office/powerpoint/2010/main" val="332942658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FE5A0C78-9C9F-4A0B-93CD-820E56D01EC7}" type="slidenum">
              <a:rPr lang="en-GB" altLang="en-US" smtClean="0"/>
              <a:pPr eaLnBrk="1" hangingPunct="1"/>
              <a:t>48</a:t>
            </a:fld>
            <a:endParaRPr lang="en-GB" altLang="en-US"/>
          </a:p>
        </p:txBody>
      </p:sp>
      <p:sp>
        <p:nvSpPr>
          <p:cNvPr id="37891" name="Rectangle 2"/>
          <p:cNvSpPr>
            <a:spLocks noGrp="1" noRot="1" noChangeAspect="1" noChangeArrowheads="1" noTextEdit="1"/>
          </p:cNvSpPr>
          <p:nvPr>
            <p:ph type="sldImg"/>
          </p:nvPr>
        </p:nvSpPr>
        <p:spPr bwMode="auto">
          <a:xfrm>
            <a:off x="90488" y="744538"/>
            <a:ext cx="6616700" cy="3722687"/>
          </a:xfrm>
          <a:solidFill>
            <a:srgbClr val="FFFFFF"/>
          </a:solidFill>
          <a:ln>
            <a:solidFill>
              <a:srgbClr val="000000"/>
            </a:solidFill>
            <a:miter lim="800000"/>
            <a:headEnd/>
            <a:tailEnd/>
          </a:ln>
        </p:spPr>
      </p:sp>
      <p:sp>
        <p:nvSpPr>
          <p:cNvPr id="37892" name="Rectangle 3"/>
          <p:cNvSpPr>
            <a:spLocks noGrp="1" noChangeArrowheads="1"/>
          </p:cNvSpPr>
          <p:nvPr>
            <p:ph type="body" idx="1"/>
          </p:nvPr>
        </p:nvSpPr>
        <p:spPr bwMode="auto">
          <a:xfrm>
            <a:off x="906463" y="4714876"/>
            <a:ext cx="4984750" cy="4467225"/>
          </a:xfrm>
          <a:solidFill>
            <a:srgbClr val="FFFFFF"/>
          </a:solidFill>
          <a:ln>
            <a:solidFill>
              <a:srgbClr val="000000"/>
            </a:solidFill>
            <a:miter lim="800000"/>
            <a:headEnd/>
            <a:tailEnd/>
          </a:ln>
        </p:spPr>
        <p:txBody>
          <a:bodyPr wrap="square" numCol="1" anchor="t" anchorCtr="0" compatLnSpc="1">
            <a:prstTxWarp prst="textNoShape">
              <a:avLst/>
            </a:prstTxWarp>
          </a:bodyPr>
          <a:lstStyle/>
          <a:p>
            <a:pPr eaLnBrk="1" hangingPunct="1">
              <a:spcBef>
                <a:spcPct val="0"/>
              </a:spcBef>
            </a:pPr>
            <a:endParaRPr lang="en-US" altLang="en-US"/>
          </a:p>
        </p:txBody>
      </p:sp>
    </p:spTree>
    <p:extLst>
      <p:ext uri="{BB962C8B-B14F-4D97-AF65-F5344CB8AC3E}">
        <p14:creationId xmlns:p14="http://schemas.microsoft.com/office/powerpoint/2010/main" val="169639237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3803388D-ED43-4E30-B922-ED707AF89C4B}" type="slidenum">
              <a:rPr lang="en-GB" altLang="en-US" smtClean="0"/>
              <a:pPr eaLnBrk="1" hangingPunct="1"/>
              <a:t>49</a:t>
            </a:fld>
            <a:endParaRPr lang="en-GB" altLang="en-US"/>
          </a:p>
        </p:txBody>
      </p:sp>
      <p:sp>
        <p:nvSpPr>
          <p:cNvPr id="38915" name="Rectangle 2"/>
          <p:cNvSpPr>
            <a:spLocks noGrp="1" noRot="1" noChangeAspect="1" noChangeArrowheads="1" noTextEdit="1"/>
          </p:cNvSpPr>
          <p:nvPr>
            <p:ph type="sldImg"/>
          </p:nvPr>
        </p:nvSpPr>
        <p:spPr bwMode="auto">
          <a:xfrm>
            <a:off x="90488" y="744538"/>
            <a:ext cx="6616700" cy="3722687"/>
          </a:xfrm>
          <a:solidFill>
            <a:srgbClr val="FFFFFF"/>
          </a:solidFill>
          <a:ln>
            <a:solidFill>
              <a:srgbClr val="000000"/>
            </a:solidFill>
            <a:miter lim="800000"/>
            <a:headEnd/>
            <a:tailEnd/>
          </a:ln>
        </p:spPr>
      </p:sp>
      <p:sp>
        <p:nvSpPr>
          <p:cNvPr id="38916" name="Rectangle 3"/>
          <p:cNvSpPr>
            <a:spLocks noGrp="1" noChangeArrowheads="1"/>
          </p:cNvSpPr>
          <p:nvPr>
            <p:ph type="body" idx="1"/>
          </p:nvPr>
        </p:nvSpPr>
        <p:spPr bwMode="auto">
          <a:xfrm>
            <a:off x="906463" y="4714876"/>
            <a:ext cx="4984750" cy="4467225"/>
          </a:xfrm>
          <a:solidFill>
            <a:srgbClr val="FFFFFF"/>
          </a:solidFill>
          <a:ln>
            <a:solidFill>
              <a:srgbClr val="000000"/>
            </a:solidFill>
            <a:miter lim="800000"/>
            <a:headEnd/>
            <a:tailEnd/>
          </a:ln>
        </p:spPr>
        <p:txBody>
          <a:bodyPr wrap="square" numCol="1" anchor="t" anchorCtr="0" compatLnSpc="1">
            <a:prstTxWarp prst="textNoShape">
              <a:avLst/>
            </a:prstTxWarp>
          </a:bodyPr>
          <a:lstStyle/>
          <a:p>
            <a:pPr eaLnBrk="1" hangingPunct="1">
              <a:spcBef>
                <a:spcPct val="0"/>
              </a:spcBef>
            </a:pPr>
            <a:endParaRPr lang="en-US" altLang="en-US"/>
          </a:p>
        </p:txBody>
      </p:sp>
    </p:spTree>
    <p:extLst>
      <p:ext uri="{BB962C8B-B14F-4D97-AF65-F5344CB8AC3E}">
        <p14:creationId xmlns:p14="http://schemas.microsoft.com/office/powerpoint/2010/main" val="305857867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0488" y="744538"/>
            <a:ext cx="6616700" cy="3722687"/>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6D3E28EE-EBDA-4A0B-B6E5-94AC223FBE6F}" type="slidenum">
              <a:rPr lang="en-GB" smtClean="0"/>
              <a:t>53</a:t>
            </a:fld>
            <a:endParaRPr lang="en-GB"/>
          </a:p>
        </p:txBody>
      </p:sp>
    </p:spTree>
    <p:extLst>
      <p:ext uri="{BB962C8B-B14F-4D97-AF65-F5344CB8AC3E}">
        <p14:creationId xmlns:p14="http://schemas.microsoft.com/office/powerpoint/2010/main" val="327230004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9F1C8128-1A6A-4833-95F9-0502326467FE}" type="datetimeFigureOut">
              <a:rPr lang="en-GB" smtClean="0"/>
              <a:t>25/05/2020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42E12D0-BB36-4995-95B0-FF40B326D077}" type="slidenum">
              <a:rPr lang="en-GB" smtClean="0"/>
              <a:t>‹#›</a:t>
            </a:fld>
            <a:endParaRPr lang="en-GB"/>
          </a:p>
        </p:txBody>
      </p:sp>
    </p:spTree>
    <p:extLst>
      <p:ext uri="{BB962C8B-B14F-4D97-AF65-F5344CB8AC3E}">
        <p14:creationId xmlns:p14="http://schemas.microsoft.com/office/powerpoint/2010/main" val="367737489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9F1C8128-1A6A-4833-95F9-0502326467FE}" type="datetimeFigureOut">
              <a:rPr lang="en-GB" smtClean="0"/>
              <a:t>25/05/2020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42E12D0-BB36-4995-95B0-FF40B326D077}" type="slidenum">
              <a:rPr lang="en-GB" smtClean="0"/>
              <a:t>‹#›</a:t>
            </a:fld>
            <a:endParaRPr lang="en-GB"/>
          </a:p>
        </p:txBody>
      </p:sp>
    </p:spTree>
    <p:extLst>
      <p:ext uri="{BB962C8B-B14F-4D97-AF65-F5344CB8AC3E}">
        <p14:creationId xmlns:p14="http://schemas.microsoft.com/office/powerpoint/2010/main" val="181457794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9F1C8128-1A6A-4833-95F9-0502326467FE}" type="datetimeFigureOut">
              <a:rPr lang="en-GB" smtClean="0"/>
              <a:t>25/05/2020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42E12D0-BB36-4995-95B0-FF40B326D077}" type="slidenum">
              <a:rPr lang="en-GB" smtClean="0"/>
              <a:t>‹#›</a:t>
            </a:fld>
            <a:endParaRPr lang="en-GB"/>
          </a:p>
        </p:txBody>
      </p:sp>
    </p:spTree>
    <p:extLst>
      <p:ext uri="{BB962C8B-B14F-4D97-AF65-F5344CB8AC3E}">
        <p14:creationId xmlns:p14="http://schemas.microsoft.com/office/powerpoint/2010/main" val="16449715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9F1C8128-1A6A-4833-95F9-0502326467FE}" type="datetimeFigureOut">
              <a:rPr lang="en-GB" smtClean="0"/>
              <a:t>25/05/2020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42E12D0-BB36-4995-95B0-FF40B326D077}" type="slidenum">
              <a:rPr lang="en-GB" smtClean="0"/>
              <a:t>‹#›</a:t>
            </a:fld>
            <a:endParaRPr lang="en-GB"/>
          </a:p>
        </p:txBody>
      </p:sp>
    </p:spTree>
    <p:extLst>
      <p:ext uri="{BB962C8B-B14F-4D97-AF65-F5344CB8AC3E}">
        <p14:creationId xmlns:p14="http://schemas.microsoft.com/office/powerpoint/2010/main" val="30727524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F1C8128-1A6A-4833-95F9-0502326467FE}" type="datetimeFigureOut">
              <a:rPr lang="en-GB" smtClean="0"/>
              <a:t>25/05/2020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42E12D0-BB36-4995-95B0-FF40B326D077}" type="slidenum">
              <a:rPr lang="en-GB" smtClean="0"/>
              <a:t>‹#›</a:t>
            </a:fld>
            <a:endParaRPr lang="en-GB"/>
          </a:p>
        </p:txBody>
      </p:sp>
    </p:spTree>
    <p:extLst>
      <p:ext uri="{BB962C8B-B14F-4D97-AF65-F5344CB8AC3E}">
        <p14:creationId xmlns:p14="http://schemas.microsoft.com/office/powerpoint/2010/main" val="28793436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9F1C8128-1A6A-4833-95F9-0502326467FE}" type="datetimeFigureOut">
              <a:rPr lang="en-GB" smtClean="0"/>
              <a:t>25/05/2020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42E12D0-BB36-4995-95B0-FF40B326D077}" type="slidenum">
              <a:rPr lang="en-GB" smtClean="0"/>
              <a:t>‹#›</a:t>
            </a:fld>
            <a:endParaRPr lang="en-GB"/>
          </a:p>
        </p:txBody>
      </p:sp>
    </p:spTree>
    <p:extLst>
      <p:ext uri="{BB962C8B-B14F-4D97-AF65-F5344CB8AC3E}">
        <p14:creationId xmlns:p14="http://schemas.microsoft.com/office/powerpoint/2010/main" val="38721413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9F1C8128-1A6A-4833-95F9-0502326467FE}" type="datetimeFigureOut">
              <a:rPr lang="en-GB" smtClean="0"/>
              <a:t>25/05/2020</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342E12D0-BB36-4995-95B0-FF40B326D077}" type="slidenum">
              <a:rPr lang="en-GB" smtClean="0"/>
              <a:t>‹#›</a:t>
            </a:fld>
            <a:endParaRPr lang="en-GB"/>
          </a:p>
        </p:txBody>
      </p:sp>
    </p:spTree>
    <p:extLst>
      <p:ext uri="{BB962C8B-B14F-4D97-AF65-F5344CB8AC3E}">
        <p14:creationId xmlns:p14="http://schemas.microsoft.com/office/powerpoint/2010/main" val="31517259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9F1C8128-1A6A-4833-95F9-0502326467FE}" type="datetimeFigureOut">
              <a:rPr lang="en-GB" smtClean="0"/>
              <a:t>25/05/2020</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342E12D0-BB36-4995-95B0-FF40B326D077}" type="slidenum">
              <a:rPr lang="en-GB" smtClean="0"/>
              <a:t>‹#›</a:t>
            </a:fld>
            <a:endParaRPr lang="en-GB"/>
          </a:p>
        </p:txBody>
      </p:sp>
    </p:spTree>
    <p:extLst>
      <p:ext uri="{BB962C8B-B14F-4D97-AF65-F5344CB8AC3E}">
        <p14:creationId xmlns:p14="http://schemas.microsoft.com/office/powerpoint/2010/main" val="62079011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F1C8128-1A6A-4833-95F9-0502326467FE}" type="datetimeFigureOut">
              <a:rPr lang="en-GB" smtClean="0"/>
              <a:t>25/05/2020</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342E12D0-BB36-4995-95B0-FF40B326D077}" type="slidenum">
              <a:rPr lang="en-GB" smtClean="0"/>
              <a:t>‹#›</a:t>
            </a:fld>
            <a:endParaRPr lang="en-GB"/>
          </a:p>
        </p:txBody>
      </p:sp>
    </p:spTree>
    <p:extLst>
      <p:ext uri="{BB962C8B-B14F-4D97-AF65-F5344CB8AC3E}">
        <p14:creationId xmlns:p14="http://schemas.microsoft.com/office/powerpoint/2010/main" val="35813026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F1C8128-1A6A-4833-95F9-0502326467FE}" type="datetimeFigureOut">
              <a:rPr lang="en-GB" smtClean="0"/>
              <a:t>25/05/2020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42E12D0-BB36-4995-95B0-FF40B326D077}" type="slidenum">
              <a:rPr lang="en-GB" smtClean="0"/>
              <a:t>‹#›</a:t>
            </a:fld>
            <a:endParaRPr lang="en-GB"/>
          </a:p>
        </p:txBody>
      </p:sp>
    </p:spTree>
    <p:extLst>
      <p:ext uri="{BB962C8B-B14F-4D97-AF65-F5344CB8AC3E}">
        <p14:creationId xmlns:p14="http://schemas.microsoft.com/office/powerpoint/2010/main" val="274299622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F1C8128-1A6A-4833-95F9-0502326467FE}" type="datetimeFigureOut">
              <a:rPr lang="en-GB" smtClean="0"/>
              <a:t>25/05/2020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42E12D0-BB36-4995-95B0-FF40B326D077}" type="slidenum">
              <a:rPr lang="en-GB" smtClean="0"/>
              <a:t>‹#›</a:t>
            </a:fld>
            <a:endParaRPr lang="en-GB"/>
          </a:p>
        </p:txBody>
      </p:sp>
    </p:spTree>
    <p:extLst>
      <p:ext uri="{BB962C8B-B14F-4D97-AF65-F5344CB8AC3E}">
        <p14:creationId xmlns:p14="http://schemas.microsoft.com/office/powerpoint/2010/main" val="108986665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F1C8128-1A6A-4833-95F9-0502326467FE}" type="datetimeFigureOut">
              <a:rPr lang="en-GB" smtClean="0"/>
              <a:t>25/05/2020</a:t>
            </a:fld>
            <a:endParaRPr lang="en-GB"/>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42E12D0-BB36-4995-95B0-FF40B326D077}" type="slidenum">
              <a:rPr lang="en-GB" smtClean="0"/>
              <a:t>‹#›</a:t>
            </a:fld>
            <a:endParaRPr lang="en-GB"/>
          </a:p>
        </p:txBody>
      </p:sp>
    </p:spTree>
    <p:extLst>
      <p:ext uri="{BB962C8B-B14F-4D97-AF65-F5344CB8AC3E}">
        <p14:creationId xmlns:p14="http://schemas.microsoft.com/office/powerpoint/2010/main" val="172120863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3.jpeg"/><Relationship Id="rId4" Type="http://schemas.openxmlformats.org/officeDocument/2006/relationships/hyperlink" Target="http://www.google.co.uk/url?sa=i&amp;rct=j&amp;q=&amp;esrc=s&amp;source=images&amp;cd=&amp;cad=rja&amp;uact=8&amp;ved=0ahUKEwiZsovp06LPAhUJVRoKHaaBCfcQjRwIBw&amp;url=http://www.earlhamsociologypages.co.uk/soccledach.htm&amp;psig=AFQjCNHIrx-K5Z3MgFaYpHIqTx58PlXbxg&amp;ust=1474622708645668" TargetMode="Externa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hyperlink" Target="http://www.google.co.uk/url?sa=i&amp;rct=j&amp;q=&amp;esrc=s&amp;source=images&amp;cd=&amp;cad=rja&amp;uact=8&amp;ved=0ahUKEwjI6uWr8-bPAhXKOxQKHbBoAgMQjRwIBw&amp;url=http://www.earlyyearscareers.com/eyc/latest-news/extra-funding-pilot-areas/&amp;psig=AFQjCNG-3dAKF-tQrCCF1UOQQ7wG0VhbdA&amp;ust=1476967612745539" TargetMode="Externa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hyperlink" Target="http://www.google.co.uk/url?sa=i&amp;rct=j&amp;q=&amp;esrc=s&amp;source=images&amp;cd=&amp;cad=rja&amp;uact=8&amp;ved=0ahUKEwjI6uWr8-bPAhXKOxQKHbBoAgMQjRwIBw&amp;url=http://www.earlyyearscareers.com/eyc/latest-news/extra-funding-pilot-areas/&amp;psig=AFQjCNG-3dAKF-tQrCCF1UOQQ7wG0VhbdA&amp;ust=1476967612745539" TargetMode="Externa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hyperlink" Target="http://www.google.co.uk/url?sa=i&amp;rct=j&amp;q=&amp;esrc=s&amp;source=images&amp;cd=&amp;cad=rja&amp;uact=8&amp;ved=0ahUKEwjI6uWr8-bPAhXKOxQKHbBoAgMQjRwIBw&amp;url=http://www.earlyyearscareers.com/eyc/latest-news/extra-funding-pilot-areas/&amp;psig=AFQjCNG-3dAKF-tQrCCF1UOQQ7wG0VhbdA&amp;ust=1476967612745539" TargetMode="Externa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hyperlink" Target="http://www.google.co.uk/url?sa=i&amp;rct=j&amp;q=&amp;esrc=s&amp;source=images&amp;cd=&amp;cad=rja&amp;uact=8&amp;ved=0ahUKEwjI6uWr8-bPAhXKOxQKHbBoAgMQjRwIBw&amp;url=http://www.earlyyearscareers.com/eyc/latest-news/extra-funding-pilot-areas/&amp;psig=AFQjCNG-3dAKF-tQrCCF1UOQQ7wG0VhbdA&amp;ust=1476967612745539" TargetMode="Externa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hyperlink" Target="http://www.google.co.uk/url?sa=i&amp;rct=j&amp;q=&amp;esrc=s&amp;source=images&amp;cd=&amp;cad=rja&amp;uact=8&amp;ved=0ahUKEwjI6uWr8-bPAhXKOxQKHbBoAgMQjRwIBw&amp;url=http://www.earlyyearscareers.com/eyc/latest-news/extra-funding-pilot-areas/&amp;psig=AFQjCNG-3dAKF-tQrCCF1UOQQ7wG0VhbdA&amp;ust=1476967612745539" TargetMode="Externa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hyperlink" Target="http://www.google.co.uk/url?sa=i&amp;rct=j&amp;q=&amp;esrc=s&amp;source=images&amp;cd=&amp;cad=rja&amp;uact=8&amp;ved=0ahUKEwjI6uWr8-bPAhXKOxQKHbBoAgMQjRwIBw&amp;url=http://www.earlyyearscareers.com/eyc/latest-news/extra-funding-pilot-areas/&amp;psig=AFQjCNG-3dAKF-tQrCCF1UOQQ7wG0VhbdA&amp;ust=1476967612745539" TargetMode="Externa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hyperlink" Target="http://www.google.co.uk/url?sa=i&amp;rct=j&amp;q=&amp;esrc=s&amp;source=images&amp;cd=&amp;cad=rja&amp;uact=8&amp;ved=0ahUKEwjI6uWr8-bPAhXKOxQKHbBoAgMQjRwIBw&amp;url=http://www.earlyyearscareers.com/eyc/latest-news/extra-funding-pilot-areas/&amp;psig=AFQjCNG-3dAKF-tQrCCF1UOQQ7wG0VhbdA&amp;ust=1476967612745539"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hyperlink" Target="http://www.google.co.uk/url?sa=i&amp;rct=j&amp;q=&amp;esrc=s&amp;source=images&amp;cd=&amp;cad=rja&amp;uact=8&amp;ved=0ahUKEwjI6uWr8-bPAhXKOxQKHbBoAgMQjRwIBw&amp;url=http://www.earlyyearscareers.com/eyc/latest-news/extra-funding-pilot-areas/&amp;psig=AFQjCNG-3dAKF-tQrCCF1UOQQ7wG0VhbdA&amp;ust=1476967612745539" TargetMode="Externa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hyperlink" Target="http://www.google.co.uk/url?sa=i&amp;rct=j&amp;q=&amp;esrc=s&amp;source=images&amp;cd=&amp;cad=rja&amp;uact=8&amp;ved=0ahUKEwjI6uWr8-bPAhXKOxQKHbBoAgMQjRwIBw&amp;url=http://www.earlyyearscareers.com/eyc/latest-news/extra-funding-pilot-areas/&amp;psig=AFQjCNG-3dAKF-tQrCCF1UOQQ7wG0VhbdA&amp;ust=1476967612745539" TargetMode="Externa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hyperlink" Target="http://www.google.co.uk/url?sa=i&amp;rct=j&amp;q=&amp;esrc=s&amp;source=images&amp;cd=&amp;cad=rja&amp;uact=8&amp;ved=0ahUKEwjI6uWr8-bPAhXKOxQKHbBoAgMQjRwIBw&amp;url=http://www.earlyyearscareers.com/eyc/latest-news/extra-funding-pilot-areas/&amp;psig=AFQjCNG-3dAKF-tQrCCF1UOQQ7wG0VhbdA&amp;ust=1476967612745539" TargetMode="Externa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8" Type="http://schemas.openxmlformats.org/officeDocument/2006/relationships/image" Target="../media/image6.jpeg"/><Relationship Id="rId3" Type="http://schemas.openxmlformats.org/officeDocument/2006/relationships/diagramLayout" Target="../diagrams/layout1.xml"/><Relationship Id="rId7" Type="http://schemas.openxmlformats.org/officeDocument/2006/relationships/hyperlink" Target="http://www.google.co.uk/url?sa=i&amp;rct=j&amp;q=&amp;esrc=s&amp;source=images&amp;cd=&amp;cad=rja&amp;uact=8&amp;ved=0ahUKEwjI6uWr8-bPAhXKOxQKHbBoAgMQjRwIBw&amp;url=http://www.earlyyearscareers.com/eyc/latest-news/extra-funding-pilot-areas/&amp;psig=AFQjCNG-3dAKF-tQrCCF1UOQQ7wG0VhbdA&amp;ust=1476967612745539" TargetMode="External"/><Relationship Id="rId2" Type="http://schemas.openxmlformats.org/officeDocument/2006/relationships/diagramData" Target="../diagrams/data1.xml"/><Relationship Id="rId1" Type="http://schemas.openxmlformats.org/officeDocument/2006/relationships/slideLayout" Target="../slideLayouts/slideLayout3.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4.xml.rels><?xml version="1.0" encoding="UTF-8" standalone="yes"?>
<Relationships xmlns="http://schemas.openxmlformats.org/package/2006/relationships"><Relationship Id="rId3" Type="http://schemas.openxmlformats.org/officeDocument/2006/relationships/hyperlink" Target="http://www.google.co.uk/url?sa=i&amp;rct=j&amp;q=&amp;esrc=s&amp;source=images&amp;cd=&amp;cad=rja&amp;uact=8&amp;ved=0ahUKEwjI6uWr8-bPAhXKOxQKHbBoAgMQjRwIBw&amp;url=http://www.earlyyearscareers.com/eyc/latest-news/extra-funding-pilot-areas/&amp;psig=AFQjCNG-3dAKF-tQrCCF1UOQQ7wG0VhbdA&amp;ust=1476967612745539" TargetMode="External"/><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5.xml"/></Relationships>
</file>

<file path=ppt/slides/_rels/slide4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hyperlink" Target="http://www.google.co.uk/url?sa=i&amp;rct=j&amp;q=&amp;esrc=s&amp;source=images&amp;cd=&amp;cad=rja&amp;uact=8&amp;ved=0ahUKEwiRkbSF--bPAhVG7RQKHfEmANQQjRwIBw&amp;url=http://www.sheknows.com/parenting/articles/807169/when-a-teacher-doesnt-like-your-child&amp;psig=AFQjCNGc1v-cITYwkQv-1SRLtEnaGsMaww&amp;ust=1476969675232059" TargetMode="External"/><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hyperlink" Target="http://www.google.co.uk/url?sa=i&amp;rct=j&amp;q=&amp;esrc=s&amp;source=images&amp;cd=&amp;cad=rja&amp;uact=8&amp;ved=0ahUKEwiRkbSF--bPAhVG7RQKHfEmANQQjRwIBw&amp;url=http://www.sheknows.com/parenting/articles/807169/when-a-teacher-doesnt-like-your-child&amp;psig=AFQjCNGc1v-cITYwkQv-1SRLtEnaGsMaww&amp;ust=1476969675232059" TargetMode="External"/><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hyperlink" Target="http://www.google.co.uk/url?sa=i&amp;rct=j&amp;q=&amp;esrc=s&amp;source=images&amp;cd=&amp;cad=rja&amp;uact=8&amp;ved=0ahUKEwiRkbSF--bPAhVG7RQKHfEmANQQjRwIBw&amp;url=http://www.sheknows.com/parenting/articles/807169/when-a-teacher-doesnt-like-your-child&amp;psig=AFQjCNGc1v-cITYwkQv-1SRLtEnaGsMaww&amp;ust=1476969675232059" TargetMode="External"/><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7.xml"/><Relationship Id="rId6" Type="http://schemas.openxmlformats.org/officeDocument/2006/relationships/image" Target="../media/image7.png"/><Relationship Id="rId5" Type="http://schemas.openxmlformats.org/officeDocument/2006/relationships/image" Target="../media/image6.jpeg"/><Relationship Id="rId4" Type="http://schemas.openxmlformats.org/officeDocument/2006/relationships/hyperlink" Target="http://www.google.co.uk/url?sa=i&amp;rct=j&amp;q=&amp;esrc=s&amp;source=images&amp;cd=&amp;cad=rja&amp;uact=8&amp;ved=0ahUKEwjI6uWr8-bPAhXKOxQKHbBoAgMQjRwIBw&amp;url=http://www.earlyyearscareers.com/eyc/latest-news/extra-funding-pilot-areas/&amp;psig=AFQjCNG-3dAKF-tQrCCF1UOQQ7wG0VhbdA&amp;ust=1476967612745539" TargetMode="Externa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524000" y="0"/>
            <a:ext cx="9144000" cy="2308324"/>
          </a:xfrm>
          <a:prstGeom prst="rect">
            <a:avLst/>
          </a:prstGeom>
          <a:noFill/>
        </p:spPr>
        <p:txBody>
          <a:bodyPr wrap="square" rtlCol="0">
            <a:spAutoFit/>
          </a:bodyPr>
          <a:lstStyle/>
          <a:p>
            <a:r>
              <a:rPr lang="en-GB" sz="7200" dirty="0"/>
              <a:t>Differential educational attainment:</a:t>
            </a:r>
          </a:p>
        </p:txBody>
      </p:sp>
      <p:pic>
        <p:nvPicPr>
          <p:cNvPr id="3" name="Picture 4"/>
          <p:cNvPicPr>
            <a:picLocks noChangeAspect="1" noChangeArrowheads="1"/>
          </p:cNvPicPr>
          <p:nvPr/>
        </p:nvPicPr>
        <p:blipFill rotWithShape="1">
          <a:blip r:embed="rId2">
            <a:extLst>
              <a:ext uri="{28A0092B-C50C-407E-A947-70E740481C1C}">
                <a14:useLocalDpi xmlns:a14="http://schemas.microsoft.com/office/drawing/2010/main" val="0"/>
              </a:ext>
            </a:extLst>
          </a:blip>
          <a:srcRect l="23075" t="67094" r="37921" b="6250"/>
          <a:stretch/>
        </p:blipFill>
        <p:spPr bwMode="auto">
          <a:xfrm>
            <a:off x="1540462" y="2282389"/>
            <a:ext cx="4602874" cy="176855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 name="Picture 5"/>
          <p:cNvPicPr>
            <a:picLocks noChangeAspect="1" noChangeArrowheads="1"/>
          </p:cNvPicPr>
          <p:nvPr/>
        </p:nvPicPr>
        <p:blipFill rotWithShape="1">
          <a:blip r:embed="rId3">
            <a:extLst>
              <a:ext uri="{28A0092B-C50C-407E-A947-70E740481C1C}">
                <a14:useLocalDpi xmlns:a14="http://schemas.microsoft.com/office/drawing/2010/main" val="0"/>
              </a:ext>
            </a:extLst>
          </a:blip>
          <a:srcRect l="23309" t="21458" r="38345" b="46093"/>
          <a:stretch/>
        </p:blipFill>
        <p:spPr bwMode="auto">
          <a:xfrm>
            <a:off x="1568741" y="4050940"/>
            <a:ext cx="4546317" cy="220879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6" name="Straight Connector 5"/>
          <p:cNvCxnSpPr/>
          <p:nvPr/>
        </p:nvCxnSpPr>
        <p:spPr>
          <a:xfrm>
            <a:off x="1568740" y="6259736"/>
            <a:ext cx="4527260" cy="0"/>
          </a:xfrm>
          <a:prstGeom prst="line">
            <a:avLst/>
          </a:prstGeom>
          <a:ln>
            <a:solidFill>
              <a:srgbClr val="CC0099"/>
            </a:solidFill>
          </a:ln>
        </p:spPr>
        <p:style>
          <a:lnRef idx="1">
            <a:schemeClr val="accent1"/>
          </a:lnRef>
          <a:fillRef idx="0">
            <a:schemeClr val="accent1"/>
          </a:fillRef>
          <a:effectRef idx="0">
            <a:schemeClr val="accent1"/>
          </a:effectRef>
          <a:fontRef idx="minor">
            <a:schemeClr val="tx1"/>
          </a:fontRef>
        </p:style>
      </p:cxnSp>
      <p:pic>
        <p:nvPicPr>
          <p:cNvPr id="1026" name="Picture 2" descr="Image result for differential educational attainment cartoon">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600057" y="1628800"/>
            <a:ext cx="3381375" cy="37909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7854546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524000" y="0"/>
            <a:ext cx="9144000" cy="369332"/>
          </a:xfrm>
          <a:prstGeom prst="rect">
            <a:avLst/>
          </a:prstGeom>
          <a:noFill/>
        </p:spPr>
        <p:txBody>
          <a:bodyPr wrap="square" rtlCol="0">
            <a:spAutoFit/>
          </a:bodyPr>
          <a:lstStyle/>
          <a:p>
            <a:r>
              <a:rPr lang="en-GB" b="1" dirty="0"/>
              <a:t>Evidence of differential education by class:</a:t>
            </a:r>
          </a:p>
        </p:txBody>
      </p:sp>
    </p:spTree>
    <p:extLst>
      <p:ext uri="{BB962C8B-B14F-4D97-AF65-F5344CB8AC3E}">
        <p14:creationId xmlns:p14="http://schemas.microsoft.com/office/powerpoint/2010/main" val="46714884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775520" y="188640"/>
            <a:ext cx="8640960" cy="115212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10 mark question:</a:t>
            </a:r>
          </a:p>
          <a:p>
            <a:pPr algn="ctr"/>
            <a:endParaRPr lang="en-GB" dirty="0"/>
          </a:p>
          <a:p>
            <a:pPr algn="ctr"/>
            <a:r>
              <a:rPr lang="en-GB" dirty="0"/>
              <a:t>In what ways are lower socio-economic classes deprived in education?</a:t>
            </a:r>
          </a:p>
        </p:txBody>
      </p:sp>
      <p:sp>
        <p:nvSpPr>
          <p:cNvPr id="3" name="TextBox 2"/>
          <p:cNvSpPr txBox="1"/>
          <p:nvPr/>
        </p:nvSpPr>
        <p:spPr>
          <a:xfrm>
            <a:off x="1775521" y="1811189"/>
            <a:ext cx="4396813" cy="3139321"/>
          </a:xfrm>
          <a:prstGeom prst="rect">
            <a:avLst/>
          </a:prstGeom>
          <a:solidFill>
            <a:srgbClr val="FFFF99"/>
          </a:solidFill>
        </p:spPr>
        <p:txBody>
          <a:bodyPr wrap="square" rtlCol="0">
            <a:spAutoFit/>
          </a:bodyPr>
          <a:lstStyle/>
          <a:p>
            <a:r>
              <a:rPr lang="en-GB" dirty="0"/>
              <a:t>3 paragraphs, each explaining a distinct way that education contributes to society</a:t>
            </a:r>
          </a:p>
          <a:p>
            <a:endParaRPr lang="en-GB" dirty="0"/>
          </a:p>
          <a:p>
            <a:r>
              <a:rPr lang="en-GB" dirty="0"/>
              <a:t>Each paragraph needs a study / specific evidence</a:t>
            </a:r>
          </a:p>
          <a:p>
            <a:endParaRPr lang="en-GB" dirty="0"/>
          </a:p>
          <a:p>
            <a:r>
              <a:rPr lang="en-GB" dirty="0"/>
              <a:t>Evidence (as a whole) must be fully explained in relation to the point made using subject specific language.</a:t>
            </a:r>
          </a:p>
          <a:p>
            <a:endParaRPr lang="en-GB" dirty="0"/>
          </a:p>
          <a:p>
            <a:r>
              <a:rPr lang="en-GB" dirty="0"/>
              <a:t>Essentially 3 x PEE</a:t>
            </a:r>
          </a:p>
        </p:txBody>
      </p:sp>
      <p:sp>
        <p:nvSpPr>
          <p:cNvPr id="4" name="TextBox 3"/>
          <p:cNvSpPr txBox="1"/>
          <p:nvPr/>
        </p:nvSpPr>
        <p:spPr>
          <a:xfrm>
            <a:off x="6384032" y="1811188"/>
            <a:ext cx="4104456" cy="923330"/>
          </a:xfrm>
          <a:prstGeom prst="rect">
            <a:avLst/>
          </a:prstGeom>
          <a:noFill/>
        </p:spPr>
        <p:txBody>
          <a:bodyPr wrap="square" rtlCol="0">
            <a:spAutoFit/>
          </a:bodyPr>
          <a:lstStyle/>
          <a:p>
            <a:r>
              <a:rPr lang="en-GB" dirty="0"/>
              <a:t>Use the information the textbook and the activity on page 114-115 to answer this question.</a:t>
            </a:r>
          </a:p>
        </p:txBody>
      </p:sp>
    </p:spTree>
    <p:extLst>
      <p:ext uri="{BB962C8B-B14F-4D97-AF65-F5344CB8AC3E}">
        <p14:creationId xmlns:p14="http://schemas.microsoft.com/office/powerpoint/2010/main" val="125022673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a:xfrm>
            <a:off x="2136775" y="228600"/>
            <a:ext cx="8153400" cy="990600"/>
          </a:xfrm>
        </p:spPr>
        <p:txBody>
          <a:bodyPr/>
          <a:lstStyle/>
          <a:p>
            <a:pPr eaLnBrk="1" hangingPunct="1"/>
            <a:r>
              <a:rPr lang="en-GB" altLang="en-US"/>
              <a:t>Halifax Building Society (2006)</a:t>
            </a:r>
          </a:p>
        </p:txBody>
      </p:sp>
      <p:sp>
        <p:nvSpPr>
          <p:cNvPr id="3" name="Content Placeholder 2"/>
          <p:cNvSpPr>
            <a:spLocks noGrp="1"/>
          </p:cNvSpPr>
          <p:nvPr>
            <p:ph sz="quarter" idx="1"/>
          </p:nvPr>
        </p:nvSpPr>
        <p:spPr>
          <a:xfrm>
            <a:off x="2136775" y="1600200"/>
            <a:ext cx="8153400" cy="4495800"/>
          </a:xfrm>
        </p:spPr>
        <p:txBody>
          <a:bodyPr>
            <a:normAutofit fontScale="92500" lnSpcReduction="20000"/>
          </a:bodyPr>
          <a:lstStyle/>
          <a:p>
            <a:pPr marL="320040" indent="-320040">
              <a:buFont typeface="Wingdings"/>
              <a:buChar char=""/>
              <a:defRPr/>
            </a:pPr>
            <a:r>
              <a:rPr lang="en-GB" dirty="0"/>
              <a:t>A private education for a child between the ages of three to 18, will cost £326,000.</a:t>
            </a:r>
          </a:p>
          <a:p>
            <a:pPr marL="320040" indent="-320040">
              <a:buFont typeface="Wingdings"/>
              <a:buChar char=""/>
              <a:defRPr/>
            </a:pPr>
            <a:endParaRPr lang="en-GB" dirty="0"/>
          </a:p>
          <a:p>
            <a:pPr marL="320040" indent="-320040">
              <a:buFont typeface="Wingdings"/>
              <a:buChar char=""/>
              <a:defRPr/>
            </a:pPr>
            <a:r>
              <a:rPr lang="en-GB" dirty="0"/>
              <a:t>For top private schools such as </a:t>
            </a:r>
            <a:r>
              <a:rPr lang="en-GB" dirty="0" err="1"/>
              <a:t>Millfield</a:t>
            </a:r>
            <a:r>
              <a:rPr lang="en-GB" dirty="0"/>
              <a:t>, Winchester and Eton, fees are approaching £25,000 a year.</a:t>
            </a:r>
          </a:p>
          <a:p>
            <a:pPr marL="320040" indent="-320040">
              <a:buFont typeface="Wingdings"/>
              <a:buChar char=""/>
              <a:defRPr/>
            </a:pPr>
            <a:endParaRPr lang="en-GB" dirty="0"/>
          </a:p>
          <a:p>
            <a:pPr marL="320040" indent="-320040">
              <a:buFont typeface="Wingdings"/>
              <a:buChar char=""/>
              <a:defRPr/>
            </a:pPr>
            <a:r>
              <a:rPr lang="en-GB" dirty="0"/>
              <a:t>To get into the catchment area for one of the top-performing comprehensives in England you can expect to pay tens of thousands of pounds extra for a house.</a:t>
            </a:r>
          </a:p>
        </p:txBody>
      </p:sp>
    </p:spTree>
    <p:extLst>
      <p:ext uri="{BB962C8B-B14F-4D97-AF65-F5344CB8AC3E}">
        <p14:creationId xmlns:p14="http://schemas.microsoft.com/office/powerpoint/2010/main" val="364713900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a:xfrm>
            <a:off x="1524000" y="1628342"/>
            <a:ext cx="8153400" cy="990600"/>
          </a:xfrm>
        </p:spPr>
        <p:txBody>
          <a:bodyPr>
            <a:normAutofit/>
          </a:bodyPr>
          <a:lstStyle/>
          <a:p>
            <a:pPr algn="l" eaLnBrk="1" hangingPunct="1"/>
            <a:r>
              <a:rPr lang="en-GB" altLang="en-US" sz="2500" dirty="0"/>
              <a:t>What is the debate about?</a:t>
            </a:r>
          </a:p>
        </p:txBody>
      </p:sp>
      <p:sp>
        <p:nvSpPr>
          <p:cNvPr id="3" name="Content Placeholder 2"/>
          <p:cNvSpPr>
            <a:spLocks noGrp="1"/>
          </p:cNvSpPr>
          <p:nvPr>
            <p:ph sz="quarter" idx="1"/>
          </p:nvPr>
        </p:nvSpPr>
        <p:spPr>
          <a:xfrm>
            <a:off x="1524000" y="2420888"/>
            <a:ext cx="4572000" cy="4437112"/>
          </a:xfrm>
        </p:spPr>
        <p:txBody>
          <a:bodyPr>
            <a:normAutofit fontScale="62500" lnSpcReduction="20000"/>
          </a:bodyPr>
          <a:lstStyle/>
          <a:p>
            <a:pPr marL="320040" indent="-320040">
              <a:buFont typeface="Wingdings" pitchFamily="2" charset="2"/>
              <a:buChar char="Ø"/>
              <a:defRPr/>
            </a:pPr>
            <a:r>
              <a:rPr lang="en-GB" dirty="0"/>
              <a:t>Material deprivation  theories suggest that the working class experience poverty and deprivation.</a:t>
            </a:r>
          </a:p>
          <a:p>
            <a:pPr marL="320040" indent="-320040">
              <a:buFont typeface="Wingdings" pitchFamily="2" charset="2"/>
              <a:buChar char="Ø"/>
              <a:defRPr/>
            </a:pPr>
            <a:endParaRPr lang="en-GB" dirty="0"/>
          </a:p>
          <a:p>
            <a:pPr marL="320040" indent="-320040">
              <a:buFont typeface="Wingdings" pitchFamily="2" charset="2"/>
              <a:buChar char="Ø"/>
              <a:defRPr/>
            </a:pPr>
            <a:r>
              <a:rPr lang="en-GB" dirty="0"/>
              <a:t>This leads to the failure of their children to benefit from the education system</a:t>
            </a:r>
          </a:p>
          <a:p>
            <a:pPr marL="320040" indent="-320040">
              <a:buFont typeface="Wingdings" pitchFamily="2" charset="2"/>
              <a:buChar char="Ø"/>
              <a:defRPr/>
            </a:pPr>
            <a:endParaRPr lang="en-GB" dirty="0"/>
          </a:p>
          <a:p>
            <a:pPr marL="320040" indent="-320040">
              <a:buFont typeface="Wingdings" pitchFamily="2" charset="2"/>
              <a:buChar char="Ø"/>
              <a:defRPr/>
            </a:pPr>
            <a:r>
              <a:rPr lang="en-GB" dirty="0"/>
              <a:t>Whilst the negative impact of deprivation on education is recognised, it is not a sharp research focus in contemporary Britain, where the effectiveness of schools is considered to be more important for children’s success.</a:t>
            </a:r>
          </a:p>
        </p:txBody>
      </p:sp>
      <p:sp>
        <p:nvSpPr>
          <p:cNvPr id="4" name="Title 1"/>
          <p:cNvSpPr txBox="1">
            <a:spLocks/>
          </p:cNvSpPr>
          <p:nvPr/>
        </p:nvSpPr>
        <p:spPr>
          <a:xfrm>
            <a:off x="1524000" y="0"/>
            <a:ext cx="7082430" cy="1628800"/>
          </a:xfrm>
          <a:prstGeom prst="rect">
            <a:avLst/>
          </a:prstGeom>
          <a:solidFill>
            <a:schemeClr val="tx1"/>
          </a:solidFill>
        </p:spPr>
        <p:txBody>
          <a:bodyPr vert="horz" lIns="91440" tIns="45720" rIns="91440" bIns="45720" rtlCol="0" anchor="t">
            <a:normAutofit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defRPr/>
            </a:pPr>
            <a:r>
              <a:rPr lang="en-GB" sz="3500" dirty="0">
                <a:solidFill>
                  <a:schemeClr val="bg1"/>
                </a:solidFill>
              </a:rPr>
              <a:t>To what extent do </a:t>
            </a:r>
            <a:r>
              <a:rPr lang="en-GB" sz="3500" b="1" dirty="0">
                <a:solidFill>
                  <a:schemeClr val="bg1"/>
                </a:solidFill>
              </a:rPr>
              <a:t>material factors </a:t>
            </a:r>
            <a:r>
              <a:rPr lang="en-GB" sz="3500" dirty="0">
                <a:solidFill>
                  <a:schemeClr val="bg1"/>
                </a:solidFill>
              </a:rPr>
              <a:t>explain different attainment levels between social groups?</a:t>
            </a:r>
          </a:p>
        </p:txBody>
      </p:sp>
      <p:sp>
        <p:nvSpPr>
          <p:cNvPr id="6" name="Title 1"/>
          <p:cNvSpPr txBox="1">
            <a:spLocks/>
          </p:cNvSpPr>
          <p:nvPr/>
        </p:nvSpPr>
        <p:spPr>
          <a:xfrm>
            <a:off x="6564760" y="1497016"/>
            <a:ext cx="4103241" cy="707848"/>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altLang="en-US" sz="2000" dirty="0"/>
              <a:t>What are the issues?</a:t>
            </a:r>
          </a:p>
        </p:txBody>
      </p:sp>
      <p:sp>
        <p:nvSpPr>
          <p:cNvPr id="7" name="Content Placeholder 2"/>
          <p:cNvSpPr txBox="1">
            <a:spLocks/>
          </p:cNvSpPr>
          <p:nvPr/>
        </p:nvSpPr>
        <p:spPr>
          <a:xfrm>
            <a:off x="6240016" y="1911900"/>
            <a:ext cx="4427984" cy="4946100"/>
          </a:xfrm>
          <a:prstGeom prst="rect">
            <a:avLst/>
          </a:prstGeom>
        </p:spPr>
        <p:txBody>
          <a:bodyPr vert="horz" lIns="91440" tIns="45720" rIns="91440" bIns="45720" rtlCol="0" anchor="ctr">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GB" altLang="en-US" sz="2000" dirty="0"/>
              <a:t>Children who grow up in poverty have the lowest levels of educational attainment. </a:t>
            </a:r>
          </a:p>
          <a:p>
            <a:r>
              <a:rPr lang="en-GB" altLang="en-US" sz="2000" dirty="0"/>
              <a:t>The gap between the poor and the remainder of the population is growing as the children grow older.</a:t>
            </a:r>
          </a:p>
          <a:p>
            <a:r>
              <a:rPr lang="en-GB" altLang="en-US" sz="2000" dirty="0"/>
              <a:t>Fewer from the working class go on to further and higher education. </a:t>
            </a:r>
          </a:p>
          <a:p>
            <a:r>
              <a:rPr lang="en-GB" altLang="en-US" sz="2000" dirty="0"/>
              <a:t>Sociologists explain this by referring to material deprivation.</a:t>
            </a:r>
          </a:p>
          <a:p>
            <a:endParaRPr lang="en-GB" altLang="en-US" sz="2000" dirty="0"/>
          </a:p>
          <a:p>
            <a:pPr marL="0" indent="0">
              <a:buNone/>
            </a:pPr>
            <a:r>
              <a:rPr lang="en-GB" altLang="en-US" sz="2000" dirty="0"/>
              <a:t>The key theories associated with material deprivation theory are </a:t>
            </a:r>
            <a:r>
              <a:rPr lang="en-GB" altLang="en-US" sz="2000" b="1" dirty="0"/>
              <a:t>Marxists</a:t>
            </a:r>
            <a:r>
              <a:rPr lang="en-GB" altLang="en-US" sz="2000" dirty="0"/>
              <a:t> and </a:t>
            </a:r>
            <a:r>
              <a:rPr lang="en-GB" altLang="en-US" sz="2000" b="1" dirty="0"/>
              <a:t>Social Democrats</a:t>
            </a:r>
            <a:r>
              <a:rPr lang="en-GB" altLang="en-US" sz="2000" dirty="0"/>
              <a:t>.</a:t>
            </a:r>
          </a:p>
        </p:txBody>
      </p:sp>
      <p:pic>
        <p:nvPicPr>
          <p:cNvPr id="8" name="Picture 2" descr="Image result for material deprivation education money">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606430" y="131784"/>
            <a:ext cx="2061570" cy="136523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78345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7">
                                            <p:txEl>
                                              <p:pRg st="3" end="3"/>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7">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a:xfrm>
            <a:off x="1524000" y="1568"/>
            <a:ext cx="4572000" cy="1195184"/>
          </a:xfrm>
          <a:solidFill>
            <a:schemeClr val="tx1"/>
          </a:solidFill>
        </p:spPr>
        <p:txBody>
          <a:bodyPr>
            <a:normAutofit fontScale="90000"/>
          </a:bodyPr>
          <a:lstStyle/>
          <a:p>
            <a:pPr eaLnBrk="1" hangingPunct="1"/>
            <a:r>
              <a:rPr lang="en-GB" altLang="en-US" dirty="0">
                <a:solidFill>
                  <a:schemeClr val="bg1"/>
                </a:solidFill>
              </a:rPr>
              <a:t>What is material deprivation?</a:t>
            </a:r>
          </a:p>
        </p:txBody>
      </p:sp>
      <p:sp>
        <p:nvSpPr>
          <p:cNvPr id="11267" name="Content Placeholder 2"/>
          <p:cNvSpPr>
            <a:spLocks noGrp="1"/>
          </p:cNvSpPr>
          <p:nvPr>
            <p:ph sz="quarter" idx="1"/>
          </p:nvPr>
        </p:nvSpPr>
        <p:spPr>
          <a:xfrm>
            <a:off x="1524000" y="1268760"/>
            <a:ext cx="4572000" cy="5589240"/>
          </a:xfrm>
        </p:spPr>
        <p:txBody>
          <a:bodyPr>
            <a:normAutofit/>
          </a:bodyPr>
          <a:lstStyle/>
          <a:p>
            <a:pPr marL="320040" indent="-320040">
              <a:buFont typeface="Wingdings"/>
              <a:buChar char=""/>
              <a:defRPr/>
            </a:pPr>
            <a:r>
              <a:rPr lang="en-GB" sz="2800" dirty="0"/>
              <a:t>Material deprivation is when people do not have items considered to be ‘</a:t>
            </a:r>
            <a:r>
              <a:rPr lang="en-GB" sz="2800" dirty="0">
                <a:solidFill>
                  <a:schemeClr val="accent2">
                    <a:lumMod val="60000"/>
                    <a:lumOff val="40000"/>
                  </a:schemeClr>
                </a:solidFill>
              </a:rPr>
              <a:t>necessities</a:t>
            </a:r>
            <a:r>
              <a:rPr lang="en-GB" sz="2800" dirty="0"/>
              <a:t>’ by a majority of the population. </a:t>
            </a:r>
          </a:p>
          <a:p>
            <a:pPr marL="320040" indent="-320040">
              <a:buFont typeface="Wingdings"/>
              <a:buChar char=""/>
              <a:defRPr/>
            </a:pPr>
            <a:endParaRPr lang="en-GB" sz="2800" dirty="0"/>
          </a:p>
          <a:p>
            <a:pPr marL="320040" indent="-320040">
              <a:buFont typeface="Wingdings"/>
              <a:buChar char=""/>
              <a:defRPr/>
            </a:pPr>
            <a:r>
              <a:rPr lang="en-GB" sz="2800" dirty="0"/>
              <a:t>The fewer items a family has, the greater the degree of deprivation </a:t>
            </a:r>
          </a:p>
          <a:p>
            <a:pPr marL="0" indent="0">
              <a:buNone/>
              <a:defRPr/>
            </a:pPr>
            <a:endParaRPr lang="en-GB" sz="2800" dirty="0">
              <a:solidFill>
                <a:srgbClr val="FF0000"/>
              </a:solidFill>
            </a:endParaRPr>
          </a:p>
          <a:p>
            <a:pPr marL="0" indent="0">
              <a:buNone/>
              <a:defRPr/>
            </a:pPr>
            <a:r>
              <a:rPr lang="en-GB" sz="2800" dirty="0">
                <a:solidFill>
                  <a:srgbClr val="FF0000"/>
                </a:solidFill>
              </a:rPr>
              <a:t>Is this still a problem in the UK?</a:t>
            </a:r>
          </a:p>
        </p:txBody>
      </p:sp>
      <p:pic>
        <p:nvPicPr>
          <p:cNvPr id="5" name="Picture 2" descr="Image result for material deprivation education money">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606430" y="32216"/>
            <a:ext cx="2061570" cy="1365233"/>
          </a:xfrm>
          <a:prstGeom prst="rect">
            <a:avLst/>
          </a:prstGeom>
          <a:noFill/>
          <a:extLst>
            <a:ext uri="{909E8E84-426E-40DD-AFC4-6F175D3DCCD1}">
              <a14:hiddenFill xmlns:a14="http://schemas.microsoft.com/office/drawing/2010/main">
                <a:solidFill>
                  <a:srgbClr val="FFFFFF"/>
                </a:solidFill>
              </a14:hiddenFill>
            </a:ext>
          </a:extLst>
        </p:spPr>
      </p:pic>
      <p:sp>
        <p:nvSpPr>
          <p:cNvPr id="4" name="Content Placeholder 2"/>
          <p:cNvSpPr txBox="1">
            <a:spLocks/>
          </p:cNvSpPr>
          <p:nvPr/>
        </p:nvSpPr>
        <p:spPr>
          <a:xfrm>
            <a:off x="6168008" y="714832"/>
            <a:ext cx="4499992" cy="6336704"/>
          </a:xfrm>
          <a:prstGeom prst="rect">
            <a:avLst/>
          </a:prstGeom>
        </p:spPr>
        <p:txBody>
          <a:bodyPr vert="horz" lIns="91440" tIns="45720" rIns="91440" bIns="45720" rtlCol="0" anchor="ctr">
            <a:normAutofit fontScale="77500" lnSpcReduction="2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320040" indent="-320040">
              <a:buFont typeface="Wingdings"/>
              <a:buChar char=""/>
              <a:defRPr/>
            </a:pPr>
            <a:r>
              <a:rPr lang="en-GB" dirty="0"/>
              <a:t>According to government statistics, </a:t>
            </a:r>
          </a:p>
          <a:p>
            <a:pPr marL="640080" lvl="1" indent="-274320">
              <a:buFont typeface="Wingdings 2"/>
              <a:buChar char=""/>
              <a:defRPr/>
            </a:pPr>
            <a:r>
              <a:rPr lang="en-GB" dirty="0"/>
              <a:t>The UK has one of the worst records in Europe for high levels of child poverty.</a:t>
            </a:r>
          </a:p>
          <a:p>
            <a:pPr marL="640080" lvl="1" indent="-274320">
              <a:buFont typeface="Wingdings 2"/>
              <a:buChar char=""/>
              <a:defRPr/>
            </a:pPr>
            <a:r>
              <a:rPr lang="en-GB" dirty="0"/>
              <a:t>In 2007, 2.9 million British children were poor</a:t>
            </a:r>
          </a:p>
          <a:p>
            <a:pPr marL="640080" lvl="1" indent="-274320">
              <a:buFont typeface="Wingdings 2"/>
              <a:buChar char=""/>
              <a:defRPr/>
            </a:pPr>
            <a:r>
              <a:rPr lang="en-GB" dirty="0"/>
              <a:t>In 2004, one in four British children were poor</a:t>
            </a:r>
          </a:p>
          <a:p>
            <a:pPr marL="640080" lvl="1" indent="-274320">
              <a:buFont typeface="Wingdings 2"/>
              <a:buChar char=""/>
              <a:defRPr/>
            </a:pPr>
            <a:r>
              <a:rPr lang="en-GB" dirty="0"/>
              <a:t>10.2 per cent of children in the UK (1.3 million) are classified as being in severe poverty.</a:t>
            </a:r>
            <a:endParaRPr lang="en-GB" sz="2100" dirty="0"/>
          </a:p>
          <a:p>
            <a:pPr marL="640080" lvl="1" indent="-274320">
              <a:buFont typeface="Wingdings 2"/>
              <a:buChar char=""/>
              <a:defRPr/>
            </a:pPr>
            <a:endParaRPr lang="en-GB" dirty="0"/>
          </a:p>
          <a:p>
            <a:pPr marL="320040" indent="-320040">
              <a:buFont typeface="Wingdings"/>
              <a:buChar char=""/>
              <a:defRPr/>
            </a:pPr>
            <a:r>
              <a:rPr lang="en-GB" dirty="0"/>
              <a:t>There is a strong association between parents’ low level of educational attainment and severe child poverty. </a:t>
            </a:r>
          </a:p>
          <a:p>
            <a:pPr marL="0" indent="0">
              <a:buNone/>
              <a:defRPr/>
            </a:pPr>
            <a:r>
              <a:rPr lang="en-GB" dirty="0">
                <a:solidFill>
                  <a:srgbClr val="FF0000"/>
                </a:solidFill>
              </a:rPr>
              <a:t>	Why is this?</a:t>
            </a:r>
          </a:p>
        </p:txBody>
      </p:sp>
    </p:spTree>
    <p:extLst>
      <p:ext uri="{BB962C8B-B14F-4D97-AF65-F5344CB8AC3E}">
        <p14:creationId xmlns:p14="http://schemas.microsoft.com/office/powerpoint/2010/main" val="26334874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a:xfrm>
            <a:off x="1528192" y="0"/>
            <a:ext cx="7088088" cy="620688"/>
          </a:xfrm>
          <a:solidFill>
            <a:schemeClr val="tx1"/>
          </a:solidFill>
        </p:spPr>
        <p:txBody>
          <a:bodyPr>
            <a:normAutofit fontScale="90000"/>
          </a:bodyPr>
          <a:lstStyle/>
          <a:p>
            <a:pPr eaLnBrk="1" hangingPunct="1"/>
            <a:r>
              <a:rPr lang="en-GB" altLang="en-US">
                <a:solidFill>
                  <a:schemeClr val="bg1"/>
                </a:solidFill>
              </a:rPr>
              <a:t>The impact of deprivation</a:t>
            </a:r>
          </a:p>
        </p:txBody>
      </p:sp>
      <p:sp>
        <p:nvSpPr>
          <p:cNvPr id="3" name="Content Placeholder 2"/>
          <p:cNvSpPr>
            <a:spLocks noGrp="1"/>
          </p:cNvSpPr>
          <p:nvPr>
            <p:ph sz="quarter" idx="1"/>
          </p:nvPr>
        </p:nvSpPr>
        <p:spPr>
          <a:xfrm>
            <a:off x="1524000" y="620688"/>
            <a:ext cx="5580112" cy="3528392"/>
          </a:xfrm>
        </p:spPr>
        <p:txBody>
          <a:bodyPr anchor="ctr">
            <a:normAutofit fontScale="62500" lnSpcReduction="20000"/>
          </a:bodyPr>
          <a:lstStyle/>
          <a:p>
            <a:pPr marL="320040" indent="-320040">
              <a:buFont typeface="Wingdings"/>
              <a:buChar char=""/>
              <a:defRPr/>
            </a:pPr>
            <a:r>
              <a:rPr lang="en-GB" dirty="0"/>
              <a:t>Children, who live in poverty often live in small, and sometimes cold houses.</a:t>
            </a:r>
          </a:p>
          <a:p>
            <a:pPr marL="320040" indent="-320040">
              <a:buFont typeface="Wingdings"/>
              <a:buChar char=""/>
              <a:defRPr/>
            </a:pPr>
            <a:r>
              <a:rPr lang="en-GB" dirty="0"/>
              <a:t>Poverty can also lead to sickness which could in turn lead to absence from school. </a:t>
            </a:r>
          </a:p>
          <a:p>
            <a:pPr marL="320040" indent="-320040">
              <a:buFont typeface="Wingdings"/>
              <a:buChar char=""/>
              <a:defRPr/>
            </a:pPr>
            <a:r>
              <a:rPr lang="en-GB" dirty="0"/>
              <a:t>There may be little space to work.</a:t>
            </a:r>
          </a:p>
          <a:p>
            <a:pPr marL="320040" indent="-320040">
              <a:buFont typeface="Wingdings"/>
              <a:buChar char=""/>
              <a:defRPr/>
            </a:pPr>
            <a:r>
              <a:rPr lang="en-GB" dirty="0"/>
              <a:t>Some children have to work in the evening and at weekends to get money and therefore there is no time for homework and preparing for examinations. </a:t>
            </a:r>
          </a:p>
          <a:p>
            <a:pPr marL="320040" indent="-320040">
              <a:buFont typeface="Wingdings"/>
              <a:buChar char=""/>
              <a:defRPr/>
            </a:pPr>
            <a:r>
              <a:rPr lang="en-GB" dirty="0"/>
              <a:t>There is no money available to buy resources to support the child's education, such as books, a computer, additional tuition etc. </a:t>
            </a:r>
          </a:p>
        </p:txBody>
      </p:sp>
      <p:sp>
        <p:nvSpPr>
          <p:cNvPr id="4" name="Text Box 41"/>
          <p:cNvSpPr txBox="1">
            <a:spLocks noChangeArrowheads="1"/>
          </p:cNvSpPr>
          <p:nvPr/>
        </p:nvSpPr>
        <p:spPr bwMode="auto">
          <a:xfrm>
            <a:off x="3971900" y="4503876"/>
            <a:ext cx="2590800" cy="400110"/>
          </a:xfrm>
          <a:prstGeom prst="rect">
            <a:avLst/>
          </a:prstGeom>
          <a:noFill/>
          <a:ln w="9525">
            <a:noFill/>
            <a:miter lim="800000"/>
            <a:headEnd/>
            <a:tailEnd/>
          </a:ln>
          <a:effectLst/>
        </p:spPr>
        <p:txBody>
          <a:bodyPr>
            <a:spAutoFit/>
          </a:bodyPr>
          <a:lstStyle/>
          <a:p>
            <a:pPr>
              <a:spcBef>
                <a:spcPct val="50000"/>
              </a:spcBef>
              <a:defRPr/>
            </a:pPr>
            <a:r>
              <a:rPr lang="en-GB" sz="2000" b="1" dirty="0">
                <a:solidFill>
                  <a:srgbClr val="7030A0"/>
                </a:solidFill>
              </a:rPr>
              <a:t>Low pay work</a:t>
            </a:r>
          </a:p>
        </p:txBody>
      </p:sp>
      <p:sp>
        <p:nvSpPr>
          <p:cNvPr id="5" name="Text Box 42"/>
          <p:cNvSpPr txBox="1">
            <a:spLocks noChangeArrowheads="1"/>
          </p:cNvSpPr>
          <p:nvPr/>
        </p:nvSpPr>
        <p:spPr bwMode="auto">
          <a:xfrm>
            <a:off x="5461620" y="4069467"/>
            <a:ext cx="2057400" cy="400110"/>
          </a:xfrm>
          <a:prstGeom prst="rect">
            <a:avLst/>
          </a:prstGeom>
          <a:noFill/>
          <a:ln w="9525">
            <a:noFill/>
            <a:miter lim="800000"/>
            <a:headEnd/>
            <a:tailEnd/>
          </a:ln>
          <a:effectLst/>
        </p:spPr>
        <p:txBody>
          <a:bodyPr>
            <a:spAutoFit/>
          </a:bodyPr>
          <a:lstStyle/>
          <a:p>
            <a:pPr>
              <a:spcBef>
                <a:spcPct val="50000"/>
              </a:spcBef>
              <a:defRPr/>
            </a:pPr>
            <a:r>
              <a:rPr lang="en-GB" sz="2000" b="1" dirty="0">
                <a:solidFill>
                  <a:srgbClr val="7030A0"/>
                </a:solidFill>
              </a:rPr>
              <a:t>Poor diet</a:t>
            </a:r>
          </a:p>
        </p:txBody>
      </p:sp>
      <p:sp>
        <p:nvSpPr>
          <p:cNvPr id="6" name="Text Box 43"/>
          <p:cNvSpPr txBox="1">
            <a:spLocks noChangeArrowheads="1"/>
          </p:cNvSpPr>
          <p:nvPr/>
        </p:nvSpPr>
        <p:spPr bwMode="auto">
          <a:xfrm>
            <a:off x="3629000" y="4918591"/>
            <a:ext cx="2057400" cy="400110"/>
          </a:xfrm>
          <a:prstGeom prst="rect">
            <a:avLst/>
          </a:prstGeom>
          <a:noFill/>
          <a:ln w="9525">
            <a:noFill/>
            <a:miter lim="800000"/>
            <a:headEnd/>
            <a:tailEnd/>
          </a:ln>
          <a:effectLst/>
        </p:spPr>
        <p:txBody>
          <a:bodyPr>
            <a:spAutoFit/>
          </a:bodyPr>
          <a:lstStyle/>
          <a:p>
            <a:pPr>
              <a:spcBef>
                <a:spcPct val="50000"/>
              </a:spcBef>
              <a:defRPr/>
            </a:pPr>
            <a:r>
              <a:rPr lang="en-GB" sz="2000" b="1" dirty="0">
                <a:solidFill>
                  <a:srgbClr val="7030A0"/>
                </a:solidFill>
              </a:rPr>
              <a:t>Poor health</a:t>
            </a:r>
          </a:p>
        </p:txBody>
      </p:sp>
      <p:sp>
        <p:nvSpPr>
          <p:cNvPr id="7" name="Text Box 44"/>
          <p:cNvSpPr txBox="1">
            <a:spLocks noChangeArrowheads="1"/>
          </p:cNvSpPr>
          <p:nvPr/>
        </p:nvSpPr>
        <p:spPr bwMode="auto">
          <a:xfrm>
            <a:off x="4109060" y="5533955"/>
            <a:ext cx="2057400" cy="400110"/>
          </a:xfrm>
          <a:prstGeom prst="rect">
            <a:avLst/>
          </a:prstGeom>
          <a:noFill/>
          <a:ln w="9525">
            <a:noFill/>
            <a:miter lim="800000"/>
            <a:headEnd/>
            <a:tailEnd/>
          </a:ln>
          <a:effectLst/>
        </p:spPr>
        <p:txBody>
          <a:bodyPr>
            <a:spAutoFit/>
          </a:bodyPr>
          <a:lstStyle/>
          <a:p>
            <a:pPr>
              <a:spcBef>
                <a:spcPct val="50000"/>
              </a:spcBef>
              <a:defRPr/>
            </a:pPr>
            <a:r>
              <a:rPr lang="en-GB" sz="2000" b="1" dirty="0">
                <a:solidFill>
                  <a:srgbClr val="7030A0"/>
                </a:solidFill>
              </a:rPr>
              <a:t>Criminality </a:t>
            </a:r>
          </a:p>
        </p:txBody>
      </p:sp>
      <p:sp>
        <p:nvSpPr>
          <p:cNvPr id="8" name="Text Box 47"/>
          <p:cNvSpPr txBox="1">
            <a:spLocks noChangeArrowheads="1"/>
          </p:cNvSpPr>
          <p:nvPr/>
        </p:nvSpPr>
        <p:spPr bwMode="auto">
          <a:xfrm>
            <a:off x="6880428" y="4115634"/>
            <a:ext cx="2362200" cy="707886"/>
          </a:xfrm>
          <a:prstGeom prst="rect">
            <a:avLst/>
          </a:prstGeom>
          <a:noFill/>
          <a:ln w="9525">
            <a:noFill/>
            <a:miter lim="800000"/>
            <a:headEnd/>
            <a:tailEnd/>
          </a:ln>
          <a:effectLst/>
        </p:spPr>
        <p:txBody>
          <a:bodyPr>
            <a:spAutoFit/>
          </a:bodyPr>
          <a:lstStyle/>
          <a:p>
            <a:pPr>
              <a:spcBef>
                <a:spcPct val="50000"/>
              </a:spcBef>
              <a:defRPr/>
            </a:pPr>
            <a:r>
              <a:rPr lang="en-GB" sz="2000" b="1" dirty="0">
                <a:solidFill>
                  <a:srgbClr val="7030A0"/>
                </a:solidFill>
              </a:rPr>
              <a:t>Difficult working conditions</a:t>
            </a:r>
          </a:p>
        </p:txBody>
      </p:sp>
      <p:sp>
        <p:nvSpPr>
          <p:cNvPr id="9" name="Text Box 50"/>
          <p:cNvSpPr txBox="1">
            <a:spLocks noChangeArrowheads="1"/>
          </p:cNvSpPr>
          <p:nvPr/>
        </p:nvSpPr>
        <p:spPr bwMode="auto">
          <a:xfrm>
            <a:off x="7947228" y="4703931"/>
            <a:ext cx="2590800" cy="400110"/>
          </a:xfrm>
          <a:prstGeom prst="rect">
            <a:avLst/>
          </a:prstGeom>
          <a:noFill/>
          <a:ln w="9525">
            <a:noFill/>
            <a:miter lim="800000"/>
            <a:headEnd/>
            <a:tailEnd/>
          </a:ln>
          <a:effectLst/>
        </p:spPr>
        <p:txBody>
          <a:bodyPr>
            <a:spAutoFit/>
          </a:bodyPr>
          <a:lstStyle/>
          <a:p>
            <a:pPr algn="ctr">
              <a:spcBef>
                <a:spcPct val="50000"/>
              </a:spcBef>
              <a:defRPr/>
            </a:pPr>
            <a:r>
              <a:rPr lang="en-GB" sz="2000" b="1" dirty="0">
                <a:solidFill>
                  <a:srgbClr val="7030A0"/>
                </a:solidFill>
              </a:rPr>
              <a:t>Low qualifications</a:t>
            </a:r>
          </a:p>
        </p:txBody>
      </p:sp>
      <p:sp>
        <p:nvSpPr>
          <p:cNvPr id="10" name="Text Box 51"/>
          <p:cNvSpPr txBox="1">
            <a:spLocks noChangeArrowheads="1"/>
          </p:cNvSpPr>
          <p:nvPr/>
        </p:nvSpPr>
        <p:spPr bwMode="auto">
          <a:xfrm>
            <a:off x="7820000" y="5226179"/>
            <a:ext cx="2590800" cy="707886"/>
          </a:xfrm>
          <a:prstGeom prst="rect">
            <a:avLst/>
          </a:prstGeom>
          <a:noFill/>
          <a:ln w="9525">
            <a:noFill/>
            <a:miter lim="800000"/>
            <a:headEnd/>
            <a:tailEnd/>
          </a:ln>
          <a:effectLst/>
        </p:spPr>
        <p:txBody>
          <a:bodyPr>
            <a:spAutoFit/>
          </a:bodyPr>
          <a:lstStyle/>
          <a:p>
            <a:pPr>
              <a:spcBef>
                <a:spcPct val="50000"/>
              </a:spcBef>
              <a:defRPr/>
            </a:pPr>
            <a:r>
              <a:rPr lang="en-GB" sz="2000" b="1" dirty="0">
                <a:solidFill>
                  <a:srgbClr val="7030A0"/>
                </a:solidFill>
              </a:rPr>
              <a:t>Prejudice and discrimination</a:t>
            </a:r>
          </a:p>
        </p:txBody>
      </p:sp>
      <p:sp>
        <p:nvSpPr>
          <p:cNvPr id="11" name="Text Box 52"/>
          <p:cNvSpPr txBox="1">
            <a:spLocks noChangeArrowheads="1"/>
          </p:cNvSpPr>
          <p:nvPr/>
        </p:nvSpPr>
        <p:spPr bwMode="auto">
          <a:xfrm>
            <a:off x="4760168" y="6011366"/>
            <a:ext cx="2590800" cy="707886"/>
          </a:xfrm>
          <a:prstGeom prst="rect">
            <a:avLst/>
          </a:prstGeom>
          <a:noFill/>
          <a:ln w="9525">
            <a:noFill/>
            <a:miter lim="800000"/>
            <a:headEnd/>
            <a:tailEnd/>
          </a:ln>
          <a:effectLst/>
        </p:spPr>
        <p:txBody>
          <a:bodyPr>
            <a:spAutoFit/>
          </a:bodyPr>
          <a:lstStyle/>
          <a:p>
            <a:pPr>
              <a:spcBef>
                <a:spcPct val="50000"/>
              </a:spcBef>
              <a:defRPr/>
            </a:pPr>
            <a:r>
              <a:rPr lang="en-GB" sz="2000" b="1" dirty="0">
                <a:solidFill>
                  <a:srgbClr val="7030A0"/>
                </a:solidFill>
              </a:rPr>
              <a:t>Fewer ‘useful’ contacts</a:t>
            </a:r>
          </a:p>
        </p:txBody>
      </p:sp>
      <p:sp>
        <p:nvSpPr>
          <p:cNvPr id="12" name="Text Box 53"/>
          <p:cNvSpPr txBox="1">
            <a:spLocks noChangeArrowheads="1"/>
          </p:cNvSpPr>
          <p:nvPr/>
        </p:nvSpPr>
        <p:spPr bwMode="auto">
          <a:xfrm>
            <a:off x="6674688" y="6165254"/>
            <a:ext cx="2590800" cy="400110"/>
          </a:xfrm>
          <a:prstGeom prst="rect">
            <a:avLst/>
          </a:prstGeom>
          <a:noFill/>
          <a:ln w="9525">
            <a:noFill/>
            <a:miter lim="800000"/>
            <a:headEnd/>
            <a:tailEnd/>
          </a:ln>
          <a:effectLst/>
        </p:spPr>
        <p:txBody>
          <a:bodyPr>
            <a:spAutoFit/>
          </a:bodyPr>
          <a:lstStyle/>
          <a:p>
            <a:pPr>
              <a:spcBef>
                <a:spcPct val="50000"/>
              </a:spcBef>
              <a:defRPr/>
            </a:pPr>
            <a:r>
              <a:rPr lang="en-GB" sz="2000" b="1" dirty="0">
                <a:solidFill>
                  <a:srgbClr val="7030A0"/>
                </a:solidFill>
                <a:latin typeface="+mj-lt"/>
              </a:rPr>
              <a:t>Fewer opportunities</a:t>
            </a:r>
          </a:p>
        </p:txBody>
      </p:sp>
      <p:sp>
        <p:nvSpPr>
          <p:cNvPr id="13" name="Text Box 60"/>
          <p:cNvSpPr txBox="1">
            <a:spLocks noChangeArrowheads="1"/>
          </p:cNvSpPr>
          <p:nvPr/>
        </p:nvSpPr>
        <p:spPr bwMode="auto">
          <a:xfrm>
            <a:off x="5572100" y="4988798"/>
            <a:ext cx="1981200" cy="400110"/>
          </a:xfrm>
          <a:prstGeom prst="rect">
            <a:avLst/>
          </a:prstGeom>
          <a:noFill/>
          <a:ln w="9525">
            <a:noFill/>
            <a:miter lim="800000"/>
            <a:headEnd/>
            <a:tailEnd/>
          </a:ln>
          <a:effectLst/>
        </p:spPr>
        <p:txBody>
          <a:bodyPr>
            <a:spAutoFit/>
          </a:bodyPr>
          <a:lstStyle/>
          <a:p>
            <a:pPr algn="ctr">
              <a:spcBef>
                <a:spcPct val="50000"/>
              </a:spcBef>
              <a:defRPr/>
            </a:pPr>
            <a:r>
              <a:rPr lang="en-GB" sz="2000" b="1" dirty="0">
                <a:ln w="12700">
                  <a:solidFill>
                    <a:schemeClr val="tx2">
                      <a:satMod val="155000"/>
                    </a:schemeClr>
                  </a:solidFill>
                  <a:prstDash val="solid"/>
                </a:ln>
                <a:solidFill>
                  <a:srgbClr val="7030A0"/>
                </a:solidFill>
                <a:effectLst>
                  <a:glow rad="228600">
                    <a:schemeClr val="accent6">
                      <a:satMod val="175000"/>
                      <a:alpha val="40000"/>
                    </a:schemeClr>
                  </a:glow>
                  <a:outerShdw blurRad="41275" dist="20320" dir="1800000" algn="tl" rotWithShape="0">
                    <a:srgbClr val="000000">
                      <a:alpha val="40000"/>
                    </a:srgbClr>
                  </a:outerShdw>
                </a:effectLst>
              </a:rPr>
              <a:t>Poverty</a:t>
            </a:r>
          </a:p>
        </p:txBody>
      </p:sp>
      <p:pic>
        <p:nvPicPr>
          <p:cNvPr id="14" name="Picture 2" descr="Image result for material deprivation education money">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606430" y="-5680"/>
            <a:ext cx="2061570" cy="136523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367416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9"/>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1"/>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7"/>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6"/>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4"/>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p:bldP spid="8" grpId="0"/>
      <p:bldP spid="9" grpId="0"/>
      <p:bldP spid="10" grpId="0"/>
      <p:bldP spid="11" grpId="0"/>
      <p:bldP spid="12" grpId="0"/>
      <p:bldP spid="13"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a:xfrm>
            <a:off x="1524001" y="228600"/>
            <a:ext cx="4644008" cy="990600"/>
          </a:xfrm>
        </p:spPr>
        <p:txBody>
          <a:bodyPr>
            <a:normAutofit fontScale="90000"/>
          </a:bodyPr>
          <a:lstStyle/>
          <a:p>
            <a:pPr eaLnBrk="1" hangingPunct="1"/>
            <a:r>
              <a:rPr lang="en-GB" altLang="en-US" dirty="0"/>
              <a:t>Halsey, Heath and Ridge (1980s)</a:t>
            </a:r>
          </a:p>
        </p:txBody>
      </p:sp>
      <p:sp>
        <p:nvSpPr>
          <p:cNvPr id="13315" name="Content Placeholder 2"/>
          <p:cNvSpPr>
            <a:spLocks noGrp="1"/>
          </p:cNvSpPr>
          <p:nvPr>
            <p:ph sz="quarter" idx="1"/>
          </p:nvPr>
        </p:nvSpPr>
        <p:spPr>
          <a:xfrm>
            <a:off x="1527056" y="1700808"/>
            <a:ext cx="4499992" cy="4495800"/>
          </a:xfrm>
        </p:spPr>
        <p:txBody>
          <a:bodyPr anchor="ctr">
            <a:normAutofit fontScale="85000" lnSpcReduction="10000"/>
          </a:bodyPr>
          <a:lstStyle/>
          <a:p>
            <a:pPr marL="320040" indent="-320040">
              <a:buFont typeface="Wingdings"/>
              <a:buChar char=""/>
              <a:defRPr/>
            </a:pPr>
            <a:r>
              <a:rPr lang="en-GB" dirty="0"/>
              <a:t>Published the famous longitudinal study </a:t>
            </a:r>
            <a:r>
              <a:rPr lang="en-GB" i="1" dirty="0">
                <a:solidFill>
                  <a:schemeClr val="accent2">
                    <a:lumMod val="60000"/>
                    <a:lumOff val="40000"/>
                  </a:schemeClr>
                </a:solidFill>
              </a:rPr>
              <a:t>Origins and Destinations</a:t>
            </a:r>
            <a:r>
              <a:rPr lang="en-GB" dirty="0">
                <a:solidFill>
                  <a:schemeClr val="accent2">
                    <a:lumMod val="60000"/>
                    <a:lumOff val="40000"/>
                  </a:schemeClr>
                </a:solidFill>
              </a:rPr>
              <a:t>. </a:t>
            </a:r>
          </a:p>
          <a:p>
            <a:pPr marL="320040" indent="-320040">
              <a:buFont typeface="Wingdings"/>
              <a:buChar char=""/>
              <a:defRPr/>
            </a:pPr>
            <a:endParaRPr lang="en-GB" dirty="0"/>
          </a:p>
          <a:p>
            <a:pPr marL="320040" indent="-320040">
              <a:buFont typeface="Wingdings"/>
              <a:buChar char=""/>
              <a:defRPr/>
            </a:pPr>
            <a:r>
              <a:rPr lang="en-GB" dirty="0"/>
              <a:t>Poverty was identified as a critical factor in school failure.</a:t>
            </a:r>
            <a:br>
              <a:rPr lang="en-GB" dirty="0"/>
            </a:br>
            <a:endParaRPr lang="en-GB" dirty="0"/>
          </a:p>
          <a:p>
            <a:pPr marL="0" indent="0">
              <a:buNone/>
              <a:defRPr/>
            </a:pPr>
            <a:r>
              <a:rPr lang="en-GB" i="1" dirty="0">
                <a:solidFill>
                  <a:srgbClr val="FF0000"/>
                </a:solidFill>
              </a:rPr>
              <a:t>(Halsey identified as a socialist but essentially comes under the Marxist heading)</a:t>
            </a:r>
          </a:p>
        </p:txBody>
      </p:sp>
      <p:sp>
        <p:nvSpPr>
          <p:cNvPr id="4" name="Rectangle 2"/>
          <p:cNvSpPr txBox="1">
            <a:spLocks noChangeArrowheads="1"/>
          </p:cNvSpPr>
          <p:nvPr/>
        </p:nvSpPr>
        <p:spPr>
          <a:xfrm>
            <a:off x="6312025" y="1590715"/>
            <a:ext cx="4211961" cy="1158498"/>
          </a:xfrm>
          <a:prstGeom prst="rect">
            <a:avLst/>
          </a:prstGeom>
        </p:spPr>
        <p:txBody>
          <a:bodyPr vert="horz" lIns="91440" tIns="45720" rIns="91440" bIns="45720" rtlCol="0" anchor="ctr">
            <a:normAutofit fontScale="925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altLang="en-US" dirty="0"/>
              <a:t>Wedge and Prosser (1974) </a:t>
            </a:r>
            <a:endParaRPr lang="en-US" altLang="en-US" dirty="0"/>
          </a:p>
        </p:txBody>
      </p:sp>
      <p:sp>
        <p:nvSpPr>
          <p:cNvPr id="5" name="Rectangle 3"/>
          <p:cNvSpPr txBox="1">
            <a:spLocks noChangeArrowheads="1"/>
          </p:cNvSpPr>
          <p:nvPr/>
        </p:nvSpPr>
        <p:spPr>
          <a:xfrm>
            <a:off x="6430103" y="2708920"/>
            <a:ext cx="4211961" cy="4653136"/>
          </a:xfrm>
          <a:prstGeom prst="rect">
            <a:avLst/>
          </a:prstGeom>
        </p:spPr>
        <p:txBody>
          <a:bodyPr vert="horz" lIns="91440" tIns="45720" rIns="91440" bIns="45720" rtlCol="0">
            <a:normAutofit fontScale="70000" lnSpcReduction="2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nSpc>
                <a:spcPct val="90000"/>
              </a:lnSpc>
            </a:pPr>
            <a:r>
              <a:rPr lang="en-GB" altLang="en-US" dirty="0"/>
              <a:t>Longitudinal study of children born in one week in 1958.</a:t>
            </a:r>
          </a:p>
          <a:p>
            <a:pPr>
              <a:lnSpc>
                <a:spcPct val="90000"/>
              </a:lnSpc>
            </a:pPr>
            <a:r>
              <a:rPr lang="en-GB" altLang="en-US" dirty="0"/>
              <a:t>They were studied at age 11.</a:t>
            </a:r>
          </a:p>
          <a:p>
            <a:pPr>
              <a:lnSpc>
                <a:spcPct val="90000"/>
              </a:lnSpc>
            </a:pPr>
            <a:r>
              <a:rPr lang="en-GB" altLang="en-US" dirty="0"/>
              <a:t>Poor children are disadvantaged in terms of</a:t>
            </a:r>
          </a:p>
          <a:p>
            <a:pPr marL="952500" lvl="1" indent="-252413">
              <a:lnSpc>
                <a:spcPct val="90000"/>
              </a:lnSpc>
            </a:pPr>
            <a:r>
              <a:rPr lang="en-GB" altLang="en-US" dirty="0"/>
              <a:t>low income</a:t>
            </a:r>
          </a:p>
          <a:p>
            <a:pPr marL="952500" lvl="1" indent="-252413">
              <a:lnSpc>
                <a:spcPct val="90000"/>
              </a:lnSpc>
            </a:pPr>
            <a:r>
              <a:rPr lang="en-GB" altLang="en-US" dirty="0"/>
              <a:t>poor housing</a:t>
            </a:r>
          </a:p>
          <a:p>
            <a:pPr marL="952500" lvl="1" indent="-252413">
              <a:lnSpc>
                <a:spcPct val="90000"/>
              </a:lnSpc>
            </a:pPr>
            <a:r>
              <a:rPr lang="en-GB" altLang="en-US" dirty="0"/>
              <a:t>family composition (single parent or many siblings)</a:t>
            </a:r>
          </a:p>
          <a:p>
            <a:pPr>
              <a:lnSpc>
                <a:spcPct val="90000"/>
              </a:lnSpc>
            </a:pPr>
            <a:r>
              <a:rPr lang="en-GB" altLang="en-US" dirty="0"/>
              <a:t>Such children are more often ill, lighter at birth, and do less well in school compared with advantaged children.</a:t>
            </a:r>
          </a:p>
        </p:txBody>
      </p:sp>
      <p:pic>
        <p:nvPicPr>
          <p:cNvPr id="6" name="Picture 2" descr="Image result for material deprivation education money">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606430" y="1"/>
            <a:ext cx="2061570" cy="136523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107369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nvPr>
        </p:nvSpPr>
        <p:spPr>
          <a:xfrm>
            <a:off x="1524000" y="447964"/>
            <a:ext cx="6972672" cy="990600"/>
          </a:xfrm>
        </p:spPr>
        <p:txBody>
          <a:bodyPr/>
          <a:lstStyle/>
          <a:p>
            <a:pPr eaLnBrk="1" hangingPunct="1"/>
            <a:r>
              <a:rPr lang="en-GB" altLang="en-US" dirty="0"/>
              <a:t>Smith and Noble (1995)</a:t>
            </a:r>
          </a:p>
        </p:txBody>
      </p:sp>
      <p:sp>
        <p:nvSpPr>
          <p:cNvPr id="24579" name="Content Placeholder 2"/>
          <p:cNvSpPr>
            <a:spLocks noGrp="1"/>
          </p:cNvSpPr>
          <p:nvPr>
            <p:ph sz="quarter" idx="1"/>
          </p:nvPr>
        </p:nvSpPr>
        <p:spPr>
          <a:xfrm>
            <a:off x="2136775" y="1600200"/>
            <a:ext cx="8153400" cy="4495800"/>
          </a:xfrm>
        </p:spPr>
        <p:txBody>
          <a:bodyPr anchor="ctr"/>
          <a:lstStyle/>
          <a:p>
            <a:pPr eaLnBrk="1" hangingPunct="1"/>
            <a:r>
              <a:rPr lang="en-GB" altLang="en-US" dirty="0"/>
              <a:t>There are a number of additional hidden costs that are part of maintaining a child's education, </a:t>
            </a:r>
          </a:p>
          <a:p>
            <a:pPr lvl="1" eaLnBrk="1" hangingPunct="1"/>
            <a:r>
              <a:rPr lang="en-GB" altLang="en-US" dirty="0"/>
              <a:t>school uniform, </a:t>
            </a:r>
          </a:p>
          <a:p>
            <a:pPr lvl="1" eaLnBrk="1" hangingPunct="1"/>
            <a:r>
              <a:rPr lang="en-GB" altLang="en-US" dirty="0"/>
              <a:t>school dinners, </a:t>
            </a:r>
          </a:p>
          <a:p>
            <a:pPr lvl="1" eaLnBrk="1" hangingPunct="1"/>
            <a:r>
              <a:rPr lang="en-GB" altLang="en-US" dirty="0"/>
              <a:t>travelling to school, </a:t>
            </a:r>
          </a:p>
          <a:p>
            <a:pPr lvl="1" eaLnBrk="1" hangingPunct="1"/>
            <a:r>
              <a:rPr lang="en-GB" altLang="en-US" dirty="0"/>
              <a:t>necessary equipment, </a:t>
            </a:r>
          </a:p>
          <a:p>
            <a:pPr lvl="1" eaLnBrk="1" hangingPunct="1"/>
            <a:r>
              <a:rPr lang="en-GB" altLang="en-US" dirty="0"/>
              <a:t>educational trips with the school</a:t>
            </a:r>
          </a:p>
        </p:txBody>
      </p:sp>
      <p:pic>
        <p:nvPicPr>
          <p:cNvPr id="4" name="Picture 2" descr="Image result for material deprivation education money">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496672" y="260649"/>
            <a:ext cx="2061570" cy="136523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8924799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a:xfrm>
            <a:off x="1559848" y="447964"/>
            <a:ext cx="7046582" cy="990600"/>
          </a:xfrm>
        </p:spPr>
        <p:txBody>
          <a:bodyPr/>
          <a:lstStyle/>
          <a:p>
            <a:pPr eaLnBrk="1" hangingPunct="1"/>
            <a:r>
              <a:rPr lang="en-GB" altLang="en-US" dirty="0"/>
              <a:t>Labour Force Survey (1999)</a:t>
            </a:r>
            <a:endParaRPr lang="en-US" altLang="en-US" dirty="0"/>
          </a:p>
        </p:txBody>
      </p:sp>
      <p:sp>
        <p:nvSpPr>
          <p:cNvPr id="35843" name="Rectangle 3"/>
          <p:cNvSpPr>
            <a:spLocks noGrp="1" noChangeArrowheads="1"/>
          </p:cNvSpPr>
          <p:nvPr>
            <p:ph type="body" idx="1"/>
          </p:nvPr>
        </p:nvSpPr>
        <p:spPr>
          <a:xfrm>
            <a:off x="2136775" y="1600200"/>
            <a:ext cx="8153400" cy="4495800"/>
          </a:xfrm>
        </p:spPr>
        <p:txBody>
          <a:bodyPr>
            <a:normAutofit fontScale="85000" lnSpcReduction="10000"/>
          </a:bodyPr>
          <a:lstStyle/>
          <a:p>
            <a:pPr marL="320040" indent="-320040">
              <a:buFont typeface="Wingdings"/>
              <a:buChar char=""/>
              <a:defRPr/>
            </a:pPr>
            <a:r>
              <a:rPr lang="en-GB" dirty="0"/>
              <a:t>80% of those from professional social classes go on to higher education.</a:t>
            </a:r>
          </a:p>
          <a:p>
            <a:pPr marL="320040" indent="-320040">
              <a:buFont typeface="Wingdings"/>
              <a:buChar char=""/>
              <a:defRPr/>
            </a:pPr>
            <a:r>
              <a:rPr lang="en-GB" dirty="0"/>
              <a:t>14% of those from unskilled backgrounds go on to higher education.</a:t>
            </a:r>
          </a:p>
          <a:p>
            <a:pPr marL="320040" indent="-320040">
              <a:buFont typeface="Wingdings"/>
              <a:buChar char=""/>
              <a:defRPr/>
            </a:pPr>
            <a:r>
              <a:rPr lang="en-GB" dirty="0"/>
              <a:t>When higher education opportunities expand, it is the middle classes who are  more likely to take advantage of the increased investment by government.</a:t>
            </a:r>
          </a:p>
          <a:p>
            <a:pPr marL="320040" indent="-320040">
              <a:buFont typeface="Wingdings"/>
              <a:buChar char=""/>
              <a:defRPr/>
            </a:pPr>
            <a:r>
              <a:rPr lang="en-GB" dirty="0"/>
              <a:t>Fewer than 1% of those in unskilled work have a degree or higher qualification.</a:t>
            </a:r>
          </a:p>
          <a:p>
            <a:pPr marL="320040" indent="-320040">
              <a:buFont typeface="Wingdings"/>
              <a:buChar char=""/>
              <a:defRPr/>
            </a:pPr>
            <a:r>
              <a:rPr lang="en-GB" dirty="0"/>
              <a:t>66% of professional people have a university degree.</a:t>
            </a:r>
            <a:endParaRPr lang="en-US" dirty="0"/>
          </a:p>
        </p:txBody>
      </p:sp>
      <p:pic>
        <p:nvPicPr>
          <p:cNvPr id="4" name="Picture 2" descr="Image result for material deprivation education money">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606430" y="1"/>
            <a:ext cx="2061570" cy="136523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60980198"/>
      </p:ext>
    </p:extLst>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p:cNvSpPr>
            <a:spLocks noGrp="1"/>
          </p:cNvSpPr>
          <p:nvPr>
            <p:ph type="title"/>
          </p:nvPr>
        </p:nvSpPr>
        <p:spPr>
          <a:xfrm>
            <a:off x="1527176" y="259080"/>
            <a:ext cx="4496817" cy="990600"/>
          </a:xfrm>
        </p:spPr>
        <p:txBody>
          <a:bodyPr/>
          <a:lstStyle/>
          <a:p>
            <a:pPr eaLnBrk="1" hangingPunct="1"/>
            <a:r>
              <a:rPr lang="en-GB" altLang="en-US"/>
              <a:t>Fernstein (2003)</a:t>
            </a:r>
          </a:p>
        </p:txBody>
      </p:sp>
      <p:sp>
        <p:nvSpPr>
          <p:cNvPr id="26627" name="Content Placeholder 2"/>
          <p:cNvSpPr>
            <a:spLocks noGrp="1"/>
          </p:cNvSpPr>
          <p:nvPr>
            <p:ph sz="quarter" idx="1"/>
          </p:nvPr>
        </p:nvSpPr>
        <p:spPr>
          <a:xfrm>
            <a:off x="1524000" y="1556792"/>
            <a:ext cx="4499992" cy="4495800"/>
          </a:xfrm>
        </p:spPr>
        <p:txBody>
          <a:bodyPr anchor="ctr">
            <a:normAutofit fontScale="92500" lnSpcReduction="20000"/>
          </a:bodyPr>
          <a:lstStyle/>
          <a:p>
            <a:pPr eaLnBrk="1" hangingPunct="1"/>
            <a:r>
              <a:rPr lang="en-GB" altLang="en-US" sz="2800"/>
              <a:t>The educational achievement of a 26 year old could be accurately predicted by the wealth of the household when the child was 22 months. </a:t>
            </a:r>
          </a:p>
          <a:p>
            <a:pPr eaLnBrk="1" hangingPunct="1"/>
            <a:endParaRPr lang="en-GB" altLang="en-US" sz="2800"/>
          </a:p>
          <a:p>
            <a:pPr eaLnBrk="1" hangingPunct="1"/>
            <a:r>
              <a:rPr lang="en-GB" altLang="en-US" sz="2800"/>
              <a:t>Gaps were already opening up in attainment levels between children of different social background before they had all of their first teeth. </a:t>
            </a:r>
          </a:p>
        </p:txBody>
      </p:sp>
      <p:sp>
        <p:nvSpPr>
          <p:cNvPr id="4" name="Title 1"/>
          <p:cNvSpPr txBox="1">
            <a:spLocks/>
          </p:cNvSpPr>
          <p:nvPr/>
        </p:nvSpPr>
        <p:spPr>
          <a:xfrm>
            <a:off x="6094040" y="1373168"/>
            <a:ext cx="4572000" cy="9906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altLang="en-US" dirty="0"/>
              <a:t>Hutchings (2003)</a:t>
            </a:r>
          </a:p>
        </p:txBody>
      </p:sp>
      <p:sp>
        <p:nvSpPr>
          <p:cNvPr id="5" name="Content Placeholder 2"/>
          <p:cNvSpPr txBox="1">
            <a:spLocks/>
          </p:cNvSpPr>
          <p:nvPr/>
        </p:nvSpPr>
        <p:spPr>
          <a:xfrm>
            <a:off x="6094040" y="2362200"/>
            <a:ext cx="4573960" cy="4495800"/>
          </a:xfrm>
          <a:prstGeom prst="rect">
            <a:avLst/>
          </a:prstGeom>
        </p:spPr>
        <p:txBody>
          <a:bodyPr vert="horz" lIns="91440" tIns="45720" rIns="91440" bIns="45720" rtlCol="0">
            <a:normAutofit fontScale="85000" lnSpcReduction="1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GB" altLang="en-US" dirty="0"/>
              <a:t>If students from low-income families went to university, they often had to get evening jobs in order to pay for their course. </a:t>
            </a:r>
          </a:p>
          <a:p>
            <a:endParaRPr lang="en-GB" altLang="en-US" dirty="0"/>
          </a:p>
          <a:p>
            <a:r>
              <a:rPr lang="en-GB" altLang="en-US" dirty="0"/>
              <a:t>This may then possibly have the effect of them obtaining a lower degree or even having to leave the course before completing it.</a:t>
            </a:r>
          </a:p>
          <a:p>
            <a:endParaRPr lang="en-GB" altLang="en-US" dirty="0"/>
          </a:p>
        </p:txBody>
      </p:sp>
      <p:pic>
        <p:nvPicPr>
          <p:cNvPr id="6" name="Picture 2" descr="Image result for material deprivation education money">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496672" y="36800"/>
            <a:ext cx="2061570" cy="136523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301992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524000" y="0"/>
            <a:ext cx="9144000" cy="1077218"/>
          </a:xfrm>
          <a:prstGeom prst="rect">
            <a:avLst/>
          </a:prstGeom>
          <a:solidFill>
            <a:schemeClr val="bg2"/>
          </a:solidFill>
        </p:spPr>
        <p:txBody>
          <a:bodyPr wrap="square" rtlCol="0">
            <a:spAutoFit/>
          </a:bodyPr>
          <a:lstStyle/>
          <a:p>
            <a:pPr algn="ctr"/>
            <a:r>
              <a:rPr lang="en-GB" sz="3200" b="1" dirty="0"/>
              <a:t>Educational inequalities in a global context:  Global gender inequalities in education:</a:t>
            </a:r>
          </a:p>
        </p:txBody>
      </p:sp>
      <p:sp>
        <p:nvSpPr>
          <p:cNvPr id="3" name="TextBox 2"/>
          <p:cNvSpPr txBox="1"/>
          <p:nvPr/>
        </p:nvSpPr>
        <p:spPr>
          <a:xfrm>
            <a:off x="1524000" y="1052737"/>
            <a:ext cx="9144000" cy="4524315"/>
          </a:xfrm>
          <a:prstGeom prst="rect">
            <a:avLst/>
          </a:prstGeom>
          <a:noFill/>
        </p:spPr>
        <p:txBody>
          <a:bodyPr wrap="square" rtlCol="0">
            <a:spAutoFit/>
          </a:bodyPr>
          <a:lstStyle/>
          <a:p>
            <a:r>
              <a:rPr lang="en-GB" dirty="0"/>
              <a:t>Read the information on pages 147-151</a:t>
            </a:r>
          </a:p>
          <a:p>
            <a:r>
              <a:rPr lang="en-GB" dirty="0"/>
              <a:t>1. Explain what is meant by ‘global </a:t>
            </a:r>
            <a:r>
              <a:rPr lang="en-GB" i="1" dirty="0"/>
              <a:t>gender apartheid</a:t>
            </a:r>
            <a:r>
              <a:rPr lang="en-GB" dirty="0"/>
              <a:t>’</a:t>
            </a:r>
          </a:p>
          <a:p>
            <a:endParaRPr lang="en-GB" dirty="0"/>
          </a:p>
          <a:p>
            <a:endParaRPr lang="en-GB" dirty="0"/>
          </a:p>
          <a:p>
            <a:endParaRPr lang="en-GB" dirty="0"/>
          </a:p>
          <a:p>
            <a:endParaRPr lang="en-GB" dirty="0"/>
          </a:p>
          <a:p>
            <a:endParaRPr lang="en-GB" dirty="0"/>
          </a:p>
          <a:p>
            <a:r>
              <a:rPr lang="en-GB" dirty="0"/>
              <a:t>2. Explain the aims and findings of the UN regarding this</a:t>
            </a:r>
          </a:p>
          <a:p>
            <a:pPr marL="342900" indent="-342900">
              <a:buFont typeface="+mj-lt"/>
              <a:buAutoNum type="arabicPeriod"/>
            </a:pPr>
            <a:endParaRPr lang="en-GB" dirty="0"/>
          </a:p>
          <a:p>
            <a:pPr marL="342900" indent="-342900">
              <a:buFont typeface="+mj-lt"/>
              <a:buAutoNum type="arabicPeriod"/>
            </a:pPr>
            <a:endParaRPr lang="en-GB" dirty="0"/>
          </a:p>
          <a:p>
            <a:pPr marL="342900" indent="-342900">
              <a:buFont typeface="+mj-lt"/>
              <a:buAutoNum type="arabicPeriod"/>
            </a:pPr>
            <a:endParaRPr lang="en-GB" dirty="0"/>
          </a:p>
          <a:p>
            <a:pPr marL="342900" indent="-342900">
              <a:buFont typeface="+mj-lt"/>
              <a:buAutoNum type="arabicPeriod"/>
            </a:pPr>
            <a:endParaRPr lang="en-GB" dirty="0"/>
          </a:p>
          <a:p>
            <a:endParaRPr lang="en-GB" dirty="0"/>
          </a:p>
          <a:p>
            <a:pPr marL="342900" indent="-342900">
              <a:buFont typeface="+mj-lt"/>
              <a:buAutoNum type="arabicPeriod"/>
            </a:pPr>
            <a:endParaRPr lang="en-GB" dirty="0"/>
          </a:p>
          <a:p>
            <a:endParaRPr lang="en-GB" dirty="0"/>
          </a:p>
          <a:p>
            <a:r>
              <a:rPr lang="en-GB" dirty="0"/>
              <a:t>3. Explain the feminist criticisms of the UN’s approach</a:t>
            </a:r>
          </a:p>
        </p:txBody>
      </p:sp>
    </p:spTree>
    <p:extLst>
      <p:ext uri="{BB962C8B-B14F-4D97-AF65-F5344CB8AC3E}">
        <p14:creationId xmlns:p14="http://schemas.microsoft.com/office/powerpoint/2010/main" val="237848794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p:cNvSpPr>
            <a:spLocks noGrp="1"/>
          </p:cNvSpPr>
          <p:nvPr>
            <p:ph type="title"/>
          </p:nvPr>
        </p:nvSpPr>
        <p:spPr>
          <a:xfrm>
            <a:off x="1524000" y="307936"/>
            <a:ext cx="6972672" cy="990600"/>
          </a:xfrm>
        </p:spPr>
        <p:txBody>
          <a:bodyPr/>
          <a:lstStyle/>
          <a:p>
            <a:pPr eaLnBrk="1" hangingPunct="1"/>
            <a:r>
              <a:rPr lang="en-GB" altLang="en-US" dirty="0" err="1"/>
              <a:t>Kingdon</a:t>
            </a:r>
            <a:r>
              <a:rPr lang="en-GB" altLang="en-US" dirty="0"/>
              <a:t> and </a:t>
            </a:r>
            <a:r>
              <a:rPr lang="en-GB" altLang="en-US" dirty="0" err="1"/>
              <a:t>Cassen</a:t>
            </a:r>
            <a:r>
              <a:rPr lang="en-GB" altLang="en-US" dirty="0"/>
              <a:t> (2007)</a:t>
            </a:r>
          </a:p>
        </p:txBody>
      </p:sp>
      <p:sp>
        <p:nvSpPr>
          <p:cNvPr id="28675" name="Content Placeholder 2"/>
          <p:cNvSpPr>
            <a:spLocks noGrp="1"/>
          </p:cNvSpPr>
          <p:nvPr>
            <p:ph sz="quarter" idx="1"/>
          </p:nvPr>
        </p:nvSpPr>
        <p:spPr>
          <a:xfrm>
            <a:off x="2136775" y="1600200"/>
            <a:ext cx="8153400" cy="4495800"/>
          </a:xfrm>
        </p:spPr>
        <p:txBody>
          <a:bodyPr/>
          <a:lstStyle/>
          <a:p>
            <a:pPr eaLnBrk="1" hangingPunct="1"/>
            <a:r>
              <a:rPr lang="en-GB" altLang="en-US" dirty="0"/>
              <a:t>Factors associated with poverty such as free school meals, low levels of family employment, single parent families and poor educational qualifications of parents all contributed to low achievement. </a:t>
            </a:r>
          </a:p>
          <a:p>
            <a:pPr eaLnBrk="1" hangingPunct="1"/>
            <a:endParaRPr lang="en-GB" altLang="en-US" dirty="0"/>
          </a:p>
          <a:p>
            <a:pPr eaLnBrk="1" hangingPunct="1"/>
            <a:r>
              <a:rPr lang="en-GB" altLang="en-US" dirty="0"/>
              <a:t>Disadvantaged children also attend schools that rate low in the league tables.</a:t>
            </a:r>
          </a:p>
        </p:txBody>
      </p:sp>
      <p:pic>
        <p:nvPicPr>
          <p:cNvPr id="4" name="Picture 2" descr="Image result for material deprivation education money">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496672" y="260649"/>
            <a:ext cx="2061570" cy="136523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7391705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ext Placeholder 4"/>
          <p:cNvSpPr>
            <a:spLocks noGrp="1"/>
          </p:cNvSpPr>
          <p:nvPr>
            <p:ph type="body" idx="1"/>
          </p:nvPr>
        </p:nvSpPr>
        <p:spPr>
          <a:xfrm>
            <a:off x="1554128" y="1"/>
            <a:ext cx="6942544" cy="1500187"/>
          </a:xfrm>
        </p:spPr>
        <p:txBody>
          <a:bodyPr anchor="t">
            <a:normAutofit fontScale="85000" lnSpcReduction="10000"/>
          </a:bodyPr>
          <a:lstStyle/>
          <a:p>
            <a:pPr eaLnBrk="1" hangingPunct="1"/>
            <a:r>
              <a:rPr lang="en-GB" altLang="en-US" sz="4400" dirty="0"/>
              <a:t>Government policies designed to support poor children in education</a:t>
            </a:r>
          </a:p>
        </p:txBody>
      </p:sp>
      <p:sp>
        <p:nvSpPr>
          <p:cNvPr id="5" name="Content Placeholder 2"/>
          <p:cNvSpPr txBox="1">
            <a:spLocks/>
          </p:cNvSpPr>
          <p:nvPr/>
        </p:nvSpPr>
        <p:spPr>
          <a:xfrm>
            <a:off x="1524001" y="1412776"/>
            <a:ext cx="3023121" cy="5445224"/>
          </a:xfrm>
          <a:prstGeom prst="rect">
            <a:avLst/>
          </a:prstGeom>
        </p:spPr>
        <p:txBody>
          <a:bodyPr vert="horz" lIns="91440" tIns="45720" rIns="91440" bIns="45720" rtlCol="0" anchor="b">
            <a:normAutofit lnSpcReduction="10000"/>
          </a:bodyPr>
          <a:lstStyle>
            <a:lvl1pPr marL="0" indent="0" algn="l"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1pPr>
            <a:lvl2pPr marL="457200" indent="0" algn="l" defTabSz="914400" rtl="0" eaLnBrk="1" latinLnBrk="0" hangingPunct="1">
              <a:spcBef>
                <a:spcPct val="20000"/>
              </a:spcBef>
              <a:buFont typeface="Arial" panose="020B0604020202020204" pitchFamily="34" charset="0"/>
              <a:buNone/>
              <a:defRPr sz="1800" kern="1200">
                <a:solidFill>
                  <a:schemeClr val="tx1">
                    <a:tint val="75000"/>
                  </a:schemeClr>
                </a:solidFill>
                <a:latin typeface="+mn-lt"/>
                <a:ea typeface="+mn-ea"/>
                <a:cs typeface="+mn-cs"/>
              </a:defRPr>
            </a:lvl2pPr>
            <a:lvl3pPr marL="914400" indent="0" algn="l" defTabSz="914400" rtl="0" eaLnBrk="1" latinLnBrk="0" hangingPunct="1">
              <a:spcBef>
                <a:spcPct val="20000"/>
              </a:spcBef>
              <a:buFont typeface="Arial" panose="020B0604020202020204" pitchFamily="34" charset="0"/>
              <a:buNone/>
              <a:defRPr sz="1600" kern="1200">
                <a:solidFill>
                  <a:schemeClr val="tx1">
                    <a:tint val="75000"/>
                  </a:schemeClr>
                </a:solidFill>
                <a:latin typeface="+mn-lt"/>
                <a:ea typeface="+mn-ea"/>
                <a:cs typeface="+mn-cs"/>
              </a:defRPr>
            </a:lvl3pPr>
            <a:lvl4pPr marL="1371600" indent="0" algn="l" defTabSz="914400" rtl="0" eaLnBrk="1" latinLnBrk="0" hangingPunct="1">
              <a:spcBef>
                <a:spcPct val="20000"/>
              </a:spcBef>
              <a:buFont typeface="Arial" panose="020B0604020202020204" pitchFamily="34" charset="0"/>
              <a:buNone/>
              <a:defRPr sz="1400" kern="1200">
                <a:solidFill>
                  <a:schemeClr val="tx1">
                    <a:tint val="75000"/>
                  </a:schemeClr>
                </a:solidFill>
                <a:latin typeface="+mn-lt"/>
                <a:ea typeface="+mn-ea"/>
                <a:cs typeface="+mn-cs"/>
              </a:defRPr>
            </a:lvl4pPr>
            <a:lvl5pPr marL="1828800" indent="0" algn="l" defTabSz="914400" rtl="0" eaLnBrk="1" latinLnBrk="0" hangingPunct="1">
              <a:spcBef>
                <a:spcPct val="20000"/>
              </a:spcBef>
              <a:buFont typeface="Arial" panose="020B0604020202020204" pitchFamily="34" charset="0"/>
              <a:buNone/>
              <a:defRPr sz="1400" kern="1200">
                <a:solidFill>
                  <a:schemeClr val="tx1">
                    <a:tint val="75000"/>
                  </a:schemeClr>
                </a:solidFill>
                <a:latin typeface="+mn-lt"/>
                <a:ea typeface="+mn-ea"/>
                <a:cs typeface="+mn-cs"/>
              </a:defRPr>
            </a:lvl5pPr>
            <a:lvl6pPr marL="2286000" indent="0" algn="l" defTabSz="914400" rtl="0" eaLnBrk="1" latinLnBrk="0" hangingPunct="1">
              <a:spcBef>
                <a:spcPct val="20000"/>
              </a:spcBef>
              <a:buFont typeface="Arial" panose="020B0604020202020204" pitchFamily="34" charset="0"/>
              <a:buNone/>
              <a:defRPr sz="1400" kern="1200">
                <a:solidFill>
                  <a:schemeClr val="tx1">
                    <a:tint val="75000"/>
                  </a:schemeClr>
                </a:solidFill>
                <a:latin typeface="+mn-lt"/>
                <a:ea typeface="+mn-ea"/>
                <a:cs typeface="+mn-cs"/>
              </a:defRPr>
            </a:lvl6pPr>
            <a:lvl7pPr marL="2743200" indent="0" algn="l" defTabSz="914400" rtl="0" eaLnBrk="1" latinLnBrk="0" hangingPunct="1">
              <a:spcBef>
                <a:spcPct val="20000"/>
              </a:spcBef>
              <a:buFont typeface="Arial" panose="020B0604020202020204" pitchFamily="34" charset="0"/>
              <a:buNone/>
              <a:defRPr sz="1400" kern="1200">
                <a:solidFill>
                  <a:schemeClr val="tx1">
                    <a:tint val="75000"/>
                  </a:schemeClr>
                </a:solidFill>
                <a:latin typeface="+mn-lt"/>
                <a:ea typeface="+mn-ea"/>
                <a:cs typeface="+mn-cs"/>
              </a:defRPr>
            </a:lvl7pPr>
            <a:lvl8pPr marL="3200400" indent="0" algn="l" defTabSz="914400" rtl="0" eaLnBrk="1" latinLnBrk="0" hangingPunct="1">
              <a:spcBef>
                <a:spcPct val="20000"/>
              </a:spcBef>
              <a:buFont typeface="Arial" panose="020B0604020202020204" pitchFamily="34" charset="0"/>
              <a:buNone/>
              <a:defRPr sz="1400" kern="1200">
                <a:solidFill>
                  <a:schemeClr val="tx1">
                    <a:tint val="75000"/>
                  </a:schemeClr>
                </a:solidFill>
                <a:latin typeface="+mn-lt"/>
                <a:ea typeface="+mn-ea"/>
                <a:cs typeface="+mn-cs"/>
              </a:defRPr>
            </a:lvl8pPr>
            <a:lvl9pPr marL="3657600" indent="0" algn="l" defTabSz="914400" rtl="0" eaLnBrk="1" latinLnBrk="0" hangingPunct="1">
              <a:spcBef>
                <a:spcPct val="20000"/>
              </a:spcBef>
              <a:buFont typeface="Arial" panose="020B0604020202020204" pitchFamily="34" charset="0"/>
              <a:buNone/>
              <a:defRPr sz="1400" kern="1200">
                <a:solidFill>
                  <a:schemeClr val="tx1">
                    <a:tint val="75000"/>
                  </a:schemeClr>
                </a:solidFill>
                <a:latin typeface="+mn-lt"/>
                <a:ea typeface="+mn-ea"/>
                <a:cs typeface="+mn-cs"/>
              </a:defRPr>
            </a:lvl9pPr>
          </a:lstStyle>
          <a:p>
            <a:r>
              <a:rPr lang="en-GB" altLang="en-US" b="1" dirty="0">
                <a:solidFill>
                  <a:schemeClr val="tx1"/>
                </a:solidFill>
              </a:rPr>
              <a:t>Funding</a:t>
            </a:r>
          </a:p>
          <a:p>
            <a:pPr marL="342900" indent="-342900">
              <a:buFont typeface="Wingdings" panose="05000000000000000000" pitchFamily="2" charset="2"/>
              <a:buChar char="q"/>
            </a:pPr>
            <a:r>
              <a:rPr lang="en-GB" altLang="en-US" dirty="0">
                <a:solidFill>
                  <a:schemeClr val="tx1"/>
                </a:solidFill>
              </a:rPr>
              <a:t>The government has persisted in tackling problems of underachievement by creating policies that are directed at changing schools and teachers. </a:t>
            </a:r>
          </a:p>
          <a:p>
            <a:pPr marL="342900" indent="-342900">
              <a:buFont typeface="Wingdings" panose="05000000000000000000" pitchFamily="2" charset="2"/>
              <a:buChar char="q"/>
            </a:pPr>
            <a:endParaRPr lang="en-GB" altLang="en-US" dirty="0">
              <a:solidFill>
                <a:schemeClr val="tx1"/>
              </a:solidFill>
            </a:endParaRPr>
          </a:p>
          <a:p>
            <a:pPr marL="342900" indent="-342900">
              <a:buFont typeface="Wingdings" panose="05000000000000000000" pitchFamily="2" charset="2"/>
              <a:buChar char="q"/>
            </a:pPr>
            <a:r>
              <a:rPr lang="en-GB" altLang="en-US" dirty="0">
                <a:solidFill>
                  <a:schemeClr val="tx1"/>
                </a:solidFill>
              </a:rPr>
              <a:t>School funding under the New Right was directed towards high achieving schools because it was believed that if schools were in competition for funding, they would all improve.</a:t>
            </a:r>
          </a:p>
          <a:p>
            <a:pPr>
              <a:buFont typeface="Wingdings" pitchFamily="2" charset="2"/>
              <a:buChar char="L"/>
            </a:pPr>
            <a:endParaRPr lang="en-GB" altLang="en-US" dirty="0">
              <a:solidFill>
                <a:schemeClr val="tx1"/>
              </a:solidFill>
            </a:endParaRPr>
          </a:p>
        </p:txBody>
      </p:sp>
      <p:sp>
        <p:nvSpPr>
          <p:cNvPr id="6" name="Content Placeholder 2"/>
          <p:cNvSpPr txBox="1">
            <a:spLocks/>
          </p:cNvSpPr>
          <p:nvPr/>
        </p:nvSpPr>
        <p:spPr>
          <a:xfrm>
            <a:off x="4430456" y="1412776"/>
            <a:ext cx="3330079" cy="5287888"/>
          </a:xfrm>
          <a:prstGeom prst="rect">
            <a:avLst/>
          </a:prstGeom>
        </p:spPr>
        <p:txBody>
          <a:bodyPr vert="horz" lIns="91440" tIns="45720" rIns="91440" bIns="45720" rtlCol="0" anchor="t">
            <a:normAutofit fontScale="85000" lnSpcReduction="20000"/>
          </a:bodyPr>
          <a:lstStyle>
            <a:lvl1pPr marL="0" indent="0" algn="l"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1pPr>
            <a:lvl2pPr marL="457200" indent="0" algn="l" defTabSz="914400" rtl="0" eaLnBrk="1" latinLnBrk="0" hangingPunct="1">
              <a:spcBef>
                <a:spcPct val="20000"/>
              </a:spcBef>
              <a:buFont typeface="Arial" panose="020B0604020202020204" pitchFamily="34" charset="0"/>
              <a:buNone/>
              <a:defRPr sz="1800" kern="1200">
                <a:solidFill>
                  <a:schemeClr val="tx1">
                    <a:tint val="75000"/>
                  </a:schemeClr>
                </a:solidFill>
                <a:latin typeface="+mn-lt"/>
                <a:ea typeface="+mn-ea"/>
                <a:cs typeface="+mn-cs"/>
              </a:defRPr>
            </a:lvl2pPr>
            <a:lvl3pPr marL="914400" indent="0" algn="l" defTabSz="914400" rtl="0" eaLnBrk="1" latinLnBrk="0" hangingPunct="1">
              <a:spcBef>
                <a:spcPct val="20000"/>
              </a:spcBef>
              <a:buFont typeface="Arial" panose="020B0604020202020204" pitchFamily="34" charset="0"/>
              <a:buNone/>
              <a:defRPr sz="1600" kern="1200">
                <a:solidFill>
                  <a:schemeClr val="tx1">
                    <a:tint val="75000"/>
                  </a:schemeClr>
                </a:solidFill>
                <a:latin typeface="+mn-lt"/>
                <a:ea typeface="+mn-ea"/>
                <a:cs typeface="+mn-cs"/>
              </a:defRPr>
            </a:lvl3pPr>
            <a:lvl4pPr marL="1371600" indent="0" algn="l" defTabSz="914400" rtl="0" eaLnBrk="1" latinLnBrk="0" hangingPunct="1">
              <a:spcBef>
                <a:spcPct val="20000"/>
              </a:spcBef>
              <a:buFont typeface="Arial" panose="020B0604020202020204" pitchFamily="34" charset="0"/>
              <a:buNone/>
              <a:defRPr sz="1400" kern="1200">
                <a:solidFill>
                  <a:schemeClr val="tx1">
                    <a:tint val="75000"/>
                  </a:schemeClr>
                </a:solidFill>
                <a:latin typeface="+mn-lt"/>
                <a:ea typeface="+mn-ea"/>
                <a:cs typeface="+mn-cs"/>
              </a:defRPr>
            </a:lvl4pPr>
            <a:lvl5pPr marL="1828800" indent="0" algn="l" defTabSz="914400" rtl="0" eaLnBrk="1" latinLnBrk="0" hangingPunct="1">
              <a:spcBef>
                <a:spcPct val="20000"/>
              </a:spcBef>
              <a:buFont typeface="Arial" panose="020B0604020202020204" pitchFamily="34" charset="0"/>
              <a:buNone/>
              <a:defRPr sz="1400" kern="1200">
                <a:solidFill>
                  <a:schemeClr val="tx1">
                    <a:tint val="75000"/>
                  </a:schemeClr>
                </a:solidFill>
                <a:latin typeface="+mn-lt"/>
                <a:ea typeface="+mn-ea"/>
                <a:cs typeface="+mn-cs"/>
              </a:defRPr>
            </a:lvl5pPr>
            <a:lvl6pPr marL="2286000" indent="0" algn="l" defTabSz="914400" rtl="0" eaLnBrk="1" latinLnBrk="0" hangingPunct="1">
              <a:spcBef>
                <a:spcPct val="20000"/>
              </a:spcBef>
              <a:buFont typeface="Arial" panose="020B0604020202020204" pitchFamily="34" charset="0"/>
              <a:buNone/>
              <a:defRPr sz="1400" kern="1200">
                <a:solidFill>
                  <a:schemeClr val="tx1">
                    <a:tint val="75000"/>
                  </a:schemeClr>
                </a:solidFill>
                <a:latin typeface="+mn-lt"/>
                <a:ea typeface="+mn-ea"/>
                <a:cs typeface="+mn-cs"/>
              </a:defRPr>
            </a:lvl6pPr>
            <a:lvl7pPr marL="2743200" indent="0" algn="l" defTabSz="914400" rtl="0" eaLnBrk="1" latinLnBrk="0" hangingPunct="1">
              <a:spcBef>
                <a:spcPct val="20000"/>
              </a:spcBef>
              <a:buFont typeface="Arial" panose="020B0604020202020204" pitchFamily="34" charset="0"/>
              <a:buNone/>
              <a:defRPr sz="1400" kern="1200">
                <a:solidFill>
                  <a:schemeClr val="tx1">
                    <a:tint val="75000"/>
                  </a:schemeClr>
                </a:solidFill>
                <a:latin typeface="+mn-lt"/>
                <a:ea typeface="+mn-ea"/>
                <a:cs typeface="+mn-cs"/>
              </a:defRPr>
            </a:lvl7pPr>
            <a:lvl8pPr marL="3200400" indent="0" algn="l" defTabSz="914400" rtl="0" eaLnBrk="1" latinLnBrk="0" hangingPunct="1">
              <a:spcBef>
                <a:spcPct val="20000"/>
              </a:spcBef>
              <a:buFont typeface="Arial" panose="020B0604020202020204" pitchFamily="34" charset="0"/>
              <a:buNone/>
              <a:defRPr sz="1400" kern="1200">
                <a:solidFill>
                  <a:schemeClr val="tx1">
                    <a:tint val="75000"/>
                  </a:schemeClr>
                </a:solidFill>
                <a:latin typeface="+mn-lt"/>
                <a:ea typeface="+mn-ea"/>
                <a:cs typeface="+mn-cs"/>
              </a:defRPr>
            </a:lvl8pPr>
            <a:lvl9pPr marL="3657600" indent="0" algn="l" defTabSz="914400" rtl="0" eaLnBrk="1" latinLnBrk="0" hangingPunct="1">
              <a:spcBef>
                <a:spcPct val="20000"/>
              </a:spcBef>
              <a:buFont typeface="Arial" panose="020B0604020202020204" pitchFamily="34" charset="0"/>
              <a:buNone/>
              <a:defRPr sz="1400" kern="1200">
                <a:solidFill>
                  <a:schemeClr val="tx1">
                    <a:tint val="75000"/>
                  </a:schemeClr>
                </a:solidFill>
                <a:latin typeface="+mn-lt"/>
                <a:ea typeface="+mn-ea"/>
                <a:cs typeface="+mn-cs"/>
              </a:defRPr>
            </a:lvl9pPr>
          </a:lstStyle>
          <a:p>
            <a:pPr>
              <a:defRPr/>
            </a:pPr>
            <a:r>
              <a:rPr lang="en-GB" b="1" dirty="0">
                <a:solidFill>
                  <a:schemeClr val="tx1"/>
                </a:solidFill>
              </a:rPr>
              <a:t>EMA</a:t>
            </a:r>
          </a:p>
          <a:p>
            <a:pPr marL="320040" indent="-320040">
              <a:buFont typeface="Wingdings"/>
              <a:buChar char=""/>
              <a:defRPr/>
            </a:pPr>
            <a:r>
              <a:rPr lang="en-GB" dirty="0">
                <a:solidFill>
                  <a:schemeClr val="tx1"/>
                </a:solidFill>
              </a:rPr>
              <a:t>In 2002, the British government announced that it was providing a grant of £30 per week from September 2004 onwards to help some 16-19 year old students to stay in education. </a:t>
            </a:r>
          </a:p>
          <a:p>
            <a:pPr marL="320040" indent="-320040">
              <a:buFont typeface="Wingdings"/>
              <a:buChar char=""/>
              <a:defRPr/>
            </a:pPr>
            <a:r>
              <a:rPr lang="en-GB" dirty="0">
                <a:solidFill>
                  <a:schemeClr val="tx1"/>
                </a:solidFill>
              </a:rPr>
              <a:t>This scheme had already been piloted in some parts of the country and evidence showed a 6% increase in those who had stayed on in education. (DfES 2002)</a:t>
            </a:r>
          </a:p>
          <a:p>
            <a:pPr marL="320040" indent="-320040">
              <a:buFont typeface="Wingdings"/>
              <a:buChar char=""/>
              <a:defRPr/>
            </a:pPr>
            <a:r>
              <a:rPr lang="en-GB" dirty="0">
                <a:solidFill>
                  <a:schemeClr val="tx1"/>
                </a:solidFill>
              </a:rPr>
              <a:t>Unfortunately, these grants were small, and therefore there was insufficient assistance available for all those who wished to continue their education.</a:t>
            </a:r>
          </a:p>
          <a:p>
            <a:pPr marL="320040" indent="-320040">
              <a:buFont typeface="Wingdings"/>
              <a:buChar char=""/>
              <a:defRPr/>
            </a:pPr>
            <a:r>
              <a:rPr lang="en-GB" dirty="0">
                <a:solidFill>
                  <a:schemeClr val="tx1"/>
                </a:solidFill>
              </a:rPr>
              <a:t>2010 – New Conservative government abolished EMA.</a:t>
            </a:r>
            <a:br>
              <a:rPr lang="en-GB" dirty="0">
                <a:solidFill>
                  <a:schemeClr val="tx1"/>
                </a:solidFill>
              </a:rPr>
            </a:br>
            <a:endParaRPr lang="en-GB" dirty="0">
              <a:solidFill>
                <a:schemeClr val="tx1"/>
              </a:solidFill>
            </a:endParaRPr>
          </a:p>
        </p:txBody>
      </p:sp>
      <p:sp>
        <p:nvSpPr>
          <p:cNvPr id="7" name="Content Placeholder 2"/>
          <p:cNvSpPr txBox="1">
            <a:spLocks/>
          </p:cNvSpPr>
          <p:nvPr/>
        </p:nvSpPr>
        <p:spPr>
          <a:xfrm>
            <a:off x="7697888" y="1406664"/>
            <a:ext cx="2970113" cy="5287888"/>
          </a:xfrm>
          <a:prstGeom prst="rect">
            <a:avLst/>
          </a:prstGeom>
        </p:spPr>
        <p:txBody>
          <a:bodyPr vert="horz" lIns="91440" tIns="45720" rIns="91440" bIns="45720" rtlCol="0" anchor="t">
            <a:normAutofit fontScale="85000" lnSpcReduction="10000"/>
          </a:bodyPr>
          <a:lstStyle>
            <a:lvl1pPr marL="0" indent="0" algn="l"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1pPr>
            <a:lvl2pPr marL="457200" indent="0" algn="l" defTabSz="914400" rtl="0" eaLnBrk="1" latinLnBrk="0" hangingPunct="1">
              <a:spcBef>
                <a:spcPct val="20000"/>
              </a:spcBef>
              <a:buFont typeface="Arial" panose="020B0604020202020204" pitchFamily="34" charset="0"/>
              <a:buNone/>
              <a:defRPr sz="1800" kern="1200">
                <a:solidFill>
                  <a:schemeClr val="tx1">
                    <a:tint val="75000"/>
                  </a:schemeClr>
                </a:solidFill>
                <a:latin typeface="+mn-lt"/>
                <a:ea typeface="+mn-ea"/>
                <a:cs typeface="+mn-cs"/>
              </a:defRPr>
            </a:lvl2pPr>
            <a:lvl3pPr marL="914400" indent="0" algn="l" defTabSz="914400" rtl="0" eaLnBrk="1" latinLnBrk="0" hangingPunct="1">
              <a:spcBef>
                <a:spcPct val="20000"/>
              </a:spcBef>
              <a:buFont typeface="Arial" panose="020B0604020202020204" pitchFamily="34" charset="0"/>
              <a:buNone/>
              <a:defRPr sz="1600" kern="1200">
                <a:solidFill>
                  <a:schemeClr val="tx1">
                    <a:tint val="75000"/>
                  </a:schemeClr>
                </a:solidFill>
                <a:latin typeface="+mn-lt"/>
                <a:ea typeface="+mn-ea"/>
                <a:cs typeface="+mn-cs"/>
              </a:defRPr>
            </a:lvl3pPr>
            <a:lvl4pPr marL="1371600" indent="0" algn="l" defTabSz="914400" rtl="0" eaLnBrk="1" latinLnBrk="0" hangingPunct="1">
              <a:spcBef>
                <a:spcPct val="20000"/>
              </a:spcBef>
              <a:buFont typeface="Arial" panose="020B0604020202020204" pitchFamily="34" charset="0"/>
              <a:buNone/>
              <a:defRPr sz="1400" kern="1200">
                <a:solidFill>
                  <a:schemeClr val="tx1">
                    <a:tint val="75000"/>
                  </a:schemeClr>
                </a:solidFill>
                <a:latin typeface="+mn-lt"/>
                <a:ea typeface="+mn-ea"/>
                <a:cs typeface="+mn-cs"/>
              </a:defRPr>
            </a:lvl4pPr>
            <a:lvl5pPr marL="1828800" indent="0" algn="l" defTabSz="914400" rtl="0" eaLnBrk="1" latinLnBrk="0" hangingPunct="1">
              <a:spcBef>
                <a:spcPct val="20000"/>
              </a:spcBef>
              <a:buFont typeface="Arial" panose="020B0604020202020204" pitchFamily="34" charset="0"/>
              <a:buNone/>
              <a:defRPr sz="1400" kern="1200">
                <a:solidFill>
                  <a:schemeClr val="tx1">
                    <a:tint val="75000"/>
                  </a:schemeClr>
                </a:solidFill>
                <a:latin typeface="+mn-lt"/>
                <a:ea typeface="+mn-ea"/>
                <a:cs typeface="+mn-cs"/>
              </a:defRPr>
            </a:lvl5pPr>
            <a:lvl6pPr marL="2286000" indent="0" algn="l" defTabSz="914400" rtl="0" eaLnBrk="1" latinLnBrk="0" hangingPunct="1">
              <a:spcBef>
                <a:spcPct val="20000"/>
              </a:spcBef>
              <a:buFont typeface="Arial" panose="020B0604020202020204" pitchFamily="34" charset="0"/>
              <a:buNone/>
              <a:defRPr sz="1400" kern="1200">
                <a:solidFill>
                  <a:schemeClr val="tx1">
                    <a:tint val="75000"/>
                  </a:schemeClr>
                </a:solidFill>
                <a:latin typeface="+mn-lt"/>
                <a:ea typeface="+mn-ea"/>
                <a:cs typeface="+mn-cs"/>
              </a:defRPr>
            </a:lvl6pPr>
            <a:lvl7pPr marL="2743200" indent="0" algn="l" defTabSz="914400" rtl="0" eaLnBrk="1" latinLnBrk="0" hangingPunct="1">
              <a:spcBef>
                <a:spcPct val="20000"/>
              </a:spcBef>
              <a:buFont typeface="Arial" panose="020B0604020202020204" pitchFamily="34" charset="0"/>
              <a:buNone/>
              <a:defRPr sz="1400" kern="1200">
                <a:solidFill>
                  <a:schemeClr val="tx1">
                    <a:tint val="75000"/>
                  </a:schemeClr>
                </a:solidFill>
                <a:latin typeface="+mn-lt"/>
                <a:ea typeface="+mn-ea"/>
                <a:cs typeface="+mn-cs"/>
              </a:defRPr>
            </a:lvl7pPr>
            <a:lvl8pPr marL="3200400" indent="0" algn="l" defTabSz="914400" rtl="0" eaLnBrk="1" latinLnBrk="0" hangingPunct="1">
              <a:spcBef>
                <a:spcPct val="20000"/>
              </a:spcBef>
              <a:buFont typeface="Arial" panose="020B0604020202020204" pitchFamily="34" charset="0"/>
              <a:buNone/>
              <a:defRPr sz="1400" kern="1200">
                <a:solidFill>
                  <a:schemeClr val="tx1">
                    <a:tint val="75000"/>
                  </a:schemeClr>
                </a:solidFill>
                <a:latin typeface="+mn-lt"/>
                <a:ea typeface="+mn-ea"/>
                <a:cs typeface="+mn-cs"/>
              </a:defRPr>
            </a:lvl8pPr>
            <a:lvl9pPr marL="3657600" indent="0" algn="l" defTabSz="914400" rtl="0" eaLnBrk="1" latinLnBrk="0" hangingPunct="1">
              <a:spcBef>
                <a:spcPct val="20000"/>
              </a:spcBef>
              <a:buFont typeface="Arial" panose="020B0604020202020204" pitchFamily="34" charset="0"/>
              <a:buNone/>
              <a:defRPr sz="1400" kern="1200">
                <a:solidFill>
                  <a:schemeClr val="tx1">
                    <a:tint val="75000"/>
                  </a:schemeClr>
                </a:solidFill>
                <a:latin typeface="+mn-lt"/>
                <a:ea typeface="+mn-ea"/>
                <a:cs typeface="+mn-cs"/>
              </a:defRPr>
            </a:lvl9pPr>
          </a:lstStyle>
          <a:p>
            <a:pPr>
              <a:defRPr/>
            </a:pPr>
            <a:r>
              <a:rPr lang="en-GB" b="1" dirty="0">
                <a:solidFill>
                  <a:schemeClr val="tx1"/>
                </a:solidFill>
              </a:rPr>
              <a:t>Pupil premium:</a:t>
            </a:r>
          </a:p>
          <a:p>
            <a:pPr marL="320040" indent="-320040">
              <a:buFont typeface="Wingdings"/>
              <a:buChar char=""/>
              <a:defRPr/>
            </a:pPr>
            <a:r>
              <a:rPr lang="en-GB" dirty="0">
                <a:solidFill>
                  <a:schemeClr val="tx1"/>
                </a:solidFill>
              </a:rPr>
              <a:t>Introduced by Liberal Democrats in coalition government</a:t>
            </a:r>
          </a:p>
          <a:p>
            <a:pPr marL="320040" indent="-320040">
              <a:buFont typeface="Wingdings"/>
              <a:buChar char=""/>
              <a:defRPr/>
            </a:pPr>
            <a:r>
              <a:rPr lang="en-GB" dirty="0">
                <a:solidFill>
                  <a:schemeClr val="tx1"/>
                </a:solidFill>
              </a:rPr>
              <a:t>Extra money is provided for students who qualify for free school meals (FSM)</a:t>
            </a:r>
          </a:p>
          <a:p>
            <a:pPr marL="320040" indent="-320040">
              <a:buFont typeface="Wingdings"/>
              <a:buChar char=""/>
              <a:defRPr/>
            </a:pPr>
            <a:r>
              <a:rPr lang="en-GB" dirty="0">
                <a:solidFill>
                  <a:schemeClr val="tx1"/>
                </a:solidFill>
              </a:rPr>
              <a:t>This is intended to be used to provide equipment, trips etc in order to make up the gap between rich and poor.</a:t>
            </a:r>
          </a:p>
          <a:p>
            <a:pPr marL="320040" indent="-320040">
              <a:buFont typeface="Wingdings"/>
              <a:buChar char=""/>
              <a:defRPr/>
            </a:pPr>
            <a:r>
              <a:rPr lang="en-GB" dirty="0">
                <a:solidFill>
                  <a:schemeClr val="tx1"/>
                </a:solidFill>
              </a:rPr>
              <a:t>Difficult to determine success – evidence suggests that the attainment gap between PP and non-PP students hasn’t closed (by some measures increased).</a:t>
            </a:r>
            <a:br>
              <a:rPr lang="en-GB" dirty="0">
                <a:solidFill>
                  <a:schemeClr val="tx1"/>
                </a:solidFill>
              </a:rPr>
            </a:br>
            <a:endParaRPr lang="en-GB" dirty="0">
              <a:solidFill>
                <a:schemeClr val="tx1"/>
              </a:solidFill>
            </a:endParaRPr>
          </a:p>
        </p:txBody>
      </p:sp>
      <p:pic>
        <p:nvPicPr>
          <p:cNvPr id="8" name="Picture 2" descr="Image result for material deprivation education money">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606430" y="1"/>
            <a:ext cx="2061570" cy="136523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846600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P spid="6" grpId="0"/>
      <p:bldP spid="7"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p:cNvSpPr>
            <a:spLocks noGrp="1"/>
          </p:cNvSpPr>
          <p:nvPr>
            <p:ph type="title"/>
          </p:nvPr>
        </p:nvSpPr>
        <p:spPr>
          <a:xfrm>
            <a:off x="1524000" y="682616"/>
            <a:ext cx="7452320" cy="990600"/>
          </a:xfrm>
        </p:spPr>
        <p:txBody>
          <a:bodyPr>
            <a:normAutofit fontScale="90000"/>
          </a:bodyPr>
          <a:lstStyle/>
          <a:p>
            <a:pPr eaLnBrk="1" hangingPunct="1"/>
            <a:r>
              <a:rPr lang="en-GB" altLang="en-US" dirty="0"/>
              <a:t>2016 – Conservative government proposes reintroduction of grammar schools to help ‘poor’ children</a:t>
            </a:r>
          </a:p>
        </p:txBody>
      </p:sp>
      <p:sp>
        <p:nvSpPr>
          <p:cNvPr id="2" name="TextBox 1"/>
          <p:cNvSpPr txBox="1"/>
          <p:nvPr/>
        </p:nvSpPr>
        <p:spPr>
          <a:xfrm>
            <a:off x="1522472" y="2179360"/>
            <a:ext cx="4427984" cy="369332"/>
          </a:xfrm>
          <a:prstGeom prst="rect">
            <a:avLst/>
          </a:prstGeom>
          <a:noFill/>
        </p:spPr>
        <p:txBody>
          <a:bodyPr wrap="square" rtlCol="0">
            <a:spAutoFit/>
          </a:bodyPr>
          <a:lstStyle/>
          <a:p>
            <a:r>
              <a:rPr lang="en-GB" dirty="0">
                <a:latin typeface="Verdana" panose="020B0604030504040204" pitchFamily="34" charset="0"/>
                <a:ea typeface="Verdana" panose="020B0604030504040204" pitchFamily="34" charset="0"/>
                <a:cs typeface="Verdana" panose="020B0604030504040204" pitchFamily="34" charset="0"/>
              </a:rPr>
              <a:t>Arguments for:</a:t>
            </a:r>
          </a:p>
        </p:txBody>
      </p:sp>
      <p:sp>
        <p:nvSpPr>
          <p:cNvPr id="6" name="TextBox 5"/>
          <p:cNvSpPr txBox="1"/>
          <p:nvPr/>
        </p:nvSpPr>
        <p:spPr>
          <a:xfrm>
            <a:off x="6244640" y="2185214"/>
            <a:ext cx="4427984" cy="369332"/>
          </a:xfrm>
          <a:prstGeom prst="rect">
            <a:avLst/>
          </a:prstGeom>
          <a:noFill/>
        </p:spPr>
        <p:txBody>
          <a:bodyPr wrap="square" rtlCol="0">
            <a:spAutoFit/>
          </a:bodyPr>
          <a:lstStyle/>
          <a:p>
            <a:r>
              <a:rPr lang="en-GB" dirty="0">
                <a:latin typeface="Verdana" panose="020B0604030504040204" pitchFamily="34" charset="0"/>
                <a:ea typeface="Verdana" panose="020B0604030504040204" pitchFamily="34" charset="0"/>
                <a:cs typeface="Verdana" panose="020B0604030504040204" pitchFamily="34" charset="0"/>
              </a:rPr>
              <a:t>Arguments against:</a:t>
            </a:r>
          </a:p>
        </p:txBody>
      </p:sp>
      <p:pic>
        <p:nvPicPr>
          <p:cNvPr id="7" name="Picture 2" descr="Image result for material deprivation education money">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619006" y="1"/>
            <a:ext cx="2061570" cy="136523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6037670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ext Placeholder 4"/>
          <p:cNvSpPr>
            <a:spLocks noGrp="1"/>
          </p:cNvSpPr>
          <p:nvPr>
            <p:ph type="body" idx="1"/>
          </p:nvPr>
        </p:nvSpPr>
        <p:spPr>
          <a:xfrm>
            <a:off x="1524000" y="620689"/>
            <a:ext cx="7772400" cy="1500187"/>
          </a:xfrm>
        </p:spPr>
        <p:txBody>
          <a:bodyPr>
            <a:normAutofit fontScale="70000" lnSpcReduction="20000"/>
          </a:bodyPr>
          <a:lstStyle/>
          <a:p>
            <a:pPr eaLnBrk="1" hangingPunct="1"/>
            <a:r>
              <a:rPr lang="en-GB" altLang="en-US" sz="5400" dirty="0"/>
              <a:t>How does a higher family income assist a pupil from a middle class background?</a:t>
            </a:r>
          </a:p>
          <a:p>
            <a:pPr eaLnBrk="1" hangingPunct="1"/>
            <a:endParaRPr lang="en-GB" altLang="en-US" sz="5400" dirty="0"/>
          </a:p>
        </p:txBody>
      </p:sp>
      <p:graphicFrame>
        <p:nvGraphicFramePr>
          <p:cNvPr id="5" name="Diagram 4"/>
          <p:cNvGraphicFramePr/>
          <p:nvPr>
            <p:extLst>
              <p:ext uri="{D42A27DB-BD31-4B8C-83A1-F6EECF244321}">
                <p14:modId xmlns:p14="http://schemas.microsoft.com/office/powerpoint/2010/main" val="1624934087"/>
              </p:ext>
            </p:extLst>
          </p:nvPr>
        </p:nvGraphicFramePr>
        <p:xfrm>
          <a:off x="3193504" y="1419240"/>
          <a:ext cx="7467600" cy="54102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TextBox 5"/>
          <p:cNvSpPr txBox="1"/>
          <p:nvPr/>
        </p:nvSpPr>
        <p:spPr>
          <a:xfrm>
            <a:off x="2063552" y="5287962"/>
            <a:ext cx="2667000" cy="1570038"/>
          </a:xfrm>
          <a:prstGeom prst="rect">
            <a:avLst/>
          </a:prstGeom>
          <a:noFill/>
        </p:spPr>
        <p:txBody>
          <a:bodyPr>
            <a:spAutoFit/>
          </a:bodyPr>
          <a:lstStyle/>
          <a:p>
            <a:pPr>
              <a:defRPr/>
            </a:pPr>
            <a:r>
              <a:rPr lang="en-GB" sz="3200" dirty="0"/>
              <a:t>Staying rich and comfortable</a:t>
            </a:r>
          </a:p>
        </p:txBody>
      </p:sp>
      <p:pic>
        <p:nvPicPr>
          <p:cNvPr id="7" name="Picture 2" descr="Image result for material deprivation education money">
            <a:hlinkClick r:id="rId7"/>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8496672" y="260649"/>
            <a:ext cx="2061570" cy="136523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069898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AsOne/>
      </p:bldGraphic>
      <p:bldP spid="6"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1"/>
          <p:cNvSpPr>
            <a:spLocks noGrp="1"/>
          </p:cNvSpPr>
          <p:nvPr>
            <p:ph type="title"/>
          </p:nvPr>
        </p:nvSpPr>
        <p:spPr>
          <a:xfrm>
            <a:off x="1504960" y="188640"/>
            <a:ext cx="4519032" cy="990600"/>
          </a:xfrm>
        </p:spPr>
        <p:txBody>
          <a:bodyPr>
            <a:normAutofit fontScale="90000"/>
          </a:bodyPr>
          <a:lstStyle/>
          <a:p>
            <a:pPr eaLnBrk="1" hangingPunct="1"/>
            <a:r>
              <a:rPr lang="en-GB" altLang="en-US" dirty="0"/>
              <a:t>Summary of key points</a:t>
            </a:r>
          </a:p>
        </p:txBody>
      </p:sp>
      <p:sp>
        <p:nvSpPr>
          <p:cNvPr id="24579" name="Content Placeholder 2"/>
          <p:cNvSpPr>
            <a:spLocks noGrp="1"/>
          </p:cNvSpPr>
          <p:nvPr>
            <p:ph sz="quarter" idx="1"/>
          </p:nvPr>
        </p:nvSpPr>
        <p:spPr>
          <a:xfrm>
            <a:off x="1847528" y="1772816"/>
            <a:ext cx="8710714" cy="4267200"/>
          </a:xfrm>
        </p:spPr>
        <p:txBody>
          <a:bodyPr anchor="ctr">
            <a:normAutofit fontScale="92500" lnSpcReduction="20000"/>
          </a:bodyPr>
          <a:lstStyle/>
          <a:p>
            <a:pPr marL="320040" indent="-320040">
              <a:buFont typeface="Wingdings"/>
              <a:buChar char=""/>
              <a:defRPr/>
            </a:pPr>
            <a:r>
              <a:rPr lang="en-GB" dirty="0"/>
              <a:t>Poverty has a negative impact on school attainment</a:t>
            </a:r>
          </a:p>
          <a:p>
            <a:pPr marL="320040" indent="-320040">
              <a:buFont typeface="Wingdings"/>
              <a:buChar char=""/>
              <a:defRPr/>
            </a:pPr>
            <a:endParaRPr lang="en-GB" dirty="0"/>
          </a:p>
          <a:p>
            <a:pPr marL="320040" indent="-320040">
              <a:buFont typeface="Wingdings"/>
              <a:buChar char=""/>
              <a:defRPr/>
            </a:pPr>
            <a:r>
              <a:rPr lang="en-GB" dirty="0"/>
              <a:t>Education is a route to a comfortable and healthy life</a:t>
            </a:r>
          </a:p>
          <a:p>
            <a:pPr marL="320040" indent="-320040">
              <a:buFont typeface="Wingdings"/>
              <a:buChar char=""/>
              <a:defRPr/>
            </a:pPr>
            <a:endParaRPr lang="en-GB" dirty="0"/>
          </a:p>
          <a:p>
            <a:pPr marL="320040" indent="-320040">
              <a:buFont typeface="Wingdings"/>
              <a:buChar char=""/>
              <a:defRPr/>
            </a:pPr>
            <a:r>
              <a:rPr lang="en-GB" dirty="0"/>
              <a:t>Many children in the UK are poor and will not achieve their full potential in education</a:t>
            </a:r>
          </a:p>
          <a:p>
            <a:pPr marL="320040" indent="-320040">
              <a:buFont typeface="Wingdings"/>
              <a:buChar char=""/>
              <a:defRPr/>
            </a:pPr>
            <a:endParaRPr lang="en-GB" dirty="0"/>
          </a:p>
          <a:p>
            <a:pPr marL="320040" indent="-320040">
              <a:buFont typeface="Wingdings"/>
              <a:buChar char=""/>
              <a:defRPr/>
            </a:pPr>
            <a:r>
              <a:rPr lang="en-GB" dirty="0"/>
              <a:t>Rich people have strategies to avoid their children becoming poor – education is part of that process</a:t>
            </a:r>
          </a:p>
        </p:txBody>
      </p:sp>
      <p:pic>
        <p:nvPicPr>
          <p:cNvPr id="6" name="Picture 2" descr="Image result for material deprivation education money">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496672" y="1"/>
            <a:ext cx="2061570" cy="136523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7186545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512560" y="1"/>
            <a:ext cx="9155440" cy="646331"/>
          </a:xfrm>
          <a:prstGeom prst="rect">
            <a:avLst/>
          </a:prstGeom>
          <a:solidFill>
            <a:schemeClr val="bg2">
              <a:lumMod val="90000"/>
            </a:schemeClr>
          </a:solidFill>
        </p:spPr>
        <p:txBody>
          <a:bodyPr wrap="square" rtlCol="0">
            <a:spAutoFit/>
          </a:bodyPr>
          <a:lstStyle/>
          <a:p>
            <a:r>
              <a:rPr lang="en-GB" dirty="0"/>
              <a:t>Evaluation:</a:t>
            </a:r>
          </a:p>
          <a:p>
            <a:r>
              <a:rPr lang="en-GB" dirty="0"/>
              <a:t>Read the evaluation of material factors on page 118.  Summarise the arguments.</a:t>
            </a:r>
          </a:p>
        </p:txBody>
      </p:sp>
    </p:spTree>
    <p:extLst>
      <p:ext uri="{BB962C8B-B14F-4D97-AF65-F5344CB8AC3E}">
        <p14:creationId xmlns:p14="http://schemas.microsoft.com/office/powerpoint/2010/main" val="17483749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506056" y="1"/>
            <a:ext cx="9161944" cy="646331"/>
          </a:xfrm>
          <a:prstGeom prst="rect">
            <a:avLst/>
          </a:prstGeom>
          <a:solidFill>
            <a:schemeClr val="accent1">
              <a:lumMod val="40000"/>
              <a:lumOff val="60000"/>
            </a:schemeClr>
          </a:solidFill>
        </p:spPr>
        <p:txBody>
          <a:bodyPr wrap="square" rtlCol="0">
            <a:spAutoFit/>
          </a:bodyPr>
          <a:lstStyle/>
          <a:p>
            <a:r>
              <a:rPr lang="en-GB" dirty="0"/>
              <a:t>Task:</a:t>
            </a:r>
          </a:p>
          <a:p>
            <a:r>
              <a:rPr lang="en-GB" dirty="0"/>
              <a:t>Read the items in the activity on pages 118-119.  Answer the questions at the end of the activity.</a:t>
            </a:r>
          </a:p>
        </p:txBody>
      </p:sp>
    </p:spTree>
    <p:extLst>
      <p:ext uri="{BB962C8B-B14F-4D97-AF65-F5344CB8AC3E}">
        <p14:creationId xmlns:p14="http://schemas.microsoft.com/office/powerpoint/2010/main" val="36630789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271454"/>
            <a:ext cx="9160510" cy="2085538"/>
          </a:xfrm>
          <a:ln>
            <a:miter lim="800000"/>
            <a:headEnd/>
            <a:tailEnd/>
          </a:ln>
        </p:spPr>
        <p:txBody>
          <a:bodyPr>
            <a:normAutofit/>
          </a:bodyPr>
          <a:lstStyle/>
          <a:p>
            <a:pPr>
              <a:defRPr/>
            </a:pPr>
            <a:r>
              <a:rPr lang="en-GB" sz="3500" dirty="0"/>
              <a:t>To what extent do </a:t>
            </a:r>
            <a:r>
              <a:rPr lang="en-GB" sz="3500" b="1" dirty="0"/>
              <a:t>cultural factors </a:t>
            </a:r>
            <a:r>
              <a:rPr lang="en-GB" sz="3500" dirty="0"/>
              <a:t>explain different attainment levels between social groups?</a:t>
            </a:r>
          </a:p>
        </p:txBody>
      </p:sp>
      <p:sp>
        <p:nvSpPr>
          <p:cNvPr id="5123" name="Subtitle 2"/>
          <p:cNvSpPr>
            <a:spLocks noGrp="1"/>
          </p:cNvSpPr>
          <p:nvPr>
            <p:ph type="subTitle" idx="1"/>
          </p:nvPr>
        </p:nvSpPr>
        <p:spPr>
          <a:xfrm>
            <a:off x="4367808" y="27464"/>
            <a:ext cx="6300192" cy="1676400"/>
          </a:xfrm>
        </p:spPr>
        <p:txBody>
          <a:bodyPr/>
          <a:lstStyle/>
          <a:p>
            <a:pPr>
              <a:lnSpc>
                <a:spcPct val="90000"/>
              </a:lnSpc>
            </a:pPr>
            <a:r>
              <a:rPr lang="en-GB" altLang="en-US" dirty="0"/>
              <a:t>Do the working classes have a culture that leads to educational failure?</a:t>
            </a:r>
          </a:p>
        </p:txBody>
      </p:sp>
      <p:pic>
        <p:nvPicPr>
          <p:cNvPr id="19458" name="Picture 2" descr="http://www.bbc.co.uk/staticarchive/98490844d5d64fa2a9a0a85fbc5163533337a27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07491" y="21000"/>
            <a:ext cx="2739521" cy="1535792"/>
          </a:xfrm>
          <a:prstGeom prst="rect">
            <a:avLst/>
          </a:prstGeom>
          <a:noFill/>
          <a:extLst>
            <a:ext uri="{909E8E84-426E-40DD-AFC4-6F175D3DCCD1}">
              <a14:hiddenFill xmlns:a14="http://schemas.microsoft.com/office/drawing/2010/main">
                <a:solidFill>
                  <a:srgbClr val="FFFFFF"/>
                </a:solidFill>
              </a14:hiddenFill>
            </a:ext>
          </a:extLst>
        </p:spPr>
      </p:pic>
      <p:sp>
        <p:nvSpPr>
          <p:cNvPr id="6" name="Content Placeholder 2"/>
          <p:cNvSpPr txBox="1">
            <a:spLocks/>
          </p:cNvSpPr>
          <p:nvPr/>
        </p:nvSpPr>
        <p:spPr>
          <a:xfrm>
            <a:off x="1507490" y="2996952"/>
            <a:ext cx="9160510" cy="4248472"/>
          </a:xfrm>
          <a:prstGeom prst="rect">
            <a:avLst/>
          </a:prstGeom>
        </p:spPr>
        <p:txBody>
          <a:bodyPr vert="horz" lIns="91440" tIns="45720" rIns="91440" bIns="45720" rtlCol="0">
            <a:normAutofit fontScale="70000" lnSpcReduction="20000"/>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l">
              <a:defRPr/>
            </a:pPr>
            <a:r>
              <a:rPr lang="en-GB" altLang="en-US" b="1" dirty="0">
                <a:solidFill>
                  <a:schemeClr val="tx1"/>
                </a:solidFill>
              </a:rPr>
              <a:t>What is the debate about?</a:t>
            </a:r>
            <a:endParaRPr lang="en-GB" b="1" dirty="0">
              <a:solidFill>
                <a:schemeClr val="tx1"/>
              </a:solidFill>
            </a:endParaRPr>
          </a:p>
          <a:p>
            <a:pPr>
              <a:buFont typeface="Wingdings" pitchFamily="2" charset="2"/>
              <a:buChar char="Ø"/>
              <a:defRPr/>
            </a:pPr>
            <a:r>
              <a:rPr lang="en-GB" dirty="0">
                <a:solidFill>
                  <a:schemeClr val="tx1"/>
                </a:solidFill>
              </a:rPr>
              <a:t>Cultural deficit theories suggest that the working class have a culture which leads to educational failure for its children. They tend to claim that:</a:t>
            </a:r>
          </a:p>
          <a:p>
            <a:pPr>
              <a:buFont typeface="Wingdings" pitchFamily="2" charset="2"/>
              <a:buChar char="Ø"/>
              <a:defRPr/>
            </a:pPr>
            <a:endParaRPr lang="en-GB" dirty="0">
              <a:solidFill>
                <a:schemeClr val="tx1"/>
              </a:solidFill>
            </a:endParaRPr>
          </a:p>
          <a:p>
            <a:pPr marL="686753" lvl="1" indent="-320040">
              <a:buClr>
                <a:schemeClr val="accent3"/>
              </a:buClr>
              <a:buFont typeface="Wingdings 2" pitchFamily="18" charset="2"/>
              <a:buChar char=""/>
              <a:defRPr/>
            </a:pPr>
            <a:r>
              <a:rPr lang="en-GB" dirty="0">
                <a:solidFill>
                  <a:schemeClr val="tx1"/>
                </a:solidFill>
              </a:rPr>
              <a:t>The working class put less emphasis on formal education as a means of personal achievement, and see less value in staying on at school beyond the school-leaving age.</a:t>
            </a:r>
          </a:p>
          <a:p>
            <a:pPr marL="686753" lvl="1" indent="-320040">
              <a:buClr>
                <a:schemeClr val="accent3"/>
              </a:buClr>
              <a:buFont typeface="Wingdings 2" pitchFamily="18" charset="2"/>
              <a:buChar char=""/>
              <a:defRPr/>
            </a:pPr>
            <a:endParaRPr lang="en-GB" dirty="0">
              <a:solidFill>
                <a:schemeClr val="tx1"/>
              </a:solidFill>
            </a:endParaRPr>
          </a:p>
          <a:p>
            <a:pPr marL="686753" lvl="1" indent="-320040">
              <a:buClr>
                <a:schemeClr val="accent3"/>
              </a:buClr>
              <a:buFont typeface="Wingdings 2" pitchFamily="18" charset="2"/>
              <a:buChar char=""/>
              <a:defRPr/>
            </a:pPr>
            <a:r>
              <a:rPr lang="en-GB" dirty="0">
                <a:solidFill>
                  <a:schemeClr val="tx1"/>
                </a:solidFill>
              </a:rPr>
              <a:t>Members of the working class place less value on attaining a higher occupational status than the middle class.</a:t>
            </a:r>
          </a:p>
          <a:p>
            <a:pPr marL="686753" lvl="1" indent="-320040">
              <a:buClr>
                <a:schemeClr val="accent3"/>
              </a:buClr>
              <a:buFont typeface="Wingdings 2" pitchFamily="18" charset="2"/>
              <a:buChar char=""/>
              <a:defRPr/>
            </a:pPr>
            <a:endParaRPr lang="en-GB" dirty="0">
              <a:solidFill>
                <a:schemeClr val="tx1"/>
              </a:solidFill>
            </a:endParaRPr>
          </a:p>
          <a:p>
            <a:pPr marL="686753" lvl="1" indent="-320040">
              <a:buClr>
                <a:schemeClr val="accent3"/>
              </a:buClr>
              <a:buFont typeface="Wingdings 2" pitchFamily="18" charset="2"/>
              <a:buChar char=""/>
              <a:defRPr/>
            </a:pPr>
            <a:r>
              <a:rPr lang="en-GB" dirty="0">
                <a:solidFill>
                  <a:schemeClr val="tx1"/>
                </a:solidFill>
              </a:rPr>
              <a:t>There are cultural differences between the classes which act as a barrier to success for some children.</a:t>
            </a:r>
            <a:br>
              <a:rPr lang="en-GB" dirty="0">
                <a:solidFill>
                  <a:schemeClr val="tx1"/>
                </a:solidFill>
              </a:rPr>
            </a:br>
            <a:endParaRPr lang="en-GB" dirty="0">
              <a:solidFill>
                <a:schemeClr val="tx1"/>
              </a:solidFill>
            </a:endParaRPr>
          </a:p>
        </p:txBody>
      </p:sp>
    </p:spTree>
    <p:extLst>
      <p:ext uri="{BB962C8B-B14F-4D97-AF65-F5344CB8AC3E}">
        <p14:creationId xmlns:p14="http://schemas.microsoft.com/office/powerpoint/2010/main" val="40990952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6">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271454"/>
            <a:ext cx="9160510" cy="2085538"/>
          </a:xfrm>
          <a:ln>
            <a:miter lim="800000"/>
            <a:headEnd/>
            <a:tailEnd/>
          </a:ln>
        </p:spPr>
        <p:txBody>
          <a:bodyPr>
            <a:normAutofit/>
          </a:bodyPr>
          <a:lstStyle/>
          <a:p>
            <a:pPr>
              <a:defRPr/>
            </a:pPr>
            <a:r>
              <a:rPr lang="en-GB" sz="3500" dirty="0"/>
              <a:t>To what extent do </a:t>
            </a:r>
            <a:r>
              <a:rPr lang="en-GB" sz="3500" b="1" dirty="0"/>
              <a:t>cultural factors </a:t>
            </a:r>
            <a:r>
              <a:rPr lang="en-GB" sz="3500" dirty="0"/>
              <a:t>explain different attainment levels between social groups?</a:t>
            </a:r>
          </a:p>
        </p:txBody>
      </p:sp>
      <p:sp>
        <p:nvSpPr>
          <p:cNvPr id="5123" name="Subtitle 2"/>
          <p:cNvSpPr>
            <a:spLocks noGrp="1"/>
          </p:cNvSpPr>
          <p:nvPr>
            <p:ph type="subTitle" idx="1"/>
          </p:nvPr>
        </p:nvSpPr>
        <p:spPr>
          <a:xfrm>
            <a:off x="4367808" y="27464"/>
            <a:ext cx="6300192" cy="1676400"/>
          </a:xfrm>
        </p:spPr>
        <p:txBody>
          <a:bodyPr/>
          <a:lstStyle/>
          <a:p>
            <a:pPr>
              <a:lnSpc>
                <a:spcPct val="90000"/>
              </a:lnSpc>
            </a:pPr>
            <a:r>
              <a:rPr lang="en-GB" altLang="en-US" dirty="0"/>
              <a:t>Do the working classes have a culture that leads to educational failure?</a:t>
            </a:r>
          </a:p>
        </p:txBody>
      </p:sp>
      <p:pic>
        <p:nvPicPr>
          <p:cNvPr id="19458" name="Picture 2" descr="http://www.bbc.co.uk/staticarchive/98490844d5d64fa2a9a0a85fbc5163533337a27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07491" y="21000"/>
            <a:ext cx="2739521" cy="1535792"/>
          </a:xfrm>
          <a:prstGeom prst="rect">
            <a:avLst/>
          </a:prstGeom>
          <a:noFill/>
          <a:extLst>
            <a:ext uri="{909E8E84-426E-40DD-AFC4-6F175D3DCCD1}">
              <a14:hiddenFill xmlns:a14="http://schemas.microsoft.com/office/drawing/2010/main">
                <a:solidFill>
                  <a:srgbClr val="FFFFFF"/>
                </a:solidFill>
              </a14:hiddenFill>
            </a:ext>
          </a:extLst>
        </p:spPr>
      </p:pic>
      <p:sp>
        <p:nvSpPr>
          <p:cNvPr id="6" name="Content Placeholder 2"/>
          <p:cNvSpPr txBox="1">
            <a:spLocks/>
          </p:cNvSpPr>
          <p:nvPr/>
        </p:nvSpPr>
        <p:spPr>
          <a:xfrm>
            <a:off x="1507491" y="2996952"/>
            <a:ext cx="4580255" cy="4248472"/>
          </a:xfrm>
          <a:prstGeom prst="rect">
            <a:avLst/>
          </a:prstGeom>
        </p:spPr>
        <p:txBody>
          <a:bodyPr vert="horz" lIns="91440" tIns="45720" rIns="91440" bIns="45720" rtlCol="0">
            <a:normAutofit fontScale="85000" lnSpcReduction="20000"/>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l">
              <a:defRPr/>
            </a:pPr>
            <a:r>
              <a:rPr lang="en-GB" altLang="en-US" b="1" dirty="0">
                <a:solidFill>
                  <a:schemeClr val="tx1"/>
                </a:solidFill>
              </a:rPr>
              <a:t>What are the issues?</a:t>
            </a:r>
            <a:endParaRPr lang="en-GB" b="1" dirty="0">
              <a:solidFill>
                <a:schemeClr val="tx1"/>
              </a:solidFill>
            </a:endParaRPr>
          </a:p>
          <a:p>
            <a:pPr>
              <a:defRPr/>
            </a:pPr>
            <a:r>
              <a:rPr lang="en-GB" dirty="0"/>
              <a:t>Is there a culture or cycle of disadvantage affecting working class children?</a:t>
            </a:r>
          </a:p>
          <a:p>
            <a:pPr>
              <a:defRPr/>
            </a:pPr>
            <a:endParaRPr lang="en-GB" dirty="0"/>
          </a:p>
          <a:p>
            <a:pPr>
              <a:defRPr/>
            </a:pPr>
            <a:r>
              <a:rPr lang="en-GB" dirty="0"/>
              <a:t>Is the culture of working class people </a:t>
            </a:r>
            <a:r>
              <a:rPr lang="en-GB" b="1" dirty="0">
                <a:solidFill>
                  <a:schemeClr val="accent6">
                    <a:lumMod val="75000"/>
                  </a:schemeClr>
                </a:solidFill>
              </a:rPr>
              <a:t>different</a:t>
            </a:r>
            <a:r>
              <a:rPr lang="en-GB" dirty="0"/>
              <a:t> or </a:t>
            </a:r>
            <a:r>
              <a:rPr lang="en-GB" b="1" dirty="0">
                <a:solidFill>
                  <a:schemeClr val="accent6">
                    <a:lumMod val="75000"/>
                  </a:schemeClr>
                </a:solidFill>
              </a:rPr>
              <a:t>deficient</a:t>
            </a:r>
            <a:r>
              <a:rPr lang="en-GB" dirty="0"/>
              <a:t> in some way from the culture of the middle classes?</a:t>
            </a:r>
          </a:p>
          <a:p>
            <a:pPr marL="686753" lvl="1" indent="-320040">
              <a:buClr>
                <a:schemeClr val="accent3"/>
              </a:buClr>
              <a:buFont typeface="Wingdings 2" pitchFamily="18" charset="2"/>
              <a:buChar char=""/>
              <a:defRPr/>
            </a:pPr>
            <a:br>
              <a:rPr lang="en-GB" dirty="0">
                <a:solidFill>
                  <a:schemeClr val="tx1"/>
                </a:solidFill>
              </a:rPr>
            </a:br>
            <a:endParaRPr lang="en-GB" dirty="0">
              <a:solidFill>
                <a:schemeClr val="tx1"/>
              </a:solidFill>
            </a:endParaRPr>
          </a:p>
        </p:txBody>
      </p:sp>
      <p:sp>
        <p:nvSpPr>
          <p:cNvPr id="3" name="TextBox 2"/>
          <p:cNvSpPr txBox="1"/>
          <p:nvPr/>
        </p:nvSpPr>
        <p:spPr>
          <a:xfrm>
            <a:off x="6456040" y="3140968"/>
            <a:ext cx="4211960" cy="3277820"/>
          </a:xfrm>
          <a:prstGeom prst="rect">
            <a:avLst/>
          </a:prstGeom>
          <a:noFill/>
        </p:spPr>
        <p:txBody>
          <a:bodyPr wrap="square" rtlCol="0">
            <a:spAutoFit/>
          </a:bodyPr>
          <a:lstStyle/>
          <a:p>
            <a:r>
              <a:rPr lang="en-GB" altLang="en-US" sz="2700" dirty="0"/>
              <a:t>Cultural explanations are usually associated with</a:t>
            </a:r>
          </a:p>
          <a:p>
            <a:endParaRPr lang="en-GB" altLang="en-US" sz="2700" dirty="0"/>
          </a:p>
          <a:p>
            <a:pPr>
              <a:buFont typeface="Wingdings 2" pitchFamily="18" charset="2"/>
              <a:buNone/>
            </a:pPr>
            <a:r>
              <a:rPr lang="en-GB" altLang="en-US" sz="2700" dirty="0"/>
              <a:t>- </a:t>
            </a:r>
            <a:r>
              <a:rPr lang="en-GB" altLang="en-US" sz="2700" b="1" dirty="0"/>
              <a:t>Functionalist </a:t>
            </a:r>
            <a:r>
              <a:rPr lang="en-GB" altLang="en-US" sz="2700" dirty="0"/>
              <a:t>theorists</a:t>
            </a:r>
          </a:p>
          <a:p>
            <a:pPr>
              <a:buFont typeface="Wingdings 2" pitchFamily="18" charset="2"/>
              <a:buNone/>
            </a:pPr>
            <a:r>
              <a:rPr lang="en-GB" altLang="en-US" sz="2700" dirty="0"/>
              <a:t>- </a:t>
            </a:r>
            <a:r>
              <a:rPr lang="en-GB" altLang="en-US" sz="2700" b="1" dirty="0"/>
              <a:t>New Right </a:t>
            </a:r>
            <a:r>
              <a:rPr lang="en-GB" altLang="en-US" sz="2700" dirty="0"/>
              <a:t>theorists</a:t>
            </a:r>
          </a:p>
          <a:p>
            <a:pPr>
              <a:buFont typeface="Wingdings 2" pitchFamily="18" charset="2"/>
              <a:buNone/>
            </a:pPr>
            <a:endParaRPr lang="en-GB" altLang="en-US" sz="2700" dirty="0"/>
          </a:p>
          <a:p>
            <a:pPr>
              <a:buFont typeface="Wingdings 2" pitchFamily="18" charset="2"/>
              <a:buNone/>
            </a:pPr>
            <a:r>
              <a:rPr lang="en-GB" altLang="en-US" sz="2700" dirty="0"/>
              <a:t>(and criticised by </a:t>
            </a:r>
            <a:r>
              <a:rPr lang="en-GB" altLang="en-US" sz="2700" b="1" dirty="0"/>
              <a:t>Marxists</a:t>
            </a:r>
            <a:r>
              <a:rPr lang="en-GB" altLang="en-US" sz="2700" dirty="0"/>
              <a:t>...)</a:t>
            </a:r>
          </a:p>
          <a:p>
            <a:endParaRPr lang="en-GB" dirty="0"/>
          </a:p>
        </p:txBody>
      </p:sp>
    </p:spTree>
    <p:extLst>
      <p:ext uri="{BB962C8B-B14F-4D97-AF65-F5344CB8AC3E}">
        <p14:creationId xmlns:p14="http://schemas.microsoft.com/office/powerpoint/2010/main" val="16037288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a:xfrm>
            <a:off x="4247011" y="217396"/>
            <a:ext cx="8229600" cy="1143000"/>
          </a:xfrm>
        </p:spPr>
        <p:txBody>
          <a:bodyPr/>
          <a:lstStyle/>
          <a:p>
            <a:pPr algn="l" eaLnBrk="1" hangingPunct="1"/>
            <a:r>
              <a:rPr lang="en-GB" altLang="en-US" dirty="0"/>
              <a:t>Oscar Lewis (1950s)</a:t>
            </a:r>
          </a:p>
        </p:txBody>
      </p:sp>
      <p:sp>
        <p:nvSpPr>
          <p:cNvPr id="9219" name="Content Placeholder 2"/>
          <p:cNvSpPr>
            <a:spLocks noGrp="1"/>
          </p:cNvSpPr>
          <p:nvPr>
            <p:ph idx="1"/>
          </p:nvPr>
        </p:nvSpPr>
        <p:spPr/>
        <p:txBody>
          <a:bodyPr/>
          <a:lstStyle/>
          <a:p>
            <a:pPr eaLnBrk="1" hangingPunct="1"/>
            <a:r>
              <a:rPr lang="en-GB" altLang="en-US" sz="2800" dirty="0"/>
              <a:t>Introduced the idea of the </a:t>
            </a:r>
            <a:r>
              <a:rPr lang="en-GB" altLang="en-US" sz="2800" b="1" dirty="0"/>
              <a:t>culture of poverty</a:t>
            </a:r>
            <a:r>
              <a:rPr lang="en-GB" altLang="en-US" sz="2800" dirty="0"/>
              <a:t>. </a:t>
            </a:r>
          </a:p>
          <a:p>
            <a:pPr eaLnBrk="1" hangingPunct="1"/>
            <a:r>
              <a:rPr lang="en-GB" altLang="en-US" sz="2800" dirty="0"/>
              <a:t>Poor people develop distinct sub-cultural values to enable them to survive poverty, but which disadvantaged their children in school. </a:t>
            </a:r>
          </a:p>
          <a:p>
            <a:pPr eaLnBrk="1" hangingPunct="1"/>
            <a:r>
              <a:rPr lang="en-GB" altLang="en-US" sz="2800" dirty="0"/>
              <a:t>As individuals, people feel helpless and disempowered.</a:t>
            </a:r>
          </a:p>
          <a:p>
            <a:pPr eaLnBrk="1" hangingPunct="1"/>
            <a:r>
              <a:rPr lang="en-GB" altLang="en-US" sz="2800" dirty="0"/>
              <a:t>By the age of six or seven, children have absorbed the values of their culture and cannot take advantage of opportunities that may occur.</a:t>
            </a:r>
          </a:p>
          <a:p>
            <a:pPr eaLnBrk="1" hangingPunct="1"/>
            <a:endParaRPr lang="en-GB" altLang="en-US" sz="2800" dirty="0">
              <a:solidFill>
                <a:srgbClr val="FF0000"/>
              </a:solidFill>
            </a:endParaRPr>
          </a:p>
        </p:txBody>
      </p:sp>
      <p:pic>
        <p:nvPicPr>
          <p:cNvPr id="4" name="Picture 2" descr="http://www.bbc.co.uk/staticarchive/98490844d5d64fa2a9a0a85fbc5163533337a27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07491" y="21000"/>
            <a:ext cx="2739521" cy="1535792"/>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rot="2298099">
            <a:off x="9192344" y="188987"/>
            <a:ext cx="1475656" cy="1569660"/>
          </a:xfrm>
          <a:prstGeom prst="rect">
            <a:avLst/>
          </a:prstGeom>
          <a:noFill/>
        </p:spPr>
        <p:txBody>
          <a:bodyPr wrap="square" rtlCol="0">
            <a:spAutoFit/>
          </a:bodyPr>
          <a:lstStyle/>
          <a:p>
            <a:pPr algn="ctr"/>
            <a:r>
              <a:rPr lang="en-GB" sz="9600" dirty="0">
                <a:latin typeface="Stencil" panose="040409050D0802020404" pitchFamily="82" charset="0"/>
              </a:rPr>
              <a:t>F</a:t>
            </a:r>
          </a:p>
        </p:txBody>
      </p:sp>
    </p:spTree>
    <p:extLst>
      <p:ext uri="{BB962C8B-B14F-4D97-AF65-F5344CB8AC3E}">
        <p14:creationId xmlns:p14="http://schemas.microsoft.com/office/powerpoint/2010/main" val="319256195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503133" y="-9148"/>
            <a:ext cx="9144000" cy="5355312"/>
          </a:xfrm>
          <a:prstGeom prst="rect">
            <a:avLst/>
          </a:prstGeom>
          <a:noFill/>
        </p:spPr>
        <p:txBody>
          <a:bodyPr wrap="square" rtlCol="0">
            <a:spAutoFit/>
          </a:bodyPr>
          <a:lstStyle/>
          <a:p>
            <a:pPr marL="342900" indent="-342900">
              <a:buAutoNum type="arabicPeriod" startAt="4"/>
            </a:pPr>
            <a:r>
              <a:rPr lang="en-GB" dirty="0"/>
              <a:t>How is gender apartheid measured?</a:t>
            </a:r>
          </a:p>
          <a:p>
            <a:pPr marL="342900" indent="-342900">
              <a:buAutoNum type="arabicPeriod" startAt="4"/>
            </a:pPr>
            <a:endParaRPr lang="en-GB" dirty="0"/>
          </a:p>
          <a:p>
            <a:pPr marL="342900" indent="-342900">
              <a:buAutoNum type="arabicPeriod" startAt="4"/>
            </a:pPr>
            <a:endParaRPr lang="en-GB" dirty="0"/>
          </a:p>
          <a:p>
            <a:pPr marL="342900" indent="-342900">
              <a:buAutoNum type="arabicPeriod" startAt="4"/>
            </a:pPr>
            <a:endParaRPr lang="en-GB" dirty="0"/>
          </a:p>
          <a:p>
            <a:pPr marL="342900" indent="-342900">
              <a:buAutoNum type="arabicPeriod" startAt="4"/>
            </a:pPr>
            <a:endParaRPr lang="en-GB" dirty="0"/>
          </a:p>
          <a:p>
            <a:pPr marL="342900" indent="-342900">
              <a:buAutoNum type="arabicPeriod" startAt="4"/>
            </a:pPr>
            <a:endParaRPr lang="en-GB" dirty="0"/>
          </a:p>
          <a:p>
            <a:pPr marL="342900" indent="-342900">
              <a:buAutoNum type="arabicPeriod" startAt="4"/>
            </a:pPr>
            <a:endParaRPr lang="en-GB" dirty="0"/>
          </a:p>
          <a:p>
            <a:pPr marL="342900" indent="-342900">
              <a:buAutoNum type="arabicPeriod" startAt="4"/>
            </a:pPr>
            <a:endParaRPr lang="en-GB" dirty="0"/>
          </a:p>
          <a:p>
            <a:pPr marL="342900" indent="-342900">
              <a:buAutoNum type="arabicPeriod" startAt="4"/>
            </a:pPr>
            <a:endParaRPr lang="en-GB" dirty="0"/>
          </a:p>
          <a:p>
            <a:pPr marL="342900" indent="-342900">
              <a:buAutoNum type="arabicPeriod" startAt="4"/>
            </a:pPr>
            <a:r>
              <a:rPr lang="en-GB" dirty="0"/>
              <a:t>Summarise the reasons identified by UNESCO for gender inequalities.</a:t>
            </a:r>
          </a:p>
          <a:p>
            <a:endParaRPr lang="en-GB" dirty="0"/>
          </a:p>
          <a:p>
            <a:endParaRPr lang="en-GB" dirty="0"/>
          </a:p>
          <a:p>
            <a:endParaRPr lang="en-GB" dirty="0"/>
          </a:p>
          <a:p>
            <a:endParaRPr lang="en-GB" dirty="0"/>
          </a:p>
          <a:p>
            <a:endParaRPr lang="en-GB" dirty="0"/>
          </a:p>
          <a:p>
            <a:endParaRPr lang="en-GB" dirty="0"/>
          </a:p>
          <a:p>
            <a:endParaRPr lang="en-GB" dirty="0"/>
          </a:p>
          <a:p>
            <a:r>
              <a:rPr lang="en-GB" dirty="0"/>
              <a:t>6.  Summarise the evaluative points </a:t>
            </a:r>
          </a:p>
          <a:p>
            <a:endParaRPr lang="en-GB" dirty="0"/>
          </a:p>
        </p:txBody>
      </p:sp>
    </p:spTree>
    <p:extLst>
      <p:ext uri="{BB962C8B-B14F-4D97-AF65-F5344CB8AC3E}">
        <p14:creationId xmlns:p14="http://schemas.microsoft.com/office/powerpoint/2010/main" val="60328136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a:xfrm>
            <a:off x="1127448" y="217396"/>
            <a:ext cx="8229600" cy="1143000"/>
          </a:xfrm>
        </p:spPr>
        <p:txBody>
          <a:bodyPr/>
          <a:lstStyle/>
          <a:p>
            <a:pPr algn="r"/>
            <a:r>
              <a:rPr lang="en-GB" altLang="en-US" dirty="0"/>
              <a:t>J W B Douglas (1964)</a:t>
            </a:r>
          </a:p>
        </p:txBody>
      </p:sp>
      <p:sp>
        <p:nvSpPr>
          <p:cNvPr id="10243" name="Content Placeholder 2"/>
          <p:cNvSpPr>
            <a:spLocks noGrp="1"/>
          </p:cNvSpPr>
          <p:nvPr>
            <p:ph idx="1"/>
          </p:nvPr>
        </p:nvSpPr>
        <p:spPr>
          <a:xfrm>
            <a:off x="1991544" y="1844825"/>
            <a:ext cx="8229600" cy="4525963"/>
          </a:xfrm>
        </p:spPr>
        <p:txBody>
          <a:bodyPr anchor="ctr">
            <a:normAutofit lnSpcReduction="10000"/>
          </a:bodyPr>
          <a:lstStyle/>
          <a:p>
            <a:r>
              <a:rPr lang="en-GB" altLang="en-US" dirty="0"/>
              <a:t>Douglas says that middle class parents show a greater interest in the education of their children. </a:t>
            </a:r>
          </a:p>
          <a:p>
            <a:r>
              <a:rPr lang="en-GB" altLang="en-US" dirty="0"/>
              <a:t>There is an emphasis on high attainment in middle class homes. </a:t>
            </a:r>
          </a:p>
          <a:p>
            <a:r>
              <a:rPr lang="en-GB" altLang="en-US" dirty="0"/>
              <a:t>Middle class parents keep in touch with the educational progress of their children. </a:t>
            </a:r>
          </a:p>
          <a:p>
            <a:r>
              <a:rPr lang="en-GB" altLang="en-US" dirty="0"/>
              <a:t>Working class parents do not feel at ease in a middle class situation such as a school.</a:t>
            </a:r>
          </a:p>
          <a:p>
            <a:endParaRPr lang="en-GB" altLang="en-US" dirty="0"/>
          </a:p>
        </p:txBody>
      </p:sp>
      <p:pic>
        <p:nvPicPr>
          <p:cNvPr id="4" name="Picture 2" descr="http://www.bbc.co.uk/staticarchive/98490844d5d64fa2a9a0a85fbc5163533337a27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07491" y="21000"/>
            <a:ext cx="2739521" cy="1535792"/>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rot="2298099">
            <a:off x="9192344" y="188987"/>
            <a:ext cx="1475656" cy="1569660"/>
          </a:xfrm>
          <a:prstGeom prst="rect">
            <a:avLst/>
          </a:prstGeom>
          <a:noFill/>
        </p:spPr>
        <p:txBody>
          <a:bodyPr wrap="square" rtlCol="0">
            <a:spAutoFit/>
          </a:bodyPr>
          <a:lstStyle/>
          <a:p>
            <a:pPr algn="ctr"/>
            <a:r>
              <a:rPr lang="en-GB" sz="9600" dirty="0">
                <a:latin typeface="Stencil" panose="040409050D0802020404" pitchFamily="82" charset="0"/>
              </a:rPr>
              <a:t>F</a:t>
            </a:r>
          </a:p>
        </p:txBody>
      </p:sp>
    </p:spTree>
    <p:extLst>
      <p:ext uri="{BB962C8B-B14F-4D97-AF65-F5344CB8AC3E}">
        <p14:creationId xmlns:p14="http://schemas.microsoft.com/office/powerpoint/2010/main" val="324037966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p:txBody>
          <a:bodyPr/>
          <a:lstStyle/>
          <a:p>
            <a:pPr eaLnBrk="1" hangingPunct="1"/>
            <a:r>
              <a:rPr lang="en-GB" altLang="en-US" dirty="0"/>
              <a:t>Hyman (1960s)</a:t>
            </a:r>
          </a:p>
        </p:txBody>
      </p:sp>
      <p:sp>
        <p:nvSpPr>
          <p:cNvPr id="11267" name="Content Placeholder 2"/>
          <p:cNvSpPr>
            <a:spLocks noGrp="1"/>
          </p:cNvSpPr>
          <p:nvPr>
            <p:ph idx="1"/>
          </p:nvPr>
        </p:nvSpPr>
        <p:spPr/>
        <p:txBody>
          <a:bodyPr/>
          <a:lstStyle/>
          <a:p>
            <a:pPr eaLnBrk="1" hangingPunct="1"/>
            <a:r>
              <a:rPr lang="en-GB" altLang="en-US" sz="2800" dirty="0"/>
              <a:t>Members of the working class believe that there is less opportunity for personal advancement for them. </a:t>
            </a:r>
          </a:p>
          <a:p>
            <a:pPr eaLnBrk="1" hangingPunct="1"/>
            <a:r>
              <a:rPr lang="en-GB" altLang="en-US" sz="2800" dirty="0"/>
              <a:t>This belief is likely to be the basis for the low value put on education and a higher occupational status. </a:t>
            </a:r>
          </a:p>
          <a:p>
            <a:pPr eaLnBrk="1" hangingPunct="1"/>
            <a:r>
              <a:rPr lang="en-GB" altLang="en-US" sz="2800" dirty="0"/>
              <a:t>It is a realistic assessment of the situation - the working class has less opportunity – however, the belief itself further reduces the opportunity.</a:t>
            </a:r>
            <a:br>
              <a:rPr lang="en-GB" altLang="en-US" sz="2800" dirty="0"/>
            </a:br>
            <a:endParaRPr lang="en-GB" altLang="en-US" sz="2800" dirty="0">
              <a:solidFill>
                <a:srgbClr val="FF0000"/>
              </a:solidFill>
            </a:endParaRPr>
          </a:p>
        </p:txBody>
      </p:sp>
      <p:pic>
        <p:nvPicPr>
          <p:cNvPr id="4" name="Picture 2" descr="http://www.bbc.co.uk/staticarchive/98490844d5d64fa2a9a0a85fbc5163533337a27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07491" y="21000"/>
            <a:ext cx="2739521" cy="1535792"/>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rot="2298099">
            <a:off x="9192344" y="188987"/>
            <a:ext cx="1475656" cy="1569660"/>
          </a:xfrm>
          <a:prstGeom prst="rect">
            <a:avLst/>
          </a:prstGeom>
          <a:noFill/>
        </p:spPr>
        <p:txBody>
          <a:bodyPr wrap="square" rtlCol="0">
            <a:spAutoFit/>
          </a:bodyPr>
          <a:lstStyle/>
          <a:p>
            <a:pPr algn="ctr"/>
            <a:r>
              <a:rPr lang="en-GB" sz="9600" dirty="0">
                <a:latin typeface="Stencil" panose="040409050D0802020404" pitchFamily="82" charset="0"/>
              </a:rPr>
              <a:t>F</a:t>
            </a:r>
          </a:p>
        </p:txBody>
      </p:sp>
    </p:spTree>
    <p:extLst>
      <p:ext uri="{BB962C8B-B14F-4D97-AF65-F5344CB8AC3E}">
        <p14:creationId xmlns:p14="http://schemas.microsoft.com/office/powerpoint/2010/main" val="419062277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0" y="1600200"/>
            <a:ext cx="9144000" cy="5141168"/>
          </a:xfrm>
        </p:spPr>
        <p:txBody>
          <a:bodyPr>
            <a:normAutofit fontScale="77500" lnSpcReduction="20000"/>
          </a:bodyPr>
          <a:lstStyle/>
          <a:p>
            <a:pPr marL="0" indent="0">
              <a:buNone/>
            </a:pPr>
            <a:r>
              <a:rPr lang="en-GB" dirty="0"/>
              <a:t>Connor et al (2001) conducted focus group interviews with 230 students from 4 different FE colleges from a range of class backgrounds, some of whom had chosen to go to university and some who had not chosen to go to University. </a:t>
            </a:r>
          </a:p>
          <a:p>
            <a:pPr marL="0" indent="0">
              <a:buNone/>
            </a:pPr>
            <a:r>
              <a:rPr lang="en-GB" dirty="0"/>
              <a:t>The main findings were that working class pupils are discouraged from going to university for three main reasons:</a:t>
            </a:r>
          </a:p>
          <a:p>
            <a:r>
              <a:rPr lang="en-GB" dirty="0"/>
              <a:t>Firstly, such candidates want ‘immediate gratification’. They want to earn money and be independent at an earlier age. This is because they are aware of their parents having struggled for money and wish to avoid debt themselves</a:t>
            </a:r>
          </a:p>
          <a:p>
            <a:r>
              <a:rPr lang="en-GB" dirty="0"/>
              <a:t>Secondly, they realise that their parents cannot afford to support them during Higher Education and did not like the possibility of them getting into debt</a:t>
            </a:r>
          </a:p>
          <a:p>
            <a:r>
              <a:rPr lang="en-GB" dirty="0"/>
              <a:t>Thirdly, they have less confidence in their ability to succeed in HE.</a:t>
            </a:r>
          </a:p>
        </p:txBody>
      </p:sp>
      <p:pic>
        <p:nvPicPr>
          <p:cNvPr id="4" name="Picture 2" descr="http://www.bbc.co.uk/staticarchive/98490844d5d64fa2a9a0a85fbc5163533337a27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1" y="0"/>
            <a:ext cx="2739521" cy="1535792"/>
          </a:xfrm>
          <a:prstGeom prst="rect">
            <a:avLst/>
          </a:prstGeom>
          <a:noFill/>
          <a:extLst>
            <a:ext uri="{909E8E84-426E-40DD-AFC4-6F175D3DCCD1}">
              <a14:hiddenFill xmlns:a14="http://schemas.microsoft.com/office/drawing/2010/main">
                <a:solidFill>
                  <a:srgbClr val="FFFFFF"/>
                </a:solidFill>
              </a14:hiddenFill>
            </a:ext>
          </a:extLst>
        </p:spPr>
      </p:pic>
      <p:sp>
        <p:nvSpPr>
          <p:cNvPr id="5" name="Title 1"/>
          <p:cNvSpPr>
            <a:spLocks noGrp="1"/>
          </p:cNvSpPr>
          <p:nvPr>
            <p:ph type="title"/>
          </p:nvPr>
        </p:nvSpPr>
        <p:spPr>
          <a:xfrm>
            <a:off x="1981200" y="274638"/>
            <a:ext cx="8229600" cy="1143000"/>
          </a:xfrm>
        </p:spPr>
        <p:txBody>
          <a:bodyPr/>
          <a:lstStyle/>
          <a:p>
            <a:pPr algn="r" eaLnBrk="1" hangingPunct="1"/>
            <a:r>
              <a:rPr lang="en-GB" altLang="en-US" dirty="0"/>
              <a:t>Connor et al (2001)</a:t>
            </a:r>
          </a:p>
        </p:txBody>
      </p:sp>
    </p:spTree>
    <p:extLst>
      <p:ext uri="{BB962C8B-B14F-4D97-AF65-F5344CB8AC3E}">
        <p14:creationId xmlns:p14="http://schemas.microsoft.com/office/powerpoint/2010/main" val="52545924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p:txBody>
          <a:bodyPr/>
          <a:lstStyle/>
          <a:p>
            <a:pPr algn="r"/>
            <a:r>
              <a:rPr lang="en-GB" altLang="en-US" dirty="0"/>
              <a:t>Basil Bernstein (1970s)</a:t>
            </a:r>
          </a:p>
        </p:txBody>
      </p:sp>
      <p:sp>
        <p:nvSpPr>
          <p:cNvPr id="12291" name="Content Placeholder 2"/>
          <p:cNvSpPr>
            <a:spLocks noGrp="1"/>
          </p:cNvSpPr>
          <p:nvPr>
            <p:ph idx="1"/>
          </p:nvPr>
        </p:nvSpPr>
        <p:spPr/>
        <p:txBody>
          <a:bodyPr anchor="ctr"/>
          <a:lstStyle/>
          <a:p>
            <a:r>
              <a:rPr lang="en-GB" altLang="en-US" sz="2000" dirty="0"/>
              <a:t>There are two language patterns in daily use - limited codes and extended codes. </a:t>
            </a:r>
          </a:p>
          <a:p>
            <a:pPr lvl="1"/>
            <a:r>
              <a:rPr lang="en-GB" altLang="en-US" sz="1800" dirty="0"/>
              <a:t>Limited code is everyday spoken language. Short simple sentences are used and often details and explanations are omitted. </a:t>
            </a:r>
          </a:p>
          <a:p>
            <a:pPr lvl="1"/>
            <a:r>
              <a:rPr lang="en-GB" altLang="en-US" sz="1800" dirty="0"/>
              <a:t>Extended code explains things in greater detail and uses long, complex sentences. </a:t>
            </a:r>
          </a:p>
          <a:p>
            <a:r>
              <a:rPr lang="en-GB" altLang="en-US" sz="2000" dirty="0"/>
              <a:t>Both languages are familiar to the middle class but only the limited code is used by the working class. </a:t>
            </a:r>
          </a:p>
          <a:p>
            <a:r>
              <a:rPr lang="en-GB" altLang="en-US" sz="2000" dirty="0"/>
              <a:t>Teachers in school use the extended code and therefore working class children are at a disadvantage from the outset.</a:t>
            </a:r>
            <a:endParaRPr lang="en-GB" altLang="en-US" sz="2000" b="1" dirty="0"/>
          </a:p>
          <a:p>
            <a:endParaRPr lang="en-GB" altLang="en-US" sz="2000" dirty="0"/>
          </a:p>
        </p:txBody>
      </p:sp>
      <p:pic>
        <p:nvPicPr>
          <p:cNvPr id="4" name="Picture 2" descr="http://www.bbc.co.uk/staticarchive/98490844d5d64fa2a9a0a85fbc5163533337a27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07491" y="21000"/>
            <a:ext cx="2739521" cy="1535792"/>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5591944" y="1268760"/>
            <a:ext cx="3672408" cy="64807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i="1" dirty="0"/>
              <a:t>A linguist not a sociologist</a:t>
            </a:r>
          </a:p>
        </p:txBody>
      </p:sp>
    </p:spTree>
    <p:extLst>
      <p:ext uri="{BB962C8B-B14F-4D97-AF65-F5344CB8AC3E}">
        <p14:creationId xmlns:p14="http://schemas.microsoft.com/office/powerpoint/2010/main" val="186521976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Leon </a:t>
            </a:r>
            <a:r>
              <a:rPr lang="en-GB" dirty="0" err="1"/>
              <a:t>Fenstein</a:t>
            </a:r>
            <a:endParaRPr lang="en-GB" dirty="0"/>
          </a:p>
        </p:txBody>
      </p:sp>
      <p:sp>
        <p:nvSpPr>
          <p:cNvPr id="3" name="Content Placeholder 2"/>
          <p:cNvSpPr>
            <a:spLocks noGrp="1"/>
          </p:cNvSpPr>
          <p:nvPr>
            <p:ph idx="1"/>
          </p:nvPr>
        </p:nvSpPr>
        <p:spPr/>
        <p:txBody>
          <a:bodyPr>
            <a:normAutofit/>
          </a:bodyPr>
          <a:lstStyle/>
          <a:p>
            <a:pPr marL="0" indent="0">
              <a:buNone/>
            </a:pPr>
            <a:r>
              <a:rPr lang="en-GB" dirty="0"/>
              <a:t>Identified link between low income was related to the restricted speech code. </a:t>
            </a:r>
          </a:p>
          <a:p>
            <a:pPr>
              <a:buFontTx/>
              <a:buChar char="-"/>
            </a:pPr>
            <a:r>
              <a:rPr lang="en-GB" dirty="0"/>
              <a:t>Children of working-class parents tend to be more passive; less engaged in the world around them and have a more limited vocabulary. </a:t>
            </a:r>
          </a:p>
          <a:p>
            <a:pPr>
              <a:buFontTx/>
              <a:buChar char="-"/>
            </a:pPr>
            <a:r>
              <a:rPr lang="en-GB" dirty="0"/>
              <a:t>Children from middle-class households had a wider vocabulary, better understanding of how to talk to other people and were more skilled at manipulating objects.</a:t>
            </a:r>
          </a:p>
        </p:txBody>
      </p:sp>
      <p:pic>
        <p:nvPicPr>
          <p:cNvPr id="4" name="Picture 2" descr="http://www.bbc.co.uk/staticarchive/98490844d5d64fa2a9a0a85fbc5163533337a27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07491" y="-38961"/>
            <a:ext cx="2739521" cy="15357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1494081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ttp://www.bbc.co.uk/staticarchive/98490844d5d64fa2a9a0a85fbc5163533337a27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07491" y="21000"/>
            <a:ext cx="2739521" cy="1535792"/>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4247012" y="32401"/>
            <a:ext cx="6420989" cy="1200329"/>
          </a:xfrm>
          <a:prstGeom prst="rect">
            <a:avLst/>
          </a:prstGeom>
          <a:solidFill>
            <a:srgbClr val="FFFF00"/>
          </a:solidFill>
        </p:spPr>
        <p:txBody>
          <a:bodyPr wrap="square" rtlCol="0">
            <a:spAutoFit/>
          </a:bodyPr>
          <a:lstStyle/>
          <a:p>
            <a:r>
              <a:rPr lang="en-GB" b="1" i="1" dirty="0"/>
              <a:t>Read the information on Bernstein.  </a:t>
            </a:r>
          </a:p>
          <a:p>
            <a:pPr marL="342900" indent="-342900">
              <a:buAutoNum type="arabicPeriod"/>
            </a:pPr>
            <a:r>
              <a:rPr lang="en-GB" b="1" i="1" dirty="0"/>
              <a:t>Summarise the criticisms of Bernstein’s work</a:t>
            </a:r>
          </a:p>
          <a:p>
            <a:pPr marL="342900" indent="-342900">
              <a:buAutoNum type="arabicPeriod"/>
            </a:pPr>
            <a:r>
              <a:rPr lang="en-GB" b="1" i="1" dirty="0"/>
              <a:t>Read the activity on pages 122-123.  Answer the questions at the end of the activity</a:t>
            </a:r>
          </a:p>
        </p:txBody>
      </p:sp>
    </p:spTree>
    <p:extLst>
      <p:ext uri="{BB962C8B-B14F-4D97-AF65-F5344CB8AC3E}">
        <p14:creationId xmlns:p14="http://schemas.microsoft.com/office/powerpoint/2010/main" val="24601970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64899197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2"/>
          <p:cNvSpPr txBox="1">
            <a:spLocks/>
          </p:cNvSpPr>
          <p:nvPr/>
        </p:nvSpPr>
        <p:spPr>
          <a:xfrm>
            <a:off x="1524208" y="3196134"/>
            <a:ext cx="9143792" cy="3661867"/>
          </a:xfrm>
          <a:prstGeom prst="rect">
            <a:avLst/>
          </a:prstGeom>
        </p:spPr>
        <p:txBody>
          <a:bodyPr vert="horz" lIns="91440" tIns="45720" rIns="91440" bIns="45720" rtlCol="0" anchor="b">
            <a:normAutofit lnSpcReduction="10000"/>
          </a:bodyPr>
          <a:lstStyle>
            <a:lvl1pPr marL="0" indent="0" algn="l"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1pPr>
            <a:lvl2pPr marL="457200" indent="0" algn="l" defTabSz="914400" rtl="0" eaLnBrk="1" latinLnBrk="0" hangingPunct="1">
              <a:spcBef>
                <a:spcPct val="20000"/>
              </a:spcBef>
              <a:buFont typeface="Arial" panose="020B0604020202020204" pitchFamily="34" charset="0"/>
              <a:buNone/>
              <a:defRPr sz="1800" kern="1200">
                <a:solidFill>
                  <a:schemeClr val="tx1">
                    <a:tint val="75000"/>
                  </a:schemeClr>
                </a:solidFill>
                <a:latin typeface="+mn-lt"/>
                <a:ea typeface="+mn-ea"/>
                <a:cs typeface="+mn-cs"/>
              </a:defRPr>
            </a:lvl2pPr>
            <a:lvl3pPr marL="914400" indent="0" algn="l" defTabSz="914400" rtl="0" eaLnBrk="1" latinLnBrk="0" hangingPunct="1">
              <a:spcBef>
                <a:spcPct val="20000"/>
              </a:spcBef>
              <a:buFont typeface="Arial" panose="020B0604020202020204" pitchFamily="34" charset="0"/>
              <a:buNone/>
              <a:defRPr sz="1600" kern="1200">
                <a:solidFill>
                  <a:schemeClr val="tx1">
                    <a:tint val="75000"/>
                  </a:schemeClr>
                </a:solidFill>
                <a:latin typeface="+mn-lt"/>
                <a:ea typeface="+mn-ea"/>
                <a:cs typeface="+mn-cs"/>
              </a:defRPr>
            </a:lvl3pPr>
            <a:lvl4pPr marL="1371600" indent="0" algn="l" defTabSz="914400" rtl="0" eaLnBrk="1" latinLnBrk="0" hangingPunct="1">
              <a:spcBef>
                <a:spcPct val="20000"/>
              </a:spcBef>
              <a:buFont typeface="Arial" panose="020B0604020202020204" pitchFamily="34" charset="0"/>
              <a:buNone/>
              <a:defRPr sz="1400" kern="1200">
                <a:solidFill>
                  <a:schemeClr val="tx1">
                    <a:tint val="75000"/>
                  </a:schemeClr>
                </a:solidFill>
                <a:latin typeface="+mn-lt"/>
                <a:ea typeface="+mn-ea"/>
                <a:cs typeface="+mn-cs"/>
              </a:defRPr>
            </a:lvl4pPr>
            <a:lvl5pPr marL="1828800" indent="0" algn="l" defTabSz="914400" rtl="0" eaLnBrk="1" latinLnBrk="0" hangingPunct="1">
              <a:spcBef>
                <a:spcPct val="20000"/>
              </a:spcBef>
              <a:buFont typeface="Arial" panose="020B0604020202020204" pitchFamily="34" charset="0"/>
              <a:buNone/>
              <a:defRPr sz="1400" kern="1200">
                <a:solidFill>
                  <a:schemeClr val="tx1">
                    <a:tint val="75000"/>
                  </a:schemeClr>
                </a:solidFill>
                <a:latin typeface="+mn-lt"/>
                <a:ea typeface="+mn-ea"/>
                <a:cs typeface="+mn-cs"/>
              </a:defRPr>
            </a:lvl5pPr>
            <a:lvl6pPr marL="2286000" indent="0" algn="l" defTabSz="914400" rtl="0" eaLnBrk="1" latinLnBrk="0" hangingPunct="1">
              <a:spcBef>
                <a:spcPct val="20000"/>
              </a:spcBef>
              <a:buFont typeface="Arial" panose="020B0604020202020204" pitchFamily="34" charset="0"/>
              <a:buNone/>
              <a:defRPr sz="1400" kern="1200">
                <a:solidFill>
                  <a:schemeClr val="tx1">
                    <a:tint val="75000"/>
                  </a:schemeClr>
                </a:solidFill>
                <a:latin typeface="+mn-lt"/>
                <a:ea typeface="+mn-ea"/>
                <a:cs typeface="+mn-cs"/>
              </a:defRPr>
            </a:lvl6pPr>
            <a:lvl7pPr marL="2743200" indent="0" algn="l" defTabSz="914400" rtl="0" eaLnBrk="1" latinLnBrk="0" hangingPunct="1">
              <a:spcBef>
                <a:spcPct val="20000"/>
              </a:spcBef>
              <a:buFont typeface="Arial" panose="020B0604020202020204" pitchFamily="34" charset="0"/>
              <a:buNone/>
              <a:defRPr sz="1400" kern="1200">
                <a:solidFill>
                  <a:schemeClr val="tx1">
                    <a:tint val="75000"/>
                  </a:schemeClr>
                </a:solidFill>
                <a:latin typeface="+mn-lt"/>
                <a:ea typeface="+mn-ea"/>
                <a:cs typeface="+mn-cs"/>
              </a:defRPr>
            </a:lvl7pPr>
            <a:lvl8pPr marL="3200400" indent="0" algn="l" defTabSz="914400" rtl="0" eaLnBrk="1" latinLnBrk="0" hangingPunct="1">
              <a:spcBef>
                <a:spcPct val="20000"/>
              </a:spcBef>
              <a:buFont typeface="Arial" panose="020B0604020202020204" pitchFamily="34" charset="0"/>
              <a:buNone/>
              <a:defRPr sz="1400" kern="1200">
                <a:solidFill>
                  <a:schemeClr val="tx1">
                    <a:tint val="75000"/>
                  </a:schemeClr>
                </a:solidFill>
                <a:latin typeface="+mn-lt"/>
                <a:ea typeface="+mn-ea"/>
                <a:cs typeface="+mn-cs"/>
              </a:defRPr>
            </a:lvl8pPr>
            <a:lvl9pPr marL="3657600" indent="0" algn="l" defTabSz="914400" rtl="0" eaLnBrk="1" latinLnBrk="0" hangingPunct="1">
              <a:spcBef>
                <a:spcPct val="20000"/>
              </a:spcBef>
              <a:buFont typeface="Arial" panose="020B0604020202020204" pitchFamily="34" charset="0"/>
              <a:buNone/>
              <a:defRPr sz="1400" kern="1200">
                <a:solidFill>
                  <a:schemeClr val="tx1">
                    <a:tint val="75000"/>
                  </a:schemeClr>
                </a:solidFill>
                <a:latin typeface="+mn-lt"/>
                <a:ea typeface="+mn-ea"/>
                <a:cs typeface="+mn-cs"/>
              </a:defRPr>
            </a:lvl9pPr>
          </a:lstStyle>
          <a:p>
            <a:r>
              <a:rPr lang="en-GB" altLang="en-US" sz="2800" b="1" dirty="0">
                <a:solidFill>
                  <a:schemeClr val="tx1"/>
                </a:solidFill>
              </a:rPr>
              <a:t>Charles Murray </a:t>
            </a:r>
            <a:r>
              <a:rPr lang="en-GB" altLang="en-US" sz="2800" dirty="0">
                <a:solidFill>
                  <a:schemeClr val="tx1"/>
                </a:solidFill>
              </a:rPr>
              <a:t>believes that children brought up in single parent families lack a male role model.</a:t>
            </a:r>
          </a:p>
          <a:p>
            <a:r>
              <a:rPr lang="en-GB" altLang="en-US" sz="2800" dirty="0">
                <a:solidFill>
                  <a:schemeClr val="tx1"/>
                </a:solidFill>
              </a:rPr>
              <a:t> Discipline in families has decreased. Young men are not correctly socialised. </a:t>
            </a:r>
          </a:p>
          <a:p>
            <a:r>
              <a:rPr lang="en-GB" altLang="en-US" sz="2800" dirty="0">
                <a:solidFill>
                  <a:schemeClr val="tx1"/>
                </a:solidFill>
              </a:rPr>
              <a:t>A culture develops that has these characteristics:</a:t>
            </a:r>
          </a:p>
          <a:p>
            <a:pPr marL="742950" lvl="1" indent="-285750">
              <a:buFont typeface="Arial" panose="020B0604020202020204" pitchFamily="34" charset="0"/>
              <a:buChar char="•"/>
            </a:pPr>
            <a:r>
              <a:rPr lang="en-GB" altLang="en-US" dirty="0">
                <a:solidFill>
                  <a:schemeClr val="tx1"/>
                </a:solidFill>
              </a:rPr>
              <a:t>Neglect and abuse of children </a:t>
            </a:r>
          </a:p>
          <a:p>
            <a:pPr marL="742950" lvl="1" indent="-285750">
              <a:buFont typeface="Arial" panose="020B0604020202020204" pitchFamily="34" charset="0"/>
              <a:buChar char="•"/>
            </a:pPr>
            <a:r>
              <a:rPr lang="en-GB" altLang="en-US" dirty="0">
                <a:solidFill>
                  <a:schemeClr val="tx1"/>
                </a:solidFill>
              </a:rPr>
              <a:t>Broken relationships </a:t>
            </a:r>
          </a:p>
          <a:p>
            <a:pPr marL="742950" lvl="1" indent="-285750">
              <a:buFont typeface="Arial" panose="020B0604020202020204" pitchFamily="34" charset="0"/>
              <a:buChar char="•"/>
            </a:pPr>
            <a:r>
              <a:rPr lang="en-GB" altLang="en-US" dirty="0">
                <a:solidFill>
                  <a:schemeClr val="tx1"/>
                </a:solidFill>
              </a:rPr>
              <a:t>Victimization by crime </a:t>
            </a:r>
          </a:p>
          <a:p>
            <a:pPr marL="742950" lvl="1" indent="-285750">
              <a:buFont typeface="Arial" panose="020B0604020202020204" pitchFamily="34" charset="0"/>
              <a:buChar char="•"/>
            </a:pPr>
            <a:r>
              <a:rPr lang="en-GB" altLang="en-US" dirty="0">
                <a:solidFill>
                  <a:schemeClr val="tx1"/>
                </a:solidFill>
              </a:rPr>
              <a:t>Despair and fatalism</a:t>
            </a:r>
          </a:p>
        </p:txBody>
      </p:sp>
      <p:sp>
        <p:nvSpPr>
          <p:cNvPr id="4" name="Title 3"/>
          <p:cNvSpPr>
            <a:spLocks noGrp="1"/>
          </p:cNvSpPr>
          <p:nvPr>
            <p:ph type="title"/>
          </p:nvPr>
        </p:nvSpPr>
        <p:spPr>
          <a:xfrm>
            <a:off x="2460544" y="-29304"/>
            <a:ext cx="8232648" cy="1612392"/>
          </a:xfrm>
          <a:ln>
            <a:miter lim="800000"/>
            <a:headEnd/>
            <a:tailEnd/>
          </a:ln>
        </p:spPr>
        <p:txBody>
          <a:bodyPr/>
          <a:lstStyle/>
          <a:p>
            <a:pPr algn="r">
              <a:defRPr/>
            </a:pPr>
            <a:r>
              <a:rPr lang="en-GB" dirty="0"/>
              <a:t>The New Right </a:t>
            </a:r>
          </a:p>
        </p:txBody>
      </p:sp>
      <p:sp>
        <p:nvSpPr>
          <p:cNvPr id="13315" name="Text Placeholder 4"/>
          <p:cNvSpPr>
            <a:spLocks noGrp="1"/>
          </p:cNvSpPr>
          <p:nvPr>
            <p:ph type="body" idx="1"/>
          </p:nvPr>
        </p:nvSpPr>
        <p:spPr>
          <a:xfrm>
            <a:off x="4247011" y="620688"/>
            <a:ext cx="6420989" cy="1790700"/>
          </a:xfrm>
        </p:spPr>
        <p:txBody>
          <a:bodyPr>
            <a:normAutofit fontScale="92500"/>
          </a:bodyPr>
          <a:lstStyle/>
          <a:p>
            <a:pPr algn="r"/>
            <a:r>
              <a:rPr lang="en-GB" altLang="en-US" sz="3600" dirty="0"/>
              <a:t>This view is very critical of working class culture, viewing them as agents of their own destruction.</a:t>
            </a:r>
          </a:p>
        </p:txBody>
      </p:sp>
      <p:pic>
        <p:nvPicPr>
          <p:cNvPr id="5" name="Picture 2" descr="http://www.bbc.co.uk/staticarchive/98490844d5d64fa2a9a0a85fbc5163533337a27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07491" y="21000"/>
            <a:ext cx="2739521" cy="1535792"/>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rot="2298099">
            <a:off x="8953500" y="5538006"/>
            <a:ext cx="1600619" cy="923330"/>
          </a:xfrm>
          <a:prstGeom prst="rect">
            <a:avLst/>
          </a:prstGeom>
          <a:noFill/>
        </p:spPr>
        <p:txBody>
          <a:bodyPr wrap="square" rtlCol="0">
            <a:spAutoFit/>
          </a:bodyPr>
          <a:lstStyle/>
          <a:p>
            <a:pPr algn="ctr"/>
            <a:r>
              <a:rPr lang="en-GB" sz="5400" dirty="0">
                <a:latin typeface="Stencil" panose="040409050D0802020404" pitchFamily="82" charset="0"/>
              </a:rPr>
              <a:t>N.R.</a:t>
            </a:r>
          </a:p>
        </p:txBody>
      </p:sp>
      <p:sp>
        <p:nvSpPr>
          <p:cNvPr id="7" name="Title 1"/>
          <p:cNvSpPr txBox="1">
            <a:spLocks/>
          </p:cNvSpPr>
          <p:nvPr/>
        </p:nvSpPr>
        <p:spPr>
          <a:xfrm>
            <a:off x="1507490" y="2305696"/>
            <a:ext cx="9143792" cy="1143000"/>
          </a:xfrm>
          <a:prstGeom prst="rect">
            <a:avLst/>
          </a:prstGeom>
        </p:spPr>
        <p:txBody>
          <a:bodyPr vert="horz" lIns="91440" tIns="45720" rIns="91440" bIns="45720" rtlCol="0" anchor="ctr">
            <a:normAutofit/>
          </a:bodyPr>
          <a:lstStyle>
            <a:lvl1pPr algn="l" defTabSz="914400" rtl="0" eaLnBrk="1" latinLnBrk="0" hangingPunct="1">
              <a:spcBef>
                <a:spcPct val="0"/>
              </a:spcBef>
              <a:buNone/>
              <a:defRPr sz="4000" b="1" kern="1200" cap="all">
                <a:solidFill>
                  <a:schemeClr val="tx1"/>
                </a:solidFill>
                <a:latin typeface="+mj-lt"/>
                <a:ea typeface="+mj-ea"/>
                <a:cs typeface="+mj-cs"/>
              </a:defRPr>
            </a:lvl1pPr>
          </a:lstStyle>
          <a:p>
            <a:r>
              <a:rPr lang="en-GB" altLang="en-US" dirty="0"/>
              <a:t>Underclass theories (1990s)</a:t>
            </a:r>
          </a:p>
        </p:txBody>
      </p:sp>
    </p:spTree>
    <p:extLst>
      <p:ext uri="{BB962C8B-B14F-4D97-AF65-F5344CB8AC3E}">
        <p14:creationId xmlns:p14="http://schemas.microsoft.com/office/powerpoint/2010/main" val="231806972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a:xfrm>
            <a:off x="2438400" y="400120"/>
            <a:ext cx="8229600" cy="1143000"/>
          </a:xfrm>
        </p:spPr>
        <p:txBody>
          <a:bodyPr/>
          <a:lstStyle/>
          <a:p>
            <a:r>
              <a:rPr lang="en-GB" altLang="en-US" dirty="0"/>
              <a:t>Dalrymple (2001)</a:t>
            </a:r>
          </a:p>
        </p:txBody>
      </p:sp>
      <p:sp>
        <p:nvSpPr>
          <p:cNvPr id="15363" name="Content Placeholder 2"/>
          <p:cNvSpPr>
            <a:spLocks noGrp="1"/>
          </p:cNvSpPr>
          <p:nvPr>
            <p:ph idx="1"/>
          </p:nvPr>
        </p:nvSpPr>
        <p:spPr>
          <a:xfrm>
            <a:off x="1703512" y="1772817"/>
            <a:ext cx="8229600" cy="4525963"/>
          </a:xfrm>
        </p:spPr>
        <p:txBody>
          <a:bodyPr anchor="ctr">
            <a:normAutofit lnSpcReduction="10000"/>
          </a:bodyPr>
          <a:lstStyle/>
          <a:p>
            <a:r>
              <a:rPr lang="en-GB" altLang="en-US" dirty="0"/>
              <a:t>The British underclass have developed a culture of:</a:t>
            </a:r>
          </a:p>
          <a:p>
            <a:pPr lvl="1"/>
            <a:r>
              <a:rPr lang="en-GB" altLang="en-US" dirty="0"/>
              <a:t>Passive thinking </a:t>
            </a:r>
          </a:p>
          <a:p>
            <a:pPr lvl="1"/>
            <a:r>
              <a:rPr lang="en-GB" altLang="en-US" dirty="0"/>
              <a:t>Denial of agency and personal responsibility </a:t>
            </a:r>
          </a:p>
          <a:p>
            <a:pPr lvl="1"/>
            <a:r>
              <a:rPr lang="en-GB" altLang="en-US" dirty="0"/>
              <a:t>Dishonesty and self-deception </a:t>
            </a:r>
          </a:p>
          <a:p>
            <a:pPr lvl="1"/>
            <a:r>
              <a:rPr lang="en-GB" altLang="en-US" dirty="0"/>
              <a:t>Rationalizations for self-induced helplessness, such as "addiction" </a:t>
            </a:r>
          </a:p>
          <a:p>
            <a:pPr lvl="1"/>
            <a:r>
              <a:rPr lang="en-GB" altLang="en-US" dirty="0"/>
              <a:t>Perverse, primitive, valueless </a:t>
            </a:r>
            <a:r>
              <a:rPr lang="en-GB" altLang="en-US" dirty="0" err="1"/>
              <a:t>sexualization</a:t>
            </a:r>
            <a:r>
              <a:rPr lang="en-GB" altLang="en-US" dirty="0"/>
              <a:t> </a:t>
            </a:r>
          </a:p>
          <a:p>
            <a:pPr lvl="1"/>
            <a:r>
              <a:rPr lang="en-GB" altLang="en-US" dirty="0"/>
              <a:t>Absolute refusal to apply or accept judgment</a:t>
            </a:r>
          </a:p>
        </p:txBody>
      </p:sp>
      <p:sp>
        <p:nvSpPr>
          <p:cNvPr id="4" name="TextBox 3"/>
          <p:cNvSpPr txBox="1"/>
          <p:nvPr/>
        </p:nvSpPr>
        <p:spPr>
          <a:xfrm rot="2298099">
            <a:off x="8953500" y="5538006"/>
            <a:ext cx="1600619" cy="923330"/>
          </a:xfrm>
          <a:prstGeom prst="rect">
            <a:avLst/>
          </a:prstGeom>
          <a:noFill/>
        </p:spPr>
        <p:txBody>
          <a:bodyPr wrap="square" rtlCol="0">
            <a:spAutoFit/>
          </a:bodyPr>
          <a:lstStyle/>
          <a:p>
            <a:pPr algn="ctr"/>
            <a:r>
              <a:rPr lang="en-GB" sz="5400" dirty="0">
                <a:latin typeface="Stencil" panose="040409050D0802020404" pitchFamily="82" charset="0"/>
              </a:rPr>
              <a:t>N.R.</a:t>
            </a:r>
          </a:p>
        </p:txBody>
      </p:sp>
      <p:pic>
        <p:nvPicPr>
          <p:cNvPr id="5" name="Picture 2" descr="http://www.bbc.co.uk/staticarchive/98490844d5d64fa2a9a0a85fbc5163533337a27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07491" y="21000"/>
            <a:ext cx="2739521" cy="15357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2643344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247011" y="-14064"/>
            <a:ext cx="6420989" cy="1612392"/>
          </a:xfrm>
          <a:ln>
            <a:miter lim="800000"/>
            <a:headEnd/>
            <a:tailEnd/>
          </a:ln>
        </p:spPr>
        <p:txBody>
          <a:bodyPr/>
          <a:lstStyle/>
          <a:p>
            <a:pPr algn="r">
              <a:defRPr/>
            </a:pPr>
            <a:r>
              <a:rPr lang="en-GB" dirty="0"/>
              <a:t>However, from the Marxists</a:t>
            </a:r>
          </a:p>
        </p:txBody>
      </p:sp>
      <p:sp>
        <p:nvSpPr>
          <p:cNvPr id="16387" name="Text Placeholder 4"/>
          <p:cNvSpPr>
            <a:spLocks noGrp="1"/>
          </p:cNvSpPr>
          <p:nvPr>
            <p:ph type="body" idx="1"/>
          </p:nvPr>
        </p:nvSpPr>
        <p:spPr>
          <a:xfrm>
            <a:off x="2895600" y="908720"/>
            <a:ext cx="7772400" cy="1943100"/>
          </a:xfrm>
        </p:spPr>
        <p:txBody>
          <a:bodyPr/>
          <a:lstStyle/>
          <a:p>
            <a:pPr algn="r"/>
            <a:r>
              <a:rPr lang="en-GB" altLang="en-US" sz="3600" dirty="0"/>
              <a:t>Cultural deprivation is viewed in a different way; the working class are victims of the system</a:t>
            </a:r>
          </a:p>
        </p:txBody>
      </p:sp>
      <p:pic>
        <p:nvPicPr>
          <p:cNvPr id="5" name="Picture 2" descr="http://www.bbc.co.uk/staticarchive/98490844d5d64fa2a9a0a85fbc5163533337a27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07491" y="21000"/>
            <a:ext cx="2739521" cy="1535792"/>
          </a:xfrm>
          <a:prstGeom prst="rect">
            <a:avLst/>
          </a:prstGeom>
          <a:noFill/>
          <a:extLst>
            <a:ext uri="{909E8E84-426E-40DD-AFC4-6F175D3DCCD1}">
              <a14:hiddenFill xmlns:a14="http://schemas.microsoft.com/office/drawing/2010/main">
                <a:solidFill>
                  <a:srgbClr val="FFFFFF"/>
                </a:solidFill>
              </a14:hiddenFill>
            </a:ext>
          </a:extLst>
        </p:spPr>
      </p:pic>
      <p:sp>
        <p:nvSpPr>
          <p:cNvPr id="6" name="Content Placeholder 2"/>
          <p:cNvSpPr txBox="1">
            <a:spLocks/>
          </p:cNvSpPr>
          <p:nvPr/>
        </p:nvSpPr>
        <p:spPr>
          <a:xfrm>
            <a:off x="1507490" y="2332038"/>
            <a:ext cx="3779912" cy="4525963"/>
          </a:xfrm>
          <a:prstGeom prst="rect">
            <a:avLst/>
          </a:prstGeom>
        </p:spPr>
        <p:txBody>
          <a:bodyPr vert="horz" lIns="91440" tIns="45720" rIns="91440" bIns="45720" rtlCol="0" anchor="ctr">
            <a:normAutofit/>
          </a:bodyPr>
          <a:lstStyle>
            <a:lvl1pPr marL="0" indent="0" algn="l"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1pPr>
            <a:lvl2pPr marL="457200" indent="0" algn="l" defTabSz="914400" rtl="0" eaLnBrk="1" latinLnBrk="0" hangingPunct="1">
              <a:spcBef>
                <a:spcPct val="20000"/>
              </a:spcBef>
              <a:buFont typeface="Arial" panose="020B0604020202020204" pitchFamily="34" charset="0"/>
              <a:buNone/>
              <a:defRPr sz="1800" kern="1200">
                <a:solidFill>
                  <a:schemeClr val="tx1">
                    <a:tint val="75000"/>
                  </a:schemeClr>
                </a:solidFill>
                <a:latin typeface="+mn-lt"/>
                <a:ea typeface="+mn-ea"/>
                <a:cs typeface="+mn-cs"/>
              </a:defRPr>
            </a:lvl2pPr>
            <a:lvl3pPr marL="914400" indent="0" algn="l" defTabSz="914400" rtl="0" eaLnBrk="1" latinLnBrk="0" hangingPunct="1">
              <a:spcBef>
                <a:spcPct val="20000"/>
              </a:spcBef>
              <a:buFont typeface="Arial" panose="020B0604020202020204" pitchFamily="34" charset="0"/>
              <a:buNone/>
              <a:defRPr sz="1600" kern="1200">
                <a:solidFill>
                  <a:schemeClr val="tx1">
                    <a:tint val="75000"/>
                  </a:schemeClr>
                </a:solidFill>
                <a:latin typeface="+mn-lt"/>
                <a:ea typeface="+mn-ea"/>
                <a:cs typeface="+mn-cs"/>
              </a:defRPr>
            </a:lvl3pPr>
            <a:lvl4pPr marL="1371600" indent="0" algn="l" defTabSz="914400" rtl="0" eaLnBrk="1" latinLnBrk="0" hangingPunct="1">
              <a:spcBef>
                <a:spcPct val="20000"/>
              </a:spcBef>
              <a:buFont typeface="Arial" panose="020B0604020202020204" pitchFamily="34" charset="0"/>
              <a:buNone/>
              <a:defRPr sz="1400" kern="1200">
                <a:solidFill>
                  <a:schemeClr val="tx1">
                    <a:tint val="75000"/>
                  </a:schemeClr>
                </a:solidFill>
                <a:latin typeface="+mn-lt"/>
                <a:ea typeface="+mn-ea"/>
                <a:cs typeface="+mn-cs"/>
              </a:defRPr>
            </a:lvl4pPr>
            <a:lvl5pPr marL="1828800" indent="0" algn="l" defTabSz="914400" rtl="0" eaLnBrk="1" latinLnBrk="0" hangingPunct="1">
              <a:spcBef>
                <a:spcPct val="20000"/>
              </a:spcBef>
              <a:buFont typeface="Arial" panose="020B0604020202020204" pitchFamily="34" charset="0"/>
              <a:buNone/>
              <a:defRPr sz="1400" kern="1200">
                <a:solidFill>
                  <a:schemeClr val="tx1">
                    <a:tint val="75000"/>
                  </a:schemeClr>
                </a:solidFill>
                <a:latin typeface="+mn-lt"/>
                <a:ea typeface="+mn-ea"/>
                <a:cs typeface="+mn-cs"/>
              </a:defRPr>
            </a:lvl5pPr>
            <a:lvl6pPr marL="2286000" indent="0" algn="l" defTabSz="914400" rtl="0" eaLnBrk="1" latinLnBrk="0" hangingPunct="1">
              <a:spcBef>
                <a:spcPct val="20000"/>
              </a:spcBef>
              <a:buFont typeface="Arial" panose="020B0604020202020204" pitchFamily="34" charset="0"/>
              <a:buNone/>
              <a:defRPr sz="1400" kern="1200">
                <a:solidFill>
                  <a:schemeClr val="tx1">
                    <a:tint val="75000"/>
                  </a:schemeClr>
                </a:solidFill>
                <a:latin typeface="+mn-lt"/>
                <a:ea typeface="+mn-ea"/>
                <a:cs typeface="+mn-cs"/>
              </a:defRPr>
            </a:lvl6pPr>
            <a:lvl7pPr marL="2743200" indent="0" algn="l" defTabSz="914400" rtl="0" eaLnBrk="1" latinLnBrk="0" hangingPunct="1">
              <a:spcBef>
                <a:spcPct val="20000"/>
              </a:spcBef>
              <a:buFont typeface="Arial" panose="020B0604020202020204" pitchFamily="34" charset="0"/>
              <a:buNone/>
              <a:defRPr sz="1400" kern="1200">
                <a:solidFill>
                  <a:schemeClr val="tx1">
                    <a:tint val="75000"/>
                  </a:schemeClr>
                </a:solidFill>
                <a:latin typeface="+mn-lt"/>
                <a:ea typeface="+mn-ea"/>
                <a:cs typeface="+mn-cs"/>
              </a:defRPr>
            </a:lvl7pPr>
            <a:lvl8pPr marL="3200400" indent="0" algn="l" defTabSz="914400" rtl="0" eaLnBrk="1" latinLnBrk="0" hangingPunct="1">
              <a:spcBef>
                <a:spcPct val="20000"/>
              </a:spcBef>
              <a:buFont typeface="Arial" panose="020B0604020202020204" pitchFamily="34" charset="0"/>
              <a:buNone/>
              <a:defRPr sz="1400" kern="1200">
                <a:solidFill>
                  <a:schemeClr val="tx1">
                    <a:tint val="75000"/>
                  </a:schemeClr>
                </a:solidFill>
                <a:latin typeface="+mn-lt"/>
                <a:ea typeface="+mn-ea"/>
                <a:cs typeface="+mn-cs"/>
              </a:defRPr>
            </a:lvl8pPr>
            <a:lvl9pPr marL="3657600" indent="0" algn="l" defTabSz="914400" rtl="0" eaLnBrk="1" latinLnBrk="0" hangingPunct="1">
              <a:spcBef>
                <a:spcPct val="20000"/>
              </a:spcBef>
              <a:buFont typeface="Arial" panose="020B0604020202020204" pitchFamily="34" charset="0"/>
              <a:buNone/>
              <a:defRPr sz="1400" kern="1200">
                <a:solidFill>
                  <a:schemeClr val="tx1">
                    <a:tint val="75000"/>
                  </a:schemeClr>
                </a:solidFill>
                <a:latin typeface="+mn-lt"/>
                <a:ea typeface="+mn-ea"/>
                <a:cs typeface="+mn-cs"/>
              </a:defRPr>
            </a:lvl9pPr>
          </a:lstStyle>
          <a:p>
            <a:pPr>
              <a:buFont typeface="Wingdings 2" pitchFamily="18" charset="2"/>
              <a:buNone/>
            </a:pPr>
            <a:r>
              <a:rPr lang="en-GB" altLang="en-US" b="1" dirty="0">
                <a:solidFill>
                  <a:schemeClr val="tx1"/>
                </a:solidFill>
              </a:rPr>
              <a:t>C. Wright-Mills (1950s)</a:t>
            </a:r>
          </a:p>
          <a:p>
            <a:pPr>
              <a:buFont typeface="Wingdings 2" pitchFamily="18" charset="2"/>
              <a:buNone/>
            </a:pPr>
            <a:r>
              <a:rPr lang="en-GB" altLang="en-US" b="1" dirty="0">
                <a:solidFill>
                  <a:schemeClr val="tx1"/>
                </a:solidFill>
              </a:rPr>
              <a:t>Elite self-recruitment</a:t>
            </a:r>
            <a:r>
              <a:rPr lang="en-GB" altLang="en-US" dirty="0">
                <a:solidFill>
                  <a:schemeClr val="tx1"/>
                </a:solidFill>
              </a:rPr>
              <a:t>. </a:t>
            </a:r>
          </a:p>
          <a:p>
            <a:r>
              <a:rPr lang="en-GB" altLang="en-US" dirty="0">
                <a:solidFill>
                  <a:schemeClr val="tx1"/>
                </a:solidFill>
              </a:rPr>
              <a:t>Members of the highest sectors of society prevent educational failure and protect their interests and those of their children by sending their children to the best public schools. </a:t>
            </a:r>
          </a:p>
          <a:p>
            <a:endParaRPr lang="en-GB" altLang="en-US" dirty="0">
              <a:solidFill>
                <a:schemeClr val="tx1"/>
              </a:solidFill>
            </a:endParaRPr>
          </a:p>
          <a:p>
            <a:r>
              <a:rPr lang="en-GB" altLang="en-US" dirty="0">
                <a:solidFill>
                  <a:schemeClr val="tx1"/>
                </a:solidFill>
              </a:rPr>
              <a:t>This allows them the chance to acquire the social skills and background to rise to the best and most powerful positions. </a:t>
            </a:r>
          </a:p>
        </p:txBody>
      </p:sp>
      <p:sp>
        <p:nvSpPr>
          <p:cNvPr id="7" name="Content Placeholder 2"/>
          <p:cNvSpPr txBox="1">
            <a:spLocks/>
          </p:cNvSpPr>
          <p:nvPr/>
        </p:nvSpPr>
        <p:spPr>
          <a:xfrm>
            <a:off x="5303914" y="2924944"/>
            <a:ext cx="5364086" cy="3933056"/>
          </a:xfrm>
          <a:prstGeom prst="rect">
            <a:avLst/>
          </a:prstGeom>
          <a:solidFill>
            <a:schemeClr val="accent1">
              <a:lumMod val="20000"/>
              <a:lumOff val="80000"/>
            </a:schemeClr>
          </a:solidFill>
        </p:spPr>
        <p:txBody>
          <a:bodyPr vert="horz" lIns="91440" tIns="45720" rIns="91440" bIns="45720" rtlCol="0" anchor="t">
            <a:normAutofit fontScale="85000" lnSpcReduction="10000"/>
          </a:bodyPr>
          <a:lstStyle>
            <a:lvl1pPr marL="0" indent="0" algn="l"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1pPr>
            <a:lvl2pPr marL="457200" indent="0" algn="l" defTabSz="914400" rtl="0" eaLnBrk="1" latinLnBrk="0" hangingPunct="1">
              <a:spcBef>
                <a:spcPct val="20000"/>
              </a:spcBef>
              <a:buFont typeface="Arial" panose="020B0604020202020204" pitchFamily="34" charset="0"/>
              <a:buNone/>
              <a:defRPr sz="1800" kern="1200">
                <a:solidFill>
                  <a:schemeClr val="tx1">
                    <a:tint val="75000"/>
                  </a:schemeClr>
                </a:solidFill>
                <a:latin typeface="+mn-lt"/>
                <a:ea typeface="+mn-ea"/>
                <a:cs typeface="+mn-cs"/>
              </a:defRPr>
            </a:lvl2pPr>
            <a:lvl3pPr marL="914400" indent="0" algn="l" defTabSz="914400" rtl="0" eaLnBrk="1" latinLnBrk="0" hangingPunct="1">
              <a:spcBef>
                <a:spcPct val="20000"/>
              </a:spcBef>
              <a:buFont typeface="Arial" panose="020B0604020202020204" pitchFamily="34" charset="0"/>
              <a:buNone/>
              <a:defRPr sz="1600" kern="1200">
                <a:solidFill>
                  <a:schemeClr val="tx1">
                    <a:tint val="75000"/>
                  </a:schemeClr>
                </a:solidFill>
                <a:latin typeface="+mn-lt"/>
                <a:ea typeface="+mn-ea"/>
                <a:cs typeface="+mn-cs"/>
              </a:defRPr>
            </a:lvl3pPr>
            <a:lvl4pPr marL="1371600" indent="0" algn="l" defTabSz="914400" rtl="0" eaLnBrk="1" latinLnBrk="0" hangingPunct="1">
              <a:spcBef>
                <a:spcPct val="20000"/>
              </a:spcBef>
              <a:buFont typeface="Arial" panose="020B0604020202020204" pitchFamily="34" charset="0"/>
              <a:buNone/>
              <a:defRPr sz="1400" kern="1200">
                <a:solidFill>
                  <a:schemeClr val="tx1">
                    <a:tint val="75000"/>
                  </a:schemeClr>
                </a:solidFill>
                <a:latin typeface="+mn-lt"/>
                <a:ea typeface="+mn-ea"/>
                <a:cs typeface="+mn-cs"/>
              </a:defRPr>
            </a:lvl4pPr>
            <a:lvl5pPr marL="1828800" indent="0" algn="l" defTabSz="914400" rtl="0" eaLnBrk="1" latinLnBrk="0" hangingPunct="1">
              <a:spcBef>
                <a:spcPct val="20000"/>
              </a:spcBef>
              <a:buFont typeface="Arial" panose="020B0604020202020204" pitchFamily="34" charset="0"/>
              <a:buNone/>
              <a:defRPr sz="1400" kern="1200">
                <a:solidFill>
                  <a:schemeClr val="tx1">
                    <a:tint val="75000"/>
                  </a:schemeClr>
                </a:solidFill>
                <a:latin typeface="+mn-lt"/>
                <a:ea typeface="+mn-ea"/>
                <a:cs typeface="+mn-cs"/>
              </a:defRPr>
            </a:lvl5pPr>
            <a:lvl6pPr marL="2286000" indent="0" algn="l" defTabSz="914400" rtl="0" eaLnBrk="1" latinLnBrk="0" hangingPunct="1">
              <a:spcBef>
                <a:spcPct val="20000"/>
              </a:spcBef>
              <a:buFont typeface="Arial" panose="020B0604020202020204" pitchFamily="34" charset="0"/>
              <a:buNone/>
              <a:defRPr sz="1400" kern="1200">
                <a:solidFill>
                  <a:schemeClr val="tx1">
                    <a:tint val="75000"/>
                  </a:schemeClr>
                </a:solidFill>
                <a:latin typeface="+mn-lt"/>
                <a:ea typeface="+mn-ea"/>
                <a:cs typeface="+mn-cs"/>
              </a:defRPr>
            </a:lvl6pPr>
            <a:lvl7pPr marL="2743200" indent="0" algn="l" defTabSz="914400" rtl="0" eaLnBrk="1" latinLnBrk="0" hangingPunct="1">
              <a:spcBef>
                <a:spcPct val="20000"/>
              </a:spcBef>
              <a:buFont typeface="Arial" panose="020B0604020202020204" pitchFamily="34" charset="0"/>
              <a:buNone/>
              <a:defRPr sz="1400" kern="1200">
                <a:solidFill>
                  <a:schemeClr val="tx1">
                    <a:tint val="75000"/>
                  </a:schemeClr>
                </a:solidFill>
                <a:latin typeface="+mn-lt"/>
                <a:ea typeface="+mn-ea"/>
                <a:cs typeface="+mn-cs"/>
              </a:defRPr>
            </a:lvl7pPr>
            <a:lvl8pPr marL="3200400" indent="0" algn="l" defTabSz="914400" rtl="0" eaLnBrk="1" latinLnBrk="0" hangingPunct="1">
              <a:spcBef>
                <a:spcPct val="20000"/>
              </a:spcBef>
              <a:buFont typeface="Arial" panose="020B0604020202020204" pitchFamily="34" charset="0"/>
              <a:buNone/>
              <a:defRPr sz="1400" kern="1200">
                <a:solidFill>
                  <a:schemeClr val="tx1">
                    <a:tint val="75000"/>
                  </a:schemeClr>
                </a:solidFill>
                <a:latin typeface="+mn-lt"/>
                <a:ea typeface="+mn-ea"/>
                <a:cs typeface="+mn-cs"/>
              </a:defRPr>
            </a:lvl8pPr>
            <a:lvl9pPr marL="3657600" indent="0" algn="l" defTabSz="914400" rtl="0" eaLnBrk="1" latinLnBrk="0" hangingPunct="1">
              <a:spcBef>
                <a:spcPct val="20000"/>
              </a:spcBef>
              <a:buFont typeface="Arial" panose="020B0604020202020204" pitchFamily="34" charset="0"/>
              <a:buNone/>
              <a:defRPr sz="1400" kern="1200">
                <a:solidFill>
                  <a:schemeClr val="tx1">
                    <a:tint val="75000"/>
                  </a:schemeClr>
                </a:solidFill>
                <a:latin typeface="+mn-lt"/>
                <a:ea typeface="+mn-ea"/>
                <a:cs typeface="+mn-cs"/>
              </a:defRPr>
            </a:lvl9pPr>
          </a:lstStyle>
          <a:p>
            <a:r>
              <a:rPr lang="en-GB" altLang="en-US" sz="2800" b="1" dirty="0">
                <a:solidFill>
                  <a:schemeClr val="tx1"/>
                </a:solidFill>
              </a:rPr>
              <a:t>Pierre Bourdieu (1977)</a:t>
            </a:r>
          </a:p>
          <a:p>
            <a:r>
              <a:rPr lang="en-GB" altLang="en-US" sz="2800" dirty="0">
                <a:solidFill>
                  <a:schemeClr val="tx1"/>
                </a:solidFill>
              </a:rPr>
              <a:t>The middle and upper classes have cultural capital as well as financial capital. </a:t>
            </a:r>
          </a:p>
          <a:p>
            <a:r>
              <a:rPr lang="en-GB" altLang="en-US" sz="2800" dirty="0">
                <a:solidFill>
                  <a:schemeClr val="tx1"/>
                </a:solidFill>
              </a:rPr>
              <a:t>They have an advantage over the working class because their parents give them support in terms of books and reading, literature, art, classical music, visits to museums, theatres and art galleries. </a:t>
            </a:r>
          </a:p>
          <a:p>
            <a:r>
              <a:rPr lang="en-GB" altLang="en-US" sz="2800" dirty="0">
                <a:solidFill>
                  <a:schemeClr val="tx1"/>
                </a:solidFill>
              </a:rPr>
              <a:t>This culture is closer to the culture of the school, and therefore they are more likely to be successful. </a:t>
            </a:r>
          </a:p>
          <a:p>
            <a:endParaRPr lang="en-GB" altLang="en-US" sz="2800" dirty="0">
              <a:solidFill>
                <a:schemeClr val="tx1"/>
              </a:solidFill>
            </a:endParaRPr>
          </a:p>
        </p:txBody>
      </p:sp>
      <p:sp>
        <p:nvSpPr>
          <p:cNvPr id="8" name="TextBox 7"/>
          <p:cNvSpPr txBox="1"/>
          <p:nvPr/>
        </p:nvSpPr>
        <p:spPr>
          <a:xfrm rot="2298099">
            <a:off x="4360893" y="235622"/>
            <a:ext cx="1600619" cy="923330"/>
          </a:xfrm>
          <a:prstGeom prst="rect">
            <a:avLst/>
          </a:prstGeom>
          <a:noFill/>
        </p:spPr>
        <p:txBody>
          <a:bodyPr wrap="square" rtlCol="0">
            <a:spAutoFit/>
          </a:bodyPr>
          <a:lstStyle/>
          <a:p>
            <a:pPr algn="ctr"/>
            <a:r>
              <a:rPr lang="en-GB" sz="5400" dirty="0">
                <a:latin typeface="Stencil" panose="040409050D0802020404" pitchFamily="82" charset="0"/>
              </a:rPr>
              <a:t>M</a:t>
            </a:r>
          </a:p>
        </p:txBody>
      </p:sp>
    </p:spTree>
    <p:extLst>
      <p:ext uri="{BB962C8B-B14F-4D97-AF65-F5344CB8AC3E}">
        <p14:creationId xmlns:p14="http://schemas.microsoft.com/office/powerpoint/2010/main" val="3038800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24001" y="0"/>
            <a:ext cx="3397853" cy="369332"/>
          </a:xfrm>
          <a:prstGeom prst="rect">
            <a:avLst/>
          </a:prstGeom>
        </p:spPr>
        <p:txBody>
          <a:bodyPr wrap="none">
            <a:spAutoFit/>
          </a:bodyPr>
          <a:lstStyle/>
          <a:p>
            <a:r>
              <a:rPr lang="en-GB" dirty="0"/>
              <a:t>Complete the activity on page 149</a:t>
            </a:r>
          </a:p>
        </p:txBody>
      </p:sp>
    </p:spTree>
    <p:extLst>
      <p:ext uri="{BB962C8B-B14F-4D97-AF65-F5344CB8AC3E}">
        <p14:creationId xmlns:p14="http://schemas.microsoft.com/office/powerpoint/2010/main" val="253438345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507490" y="0"/>
            <a:ext cx="9160510" cy="553998"/>
          </a:xfrm>
          <a:prstGeom prst="rect">
            <a:avLst/>
          </a:prstGeom>
          <a:solidFill>
            <a:srgbClr val="FFFF00"/>
          </a:solidFill>
        </p:spPr>
        <p:txBody>
          <a:bodyPr wrap="square" rtlCol="0">
            <a:spAutoFit/>
          </a:bodyPr>
          <a:lstStyle/>
          <a:p>
            <a:pPr algn="ctr"/>
            <a:r>
              <a:rPr lang="en-GB" altLang="en-US" sz="3000" b="1" i="1" dirty="0"/>
              <a:t>             Bourdieu:  Cultural Capital Theory</a:t>
            </a:r>
            <a:r>
              <a:rPr lang="en-GB" altLang="en-US" b="1" i="1" dirty="0"/>
              <a:t> (p. 124-125)</a:t>
            </a:r>
            <a:endParaRPr lang="en-GB" dirty="0"/>
          </a:p>
        </p:txBody>
      </p:sp>
      <p:sp>
        <p:nvSpPr>
          <p:cNvPr id="3" name="TextBox 2"/>
          <p:cNvSpPr txBox="1"/>
          <p:nvPr/>
        </p:nvSpPr>
        <p:spPr>
          <a:xfrm>
            <a:off x="1524000" y="970377"/>
            <a:ext cx="9252520" cy="5124480"/>
          </a:xfrm>
          <a:prstGeom prst="rect">
            <a:avLst/>
          </a:prstGeom>
          <a:noFill/>
        </p:spPr>
        <p:txBody>
          <a:bodyPr wrap="square" rtlCol="0">
            <a:spAutoFit/>
          </a:bodyPr>
          <a:lstStyle/>
          <a:p>
            <a:pPr marL="342900" indent="-342900">
              <a:buAutoNum type="arabicPeriod"/>
            </a:pPr>
            <a:r>
              <a:rPr lang="en-GB" sz="1600" dirty="0"/>
              <a:t>Why does Bourdieu reject cultural deprivation theory?</a:t>
            </a:r>
          </a:p>
          <a:p>
            <a:pPr marL="342900" indent="-342900">
              <a:buAutoNum type="arabicPeriod"/>
            </a:pPr>
            <a:endParaRPr lang="en-GB" sz="1600" dirty="0"/>
          </a:p>
          <a:p>
            <a:pPr marL="342900" indent="-342900">
              <a:buAutoNum type="arabicPeriod"/>
            </a:pPr>
            <a:endParaRPr lang="en-GB" sz="1600" dirty="0"/>
          </a:p>
          <a:p>
            <a:pPr marL="342900" indent="-342900">
              <a:buAutoNum type="arabicPeriod"/>
            </a:pPr>
            <a:endParaRPr lang="en-GB" sz="1600" dirty="0"/>
          </a:p>
          <a:p>
            <a:pPr marL="342900" indent="-342900">
              <a:buAutoNum type="arabicPeriod"/>
            </a:pPr>
            <a:endParaRPr lang="en-GB" sz="1600" dirty="0"/>
          </a:p>
          <a:p>
            <a:pPr marL="342900" indent="-342900">
              <a:buAutoNum type="arabicPeriod"/>
            </a:pPr>
            <a:endParaRPr lang="en-GB" sz="1600" dirty="0"/>
          </a:p>
          <a:p>
            <a:pPr marL="342900" indent="-342900">
              <a:buAutoNum type="arabicPeriod"/>
            </a:pPr>
            <a:r>
              <a:rPr lang="en-GB" sz="1600" dirty="0"/>
              <a:t>Explain what Bourdieu suggests is the main role of education (explain </a:t>
            </a:r>
            <a:r>
              <a:rPr lang="en-GB" sz="1600" b="1" dirty="0"/>
              <a:t>cultural reproduction</a:t>
            </a:r>
            <a:r>
              <a:rPr lang="en-GB" sz="1600" dirty="0"/>
              <a:t>)</a:t>
            </a:r>
          </a:p>
          <a:p>
            <a:pPr marL="342900" indent="-342900">
              <a:buAutoNum type="arabicPeriod"/>
            </a:pPr>
            <a:endParaRPr lang="en-GB" sz="1600" dirty="0"/>
          </a:p>
          <a:p>
            <a:pPr marL="342900" indent="-342900">
              <a:buAutoNum type="arabicPeriod"/>
            </a:pPr>
            <a:endParaRPr lang="en-GB" sz="1600" dirty="0"/>
          </a:p>
          <a:p>
            <a:pPr marL="342900" indent="-342900">
              <a:buAutoNum type="arabicPeriod"/>
            </a:pPr>
            <a:endParaRPr lang="en-GB" sz="1600" dirty="0"/>
          </a:p>
          <a:p>
            <a:pPr marL="342900" indent="-342900">
              <a:buAutoNum type="arabicPeriod"/>
            </a:pPr>
            <a:endParaRPr lang="en-GB" sz="1600" dirty="0"/>
          </a:p>
          <a:p>
            <a:pPr marL="342900" indent="-342900">
              <a:buAutoNum type="arabicPeriod"/>
            </a:pPr>
            <a:endParaRPr lang="en-GB" sz="1600" dirty="0"/>
          </a:p>
          <a:p>
            <a:pPr marL="342900" indent="-342900">
              <a:buAutoNum type="arabicPeriod"/>
            </a:pPr>
            <a:r>
              <a:rPr lang="en-GB" sz="1600" dirty="0"/>
              <a:t>What does Bourdieu mean by cultural capital?</a:t>
            </a:r>
          </a:p>
          <a:p>
            <a:pPr marL="342900" indent="-342900">
              <a:buAutoNum type="arabicPeriod"/>
            </a:pPr>
            <a:endParaRPr lang="en-GB" sz="1600" dirty="0"/>
          </a:p>
          <a:p>
            <a:pPr marL="342900" indent="-342900">
              <a:buAutoNum type="arabicPeriod"/>
            </a:pPr>
            <a:endParaRPr lang="en-GB" sz="1600" dirty="0"/>
          </a:p>
          <a:p>
            <a:pPr marL="342900" indent="-342900">
              <a:buAutoNum type="arabicPeriod"/>
            </a:pPr>
            <a:endParaRPr lang="en-GB" sz="1600" dirty="0"/>
          </a:p>
          <a:p>
            <a:pPr marL="342900" indent="-342900">
              <a:buAutoNum type="arabicPeriod"/>
            </a:pPr>
            <a:endParaRPr lang="en-GB" sz="1600" dirty="0"/>
          </a:p>
          <a:p>
            <a:pPr marL="342900" indent="-342900">
              <a:buAutoNum type="arabicPeriod"/>
            </a:pPr>
            <a:endParaRPr lang="en-GB" sz="1600" dirty="0"/>
          </a:p>
          <a:p>
            <a:pPr marL="342900" indent="-342900">
              <a:buAutoNum type="arabicPeriod"/>
            </a:pPr>
            <a:r>
              <a:rPr lang="en-GB" sz="1600" dirty="0"/>
              <a:t> How does the possession of cultural capital benefit the middle and upper classes in terms of education</a:t>
            </a:r>
          </a:p>
          <a:p>
            <a:endParaRPr lang="en-GB" sz="2300" dirty="0"/>
          </a:p>
        </p:txBody>
      </p:sp>
      <p:sp>
        <p:nvSpPr>
          <p:cNvPr id="4" name="TextBox 3"/>
          <p:cNvSpPr txBox="1"/>
          <p:nvPr/>
        </p:nvSpPr>
        <p:spPr>
          <a:xfrm rot="2298099">
            <a:off x="9062021" y="396664"/>
            <a:ext cx="1600619" cy="923330"/>
          </a:xfrm>
          <a:prstGeom prst="rect">
            <a:avLst/>
          </a:prstGeom>
          <a:noFill/>
        </p:spPr>
        <p:txBody>
          <a:bodyPr wrap="square" rtlCol="0">
            <a:spAutoFit/>
          </a:bodyPr>
          <a:lstStyle/>
          <a:p>
            <a:pPr algn="ctr"/>
            <a:r>
              <a:rPr lang="en-GB" sz="5400" dirty="0">
                <a:latin typeface="Stencil" panose="040409050D0802020404" pitchFamily="82" charset="0"/>
              </a:rPr>
              <a:t>M</a:t>
            </a:r>
          </a:p>
        </p:txBody>
      </p:sp>
      <p:pic>
        <p:nvPicPr>
          <p:cNvPr id="5" name="Picture 2" descr="http://www.bbc.co.uk/staticarchive/98490844d5d64fa2a9a0a85fbc5163533337a27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07491" y="0"/>
            <a:ext cx="1749407" cy="9807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446147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507490" y="1268760"/>
            <a:ext cx="9252520" cy="4278094"/>
          </a:xfrm>
          <a:prstGeom prst="rect">
            <a:avLst/>
          </a:prstGeom>
          <a:noFill/>
        </p:spPr>
        <p:txBody>
          <a:bodyPr wrap="square" rtlCol="0">
            <a:spAutoFit/>
          </a:bodyPr>
          <a:lstStyle/>
          <a:p>
            <a:endParaRPr lang="en-GB" sz="1600" dirty="0"/>
          </a:p>
          <a:p>
            <a:r>
              <a:rPr lang="en-GB" sz="1600" dirty="0"/>
              <a:t>5. Explain what Bourdieu means when he suggests that one role of education is the ‘social function of elimination’</a:t>
            </a:r>
          </a:p>
          <a:p>
            <a:endParaRPr lang="en-GB" sz="1600" dirty="0"/>
          </a:p>
          <a:p>
            <a:endParaRPr lang="en-GB" sz="1600" dirty="0"/>
          </a:p>
          <a:p>
            <a:endParaRPr lang="en-GB" sz="1600" dirty="0"/>
          </a:p>
          <a:p>
            <a:endParaRPr lang="en-GB" sz="1600" dirty="0"/>
          </a:p>
          <a:p>
            <a:endParaRPr lang="en-GB" sz="1600" dirty="0"/>
          </a:p>
          <a:p>
            <a:pPr marL="342900" indent="-342900">
              <a:buAutoNum type="arabicPeriod"/>
            </a:pPr>
            <a:endParaRPr lang="en-GB" sz="1600" dirty="0"/>
          </a:p>
          <a:p>
            <a:r>
              <a:rPr lang="en-GB" sz="1600" dirty="0"/>
              <a:t>6. Identify strengths of Bourdieu’s work</a:t>
            </a:r>
          </a:p>
          <a:p>
            <a:endParaRPr lang="en-GB" sz="1600" dirty="0"/>
          </a:p>
          <a:p>
            <a:endParaRPr lang="en-GB" sz="1600" dirty="0"/>
          </a:p>
          <a:p>
            <a:endParaRPr lang="en-GB" sz="1600" dirty="0"/>
          </a:p>
          <a:p>
            <a:endParaRPr lang="en-GB" sz="1600" dirty="0"/>
          </a:p>
          <a:p>
            <a:endParaRPr lang="en-GB" sz="1600" dirty="0"/>
          </a:p>
          <a:p>
            <a:pPr marL="342900" indent="-342900">
              <a:buAutoNum type="arabicPeriod"/>
            </a:pPr>
            <a:endParaRPr lang="en-GB" sz="1600" dirty="0"/>
          </a:p>
          <a:p>
            <a:r>
              <a:rPr lang="en-GB" sz="1600" dirty="0"/>
              <a:t>7. Identify criticisms of Bourdieu’s work</a:t>
            </a:r>
          </a:p>
        </p:txBody>
      </p:sp>
      <p:sp>
        <p:nvSpPr>
          <p:cNvPr id="7" name="TextBox 6"/>
          <p:cNvSpPr txBox="1"/>
          <p:nvPr/>
        </p:nvSpPr>
        <p:spPr>
          <a:xfrm>
            <a:off x="1507490" y="0"/>
            <a:ext cx="9160510" cy="553998"/>
          </a:xfrm>
          <a:prstGeom prst="rect">
            <a:avLst/>
          </a:prstGeom>
          <a:solidFill>
            <a:srgbClr val="FFFF00"/>
          </a:solidFill>
        </p:spPr>
        <p:txBody>
          <a:bodyPr wrap="square" rtlCol="0">
            <a:spAutoFit/>
          </a:bodyPr>
          <a:lstStyle/>
          <a:p>
            <a:pPr algn="ctr"/>
            <a:r>
              <a:rPr lang="en-GB" altLang="en-US" sz="3000" b="1" i="1" dirty="0"/>
              <a:t>             Bourdieu:  Cultural Capital Theory</a:t>
            </a:r>
            <a:r>
              <a:rPr lang="en-GB" altLang="en-US" b="1" i="1" dirty="0"/>
              <a:t> (p. 124-125)</a:t>
            </a:r>
            <a:endParaRPr lang="en-GB" dirty="0"/>
          </a:p>
        </p:txBody>
      </p:sp>
      <p:sp>
        <p:nvSpPr>
          <p:cNvPr id="8" name="TextBox 7"/>
          <p:cNvSpPr txBox="1"/>
          <p:nvPr/>
        </p:nvSpPr>
        <p:spPr>
          <a:xfrm rot="2298099">
            <a:off x="9062021" y="396664"/>
            <a:ext cx="1600619" cy="923330"/>
          </a:xfrm>
          <a:prstGeom prst="rect">
            <a:avLst/>
          </a:prstGeom>
          <a:noFill/>
        </p:spPr>
        <p:txBody>
          <a:bodyPr wrap="square" rtlCol="0">
            <a:spAutoFit/>
          </a:bodyPr>
          <a:lstStyle/>
          <a:p>
            <a:pPr algn="ctr"/>
            <a:r>
              <a:rPr lang="en-GB" sz="5400" dirty="0">
                <a:latin typeface="Stencil" panose="040409050D0802020404" pitchFamily="82" charset="0"/>
              </a:rPr>
              <a:t>M</a:t>
            </a:r>
          </a:p>
        </p:txBody>
      </p:sp>
      <p:pic>
        <p:nvPicPr>
          <p:cNvPr id="9" name="Picture 2" descr="http://www.bbc.co.uk/staticarchive/98490844d5d64fa2a9a0a85fbc5163533337a27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07491" y="0"/>
            <a:ext cx="1749407" cy="9807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272127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ttp://www.bbc.co.uk/staticarchive/98490844d5d64fa2a9a0a85fbc5163533337a27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07491" y="21000"/>
            <a:ext cx="2739521" cy="1535792"/>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4255788" y="21000"/>
            <a:ext cx="6412213" cy="369332"/>
          </a:xfrm>
          <a:prstGeom prst="rect">
            <a:avLst/>
          </a:prstGeom>
          <a:solidFill>
            <a:srgbClr val="FFFF00"/>
          </a:solidFill>
        </p:spPr>
        <p:txBody>
          <a:bodyPr wrap="square" rtlCol="0">
            <a:spAutoFit/>
          </a:bodyPr>
          <a:lstStyle/>
          <a:p>
            <a:pPr algn="ctr"/>
            <a:r>
              <a:rPr lang="en-GB" altLang="en-US" b="1" i="1" dirty="0"/>
              <a:t>Activity:</a:t>
            </a:r>
            <a:endParaRPr lang="en-GB" dirty="0"/>
          </a:p>
        </p:txBody>
      </p:sp>
    </p:spTree>
    <p:extLst>
      <p:ext uri="{BB962C8B-B14F-4D97-AF65-F5344CB8AC3E}">
        <p14:creationId xmlns:p14="http://schemas.microsoft.com/office/powerpoint/2010/main" val="6839310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3"/>
          <p:cNvSpPr>
            <a:spLocks noGrp="1"/>
          </p:cNvSpPr>
          <p:nvPr>
            <p:ph type="title"/>
          </p:nvPr>
        </p:nvSpPr>
        <p:spPr>
          <a:xfrm>
            <a:off x="4247012" y="0"/>
            <a:ext cx="6420989" cy="1556792"/>
          </a:xfrm>
          <a:solidFill>
            <a:schemeClr val="accent1">
              <a:lumMod val="20000"/>
              <a:lumOff val="80000"/>
            </a:schemeClr>
          </a:solidFill>
        </p:spPr>
        <p:txBody>
          <a:bodyPr/>
          <a:lstStyle/>
          <a:p>
            <a:pPr algn="ctr"/>
            <a:r>
              <a:rPr lang="en-GB" altLang="en-US" sz="2800" dirty="0"/>
              <a:t>Comparison:  New Right and New Left views of cultural deprivation</a:t>
            </a:r>
          </a:p>
        </p:txBody>
      </p:sp>
      <p:sp>
        <p:nvSpPr>
          <p:cNvPr id="20483" name="Text Placeholder 4"/>
          <p:cNvSpPr>
            <a:spLocks noGrp="1"/>
          </p:cNvSpPr>
          <p:nvPr>
            <p:ph type="body" idx="1"/>
          </p:nvPr>
        </p:nvSpPr>
        <p:spPr>
          <a:xfrm>
            <a:off x="1981200" y="1855788"/>
            <a:ext cx="4040188" cy="658812"/>
          </a:xfrm>
        </p:spPr>
        <p:txBody>
          <a:bodyPr/>
          <a:lstStyle/>
          <a:p>
            <a:r>
              <a:rPr lang="en-GB" altLang="en-US"/>
              <a:t>New Right</a:t>
            </a:r>
          </a:p>
        </p:txBody>
      </p:sp>
      <p:sp>
        <p:nvSpPr>
          <p:cNvPr id="20484" name="Text Placeholder 6"/>
          <p:cNvSpPr>
            <a:spLocks noGrp="1"/>
          </p:cNvSpPr>
          <p:nvPr>
            <p:ph type="body" sz="half" idx="3"/>
          </p:nvPr>
        </p:nvSpPr>
        <p:spPr>
          <a:xfrm>
            <a:off x="6169026" y="1860550"/>
            <a:ext cx="4041775" cy="654050"/>
          </a:xfrm>
        </p:spPr>
        <p:txBody>
          <a:bodyPr/>
          <a:lstStyle/>
          <a:p>
            <a:r>
              <a:rPr lang="en-GB" altLang="en-US"/>
              <a:t>New Left</a:t>
            </a:r>
          </a:p>
        </p:txBody>
      </p:sp>
      <p:sp>
        <p:nvSpPr>
          <p:cNvPr id="6" name="Content Placeholder 5"/>
          <p:cNvSpPr>
            <a:spLocks noGrp="1"/>
          </p:cNvSpPr>
          <p:nvPr>
            <p:ph sz="quarter" idx="2"/>
          </p:nvPr>
        </p:nvSpPr>
        <p:spPr>
          <a:xfrm>
            <a:off x="1981200" y="2514601"/>
            <a:ext cx="4040188" cy="3846513"/>
          </a:xfrm>
        </p:spPr>
        <p:txBody>
          <a:bodyPr/>
          <a:lstStyle/>
          <a:p>
            <a:r>
              <a:rPr lang="en-GB" altLang="en-US"/>
              <a:t>The poor are to blame</a:t>
            </a:r>
          </a:p>
          <a:p>
            <a:endParaRPr lang="en-GB" altLang="en-US"/>
          </a:p>
          <a:p>
            <a:endParaRPr lang="en-GB" altLang="en-US"/>
          </a:p>
          <a:p>
            <a:r>
              <a:rPr lang="en-GB" altLang="en-US"/>
              <a:t>Poor people have developed a culture that is negative and selfish</a:t>
            </a:r>
          </a:p>
          <a:p>
            <a:endParaRPr lang="en-GB" altLang="en-US"/>
          </a:p>
          <a:p>
            <a:r>
              <a:rPr lang="en-GB" altLang="en-US"/>
              <a:t>If the poor fail, it is their own responsibility.</a:t>
            </a:r>
          </a:p>
        </p:txBody>
      </p:sp>
      <p:sp>
        <p:nvSpPr>
          <p:cNvPr id="8" name="Content Placeholder 7"/>
          <p:cNvSpPr>
            <a:spLocks noGrp="1"/>
          </p:cNvSpPr>
          <p:nvPr>
            <p:ph sz="quarter" idx="4"/>
          </p:nvPr>
        </p:nvSpPr>
        <p:spPr>
          <a:xfrm>
            <a:off x="6169026" y="2514601"/>
            <a:ext cx="4041775" cy="3846513"/>
          </a:xfrm>
        </p:spPr>
        <p:txBody>
          <a:bodyPr>
            <a:normAutofit lnSpcReduction="10000"/>
          </a:bodyPr>
          <a:lstStyle/>
          <a:p>
            <a:r>
              <a:rPr lang="en-GB" altLang="en-US" dirty="0"/>
              <a:t>The structure of society is to blame.</a:t>
            </a:r>
          </a:p>
          <a:p>
            <a:endParaRPr lang="en-GB" altLang="en-US" dirty="0"/>
          </a:p>
          <a:p>
            <a:r>
              <a:rPr lang="en-GB" altLang="en-US" dirty="0"/>
              <a:t>Poor people did not choose to live in poor surroundings</a:t>
            </a:r>
          </a:p>
          <a:p>
            <a:endParaRPr lang="en-GB" altLang="en-US" dirty="0"/>
          </a:p>
          <a:p>
            <a:endParaRPr lang="en-GB" altLang="en-US" dirty="0"/>
          </a:p>
          <a:p>
            <a:r>
              <a:rPr lang="en-GB" altLang="en-US" dirty="0"/>
              <a:t>If the poor fail, it is the responsibility of the culture we have created.</a:t>
            </a:r>
          </a:p>
        </p:txBody>
      </p:sp>
      <p:pic>
        <p:nvPicPr>
          <p:cNvPr id="7" name="Picture 2" descr="http://www.bbc.co.uk/staticarchive/98490844d5d64fa2a9a0a85fbc5163533337a27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07491" y="21000"/>
            <a:ext cx="2739521" cy="15357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2553306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xEl>
                                              <p:pRg st="5" end="5"/>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8">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P spid="8" grpId="0" build="p"/>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a:xfrm>
            <a:off x="6096000" y="-99392"/>
            <a:ext cx="4572000" cy="1417638"/>
          </a:xfrm>
        </p:spPr>
        <p:txBody>
          <a:bodyPr>
            <a:normAutofit fontScale="90000"/>
          </a:bodyPr>
          <a:lstStyle/>
          <a:p>
            <a:r>
              <a:rPr lang="en-GB" altLang="en-US" dirty="0"/>
              <a:t>Evaluation of cultural deficit theory:</a:t>
            </a:r>
          </a:p>
        </p:txBody>
      </p:sp>
      <p:sp>
        <p:nvSpPr>
          <p:cNvPr id="3" name="Content Placeholder 2"/>
          <p:cNvSpPr>
            <a:spLocks noGrp="1"/>
          </p:cNvSpPr>
          <p:nvPr>
            <p:ph idx="1"/>
          </p:nvPr>
        </p:nvSpPr>
        <p:spPr>
          <a:xfrm>
            <a:off x="6168008" y="1196752"/>
            <a:ext cx="4499992" cy="5661248"/>
          </a:xfrm>
        </p:spPr>
        <p:txBody>
          <a:bodyPr>
            <a:normAutofit fontScale="77500" lnSpcReduction="20000"/>
          </a:bodyPr>
          <a:lstStyle/>
          <a:p>
            <a:pPr marL="625475" indent="-625475">
              <a:buFont typeface="Wingdings" pitchFamily="2" charset="2"/>
              <a:buChar char="L"/>
              <a:defRPr/>
            </a:pPr>
            <a:r>
              <a:rPr lang="en-GB" dirty="0"/>
              <a:t>There is little evidence to support the underclass thesis.</a:t>
            </a:r>
          </a:p>
          <a:p>
            <a:pPr marL="625475" indent="-625475">
              <a:buFont typeface="Wingdings" pitchFamily="2" charset="2"/>
              <a:buChar char="L"/>
              <a:defRPr/>
            </a:pPr>
            <a:r>
              <a:rPr lang="en-GB" dirty="0"/>
              <a:t>Most social scientists tend to see the problems of the working class as being related to the structures of society.</a:t>
            </a:r>
          </a:p>
          <a:p>
            <a:pPr marL="625475" indent="-625475">
              <a:buFont typeface="Wingdings" pitchFamily="2" charset="2"/>
              <a:buChar char="L"/>
              <a:defRPr/>
            </a:pPr>
            <a:r>
              <a:rPr lang="en-GB" dirty="0"/>
              <a:t>It makes the working class take the blame for their own failure in education.</a:t>
            </a:r>
          </a:p>
          <a:p>
            <a:pPr marL="625475" indent="-625475">
              <a:buFont typeface="Wingdings" pitchFamily="2" charset="2"/>
              <a:buChar char="L"/>
              <a:defRPr/>
            </a:pPr>
            <a:r>
              <a:rPr lang="en-GB" dirty="0"/>
              <a:t>There is little that is practical that governments or schools can do to solve the problem of working class underattainment</a:t>
            </a:r>
          </a:p>
          <a:p>
            <a:pPr>
              <a:buClrTx/>
              <a:buFont typeface="Wingdings" pitchFamily="2" charset="2"/>
              <a:buChar char="L"/>
              <a:defRPr/>
            </a:pPr>
            <a:endParaRPr lang="en-GB" dirty="0"/>
          </a:p>
        </p:txBody>
      </p:sp>
      <p:sp>
        <p:nvSpPr>
          <p:cNvPr id="5" name="Content Placeholder 2"/>
          <p:cNvSpPr txBox="1">
            <a:spLocks/>
          </p:cNvSpPr>
          <p:nvPr/>
        </p:nvSpPr>
        <p:spPr>
          <a:xfrm>
            <a:off x="1502337" y="457200"/>
            <a:ext cx="4427985" cy="6400800"/>
          </a:xfrm>
          <a:prstGeom prst="rect">
            <a:avLst/>
          </a:prstGeom>
        </p:spPr>
        <p:txBody>
          <a:bodyPr vert="horz" lIns="91440" tIns="45720" rIns="91440" bIns="45720" rtlCol="0" anchor="b">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GB" altLang="en-US" sz="2000" dirty="0"/>
              <a:t>Those who are at the bottom of the class system do not have the values, attitudes and special skills that are essential for educational success. </a:t>
            </a:r>
          </a:p>
          <a:p>
            <a:r>
              <a:rPr lang="en-GB" altLang="en-US" sz="2000" dirty="0"/>
              <a:t>Children and their families are to blame for educational failure. </a:t>
            </a:r>
          </a:p>
          <a:p>
            <a:r>
              <a:rPr lang="en-GB" altLang="en-US" sz="2000" dirty="0"/>
              <a:t>Children who are culturally deprived are lacking in essential skills, attitudes and values. </a:t>
            </a:r>
          </a:p>
          <a:p>
            <a:r>
              <a:rPr lang="en-GB" altLang="en-US" sz="2000" dirty="0"/>
              <a:t>A number of researchers have alleged that there are patterns of class differences.</a:t>
            </a:r>
          </a:p>
        </p:txBody>
      </p:sp>
      <p:sp>
        <p:nvSpPr>
          <p:cNvPr id="6" name="Title 1"/>
          <p:cNvSpPr txBox="1">
            <a:spLocks/>
          </p:cNvSpPr>
          <p:nvPr/>
        </p:nvSpPr>
        <p:spPr>
          <a:xfrm>
            <a:off x="1524001" y="1772816"/>
            <a:ext cx="4435585" cy="1143000"/>
          </a:xfrm>
          <a:prstGeom prst="rect">
            <a:avLst/>
          </a:prstGeom>
        </p:spPr>
        <p:txBody>
          <a:bodyPr vert="horz" lIns="91440" tIns="45720" rIns="91440" bIns="45720" rtlCol="0" anchor="ctr">
            <a:normAutofit fontScale="925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altLang="en-US" dirty="0"/>
              <a:t>Summary of key points</a:t>
            </a:r>
          </a:p>
        </p:txBody>
      </p:sp>
      <p:pic>
        <p:nvPicPr>
          <p:cNvPr id="7" name="Picture 2" descr="http://www.bbc.co.uk/staticarchive/98490844d5d64fa2a9a0a85fbc5163533337a27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07491" y="21000"/>
            <a:ext cx="2739521" cy="15357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8862585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150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06" grpId="0"/>
      <p:bldP spid="3" grpId="0" build="p"/>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412776"/>
            <a:ext cx="7772400" cy="2133600"/>
          </a:xfrm>
          <a:solidFill>
            <a:schemeClr val="accent2">
              <a:lumMod val="75000"/>
            </a:schemeClr>
          </a:solidFill>
          <a:ln>
            <a:miter lim="800000"/>
            <a:headEnd/>
            <a:tailEnd/>
          </a:ln>
        </p:spPr>
        <p:txBody>
          <a:bodyPr>
            <a:normAutofit/>
          </a:bodyPr>
          <a:lstStyle/>
          <a:p>
            <a:pPr marL="484632" algn="l">
              <a:defRPr/>
            </a:pPr>
            <a:r>
              <a:rPr lang="en-GB" sz="2400" dirty="0">
                <a:solidFill>
                  <a:schemeClr val="accent4">
                    <a:lumMod val="40000"/>
                    <a:lumOff val="60000"/>
                  </a:schemeClr>
                </a:solidFill>
                <a:latin typeface="+mn-lt"/>
              </a:rPr>
              <a:t>Writers within the interpretive or interactional tradition of sociology (social action theory) are interested in the processes within schools which lead some children to failure.</a:t>
            </a:r>
          </a:p>
        </p:txBody>
      </p:sp>
      <p:sp>
        <p:nvSpPr>
          <p:cNvPr id="10243" name="Subtitle 2"/>
          <p:cNvSpPr>
            <a:spLocks noGrp="1"/>
          </p:cNvSpPr>
          <p:nvPr>
            <p:ph type="subTitle" idx="1"/>
          </p:nvPr>
        </p:nvSpPr>
        <p:spPr>
          <a:xfrm>
            <a:off x="1524000" y="0"/>
            <a:ext cx="7854950" cy="2057400"/>
          </a:xfrm>
        </p:spPr>
        <p:txBody>
          <a:bodyPr/>
          <a:lstStyle/>
          <a:p>
            <a:pPr eaLnBrk="1" hangingPunct="1"/>
            <a:r>
              <a:rPr lang="en-GB" altLang="en-US" sz="4400" b="1" i="1" dirty="0"/>
              <a:t>How do processes within school affect educational attainment?</a:t>
            </a:r>
          </a:p>
        </p:txBody>
      </p:sp>
      <p:sp>
        <p:nvSpPr>
          <p:cNvPr id="3" name="AutoShape 2" descr="Image result for old fashioned teacher">
            <a:hlinkClick r:id="rId2"/>
          </p:cNvPr>
          <p:cNvSpPr>
            <a:spLocks noChangeAspect="1" noChangeArrowheads="1"/>
          </p:cNvSpPr>
          <p:nvPr/>
        </p:nvSpPr>
        <p:spPr bwMode="auto">
          <a:xfrm>
            <a:off x="1577975" y="-1812925"/>
            <a:ext cx="3028950" cy="379095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 name="AutoShape 4" descr="Image result for old fashioned teacher">
            <a:hlinkClick r:id="rId2"/>
          </p:cNvPr>
          <p:cNvSpPr>
            <a:spLocks noChangeAspect="1" noChangeArrowheads="1"/>
          </p:cNvSpPr>
          <p:nvPr/>
        </p:nvSpPr>
        <p:spPr bwMode="auto">
          <a:xfrm>
            <a:off x="1730375" y="-1660525"/>
            <a:ext cx="3028950" cy="379095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61446" name="Picture 6" descr="http://cdn.skim.gs/image/upload/v1456337879/msi/mean-teacher-vert_ridzix.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353486" y="-4544"/>
            <a:ext cx="1314515" cy="1647721"/>
          </a:xfrm>
          <a:prstGeom prst="rect">
            <a:avLst/>
          </a:prstGeom>
          <a:noFill/>
          <a:extLst>
            <a:ext uri="{909E8E84-426E-40DD-AFC4-6F175D3DCCD1}">
              <a14:hiddenFill xmlns:a14="http://schemas.microsoft.com/office/drawing/2010/main">
                <a:solidFill>
                  <a:srgbClr val="FFFFFF"/>
                </a:solidFill>
              </a14:hiddenFill>
            </a:ext>
          </a:extLst>
        </p:spPr>
      </p:pic>
      <p:sp>
        <p:nvSpPr>
          <p:cNvPr id="7" name="Content Placeholder 2"/>
          <p:cNvSpPr txBox="1">
            <a:spLocks/>
          </p:cNvSpPr>
          <p:nvPr/>
        </p:nvSpPr>
        <p:spPr>
          <a:xfrm>
            <a:off x="1981200" y="3863181"/>
            <a:ext cx="8229600" cy="2994819"/>
          </a:xfrm>
          <a:prstGeom prst="rect">
            <a:avLst/>
          </a:prstGeom>
        </p:spPr>
        <p:txBody>
          <a:bodyPr vert="horz" lIns="91440" tIns="45720" rIns="91440" bIns="45720" rtlCol="0">
            <a:normAutofit fontScale="85000" lnSpcReduction="10000"/>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marL="447675" algn="l">
              <a:buClr>
                <a:schemeClr val="tx2"/>
              </a:buClr>
            </a:pPr>
            <a:r>
              <a:rPr lang="en-GB" altLang="en-US" dirty="0"/>
              <a:t>What is interactionism (social action theory):</a:t>
            </a:r>
          </a:p>
          <a:p>
            <a:pPr marL="447675">
              <a:buClr>
                <a:schemeClr val="tx2"/>
              </a:buClr>
              <a:buFont typeface="Wingdings" pitchFamily="2" charset="2"/>
              <a:buChar char="Ø"/>
            </a:pPr>
            <a:r>
              <a:rPr lang="en-GB" altLang="en-US" dirty="0"/>
              <a:t>Interactionism is also called </a:t>
            </a:r>
            <a:r>
              <a:rPr lang="en-GB" altLang="en-US" dirty="0" err="1"/>
              <a:t>interpretivism</a:t>
            </a:r>
            <a:r>
              <a:rPr lang="en-GB" altLang="en-US" dirty="0"/>
              <a:t>.</a:t>
            </a:r>
          </a:p>
          <a:p>
            <a:pPr marL="447675">
              <a:buClr>
                <a:schemeClr val="tx2"/>
              </a:buClr>
              <a:buFont typeface="Wingdings" pitchFamily="2" charset="2"/>
              <a:buChar char="Ø"/>
            </a:pPr>
            <a:r>
              <a:rPr lang="en-GB" altLang="en-US" dirty="0"/>
              <a:t>The methodology used is generally </a:t>
            </a:r>
            <a:r>
              <a:rPr lang="en-GB" altLang="en-US" dirty="0" err="1"/>
              <a:t>ethnomethodological</a:t>
            </a:r>
            <a:endParaRPr lang="en-GB" altLang="en-US" dirty="0"/>
          </a:p>
          <a:p>
            <a:pPr marL="447675">
              <a:buClr>
                <a:schemeClr val="tx2"/>
              </a:buClr>
              <a:buFont typeface="Wingdings" pitchFamily="2" charset="2"/>
              <a:buChar char="Ø"/>
            </a:pPr>
            <a:r>
              <a:rPr lang="en-GB" altLang="en-US" dirty="0"/>
              <a:t>It originated with the work of George H Mead.</a:t>
            </a:r>
          </a:p>
          <a:p>
            <a:pPr marL="447675">
              <a:buClr>
                <a:schemeClr val="tx2"/>
              </a:buClr>
              <a:buFont typeface="Wingdings" pitchFamily="2" charset="2"/>
              <a:buChar char="Ø"/>
            </a:pPr>
            <a:r>
              <a:rPr lang="en-GB" altLang="en-US" dirty="0"/>
              <a:t>It looks at the detailed interaction between people.</a:t>
            </a:r>
          </a:p>
        </p:txBody>
      </p:sp>
    </p:spTree>
    <p:extLst>
      <p:ext uri="{BB962C8B-B14F-4D97-AF65-F5344CB8AC3E}">
        <p14:creationId xmlns:p14="http://schemas.microsoft.com/office/powerpoint/2010/main" val="326953377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412776"/>
            <a:ext cx="7772400" cy="2133600"/>
          </a:xfrm>
          <a:solidFill>
            <a:schemeClr val="accent2">
              <a:lumMod val="75000"/>
            </a:schemeClr>
          </a:solidFill>
          <a:ln>
            <a:miter lim="800000"/>
            <a:headEnd/>
            <a:tailEnd/>
          </a:ln>
        </p:spPr>
        <p:txBody>
          <a:bodyPr>
            <a:normAutofit/>
          </a:bodyPr>
          <a:lstStyle/>
          <a:p>
            <a:pPr marL="484632" algn="l">
              <a:defRPr/>
            </a:pPr>
            <a:r>
              <a:rPr lang="en-GB" sz="2400" dirty="0">
                <a:solidFill>
                  <a:schemeClr val="accent4">
                    <a:lumMod val="40000"/>
                    <a:lumOff val="60000"/>
                  </a:schemeClr>
                </a:solidFill>
                <a:latin typeface="+mn-lt"/>
              </a:rPr>
              <a:t>Writers within the interpretive or interactional tradition of sociology (social action theory) are interested in the processes within schools which lead some children to failure.</a:t>
            </a:r>
          </a:p>
        </p:txBody>
      </p:sp>
      <p:sp>
        <p:nvSpPr>
          <p:cNvPr id="10243" name="Subtitle 2"/>
          <p:cNvSpPr>
            <a:spLocks noGrp="1"/>
          </p:cNvSpPr>
          <p:nvPr>
            <p:ph type="subTitle" idx="1"/>
          </p:nvPr>
        </p:nvSpPr>
        <p:spPr>
          <a:xfrm>
            <a:off x="1524000" y="0"/>
            <a:ext cx="7854950" cy="2057400"/>
          </a:xfrm>
        </p:spPr>
        <p:txBody>
          <a:bodyPr/>
          <a:lstStyle/>
          <a:p>
            <a:pPr eaLnBrk="1" hangingPunct="1"/>
            <a:r>
              <a:rPr lang="en-GB" altLang="en-US" sz="4400" b="1" i="1" dirty="0"/>
              <a:t>How do processes within school affect educational attainment?</a:t>
            </a:r>
          </a:p>
        </p:txBody>
      </p:sp>
      <p:sp>
        <p:nvSpPr>
          <p:cNvPr id="3" name="AutoShape 2" descr="Image result for old fashioned teacher">
            <a:hlinkClick r:id="rId2"/>
          </p:cNvPr>
          <p:cNvSpPr>
            <a:spLocks noChangeAspect="1" noChangeArrowheads="1"/>
          </p:cNvSpPr>
          <p:nvPr/>
        </p:nvSpPr>
        <p:spPr bwMode="auto">
          <a:xfrm>
            <a:off x="1577975" y="-1812925"/>
            <a:ext cx="3028950" cy="379095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 name="AutoShape 4" descr="Image result for old fashioned teacher">
            <a:hlinkClick r:id="rId2"/>
          </p:cNvPr>
          <p:cNvSpPr>
            <a:spLocks noChangeAspect="1" noChangeArrowheads="1"/>
          </p:cNvSpPr>
          <p:nvPr/>
        </p:nvSpPr>
        <p:spPr bwMode="auto">
          <a:xfrm>
            <a:off x="1730375" y="-1660525"/>
            <a:ext cx="3028950" cy="379095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61446" name="Picture 6" descr="http://cdn.skim.gs/image/upload/v1456337879/msi/mean-teacher-vert_ridzix.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353486" y="-4544"/>
            <a:ext cx="1314515" cy="1647721"/>
          </a:xfrm>
          <a:prstGeom prst="rect">
            <a:avLst/>
          </a:prstGeom>
          <a:noFill/>
          <a:extLst>
            <a:ext uri="{909E8E84-426E-40DD-AFC4-6F175D3DCCD1}">
              <a14:hiddenFill xmlns:a14="http://schemas.microsoft.com/office/drawing/2010/main">
                <a:solidFill>
                  <a:srgbClr val="FFFFFF"/>
                </a:solidFill>
              </a14:hiddenFill>
            </a:ext>
          </a:extLst>
        </p:spPr>
      </p:pic>
      <p:sp>
        <p:nvSpPr>
          <p:cNvPr id="7" name="Content Placeholder 2"/>
          <p:cNvSpPr txBox="1">
            <a:spLocks/>
          </p:cNvSpPr>
          <p:nvPr/>
        </p:nvSpPr>
        <p:spPr>
          <a:xfrm>
            <a:off x="1981200" y="3863181"/>
            <a:ext cx="8229600" cy="2994819"/>
          </a:xfrm>
          <a:prstGeom prst="rect">
            <a:avLst/>
          </a:prstGeom>
        </p:spPr>
        <p:txBody>
          <a:bodyPr vert="horz" lIns="91440" tIns="45720" rIns="91440" bIns="45720" rtlCol="0">
            <a:normAutofit fontScale="70000" lnSpcReduction="20000"/>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r>
              <a:rPr lang="en-GB" altLang="en-US" b="1" dirty="0"/>
              <a:t>Herbert </a:t>
            </a:r>
            <a:r>
              <a:rPr lang="en-GB" altLang="en-US" b="1" dirty="0" err="1"/>
              <a:t>Blumer</a:t>
            </a:r>
            <a:r>
              <a:rPr lang="en-GB" altLang="en-US" b="1" dirty="0"/>
              <a:t> (1969)</a:t>
            </a:r>
          </a:p>
          <a:p>
            <a:r>
              <a:rPr lang="en-GB" altLang="en-US" dirty="0"/>
              <a:t>"Human beings act toward things on the basis of the meanings they ascribe to those things."</a:t>
            </a:r>
          </a:p>
          <a:p>
            <a:r>
              <a:rPr lang="en-GB" altLang="en-US" dirty="0"/>
              <a:t>"The meaning of such things is derived from, or arises out of, the social interaction that one has with others and the society."</a:t>
            </a:r>
          </a:p>
          <a:p>
            <a:r>
              <a:rPr lang="en-GB" altLang="en-US" dirty="0"/>
              <a:t>"These meanings are handled in, and modified through, an interpretive process used by the person in dealing with the things he/she encounters."</a:t>
            </a:r>
          </a:p>
        </p:txBody>
      </p:sp>
    </p:spTree>
    <p:extLst>
      <p:ext uri="{BB962C8B-B14F-4D97-AF65-F5344CB8AC3E}">
        <p14:creationId xmlns:p14="http://schemas.microsoft.com/office/powerpoint/2010/main" val="97693347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412776"/>
            <a:ext cx="7772400" cy="2133600"/>
          </a:xfrm>
          <a:solidFill>
            <a:schemeClr val="accent2">
              <a:lumMod val="75000"/>
            </a:schemeClr>
          </a:solidFill>
          <a:ln>
            <a:miter lim="800000"/>
            <a:headEnd/>
            <a:tailEnd/>
          </a:ln>
        </p:spPr>
        <p:txBody>
          <a:bodyPr>
            <a:normAutofit/>
          </a:bodyPr>
          <a:lstStyle/>
          <a:p>
            <a:pPr marL="484632" algn="l">
              <a:defRPr/>
            </a:pPr>
            <a:r>
              <a:rPr lang="en-GB" sz="2400" dirty="0">
                <a:solidFill>
                  <a:schemeClr val="accent4">
                    <a:lumMod val="40000"/>
                    <a:lumOff val="60000"/>
                  </a:schemeClr>
                </a:solidFill>
                <a:latin typeface="+mn-lt"/>
              </a:rPr>
              <a:t>Writers within the interpretive or interactional tradition of sociology (social action theory) are interested in the processes within schools which lead some children to failure.</a:t>
            </a:r>
          </a:p>
        </p:txBody>
      </p:sp>
      <p:sp>
        <p:nvSpPr>
          <p:cNvPr id="10243" name="Subtitle 2"/>
          <p:cNvSpPr>
            <a:spLocks noGrp="1"/>
          </p:cNvSpPr>
          <p:nvPr>
            <p:ph type="subTitle" idx="1"/>
          </p:nvPr>
        </p:nvSpPr>
        <p:spPr>
          <a:xfrm>
            <a:off x="1524000" y="0"/>
            <a:ext cx="7854950" cy="2057400"/>
          </a:xfrm>
        </p:spPr>
        <p:txBody>
          <a:bodyPr/>
          <a:lstStyle/>
          <a:p>
            <a:pPr eaLnBrk="1" hangingPunct="1"/>
            <a:r>
              <a:rPr lang="en-GB" altLang="en-US" sz="4400" b="1" i="1" dirty="0"/>
              <a:t>How do processes within school affect educational attainment?</a:t>
            </a:r>
          </a:p>
        </p:txBody>
      </p:sp>
      <p:sp>
        <p:nvSpPr>
          <p:cNvPr id="3" name="AutoShape 2" descr="Image result for old fashioned teacher">
            <a:hlinkClick r:id="rId2"/>
          </p:cNvPr>
          <p:cNvSpPr>
            <a:spLocks noChangeAspect="1" noChangeArrowheads="1"/>
          </p:cNvSpPr>
          <p:nvPr/>
        </p:nvSpPr>
        <p:spPr bwMode="auto">
          <a:xfrm>
            <a:off x="1577975" y="-1812925"/>
            <a:ext cx="3028950" cy="379095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 name="AutoShape 4" descr="Image result for old fashioned teacher">
            <a:hlinkClick r:id="rId2"/>
          </p:cNvPr>
          <p:cNvSpPr>
            <a:spLocks noChangeAspect="1" noChangeArrowheads="1"/>
          </p:cNvSpPr>
          <p:nvPr/>
        </p:nvSpPr>
        <p:spPr bwMode="auto">
          <a:xfrm>
            <a:off x="1730375" y="-1660525"/>
            <a:ext cx="3028950" cy="379095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61446" name="Picture 6" descr="http://cdn.skim.gs/image/upload/v1456337879/msi/mean-teacher-vert_ridzix.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353486" y="-4544"/>
            <a:ext cx="1314515" cy="1647721"/>
          </a:xfrm>
          <a:prstGeom prst="rect">
            <a:avLst/>
          </a:prstGeom>
          <a:noFill/>
          <a:extLst>
            <a:ext uri="{909E8E84-426E-40DD-AFC4-6F175D3DCCD1}">
              <a14:hiddenFill xmlns:a14="http://schemas.microsoft.com/office/drawing/2010/main">
                <a:solidFill>
                  <a:srgbClr val="FFFFFF"/>
                </a:solidFill>
              </a14:hiddenFill>
            </a:ext>
          </a:extLst>
        </p:spPr>
      </p:pic>
      <p:sp>
        <p:nvSpPr>
          <p:cNvPr id="7" name="Content Placeholder 2"/>
          <p:cNvSpPr txBox="1">
            <a:spLocks/>
          </p:cNvSpPr>
          <p:nvPr/>
        </p:nvSpPr>
        <p:spPr>
          <a:xfrm>
            <a:off x="1524000" y="3573017"/>
            <a:ext cx="4499992" cy="2994819"/>
          </a:xfrm>
          <a:prstGeom prst="rect">
            <a:avLst/>
          </a:prstGeom>
        </p:spPr>
        <p:txBody>
          <a:bodyPr vert="horz" lIns="91440" tIns="45720" rIns="91440" bIns="45720" rtlCol="0">
            <a:normAutofit fontScale="70000" lnSpcReduction="20000"/>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r>
              <a:rPr lang="en-GB" altLang="en-US" b="1" dirty="0"/>
              <a:t>Master status:</a:t>
            </a:r>
          </a:p>
          <a:p>
            <a:pPr>
              <a:defRPr/>
            </a:pPr>
            <a:r>
              <a:rPr lang="en-GB" dirty="0"/>
              <a:t>A person's </a:t>
            </a:r>
            <a:r>
              <a:rPr lang="en-GB" dirty="0">
                <a:solidFill>
                  <a:schemeClr val="accent2">
                    <a:lumMod val="60000"/>
                    <a:lumOff val="40000"/>
                  </a:schemeClr>
                </a:solidFill>
              </a:rPr>
              <a:t>master status </a:t>
            </a:r>
            <a:r>
              <a:rPr lang="en-GB" dirty="0"/>
              <a:t>is the most obvious thing about that person.</a:t>
            </a:r>
          </a:p>
          <a:p>
            <a:pPr>
              <a:defRPr/>
            </a:pPr>
            <a:endParaRPr lang="en-GB" dirty="0"/>
          </a:p>
          <a:p>
            <a:pPr>
              <a:defRPr/>
            </a:pPr>
            <a:r>
              <a:rPr lang="en-GB" dirty="0"/>
              <a:t>It controls the way they are identified in public.</a:t>
            </a:r>
          </a:p>
          <a:p>
            <a:pPr>
              <a:defRPr/>
            </a:pPr>
            <a:endParaRPr lang="en-GB" dirty="0"/>
          </a:p>
          <a:p>
            <a:pPr>
              <a:defRPr/>
            </a:pPr>
            <a:r>
              <a:rPr lang="en-GB" dirty="0"/>
              <a:t>The master status becomes a </a:t>
            </a:r>
            <a:r>
              <a:rPr lang="en-GB" dirty="0">
                <a:solidFill>
                  <a:schemeClr val="accent2">
                    <a:lumMod val="60000"/>
                    <a:lumOff val="40000"/>
                  </a:schemeClr>
                </a:solidFill>
              </a:rPr>
              <a:t>label</a:t>
            </a:r>
            <a:r>
              <a:rPr lang="en-GB" dirty="0"/>
              <a:t> we attach to people.</a:t>
            </a:r>
          </a:p>
          <a:p>
            <a:endParaRPr lang="en-GB" altLang="en-US" dirty="0"/>
          </a:p>
        </p:txBody>
      </p:sp>
      <p:sp>
        <p:nvSpPr>
          <p:cNvPr id="9" name="Content Placeholder 2"/>
          <p:cNvSpPr txBox="1">
            <a:spLocks/>
          </p:cNvSpPr>
          <p:nvPr/>
        </p:nvSpPr>
        <p:spPr>
          <a:xfrm>
            <a:off x="6202680" y="3573017"/>
            <a:ext cx="4499992" cy="2994819"/>
          </a:xfrm>
          <a:prstGeom prst="rect">
            <a:avLst/>
          </a:prstGeom>
        </p:spPr>
        <p:txBody>
          <a:bodyPr vert="horz" lIns="91440" tIns="45720" rIns="91440" bIns="45720" rtlCol="0">
            <a:normAutofit fontScale="70000" lnSpcReduction="20000"/>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r>
              <a:rPr lang="en-GB" altLang="en-US" b="1" dirty="0"/>
              <a:t>Attitudes:</a:t>
            </a:r>
          </a:p>
          <a:p>
            <a:pPr>
              <a:lnSpc>
                <a:spcPct val="90000"/>
              </a:lnSpc>
              <a:defRPr/>
            </a:pPr>
            <a:r>
              <a:rPr lang="en-GB" dirty="0"/>
              <a:t>A</a:t>
            </a:r>
            <a:r>
              <a:rPr lang="en-US" altLang="en-US" dirty="0">
                <a:solidFill>
                  <a:schemeClr val="tx1">
                    <a:lumMod val="95000"/>
                  </a:schemeClr>
                </a:solidFill>
              </a:rPr>
              <a:t>We have a tendency to behave in a certain way toward some people. </a:t>
            </a:r>
          </a:p>
          <a:p>
            <a:pPr>
              <a:lnSpc>
                <a:spcPct val="90000"/>
              </a:lnSpc>
              <a:defRPr/>
            </a:pPr>
            <a:endParaRPr lang="en-US" altLang="en-US" dirty="0"/>
          </a:p>
          <a:p>
            <a:pPr>
              <a:lnSpc>
                <a:spcPct val="90000"/>
              </a:lnSpc>
              <a:defRPr/>
            </a:pPr>
            <a:r>
              <a:rPr lang="en-US" altLang="en-US" dirty="0">
                <a:solidFill>
                  <a:schemeClr val="tx1">
                    <a:lumMod val="75000"/>
                  </a:schemeClr>
                </a:solidFill>
              </a:rPr>
              <a:t>It can be both negative or positive</a:t>
            </a:r>
          </a:p>
          <a:p>
            <a:pPr>
              <a:lnSpc>
                <a:spcPct val="90000"/>
              </a:lnSpc>
              <a:defRPr/>
            </a:pPr>
            <a:endParaRPr lang="en-US" altLang="en-US" dirty="0"/>
          </a:p>
          <a:p>
            <a:pPr>
              <a:lnSpc>
                <a:spcPct val="90000"/>
              </a:lnSpc>
              <a:defRPr/>
            </a:pPr>
            <a:r>
              <a:rPr lang="en-US" altLang="en-US" dirty="0">
                <a:solidFill>
                  <a:schemeClr val="tx1">
                    <a:lumMod val="65000"/>
                  </a:schemeClr>
                </a:solidFill>
              </a:rPr>
              <a:t>Teachers have attitudes built up over years of experience</a:t>
            </a:r>
            <a:endParaRPr lang="en-GB" dirty="0"/>
          </a:p>
          <a:p>
            <a:pPr>
              <a:defRPr/>
            </a:pPr>
            <a:endParaRPr lang="en-GB" dirty="0"/>
          </a:p>
          <a:p>
            <a:endParaRPr lang="en-GB" altLang="en-US" dirty="0"/>
          </a:p>
        </p:txBody>
      </p:sp>
      <p:sp>
        <p:nvSpPr>
          <p:cNvPr id="6" name="Rounded Rectangle 5"/>
          <p:cNvSpPr/>
          <p:nvPr/>
        </p:nvSpPr>
        <p:spPr>
          <a:xfrm>
            <a:off x="6384032" y="6093296"/>
            <a:ext cx="4283968" cy="764704"/>
          </a:xfrm>
          <a:prstGeom prst="roundRect">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dirty="0"/>
              <a:t>How does this apply to schools?</a:t>
            </a:r>
          </a:p>
        </p:txBody>
      </p:sp>
    </p:spTree>
    <p:extLst>
      <p:ext uri="{BB962C8B-B14F-4D97-AF65-F5344CB8AC3E}">
        <p14:creationId xmlns:p14="http://schemas.microsoft.com/office/powerpoint/2010/main" val="1194961621"/>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xfrm>
            <a:off x="1524000" y="274638"/>
            <a:ext cx="8686800" cy="1143000"/>
          </a:xfrm>
          <a:solidFill>
            <a:schemeClr val="accent2">
              <a:lumMod val="75000"/>
            </a:schemeClr>
          </a:solidFill>
        </p:spPr>
        <p:txBody>
          <a:bodyPr/>
          <a:lstStyle/>
          <a:p>
            <a:pPr eaLnBrk="1" hangingPunct="1">
              <a:defRPr/>
            </a:pPr>
            <a:r>
              <a:rPr lang="en-US" altLang="en-US" dirty="0">
                <a:solidFill>
                  <a:schemeClr val="accent2">
                    <a:lumMod val="20000"/>
                    <a:lumOff val="80000"/>
                  </a:schemeClr>
                </a:solidFill>
              </a:rPr>
              <a:t>Self-fulfilling Prophecies</a:t>
            </a:r>
          </a:p>
        </p:txBody>
      </p:sp>
      <p:sp>
        <p:nvSpPr>
          <p:cNvPr id="19459" name="Rectangle 3"/>
          <p:cNvSpPr>
            <a:spLocks noGrp="1" noChangeArrowheads="1"/>
          </p:cNvSpPr>
          <p:nvPr>
            <p:ph type="body" idx="1"/>
          </p:nvPr>
        </p:nvSpPr>
        <p:spPr>
          <a:xfrm>
            <a:off x="2057400" y="1676400"/>
            <a:ext cx="8178800" cy="4724400"/>
          </a:xfrm>
        </p:spPr>
        <p:txBody>
          <a:bodyPr/>
          <a:lstStyle/>
          <a:p>
            <a:pPr eaLnBrk="1" hangingPunct="1">
              <a:lnSpc>
                <a:spcPct val="90000"/>
              </a:lnSpc>
            </a:pPr>
            <a:r>
              <a:rPr lang="en-US" altLang="en-US" sz="3600" dirty="0"/>
              <a:t>This occurs when our beliefs and expectations create reality</a:t>
            </a:r>
          </a:p>
          <a:p>
            <a:pPr eaLnBrk="1" hangingPunct="1">
              <a:lnSpc>
                <a:spcPct val="90000"/>
              </a:lnSpc>
            </a:pPr>
            <a:r>
              <a:rPr lang="en-US" altLang="en-US" sz="3600" dirty="0"/>
              <a:t>Our beliefs and expectations influence our </a:t>
            </a:r>
            <a:r>
              <a:rPr lang="en-US" altLang="en-US" sz="3600" dirty="0" err="1"/>
              <a:t>behaviour</a:t>
            </a:r>
            <a:r>
              <a:rPr lang="en-US" altLang="en-US" sz="3600" dirty="0"/>
              <a:t> and others’</a:t>
            </a:r>
          </a:p>
          <a:p>
            <a:pPr eaLnBrk="1" hangingPunct="1">
              <a:lnSpc>
                <a:spcPct val="90000"/>
              </a:lnSpc>
            </a:pPr>
            <a:r>
              <a:rPr lang="en-US" altLang="en-US" sz="3600" dirty="0"/>
              <a:t>‘Pygmalion’ effect</a:t>
            </a:r>
            <a:endParaRPr lang="en-US" altLang="en-US" dirty="0"/>
          </a:p>
          <a:p>
            <a:pPr lvl="1" eaLnBrk="1" hangingPunct="1">
              <a:lnSpc>
                <a:spcPct val="90000"/>
              </a:lnSpc>
            </a:pPr>
            <a:r>
              <a:rPr lang="en-US" altLang="en-US" dirty="0"/>
              <a:t>person A believes that person B has a particular characteristic</a:t>
            </a:r>
          </a:p>
          <a:p>
            <a:pPr lvl="1" eaLnBrk="1" hangingPunct="1">
              <a:lnSpc>
                <a:spcPct val="90000"/>
              </a:lnSpc>
            </a:pPr>
            <a:r>
              <a:rPr lang="en-US" altLang="en-US" dirty="0"/>
              <a:t>person B may begin to behave in accordance with that characteristic</a:t>
            </a:r>
          </a:p>
        </p:txBody>
      </p:sp>
      <p:pic>
        <p:nvPicPr>
          <p:cNvPr id="5" name="Picture 6" descr="http://cdn.skim.gs/image/upload/v1456337879/msi/mean-teacher-vert_ridzix.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353486" y="-4544"/>
            <a:ext cx="1314515" cy="164772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7549532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9459">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9459">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9459">
                                            <p:txEl>
                                              <p:pRg st="2" end="2"/>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9459">
                                            <p:txEl>
                                              <p:pRg st="3" end="3"/>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9459">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59" grpId="0" build="p"/>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a:xfrm>
            <a:off x="1524000" y="381000"/>
            <a:ext cx="8178800" cy="1143000"/>
          </a:xfrm>
          <a:solidFill>
            <a:schemeClr val="accent2">
              <a:lumMod val="75000"/>
            </a:schemeClr>
          </a:solidFill>
        </p:spPr>
        <p:txBody>
          <a:bodyPr/>
          <a:lstStyle/>
          <a:p>
            <a:pPr eaLnBrk="1" hangingPunct="1">
              <a:defRPr/>
            </a:pPr>
            <a:r>
              <a:rPr lang="en-US" altLang="en-US" dirty="0">
                <a:solidFill>
                  <a:schemeClr val="accent1">
                    <a:lumMod val="40000"/>
                    <a:lumOff val="60000"/>
                  </a:schemeClr>
                </a:solidFill>
              </a:rPr>
              <a:t>Rosenthal &amp; Jacobson (1964)</a:t>
            </a:r>
          </a:p>
        </p:txBody>
      </p:sp>
      <p:sp>
        <p:nvSpPr>
          <p:cNvPr id="20483" name="Rectangle 3"/>
          <p:cNvSpPr>
            <a:spLocks noGrp="1" noChangeArrowheads="1"/>
          </p:cNvSpPr>
          <p:nvPr>
            <p:ph type="body" idx="1"/>
          </p:nvPr>
        </p:nvSpPr>
        <p:spPr>
          <a:xfrm>
            <a:off x="1752600" y="1524000"/>
            <a:ext cx="4199384" cy="4629150"/>
          </a:xfrm>
        </p:spPr>
        <p:txBody>
          <a:bodyPr anchor="ctr">
            <a:normAutofit fontScale="77500" lnSpcReduction="20000"/>
          </a:bodyPr>
          <a:lstStyle/>
          <a:p>
            <a:pPr marL="534988" indent="-446088">
              <a:lnSpc>
                <a:spcPct val="90000"/>
              </a:lnSpc>
              <a:defRPr/>
            </a:pPr>
            <a:r>
              <a:rPr lang="en-US" altLang="en-US" dirty="0">
                <a:solidFill>
                  <a:schemeClr val="accent2">
                    <a:lumMod val="50000"/>
                  </a:schemeClr>
                </a:solidFill>
              </a:rPr>
              <a:t>Went to a school and did IQ tests with kids and told teachers that the test was a “</a:t>
            </a:r>
            <a:r>
              <a:rPr lang="en-US" altLang="en-US" dirty="0" err="1">
                <a:solidFill>
                  <a:schemeClr val="accent2">
                    <a:lumMod val="50000"/>
                  </a:schemeClr>
                </a:solidFill>
              </a:rPr>
              <a:t>spurters</a:t>
            </a:r>
            <a:r>
              <a:rPr lang="en-US" altLang="en-US" dirty="0">
                <a:solidFill>
                  <a:schemeClr val="accent2">
                    <a:lumMod val="50000"/>
                  </a:schemeClr>
                </a:solidFill>
              </a:rPr>
              <a:t>” test</a:t>
            </a:r>
          </a:p>
          <a:p>
            <a:pPr marL="534988" indent="-446088">
              <a:lnSpc>
                <a:spcPct val="90000"/>
              </a:lnSpc>
              <a:defRPr/>
            </a:pPr>
            <a:r>
              <a:rPr lang="en-US" altLang="en-US" dirty="0">
                <a:solidFill>
                  <a:schemeClr val="accent2">
                    <a:lumMod val="50000"/>
                  </a:schemeClr>
                </a:solidFill>
              </a:rPr>
              <a:t>Randomly selected several kids and told the teacher they were “</a:t>
            </a:r>
            <a:r>
              <a:rPr lang="en-US" altLang="en-US" dirty="0" err="1">
                <a:solidFill>
                  <a:schemeClr val="accent2">
                    <a:lumMod val="50000"/>
                  </a:schemeClr>
                </a:solidFill>
              </a:rPr>
              <a:t>spurters</a:t>
            </a:r>
            <a:r>
              <a:rPr lang="en-US" altLang="en-US" dirty="0">
                <a:solidFill>
                  <a:schemeClr val="accent2">
                    <a:lumMod val="50000"/>
                  </a:schemeClr>
                </a:solidFill>
              </a:rPr>
              <a:t>”</a:t>
            </a:r>
          </a:p>
          <a:p>
            <a:pPr marL="534988" indent="-446088">
              <a:lnSpc>
                <a:spcPct val="90000"/>
              </a:lnSpc>
              <a:defRPr/>
            </a:pPr>
            <a:r>
              <a:rPr lang="en-US" altLang="en-US" dirty="0">
                <a:solidFill>
                  <a:schemeClr val="accent2">
                    <a:lumMod val="50000"/>
                  </a:schemeClr>
                </a:solidFill>
              </a:rPr>
              <a:t>Did another IQ test at end of year, “</a:t>
            </a:r>
            <a:r>
              <a:rPr lang="en-US" altLang="en-US" dirty="0" err="1">
                <a:solidFill>
                  <a:schemeClr val="accent2">
                    <a:lumMod val="50000"/>
                  </a:schemeClr>
                </a:solidFill>
              </a:rPr>
              <a:t>spurters</a:t>
            </a:r>
            <a:r>
              <a:rPr lang="en-US" altLang="en-US" dirty="0">
                <a:solidFill>
                  <a:schemeClr val="accent2">
                    <a:lumMod val="50000"/>
                  </a:schemeClr>
                </a:solidFill>
              </a:rPr>
              <a:t>” showed significant improvements in their IQ scores </a:t>
            </a:r>
          </a:p>
          <a:p>
            <a:pPr marL="534988" indent="-446088">
              <a:lnSpc>
                <a:spcPct val="90000"/>
              </a:lnSpc>
              <a:defRPr/>
            </a:pPr>
            <a:r>
              <a:rPr lang="en-US" altLang="en-US" dirty="0">
                <a:solidFill>
                  <a:schemeClr val="accent2">
                    <a:lumMod val="50000"/>
                  </a:schemeClr>
                </a:solidFill>
              </a:rPr>
              <a:t>It is argued that this is because of their teachers’ expectations of them</a:t>
            </a:r>
          </a:p>
        </p:txBody>
      </p:sp>
      <p:pic>
        <p:nvPicPr>
          <p:cNvPr id="5" name="Picture 6" descr="http://cdn.skim.gs/image/upload/v1456337879/msi/mean-teacher-vert_ridzix.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353486" y="-4544"/>
            <a:ext cx="1314515" cy="1647721"/>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3"/>
          <p:cNvSpPr txBox="1">
            <a:spLocks noChangeArrowheads="1"/>
          </p:cNvSpPr>
          <p:nvPr/>
        </p:nvSpPr>
        <p:spPr>
          <a:xfrm>
            <a:off x="7032104" y="2204865"/>
            <a:ext cx="3394720" cy="4525963"/>
          </a:xfrm>
          <a:prstGeom prst="rect">
            <a:avLst/>
          </a:prstGeom>
          <a:solidFill>
            <a:schemeClr val="accent2">
              <a:lumMod val="75000"/>
            </a:schemeClr>
          </a:solidFill>
        </p:spPr>
        <p:txBody>
          <a:bodyPr vert="horz" lIns="91440" tIns="45720" rIns="91440" bIns="45720" rtlCol="0" anchor="ctr">
            <a:normAutofit fontScale="77500" lnSpcReduction="2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defRPr/>
            </a:pPr>
            <a:r>
              <a:rPr lang="en-GB" dirty="0">
                <a:solidFill>
                  <a:schemeClr val="accent6">
                    <a:lumMod val="20000"/>
                    <a:lumOff val="80000"/>
                  </a:schemeClr>
                </a:solidFill>
              </a:rPr>
              <a:t>The study was unethical and cannot be repeated.</a:t>
            </a:r>
          </a:p>
          <a:p>
            <a:pPr>
              <a:defRPr/>
            </a:pPr>
            <a:r>
              <a:rPr lang="en-GB" dirty="0">
                <a:solidFill>
                  <a:schemeClr val="accent6">
                    <a:lumMod val="20000"/>
                    <a:lumOff val="80000"/>
                  </a:schemeClr>
                </a:solidFill>
              </a:rPr>
              <a:t>The methodology was not reliable</a:t>
            </a:r>
          </a:p>
          <a:p>
            <a:pPr>
              <a:defRPr/>
            </a:pPr>
            <a:r>
              <a:rPr lang="en-GB" dirty="0">
                <a:solidFill>
                  <a:schemeClr val="accent6">
                    <a:lumMod val="20000"/>
                    <a:lumOff val="80000"/>
                  </a:schemeClr>
                </a:solidFill>
              </a:rPr>
              <a:t>Teachers could not remember the names of the ‘</a:t>
            </a:r>
            <a:r>
              <a:rPr lang="en-GB" dirty="0" err="1">
                <a:solidFill>
                  <a:schemeClr val="accent6">
                    <a:lumMod val="20000"/>
                    <a:lumOff val="80000"/>
                  </a:schemeClr>
                </a:solidFill>
              </a:rPr>
              <a:t>spurters</a:t>
            </a:r>
            <a:r>
              <a:rPr lang="en-GB" dirty="0">
                <a:solidFill>
                  <a:schemeClr val="accent6">
                    <a:lumMod val="20000"/>
                    <a:lumOff val="80000"/>
                  </a:schemeClr>
                </a:solidFill>
              </a:rPr>
              <a:t>’</a:t>
            </a:r>
          </a:p>
          <a:p>
            <a:pPr>
              <a:defRPr/>
            </a:pPr>
            <a:r>
              <a:rPr lang="en-GB" dirty="0">
                <a:solidFill>
                  <a:schemeClr val="accent6">
                    <a:lumMod val="20000"/>
                    <a:lumOff val="80000"/>
                  </a:schemeClr>
                </a:solidFill>
              </a:rPr>
              <a:t>The theory is not well supported by the statistics in the study</a:t>
            </a:r>
          </a:p>
        </p:txBody>
      </p:sp>
    </p:spTree>
    <p:extLst>
      <p:ext uri="{BB962C8B-B14F-4D97-AF65-F5344CB8AC3E}">
        <p14:creationId xmlns:p14="http://schemas.microsoft.com/office/powerpoint/2010/main" val="356049168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048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0483">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0483">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048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83" grpId="0" build="p"/>
      <p:bldP spid="6"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524000" y="1"/>
            <a:ext cx="9144000" cy="954107"/>
          </a:xfrm>
          <a:prstGeom prst="rect">
            <a:avLst/>
          </a:prstGeom>
          <a:solidFill>
            <a:schemeClr val="bg2"/>
          </a:solidFill>
        </p:spPr>
        <p:txBody>
          <a:bodyPr wrap="square" rtlCol="0">
            <a:spAutoFit/>
          </a:bodyPr>
          <a:lstStyle/>
          <a:p>
            <a:pPr algn="ctr"/>
            <a:r>
              <a:rPr lang="en-GB" sz="2800" b="1" dirty="0"/>
              <a:t>Educational inequalities in a global context: </a:t>
            </a:r>
            <a:r>
              <a:rPr lang="en-GB" sz="2800" b="1" u="sng" dirty="0"/>
              <a:t>Inequalities in educational provision</a:t>
            </a:r>
            <a:endParaRPr lang="en-GB" sz="2800" b="1" dirty="0"/>
          </a:p>
        </p:txBody>
      </p:sp>
      <p:sp>
        <p:nvSpPr>
          <p:cNvPr id="3" name="TextBox 2"/>
          <p:cNvSpPr txBox="1"/>
          <p:nvPr/>
        </p:nvSpPr>
        <p:spPr>
          <a:xfrm>
            <a:off x="1524000" y="954108"/>
            <a:ext cx="9144000" cy="4524315"/>
          </a:xfrm>
          <a:prstGeom prst="rect">
            <a:avLst/>
          </a:prstGeom>
          <a:noFill/>
        </p:spPr>
        <p:txBody>
          <a:bodyPr wrap="square" rtlCol="0">
            <a:spAutoFit/>
          </a:bodyPr>
          <a:lstStyle/>
          <a:p>
            <a:r>
              <a:rPr lang="en-GB" dirty="0"/>
              <a:t>Read the information on pages 147-151</a:t>
            </a:r>
          </a:p>
          <a:p>
            <a:pPr marL="342900" indent="-342900">
              <a:buFont typeface="+mj-lt"/>
              <a:buAutoNum type="arabicPeriod"/>
            </a:pPr>
            <a:r>
              <a:rPr lang="en-GB" dirty="0"/>
              <a:t>Summarise the evidence of inequalities globally relating to:</a:t>
            </a:r>
          </a:p>
          <a:p>
            <a:pPr marL="285750" indent="-285750">
              <a:buFontTx/>
              <a:buChar char="-"/>
            </a:pPr>
            <a:r>
              <a:rPr lang="en-GB" dirty="0"/>
              <a:t>Poverty and education </a:t>
            </a:r>
          </a:p>
          <a:p>
            <a:pPr marL="285750" indent="-285750">
              <a:buFontTx/>
              <a:buChar char="-"/>
            </a:pPr>
            <a:endParaRPr lang="en-GB" dirty="0"/>
          </a:p>
          <a:p>
            <a:pPr marL="285750" indent="-285750">
              <a:buFontTx/>
              <a:buChar char="-"/>
            </a:pPr>
            <a:endParaRPr lang="en-GB" dirty="0"/>
          </a:p>
          <a:p>
            <a:pPr marL="285750" indent="-285750">
              <a:buFontTx/>
              <a:buChar char="-"/>
            </a:pPr>
            <a:endParaRPr lang="en-GB" dirty="0"/>
          </a:p>
          <a:p>
            <a:endParaRPr lang="en-GB" dirty="0"/>
          </a:p>
          <a:p>
            <a:endParaRPr lang="en-GB" dirty="0"/>
          </a:p>
          <a:p>
            <a:pPr marL="285750" indent="-285750">
              <a:buFontTx/>
              <a:buChar char="-"/>
            </a:pPr>
            <a:r>
              <a:rPr lang="en-GB" dirty="0"/>
              <a:t>Ethnic inequalities</a:t>
            </a:r>
          </a:p>
          <a:p>
            <a:pPr marL="285750" indent="-285750">
              <a:buFontTx/>
              <a:buChar char="-"/>
            </a:pPr>
            <a:endParaRPr lang="en-GB" dirty="0"/>
          </a:p>
          <a:p>
            <a:pPr marL="285750" indent="-285750">
              <a:buFontTx/>
              <a:buChar char="-"/>
            </a:pPr>
            <a:endParaRPr lang="en-GB" dirty="0"/>
          </a:p>
          <a:p>
            <a:pPr marL="285750" indent="-285750">
              <a:buFontTx/>
              <a:buChar char="-"/>
            </a:pPr>
            <a:endParaRPr lang="en-GB" dirty="0"/>
          </a:p>
          <a:p>
            <a:pPr marL="285750" indent="-285750">
              <a:buFontTx/>
              <a:buChar char="-"/>
            </a:pPr>
            <a:endParaRPr lang="en-GB" dirty="0"/>
          </a:p>
          <a:p>
            <a:pPr marL="285750" indent="-285750">
              <a:buFontTx/>
              <a:buChar char="-"/>
            </a:pPr>
            <a:endParaRPr lang="en-GB" dirty="0"/>
          </a:p>
          <a:p>
            <a:pPr marL="285750" indent="-285750">
              <a:buFontTx/>
              <a:buChar char="-"/>
            </a:pPr>
            <a:r>
              <a:rPr lang="en-GB" dirty="0"/>
              <a:t>Locality</a:t>
            </a:r>
          </a:p>
          <a:p>
            <a:endParaRPr lang="en-GB" dirty="0"/>
          </a:p>
        </p:txBody>
      </p:sp>
    </p:spTree>
    <p:extLst>
      <p:ext uri="{BB962C8B-B14F-4D97-AF65-F5344CB8AC3E}">
        <p14:creationId xmlns:p14="http://schemas.microsoft.com/office/powerpoint/2010/main" val="3393870198"/>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p:cNvSpPr>
            <a:spLocks noGrp="1"/>
          </p:cNvSpPr>
          <p:nvPr>
            <p:ph type="title"/>
          </p:nvPr>
        </p:nvSpPr>
        <p:spPr>
          <a:xfrm>
            <a:off x="1524001" y="-4544"/>
            <a:ext cx="7829485" cy="1143000"/>
          </a:xfrm>
          <a:solidFill>
            <a:schemeClr val="accent2">
              <a:lumMod val="75000"/>
            </a:schemeClr>
          </a:solidFill>
        </p:spPr>
        <p:txBody>
          <a:bodyPr>
            <a:normAutofit fontScale="90000"/>
          </a:bodyPr>
          <a:lstStyle/>
          <a:p>
            <a:pPr>
              <a:defRPr/>
            </a:pPr>
            <a:r>
              <a:rPr lang="en-GB" dirty="0">
                <a:solidFill>
                  <a:schemeClr val="accent2">
                    <a:lumMod val="60000"/>
                    <a:lumOff val="40000"/>
                  </a:schemeClr>
                </a:solidFill>
              </a:rPr>
              <a:t>The influence of teachers’ expectations:</a:t>
            </a:r>
          </a:p>
        </p:txBody>
      </p:sp>
      <p:pic>
        <p:nvPicPr>
          <p:cNvPr id="4" name="Picture 3" descr="http://cdn.skim.gs/image/upload/v1456337879/msi/mean-teacher-vert_ridzix.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353486" y="-4544"/>
            <a:ext cx="1314515" cy="1647721"/>
          </a:xfrm>
          <a:prstGeom prst="rect">
            <a:avLst/>
          </a:prstGeom>
          <a:noFill/>
          <a:extLst>
            <a:ext uri="{909E8E84-426E-40DD-AFC4-6F175D3DCCD1}">
              <a14:hiddenFill xmlns:a14="http://schemas.microsoft.com/office/drawing/2010/main">
                <a:solidFill>
                  <a:srgbClr val="FFFFFF"/>
                </a:solidFill>
              </a14:hiddenFill>
            </a:ext>
          </a:extLst>
        </p:spPr>
      </p:pic>
      <p:sp>
        <p:nvSpPr>
          <p:cNvPr id="8" name="Content Placeholder 2"/>
          <p:cNvSpPr>
            <a:spLocks noGrp="1"/>
          </p:cNvSpPr>
          <p:nvPr>
            <p:ph idx="1"/>
          </p:nvPr>
        </p:nvSpPr>
        <p:spPr>
          <a:xfrm>
            <a:off x="1530504" y="1124744"/>
            <a:ext cx="2477264" cy="5733256"/>
          </a:xfrm>
          <a:solidFill>
            <a:schemeClr val="accent3">
              <a:lumMod val="20000"/>
              <a:lumOff val="80000"/>
            </a:schemeClr>
          </a:solidFill>
        </p:spPr>
        <p:txBody>
          <a:bodyPr>
            <a:noAutofit/>
          </a:bodyPr>
          <a:lstStyle/>
          <a:p>
            <a:pPr marL="0" indent="36513">
              <a:buNone/>
              <a:defRPr/>
            </a:pPr>
            <a:r>
              <a:rPr lang="en-GB" sz="1800" b="1" dirty="0"/>
              <a:t>Hargreaves et al (1975)</a:t>
            </a:r>
          </a:p>
          <a:p>
            <a:pPr marL="0" indent="36513">
              <a:buNone/>
              <a:defRPr/>
            </a:pPr>
            <a:r>
              <a:rPr lang="en-GB" sz="1800" b="1" i="1" dirty="0"/>
              <a:t>Deviance in class rooms</a:t>
            </a:r>
          </a:p>
          <a:p>
            <a:pPr marL="0" indent="36513">
              <a:buNone/>
              <a:defRPr/>
            </a:pPr>
            <a:endParaRPr lang="en-GB" sz="1800" dirty="0"/>
          </a:p>
          <a:p>
            <a:pPr marL="0" indent="36513">
              <a:buNone/>
              <a:defRPr/>
            </a:pPr>
            <a:r>
              <a:rPr lang="en-GB" sz="1800" dirty="0"/>
              <a:t>The success of labelling is dependent on other factors such as:</a:t>
            </a:r>
          </a:p>
          <a:p>
            <a:pPr eaLnBrk="1" hangingPunct="1">
              <a:defRPr/>
            </a:pPr>
            <a:r>
              <a:rPr lang="en-GB" sz="1800" dirty="0"/>
              <a:t> how often the label is used, </a:t>
            </a:r>
          </a:p>
          <a:p>
            <a:pPr eaLnBrk="1" hangingPunct="1">
              <a:defRPr/>
            </a:pPr>
            <a:r>
              <a:rPr lang="en-GB" sz="1800" dirty="0"/>
              <a:t>does the pupil accept and respect the teacher's opinion, </a:t>
            </a:r>
          </a:p>
          <a:p>
            <a:pPr eaLnBrk="1" hangingPunct="1">
              <a:defRPr/>
            </a:pPr>
            <a:r>
              <a:rPr lang="en-GB" sz="1800" dirty="0"/>
              <a:t>do other teachers support the label, and </a:t>
            </a:r>
          </a:p>
          <a:p>
            <a:pPr eaLnBrk="1" hangingPunct="1">
              <a:defRPr/>
            </a:pPr>
            <a:r>
              <a:rPr lang="en-GB" sz="1800" dirty="0"/>
              <a:t>is the label used publicly or privately?</a:t>
            </a:r>
          </a:p>
        </p:txBody>
      </p:sp>
      <p:sp>
        <p:nvSpPr>
          <p:cNvPr id="9" name="TextBox 8"/>
          <p:cNvSpPr txBox="1"/>
          <p:nvPr/>
        </p:nvSpPr>
        <p:spPr>
          <a:xfrm>
            <a:off x="4007768" y="1154069"/>
            <a:ext cx="6660232" cy="646331"/>
          </a:xfrm>
          <a:prstGeom prst="rect">
            <a:avLst/>
          </a:prstGeom>
          <a:solidFill>
            <a:schemeClr val="accent2">
              <a:lumMod val="40000"/>
              <a:lumOff val="60000"/>
            </a:schemeClr>
          </a:solidFill>
        </p:spPr>
        <p:txBody>
          <a:bodyPr wrap="square" rtlCol="0">
            <a:spAutoFit/>
          </a:bodyPr>
          <a:lstStyle/>
          <a:p>
            <a:r>
              <a:rPr lang="en-GB" i="1" dirty="0"/>
              <a:t>Read Hargreaves study on p. 127  Summarise the stages of how teachers classify students, according to Hargreaves</a:t>
            </a:r>
          </a:p>
        </p:txBody>
      </p:sp>
    </p:spTree>
    <p:extLst>
      <p:ext uri="{BB962C8B-B14F-4D97-AF65-F5344CB8AC3E}">
        <p14:creationId xmlns:p14="http://schemas.microsoft.com/office/powerpoint/2010/main" val="2857992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2"/>
          <p:cNvSpPr>
            <a:spLocks noGrp="1"/>
          </p:cNvSpPr>
          <p:nvPr>
            <p:ph idx="1"/>
          </p:nvPr>
        </p:nvSpPr>
        <p:spPr>
          <a:xfrm>
            <a:off x="1524000" y="0"/>
            <a:ext cx="9144000" cy="6858000"/>
          </a:xfrm>
        </p:spPr>
        <p:txBody>
          <a:bodyPr>
            <a:normAutofit/>
          </a:bodyPr>
          <a:lstStyle/>
          <a:p>
            <a:pPr marL="0" indent="36513">
              <a:buNone/>
              <a:defRPr/>
            </a:pPr>
            <a:r>
              <a:rPr lang="en-GB" sz="1800" b="1" dirty="0" err="1"/>
              <a:t>Gillborn</a:t>
            </a:r>
            <a:r>
              <a:rPr lang="en-GB" sz="1800" b="1" dirty="0"/>
              <a:t> &amp; </a:t>
            </a:r>
            <a:r>
              <a:rPr lang="en-GB" sz="1800" b="1" dirty="0" err="1"/>
              <a:t>Youdell</a:t>
            </a:r>
            <a:r>
              <a:rPr lang="en-GB" sz="1800" b="1" dirty="0"/>
              <a:t> (2001) </a:t>
            </a:r>
          </a:p>
          <a:p>
            <a:pPr marL="0" indent="36513">
              <a:buNone/>
              <a:defRPr/>
            </a:pPr>
            <a:endParaRPr lang="en-GB" sz="1800" b="1" dirty="0"/>
          </a:p>
          <a:p>
            <a:pPr marL="0" indent="36513">
              <a:buNone/>
              <a:defRPr/>
            </a:pPr>
            <a:endParaRPr lang="en-GB" sz="1800" b="1" dirty="0"/>
          </a:p>
          <a:p>
            <a:pPr marL="0" indent="36513">
              <a:buNone/>
              <a:defRPr/>
            </a:pPr>
            <a:endParaRPr lang="en-GB" sz="1800" b="1" dirty="0"/>
          </a:p>
          <a:p>
            <a:pPr marL="0" indent="36513">
              <a:buNone/>
              <a:defRPr/>
            </a:pPr>
            <a:endParaRPr lang="en-GB" sz="1800" b="1" dirty="0"/>
          </a:p>
          <a:p>
            <a:pPr marL="0" indent="36513">
              <a:buNone/>
              <a:defRPr/>
            </a:pPr>
            <a:endParaRPr lang="en-GB" sz="1800" b="1" dirty="0"/>
          </a:p>
          <a:p>
            <a:pPr marL="0" indent="36513">
              <a:buNone/>
              <a:defRPr/>
            </a:pPr>
            <a:endParaRPr lang="en-GB" sz="1800" b="1" dirty="0"/>
          </a:p>
          <a:p>
            <a:pPr marL="0" indent="36513">
              <a:buNone/>
              <a:defRPr/>
            </a:pPr>
            <a:endParaRPr lang="en-GB" sz="1800" b="1" dirty="0"/>
          </a:p>
          <a:p>
            <a:pPr marL="0" indent="36513">
              <a:buNone/>
              <a:defRPr/>
            </a:pPr>
            <a:endParaRPr lang="en-GB" sz="1800" b="1" dirty="0"/>
          </a:p>
          <a:p>
            <a:pPr marL="0" indent="36513">
              <a:buNone/>
              <a:defRPr/>
            </a:pPr>
            <a:endParaRPr lang="en-GB" sz="1800" b="1" dirty="0"/>
          </a:p>
          <a:p>
            <a:pPr marL="0" indent="36513">
              <a:buNone/>
              <a:defRPr/>
            </a:pPr>
            <a:r>
              <a:rPr lang="en-GB" sz="1800" b="1" dirty="0"/>
              <a:t>Dunne &amp; </a:t>
            </a:r>
            <a:r>
              <a:rPr lang="en-GB" sz="1800" b="1" dirty="0" err="1"/>
              <a:t>Gazeley</a:t>
            </a:r>
            <a:r>
              <a:rPr lang="en-GB" sz="1800" b="1" dirty="0"/>
              <a:t> (2009)</a:t>
            </a:r>
            <a:endParaRPr lang="en-GB" b="1" dirty="0"/>
          </a:p>
          <a:p>
            <a:pPr marL="0" indent="36513">
              <a:buNone/>
              <a:defRPr/>
            </a:pPr>
            <a:endParaRPr lang="en-GB" dirty="0"/>
          </a:p>
        </p:txBody>
      </p:sp>
    </p:spTree>
    <p:extLst>
      <p:ext uri="{BB962C8B-B14F-4D97-AF65-F5344CB8AC3E}">
        <p14:creationId xmlns:p14="http://schemas.microsoft.com/office/powerpoint/2010/main" val="274869196"/>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1"/>
          <p:cNvSpPr>
            <a:spLocks noGrp="1"/>
          </p:cNvSpPr>
          <p:nvPr>
            <p:ph type="title"/>
          </p:nvPr>
        </p:nvSpPr>
        <p:spPr/>
        <p:txBody>
          <a:bodyPr/>
          <a:lstStyle/>
          <a:p>
            <a:pPr eaLnBrk="1" hangingPunct="1">
              <a:defRPr/>
            </a:pPr>
            <a:r>
              <a:rPr lang="en-GB" dirty="0" err="1">
                <a:solidFill>
                  <a:schemeClr val="accent2">
                    <a:lumMod val="60000"/>
                    <a:lumOff val="40000"/>
                  </a:schemeClr>
                </a:solidFill>
              </a:rPr>
              <a:t>Lacey</a:t>
            </a:r>
            <a:endParaRPr lang="en-GB" dirty="0">
              <a:solidFill>
                <a:schemeClr val="accent2">
                  <a:lumMod val="60000"/>
                  <a:lumOff val="40000"/>
                </a:schemeClr>
              </a:solidFill>
            </a:endParaRPr>
          </a:p>
        </p:txBody>
      </p:sp>
      <p:sp>
        <p:nvSpPr>
          <p:cNvPr id="29699" name="Content Placeholder 2"/>
          <p:cNvSpPr>
            <a:spLocks noGrp="1"/>
          </p:cNvSpPr>
          <p:nvPr>
            <p:ph idx="1"/>
          </p:nvPr>
        </p:nvSpPr>
        <p:spPr/>
        <p:txBody>
          <a:bodyPr/>
          <a:lstStyle/>
          <a:p>
            <a:pPr eaLnBrk="1" hangingPunct="1">
              <a:defRPr/>
            </a:pPr>
            <a:r>
              <a:rPr lang="en-GB" sz="2000" dirty="0">
                <a:solidFill>
                  <a:schemeClr val="accent2">
                    <a:lumMod val="50000"/>
                  </a:schemeClr>
                </a:solidFill>
              </a:rPr>
              <a:t>Pupils have different experiences of school. They are labelled and are often placed in different bands and sets.</a:t>
            </a:r>
          </a:p>
          <a:p>
            <a:pPr eaLnBrk="1" hangingPunct="1">
              <a:defRPr/>
            </a:pPr>
            <a:endParaRPr lang="en-GB" sz="2000" dirty="0">
              <a:solidFill>
                <a:schemeClr val="accent2">
                  <a:lumMod val="50000"/>
                </a:schemeClr>
              </a:solidFill>
            </a:endParaRPr>
          </a:p>
          <a:p>
            <a:pPr eaLnBrk="1" hangingPunct="1">
              <a:defRPr/>
            </a:pPr>
            <a:r>
              <a:rPr lang="en-GB" sz="2000" dirty="0">
                <a:solidFill>
                  <a:schemeClr val="accent2">
                    <a:lumMod val="50000"/>
                  </a:schemeClr>
                </a:solidFill>
              </a:rPr>
              <a:t>Schools set definite standards and expect pupils to behave in a particular way.</a:t>
            </a:r>
          </a:p>
          <a:p>
            <a:pPr eaLnBrk="1" hangingPunct="1">
              <a:defRPr/>
            </a:pPr>
            <a:endParaRPr lang="en-GB" sz="2000" dirty="0">
              <a:solidFill>
                <a:schemeClr val="accent2">
                  <a:lumMod val="50000"/>
                </a:schemeClr>
              </a:solidFill>
            </a:endParaRPr>
          </a:p>
          <a:p>
            <a:pPr eaLnBrk="1" hangingPunct="1">
              <a:defRPr/>
            </a:pPr>
            <a:r>
              <a:rPr lang="en-GB" sz="2000" dirty="0">
                <a:solidFill>
                  <a:schemeClr val="accent2">
                    <a:lumMod val="50000"/>
                  </a:schemeClr>
                </a:solidFill>
              </a:rPr>
              <a:t>Pupils see different meanings to their education and discover different ways of relating. </a:t>
            </a:r>
          </a:p>
          <a:p>
            <a:pPr eaLnBrk="1" hangingPunct="1">
              <a:defRPr/>
            </a:pPr>
            <a:endParaRPr lang="en-GB" sz="2000" dirty="0">
              <a:solidFill>
                <a:schemeClr val="accent2">
                  <a:lumMod val="50000"/>
                </a:schemeClr>
              </a:solidFill>
            </a:endParaRPr>
          </a:p>
          <a:p>
            <a:pPr eaLnBrk="1" hangingPunct="1">
              <a:defRPr/>
            </a:pPr>
            <a:r>
              <a:rPr lang="en-GB" sz="2000" dirty="0">
                <a:solidFill>
                  <a:schemeClr val="accent2">
                    <a:lumMod val="50000"/>
                  </a:schemeClr>
                </a:solidFill>
              </a:rPr>
              <a:t>Not every pupil is willing to conform to the images of an ideal pupil. If they fail to do this, pupils then form their own subcultures which reject some of the school's values.</a:t>
            </a:r>
          </a:p>
          <a:p>
            <a:pPr eaLnBrk="1" hangingPunct="1">
              <a:defRPr/>
            </a:pPr>
            <a:endParaRPr lang="en-GB" sz="2000" dirty="0">
              <a:solidFill>
                <a:schemeClr val="accent2">
                  <a:lumMod val="20000"/>
                  <a:lumOff val="80000"/>
                </a:schemeClr>
              </a:solidFill>
            </a:endParaRPr>
          </a:p>
        </p:txBody>
      </p:sp>
    </p:spTree>
    <p:extLst>
      <p:ext uri="{BB962C8B-B14F-4D97-AF65-F5344CB8AC3E}">
        <p14:creationId xmlns:p14="http://schemas.microsoft.com/office/powerpoint/2010/main" val="1117515973"/>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1"/>
          <p:cNvSpPr>
            <a:spLocks noGrp="1"/>
          </p:cNvSpPr>
          <p:nvPr>
            <p:ph type="title"/>
          </p:nvPr>
        </p:nvSpPr>
        <p:spPr>
          <a:xfrm>
            <a:off x="1524000" y="-26640"/>
            <a:ext cx="8229600" cy="1143000"/>
          </a:xfrm>
        </p:spPr>
        <p:txBody>
          <a:bodyPr/>
          <a:lstStyle/>
          <a:p>
            <a:pPr algn="l" eaLnBrk="1" hangingPunct="1">
              <a:defRPr/>
            </a:pPr>
            <a:r>
              <a:rPr lang="en-GB" dirty="0">
                <a:solidFill>
                  <a:schemeClr val="accent2">
                    <a:lumMod val="60000"/>
                    <a:lumOff val="40000"/>
                  </a:schemeClr>
                </a:solidFill>
              </a:rPr>
              <a:t>In opposition …</a:t>
            </a:r>
          </a:p>
        </p:txBody>
      </p:sp>
      <p:sp>
        <p:nvSpPr>
          <p:cNvPr id="32771" name="Content Placeholder 2"/>
          <p:cNvSpPr>
            <a:spLocks noGrp="1"/>
          </p:cNvSpPr>
          <p:nvPr>
            <p:ph idx="1"/>
          </p:nvPr>
        </p:nvSpPr>
        <p:spPr>
          <a:xfrm>
            <a:off x="1524000" y="1052736"/>
            <a:ext cx="3682752" cy="4876800"/>
          </a:xfrm>
        </p:spPr>
        <p:txBody>
          <a:bodyPr>
            <a:normAutofit fontScale="85000" lnSpcReduction="20000"/>
          </a:bodyPr>
          <a:lstStyle/>
          <a:p>
            <a:pPr eaLnBrk="1" hangingPunct="1">
              <a:defRPr/>
            </a:pPr>
            <a:r>
              <a:rPr lang="en-GB" sz="2800" dirty="0" err="1">
                <a:solidFill>
                  <a:schemeClr val="accent2">
                    <a:lumMod val="50000"/>
                  </a:schemeClr>
                </a:solidFill>
              </a:rPr>
              <a:t>Sukhnandan</a:t>
            </a:r>
            <a:r>
              <a:rPr lang="en-GB" sz="2800" dirty="0">
                <a:solidFill>
                  <a:schemeClr val="accent2">
                    <a:lumMod val="50000"/>
                  </a:schemeClr>
                </a:solidFill>
              </a:rPr>
              <a:t> and Lee (1998) state that when comparing sets and streaming with mixed ability groups there wasn't a positive or a negative effect on a child's attainment at either primary or secondary school.</a:t>
            </a:r>
          </a:p>
          <a:p>
            <a:pPr eaLnBrk="1" hangingPunct="1">
              <a:defRPr/>
            </a:pPr>
            <a:endParaRPr lang="en-GB" sz="2800" dirty="0">
              <a:solidFill>
                <a:schemeClr val="accent2">
                  <a:lumMod val="50000"/>
                </a:schemeClr>
              </a:solidFill>
            </a:endParaRPr>
          </a:p>
          <a:p>
            <a:pPr eaLnBrk="1" hangingPunct="1">
              <a:defRPr/>
            </a:pPr>
            <a:r>
              <a:rPr lang="en-GB" sz="2800" dirty="0" err="1">
                <a:solidFill>
                  <a:schemeClr val="accent2">
                    <a:lumMod val="50000"/>
                  </a:schemeClr>
                </a:solidFill>
              </a:rPr>
              <a:t>Ireson</a:t>
            </a:r>
            <a:r>
              <a:rPr lang="en-GB" sz="2800" dirty="0">
                <a:solidFill>
                  <a:schemeClr val="accent2">
                    <a:lumMod val="50000"/>
                  </a:schemeClr>
                </a:solidFill>
              </a:rPr>
              <a:t> and Hallam (2001) state pupil grouping has little influence on their general achievement.</a:t>
            </a:r>
          </a:p>
          <a:p>
            <a:pPr eaLnBrk="1" hangingPunct="1">
              <a:defRPr/>
            </a:pPr>
            <a:endParaRPr lang="en-GB" sz="2800" dirty="0"/>
          </a:p>
        </p:txBody>
      </p:sp>
      <p:sp>
        <p:nvSpPr>
          <p:cNvPr id="4" name="Rectangle 3"/>
          <p:cNvSpPr txBox="1">
            <a:spLocks noChangeArrowheads="1"/>
          </p:cNvSpPr>
          <p:nvPr/>
        </p:nvSpPr>
        <p:spPr>
          <a:xfrm>
            <a:off x="5159896" y="1"/>
            <a:ext cx="5508104" cy="1916832"/>
          </a:xfrm>
          <a:prstGeom prst="rect">
            <a:avLst/>
          </a:prstGeom>
          <a:solidFill>
            <a:schemeClr val="accent2">
              <a:lumMod val="20000"/>
              <a:lumOff val="80000"/>
            </a:schemeClr>
          </a:solidFill>
        </p:spPr>
        <p:txBody>
          <a:bodyPr vert="horz" lIns="91440" tIns="45720" rIns="91440" bIns="45720" rtlCol="0" anchor="ctr">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nSpc>
                <a:spcPct val="90000"/>
              </a:lnSpc>
              <a:defRPr/>
            </a:pPr>
            <a:r>
              <a:rPr lang="en-GB" sz="1800" dirty="0"/>
              <a:t>Heidi </a:t>
            </a:r>
            <a:r>
              <a:rPr lang="en-GB" sz="1800" dirty="0" err="1"/>
              <a:t>Safia</a:t>
            </a:r>
            <a:r>
              <a:rPr lang="en-GB" sz="1800" dirty="0"/>
              <a:t> Mirza in </a:t>
            </a:r>
            <a:r>
              <a:rPr lang="en-GB" sz="1800" b="1" i="1" dirty="0">
                <a:solidFill>
                  <a:schemeClr val="tx1">
                    <a:lumMod val="75000"/>
                  </a:schemeClr>
                </a:solidFill>
              </a:rPr>
              <a:t>Young, Female and Black</a:t>
            </a:r>
            <a:r>
              <a:rPr lang="en-GB" sz="1800" dirty="0">
                <a:solidFill>
                  <a:schemeClr val="tx1">
                    <a:lumMod val="75000"/>
                  </a:schemeClr>
                </a:solidFill>
              </a:rPr>
              <a:t> </a:t>
            </a:r>
            <a:r>
              <a:rPr lang="en-GB" sz="1800" dirty="0"/>
              <a:t>found young black girls often did well in school to spite teachers.</a:t>
            </a:r>
          </a:p>
          <a:p>
            <a:pPr>
              <a:lnSpc>
                <a:spcPct val="90000"/>
              </a:lnSpc>
              <a:defRPr/>
            </a:pPr>
            <a:endParaRPr lang="en-GB" sz="1800" dirty="0"/>
          </a:p>
          <a:p>
            <a:pPr>
              <a:lnSpc>
                <a:spcPct val="90000"/>
              </a:lnSpc>
              <a:defRPr/>
            </a:pPr>
            <a:r>
              <a:rPr lang="en-GB" sz="1800" dirty="0"/>
              <a:t>We don’t have to accept labels; students  can and do reject labels because people are reflexive.</a:t>
            </a:r>
          </a:p>
        </p:txBody>
      </p:sp>
      <p:sp>
        <p:nvSpPr>
          <p:cNvPr id="5" name="Content Placeholder 2"/>
          <p:cNvSpPr txBox="1">
            <a:spLocks/>
          </p:cNvSpPr>
          <p:nvPr/>
        </p:nvSpPr>
        <p:spPr>
          <a:xfrm>
            <a:off x="5159896" y="2181592"/>
            <a:ext cx="5508104" cy="4648200"/>
          </a:xfrm>
          <a:prstGeom prst="rect">
            <a:avLst/>
          </a:prstGeom>
          <a:solidFill>
            <a:schemeClr val="accent1">
              <a:lumMod val="20000"/>
              <a:lumOff val="80000"/>
            </a:schemeClr>
          </a:solidFill>
        </p:spPr>
        <p:txBody>
          <a:bodyPr vert="horz" lIns="91440" tIns="45720" rIns="91440" bIns="45720" rtlCol="0">
            <a:normAutofit fontScale="92500" lnSpcReduction="2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GB" altLang="en-US" sz="2400" dirty="0"/>
              <a:t>Mac an Ghaill (1988)</a:t>
            </a:r>
          </a:p>
          <a:p>
            <a:r>
              <a:rPr lang="en-GB" altLang="en-US" sz="2400" dirty="0"/>
              <a:t>Studied the 'Black Sisters’, young women of African-Caribbean and Asian backgrounds in an inner-city sixth form college’. </a:t>
            </a:r>
          </a:p>
          <a:p>
            <a:endParaRPr lang="en-GB" altLang="en-US" sz="2400" dirty="0"/>
          </a:p>
          <a:p>
            <a:r>
              <a:rPr lang="en-GB" altLang="en-US" sz="2400" dirty="0"/>
              <a:t>They were critical of the schools that had put them in sets and discriminated against them, and how their ability was neither considered nor encouraged.</a:t>
            </a:r>
          </a:p>
          <a:p>
            <a:pPr>
              <a:buFont typeface="Wingdings 2" pitchFamily="18" charset="2"/>
              <a:buNone/>
            </a:pPr>
            <a:r>
              <a:rPr lang="en-GB" altLang="en-US" sz="2400" dirty="0"/>
              <a:t> </a:t>
            </a:r>
          </a:p>
          <a:p>
            <a:r>
              <a:rPr lang="en-GB" altLang="en-US" sz="2400" dirty="0"/>
              <a:t>They decided that gaining qualifications was the best thing they could do, and they succeeded by being determined and by supporting each other.</a:t>
            </a:r>
            <a:br>
              <a:rPr lang="en-GB" altLang="en-US" sz="2400" dirty="0"/>
            </a:br>
            <a:endParaRPr lang="en-GB" altLang="en-US" sz="2400" dirty="0"/>
          </a:p>
        </p:txBody>
      </p:sp>
    </p:spTree>
    <p:extLst>
      <p:ext uri="{BB962C8B-B14F-4D97-AF65-F5344CB8AC3E}">
        <p14:creationId xmlns:p14="http://schemas.microsoft.com/office/powerpoint/2010/main" val="290637352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524000" y="1"/>
            <a:ext cx="9144000" cy="646331"/>
          </a:xfrm>
          <a:prstGeom prst="rect">
            <a:avLst/>
          </a:prstGeom>
          <a:noFill/>
        </p:spPr>
        <p:txBody>
          <a:bodyPr wrap="square" rtlCol="0">
            <a:spAutoFit/>
          </a:bodyPr>
          <a:lstStyle/>
          <a:p>
            <a:r>
              <a:rPr lang="en-GB" dirty="0"/>
              <a:t>2. Complete the activity on page 151.</a:t>
            </a:r>
          </a:p>
          <a:p>
            <a:endParaRPr lang="en-GB" dirty="0"/>
          </a:p>
        </p:txBody>
      </p:sp>
    </p:spTree>
    <p:extLst>
      <p:ext uri="{BB962C8B-B14F-4D97-AF65-F5344CB8AC3E}">
        <p14:creationId xmlns:p14="http://schemas.microsoft.com/office/powerpoint/2010/main" val="157967248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524001" y="0"/>
            <a:ext cx="5585795" cy="1569660"/>
          </a:xfrm>
          <a:prstGeom prst="rect">
            <a:avLst/>
          </a:prstGeom>
          <a:noFill/>
        </p:spPr>
        <p:txBody>
          <a:bodyPr wrap="square" rtlCol="0">
            <a:spAutoFit/>
          </a:bodyPr>
          <a:lstStyle/>
          <a:p>
            <a:pPr algn="ctr"/>
            <a:r>
              <a:rPr lang="en-GB" sz="3200" dirty="0"/>
              <a:t>Differential educational attainment by class:  Explanations</a:t>
            </a:r>
          </a:p>
        </p:txBody>
      </p:sp>
      <p:pic>
        <p:nvPicPr>
          <p:cNvPr id="3" name="Picture 2" descr="http://www.bbc.co.uk/staticarchive/98490844d5d64fa2a9a0a85fbc5163533337a27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1" y="1676214"/>
            <a:ext cx="5568417" cy="3121688"/>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6" descr="http://cdn.skim.gs/image/upload/v1456337879/msi/mean-teacher-vert_ridzix.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092418" y="2408046"/>
            <a:ext cx="3550075" cy="4449955"/>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Image result for material deprivation education money">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109795" y="1"/>
            <a:ext cx="3475366" cy="2301491"/>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343159" y="4608229"/>
            <a:ext cx="3876675" cy="2214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8670649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524000" y="1"/>
            <a:ext cx="9144000" cy="5786199"/>
          </a:xfrm>
          <a:prstGeom prst="rect">
            <a:avLst/>
          </a:prstGeom>
          <a:noFill/>
        </p:spPr>
        <p:txBody>
          <a:bodyPr wrap="square" rtlCol="0">
            <a:spAutoFit/>
          </a:bodyPr>
          <a:lstStyle/>
          <a:p>
            <a:r>
              <a:rPr lang="en-GB" sz="2800" b="1" dirty="0"/>
              <a:t>Class inequalities in education:  Key themes</a:t>
            </a:r>
          </a:p>
          <a:p>
            <a:r>
              <a:rPr lang="en-GB" dirty="0"/>
              <a:t>Read the information on page 114</a:t>
            </a:r>
          </a:p>
          <a:p>
            <a:pPr marL="342900" indent="-342900">
              <a:buFont typeface="+mj-lt"/>
              <a:buAutoNum type="arabicPeriod"/>
            </a:pPr>
            <a:r>
              <a:rPr lang="en-GB" dirty="0"/>
              <a:t>Explain what is meant by ‘equality of opportunity’ and why this is considered important</a:t>
            </a:r>
          </a:p>
          <a:p>
            <a:pPr marL="342900" indent="-342900">
              <a:buFont typeface="+mj-lt"/>
              <a:buAutoNum type="arabicPeriod"/>
            </a:pPr>
            <a:endParaRPr lang="en-GB" dirty="0"/>
          </a:p>
          <a:p>
            <a:pPr marL="342900" indent="-342900">
              <a:buFont typeface="+mj-lt"/>
              <a:buAutoNum type="arabicPeriod"/>
            </a:pPr>
            <a:endParaRPr lang="en-GB" dirty="0"/>
          </a:p>
          <a:p>
            <a:pPr marL="342900" indent="-342900">
              <a:buFont typeface="+mj-lt"/>
              <a:buAutoNum type="arabicPeriod"/>
            </a:pPr>
            <a:endParaRPr lang="en-GB" dirty="0"/>
          </a:p>
          <a:p>
            <a:pPr marL="342900" indent="-342900">
              <a:buFont typeface="+mj-lt"/>
              <a:buAutoNum type="arabicPeriod"/>
            </a:pPr>
            <a:endParaRPr lang="en-GB" dirty="0"/>
          </a:p>
          <a:p>
            <a:pPr marL="342900" indent="-342900">
              <a:buFont typeface="+mj-lt"/>
              <a:buAutoNum type="arabicPeriod"/>
            </a:pPr>
            <a:endParaRPr lang="en-GB" dirty="0"/>
          </a:p>
          <a:p>
            <a:pPr marL="342900" indent="-342900">
              <a:buFont typeface="+mj-lt"/>
              <a:buAutoNum type="arabicPeriod"/>
            </a:pPr>
            <a:endParaRPr lang="en-GB" dirty="0"/>
          </a:p>
          <a:p>
            <a:pPr marL="342900" indent="-342900">
              <a:buFont typeface="+mj-lt"/>
              <a:buAutoNum type="arabicPeriod"/>
            </a:pPr>
            <a:endParaRPr lang="en-GB" dirty="0"/>
          </a:p>
          <a:p>
            <a:pPr marL="342900" indent="-342900">
              <a:buFont typeface="+mj-lt"/>
              <a:buAutoNum type="arabicPeriod"/>
            </a:pPr>
            <a:r>
              <a:rPr lang="en-GB" dirty="0"/>
              <a:t>Explain how quantitative data have been used to measure class and educational attainment</a:t>
            </a:r>
          </a:p>
          <a:p>
            <a:pPr marL="342900" indent="-342900">
              <a:buFont typeface="+mj-lt"/>
              <a:buAutoNum type="arabicPeriod"/>
            </a:pPr>
            <a:endParaRPr lang="en-GB" dirty="0"/>
          </a:p>
          <a:p>
            <a:pPr marL="342900" indent="-342900">
              <a:buFont typeface="+mj-lt"/>
              <a:buAutoNum type="arabicPeriod"/>
            </a:pPr>
            <a:endParaRPr lang="en-GB" dirty="0"/>
          </a:p>
          <a:p>
            <a:pPr marL="342900" indent="-342900">
              <a:buFont typeface="+mj-lt"/>
              <a:buAutoNum type="arabicPeriod"/>
            </a:pPr>
            <a:endParaRPr lang="en-GB" dirty="0"/>
          </a:p>
          <a:p>
            <a:pPr marL="342900" indent="-342900">
              <a:buFont typeface="+mj-lt"/>
              <a:buAutoNum type="arabicPeriod"/>
            </a:pPr>
            <a:endParaRPr lang="en-GB" dirty="0"/>
          </a:p>
          <a:p>
            <a:pPr marL="342900" indent="-342900">
              <a:buFont typeface="+mj-lt"/>
              <a:buAutoNum type="arabicPeriod"/>
            </a:pPr>
            <a:endParaRPr lang="en-GB" dirty="0"/>
          </a:p>
          <a:p>
            <a:pPr marL="342900" indent="-342900">
              <a:buFont typeface="+mj-lt"/>
              <a:buAutoNum type="arabicPeriod"/>
            </a:pPr>
            <a:endParaRPr lang="en-GB" dirty="0"/>
          </a:p>
          <a:p>
            <a:pPr marL="342900" indent="-342900">
              <a:buFont typeface="+mj-lt"/>
              <a:buAutoNum type="arabicPeriod"/>
            </a:pPr>
            <a:endParaRPr lang="en-GB" dirty="0"/>
          </a:p>
          <a:p>
            <a:pPr marL="342900" indent="-342900">
              <a:buFont typeface="+mj-lt"/>
              <a:buAutoNum type="arabicPeriod"/>
            </a:pPr>
            <a:r>
              <a:rPr lang="en-GB" dirty="0"/>
              <a:t>Explain the interpretivist criticisms of this.</a:t>
            </a:r>
          </a:p>
          <a:p>
            <a:endParaRPr lang="en-GB" dirty="0"/>
          </a:p>
        </p:txBody>
      </p:sp>
    </p:spTree>
    <p:extLst>
      <p:ext uri="{BB962C8B-B14F-4D97-AF65-F5344CB8AC3E}">
        <p14:creationId xmlns:p14="http://schemas.microsoft.com/office/powerpoint/2010/main" val="166796029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srcRect l="11413" t="14984" r="28738" b="7979"/>
          <a:stretch/>
        </p:blipFill>
        <p:spPr>
          <a:xfrm>
            <a:off x="1524001" y="260648"/>
            <a:ext cx="8955177" cy="6480720"/>
          </a:xfrm>
          <a:prstGeom prst="rect">
            <a:avLst/>
          </a:prstGeom>
        </p:spPr>
      </p:pic>
      <p:sp>
        <p:nvSpPr>
          <p:cNvPr id="3" name="TextBox 2"/>
          <p:cNvSpPr txBox="1"/>
          <p:nvPr/>
        </p:nvSpPr>
        <p:spPr>
          <a:xfrm>
            <a:off x="1991544" y="4869160"/>
            <a:ext cx="2304256" cy="1815882"/>
          </a:xfrm>
          <a:prstGeom prst="rect">
            <a:avLst/>
          </a:prstGeom>
          <a:noFill/>
        </p:spPr>
        <p:txBody>
          <a:bodyPr wrap="square" rtlCol="0">
            <a:spAutoFit/>
          </a:bodyPr>
          <a:lstStyle/>
          <a:p>
            <a:r>
              <a:rPr lang="en-GB" sz="1400" dirty="0"/>
              <a:t>Source Education Endowment Foundation</a:t>
            </a:r>
          </a:p>
          <a:p>
            <a:r>
              <a:rPr lang="en-GB" sz="1400" dirty="0"/>
              <a:t>(EEF) which is an</a:t>
            </a:r>
          </a:p>
          <a:p>
            <a:r>
              <a:rPr lang="en-GB" sz="1400" dirty="0"/>
              <a:t>independent charity dedicated to breaking the link</a:t>
            </a:r>
          </a:p>
          <a:p>
            <a:r>
              <a:rPr lang="en-GB" sz="1400" dirty="0"/>
              <a:t>between family income and educational achievement.</a:t>
            </a:r>
          </a:p>
        </p:txBody>
      </p:sp>
    </p:spTree>
    <p:extLst>
      <p:ext uri="{BB962C8B-B14F-4D97-AF65-F5344CB8AC3E}">
        <p14:creationId xmlns:p14="http://schemas.microsoft.com/office/powerpoint/2010/main" val="69075280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8682</TotalTime>
  <Words>3758</Words>
  <Application>Microsoft Office PowerPoint</Application>
  <PresentationFormat>Widescreen</PresentationFormat>
  <Paragraphs>466</Paragraphs>
  <Slides>53</Slides>
  <Notes>7</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53</vt:i4>
      </vt:variant>
    </vt:vector>
  </HeadingPairs>
  <TitlesOfParts>
    <vt:vector size="60" baseType="lpstr">
      <vt:lpstr>Arial</vt:lpstr>
      <vt:lpstr>Calibri</vt:lpstr>
      <vt:lpstr>Stencil</vt:lpstr>
      <vt:lpstr>Verdana</vt:lpstr>
      <vt:lpstr>Wingdings</vt:lpstr>
      <vt:lpstr>Wingdings 2</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Halifax Building Society (2006)</vt:lpstr>
      <vt:lpstr>What is the debate about?</vt:lpstr>
      <vt:lpstr>What is material deprivation?</vt:lpstr>
      <vt:lpstr>The impact of deprivation</vt:lpstr>
      <vt:lpstr>Halsey, Heath and Ridge (1980s)</vt:lpstr>
      <vt:lpstr>Smith and Noble (1995)</vt:lpstr>
      <vt:lpstr>Labour Force Survey (1999)</vt:lpstr>
      <vt:lpstr>Fernstein (2003)</vt:lpstr>
      <vt:lpstr>Kingdon and Cassen (2007)</vt:lpstr>
      <vt:lpstr>PowerPoint Presentation</vt:lpstr>
      <vt:lpstr>2016 – Conservative government proposes reintroduction of grammar schools to help ‘poor’ children</vt:lpstr>
      <vt:lpstr>PowerPoint Presentation</vt:lpstr>
      <vt:lpstr>Summary of key points</vt:lpstr>
      <vt:lpstr>PowerPoint Presentation</vt:lpstr>
      <vt:lpstr>PowerPoint Presentation</vt:lpstr>
      <vt:lpstr>To what extent do cultural factors explain different attainment levels between social groups?</vt:lpstr>
      <vt:lpstr>To what extent do cultural factors explain different attainment levels between social groups?</vt:lpstr>
      <vt:lpstr>Oscar Lewis (1950s)</vt:lpstr>
      <vt:lpstr>J W B Douglas (1964)</vt:lpstr>
      <vt:lpstr>Hyman (1960s)</vt:lpstr>
      <vt:lpstr>Connor et al (2001)</vt:lpstr>
      <vt:lpstr>Basil Bernstein (1970s)</vt:lpstr>
      <vt:lpstr>Leon Fenstein</vt:lpstr>
      <vt:lpstr>PowerPoint Presentation</vt:lpstr>
      <vt:lpstr>PowerPoint Presentation</vt:lpstr>
      <vt:lpstr>The New Right </vt:lpstr>
      <vt:lpstr>Dalrymple (2001)</vt:lpstr>
      <vt:lpstr>However, from the Marxists</vt:lpstr>
      <vt:lpstr>PowerPoint Presentation</vt:lpstr>
      <vt:lpstr>PowerPoint Presentation</vt:lpstr>
      <vt:lpstr>PowerPoint Presentation</vt:lpstr>
      <vt:lpstr>Comparison:  New Right and New Left views of cultural deprivation</vt:lpstr>
      <vt:lpstr>Evaluation of cultural deficit theory:</vt:lpstr>
      <vt:lpstr>Writers within the interpretive or interactional tradition of sociology (social action theory) are interested in the processes within schools which lead some children to failure.</vt:lpstr>
      <vt:lpstr>Writers within the interpretive or interactional tradition of sociology (social action theory) are interested in the processes within schools which lead some children to failure.</vt:lpstr>
      <vt:lpstr>Writers within the interpretive or interactional tradition of sociology (social action theory) are interested in the processes within schools which lead some children to failure.</vt:lpstr>
      <vt:lpstr>Self-fulfilling Prophecies</vt:lpstr>
      <vt:lpstr>Rosenthal &amp; Jacobson (1964)</vt:lpstr>
      <vt:lpstr>The influence of teachers’ expectations:</vt:lpstr>
      <vt:lpstr>PowerPoint Presentation</vt:lpstr>
      <vt:lpstr>Lacey</vt:lpstr>
      <vt:lpstr>In opposition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Lizzie Read</dc:creator>
  <cp:lastModifiedBy>chris livesey</cp:lastModifiedBy>
  <cp:revision>39</cp:revision>
  <cp:lastPrinted>2018-12-11T11:47:23Z</cp:lastPrinted>
  <dcterms:created xsi:type="dcterms:W3CDTF">2016-09-22T09:21:49Z</dcterms:created>
  <dcterms:modified xsi:type="dcterms:W3CDTF">2020-05-25T07:29:05Z</dcterms:modified>
</cp:coreProperties>
</file>