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8" r:id="rId2"/>
    <p:sldId id="261" r:id="rId3"/>
    <p:sldId id="262" r:id="rId4"/>
    <p:sldId id="263" r:id="rId5"/>
    <p:sldId id="26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5320" autoAdjust="0"/>
  </p:normalViewPr>
  <p:slideViewPr>
    <p:cSldViewPr snapToGrid="0" snapToObjects="1">
      <p:cViewPr>
        <p:scale>
          <a:sx n="60" d="100"/>
          <a:sy n="60" d="100"/>
        </p:scale>
        <p:origin x="1522" y="6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4454B-D759-4840-AFF4-E3EF05654A15}" type="datetimeFigureOut">
              <a:rPr lang="en-GB" smtClean="0"/>
              <a:t>21/05/2020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3CD80-C405-4D15-934E-943DCFFA0E5A}" type="slidenum">
              <a:rPr lang="en-GB" smtClean="0"/>
              <a:t>‹#›</a:t>
            </a:fld>
            <a:endParaRPr lang="en-GB"/>
          </a:p>
        </p:txBody>
      </p:sp>
    </p:spTree>
    <p:extLst>
      <p:ext uri="{BB962C8B-B14F-4D97-AF65-F5344CB8AC3E}">
        <p14:creationId xmlns:p14="http://schemas.microsoft.com/office/powerpoint/2010/main" val="205007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23CD80-C405-4D15-934E-943DCFFA0E5A}" type="slidenum">
              <a:rPr lang="en-GB" smtClean="0"/>
              <a:t>1</a:t>
            </a:fld>
            <a:endParaRPr lang="en-GB"/>
          </a:p>
        </p:txBody>
      </p:sp>
    </p:spTree>
    <p:extLst>
      <p:ext uri="{BB962C8B-B14F-4D97-AF65-F5344CB8AC3E}">
        <p14:creationId xmlns:p14="http://schemas.microsoft.com/office/powerpoint/2010/main" val="339931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Pick-Your-Own</a:t>
            </a:r>
          </a:p>
          <a:p>
            <a:pPr marL="228600" indent="-228600">
              <a:buAutoNum type="arabicPeriod"/>
            </a:pPr>
            <a:r>
              <a:rPr lang="en-GB" dirty="0"/>
              <a:t>Provide a question you want your students to answer.</a:t>
            </a:r>
          </a:p>
          <a:p>
            <a:pPr marL="228600" indent="-228600">
              <a:buAutoNum type="arabicPeriod"/>
            </a:pPr>
            <a:r>
              <a:rPr lang="en-GB" dirty="0"/>
              <a:t>Ask them to suggest key ideas that can be applied to answer the question.</a:t>
            </a:r>
          </a:p>
          <a:p>
            <a:pPr marL="228600" indent="-228600">
              <a:buAutoNum type="arabicPeriod"/>
            </a:pPr>
            <a:r>
              <a:rPr lang="en-GB" dirty="0"/>
              <a:t>Select the two best ideas and use them to answer the question.</a:t>
            </a:r>
          </a:p>
        </p:txBody>
      </p:sp>
      <p:sp>
        <p:nvSpPr>
          <p:cNvPr id="4" name="Slide Number Placeholder 3"/>
          <p:cNvSpPr>
            <a:spLocks noGrp="1"/>
          </p:cNvSpPr>
          <p:nvPr>
            <p:ph type="sldNum" sz="quarter" idx="5"/>
          </p:nvPr>
        </p:nvSpPr>
        <p:spPr/>
        <p:txBody>
          <a:bodyPr/>
          <a:lstStyle/>
          <a:p>
            <a:fld id="{EE23CD80-C405-4D15-934E-943DCFFA0E5A}" type="slidenum">
              <a:rPr lang="en-GB" smtClean="0"/>
              <a:t>2</a:t>
            </a:fld>
            <a:endParaRPr lang="en-GB"/>
          </a:p>
        </p:txBody>
      </p:sp>
    </p:spTree>
    <p:extLst>
      <p:ext uri="{BB962C8B-B14F-4D97-AF65-F5344CB8AC3E}">
        <p14:creationId xmlns:p14="http://schemas.microsoft.com/office/powerpoint/2010/main" val="42955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Cherry-Picking (1)</a:t>
            </a:r>
          </a:p>
          <a:p>
            <a:pPr marL="228600" indent="-228600">
              <a:buAutoNum type="arabicPeriod"/>
            </a:pPr>
            <a:r>
              <a:rPr lang="en-GB" dirty="0"/>
              <a:t>Click each blank cherry in turn to reveal a key idea that can be applied to answer the question. As you reveal each idea get your students to discuss it in terms of how it could be used to answer the question. One cherry is left blank in case students have an idea of their own they’d like to apply.</a:t>
            </a:r>
          </a:p>
          <a:p>
            <a:pPr marL="228600" indent="-228600">
              <a:buAutoNum type="arabicPeriod"/>
            </a:pPr>
            <a:r>
              <a:rPr lang="en-GB" dirty="0"/>
              <a:t>Once all the ideas have been revealed / discussed, your students should choose the two they will use to answer the answer.</a:t>
            </a:r>
          </a:p>
          <a:p>
            <a:pPr marL="228600" indent="-228600">
              <a:buAutoNum type="arabicPeriod"/>
            </a:pPr>
            <a:endParaRPr lang="en-GB" dirty="0"/>
          </a:p>
          <a:p>
            <a:pPr marL="0" indent="0">
              <a:buNone/>
            </a:pPr>
            <a:r>
              <a:rPr lang="en-GB" dirty="0"/>
              <a:t>Cherry-Picking (2)</a:t>
            </a:r>
          </a:p>
          <a:p>
            <a:pPr marL="228600" indent="-228600">
              <a:buAutoNum type="arabicPeriod"/>
            </a:pPr>
            <a:r>
              <a:rPr lang="en-GB" dirty="0"/>
              <a:t>Students are asked to pick any 2 out of the 7 cherries at random.</a:t>
            </a:r>
          </a:p>
          <a:p>
            <a:pPr marL="228600" indent="-228600">
              <a:buAutoNum type="arabicPeriod"/>
            </a:pPr>
            <a:r>
              <a:rPr lang="en-GB" dirty="0"/>
              <a:t>Use the ideas they have revealed to write an answer to the question.</a:t>
            </a:r>
          </a:p>
          <a:p>
            <a:pPr marL="228600" indent="-228600">
              <a:buAutoNum type="arabicPeriod"/>
            </a:pPr>
            <a:r>
              <a:rPr lang="en-GB" dirty="0"/>
              <a:t>If they happen to pick the blank cherry they must supply an idea they can apply to the question.</a:t>
            </a:r>
          </a:p>
          <a:p>
            <a:pPr marL="228600" indent="-228600">
              <a:buAutoNum type="arabicPeriod"/>
            </a:pPr>
            <a:endParaRPr lang="en-GB" dirty="0"/>
          </a:p>
          <a:p>
            <a:pPr marL="0" indent="0">
              <a:buNone/>
            </a:pPr>
            <a:r>
              <a:rPr lang="en-GB" dirty="0"/>
              <a:t>Cherry-Picking (3)</a:t>
            </a:r>
          </a:p>
          <a:p>
            <a:pPr marL="228600" indent="-228600">
              <a:buAutoNum type="arabicPeriod"/>
            </a:pPr>
            <a:r>
              <a:rPr lang="en-GB" dirty="0"/>
              <a:t>If you want your students to answer an essay-type question, use the Cherry-Picking (1) technique outlined above.</a:t>
            </a:r>
          </a:p>
          <a:p>
            <a:pPr marL="228600" indent="-228600">
              <a:buAutoNum type="arabicPeriod"/>
            </a:pPr>
            <a:r>
              <a:rPr lang="en-GB" dirty="0"/>
              <a:t>They have to apply each of the ideas revealed in turn to construct an essay answer.</a:t>
            </a:r>
          </a:p>
          <a:p>
            <a:pPr marL="0" indent="0">
              <a:buNone/>
            </a:pPr>
            <a:endParaRPr lang="en-GB" dirty="0"/>
          </a:p>
        </p:txBody>
      </p:sp>
      <p:sp>
        <p:nvSpPr>
          <p:cNvPr id="4" name="Slide Number Placeholder 3"/>
          <p:cNvSpPr>
            <a:spLocks noGrp="1"/>
          </p:cNvSpPr>
          <p:nvPr>
            <p:ph type="sldNum" sz="quarter" idx="5"/>
          </p:nvPr>
        </p:nvSpPr>
        <p:spPr/>
        <p:txBody>
          <a:bodyPr/>
          <a:lstStyle/>
          <a:p>
            <a:fld id="{EE23CD80-C405-4D15-934E-943DCFFA0E5A}" type="slidenum">
              <a:rPr lang="en-GB" smtClean="0"/>
              <a:t>3</a:t>
            </a:fld>
            <a:endParaRPr lang="en-GB"/>
          </a:p>
        </p:txBody>
      </p:sp>
    </p:spTree>
    <p:extLst>
      <p:ext uri="{BB962C8B-B14F-4D97-AF65-F5344CB8AC3E}">
        <p14:creationId xmlns:p14="http://schemas.microsoft.com/office/powerpoint/2010/main" val="310797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Pick-The-Best</a:t>
            </a:r>
          </a:p>
          <a:p>
            <a:pPr marL="228600" indent="-228600">
              <a:buAutoNum type="arabicPeriod"/>
            </a:pPr>
            <a:r>
              <a:rPr lang="en-GB" dirty="0"/>
              <a:t>Click each blank cherry in turn to reveal a key idea that can be applied to answer the question. As you reveal each idea get your students to think about how it could be used to answer the question. </a:t>
            </a:r>
          </a:p>
          <a:p>
            <a:pPr marL="228600" indent="-228600">
              <a:buAutoNum type="arabicPeriod"/>
            </a:pPr>
            <a:r>
              <a:rPr lang="en-GB" dirty="0"/>
              <a:t>Some Cherries are red-herrings.</a:t>
            </a:r>
          </a:p>
          <a:p>
            <a:pPr marL="228600" indent="-228600">
              <a:buAutoNum type="arabicPeriod"/>
            </a:pPr>
            <a:r>
              <a:rPr lang="en-GB" dirty="0"/>
              <a:t>Students should choose what they believe are the best ideas to answer the question.</a:t>
            </a:r>
          </a:p>
        </p:txBody>
      </p:sp>
      <p:sp>
        <p:nvSpPr>
          <p:cNvPr id="4" name="Slide Number Placeholder 3"/>
          <p:cNvSpPr>
            <a:spLocks noGrp="1"/>
          </p:cNvSpPr>
          <p:nvPr>
            <p:ph type="sldNum" sz="quarter" idx="5"/>
          </p:nvPr>
        </p:nvSpPr>
        <p:spPr/>
        <p:txBody>
          <a:bodyPr/>
          <a:lstStyle/>
          <a:p>
            <a:fld id="{EE23CD80-C405-4D15-934E-943DCFFA0E5A}" type="slidenum">
              <a:rPr lang="en-GB" smtClean="0"/>
              <a:t>4</a:t>
            </a:fld>
            <a:endParaRPr lang="en-GB"/>
          </a:p>
        </p:txBody>
      </p:sp>
    </p:spTree>
    <p:extLst>
      <p:ext uri="{BB962C8B-B14F-4D97-AF65-F5344CB8AC3E}">
        <p14:creationId xmlns:p14="http://schemas.microsoft.com/office/powerpoint/2010/main" val="47625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Grow-Your-Own</a:t>
            </a:r>
          </a:p>
          <a:p>
            <a:r>
              <a:rPr lang="en-GB" dirty="0"/>
              <a:t>If you want to create your own questions you can use this slide as a template.</a:t>
            </a:r>
          </a:p>
          <a:p>
            <a:r>
              <a:rPr lang="en-GB" dirty="0"/>
              <a:t>Before you make any changes to the template it’s a good idea to save this Presentation under a name or your choice. That way, if it all goes pear-shaped you can reload the original and try again…</a:t>
            </a:r>
          </a:p>
          <a:p>
            <a:pPr marL="228600" indent="-228600">
              <a:buAutoNum type="arabicPeriod"/>
            </a:pPr>
            <a:r>
              <a:rPr lang="en-GB" dirty="0"/>
              <a:t>Edit the question box to add your own text.</a:t>
            </a:r>
          </a:p>
          <a:p>
            <a:pPr marL="228600" indent="-228600">
              <a:buAutoNum type="arabicPeriod"/>
            </a:pPr>
            <a:r>
              <a:rPr lang="en-GB" dirty="0"/>
              <a:t>Edit the instruction text if necessary.</a:t>
            </a:r>
          </a:p>
          <a:p>
            <a:pPr marL="228600" indent="-228600">
              <a:buAutoNum type="arabicPeriod"/>
            </a:pPr>
            <a:r>
              <a:rPr lang="en-GB" dirty="0"/>
              <a:t>The blue circles are the triggers to reveal the text within each cherry.  They are off-centre to allow you to edit the “Cherry text” to add your own “key ideas” to each cherry that are relevant to the question you’re asking.</a:t>
            </a:r>
          </a:p>
          <a:p>
            <a:pPr marL="228600" indent="-228600">
              <a:buAutoNum type="arabicPeriod"/>
            </a:pPr>
            <a:r>
              <a:rPr lang="en-GB" dirty="0"/>
              <a:t>Move each blue circle so that it covers the Cherry text.</a:t>
            </a:r>
          </a:p>
          <a:p>
            <a:pPr marL="228600" indent="-228600">
              <a:buAutoNum type="arabicPeriod"/>
            </a:pPr>
            <a:r>
              <a:rPr lang="en-GB" dirty="0"/>
              <a:t>Right-click on each blue circle, select “Format Shape” then click the “Fill” option and set Transparency to 100%.</a:t>
            </a:r>
          </a:p>
          <a:p>
            <a:pPr marL="228600" indent="-228600">
              <a:buAutoNum type="arabicPeriod"/>
            </a:pPr>
            <a:r>
              <a:rPr lang="en-GB" dirty="0"/>
              <a:t>Delete the 4 previous slides and save the single new slide you’ve created for future use.</a:t>
            </a:r>
          </a:p>
        </p:txBody>
      </p:sp>
      <p:sp>
        <p:nvSpPr>
          <p:cNvPr id="4" name="Slide Number Placeholder 3"/>
          <p:cNvSpPr>
            <a:spLocks noGrp="1"/>
          </p:cNvSpPr>
          <p:nvPr>
            <p:ph type="sldNum" sz="quarter" idx="5"/>
          </p:nvPr>
        </p:nvSpPr>
        <p:spPr/>
        <p:txBody>
          <a:bodyPr/>
          <a:lstStyle/>
          <a:p>
            <a:fld id="{EE23CD80-C405-4D15-934E-943DCFFA0E5A}" type="slidenum">
              <a:rPr lang="en-GB" smtClean="0"/>
              <a:t>5</a:t>
            </a:fld>
            <a:endParaRPr lang="en-GB"/>
          </a:p>
        </p:txBody>
      </p:sp>
    </p:spTree>
    <p:extLst>
      <p:ext uri="{BB962C8B-B14F-4D97-AF65-F5344CB8AC3E}">
        <p14:creationId xmlns:p14="http://schemas.microsoft.com/office/powerpoint/2010/main" val="269457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1E7A69-A1C9-4547-B28A-035AFAF6623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E7A69-A1C9-4547-B28A-035AFAF6623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E7A69-A1C9-4547-B28A-035AFAF6623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E7A69-A1C9-4547-B28A-035AFAF6623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E7A69-A1C9-4547-B28A-035AFAF6623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1E7A69-A1C9-4547-B28A-035AFAF66230}"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E7A69-A1C9-4547-B28A-035AFAF66230}"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1E7A69-A1C9-4547-B28A-035AFAF66230}"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E7A69-A1C9-4547-B28A-035AFAF66230}"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E7A69-A1C9-4547-B28A-035AFAF66230}"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E7A69-A1C9-4547-B28A-035AFAF66230}"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E0551-4250-4F4D-81E7-2D89CD52D7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E7A69-A1C9-4547-B28A-035AFAF66230}" type="datetimeFigureOut">
              <a:rPr lang="en-US" smtClean="0"/>
              <a:t>5/21/2020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E0551-4250-4F4D-81E7-2D89CD52D711}" type="slidenum">
              <a:rPr lang="en-US" smtClean="0"/>
              <a:t>‹#›</a:t>
            </a:fld>
            <a:endParaRPr lang="en-US"/>
          </a:p>
        </p:txBody>
      </p:sp>
    </p:spTree>
    <p:extLst>
      <p:ext uri="{BB962C8B-B14F-4D97-AF65-F5344CB8AC3E}">
        <p14:creationId xmlns:p14="http://schemas.microsoft.com/office/powerpoint/2010/main" val="630780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slide" Target="slide1.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slide" Target="slide1.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slide" Target="slide1.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422927-589F-44D4-BE45-F57DF62879E1}"/>
              </a:ext>
            </a:extLst>
          </p:cNvPr>
          <p:cNvPicPr>
            <a:picLocks noChangeAspect="1"/>
          </p:cNvPicPr>
          <p:nvPr/>
        </p:nvPicPr>
        <p:blipFill>
          <a:blip r:embed="rId3"/>
          <a:stretch>
            <a:fillRect/>
          </a:stretch>
        </p:blipFill>
        <p:spPr>
          <a:xfrm>
            <a:off x="0" y="0"/>
            <a:ext cx="12192001" cy="6868429"/>
          </a:xfrm>
          <a:prstGeom prst="rect">
            <a:avLst/>
          </a:prstGeom>
        </p:spPr>
      </p:pic>
      <p:pic>
        <p:nvPicPr>
          <p:cNvPr id="5" name="Picture 4"/>
          <p:cNvPicPr>
            <a:picLocks noChangeAspect="1"/>
          </p:cNvPicPr>
          <p:nvPr/>
        </p:nvPicPr>
        <p:blipFill>
          <a:blip r:embed="rId4"/>
          <a:stretch>
            <a:fillRect/>
          </a:stretch>
        </p:blipFill>
        <p:spPr>
          <a:xfrm rot="1209710">
            <a:off x="2695616" y="545960"/>
            <a:ext cx="1577494" cy="1831928"/>
          </a:xfrm>
          <a:prstGeom prst="rect">
            <a:avLst/>
          </a:prstGeom>
        </p:spPr>
      </p:pic>
      <p:sp>
        <p:nvSpPr>
          <p:cNvPr id="17" name="TextBox 16">
            <a:extLst>
              <a:ext uri="{FF2B5EF4-FFF2-40B4-BE49-F238E27FC236}">
                <a16:creationId xmlns:a16="http://schemas.microsoft.com/office/drawing/2014/main" id="{C613DB37-A9A0-4A19-A153-5056229BA78C}"/>
              </a:ext>
            </a:extLst>
          </p:cNvPr>
          <p:cNvSpPr txBox="1"/>
          <p:nvPr/>
        </p:nvSpPr>
        <p:spPr>
          <a:xfrm>
            <a:off x="4372308" y="1306720"/>
            <a:ext cx="5357780"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GB" sz="6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Cherry-Picking Revision</a:t>
            </a:r>
          </a:p>
        </p:txBody>
      </p:sp>
      <p:pic>
        <p:nvPicPr>
          <p:cNvPr id="20" name="Picture 19">
            <a:extLst>
              <a:ext uri="{FF2B5EF4-FFF2-40B4-BE49-F238E27FC236}">
                <a16:creationId xmlns:a16="http://schemas.microsoft.com/office/drawing/2014/main" id="{3D915FC3-5CF8-4D33-861D-688C30E090EB}"/>
              </a:ext>
            </a:extLst>
          </p:cNvPr>
          <p:cNvPicPr>
            <a:picLocks noChangeAspect="1"/>
          </p:cNvPicPr>
          <p:nvPr/>
        </p:nvPicPr>
        <p:blipFill>
          <a:blip r:embed="rId4"/>
          <a:stretch>
            <a:fillRect/>
          </a:stretch>
        </p:blipFill>
        <p:spPr>
          <a:xfrm rot="20529565" flipH="1">
            <a:off x="10091833" y="535604"/>
            <a:ext cx="1763453" cy="1831928"/>
          </a:xfrm>
          <a:prstGeom prst="rect">
            <a:avLst/>
          </a:prstGeom>
        </p:spPr>
      </p:pic>
      <p:sp>
        <p:nvSpPr>
          <p:cNvPr id="21" name="Rounded Rectangle 34">
            <a:extLst>
              <a:ext uri="{FF2B5EF4-FFF2-40B4-BE49-F238E27FC236}">
                <a16:creationId xmlns:a16="http://schemas.microsoft.com/office/drawing/2014/main" id="{7FF6E752-9BB5-47F1-8E07-E5B9504B14BC}"/>
              </a:ext>
            </a:extLst>
          </p:cNvPr>
          <p:cNvSpPr/>
          <p:nvPr/>
        </p:nvSpPr>
        <p:spPr>
          <a:xfrm>
            <a:off x="295640" y="321270"/>
            <a:ext cx="2134594" cy="685349"/>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AQA</a:t>
            </a:r>
          </a:p>
          <a:p>
            <a:pPr algn="ctr"/>
            <a:r>
              <a:rPr lang="en-US" b="1" dirty="0">
                <a:solidFill>
                  <a:schemeClr val="tx1"/>
                </a:solidFill>
                <a:latin typeface="Arial" panose="020B0604020202020204" pitchFamily="34" charset="0"/>
                <a:cs typeface="Arial" panose="020B0604020202020204" pitchFamily="34" charset="0"/>
              </a:rPr>
              <a:t>Education</a:t>
            </a:r>
          </a:p>
        </p:txBody>
      </p:sp>
      <p:sp>
        <p:nvSpPr>
          <p:cNvPr id="22" name="Rounded Rectangle 39">
            <a:extLst>
              <a:ext uri="{FF2B5EF4-FFF2-40B4-BE49-F238E27FC236}">
                <a16:creationId xmlns:a16="http://schemas.microsoft.com/office/drawing/2014/main" id="{32EF060C-C4C7-46B4-9FC1-1A62E8A8C741}"/>
              </a:ext>
            </a:extLst>
          </p:cNvPr>
          <p:cNvSpPr/>
          <p:nvPr/>
        </p:nvSpPr>
        <p:spPr>
          <a:xfrm>
            <a:off x="255077" y="2516939"/>
            <a:ext cx="2215721" cy="3127115"/>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E6CC43B8-84BD-4E91-A5F4-9F1051653B7A}"/>
              </a:ext>
            </a:extLst>
          </p:cNvPr>
          <p:cNvSpPr/>
          <p:nvPr/>
        </p:nvSpPr>
        <p:spPr>
          <a:xfrm>
            <a:off x="333637" y="964491"/>
            <a:ext cx="2058601" cy="1629129"/>
          </a:xfrm>
          <a:prstGeom prst="roundRect">
            <a:avLst/>
          </a:prstGeom>
          <a:blipFill>
            <a:blip r:embed="rId3"/>
            <a:stretch>
              <a:fillRect/>
            </a:stretch>
          </a:blip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5" action="ppaction://hlinksldjump"/>
            <a:extLst>
              <a:ext uri="{FF2B5EF4-FFF2-40B4-BE49-F238E27FC236}">
                <a16:creationId xmlns:a16="http://schemas.microsoft.com/office/drawing/2014/main" id="{8D7A6FAB-DB81-4618-8EED-816388669CE1}"/>
              </a:ext>
            </a:extLst>
          </p:cNvPr>
          <p:cNvSpPr txBox="1"/>
          <p:nvPr/>
        </p:nvSpPr>
        <p:spPr>
          <a:xfrm>
            <a:off x="249478" y="2956560"/>
            <a:ext cx="214276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1. Pick-Your-Own</a:t>
            </a:r>
          </a:p>
        </p:txBody>
      </p:sp>
      <p:sp>
        <p:nvSpPr>
          <p:cNvPr id="25" name="TextBox 24">
            <a:hlinkClick r:id="rId6" action="ppaction://hlinksldjump"/>
            <a:extLst>
              <a:ext uri="{FF2B5EF4-FFF2-40B4-BE49-F238E27FC236}">
                <a16:creationId xmlns:a16="http://schemas.microsoft.com/office/drawing/2014/main" id="{7E2FBBD6-138D-4BBE-B056-BDD71F4E0839}"/>
              </a:ext>
            </a:extLst>
          </p:cNvPr>
          <p:cNvSpPr txBox="1"/>
          <p:nvPr/>
        </p:nvSpPr>
        <p:spPr>
          <a:xfrm>
            <a:off x="249478" y="3593137"/>
            <a:ext cx="214276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2. Cherry-Picking</a:t>
            </a:r>
          </a:p>
        </p:txBody>
      </p:sp>
      <p:sp>
        <p:nvSpPr>
          <p:cNvPr id="27" name="TextBox 26">
            <a:hlinkClick r:id="rId7" action="ppaction://hlinksldjump"/>
            <a:extLst>
              <a:ext uri="{FF2B5EF4-FFF2-40B4-BE49-F238E27FC236}">
                <a16:creationId xmlns:a16="http://schemas.microsoft.com/office/drawing/2014/main" id="{FC34897B-6657-419B-966F-DC1EA76EEE6B}"/>
              </a:ext>
            </a:extLst>
          </p:cNvPr>
          <p:cNvSpPr txBox="1"/>
          <p:nvPr/>
        </p:nvSpPr>
        <p:spPr>
          <a:xfrm>
            <a:off x="249478" y="4229714"/>
            <a:ext cx="222132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3. Pick-The-Best</a:t>
            </a:r>
          </a:p>
        </p:txBody>
      </p:sp>
      <p:sp>
        <p:nvSpPr>
          <p:cNvPr id="3" name="TextBox 2">
            <a:hlinkClick r:id="rId8" action="ppaction://hlinksldjump"/>
            <a:extLst>
              <a:ext uri="{FF2B5EF4-FFF2-40B4-BE49-F238E27FC236}">
                <a16:creationId xmlns:a16="http://schemas.microsoft.com/office/drawing/2014/main" id="{E01E0B77-EDBE-455D-B06B-A1756C9BFE9C}"/>
              </a:ext>
            </a:extLst>
          </p:cNvPr>
          <p:cNvSpPr txBox="1"/>
          <p:nvPr/>
        </p:nvSpPr>
        <p:spPr>
          <a:xfrm>
            <a:off x="249478" y="4866290"/>
            <a:ext cx="2215721"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4. Grow-Your-Own</a:t>
            </a:r>
          </a:p>
        </p:txBody>
      </p:sp>
    </p:spTree>
    <p:extLst>
      <p:ext uri="{BB962C8B-B14F-4D97-AF65-F5344CB8AC3E}">
        <p14:creationId xmlns:p14="http://schemas.microsoft.com/office/powerpoint/2010/main" val="403309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000"/>
                                        <p:tgtEl>
                                          <p:spTgt spid="22"/>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1" fill="hold" grpId="0" nodeType="withEffect">
                                  <p:stCondLst>
                                    <p:cond delay="150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200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par>
                                <p:cTn id="17" presetID="22" presetClass="entr" presetSubtype="1" fill="hold" grpId="0" nodeType="withEffect">
                                  <p:stCondLst>
                                    <p:cond delay="250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3000"/>
                            </p:stCondLst>
                            <p:childTnLst>
                              <p:par>
                                <p:cTn id="21" presetID="42" presetClass="path" presetSubtype="0" accel="50000" decel="50000" fill="hold" nodeType="afterEffect">
                                  <p:stCondLst>
                                    <p:cond delay="1000"/>
                                  </p:stCondLst>
                                  <p:childTnLst>
                                    <p:animMotion origin="layout" path="M 2.70833E-6 -4.44444E-6 L -0.02292 0.83658 " pathEditMode="relative" rAng="0" ptsTypes="AA">
                                      <p:cBhvr>
                                        <p:cTn id="22" dur="2000" fill="hold"/>
                                        <p:tgtEl>
                                          <p:spTgt spid="5"/>
                                        </p:tgtEl>
                                        <p:attrNameLst>
                                          <p:attrName>ppt_x</p:attrName>
                                          <p:attrName>ppt_y</p:attrName>
                                        </p:attrNameLst>
                                      </p:cBhvr>
                                      <p:rCtr x="-1146" y="41829"/>
                                    </p:animMotion>
                                  </p:childTnLst>
                                </p:cTn>
                              </p:par>
                            </p:childTnLst>
                          </p:cTn>
                        </p:par>
                        <p:par>
                          <p:cTn id="23" fill="hold">
                            <p:stCondLst>
                              <p:cond delay="6000"/>
                            </p:stCondLst>
                            <p:childTnLst>
                              <p:par>
                                <p:cTn id="24" presetID="42" presetClass="path" presetSubtype="0" accel="50000" decel="50000" fill="hold" nodeType="afterEffect">
                                  <p:stCondLst>
                                    <p:cond delay="1000"/>
                                  </p:stCondLst>
                                  <p:childTnLst>
                                    <p:animMotion origin="layout" path="M 0 -4.07407E-6 L -0.02161 0.98079 " pathEditMode="relative" rAng="0" ptsTypes="AA">
                                      <p:cBhvr>
                                        <p:cTn id="25" dur="2000" fill="hold"/>
                                        <p:tgtEl>
                                          <p:spTgt spid="20"/>
                                        </p:tgtEl>
                                        <p:attrNameLst>
                                          <p:attrName>ppt_x</p:attrName>
                                          <p:attrName>ppt_y</p:attrName>
                                        </p:attrNameLst>
                                      </p:cBhvr>
                                      <p:rCtr x="-1081" y="4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P spid="2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3E2AD03-7137-43DA-93ED-4A48F6A5E781}"/>
              </a:ext>
            </a:extLst>
          </p:cNvPr>
          <p:cNvPicPr>
            <a:picLocks noChangeAspect="1"/>
          </p:cNvPicPr>
          <p:nvPr/>
        </p:nvPicPr>
        <p:blipFill>
          <a:blip r:embed="rId4"/>
          <a:stretch>
            <a:fillRect/>
          </a:stretch>
        </p:blipFill>
        <p:spPr>
          <a:xfrm rot="21176680" flipH="1">
            <a:off x="8011320" y="2182989"/>
            <a:ext cx="2495204" cy="3571773"/>
          </a:xfrm>
          <a:prstGeom prst="rect">
            <a:avLst/>
          </a:prstGeom>
        </p:spPr>
      </p:pic>
      <p:pic>
        <p:nvPicPr>
          <p:cNvPr id="31" name="Picture 30">
            <a:extLst>
              <a:ext uri="{FF2B5EF4-FFF2-40B4-BE49-F238E27FC236}">
                <a16:creationId xmlns:a16="http://schemas.microsoft.com/office/drawing/2014/main" id="{BD3AF09E-2520-4BEC-8A46-CA0D5F6E56F7}"/>
              </a:ext>
            </a:extLst>
          </p:cNvPr>
          <p:cNvPicPr>
            <a:picLocks noChangeAspect="1"/>
          </p:cNvPicPr>
          <p:nvPr/>
        </p:nvPicPr>
        <p:blipFill>
          <a:blip r:embed="rId4"/>
          <a:stretch>
            <a:fillRect/>
          </a:stretch>
        </p:blipFill>
        <p:spPr>
          <a:xfrm rot="20301612" flipH="1">
            <a:off x="8460274" y="842202"/>
            <a:ext cx="2229538" cy="3191484"/>
          </a:xfrm>
          <a:prstGeom prst="rect">
            <a:avLst/>
          </a:prstGeom>
        </p:spPr>
      </p:pic>
      <p:pic>
        <p:nvPicPr>
          <p:cNvPr id="27" name="Picture 26">
            <a:extLst>
              <a:ext uri="{FF2B5EF4-FFF2-40B4-BE49-F238E27FC236}">
                <a16:creationId xmlns:a16="http://schemas.microsoft.com/office/drawing/2014/main" id="{B33532DE-5FC0-4102-9612-7E0A74785487}"/>
              </a:ext>
            </a:extLst>
          </p:cNvPr>
          <p:cNvPicPr>
            <a:picLocks noChangeAspect="1"/>
          </p:cNvPicPr>
          <p:nvPr/>
        </p:nvPicPr>
        <p:blipFill>
          <a:blip r:embed="rId4"/>
          <a:stretch>
            <a:fillRect/>
          </a:stretch>
        </p:blipFill>
        <p:spPr>
          <a:xfrm rot="19913632">
            <a:off x="5398907" y="2066662"/>
            <a:ext cx="2407805" cy="3191484"/>
          </a:xfrm>
          <a:prstGeom prst="rect">
            <a:avLst/>
          </a:prstGeom>
        </p:spPr>
      </p:pic>
      <p:pic>
        <p:nvPicPr>
          <p:cNvPr id="23" name="Picture 22">
            <a:extLst>
              <a:ext uri="{FF2B5EF4-FFF2-40B4-BE49-F238E27FC236}">
                <a16:creationId xmlns:a16="http://schemas.microsoft.com/office/drawing/2014/main" id="{2D9F46D1-FE9A-42A7-A0BB-4F35A321814B}"/>
              </a:ext>
            </a:extLst>
          </p:cNvPr>
          <p:cNvPicPr>
            <a:picLocks noChangeAspect="1"/>
          </p:cNvPicPr>
          <p:nvPr/>
        </p:nvPicPr>
        <p:blipFill>
          <a:blip r:embed="rId4"/>
          <a:stretch>
            <a:fillRect/>
          </a:stretch>
        </p:blipFill>
        <p:spPr>
          <a:xfrm rot="652358">
            <a:off x="3478624" y="862386"/>
            <a:ext cx="2407805" cy="3191484"/>
          </a:xfrm>
          <a:prstGeom prst="rect">
            <a:avLst/>
          </a:prstGeom>
        </p:spPr>
      </p:pic>
      <p:pic>
        <p:nvPicPr>
          <p:cNvPr id="24" name="Picture 23"/>
          <p:cNvPicPr>
            <a:picLocks noChangeAspect="1"/>
          </p:cNvPicPr>
          <p:nvPr/>
        </p:nvPicPr>
        <p:blipFill>
          <a:blip r:embed="rId4"/>
          <a:stretch>
            <a:fillRect/>
          </a:stretch>
        </p:blipFill>
        <p:spPr>
          <a:xfrm>
            <a:off x="3906982" y="2554708"/>
            <a:ext cx="2407805" cy="3191484"/>
          </a:xfrm>
          <a:prstGeom prst="rect">
            <a:avLst/>
          </a:prstGeom>
        </p:spPr>
      </p:pic>
      <p:pic>
        <p:nvPicPr>
          <p:cNvPr id="25" name="Picture 24"/>
          <p:cNvPicPr>
            <a:picLocks noChangeAspect="1"/>
          </p:cNvPicPr>
          <p:nvPr/>
        </p:nvPicPr>
        <p:blipFill>
          <a:blip r:embed="rId4"/>
          <a:stretch>
            <a:fillRect/>
          </a:stretch>
        </p:blipFill>
        <p:spPr>
          <a:xfrm rot="672268" flipH="1">
            <a:off x="6713944" y="3008091"/>
            <a:ext cx="2407806" cy="3359643"/>
          </a:xfrm>
          <a:prstGeom prst="rect">
            <a:avLst/>
          </a:prstGeom>
        </p:spPr>
      </p:pic>
      <p:sp>
        <p:nvSpPr>
          <p:cNvPr id="26" name="Oval 25"/>
          <p:cNvSpPr/>
          <p:nvPr/>
        </p:nvSpPr>
        <p:spPr>
          <a:xfrm>
            <a:off x="5605982" y="800444"/>
            <a:ext cx="2959495" cy="215819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Outline </a:t>
            </a:r>
            <a:r>
              <a:rPr lang="en-GB" sz="1400" b="1" dirty="0">
                <a:solidFill>
                  <a:schemeClr val="tx1"/>
                </a:solidFill>
                <a:latin typeface="Arial" panose="020B0604020202020204" pitchFamily="34" charset="0"/>
                <a:cs typeface="Arial" panose="020B0604020202020204" pitchFamily="34" charset="0"/>
              </a:rPr>
              <a:t>two</a:t>
            </a:r>
            <a:r>
              <a:rPr lang="en-GB" sz="1400" dirty="0">
                <a:solidFill>
                  <a:schemeClr val="tx1"/>
                </a:solidFill>
                <a:latin typeface="Arial" panose="020B0604020202020204" pitchFamily="34" charset="0"/>
                <a:cs typeface="Arial" panose="020B0604020202020204" pitchFamily="34" charset="0"/>
              </a:rPr>
              <a:t> reasons why marketisation policies may produce inequality of educational achievement between social classes. </a:t>
            </a:r>
          </a:p>
          <a:p>
            <a:pPr algn="ctr"/>
            <a:r>
              <a:rPr lang="en-GB" sz="1400"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rPr>
              <a:t>4 marks</a:t>
            </a:r>
            <a:r>
              <a:rPr lang="en-GB"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95640" y="321270"/>
            <a:ext cx="2134594" cy="685349"/>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Pick-Your-Own</a:t>
            </a:r>
          </a:p>
        </p:txBody>
      </p:sp>
      <p:sp>
        <p:nvSpPr>
          <p:cNvPr id="40" name="Rounded Rectangle 39"/>
          <p:cNvSpPr/>
          <p:nvPr/>
        </p:nvSpPr>
        <p:spPr>
          <a:xfrm>
            <a:off x="255077" y="2516939"/>
            <a:ext cx="2215721" cy="2890330"/>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Quickly identify as many possible answers as you can to this question</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Cherry pick the </a:t>
            </a:r>
          </a:p>
          <a:p>
            <a:pPr algn="ctr"/>
            <a:r>
              <a:rPr lang="en-US" sz="1600" b="1" dirty="0">
                <a:solidFill>
                  <a:schemeClr val="tx1"/>
                </a:solidFill>
                <a:latin typeface="Arial" panose="020B0604020202020204" pitchFamily="34" charset="0"/>
                <a:cs typeface="Arial" panose="020B0604020202020204" pitchFamily="34" charset="0"/>
              </a:rPr>
              <a:t>2 best answers</a:t>
            </a:r>
            <a:r>
              <a:rPr lang="en-US" sz="1600" dirty="0">
                <a:solidFill>
                  <a:schemeClr val="tx1"/>
                </a:solidFill>
                <a:latin typeface="Arial" panose="020B0604020202020204" pitchFamily="34" charset="0"/>
                <a:cs typeface="Arial" panose="020B0604020202020204" pitchFamily="34" charset="0"/>
              </a:rPr>
              <a:t> </a:t>
            </a:r>
          </a:p>
          <a:p>
            <a:pPr algn="ctr"/>
            <a:r>
              <a:rPr lang="en-US" sz="1600" dirty="0">
                <a:solidFill>
                  <a:schemeClr val="tx1"/>
                </a:solidFill>
                <a:latin typeface="Arial" panose="020B0604020202020204" pitchFamily="34" charset="0"/>
                <a:cs typeface="Arial" panose="020B0604020202020204" pitchFamily="34" charset="0"/>
              </a:rPr>
              <a:t>and use them to answer the question</a:t>
            </a:r>
          </a:p>
        </p:txBody>
      </p:sp>
      <p:sp>
        <p:nvSpPr>
          <p:cNvPr id="3" name="Rectangle: Rounded Corners 2">
            <a:hlinkClick r:id="rId5" action="ppaction://hlinksldjump"/>
            <a:extLst>
              <a:ext uri="{FF2B5EF4-FFF2-40B4-BE49-F238E27FC236}">
                <a16:creationId xmlns:a16="http://schemas.microsoft.com/office/drawing/2014/main" id="{8516D63B-EED9-4329-A794-1DA9EA9DFA07}"/>
              </a:ext>
            </a:extLst>
          </p:cNvPr>
          <p:cNvSpPr/>
          <p:nvPr/>
        </p:nvSpPr>
        <p:spPr>
          <a:xfrm>
            <a:off x="333637" y="964491"/>
            <a:ext cx="2058601" cy="1629129"/>
          </a:xfrm>
          <a:prstGeom prst="roundRect">
            <a:avLst/>
          </a:prstGeom>
          <a:blipFill>
            <a:blip r:embed="rId6"/>
            <a:stretch>
              <a:fillRect/>
            </a:stretch>
          </a:blip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4731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100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2000"/>
                                        <p:tgtEl>
                                          <p:spTgt spid="40"/>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45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9B11D-1FC8-462E-8D9B-A38BBF8A5298}"/>
              </a:ext>
            </a:extLst>
          </p:cNvPr>
          <p:cNvPicPr>
            <a:picLocks noChangeAspect="1"/>
          </p:cNvPicPr>
          <p:nvPr/>
        </p:nvPicPr>
        <p:blipFill>
          <a:blip r:embed="rId4"/>
          <a:stretch>
            <a:fillRect/>
          </a:stretch>
        </p:blipFill>
        <p:spPr>
          <a:xfrm rot="18352396" flipH="1">
            <a:off x="8692666" y="-299053"/>
            <a:ext cx="2229538" cy="3191484"/>
          </a:xfrm>
          <a:prstGeom prst="rect">
            <a:avLst/>
          </a:prstGeom>
        </p:spPr>
      </p:pic>
      <p:pic>
        <p:nvPicPr>
          <p:cNvPr id="36" name="Picture 35">
            <a:extLst>
              <a:ext uri="{FF2B5EF4-FFF2-40B4-BE49-F238E27FC236}">
                <a16:creationId xmlns:a16="http://schemas.microsoft.com/office/drawing/2014/main" id="{03E2AD03-7137-43DA-93ED-4A48F6A5E781}"/>
              </a:ext>
            </a:extLst>
          </p:cNvPr>
          <p:cNvPicPr>
            <a:picLocks noChangeAspect="1"/>
          </p:cNvPicPr>
          <p:nvPr/>
        </p:nvPicPr>
        <p:blipFill>
          <a:blip r:embed="rId4"/>
          <a:stretch>
            <a:fillRect/>
          </a:stretch>
        </p:blipFill>
        <p:spPr>
          <a:xfrm rot="21176680" flipH="1">
            <a:off x="8011320" y="2182989"/>
            <a:ext cx="2495204" cy="3571773"/>
          </a:xfrm>
          <a:prstGeom prst="rect">
            <a:avLst/>
          </a:prstGeom>
        </p:spPr>
      </p:pic>
      <p:pic>
        <p:nvPicPr>
          <p:cNvPr id="31" name="Picture 30">
            <a:extLst>
              <a:ext uri="{FF2B5EF4-FFF2-40B4-BE49-F238E27FC236}">
                <a16:creationId xmlns:a16="http://schemas.microsoft.com/office/drawing/2014/main" id="{BD3AF09E-2520-4BEC-8A46-CA0D5F6E56F7}"/>
              </a:ext>
            </a:extLst>
          </p:cNvPr>
          <p:cNvPicPr>
            <a:picLocks noChangeAspect="1"/>
          </p:cNvPicPr>
          <p:nvPr/>
        </p:nvPicPr>
        <p:blipFill>
          <a:blip r:embed="rId4"/>
          <a:stretch>
            <a:fillRect/>
          </a:stretch>
        </p:blipFill>
        <p:spPr>
          <a:xfrm rot="20301612" flipH="1">
            <a:off x="8460274" y="842202"/>
            <a:ext cx="2229538" cy="3191484"/>
          </a:xfrm>
          <a:prstGeom prst="rect">
            <a:avLst/>
          </a:prstGeom>
        </p:spPr>
      </p:pic>
      <p:pic>
        <p:nvPicPr>
          <p:cNvPr id="27" name="Picture 26">
            <a:extLst>
              <a:ext uri="{FF2B5EF4-FFF2-40B4-BE49-F238E27FC236}">
                <a16:creationId xmlns:a16="http://schemas.microsoft.com/office/drawing/2014/main" id="{B33532DE-5FC0-4102-9612-7E0A74785487}"/>
              </a:ext>
            </a:extLst>
          </p:cNvPr>
          <p:cNvPicPr>
            <a:picLocks noChangeAspect="1"/>
          </p:cNvPicPr>
          <p:nvPr/>
        </p:nvPicPr>
        <p:blipFill>
          <a:blip r:embed="rId4"/>
          <a:stretch>
            <a:fillRect/>
          </a:stretch>
        </p:blipFill>
        <p:spPr>
          <a:xfrm rot="19913632">
            <a:off x="5398907" y="2066662"/>
            <a:ext cx="2407805" cy="3191484"/>
          </a:xfrm>
          <a:prstGeom prst="rect">
            <a:avLst/>
          </a:prstGeom>
        </p:spPr>
      </p:pic>
      <p:pic>
        <p:nvPicPr>
          <p:cNvPr id="23" name="Picture 22">
            <a:extLst>
              <a:ext uri="{FF2B5EF4-FFF2-40B4-BE49-F238E27FC236}">
                <a16:creationId xmlns:a16="http://schemas.microsoft.com/office/drawing/2014/main" id="{2D9F46D1-FE9A-42A7-A0BB-4F35A321814B}"/>
              </a:ext>
            </a:extLst>
          </p:cNvPr>
          <p:cNvPicPr>
            <a:picLocks noChangeAspect="1"/>
          </p:cNvPicPr>
          <p:nvPr/>
        </p:nvPicPr>
        <p:blipFill>
          <a:blip r:embed="rId4"/>
          <a:stretch>
            <a:fillRect/>
          </a:stretch>
        </p:blipFill>
        <p:spPr>
          <a:xfrm rot="652358">
            <a:off x="3478624" y="901109"/>
            <a:ext cx="2407805" cy="3191484"/>
          </a:xfrm>
          <a:prstGeom prst="rect">
            <a:avLst/>
          </a:prstGeom>
        </p:spPr>
      </p:pic>
      <p:pic>
        <p:nvPicPr>
          <p:cNvPr id="24" name="Picture 23"/>
          <p:cNvPicPr>
            <a:picLocks noChangeAspect="1"/>
          </p:cNvPicPr>
          <p:nvPr/>
        </p:nvPicPr>
        <p:blipFill>
          <a:blip r:embed="rId4"/>
          <a:stretch>
            <a:fillRect/>
          </a:stretch>
        </p:blipFill>
        <p:spPr>
          <a:xfrm>
            <a:off x="4023000" y="2585387"/>
            <a:ext cx="2407805" cy="3191484"/>
          </a:xfrm>
          <a:prstGeom prst="rect">
            <a:avLst/>
          </a:prstGeom>
        </p:spPr>
      </p:pic>
      <p:pic>
        <p:nvPicPr>
          <p:cNvPr id="25" name="Picture 24"/>
          <p:cNvPicPr>
            <a:picLocks noChangeAspect="1"/>
          </p:cNvPicPr>
          <p:nvPr/>
        </p:nvPicPr>
        <p:blipFill>
          <a:blip r:embed="rId4"/>
          <a:stretch>
            <a:fillRect/>
          </a:stretch>
        </p:blipFill>
        <p:spPr>
          <a:xfrm rot="672268" flipH="1">
            <a:off x="6713944" y="3008091"/>
            <a:ext cx="2407806" cy="3359643"/>
          </a:xfrm>
          <a:prstGeom prst="rect">
            <a:avLst/>
          </a:prstGeom>
        </p:spPr>
      </p:pic>
      <p:sp>
        <p:nvSpPr>
          <p:cNvPr id="26" name="Oval 25"/>
          <p:cNvSpPr/>
          <p:nvPr/>
        </p:nvSpPr>
        <p:spPr>
          <a:xfrm>
            <a:off x="5605982" y="800444"/>
            <a:ext cx="2959495" cy="215819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Outline </a:t>
            </a:r>
            <a:r>
              <a:rPr lang="en-GB" sz="1400" b="1" dirty="0">
                <a:solidFill>
                  <a:schemeClr val="tx1"/>
                </a:solidFill>
                <a:latin typeface="Arial" panose="020B0604020202020204" pitchFamily="34" charset="0"/>
                <a:cs typeface="Arial" panose="020B0604020202020204" pitchFamily="34" charset="0"/>
              </a:rPr>
              <a:t>two</a:t>
            </a:r>
            <a:r>
              <a:rPr lang="en-GB" sz="1400" dirty="0">
                <a:solidFill>
                  <a:schemeClr val="tx1"/>
                </a:solidFill>
                <a:latin typeface="Arial" panose="020B0604020202020204" pitchFamily="34" charset="0"/>
                <a:cs typeface="Arial" panose="020B0604020202020204" pitchFamily="34" charset="0"/>
              </a:rPr>
              <a:t> reasons why marketisation policies may produce inequality of educational achievement between social classes. </a:t>
            </a:r>
          </a:p>
          <a:p>
            <a:pPr algn="ctr"/>
            <a:r>
              <a:rPr lang="en-GB" sz="1400"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rPr>
              <a:t>4 marks</a:t>
            </a:r>
            <a:r>
              <a:rPr lang="en-GB"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95640" y="321270"/>
            <a:ext cx="2134594" cy="685349"/>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Cherry-Picking</a:t>
            </a:r>
          </a:p>
        </p:txBody>
      </p:sp>
      <p:sp>
        <p:nvSpPr>
          <p:cNvPr id="40" name="Rounded Rectangle 39"/>
          <p:cNvSpPr/>
          <p:nvPr/>
        </p:nvSpPr>
        <p:spPr>
          <a:xfrm>
            <a:off x="255077" y="2516939"/>
            <a:ext cx="2215721" cy="3022013"/>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A range of possible answers are ripe for picking.</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Cherry pick the </a:t>
            </a:r>
          </a:p>
          <a:p>
            <a:pPr algn="ctr"/>
            <a:r>
              <a:rPr lang="en-US" sz="1600" b="1" dirty="0">
                <a:solidFill>
                  <a:schemeClr val="tx1"/>
                </a:solidFill>
                <a:latin typeface="Arial" panose="020B0604020202020204" pitchFamily="34" charset="0"/>
                <a:cs typeface="Arial" panose="020B0604020202020204" pitchFamily="34" charset="0"/>
              </a:rPr>
              <a:t>2 best answers </a:t>
            </a:r>
            <a:r>
              <a:rPr lang="en-US" sz="1600" dirty="0">
                <a:solidFill>
                  <a:schemeClr val="tx1"/>
                </a:solidFill>
                <a:latin typeface="Arial" panose="020B0604020202020204" pitchFamily="34" charset="0"/>
                <a:cs typeface="Arial" panose="020B0604020202020204" pitchFamily="34" charset="0"/>
              </a:rPr>
              <a:t>(or add your own) </a:t>
            </a:r>
          </a:p>
          <a:p>
            <a:pPr algn="ctr"/>
            <a:r>
              <a:rPr lang="en-US" sz="1600" dirty="0">
                <a:solidFill>
                  <a:schemeClr val="tx1"/>
                </a:solidFill>
                <a:latin typeface="Arial" panose="020B0604020202020204" pitchFamily="34" charset="0"/>
                <a:cs typeface="Arial" panose="020B0604020202020204" pitchFamily="34" charset="0"/>
              </a:rPr>
              <a:t>and use them to answer the question</a:t>
            </a:r>
          </a:p>
        </p:txBody>
      </p:sp>
      <p:sp>
        <p:nvSpPr>
          <p:cNvPr id="3" name="Rectangle: Rounded Corners 2">
            <a:hlinkClick r:id="" action="ppaction://hlinkshowjump?jump=firstslide"/>
            <a:extLst>
              <a:ext uri="{FF2B5EF4-FFF2-40B4-BE49-F238E27FC236}">
                <a16:creationId xmlns:a16="http://schemas.microsoft.com/office/drawing/2014/main" id="{8516D63B-EED9-4329-A794-1DA9EA9DFA07}"/>
              </a:ext>
            </a:extLst>
          </p:cNvPr>
          <p:cNvSpPr/>
          <p:nvPr/>
        </p:nvSpPr>
        <p:spPr>
          <a:xfrm>
            <a:off x="333637" y="964491"/>
            <a:ext cx="2058601" cy="1629129"/>
          </a:xfrm>
          <a:prstGeom prst="roundRect">
            <a:avLst/>
          </a:prstGeom>
          <a:blipFill>
            <a:blip r:embed="rId5"/>
            <a:stretch>
              <a:fillRect/>
            </a:stretch>
          </a:blip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1C5114B-C27B-4CAD-BF58-094B49B418A4}"/>
              </a:ext>
            </a:extLst>
          </p:cNvPr>
          <p:cNvSpPr txBox="1"/>
          <p:nvPr/>
        </p:nvSpPr>
        <p:spPr>
          <a:xfrm>
            <a:off x="9503031" y="2724727"/>
            <a:ext cx="1320223"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Silt-shifting </a:t>
            </a:r>
          </a:p>
        </p:txBody>
      </p:sp>
      <p:sp>
        <p:nvSpPr>
          <p:cNvPr id="5" name="Rectangle 4">
            <a:extLst>
              <a:ext uri="{FF2B5EF4-FFF2-40B4-BE49-F238E27FC236}">
                <a16:creationId xmlns:a16="http://schemas.microsoft.com/office/drawing/2014/main" id="{5839F027-45D0-4407-8016-61A761E0A638}"/>
              </a:ext>
            </a:extLst>
          </p:cNvPr>
          <p:cNvSpPr/>
          <p:nvPr/>
        </p:nvSpPr>
        <p:spPr>
          <a:xfrm>
            <a:off x="8989934" y="4565617"/>
            <a:ext cx="1580882" cy="707886"/>
          </a:xfrm>
          <a:prstGeom prst="rect">
            <a:avLst/>
          </a:prstGeom>
        </p:spPr>
        <p:txBody>
          <a:bodyPr wrap="none">
            <a:spAutoFit/>
          </a:bodyPr>
          <a:lstStyle/>
          <a:p>
            <a:pPr algn="ctr"/>
            <a:r>
              <a:rPr lang="en-GB" sz="2000" b="1" dirty="0">
                <a:solidFill>
                  <a:srgbClr val="3366FF"/>
                </a:solidFill>
                <a:latin typeface="Arial" panose="020B0604020202020204" pitchFamily="34" charset="0"/>
                <a:cs typeface="Arial" panose="020B0604020202020204" pitchFamily="34" charset="0"/>
              </a:rPr>
              <a:t>Catchment </a:t>
            </a:r>
          </a:p>
          <a:p>
            <a:pPr algn="ctr"/>
            <a:r>
              <a:rPr lang="en-GB" sz="2000" b="1" dirty="0">
                <a:solidFill>
                  <a:srgbClr val="3366FF"/>
                </a:solidFill>
                <a:latin typeface="Arial" panose="020B0604020202020204" pitchFamily="34" charset="0"/>
                <a:cs typeface="Arial" panose="020B0604020202020204" pitchFamily="34" charset="0"/>
              </a:rPr>
              <a:t>areas</a:t>
            </a:r>
          </a:p>
        </p:txBody>
      </p:sp>
      <p:sp>
        <p:nvSpPr>
          <p:cNvPr id="6" name="TextBox 5">
            <a:extLst>
              <a:ext uri="{FF2B5EF4-FFF2-40B4-BE49-F238E27FC236}">
                <a16:creationId xmlns:a16="http://schemas.microsoft.com/office/drawing/2014/main" id="{D2D72CED-C2D3-43C3-92E9-FCB42E8721A1}"/>
              </a:ext>
            </a:extLst>
          </p:cNvPr>
          <p:cNvSpPr txBox="1"/>
          <p:nvPr/>
        </p:nvSpPr>
        <p:spPr>
          <a:xfrm>
            <a:off x="7545621" y="5320145"/>
            <a:ext cx="1099615"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League tables</a:t>
            </a:r>
          </a:p>
        </p:txBody>
      </p:sp>
      <p:sp>
        <p:nvSpPr>
          <p:cNvPr id="16" name="TextBox 15">
            <a:extLst>
              <a:ext uri="{FF2B5EF4-FFF2-40B4-BE49-F238E27FC236}">
                <a16:creationId xmlns:a16="http://schemas.microsoft.com/office/drawing/2014/main" id="{7AD2B7C0-7F44-459C-9698-AA99A332E7A5}"/>
              </a:ext>
            </a:extLst>
          </p:cNvPr>
          <p:cNvSpPr txBox="1"/>
          <p:nvPr/>
        </p:nvSpPr>
        <p:spPr>
          <a:xfrm>
            <a:off x="5994377" y="4276326"/>
            <a:ext cx="1240635"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Cultural capital</a:t>
            </a:r>
          </a:p>
        </p:txBody>
      </p:sp>
      <p:sp>
        <p:nvSpPr>
          <p:cNvPr id="17" name="TextBox 16">
            <a:extLst>
              <a:ext uri="{FF2B5EF4-FFF2-40B4-BE49-F238E27FC236}">
                <a16:creationId xmlns:a16="http://schemas.microsoft.com/office/drawing/2014/main" id="{BAA60B4C-B80D-4AA3-B740-A3C2B7C3C9B5}"/>
              </a:ext>
            </a:extLst>
          </p:cNvPr>
          <p:cNvSpPr txBox="1"/>
          <p:nvPr/>
        </p:nvSpPr>
        <p:spPr>
          <a:xfrm>
            <a:off x="4106391" y="4610143"/>
            <a:ext cx="1431936"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Private education</a:t>
            </a:r>
          </a:p>
        </p:txBody>
      </p:sp>
      <p:sp>
        <p:nvSpPr>
          <p:cNvPr id="9" name="Oval 8">
            <a:extLst>
              <a:ext uri="{FF2B5EF4-FFF2-40B4-BE49-F238E27FC236}">
                <a16:creationId xmlns:a16="http://schemas.microsoft.com/office/drawing/2014/main" id="{0963A9B9-005F-4B7C-98BC-EC2CD655A816}"/>
              </a:ext>
            </a:extLst>
          </p:cNvPr>
          <p:cNvSpPr/>
          <p:nvPr/>
        </p:nvSpPr>
        <p:spPr>
          <a:xfrm>
            <a:off x="3316890" y="2428240"/>
            <a:ext cx="1715665" cy="14935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A63EB1A-1845-4462-8EB6-50EDFE57D57C}"/>
              </a:ext>
            </a:extLst>
          </p:cNvPr>
          <p:cNvSpPr txBox="1"/>
          <p:nvPr/>
        </p:nvSpPr>
        <p:spPr>
          <a:xfrm>
            <a:off x="3423710" y="2872509"/>
            <a:ext cx="1453834"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Cream-skimming </a:t>
            </a:r>
          </a:p>
        </p:txBody>
      </p:sp>
      <p:sp>
        <p:nvSpPr>
          <p:cNvPr id="28" name="Oval 27">
            <a:extLst>
              <a:ext uri="{FF2B5EF4-FFF2-40B4-BE49-F238E27FC236}">
                <a16:creationId xmlns:a16="http://schemas.microsoft.com/office/drawing/2014/main" id="{1091B224-E207-42A1-BD69-7E91B72C8E85}"/>
              </a:ext>
            </a:extLst>
          </p:cNvPr>
          <p:cNvSpPr/>
          <p:nvPr/>
        </p:nvSpPr>
        <p:spPr>
          <a:xfrm>
            <a:off x="5779278" y="3756696"/>
            <a:ext cx="1715665" cy="1617841"/>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B735E0E-2469-40B1-B164-AD6363064818}"/>
              </a:ext>
            </a:extLst>
          </p:cNvPr>
          <p:cNvSpPr/>
          <p:nvPr/>
        </p:nvSpPr>
        <p:spPr>
          <a:xfrm>
            <a:off x="7268314" y="4828380"/>
            <a:ext cx="1715665" cy="1571662"/>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DD83A3E-2532-4FFE-BE63-4CEC4614D7E5}"/>
              </a:ext>
            </a:extLst>
          </p:cNvPr>
          <p:cNvSpPr/>
          <p:nvPr/>
        </p:nvSpPr>
        <p:spPr>
          <a:xfrm>
            <a:off x="8901025" y="3928680"/>
            <a:ext cx="1715665" cy="1708457"/>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EC02A07-6034-4304-ADD4-5A919B32FD21}"/>
              </a:ext>
            </a:extLst>
          </p:cNvPr>
          <p:cNvSpPr/>
          <p:nvPr/>
        </p:nvSpPr>
        <p:spPr>
          <a:xfrm>
            <a:off x="9305309" y="2331910"/>
            <a:ext cx="1715665" cy="1493519"/>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1736BAA-8732-45F4-A7A5-74ABAD003E3F}"/>
              </a:ext>
            </a:extLst>
          </p:cNvPr>
          <p:cNvSpPr/>
          <p:nvPr/>
        </p:nvSpPr>
        <p:spPr>
          <a:xfrm>
            <a:off x="3945959" y="4273828"/>
            <a:ext cx="1715665" cy="1493519"/>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48BB081-76D3-4EDE-8878-63EEC01FF895}"/>
              </a:ext>
            </a:extLst>
          </p:cNvPr>
          <p:cNvSpPr/>
          <p:nvPr/>
        </p:nvSpPr>
        <p:spPr>
          <a:xfrm>
            <a:off x="3253775" y="2448733"/>
            <a:ext cx="1810768" cy="1617841"/>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9A0F3DB-E152-4E8B-A55D-AC81A18423AB}"/>
              </a:ext>
            </a:extLst>
          </p:cNvPr>
          <p:cNvSpPr txBox="1"/>
          <p:nvPr/>
        </p:nvSpPr>
        <p:spPr>
          <a:xfrm>
            <a:off x="10019489" y="1004824"/>
            <a:ext cx="1329187" cy="1015663"/>
          </a:xfrm>
          <a:prstGeom prst="rect">
            <a:avLst/>
          </a:prstGeom>
          <a:noFill/>
        </p:spPr>
        <p:txBody>
          <a:bodyPr wrap="square" rtlCol="0">
            <a:spAutoFit/>
          </a:bodyPr>
          <a:lstStyle/>
          <a:p>
            <a:pPr algn="ctr"/>
            <a:r>
              <a:rPr lang="en-GB" sz="6000" b="1" dirty="0">
                <a:solidFill>
                  <a:srgbClr val="3366FF"/>
                </a:solidFill>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D0DB74F8-9B14-4ECC-8566-D25D61519517}"/>
              </a:ext>
            </a:extLst>
          </p:cNvPr>
          <p:cNvSpPr/>
          <p:nvPr/>
        </p:nvSpPr>
        <p:spPr>
          <a:xfrm>
            <a:off x="9754702" y="579316"/>
            <a:ext cx="1923464" cy="16850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642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nextCondLst>
                <p:cond evt="onClick" delay="0">
                  <p:tgtEl>
                    <p:spTgt spid="22"/>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nextCondLst>
                <p:cond evt="onClick" delay="0">
                  <p:tgtEl>
                    <p:spTgt spid="28"/>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nextCondLst>
                <p:cond evt="onClick" delay="0">
                  <p:tgtEl>
                    <p:spTgt spid="29"/>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2"/>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32"/>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nextCondLst>
                <p:cond evt="onClick" delay="0">
                  <p:tgtEl>
                    <p:spTgt spid="12"/>
                  </p:tgtEl>
                </p:cond>
              </p:nextCondLst>
            </p:seq>
          </p:childTnLst>
        </p:cTn>
      </p:par>
    </p:tnLst>
    <p:bldLst>
      <p:bldP spid="26" grpId="0" animBg="1"/>
      <p:bldP spid="40" grpId="0" animBg="1"/>
      <p:bldP spid="4" grpId="0"/>
      <p:bldP spid="5" grpId="0"/>
      <p:bldP spid="6" grpId="0"/>
      <p:bldP spid="16" grpId="0"/>
      <p:bldP spid="17" grpId="0"/>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9B11D-1FC8-462E-8D9B-A38BBF8A5298}"/>
              </a:ext>
            </a:extLst>
          </p:cNvPr>
          <p:cNvPicPr>
            <a:picLocks noChangeAspect="1"/>
          </p:cNvPicPr>
          <p:nvPr/>
        </p:nvPicPr>
        <p:blipFill>
          <a:blip r:embed="rId4"/>
          <a:stretch>
            <a:fillRect/>
          </a:stretch>
        </p:blipFill>
        <p:spPr>
          <a:xfrm rot="18352396" flipH="1">
            <a:off x="8692666" y="-288893"/>
            <a:ext cx="2229538" cy="3191484"/>
          </a:xfrm>
          <a:prstGeom prst="rect">
            <a:avLst/>
          </a:prstGeom>
        </p:spPr>
      </p:pic>
      <p:pic>
        <p:nvPicPr>
          <p:cNvPr id="36" name="Picture 35">
            <a:extLst>
              <a:ext uri="{FF2B5EF4-FFF2-40B4-BE49-F238E27FC236}">
                <a16:creationId xmlns:a16="http://schemas.microsoft.com/office/drawing/2014/main" id="{03E2AD03-7137-43DA-93ED-4A48F6A5E781}"/>
              </a:ext>
            </a:extLst>
          </p:cNvPr>
          <p:cNvPicPr>
            <a:picLocks noChangeAspect="1"/>
          </p:cNvPicPr>
          <p:nvPr/>
        </p:nvPicPr>
        <p:blipFill>
          <a:blip r:embed="rId4"/>
          <a:stretch>
            <a:fillRect/>
          </a:stretch>
        </p:blipFill>
        <p:spPr>
          <a:xfrm rot="21176680" flipH="1">
            <a:off x="8011320" y="2182989"/>
            <a:ext cx="2495204" cy="3571773"/>
          </a:xfrm>
          <a:prstGeom prst="rect">
            <a:avLst/>
          </a:prstGeom>
        </p:spPr>
      </p:pic>
      <p:pic>
        <p:nvPicPr>
          <p:cNvPr id="31" name="Picture 30">
            <a:extLst>
              <a:ext uri="{FF2B5EF4-FFF2-40B4-BE49-F238E27FC236}">
                <a16:creationId xmlns:a16="http://schemas.microsoft.com/office/drawing/2014/main" id="{BD3AF09E-2520-4BEC-8A46-CA0D5F6E56F7}"/>
              </a:ext>
            </a:extLst>
          </p:cNvPr>
          <p:cNvPicPr>
            <a:picLocks noChangeAspect="1"/>
          </p:cNvPicPr>
          <p:nvPr/>
        </p:nvPicPr>
        <p:blipFill>
          <a:blip r:embed="rId4"/>
          <a:stretch>
            <a:fillRect/>
          </a:stretch>
        </p:blipFill>
        <p:spPr>
          <a:xfrm rot="20301612" flipH="1">
            <a:off x="8460274" y="842202"/>
            <a:ext cx="2229538" cy="3191484"/>
          </a:xfrm>
          <a:prstGeom prst="rect">
            <a:avLst/>
          </a:prstGeom>
        </p:spPr>
      </p:pic>
      <p:pic>
        <p:nvPicPr>
          <p:cNvPr id="27" name="Picture 26">
            <a:extLst>
              <a:ext uri="{FF2B5EF4-FFF2-40B4-BE49-F238E27FC236}">
                <a16:creationId xmlns:a16="http://schemas.microsoft.com/office/drawing/2014/main" id="{B33532DE-5FC0-4102-9612-7E0A74785487}"/>
              </a:ext>
            </a:extLst>
          </p:cNvPr>
          <p:cNvPicPr>
            <a:picLocks noChangeAspect="1"/>
          </p:cNvPicPr>
          <p:nvPr/>
        </p:nvPicPr>
        <p:blipFill>
          <a:blip r:embed="rId4"/>
          <a:stretch>
            <a:fillRect/>
          </a:stretch>
        </p:blipFill>
        <p:spPr>
          <a:xfrm rot="19913632">
            <a:off x="5398907" y="2066662"/>
            <a:ext cx="2407805" cy="3191484"/>
          </a:xfrm>
          <a:prstGeom prst="rect">
            <a:avLst/>
          </a:prstGeom>
        </p:spPr>
      </p:pic>
      <p:pic>
        <p:nvPicPr>
          <p:cNvPr id="23" name="Picture 22">
            <a:extLst>
              <a:ext uri="{FF2B5EF4-FFF2-40B4-BE49-F238E27FC236}">
                <a16:creationId xmlns:a16="http://schemas.microsoft.com/office/drawing/2014/main" id="{2D9F46D1-FE9A-42A7-A0BB-4F35A321814B}"/>
              </a:ext>
            </a:extLst>
          </p:cNvPr>
          <p:cNvPicPr>
            <a:picLocks noChangeAspect="1"/>
          </p:cNvPicPr>
          <p:nvPr/>
        </p:nvPicPr>
        <p:blipFill>
          <a:blip r:embed="rId4"/>
          <a:stretch>
            <a:fillRect/>
          </a:stretch>
        </p:blipFill>
        <p:spPr>
          <a:xfrm rot="652358">
            <a:off x="3478624" y="862386"/>
            <a:ext cx="2407805" cy="3191484"/>
          </a:xfrm>
          <a:prstGeom prst="rect">
            <a:avLst/>
          </a:prstGeom>
        </p:spPr>
      </p:pic>
      <p:pic>
        <p:nvPicPr>
          <p:cNvPr id="24" name="Picture 23"/>
          <p:cNvPicPr>
            <a:picLocks noChangeAspect="1"/>
          </p:cNvPicPr>
          <p:nvPr/>
        </p:nvPicPr>
        <p:blipFill>
          <a:blip r:embed="rId4"/>
          <a:stretch>
            <a:fillRect/>
          </a:stretch>
        </p:blipFill>
        <p:spPr>
          <a:xfrm>
            <a:off x="3915357" y="2554708"/>
            <a:ext cx="2407805" cy="3191484"/>
          </a:xfrm>
          <a:prstGeom prst="rect">
            <a:avLst/>
          </a:prstGeom>
        </p:spPr>
      </p:pic>
      <p:pic>
        <p:nvPicPr>
          <p:cNvPr id="25" name="Picture 24"/>
          <p:cNvPicPr>
            <a:picLocks noChangeAspect="1"/>
          </p:cNvPicPr>
          <p:nvPr/>
        </p:nvPicPr>
        <p:blipFill>
          <a:blip r:embed="rId4"/>
          <a:stretch>
            <a:fillRect/>
          </a:stretch>
        </p:blipFill>
        <p:spPr>
          <a:xfrm rot="672268" flipH="1">
            <a:off x="6713944" y="3008091"/>
            <a:ext cx="2407806" cy="3359643"/>
          </a:xfrm>
          <a:prstGeom prst="rect">
            <a:avLst/>
          </a:prstGeom>
        </p:spPr>
      </p:pic>
      <p:sp>
        <p:nvSpPr>
          <p:cNvPr id="26" name="Oval 25"/>
          <p:cNvSpPr/>
          <p:nvPr/>
        </p:nvSpPr>
        <p:spPr>
          <a:xfrm>
            <a:off x="5605982" y="800444"/>
            <a:ext cx="2959495" cy="215819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Outline </a:t>
            </a:r>
            <a:r>
              <a:rPr lang="en-GB" sz="1400" b="1" dirty="0">
                <a:solidFill>
                  <a:schemeClr val="tx1"/>
                </a:solidFill>
                <a:latin typeface="Arial" panose="020B0604020202020204" pitchFamily="34" charset="0"/>
                <a:cs typeface="Arial" panose="020B0604020202020204" pitchFamily="34" charset="0"/>
              </a:rPr>
              <a:t>two</a:t>
            </a:r>
            <a:r>
              <a:rPr lang="en-GB" sz="1400" dirty="0">
                <a:solidFill>
                  <a:schemeClr val="tx1"/>
                </a:solidFill>
                <a:latin typeface="Arial" panose="020B0604020202020204" pitchFamily="34" charset="0"/>
                <a:cs typeface="Arial" panose="020B0604020202020204" pitchFamily="34" charset="0"/>
              </a:rPr>
              <a:t> reasons why marketisation policies may produce inequality of educational achievement between social classes. </a:t>
            </a:r>
          </a:p>
          <a:p>
            <a:pPr algn="ctr"/>
            <a:r>
              <a:rPr lang="en-GB" sz="1400"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rPr>
              <a:t>4 marks</a:t>
            </a:r>
            <a:r>
              <a:rPr lang="en-GB"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95640" y="321270"/>
            <a:ext cx="2134594" cy="685349"/>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Pick-The-Best</a:t>
            </a:r>
          </a:p>
        </p:txBody>
      </p:sp>
      <p:sp>
        <p:nvSpPr>
          <p:cNvPr id="40" name="Rounded Rectangle 39"/>
          <p:cNvSpPr/>
          <p:nvPr/>
        </p:nvSpPr>
        <p:spPr>
          <a:xfrm>
            <a:off x="255077" y="2516939"/>
            <a:ext cx="2215721" cy="2660591"/>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 range of possible answers are ripe for picking.</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Cherry pick the </a:t>
            </a:r>
          </a:p>
          <a:p>
            <a:pPr algn="ctr"/>
            <a:r>
              <a:rPr lang="en-US" sz="1600" b="1" dirty="0">
                <a:solidFill>
                  <a:schemeClr val="tx1"/>
                </a:solidFill>
                <a:latin typeface="Arial" panose="020B0604020202020204" pitchFamily="34" charset="0"/>
                <a:cs typeface="Arial" panose="020B0604020202020204" pitchFamily="34" charset="0"/>
              </a:rPr>
              <a:t>2 best answers</a:t>
            </a:r>
            <a:r>
              <a:rPr lang="en-US" sz="1600" dirty="0">
                <a:solidFill>
                  <a:schemeClr val="tx1"/>
                </a:solidFill>
                <a:latin typeface="Arial" panose="020B0604020202020204" pitchFamily="34" charset="0"/>
                <a:cs typeface="Arial" panose="020B0604020202020204" pitchFamily="34" charset="0"/>
              </a:rPr>
              <a:t> </a:t>
            </a:r>
          </a:p>
          <a:p>
            <a:pPr algn="ctr"/>
            <a:r>
              <a:rPr lang="en-US" sz="1600" dirty="0">
                <a:solidFill>
                  <a:schemeClr val="tx1"/>
                </a:solidFill>
                <a:latin typeface="Arial" panose="020B0604020202020204" pitchFamily="34" charset="0"/>
                <a:cs typeface="Arial" panose="020B0604020202020204" pitchFamily="34" charset="0"/>
              </a:rPr>
              <a:t>and use them to answer the question</a:t>
            </a:r>
          </a:p>
        </p:txBody>
      </p:sp>
      <p:sp>
        <p:nvSpPr>
          <p:cNvPr id="3" name="Rectangle: Rounded Corners 2">
            <a:hlinkClick r:id="rId5" action="ppaction://hlinksldjump"/>
            <a:extLst>
              <a:ext uri="{FF2B5EF4-FFF2-40B4-BE49-F238E27FC236}">
                <a16:creationId xmlns:a16="http://schemas.microsoft.com/office/drawing/2014/main" id="{8516D63B-EED9-4329-A794-1DA9EA9DFA07}"/>
              </a:ext>
            </a:extLst>
          </p:cNvPr>
          <p:cNvSpPr/>
          <p:nvPr/>
        </p:nvSpPr>
        <p:spPr>
          <a:xfrm>
            <a:off x="333637" y="964491"/>
            <a:ext cx="2058601" cy="1629129"/>
          </a:xfrm>
          <a:prstGeom prst="roundRect">
            <a:avLst/>
          </a:prstGeom>
          <a:blipFill>
            <a:blip r:embed="rId6"/>
            <a:stretch>
              <a:fillRect/>
            </a:stretch>
          </a:blip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A63EB1A-1845-4462-8EB6-50EDFE57D57C}"/>
              </a:ext>
            </a:extLst>
          </p:cNvPr>
          <p:cNvSpPr txBox="1"/>
          <p:nvPr/>
        </p:nvSpPr>
        <p:spPr>
          <a:xfrm>
            <a:off x="3434794" y="2894039"/>
            <a:ext cx="1453834"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I.Q. </a:t>
            </a:r>
          </a:p>
          <a:p>
            <a:pPr algn="ctr"/>
            <a:r>
              <a:rPr lang="en-GB" sz="2000" b="1" dirty="0">
                <a:solidFill>
                  <a:srgbClr val="3366FF"/>
                </a:solidFill>
                <a:latin typeface="Arial" panose="020B0604020202020204" pitchFamily="34" charset="0"/>
                <a:cs typeface="Arial" panose="020B0604020202020204" pitchFamily="34" charset="0"/>
              </a:rPr>
              <a:t>testing</a:t>
            </a:r>
          </a:p>
        </p:txBody>
      </p:sp>
      <p:sp>
        <p:nvSpPr>
          <p:cNvPr id="4" name="TextBox 3">
            <a:extLst>
              <a:ext uri="{FF2B5EF4-FFF2-40B4-BE49-F238E27FC236}">
                <a16:creationId xmlns:a16="http://schemas.microsoft.com/office/drawing/2014/main" id="{61C5114B-C27B-4CAD-BF58-094B49B418A4}"/>
              </a:ext>
            </a:extLst>
          </p:cNvPr>
          <p:cNvSpPr txBox="1"/>
          <p:nvPr/>
        </p:nvSpPr>
        <p:spPr>
          <a:xfrm>
            <a:off x="9408275" y="2775527"/>
            <a:ext cx="1617496"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Key-stage</a:t>
            </a:r>
          </a:p>
          <a:p>
            <a:pPr algn="ctr"/>
            <a:r>
              <a:rPr lang="en-GB" sz="2000" b="1" dirty="0">
                <a:solidFill>
                  <a:srgbClr val="3366FF"/>
                </a:solidFill>
                <a:latin typeface="Arial" panose="020B0604020202020204" pitchFamily="34" charset="0"/>
                <a:cs typeface="Arial" panose="020B0604020202020204" pitchFamily="34" charset="0"/>
              </a:rPr>
              <a:t>testing</a:t>
            </a:r>
          </a:p>
        </p:txBody>
      </p:sp>
      <p:sp>
        <p:nvSpPr>
          <p:cNvPr id="5" name="Rectangle 4">
            <a:extLst>
              <a:ext uri="{FF2B5EF4-FFF2-40B4-BE49-F238E27FC236}">
                <a16:creationId xmlns:a16="http://schemas.microsoft.com/office/drawing/2014/main" id="{5839F027-45D0-4407-8016-61A761E0A638}"/>
              </a:ext>
            </a:extLst>
          </p:cNvPr>
          <p:cNvSpPr/>
          <p:nvPr/>
        </p:nvSpPr>
        <p:spPr>
          <a:xfrm>
            <a:off x="8989934" y="4565617"/>
            <a:ext cx="1580882" cy="707886"/>
          </a:xfrm>
          <a:prstGeom prst="rect">
            <a:avLst/>
          </a:prstGeom>
        </p:spPr>
        <p:txBody>
          <a:bodyPr wrap="none">
            <a:spAutoFit/>
          </a:bodyPr>
          <a:lstStyle/>
          <a:p>
            <a:pPr algn="ctr"/>
            <a:r>
              <a:rPr lang="en-GB" sz="2000" b="1" dirty="0">
                <a:solidFill>
                  <a:srgbClr val="3366FF"/>
                </a:solidFill>
                <a:latin typeface="Arial" panose="020B0604020202020204" pitchFamily="34" charset="0"/>
                <a:cs typeface="Arial" panose="020B0604020202020204" pitchFamily="34" charset="0"/>
              </a:rPr>
              <a:t>Catchment </a:t>
            </a:r>
          </a:p>
          <a:p>
            <a:pPr algn="ctr"/>
            <a:r>
              <a:rPr lang="en-GB" sz="2000" b="1" dirty="0">
                <a:solidFill>
                  <a:srgbClr val="3366FF"/>
                </a:solidFill>
                <a:latin typeface="Arial" panose="020B0604020202020204" pitchFamily="34" charset="0"/>
                <a:cs typeface="Arial" panose="020B0604020202020204" pitchFamily="34" charset="0"/>
              </a:rPr>
              <a:t>areas</a:t>
            </a:r>
          </a:p>
        </p:txBody>
      </p:sp>
      <p:sp>
        <p:nvSpPr>
          <p:cNvPr id="6" name="TextBox 5">
            <a:extLst>
              <a:ext uri="{FF2B5EF4-FFF2-40B4-BE49-F238E27FC236}">
                <a16:creationId xmlns:a16="http://schemas.microsoft.com/office/drawing/2014/main" id="{D2D72CED-C2D3-43C3-92E9-FCB42E8721A1}"/>
              </a:ext>
            </a:extLst>
          </p:cNvPr>
          <p:cNvSpPr txBox="1"/>
          <p:nvPr/>
        </p:nvSpPr>
        <p:spPr>
          <a:xfrm>
            <a:off x="7235013" y="5320145"/>
            <a:ext cx="1754922"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Teacher labelling</a:t>
            </a:r>
          </a:p>
        </p:txBody>
      </p:sp>
      <p:sp>
        <p:nvSpPr>
          <p:cNvPr id="16" name="TextBox 15">
            <a:extLst>
              <a:ext uri="{FF2B5EF4-FFF2-40B4-BE49-F238E27FC236}">
                <a16:creationId xmlns:a16="http://schemas.microsoft.com/office/drawing/2014/main" id="{7AD2B7C0-7F44-459C-9698-AA99A332E7A5}"/>
              </a:ext>
            </a:extLst>
          </p:cNvPr>
          <p:cNvSpPr txBox="1"/>
          <p:nvPr/>
        </p:nvSpPr>
        <p:spPr>
          <a:xfrm>
            <a:off x="5994377" y="4276326"/>
            <a:ext cx="1240635"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Cultural capital</a:t>
            </a:r>
          </a:p>
        </p:txBody>
      </p:sp>
      <p:sp>
        <p:nvSpPr>
          <p:cNvPr id="17" name="TextBox 16">
            <a:extLst>
              <a:ext uri="{FF2B5EF4-FFF2-40B4-BE49-F238E27FC236}">
                <a16:creationId xmlns:a16="http://schemas.microsoft.com/office/drawing/2014/main" id="{BAA60B4C-B80D-4AA3-B740-A3C2B7C3C9B5}"/>
              </a:ext>
            </a:extLst>
          </p:cNvPr>
          <p:cNvSpPr txBox="1"/>
          <p:nvPr/>
        </p:nvSpPr>
        <p:spPr>
          <a:xfrm>
            <a:off x="3929426" y="4590782"/>
            <a:ext cx="1621764"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Natural abilities</a:t>
            </a:r>
          </a:p>
        </p:txBody>
      </p:sp>
      <p:sp>
        <p:nvSpPr>
          <p:cNvPr id="7" name="TextBox 6">
            <a:extLst>
              <a:ext uri="{FF2B5EF4-FFF2-40B4-BE49-F238E27FC236}">
                <a16:creationId xmlns:a16="http://schemas.microsoft.com/office/drawing/2014/main" id="{0B23FAE2-6929-4DF9-BC51-35FFC93BEB4F}"/>
              </a:ext>
            </a:extLst>
          </p:cNvPr>
          <p:cNvSpPr txBox="1"/>
          <p:nvPr/>
        </p:nvSpPr>
        <p:spPr>
          <a:xfrm>
            <a:off x="9683190" y="1261034"/>
            <a:ext cx="1907988"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League</a:t>
            </a:r>
          </a:p>
          <a:p>
            <a:pPr algn="ctr"/>
            <a:r>
              <a:rPr lang="en-GB" sz="2000" b="1" dirty="0">
                <a:solidFill>
                  <a:srgbClr val="3366FF"/>
                </a:solidFill>
                <a:latin typeface="Arial" panose="020B0604020202020204" pitchFamily="34" charset="0"/>
                <a:cs typeface="Arial" panose="020B0604020202020204" pitchFamily="34" charset="0"/>
              </a:rPr>
              <a:t>tables</a:t>
            </a:r>
          </a:p>
        </p:txBody>
      </p:sp>
      <p:sp>
        <p:nvSpPr>
          <p:cNvPr id="21" name="Oval 20">
            <a:extLst>
              <a:ext uri="{FF2B5EF4-FFF2-40B4-BE49-F238E27FC236}">
                <a16:creationId xmlns:a16="http://schemas.microsoft.com/office/drawing/2014/main" id="{0D6B621E-00A8-4749-9EF0-D5F43973702C}"/>
              </a:ext>
            </a:extLst>
          </p:cNvPr>
          <p:cNvSpPr/>
          <p:nvPr/>
        </p:nvSpPr>
        <p:spPr>
          <a:xfrm>
            <a:off x="3287669" y="2384052"/>
            <a:ext cx="1715665" cy="1617841"/>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E42EFAF-4DD4-4702-B00F-DBA785BA77EC}"/>
              </a:ext>
            </a:extLst>
          </p:cNvPr>
          <p:cNvSpPr/>
          <p:nvPr/>
        </p:nvSpPr>
        <p:spPr>
          <a:xfrm>
            <a:off x="3921622" y="4190685"/>
            <a:ext cx="1715665" cy="1571662"/>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2CB87FE-97F3-47E0-84B4-3BF27835457D}"/>
              </a:ext>
            </a:extLst>
          </p:cNvPr>
          <p:cNvSpPr/>
          <p:nvPr/>
        </p:nvSpPr>
        <p:spPr>
          <a:xfrm>
            <a:off x="5757536" y="3711388"/>
            <a:ext cx="1715665" cy="1708457"/>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E0C48DB-D3D1-4C2C-9204-8E5E20E7D9A0}"/>
              </a:ext>
            </a:extLst>
          </p:cNvPr>
          <p:cNvSpPr/>
          <p:nvPr/>
        </p:nvSpPr>
        <p:spPr>
          <a:xfrm>
            <a:off x="7254641" y="4762351"/>
            <a:ext cx="1715665" cy="1637447"/>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13A6613-0DEB-42F4-B351-0437909A27B9}"/>
              </a:ext>
            </a:extLst>
          </p:cNvPr>
          <p:cNvSpPr/>
          <p:nvPr/>
        </p:nvSpPr>
        <p:spPr>
          <a:xfrm>
            <a:off x="8870605" y="3975485"/>
            <a:ext cx="1741323" cy="166140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57F421F-05CE-4C3C-B29C-6DB389D72039}"/>
              </a:ext>
            </a:extLst>
          </p:cNvPr>
          <p:cNvSpPr/>
          <p:nvPr/>
        </p:nvSpPr>
        <p:spPr>
          <a:xfrm>
            <a:off x="9319004" y="2235135"/>
            <a:ext cx="1810768" cy="1617841"/>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3AF2BD3-7ED5-4C5D-A103-E7C55DF3CC2D}"/>
              </a:ext>
            </a:extLst>
          </p:cNvPr>
          <p:cNvSpPr/>
          <p:nvPr/>
        </p:nvSpPr>
        <p:spPr>
          <a:xfrm>
            <a:off x="9838448" y="625223"/>
            <a:ext cx="1810768" cy="1617841"/>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3496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nextCondLst>
                <p:cond evt="onClick" delay="0">
                  <p:tgtEl>
                    <p:spTgt spid="28"/>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nextCondLst>
                <p:cond evt="onClick" delay="0">
                  <p:tgtEl>
                    <p:spTgt spid="29"/>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nextCondLst>
                <p:cond evt="onClick" delay="0">
                  <p:tgtEl>
                    <p:spTgt spid="30"/>
                  </p:tgtEl>
                </p:cond>
              </p:nextCondLst>
            </p:seq>
            <p:seq concurrent="1" nextAc="seek">
              <p:cTn id="43" restart="whenNotActive" fill="hold" evtFilter="cancelBubble" nodeType="interactiveSeq">
                <p:stCondLst>
                  <p:cond evt="onClick" delay="0">
                    <p:tgtEl>
                      <p:spTgt spid="32"/>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33"/>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nextCondLst>
                <p:cond evt="onClick" delay="0">
                  <p:tgtEl>
                    <p:spTgt spid="33"/>
                  </p:tgtEl>
                </p:cond>
              </p:nextCondLst>
            </p:seq>
          </p:childTnLst>
        </p:cTn>
      </p:par>
    </p:tnLst>
    <p:bldLst>
      <p:bldP spid="26" grpId="0" animBg="1"/>
      <p:bldP spid="40" grpId="0" animBg="1"/>
      <p:bldP spid="2" grpId="0"/>
      <p:bldP spid="4" grpId="0"/>
      <p:bldP spid="5" grpId="0"/>
      <p:bldP spid="6" grpId="0"/>
      <p:bldP spid="16" grpId="0"/>
      <p:bldP spid="17"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9B11D-1FC8-462E-8D9B-A38BBF8A5298}"/>
              </a:ext>
            </a:extLst>
          </p:cNvPr>
          <p:cNvPicPr>
            <a:picLocks noChangeAspect="1"/>
          </p:cNvPicPr>
          <p:nvPr/>
        </p:nvPicPr>
        <p:blipFill>
          <a:blip r:embed="rId4"/>
          <a:stretch>
            <a:fillRect/>
          </a:stretch>
        </p:blipFill>
        <p:spPr>
          <a:xfrm rot="18352396" flipH="1">
            <a:off x="8692666" y="-299053"/>
            <a:ext cx="2229538" cy="3191484"/>
          </a:xfrm>
          <a:prstGeom prst="rect">
            <a:avLst/>
          </a:prstGeom>
        </p:spPr>
      </p:pic>
      <p:pic>
        <p:nvPicPr>
          <p:cNvPr id="36" name="Picture 35">
            <a:extLst>
              <a:ext uri="{FF2B5EF4-FFF2-40B4-BE49-F238E27FC236}">
                <a16:creationId xmlns:a16="http://schemas.microsoft.com/office/drawing/2014/main" id="{03E2AD03-7137-43DA-93ED-4A48F6A5E781}"/>
              </a:ext>
            </a:extLst>
          </p:cNvPr>
          <p:cNvPicPr>
            <a:picLocks noChangeAspect="1"/>
          </p:cNvPicPr>
          <p:nvPr/>
        </p:nvPicPr>
        <p:blipFill>
          <a:blip r:embed="rId4"/>
          <a:stretch>
            <a:fillRect/>
          </a:stretch>
        </p:blipFill>
        <p:spPr>
          <a:xfrm rot="21176680" flipH="1">
            <a:off x="8011320" y="2182989"/>
            <a:ext cx="2495204" cy="3571773"/>
          </a:xfrm>
          <a:prstGeom prst="rect">
            <a:avLst/>
          </a:prstGeom>
        </p:spPr>
      </p:pic>
      <p:pic>
        <p:nvPicPr>
          <p:cNvPr id="31" name="Picture 30">
            <a:extLst>
              <a:ext uri="{FF2B5EF4-FFF2-40B4-BE49-F238E27FC236}">
                <a16:creationId xmlns:a16="http://schemas.microsoft.com/office/drawing/2014/main" id="{BD3AF09E-2520-4BEC-8A46-CA0D5F6E56F7}"/>
              </a:ext>
            </a:extLst>
          </p:cNvPr>
          <p:cNvPicPr>
            <a:picLocks noChangeAspect="1"/>
          </p:cNvPicPr>
          <p:nvPr/>
        </p:nvPicPr>
        <p:blipFill>
          <a:blip r:embed="rId4"/>
          <a:stretch>
            <a:fillRect/>
          </a:stretch>
        </p:blipFill>
        <p:spPr>
          <a:xfrm rot="20301612" flipH="1">
            <a:off x="8460274" y="842202"/>
            <a:ext cx="2229538" cy="3191484"/>
          </a:xfrm>
          <a:prstGeom prst="rect">
            <a:avLst/>
          </a:prstGeom>
        </p:spPr>
      </p:pic>
      <p:pic>
        <p:nvPicPr>
          <p:cNvPr id="27" name="Picture 26">
            <a:extLst>
              <a:ext uri="{FF2B5EF4-FFF2-40B4-BE49-F238E27FC236}">
                <a16:creationId xmlns:a16="http://schemas.microsoft.com/office/drawing/2014/main" id="{B33532DE-5FC0-4102-9612-7E0A74785487}"/>
              </a:ext>
            </a:extLst>
          </p:cNvPr>
          <p:cNvPicPr>
            <a:picLocks noChangeAspect="1"/>
          </p:cNvPicPr>
          <p:nvPr/>
        </p:nvPicPr>
        <p:blipFill>
          <a:blip r:embed="rId4"/>
          <a:stretch>
            <a:fillRect/>
          </a:stretch>
        </p:blipFill>
        <p:spPr>
          <a:xfrm rot="19913632">
            <a:off x="5398907" y="2066662"/>
            <a:ext cx="2407805" cy="3191484"/>
          </a:xfrm>
          <a:prstGeom prst="rect">
            <a:avLst/>
          </a:prstGeom>
        </p:spPr>
      </p:pic>
      <p:pic>
        <p:nvPicPr>
          <p:cNvPr id="23" name="Picture 22">
            <a:extLst>
              <a:ext uri="{FF2B5EF4-FFF2-40B4-BE49-F238E27FC236}">
                <a16:creationId xmlns:a16="http://schemas.microsoft.com/office/drawing/2014/main" id="{2D9F46D1-FE9A-42A7-A0BB-4F35A321814B}"/>
              </a:ext>
            </a:extLst>
          </p:cNvPr>
          <p:cNvPicPr>
            <a:picLocks noChangeAspect="1"/>
          </p:cNvPicPr>
          <p:nvPr/>
        </p:nvPicPr>
        <p:blipFill>
          <a:blip r:embed="rId4"/>
          <a:stretch>
            <a:fillRect/>
          </a:stretch>
        </p:blipFill>
        <p:spPr>
          <a:xfrm rot="652358">
            <a:off x="3478624" y="901109"/>
            <a:ext cx="2407805" cy="3191484"/>
          </a:xfrm>
          <a:prstGeom prst="rect">
            <a:avLst/>
          </a:prstGeom>
        </p:spPr>
      </p:pic>
      <p:pic>
        <p:nvPicPr>
          <p:cNvPr id="24" name="Picture 23"/>
          <p:cNvPicPr>
            <a:picLocks noChangeAspect="1"/>
          </p:cNvPicPr>
          <p:nvPr/>
        </p:nvPicPr>
        <p:blipFill>
          <a:blip r:embed="rId4"/>
          <a:stretch>
            <a:fillRect/>
          </a:stretch>
        </p:blipFill>
        <p:spPr>
          <a:xfrm>
            <a:off x="4023000" y="2585387"/>
            <a:ext cx="2407805" cy="3191484"/>
          </a:xfrm>
          <a:prstGeom prst="rect">
            <a:avLst/>
          </a:prstGeom>
        </p:spPr>
      </p:pic>
      <p:pic>
        <p:nvPicPr>
          <p:cNvPr id="25" name="Picture 24"/>
          <p:cNvPicPr>
            <a:picLocks noChangeAspect="1"/>
          </p:cNvPicPr>
          <p:nvPr/>
        </p:nvPicPr>
        <p:blipFill>
          <a:blip r:embed="rId4"/>
          <a:stretch>
            <a:fillRect/>
          </a:stretch>
        </p:blipFill>
        <p:spPr>
          <a:xfrm rot="672268" flipH="1">
            <a:off x="6713944" y="3008091"/>
            <a:ext cx="2407806" cy="3359643"/>
          </a:xfrm>
          <a:prstGeom prst="rect">
            <a:avLst/>
          </a:prstGeom>
        </p:spPr>
      </p:pic>
      <p:sp>
        <p:nvSpPr>
          <p:cNvPr id="26" name="Oval 25"/>
          <p:cNvSpPr/>
          <p:nvPr/>
        </p:nvSpPr>
        <p:spPr>
          <a:xfrm>
            <a:off x="5605982" y="800444"/>
            <a:ext cx="2959495" cy="215819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Outline </a:t>
            </a:r>
            <a:r>
              <a:rPr lang="en-GB" sz="1400" b="1" dirty="0">
                <a:solidFill>
                  <a:schemeClr val="tx1"/>
                </a:solidFill>
                <a:latin typeface="Arial" panose="020B0604020202020204" pitchFamily="34" charset="0"/>
                <a:cs typeface="Arial" panose="020B0604020202020204" pitchFamily="34" charset="0"/>
              </a:rPr>
              <a:t>two</a:t>
            </a:r>
            <a:r>
              <a:rPr lang="en-GB" sz="1400" dirty="0">
                <a:solidFill>
                  <a:schemeClr val="tx1"/>
                </a:solidFill>
                <a:latin typeface="Arial" panose="020B0604020202020204" pitchFamily="34" charset="0"/>
                <a:cs typeface="Arial" panose="020B0604020202020204" pitchFamily="34" charset="0"/>
              </a:rPr>
              <a:t> reasons why marketisation policies may produce inequality of educational achievement between social classes. </a:t>
            </a:r>
          </a:p>
          <a:p>
            <a:pPr algn="ctr"/>
            <a:r>
              <a:rPr lang="en-GB" sz="1400"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rPr>
              <a:t>4 marks</a:t>
            </a:r>
            <a:r>
              <a:rPr lang="en-GB"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95640" y="321270"/>
            <a:ext cx="2134594" cy="685349"/>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Grow-Your-Own</a:t>
            </a:r>
          </a:p>
        </p:txBody>
      </p:sp>
      <p:sp>
        <p:nvSpPr>
          <p:cNvPr id="40" name="Rounded Rectangle 39"/>
          <p:cNvSpPr/>
          <p:nvPr/>
        </p:nvSpPr>
        <p:spPr>
          <a:xfrm>
            <a:off x="255077" y="2516939"/>
            <a:ext cx="2215721" cy="3120198"/>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A range of possible answers are ripe for picking.</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Cherry pick the </a:t>
            </a:r>
          </a:p>
          <a:p>
            <a:pPr algn="ctr"/>
            <a:r>
              <a:rPr lang="en-US" sz="1600" b="1" dirty="0">
                <a:solidFill>
                  <a:schemeClr val="tx1"/>
                </a:solidFill>
                <a:latin typeface="Arial" panose="020B0604020202020204" pitchFamily="34" charset="0"/>
                <a:cs typeface="Arial" panose="020B0604020202020204" pitchFamily="34" charset="0"/>
              </a:rPr>
              <a:t>2 best answers </a:t>
            </a:r>
            <a:r>
              <a:rPr lang="en-US" sz="1600" dirty="0">
                <a:solidFill>
                  <a:schemeClr val="tx1"/>
                </a:solidFill>
                <a:latin typeface="Arial" panose="020B0604020202020204" pitchFamily="34" charset="0"/>
                <a:cs typeface="Arial" panose="020B0604020202020204" pitchFamily="34" charset="0"/>
              </a:rPr>
              <a:t>(or add your own) </a:t>
            </a:r>
          </a:p>
          <a:p>
            <a:pPr algn="ctr"/>
            <a:r>
              <a:rPr lang="en-US" sz="1600" dirty="0">
                <a:solidFill>
                  <a:schemeClr val="tx1"/>
                </a:solidFill>
                <a:latin typeface="Arial" panose="020B0604020202020204" pitchFamily="34" charset="0"/>
                <a:cs typeface="Arial" panose="020B0604020202020204" pitchFamily="34" charset="0"/>
              </a:rPr>
              <a:t>and use them to answer the question</a:t>
            </a:r>
          </a:p>
        </p:txBody>
      </p:sp>
      <p:sp>
        <p:nvSpPr>
          <p:cNvPr id="3" name="Rectangle: Rounded Corners 2">
            <a:hlinkClick r:id="rId5" action="ppaction://hlinksldjump"/>
            <a:extLst>
              <a:ext uri="{FF2B5EF4-FFF2-40B4-BE49-F238E27FC236}">
                <a16:creationId xmlns:a16="http://schemas.microsoft.com/office/drawing/2014/main" id="{8516D63B-EED9-4329-A794-1DA9EA9DFA07}"/>
              </a:ext>
            </a:extLst>
          </p:cNvPr>
          <p:cNvSpPr/>
          <p:nvPr/>
        </p:nvSpPr>
        <p:spPr>
          <a:xfrm>
            <a:off x="333637" y="964491"/>
            <a:ext cx="2058601" cy="1629129"/>
          </a:xfrm>
          <a:prstGeom prst="roundRect">
            <a:avLst/>
          </a:prstGeom>
          <a:blipFill>
            <a:blip r:embed="rId6"/>
            <a:stretch>
              <a:fillRect/>
            </a:stretch>
          </a:blip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1C5114B-C27B-4CAD-BF58-094B49B418A4}"/>
              </a:ext>
            </a:extLst>
          </p:cNvPr>
          <p:cNvSpPr txBox="1"/>
          <p:nvPr/>
        </p:nvSpPr>
        <p:spPr>
          <a:xfrm>
            <a:off x="9503031" y="2724727"/>
            <a:ext cx="1320223"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Silt-shifting </a:t>
            </a:r>
          </a:p>
        </p:txBody>
      </p:sp>
      <p:sp>
        <p:nvSpPr>
          <p:cNvPr id="5" name="Rectangle 4">
            <a:extLst>
              <a:ext uri="{FF2B5EF4-FFF2-40B4-BE49-F238E27FC236}">
                <a16:creationId xmlns:a16="http://schemas.microsoft.com/office/drawing/2014/main" id="{5839F027-45D0-4407-8016-61A761E0A638}"/>
              </a:ext>
            </a:extLst>
          </p:cNvPr>
          <p:cNvSpPr/>
          <p:nvPr/>
        </p:nvSpPr>
        <p:spPr>
          <a:xfrm>
            <a:off x="8989934" y="4565617"/>
            <a:ext cx="1580882" cy="707886"/>
          </a:xfrm>
          <a:prstGeom prst="rect">
            <a:avLst/>
          </a:prstGeom>
        </p:spPr>
        <p:txBody>
          <a:bodyPr wrap="none">
            <a:spAutoFit/>
          </a:bodyPr>
          <a:lstStyle/>
          <a:p>
            <a:pPr algn="ctr"/>
            <a:r>
              <a:rPr lang="en-GB" sz="2000" b="1" dirty="0">
                <a:solidFill>
                  <a:srgbClr val="3366FF"/>
                </a:solidFill>
                <a:latin typeface="Arial" panose="020B0604020202020204" pitchFamily="34" charset="0"/>
                <a:cs typeface="Arial" panose="020B0604020202020204" pitchFamily="34" charset="0"/>
              </a:rPr>
              <a:t>Catchment </a:t>
            </a:r>
          </a:p>
          <a:p>
            <a:pPr algn="ctr"/>
            <a:r>
              <a:rPr lang="en-GB" sz="2000" b="1" dirty="0">
                <a:solidFill>
                  <a:srgbClr val="3366FF"/>
                </a:solidFill>
                <a:latin typeface="Arial" panose="020B0604020202020204" pitchFamily="34" charset="0"/>
                <a:cs typeface="Arial" panose="020B0604020202020204" pitchFamily="34" charset="0"/>
              </a:rPr>
              <a:t>areas</a:t>
            </a:r>
          </a:p>
        </p:txBody>
      </p:sp>
      <p:sp>
        <p:nvSpPr>
          <p:cNvPr id="6" name="TextBox 5">
            <a:extLst>
              <a:ext uri="{FF2B5EF4-FFF2-40B4-BE49-F238E27FC236}">
                <a16:creationId xmlns:a16="http://schemas.microsoft.com/office/drawing/2014/main" id="{D2D72CED-C2D3-43C3-92E9-FCB42E8721A1}"/>
              </a:ext>
            </a:extLst>
          </p:cNvPr>
          <p:cNvSpPr txBox="1"/>
          <p:nvPr/>
        </p:nvSpPr>
        <p:spPr>
          <a:xfrm>
            <a:off x="7545621" y="5320145"/>
            <a:ext cx="1099615"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League tables</a:t>
            </a:r>
          </a:p>
        </p:txBody>
      </p:sp>
      <p:sp>
        <p:nvSpPr>
          <p:cNvPr id="16" name="TextBox 15">
            <a:extLst>
              <a:ext uri="{FF2B5EF4-FFF2-40B4-BE49-F238E27FC236}">
                <a16:creationId xmlns:a16="http://schemas.microsoft.com/office/drawing/2014/main" id="{7AD2B7C0-7F44-459C-9698-AA99A332E7A5}"/>
              </a:ext>
            </a:extLst>
          </p:cNvPr>
          <p:cNvSpPr txBox="1"/>
          <p:nvPr/>
        </p:nvSpPr>
        <p:spPr>
          <a:xfrm>
            <a:off x="5994377" y="4276326"/>
            <a:ext cx="1240635"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Cultural capital</a:t>
            </a:r>
          </a:p>
        </p:txBody>
      </p:sp>
      <p:sp>
        <p:nvSpPr>
          <p:cNvPr id="17" name="TextBox 16">
            <a:extLst>
              <a:ext uri="{FF2B5EF4-FFF2-40B4-BE49-F238E27FC236}">
                <a16:creationId xmlns:a16="http://schemas.microsoft.com/office/drawing/2014/main" id="{BAA60B4C-B80D-4AA3-B740-A3C2B7C3C9B5}"/>
              </a:ext>
            </a:extLst>
          </p:cNvPr>
          <p:cNvSpPr txBox="1"/>
          <p:nvPr/>
        </p:nvSpPr>
        <p:spPr>
          <a:xfrm>
            <a:off x="4106391" y="4610143"/>
            <a:ext cx="1431936"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Private education</a:t>
            </a:r>
          </a:p>
        </p:txBody>
      </p:sp>
      <p:sp>
        <p:nvSpPr>
          <p:cNvPr id="9" name="Oval 8">
            <a:extLst>
              <a:ext uri="{FF2B5EF4-FFF2-40B4-BE49-F238E27FC236}">
                <a16:creationId xmlns:a16="http://schemas.microsoft.com/office/drawing/2014/main" id="{0963A9B9-005F-4B7C-98BC-EC2CD655A816}"/>
              </a:ext>
            </a:extLst>
          </p:cNvPr>
          <p:cNvSpPr/>
          <p:nvPr/>
        </p:nvSpPr>
        <p:spPr>
          <a:xfrm>
            <a:off x="3316890" y="2428240"/>
            <a:ext cx="1715665" cy="14935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A63EB1A-1845-4462-8EB6-50EDFE57D57C}"/>
              </a:ext>
            </a:extLst>
          </p:cNvPr>
          <p:cNvSpPr txBox="1"/>
          <p:nvPr/>
        </p:nvSpPr>
        <p:spPr>
          <a:xfrm>
            <a:off x="3423710" y="2872509"/>
            <a:ext cx="1453834" cy="707886"/>
          </a:xfrm>
          <a:prstGeom prst="rect">
            <a:avLst/>
          </a:prstGeom>
          <a:noFill/>
        </p:spPr>
        <p:txBody>
          <a:bodyPr wrap="square" rtlCol="0">
            <a:spAutoFit/>
          </a:bodyPr>
          <a:lstStyle/>
          <a:p>
            <a:pPr algn="ctr"/>
            <a:r>
              <a:rPr lang="en-GB" sz="2000" b="1" dirty="0">
                <a:solidFill>
                  <a:srgbClr val="3366FF"/>
                </a:solidFill>
                <a:latin typeface="Arial" panose="020B0604020202020204" pitchFamily="34" charset="0"/>
                <a:cs typeface="Arial" panose="020B0604020202020204" pitchFamily="34" charset="0"/>
              </a:rPr>
              <a:t>Cream-skimming </a:t>
            </a:r>
          </a:p>
        </p:txBody>
      </p:sp>
      <p:sp>
        <p:nvSpPr>
          <p:cNvPr id="28" name="Oval 27">
            <a:extLst>
              <a:ext uri="{FF2B5EF4-FFF2-40B4-BE49-F238E27FC236}">
                <a16:creationId xmlns:a16="http://schemas.microsoft.com/office/drawing/2014/main" id="{1091B224-E207-42A1-BD69-7E91B72C8E85}"/>
              </a:ext>
            </a:extLst>
          </p:cNvPr>
          <p:cNvSpPr/>
          <p:nvPr/>
        </p:nvSpPr>
        <p:spPr>
          <a:xfrm>
            <a:off x="5855040" y="2679523"/>
            <a:ext cx="1715665" cy="16178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B735E0E-2469-40B1-B164-AD6363064818}"/>
              </a:ext>
            </a:extLst>
          </p:cNvPr>
          <p:cNvSpPr/>
          <p:nvPr/>
        </p:nvSpPr>
        <p:spPr>
          <a:xfrm>
            <a:off x="6644541" y="5379458"/>
            <a:ext cx="1715665" cy="1571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DD83A3E-2532-4FFE-BE63-4CEC4614D7E5}"/>
              </a:ext>
            </a:extLst>
          </p:cNvPr>
          <p:cNvSpPr/>
          <p:nvPr/>
        </p:nvSpPr>
        <p:spPr>
          <a:xfrm>
            <a:off x="9804362" y="4870303"/>
            <a:ext cx="1715665" cy="1708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EC02A07-6034-4304-ADD4-5A919B32FD21}"/>
              </a:ext>
            </a:extLst>
          </p:cNvPr>
          <p:cNvSpPr/>
          <p:nvPr/>
        </p:nvSpPr>
        <p:spPr>
          <a:xfrm>
            <a:off x="10252717" y="2823689"/>
            <a:ext cx="1715665" cy="1493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1736BAA-8732-45F4-A7A5-74ABAD003E3F}"/>
              </a:ext>
            </a:extLst>
          </p:cNvPr>
          <p:cNvSpPr/>
          <p:nvPr/>
        </p:nvSpPr>
        <p:spPr>
          <a:xfrm>
            <a:off x="3270735" y="5030845"/>
            <a:ext cx="1715665" cy="1493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48BB081-76D3-4EDE-8878-63EEC01FF895}"/>
              </a:ext>
            </a:extLst>
          </p:cNvPr>
          <p:cNvSpPr/>
          <p:nvPr/>
        </p:nvSpPr>
        <p:spPr>
          <a:xfrm>
            <a:off x="3153248" y="1433632"/>
            <a:ext cx="1810768" cy="16178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9A0F3DB-E152-4E8B-A55D-AC81A18423AB}"/>
              </a:ext>
            </a:extLst>
          </p:cNvPr>
          <p:cNvSpPr txBox="1"/>
          <p:nvPr/>
        </p:nvSpPr>
        <p:spPr>
          <a:xfrm>
            <a:off x="10019489" y="1004824"/>
            <a:ext cx="1329187" cy="1015663"/>
          </a:xfrm>
          <a:prstGeom prst="rect">
            <a:avLst/>
          </a:prstGeom>
          <a:noFill/>
        </p:spPr>
        <p:txBody>
          <a:bodyPr wrap="square" rtlCol="0">
            <a:spAutoFit/>
          </a:bodyPr>
          <a:lstStyle/>
          <a:p>
            <a:pPr algn="ctr"/>
            <a:r>
              <a:rPr lang="en-GB" sz="6000" b="1" dirty="0">
                <a:solidFill>
                  <a:srgbClr val="3366FF"/>
                </a:solidFill>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D0DB74F8-9B14-4ECC-8566-D25D61519517}"/>
              </a:ext>
            </a:extLst>
          </p:cNvPr>
          <p:cNvSpPr/>
          <p:nvPr/>
        </p:nvSpPr>
        <p:spPr>
          <a:xfrm>
            <a:off x="9754702" y="579316"/>
            <a:ext cx="1923464" cy="16850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176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nextCondLst>
                <p:cond evt="onClick" delay="0">
                  <p:tgtEl>
                    <p:spTgt spid="22"/>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nextCondLst>
                <p:cond evt="onClick" delay="0">
                  <p:tgtEl>
                    <p:spTgt spid="28"/>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nextCondLst>
                <p:cond evt="onClick" delay="0">
                  <p:tgtEl>
                    <p:spTgt spid="29"/>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2"/>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32"/>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nextCondLst>
                <p:cond evt="onClick" delay="0">
                  <p:tgtEl>
                    <p:spTgt spid="12"/>
                  </p:tgtEl>
                </p:cond>
              </p:nextCondLst>
            </p:seq>
          </p:childTnLst>
        </p:cTn>
      </p:par>
    </p:tnLst>
    <p:bldLst>
      <p:bldP spid="26" grpId="0" animBg="1"/>
      <p:bldP spid="40" grpId="0" animBg="1"/>
      <p:bldP spid="4" grpId="0"/>
      <p:bldP spid="5" grpId="0"/>
      <p:bldP spid="6" grpId="0"/>
      <p:bldP spid="16" grpId="0"/>
      <p:bldP spid="17" grpId="0"/>
      <p:bldP spid="2"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TotalTime>
  <Words>712</Words>
  <Application>Microsoft Office PowerPoint</Application>
  <PresentationFormat>Widescreen</PresentationFormat>
  <Paragraphs>102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Fitzgibbon</dc:creator>
  <cp:lastModifiedBy>chris livesey</cp:lastModifiedBy>
  <cp:revision>91</cp:revision>
  <dcterms:created xsi:type="dcterms:W3CDTF">2018-05-05T15:40:09Z</dcterms:created>
  <dcterms:modified xsi:type="dcterms:W3CDTF">2020-05-21T11:34:18Z</dcterms:modified>
</cp:coreProperties>
</file>