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1" autoAdjust="0"/>
  </p:normalViewPr>
  <p:slideViewPr>
    <p:cSldViewPr>
      <p:cViewPr varScale="1">
        <p:scale>
          <a:sx n="83" d="100"/>
          <a:sy n="83" d="100"/>
        </p:scale>
        <p:origin x="14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7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847C5AF-4380-4E5A-B0E7-E483597666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Labelling Theory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BFA141-7E32-4E2C-81AE-5F95147911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E3DB64-C80B-4B45-9C16-491EC5C6DACB}" type="datetimeFigureOut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2A3CC-A697-43FE-AF77-39AC26B1BE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07FE0-0364-423E-A18C-5CCD7BFE23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A153229-1033-4519-B8A5-5A7982BC51A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25C0EA4-3841-4DB8-9DD3-8839B88EAD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Labelling Theory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C72A93-CFC3-4F51-B3C7-E2A7314D3C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2D7116C-515F-4645-B156-EFAE39FDA4AD}" type="datetimeFigureOut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E99DCE8-DF2B-4B0B-8ED8-ACCCE921C2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285DC28-CB07-408C-A072-51BE95C16F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0FDB4C-A6D8-4FBD-8F33-7F0B3BACC11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4108D1-F1A8-4DC8-87A3-77902E560F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3CAF079-BE5F-4945-ADA2-7F13ADAB43E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01C3E0E-DA53-41D7-B6E6-39C3E21542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44967BAB-8E29-4E16-9BFA-3287ABDD5F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DDC9975-FF31-4273-A875-A369664FBF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583BA8E-6EB6-4428-B3EC-7F2A9F73DE83}" type="slidenum">
              <a:rPr lang="en-GB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6389" name="Footer Placeholder 4">
            <a:extLst>
              <a:ext uri="{FF2B5EF4-FFF2-40B4-BE49-F238E27FC236}">
                <a16:creationId xmlns:a16="http://schemas.microsoft.com/office/drawing/2014/main" id="{6FF9A755-C25A-4724-A347-F2A4AD9E8C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S100601</a:t>
            </a:r>
          </a:p>
        </p:txBody>
      </p:sp>
      <p:sp>
        <p:nvSpPr>
          <p:cNvPr id="16390" name="Header Placeholder 5">
            <a:extLst>
              <a:ext uri="{FF2B5EF4-FFF2-40B4-BE49-F238E27FC236}">
                <a16:creationId xmlns:a16="http://schemas.microsoft.com/office/drawing/2014/main" id="{48BC4650-77EE-41BB-B3EF-4A6F005BE50D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Labelling Theory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42E54EC2-FB12-495E-8F44-39117828E4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4D16ACDD-DE92-4632-B207-F2B92E41D7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8732574E-811E-4C67-80C7-0900391383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0B9499-3CEA-4797-9944-05D8F6CF4948}" type="slidenum">
              <a:rPr lang="en-GB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4581" name="Footer Placeholder 4">
            <a:extLst>
              <a:ext uri="{FF2B5EF4-FFF2-40B4-BE49-F238E27FC236}">
                <a16:creationId xmlns:a16="http://schemas.microsoft.com/office/drawing/2014/main" id="{FC1BF72A-FB02-4581-8F16-E13CEF19E64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S100601</a:t>
            </a:r>
          </a:p>
        </p:txBody>
      </p:sp>
      <p:sp>
        <p:nvSpPr>
          <p:cNvPr id="24582" name="Header Placeholder 5">
            <a:extLst>
              <a:ext uri="{FF2B5EF4-FFF2-40B4-BE49-F238E27FC236}">
                <a16:creationId xmlns:a16="http://schemas.microsoft.com/office/drawing/2014/main" id="{70E6DD7C-D151-4CA4-9CDB-108741DF21D0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Labelling Theory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:a16="http://schemas.microsoft.com/office/drawing/2014/main" id="{DA422DDC-E5CC-4DDB-9A8A-2873859E5E4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D5DD1286-05C1-4FA0-8F21-90D520E7562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14EDE30A-3FD1-4FDA-85AF-4A0E40D3203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8F1FA0A0-BBE5-4825-8241-9100E493E04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1FAAF40-A182-4779-8C45-274B6FF01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70904FDE-8FF9-4E55-A0AE-249700ABA70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2477BB-37E4-4C49-BAFC-443E1ED1E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C968814-35C6-4DF1-B7DE-44F44864CCCC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81FDB38-37A6-404C-A879-62C5A1F62748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27">
            <a:extLst>
              <a:ext uri="{FF2B5EF4-FFF2-40B4-BE49-F238E27FC236}">
                <a16:creationId xmlns:a16="http://schemas.microsoft.com/office/drawing/2014/main" id="{2E88ED30-0CC7-4573-B481-C1CA766B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4D880-FB51-422C-B544-410C85E5A2EE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16" name="Footer Placeholder 16">
            <a:extLst>
              <a:ext uri="{FF2B5EF4-FFF2-40B4-BE49-F238E27FC236}">
                <a16:creationId xmlns:a16="http://schemas.microsoft.com/office/drawing/2014/main" id="{A273B3B0-09B7-4DBC-9A5E-19FEF0680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  <p:sp>
        <p:nvSpPr>
          <p:cNvPr id="17" name="Slide Number Placeholder 28">
            <a:extLst>
              <a:ext uri="{FF2B5EF4-FFF2-40B4-BE49-F238E27FC236}">
                <a16:creationId xmlns:a16="http://schemas.microsoft.com/office/drawing/2014/main" id="{5BD8CBBE-290B-49F3-991D-CF0E3011A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B9D8590-B079-4131-93EF-EDCEE212E62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3909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57465-8790-4E4A-8989-FACDB3BF4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3251-81CB-4725-ACC7-F594FAB35F3A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6F98D-388A-4783-A282-8EF822638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295BF-5D44-4EB7-8A03-C3D6158D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3B79F-AC27-4BA1-988B-798E18E298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3292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:a16="http://schemas.microsoft.com/office/drawing/2014/main" id="{6AA3CBC8-0E70-4633-91FD-2715BBF0E5D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B6AA8D93-6F7B-4484-BFBE-C55E75A8045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FDD33319-B845-40E7-A8C3-B5B7FF56B4B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BF3965-FE23-4CC2-A2D9-1BD49ED2857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198128-3798-4D16-AFED-7EEF5D93F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EF4851-3B08-418F-A9EB-2014EAA06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FA92738D-F82D-43E4-9FD1-69CBDC2BFEED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0FAC0D4-15DB-4204-B5CF-683DFDC1D2A8}"/>
              </a:ext>
            </a:extLst>
          </p:cNvPr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6B8EBB8-E254-4E9D-9C35-44916FA2350D}"/>
              </a:ext>
            </a:extLst>
          </p:cNvPr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D6535C2-67AD-45B7-9ADD-703F73B648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0270418-DD58-4BA8-A245-09720D36434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409B8CCD-0BFE-4522-B693-C0A975E5F3D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025DB-BB5F-403C-8D48-2F1B72071EAC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ADBF204-B938-4613-BF2E-39AA45FA839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</p:spTree>
    <p:extLst>
      <p:ext uri="{BB962C8B-B14F-4D97-AF65-F5344CB8AC3E}">
        <p14:creationId xmlns:p14="http://schemas.microsoft.com/office/powerpoint/2010/main" val="36180573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BDC49-9AD4-4598-8125-420AC05DB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E2A6B-28D6-41EB-8F95-42A913C3C9D4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BBB0F-2C63-41E7-A2FF-F64C6E645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FACF2-191E-41B2-AA6C-EDA8EF918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46B02F0-9E68-4DF5-B30F-9B7793EDFC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8065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:a16="http://schemas.microsoft.com/office/drawing/2014/main" id="{7287BE94-4BC7-4777-A3E4-968EB6DB8F7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D3547053-3A8B-44F4-A702-6D82DCBF0A0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49DACB5F-F1C2-41BA-9F5F-28591A416CC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6DC3FEA7-64F9-4DC0-997E-9B429D80A8A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id="{29607B42-1A53-4F05-8A66-A1E7E46ADBE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9" name="Rectangle 25">
            <a:extLst>
              <a:ext uri="{FF2B5EF4-FFF2-40B4-BE49-F238E27FC236}">
                <a16:creationId xmlns:a16="http://schemas.microsoft.com/office/drawing/2014/main" id="{EC5C5515-5923-409B-BBEE-8ECDC8C11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B18D17-088A-4221-9014-413E94759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EF369-01BD-4215-BF76-12EE54FA9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F321BEBC-9A82-4F21-B565-89FB898DC99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FFB4962-4B9D-4426-B25D-D4421957427A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7A11104-C063-4A55-80C9-F1A6EADAAA38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9AD0E138-C706-420B-8824-3E0804AA16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EDDC268B-AD3A-4DAD-99C3-748EAE711F3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5CE82-A9C8-4C70-BF4B-290C29465FE0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131B52C4-A217-4C9C-8AE6-63433CEA1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EB17F94-6371-47D2-9F55-24E8B8FF46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8053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>
            <a:extLst>
              <a:ext uri="{FF2B5EF4-FFF2-40B4-BE49-F238E27FC236}">
                <a16:creationId xmlns:a16="http://schemas.microsoft.com/office/drawing/2014/main" id="{7F01E528-AA5E-4ACF-BFA0-BBC8A2CF6C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C2880FC-FA11-43F5-BA8E-AEE39A39E2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CB886-6CB8-4E81-AAFB-C05C25AD5749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463A6EA5-A8F1-48CE-96C0-7C02E413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AAD8D08-0784-4D1F-AAA3-38FB2BAE1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E7B5-0B25-4F40-A08D-78F66D8115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94635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>
            <a:extLst>
              <a:ext uri="{FF2B5EF4-FFF2-40B4-BE49-F238E27FC236}">
                <a16:creationId xmlns:a16="http://schemas.microsoft.com/office/drawing/2014/main" id="{B95E9AAC-1F33-439C-B023-0207DC58A0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Rectangle 20">
            <a:extLst>
              <a:ext uri="{FF2B5EF4-FFF2-40B4-BE49-F238E27FC236}">
                <a16:creationId xmlns:a16="http://schemas.microsoft.com/office/drawing/2014/main" id="{8DAF4A8D-E05A-4813-B254-B6708C387E9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4D7F7B99-4A1B-444C-9E23-A017ABA9C2E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10" name="Rectangle 23">
            <a:extLst>
              <a:ext uri="{FF2B5EF4-FFF2-40B4-BE49-F238E27FC236}">
                <a16:creationId xmlns:a16="http://schemas.microsoft.com/office/drawing/2014/main" id="{72F8AA46-2670-4A5C-A558-2CD933CD5F4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11" name="Rectangle 24">
            <a:extLst>
              <a:ext uri="{FF2B5EF4-FFF2-40B4-BE49-F238E27FC236}">
                <a16:creationId xmlns:a16="http://schemas.microsoft.com/office/drawing/2014/main" id="{A0B714AC-5D2D-413D-BB55-FBA22DA3502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F6772-7D0E-4EFA-ACCF-3E55D1BFFCB4}"/>
              </a:ext>
            </a:extLst>
          </p:cNvPr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B8F1987-8B1E-4355-AE83-F6AE68087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41211622-C58C-4756-8676-287CD1E9D28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E4D4B3-9AD6-408D-ABFC-311F699D7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F0F1072-94D2-4BFC-81C8-E3FFB0313A71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266DC5C-C1BE-4E55-85C5-901920BC851F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Date Placeholder 6">
            <a:extLst>
              <a:ext uri="{FF2B5EF4-FFF2-40B4-BE49-F238E27FC236}">
                <a16:creationId xmlns:a16="http://schemas.microsoft.com/office/drawing/2014/main" id="{B9F7D8B8-A383-4292-9EF6-F7363989F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75581-C03C-4454-8E4D-8F251E13F4EA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19" name="Footer Placeholder 7">
            <a:extLst>
              <a:ext uri="{FF2B5EF4-FFF2-40B4-BE49-F238E27FC236}">
                <a16:creationId xmlns:a16="http://schemas.microsoft.com/office/drawing/2014/main" id="{8F9EA273-3498-4B99-B5B6-6FDA9AC04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  <p:sp>
        <p:nvSpPr>
          <p:cNvPr id="20" name="Slide Number Placeholder 8">
            <a:extLst>
              <a:ext uri="{FF2B5EF4-FFF2-40B4-BE49-F238E27FC236}">
                <a16:creationId xmlns:a16="http://schemas.microsoft.com/office/drawing/2014/main" id="{92DBC90F-A080-485C-9567-F1F873F08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3827BC3-0215-4D00-9894-A58AD393BD1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38682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26DFD-4581-49DE-9F15-F33B6BE95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84862-50E1-4D3F-A83F-9A5E0F3909C5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183414-E43A-4AA3-9739-0D8233CCC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2946B5-BE14-465B-A540-1ADE1D41D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138605D-A1E9-45EB-94B2-FE47A2127E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689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>
            <a:extLst>
              <a:ext uri="{FF2B5EF4-FFF2-40B4-BE49-F238E27FC236}">
                <a16:creationId xmlns:a16="http://schemas.microsoft.com/office/drawing/2014/main" id="{BCDBDC60-B792-4738-B190-9D4B16C9C92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3" name="Rectangle 20">
            <a:extLst>
              <a:ext uri="{FF2B5EF4-FFF2-40B4-BE49-F238E27FC236}">
                <a16:creationId xmlns:a16="http://schemas.microsoft.com/office/drawing/2014/main" id="{952C73D3-CA61-460A-8BB6-C47F0640C35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C949B9D3-45DB-49B5-95F0-297EC394B5F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E55B68C9-BE83-4FC8-B83C-E9DF180B635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8D9EF5-D858-4E85-AE49-582614D7A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9CE1A5-872A-4E22-8824-D086734C4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03F0F4D5-11A1-4E06-81C3-E5971D31C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3B829-B61B-4068-9AD6-A6C221227ABB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F5AFC17A-512D-48DC-A49C-B15FD8C94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25FDA9C4-D2A9-4B3E-AF29-707A23753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312A84-FF07-42C6-8F3F-6766FE04A2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006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8B7DBA2-17E6-429D-BAC9-E69A799AF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66EF1252-4AFB-479F-B843-5ABD4BEB1A2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7EF40423-F56F-4DBB-973B-AE44AAC5A8C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E402F310-46B3-48B6-8512-0B907FE2E7E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9" name="Rectangle 24">
            <a:extLst>
              <a:ext uri="{FF2B5EF4-FFF2-40B4-BE49-F238E27FC236}">
                <a16:creationId xmlns:a16="http://schemas.microsoft.com/office/drawing/2014/main" id="{82AFF4E6-E79F-4D44-A217-A16F6DE6299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BCA193-948F-4498-916A-9D31EFCD18F3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D7B1D58-487A-4C10-B873-419DD8A21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5B79E033-D295-4B5C-9A1E-569BF0AEE6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4F0B8E1-0A8C-473D-9F58-79188AA31FE6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DAB322B-3810-4E58-AD07-B75A9772221B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AF0A66-9727-4E74-80D9-240234B92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B6CC79-2BFD-4164-8A98-08A8F83FCE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7244D21-F64F-4ACD-9E04-38CBF3CE47C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3AF36F81-D237-4D5D-963F-01EA392F5B6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666BF-ED9D-4041-A7DC-7E8D27F72687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9127E699-2A29-4A61-9C63-466C9B03B4B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</p:spTree>
    <p:extLst>
      <p:ext uri="{BB962C8B-B14F-4D97-AF65-F5344CB8AC3E}">
        <p14:creationId xmlns:p14="http://schemas.microsoft.com/office/powerpoint/2010/main" val="1707613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D45ECCE3-474E-49D1-9935-A6C5018723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5008AFFC-D0B7-4F44-9FBF-EB593F49C12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EBFF5B26-9FF2-4F51-807D-7D5069B07E6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F0825D03-2209-4544-89A5-8E03D850E47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9" name="Rectangle 24">
            <a:extLst>
              <a:ext uri="{FF2B5EF4-FFF2-40B4-BE49-F238E27FC236}">
                <a16:creationId xmlns:a16="http://schemas.microsoft.com/office/drawing/2014/main" id="{459AC26E-F095-4BE6-A377-0FF9D66CB0A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6467E7-D2A6-40E8-8D30-FC90AA1F6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FE514A-A9AF-4850-8779-69AC8D01A0E2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AADDC6-D453-48A9-AB1B-DB845E04D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97D667F-776C-4DB9-86EE-95601D1D9059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08A781F-4784-442A-B165-875585DED356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AA616D1-A6B0-41A4-8424-40909F3B3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DEA37E9D-1553-43A6-AA1E-E512DECDAA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266F6D3-DC4C-41A3-86AF-64A23F213C6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0D3CFE77-53BA-44B4-BDCB-7523BC9F2084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F0EF2-520A-4463-95E3-E2FF13440AF1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39AD2864-AEEA-41A8-9D6E-7CA797229DF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</p:spTree>
    <p:extLst>
      <p:ext uri="{BB962C8B-B14F-4D97-AF65-F5344CB8AC3E}">
        <p14:creationId xmlns:p14="http://schemas.microsoft.com/office/powerpoint/2010/main" val="2699464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>
            <a:extLst>
              <a:ext uri="{FF2B5EF4-FFF2-40B4-BE49-F238E27FC236}">
                <a16:creationId xmlns:a16="http://schemas.microsoft.com/office/drawing/2014/main" id="{080CA8B0-57F8-4BA7-B779-83CD3C1D749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86BB71FD-1CE2-46E1-A515-D3A551ED4A6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1028" name="Rectangle 17">
            <a:extLst>
              <a:ext uri="{FF2B5EF4-FFF2-40B4-BE49-F238E27FC236}">
                <a16:creationId xmlns:a16="http://schemas.microsoft.com/office/drawing/2014/main" id="{0136F719-8FDE-4060-AEC9-33084EF1FCD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1029" name="Rectangle 18">
            <a:extLst>
              <a:ext uri="{FF2B5EF4-FFF2-40B4-BE49-F238E27FC236}">
                <a16:creationId xmlns:a16="http://schemas.microsoft.com/office/drawing/2014/main" id="{1E7268C1-8CF9-414C-B7C1-30D41DFC33A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Georgia" panose="02040502050405020303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A45792C-A6EA-4FD1-88EE-0CE7EB076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FDFB74CE-C387-49B5-9CD0-2868BB611F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F8A0EA-90DD-411B-8106-C6079CC488D5}" type="datetime1">
              <a:rPr lang="en-US"/>
              <a:pPr>
                <a:defRPr/>
              </a:pPr>
              <a:t>4/27/2020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E2912C-2593-48A9-B269-A99AFFBACF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S100601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4F88B1-2BB2-461A-8219-80FC5BFF6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0FDBAB3D-88F2-4E7D-89E4-D219A98A55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7E675D8-C997-4F2C-9460-9EF989D32EAC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8EC6F4E-A459-4F24-A8E8-F622AAD4BE36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8679BA32-FB4D-43C4-B535-B198354A93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  <a:latin typeface="Georgia" panose="02040502050405020303" pitchFamily="18" charset="0"/>
              </a:defRPr>
            </a:lvl1pPr>
          </a:lstStyle>
          <a:p>
            <a:fld id="{B65E0E30-46B8-4F51-9AD9-B2F5827016F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038" name="Title Placeholder 21">
            <a:extLst>
              <a:ext uri="{FF2B5EF4-FFF2-40B4-BE49-F238E27FC236}">
                <a16:creationId xmlns:a16="http://schemas.microsoft.com/office/drawing/2014/main" id="{6CC05999-C2E0-4231-981F-06C3BF2C6EC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9" name="Text Placeholder 12">
            <a:extLst>
              <a:ext uri="{FF2B5EF4-FFF2-40B4-BE49-F238E27FC236}">
                <a16:creationId xmlns:a16="http://schemas.microsoft.com/office/drawing/2014/main" id="{814D22FC-4474-49F9-B98D-56609B1B52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hyperlink" Target="http://www.youtube.com/watch?v=r-UBjL1zlg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82654AC4-69C7-47E0-B948-57193A3276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Labelling Theory</a:t>
            </a:r>
          </a:p>
        </p:txBody>
      </p:sp>
      <p:pic>
        <p:nvPicPr>
          <p:cNvPr id="15363" name="Picture 3" descr="C:\Users\Chirayu\Desktop\aimated gifs\warning 2 PERSON LIFT label.jpg">
            <a:extLst>
              <a:ext uri="{FF2B5EF4-FFF2-40B4-BE49-F238E27FC236}">
                <a16:creationId xmlns:a16="http://schemas.microsoft.com/office/drawing/2014/main" id="{F20F5A56-5A9D-4194-AB2D-22035F498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3714750"/>
            <a:ext cx="5407025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 descr="C:\Users\Chirayu\Desktop\aimated gifs\donotfalldownstairs.gif">
            <a:extLst>
              <a:ext uri="{FF2B5EF4-FFF2-40B4-BE49-F238E27FC236}">
                <a16:creationId xmlns:a16="http://schemas.microsoft.com/office/drawing/2014/main" id="{94D9BFD0-A097-4416-B813-9B6C7E78C09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14313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Slide Number Placeholder 4">
            <a:extLst>
              <a:ext uri="{FF2B5EF4-FFF2-40B4-BE49-F238E27FC236}">
                <a16:creationId xmlns:a16="http://schemas.microsoft.com/office/drawing/2014/main" id="{D9D3E8C8-ADFC-417B-B877-33BB78208E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601937-5995-4A9A-8F43-71D86B0BE9BF}" type="slidenum">
              <a:rPr lang="en-GB" altLang="en-US" sz="160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56571-5418-457D-A407-3EEF2A423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/>
              <a:t>Funny Labels</a:t>
            </a:r>
          </a:p>
        </p:txBody>
      </p:sp>
      <p:pic>
        <p:nvPicPr>
          <p:cNvPr id="26627" name="Picture 2" descr="C:\Users\Chirayu\Desktop\aimated gifs\Funny_Toxic_Warning_Label.ashx.jpg">
            <a:extLst>
              <a:ext uri="{FF2B5EF4-FFF2-40B4-BE49-F238E27FC236}">
                <a16:creationId xmlns:a16="http://schemas.microsoft.com/office/drawing/2014/main" id="{6384BE4A-8338-4F43-B9A6-F7C787845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700" y="1857375"/>
            <a:ext cx="4670425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3" descr="C:\Users\Chirayu\Desktop\aimated gifs\warninglabel.jpg">
            <a:extLst>
              <a:ext uri="{FF2B5EF4-FFF2-40B4-BE49-F238E27FC236}">
                <a16:creationId xmlns:a16="http://schemas.microsoft.com/office/drawing/2014/main" id="{A62150C8-2056-41AE-A2BE-90A2CA1ED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606550"/>
            <a:ext cx="4071937" cy="203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4" descr="C:\Users\Chirayu\Desktop\aimated gifs\ifarted.jpg">
            <a:extLst>
              <a:ext uri="{FF2B5EF4-FFF2-40B4-BE49-F238E27FC236}">
                <a16:creationId xmlns:a16="http://schemas.microsoft.com/office/drawing/2014/main" id="{CB5EAB8C-3074-4320-9ADF-3D5B35F6C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143375"/>
            <a:ext cx="4071937" cy="203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Slide Number Placeholder 5">
            <a:extLst>
              <a:ext uri="{FF2B5EF4-FFF2-40B4-BE49-F238E27FC236}">
                <a16:creationId xmlns:a16="http://schemas.microsoft.com/office/drawing/2014/main" id="{FE8540C2-390A-4ACF-853B-889397B8E7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468BD1-24ED-4857-B0A0-B1DD6A587C89}" type="slidenum">
              <a:rPr lang="en-GB" altLang="en-US" sz="160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GB" alt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4CBC7FF0-84EF-4FB4-A5A6-3C49D78B4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rgbClr val="7B9899"/>
                </a:solidFill>
              </a:rPr>
              <a:t>Aims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21B8407B-0117-4648-9A6F-B277FB6B2D7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altLang="en-US"/>
              <a:t>Define Labelling Theory</a:t>
            </a:r>
          </a:p>
          <a:p>
            <a:pPr eaLnBrk="1" hangingPunct="1"/>
            <a:r>
              <a:rPr lang="en-GB" altLang="en-US"/>
              <a:t>Who Labels Whom?</a:t>
            </a:r>
          </a:p>
          <a:p>
            <a:pPr eaLnBrk="1" hangingPunct="1"/>
            <a:r>
              <a:rPr lang="en-GB" altLang="en-US"/>
              <a:t>Howard Becker</a:t>
            </a:r>
          </a:p>
          <a:p>
            <a:pPr eaLnBrk="1" hangingPunct="1"/>
            <a:r>
              <a:rPr lang="en-GB" altLang="en-US"/>
              <a:t>Jock Young</a:t>
            </a:r>
          </a:p>
          <a:p>
            <a:pPr eaLnBrk="1" hangingPunct="1"/>
            <a:r>
              <a:rPr lang="en-GB" altLang="en-US"/>
              <a:t>Edwin Lemert</a:t>
            </a:r>
          </a:p>
          <a:p>
            <a:pPr eaLnBrk="1" hangingPunct="1"/>
            <a:r>
              <a:rPr lang="en-GB" altLang="en-US"/>
              <a:t>Chambliss -Saints and Roughnecks</a:t>
            </a:r>
          </a:p>
          <a:p>
            <a:pPr eaLnBrk="1" hangingPunct="1"/>
            <a:r>
              <a:rPr lang="en-GB" altLang="en-US"/>
              <a:t>Criticisms</a:t>
            </a:r>
          </a:p>
        </p:txBody>
      </p:sp>
      <p:pic>
        <p:nvPicPr>
          <p:cNvPr id="17412" name="Picture 2" descr="C:\Users\Chirayu\Desktop\IDIOT.jpg">
            <a:extLst>
              <a:ext uri="{FF2B5EF4-FFF2-40B4-BE49-F238E27FC236}">
                <a16:creationId xmlns:a16="http://schemas.microsoft.com/office/drawing/2014/main" id="{16A80118-0CDD-46AC-9FB9-C1D0ECECB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34555">
            <a:off x="5392738" y="1192213"/>
            <a:ext cx="30638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Slide Number Placeholder 4">
            <a:extLst>
              <a:ext uri="{FF2B5EF4-FFF2-40B4-BE49-F238E27FC236}">
                <a16:creationId xmlns:a16="http://schemas.microsoft.com/office/drawing/2014/main" id="{C7F95C32-4D58-4AA8-980E-2C6B25D0CB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6E93B1-D322-4B61-A77E-AC9304592685}" type="slidenum">
              <a:rPr lang="en-GB" altLang="en-US" sz="160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24989929-ACB0-4A25-94B1-B1218E871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rgbClr val="7B9899"/>
                </a:solidFill>
              </a:rPr>
              <a:t>Definition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5C491D42-30A4-4F5C-ABFA-AAB06246829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altLang="en-US"/>
              <a:t>Labelling Theory is “An approach to the study of deviance which suggests that people become ‘deviant’ because certain labels are attached to their behaviour by political authorities and others”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GB" altLang="en-US"/>
              <a:t>   - (Giddens, 2006: p1022)</a:t>
            </a:r>
          </a:p>
          <a:p>
            <a:pPr eaLnBrk="1" hangingPunct="1"/>
            <a:r>
              <a:rPr lang="en-GB" altLang="en-US"/>
              <a:t>Meaning that people are not inherently deviant or non-deviant by nature but rather that, they are seen as deviant by others, causing them to become deviant.</a:t>
            </a: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EB10E445-09B6-4643-9125-7EB1316C2E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2E176F-EAA6-44A8-AA88-D5E4CB68398F}" type="slidenum">
              <a:rPr lang="en-GB" altLang="en-US" sz="160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28570C6D-FF1C-48B9-BBCF-9450FE068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rgbClr val="7B9899"/>
                </a:solidFill>
              </a:rPr>
              <a:t>Who Labels Whom?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1D07E709-E774-4258-AD1C-38E6E0B1CCC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altLang="en-US"/>
              <a:t>“People who represent the forces of law and order, or are able to impose definitions of conventional morality on others, do most of the labelling”</a:t>
            </a:r>
          </a:p>
          <a:p>
            <a:pPr eaLnBrk="1" hangingPunct="1"/>
            <a:r>
              <a:rPr lang="en-GB" altLang="en-US"/>
              <a:t>Thus by “wealthy for the poor, by men for women, by older people for younger people, and by ethnic majorities for minority groups”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GB" altLang="en-US"/>
              <a:t>- (Giddens, 2006:p800)</a:t>
            </a: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56E0CDA3-63E8-485D-8C03-564B5F3D6F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3B37A25-5FAB-4E8D-BE65-183A6FD5C629}" type="slidenum">
              <a:rPr lang="en-GB" altLang="en-US" sz="160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630AA368-A176-4192-B548-15857DB9B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rgbClr val="7B9899"/>
                </a:solidFill>
              </a:rPr>
              <a:t>Howard Becker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4B024-4A21-456C-AD62-FFD9636267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830763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/>
              <a:t>Becker believed that the act done by the person was not deviant, rather that the labelling caused it to be viewed as such.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/>
              <a:t>Becker’s Outsiders (1963) shows that smoking of marijuana in the early 1960s, was a marginal activity, within sub-cultures.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/>
              <a:t>Also that it depended on acceptance into the culture, association with current users and disassociation with non-users.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/>
              <a:t>Meaning that labelling caused the users to come together and go ‘underground’.</a:t>
            </a:r>
          </a:p>
        </p:txBody>
      </p:sp>
      <p:pic>
        <p:nvPicPr>
          <p:cNvPr id="20484" name="Picture 4" descr="J:\labelling theory\becker.jpg">
            <a:extLst>
              <a:ext uri="{FF2B5EF4-FFF2-40B4-BE49-F238E27FC236}">
                <a16:creationId xmlns:a16="http://schemas.microsoft.com/office/drawing/2014/main" id="{3412E154-0ADB-4829-A2DA-C0159AF54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169863"/>
            <a:ext cx="1571625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Slide Number Placeholder 4">
            <a:extLst>
              <a:ext uri="{FF2B5EF4-FFF2-40B4-BE49-F238E27FC236}">
                <a16:creationId xmlns:a16="http://schemas.microsoft.com/office/drawing/2014/main" id="{878F753B-8BD3-4557-A0CE-5405BB9B1F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B7207BC-A490-4ABD-8F9F-59E7B84A3B6B}" type="slidenum">
              <a:rPr lang="en-GB" altLang="en-US" sz="160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F8EAF478-611B-4452-BFBC-C393AFAB8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rgbClr val="7B9899"/>
                </a:solidFill>
              </a:rPr>
              <a:t>Edwin Lemert</a:t>
            </a:r>
            <a:r>
              <a:rPr lang="en-GB" altLang="en-US" baseline="30000">
                <a:solidFill>
                  <a:srgbClr val="7B9899"/>
                </a:solidFill>
              </a:rPr>
              <a:t> 1 </a:t>
            </a:r>
            <a:endParaRPr lang="en-GB" altLang="en-US">
              <a:solidFill>
                <a:srgbClr val="7B9899"/>
              </a:solidFill>
            </a:endParaRP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30AC2D49-7A22-4602-9A9A-5ABD41347CC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59325"/>
          </a:xfrm>
        </p:spPr>
        <p:txBody>
          <a:bodyPr/>
          <a:lstStyle/>
          <a:p>
            <a:pPr eaLnBrk="1" hangingPunct="1"/>
            <a:r>
              <a:rPr lang="en-GB" altLang="en-US"/>
              <a:t>Lemert (1972) created a theory for how deviance might occur through labelling.</a:t>
            </a:r>
          </a:p>
          <a:p>
            <a:pPr eaLnBrk="1" hangingPunct="1"/>
            <a:r>
              <a:rPr lang="en-GB" altLang="en-US"/>
              <a:t>Primary deviance is the first deviant act committed by a person, sometimes it is normalised. If not the person is labelled as criminal.</a:t>
            </a:r>
          </a:p>
          <a:p>
            <a:pPr eaLnBrk="1" hangingPunct="1"/>
            <a:r>
              <a:rPr lang="en-GB" altLang="en-US"/>
              <a:t>Secondary deviance is when the person accepts the label. This may lead to the reproduction of that behaviour more frequently.</a:t>
            </a:r>
          </a:p>
          <a:p>
            <a:pPr eaLnBrk="1" hangingPunct="1"/>
            <a:r>
              <a:rPr lang="en-GB" altLang="en-US"/>
              <a:t>Becker described this as becoming a ‘master status’ or when the label becomes the most important part of the person’s identity and it is self-fulfilling.</a:t>
            </a:r>
          </a:p>
        </p:txBody>
      </p:sp>
      <p:pic>
        <p:nvPicPr>
          <p:cNvPr id="21508" name="Picture 5" descr="J:\labelling theory\EMLcrp.jpg">
            <a:extLst>
              <a:ext uri="{FF2B5EF4-FFF2-40B4-BE49-F238E27FC236}">
                <a16:creationId xmlns:a16="http://schemas.microsoft.com/office/drawing/2014/main" id="{A5CBE33E-60E5-4CD7-8270-0F0D767B20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187325"/>
            <a:ext cx="138430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Slide Number Placeholder 4">
            <a:extLst>
              <a:ext uri="{FF2B5EF4-FFF2-40B4-BE49-F238E27FC236}">
                <a16:creationId xmlns:a16="http://schemas.microsoft.com/office/drawing/2014/main" id="{D6C4EACB-0918-45B2-A058-F2698E80ED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5ECEC2-4D7F-4C3D-A47C-33EC0BAC084F}" type="slidenum">
              <a:rPr lang="en-GB" altLang="en-US" sz="160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D9042815-0491-4EED-BD91-BA16A3A50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rgbClr val="7B9899"/>
                </a:solidFill>
              </a:rPr>
              <a:t>Edwin Lemert </a:t>
            </a:r>
            <a:r>
              <a:rPr lang="en-GB" altLang="en-US" baseline="30000">
                <a:solidFill>
                  <a:srgbClr val="7B9899"/>
                </a:solidFill>
              </a:rPr>
              <a:t>2</a:t>
            </a:r>
            <a:endParaRPr lang="en-GB" altLang="en-US">
              <a:solidFill>
                <a:srgbClr val="7B9899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1003EE0-29B2-44E3-B950-A7363DDDCBA2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285750" y="1928813"/>
          <a:ext cx="8504238" cy="347821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252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2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840">
                <a:tc>
                  <a:txBody>
                    <a:bodyPr/>
                    <a:lstStyle/>
                    <a:p>
                      <a:r>
                        <a:rPr lang="en-GB" sz="1800" dirty="0"/>
                        <a:t>Primary Deviance</a:t>
                      </a: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Secondary Deviance</a:t>
                      </a:r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2372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2542" name="Picture 5" descr="labeling1.gif">
            <a:extLst>
              <a:ext uri="{FF2B5EF4-FFF2-40B4-BE49-F238E27FC236}">
                <a16:creationId xmlns:a16="http://schemas.microsoft.com/office/drawing/2014/main" id="{0B7512BA-684F-452B-9109-2A3B448E3222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2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500313"/>
            <a:ext cx="40005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3" name="Picture 6" descr="labeling2.gif">
            <a:extLst>
              <a:ext uri="{FF2B5EF4-FFF2-40B4-BE49-F238E27FC236}">
                <a16:creationId xmlns:a16="http://schemas.microsoft.com/office/drawing/2014/main" id="{1D95F5D6-2C63-4EF2-8ABC-6CCA52BDB375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2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500313"/>
            <a:ext cx="4090987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4" name="Slide Number Placeholder 5">
            <a:extLst>
              <a:ext uri="{FF2B5EF4-FFF2-40B4-BE49-F238E27FC236}">
                <a16:creationId xmlns:a16="http://schemas.microsoft.com/office/drawing/2014/main" id="{F95A42DE-4073-4EB6-93BF-317CB8C976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328A80-ACCE-4A31-8DBD-1FD6C6C28669}" type="slidenum">
              <a:rPr lang="en-GB" altLang="en-US" sz="160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39E58F47-D84E-48B6-9BC5-8CAD03446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rgbClr val="7B9899"/>
                </a:solidFill>
              </a:rPr>
              <a:t>Saints and Roughnecks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2E8AD973-CE39-46BD-9634-50951134CFF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02200"/>
          </a:xfrm>
        </p:spPr>
        <p:txBody>
          <a:bodyPr/>
          <a:lstStyle/>
          <a:p>
            <a:pPr eaLnBrk="1" hangingPunct="1"/>
            <a:r>
              <a:rPr lang="en-GB" altLang="en-US"/>
              <a:t>William Chambliss (1973) studied 2 groups of delinquents in an American school. The Saints and the Roughnecks.</a:t>
            </a:r>
          </a:p>
          <a:p>
            <a:pPr eaLnBrk="1" hangingPunct="1"/>
            <a:r>
              <a:rPr lang="en-GB" altLang="en-US"/>
              <a:t>Both were constantly involved in petty crimes such as drinking, truancy, vandalism and theft; however the roughnecks were constantly in trouble, whereas the Saints never had any.</a:t>
            </a:r>
          </a:p>
          <a:p>
            <a:pPr eaLnBrk="1" hangingPunct="1"/>
            <a:r>
              <a:rPr lang="en-GB" altLang="en-US"/>
              <a:t>This was because of different views and resources between classes</a:t>
            </a:r>
          </a:p>
        </p:txBody>
      </p:sp>
      <p:pic>
        <p:nvPicPr>
          <p:cNvPr id="23556" name="Picture 4" descr="J:\labelling theory\Bill-Chambliss.jpg">
            <a:extLst>
              <a:ext uri="{FF2B5EF4-FFF2-40B4-BE49-F238E27FC236}">
                <a16:creationId xmlns:a16="http://schemas.microsoft.com/office/drawing/2014/main" id="{48603131-AEE1-44CB-9C90-1221FDF1B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176213"/>
            <a:ext cx="13589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Slide Number Placeholder 4">
            <a:extLst>
              <a:ext uri="{FF2B5EF4-FFF2-40B4-BE49-F238E27FC236}">
                <a16:creationId xmlns:a16="http://schemas.microsoft.com/office/drawing/2014/main" id="{AC2583FC-3D49-428A-968D-28480DC575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7617A48-4B78-4880-8337-75F69996BEC9}" type="slidenum">
              <a:rPr lang="en-GB" altLang="en-US" sz="160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25AA967-EA5F-40EA-B4D7-965236775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rgbClr val="7B9899"/>
                </a:solidFill>
              </a:rPr>
              <a:t>Criticisms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885881A5-2599-42B3-8554-9265DFF72ED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altLang="en-US"/>
              <a:t>Assumes that there is no free will, in the fact that actors are passive in the labelling process and accept the label given to them.</a:t>
            </a:r>
          </a:p>
          <a:p>
            <a:pPr eaLnBrk="1" hangingPunct="1"/>
            <a:r>
              <a:rPr lang="en-GB" altLang="en-US"/>
              <a:t>It does not take into account the reasons for committing the deviant behaviour e.g. need? want?</a:t>
            </a:r>
          </a:p>
          <a:p>
            <a:pPr eaLnBrk="1" hangingPunct="1"/>
            <a:r>
              <a:rPr lang="en-GB" altLang="en-US"/>
              <a:t>No definite proof to suggest labelling leads to deviancy amplification.</a:t>
            </a:r>
          </a:p>
          <a:p>
            <a:pPr eaLnBrk="1" hangingPunct="1"/>
            <a:r>
              <a:rPr lang="en-GB" altLang="en-US"/>
              <a:t>Marxist view suggests that labelling theory does not do enough to ask WHO creates labels for whom.</a:t>
            </a:r>
          </a:p>
          <a:p>
            <a:pPr eaLnBrk="1" hangingPunct="1"/>
            <a:r>
              <a:rPr lang="en-GB" altLang="en-US">
                <a:hlinkClick r:id="rId2"/>
              </a:rPr>
              <a:t>http://www.youtube.com/watch?v=r-UBjL1zlgM</a:t>
            </a:r>
            <a:endParaRPr lang="en-GB" altLang="en-US"/>
          </a:p>
          <a:p>
            <a:pPr eaLnBrk="1" hangingPunct="1"/>
            <a:endParaRPr lang="en-GB" altLang="en-US"/>
          </a:p>
        </p:txBody>
      </p:sp>
      <p:pic>
        <p:nvPicPr>
          <p:cNvPr id="25604" name="Picture 4" descr="C:\Users\Chirayu\Desktop\aimated gifs\headbangsoncomputer_t.gif">
            <a:extLst>
              <a:ext uri="{FF2B5EF4-FFF2-40B4-BE49-F238E27FC236}">
                <a16:creationId xmlns:a16="http://schemas.microsoft.com/office/drawing/2014/main" id="{26ADA532-B0E0-4B27-9B40-0B5526FACC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87325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Slide Number Placeholder 4">
            <a:extLst>
              <a:ext uri="{FF2B5EF4-FFF2-40B4-BE49-F238E27FC236}">
                <a16:creationId xmlns:a16="http://schemas.microsoft.com/office/drawing/2014/main" id="{D4C138DE-F2C9-40E3-AE22-AE7327B7AA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57C325A-A089-429F-8B65-A34534E92747}" type="slidenum">
              <a:rPr lang="en-GB" altLang="en-US" sz="160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481</TotalTime>
  <Words>524</Words>
  <Application>Microsoft Office PowerPoint</Application>
  <PresentationFormat>On-screen Show (4:3)</PresentationFormat>
  <Paragraphs>57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Georgia</vt:lpstr>
      <vt:lpstr>Wingdings 2</vt:lpstr>
      <vt:lpstr>Wingdings</vt:lpstr>
      <vt:lpstr>Calibri</vt:lpstr>
      <vt:lpstr>Civic</vt:lpstr>
      <vt:lpstr>Labelling Theory</vt:lpstr>
      <vt:lpstr>Aims</vt:lpstr>
      <vt:lpstr>Definition</vt:lpstr>
      <vt:lpstr>Who Labels Whom?</vt:lpstr>
      <vt:lpstr>Howard Becker</vt:lpstr>
      <vt:lpstr>Edwin Lemert 1 </vt:lpstr>
      <vt:lpstr>Edwin Lemert 2</vt:lpstr>
      <vt:lpstr>Saints and Roughnecks</vt:lpstr>
      <vt:lpstr>Criticisms</vt:lpstr>
      <vt:lpstr>Funny Labels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Labelling Theory</dc:title>
  <dc:creator>Chirayu</dc:creator>
  <cp:lastModifiedBy>chris livesey</cp:lastModifiedBy>
  <cp:revision>81</cp:revision>
  <dcterms:created xsi:type="dcterms:W3CDTF">2008-11-24T10:11:01Z</dcterms:created>
  <dcterms:modified xsi:type="dcterms:W3CDTF">2020-04-27T08:06:06Z</dcterms:modified>
</cp:coreProperties>
</file>