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367" r:id="rId2"/>
    <p:sldId id="391" r:id="rId3"/>
    <p:sldId id="256" r:id="rId4"/>
    <p:sldId id="257" r:id="rId5"/>
    <p:sldId id="258" r:id="rId6"/>
    <p:sldId id="259" r:id="rId7"/>
    <p:sldId id="269" r:id="rId8"/>
    <p:sldId id="386" r:id="rId9"/>
    <p:sldId id="387" r:id="rId10"/>
    <p:sldId id="388" r:id="rId11"/>
    <p:sldId id="389" r:id="rId12"/>
    <p:sldId id="390" r:id="rId13"/>
    <p:sldId id="392" r:id="rId14"/>
    <p:sldId id="373" r:id="rId15"/>
    <p:sldId id="394" r:id="rId16"/>
    <p:sldId id="290" r:id="rId17"/>
    <p:sldId id="395" r:id="rId18"/>
    <p:sldId id="260" r:id="rId19"/>
    <p:sldId id="293" r:id="rId20"/>
    <p:sldId id="294" r:id="rId21"/>
    <p:sldId id="362" r:id="rId22"/>
    <p:sldId id="364" r:id="rId23"/>
    <p:sldId id="365" r:id="rId24"/>
    <p:sldId id="366" r:id="rId25"/>
    <p:sldId id="262" r:id="rId26"/>
    <p:sldId id="295" r:id="rId27"/>
    <p:sldId id="296" r:id="rId28"/>
    <p:sldId id="297" r:id="rId29"/>
    <p:sldId id="298" r:id="rId30"/>
    <p:sldId id="299" r:id="rId31"/>
    <p:sldId id="300" r:id="rId32"/>
    <p:sldId id="301" r:id="rId33"/>
    <p:sldId id="302" r:id="rId34"/>
    <p:sldId id="263" r:id="rId35"/>
    <p:sldId id="264" r:id="rId36"/>
    <p:sldId id="265" r:id="rId37"/>
    <p:sldId id="304" r:id="rId38"/>
    <p:sldId id="372" r:id="rId39"/>
    <p:sldId id="396" r:id="rId40"/>
    <p:sldId id="374" r:id="rId41"/>
    <p:sldId id="377" r:id="rId42"/>
    <p:sldId id="379" r:id="rId43"/>
    <p:sldId id="291" r:id="rId44"/>
    <p:sldId id="292" r:id="rId45"/>
    <p:sldId id="289" r:id="rId46"/>
    <p:sldId id="303" r:id="rId47"/>
    <p:sldId id="369" r:id="rId48"/>
    <p:sldId id="397" r:id="rId49"/>
    <p:sldId id="371" r:id="rId5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sz="2400"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sz="2400"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sz="2400" kern="1200">
        <a:solidFill>
          <a:schemeClr val="tx1"/>
        </a:solidFill>
        <a:latin typeface="Calibri" panose="020F0502020204030204" pitchFamily="34" charset="0"/>
        <a:ea typeface="+mn-ea"/>
        <a:cs typeface="+mn-cs"/>
      </a:defRPr>
    </a:lvl5pPr>
    <a:lvl6pPr marL="2286000" algn="l" defTabSz="914400" rtl="0" eaLnBrk="1" latinLnBrk="0" hangingPunct="1">
      <a:defRPr sz="2400" kern="1200">
        <a:solidFill>
          <a:schemeClr val="tx1"/>
        </a:solidFill>
        <a:latin typeface="Calibri" panose="020F0502020204030204" pitchFamily="34" charset="0"/>
        <a:ea typeface="+mn-ea"/>
        <a:cs typeface="+mn-cs"/>
      </a:defRPr>
    </a:lvl6pPr>
    <a:lvl7pPr marL="2743200" algn="l" defTabSz="914400" rtl="0" eaLnBrk="1" latinLnBrk="0" hangingPunct="1">
      <a:defRPr sz="2400" kern="1200">
        <a:solidFill>
          <a:schemeClr val="tx1"/>
        </a:solidFill>
        <a:latin typeface="Calibri" panose="020F0502020204030204" pitchFamily="34" charset="0"/>
        <a:ea typeface="+mn-ea"/>
        <a:cs typeface="+mn-cs"/>
      </a:defRPr>
    </a:lvl7pPr>
    <a:lvl8pPr marL="3200400" algn="l" defTabSz="914400" rtl="0" eaLnBrk="1" latinLnBrk="0" hangingPunct="1">
      <a:defRPr sz="2400" kern="1200">
        <a:solidFill>
          <a:schemeClr val="tx1"/>
        </a:solidFill>
        <a:latin typeface="Calibri" panose="020F0502020204030204" pitchFamily="34" charset="0"/>
        <a:ea typeface="+mn-ea"/>
        <a:cs typeface="+mn-cs"/>
      </a:defRPr>
    </a:lvl8pPr>
    <a:lvl9pPr marL="3657600" algn="l" defTabSz="914400" rtl="0" eaLnBrk="1" latinLnBrk="0" hangingPunct="1">
      <a:defRPr sz="24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5" autoAdjust="0"/>
    <p:restoredTop sz="94660"/>
  </p:normalViewPr>
  <p:slideViewPr>
    <p:cSldViewPr>
      <p:cViewPr varScale="1">
        <p:scale>
          <a:sx n="83" d="100"/>
          <a:sy n="83" d="100"/>
        </p:scale>
        <p:origin x="170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2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2A2B67-AB56-493E-B095-1A7625CA9C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DAD67E84-8133-4685-B09D-365D2E0BA4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300344C-42EE-41D1-AD0D-AB23A5332BE8}" type="datetimeFigureOut">
              <a:rPr lang="en-US"/>
              <a:pPr>
                <a:defRPr/>
              </a:pPr>
              <a:t>4/27/2020</a:t>
            </a:fld>
            <a:endParaRPr lang="en-GB"/>
          </a:p>
        </p:txBody>
      </p:sp>
      <p:sp>
        <p:nvSpPr>
          <p:cNvPr id="4" name="Slide Image Placeholder 3">
            <a:extLst>
              <a:ext uri="{FF2B5EF4-FFF2-40B4-BE49-F238E27FC236}">
                <a16:creationId xmlns:a16="http://schemas.microsoft.com/office/drawing/2014/main" id="{1BE4AC9A-4D96-41BC-A041-AD25CED61F1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C6ED10A-60C5-48E8-8780-35978962B00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2EA0C0B-3005-4374-A2E5-8105417023D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055124BA-A486-48EC-B48E-F1AA7FE5149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F42D5F8-73BD-41C3-B104-12F1E2C0EE38}"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D10C668E-09B2-4052-9C69-DA085EEF3E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5F5EEFA8-1019-4796-8A2A-EB6D0081A1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Video clip – riots in Tottenham</a:t>
            </a:r>
          </a:p>
        </p:txBody>
      </p:sp>
      <p:sp>
        <p:nvSpPr>
          <p:cNvPr id="53252" name="Slide Number Placeholder 3">
            <a:extLst>
              <a:ext uri="{FF2B5EF4-FFF2-40B4-BE49-F238E27FC236}">
                <a16:creationId xmlns:a16="http://schemas.microsoft.com/office/drawing/2014/main" id="{B34FC2CB-99AC-42FC-8A77-C95480AD38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fld id="{EF35FF5F-6E0E-4773-A4F8-C7C57983CB5C}" type="slidenum">
              <a:rPr lang="en-GB" altLang="en-US" sz="1200"/>
              <a:pPr eaLnBrk="1" hangingPunct="1"/>
              <a:t>15</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4929AE-9824-4A98-B042-4C33B15A05AD}"/>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C7F351EE-6609-4A63-BF68-9236605A3BC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B3AE02B-1534-45D8-B732-D2FB2C58F72A}"/>
              </a:ext>
            </a:extLst>
          </p:cNvPr>
          <p:cNvSpPr>
            <a:spLocks noGrp="1"/>
          </p:cNvSpPr>
          <p:nvPr>
            <p:ph type="sldNum" sz="quarter" idx="12"/>
          </p:nvPr>
        </p:nvSpPr>
        <p:spPr/>
        <p:txBody>
          <a:bodyPr/>
          <a:lstStyle>
            <a:lvl1pPr>
              <a:defRPr/>
            </a:lvl1pPr>
          </a:lstStyle>
          <a:p>
            <a:fld id="{DE049B29-205D-4EB2-ABA5-96C4112084FB}" type="slidenum">
              <a:rPr lang="en-GB" altLang="en-US"/>
              <a:pPr/>
              <a:t>‹#›</a:t>
            </a:fld>
            <a:endParaRPr lang="en-GB" altLang="en-US"/>
          </a:p>
        </p:txBody>
      </p:sp>
    </p:spTree>
    <p:extLst>
      <p:ext uri="{BB962C8B-B14F-4D97-AF65-F5344CB8AC3E}">
        <p14:creationId xmlns:p14="http://schemas.microsoft.com/office/powerpoint/2010/main" val="398811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A3DCF5-DFF8-4589-9EDF-ECECFA082EF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7E9E0B8D-7481-4716-BC5A-B8CD988F0E5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849B092-490F-4110-855A-443A5EF1E56F}"/>
              </a:ext>
            </a:extLst>
          </p:cNvPr>
          <p:cNvSpPr>
            <a:spLocks noGrp="1"/>
          </p:cNvSpPr>
          <p:nvPr>
            <p:ph type="sldNum" sz="quarter" idx="12"/>
          </p:nvPr>
        </p:nvSpPr>
        <p:spPr/>
        <p:txBody>
          <a:bodyPr/>
          <a:lstStyle>
            <a:lvl1pPr>
              <a:defRPr/>
            </a:lvl1pPr>
          </a:lstStyle>
          <a:p>
            <a:fld id="{9647D31B-4089-408A-B15F-6EDDEBF0E79F}" type="slidenum">
              <a:rPr lang="en-GB" altLang="en-US"/>
              <a:pPr/>
              <a:t>‹#›</a:t>
            </a:fld>
            <a:endParaRPr lang="en-GB" altLang="en-US"/>
          </a:p>
        </p:txBody>
      </p:sp>
    </p:spTree>
    <p:extLst>
      <p:ext uri="{BB962C8B-B14F-4D97-AF65-F5344CB8AC3E}">
        <p14:creationId xmlns:p14="http://schemas.microsoft.com/office/powerpoint/2010/main" val="31001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746E4D-56BF-4851-BB94-C208F074878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32AB4EC5-21D2-4CC0-9CD5-62D55FCE0B2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BA47CA5-9502-46DA-BE3E-0F8DFCFFD144}"/>
              </a:ext>
            </a:extLst>
          </p:cNvPr>
          <p:cNvSpPr>
            <a:spLocks noGrp="1"/>
          </p:cNvSpPr>
          <p:nvPr>
            <p:ph type="sldNum" sz="quarter" idx="12"/>
          </p:nvPr>
        </p:nvSpPr>
        <p:spPr/>
        <p:txBody>
          <a:bodyPr/>
          <a:lstStyle>
            <a:lvl1pPr>
              <a:defRPr/>
            </a:lvl1pPr>
          </a:lstStyle>
          <a:p>
            <a:fld id="{7D35F836-530B-45F7-967F-2799CFD082E0}" type="slidenum">
              <a:rPr lang="en-GB" altLang="en-US"/>
              <a:pPr/>
              <a:t>‹#›</a:t>
            </a:fld>
            <a:endParaRPr lang="en-GB" altLang="en-US"/>
          </a:p>
        </p:txBody>
      </p:sp>
    </p:spTree>
    <p:extLst>
      <p:ext uri="{BB962C8B-B14F-4D97-AF65-F5344CB8AC3E}">
        <p14:creationId xmlns:p14="http://schemas.microsoft.com/office/powerpoint/2010/main" val="170670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FBEBD5-5588-4A6C-A018-F8BFE08B601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96938D9F-9A91-4662-8715-2B3602B2B68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68794DE-E23B-47F6-9FA6-3359B4B622CD}"/>
              </a:ext>
            </a:extLst>
          </p:cNvPr>
          <p:cNvSpPr>
            <a:spLocks noGrp="1"/>
          </p:cNvSpPr>
          <p:nvPr>
            <p:ph type="sldNum" sz="quarter" idx="12"/>
          </p:nvPr>
        </p:nvSpPr>
        <p:spPr/>
        <p:txBody>
          <a:bodyPr/>
          <a:lstStyle>
            <a:lvl1pPr>
              <a:defRPr/>
            </a:lvl1pPr>
          </a:lstStyle>
          <a:p>
            <a:fld id="{58AEB90E-B16B-45B5-861D-4E5C026F66D7}" type="slidenum">
              <a:rPr lang="en-GB" altLang="en-US"/>
              <a:pPr/>
              <a:t>‹#›</a:t>
            </a:fld>
            <a:endParaRPr lang="en-GB" altLang="en-US"/>
          </a:p>
        </p:txBody>
      </p:sp>
    </p:spTree>
    <p:extLst>
      <p:ext uri="{BB962C8B-B14F-4D97-AF65-F5344CB8AC3E}">
        <p14:creationId xmlns:p14="http://schemas.microsoft.com/office/powerpoint/2010/main" val="163890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A2FC08-BE1F-4325-86AE-CFADCDCA50A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DC6C8C71-A691-4507-B153-FB115F379D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C21354-035E-432F-903A-0FE6413320BC}"/>
              </a:ext>
            </a:extLst>
          </p:cNvPr>
          <p:cNvSpPr>
            <a:spLocks noGrp="1"/>
          </p:cNvSpPr>
          <p:nvPr>
            <p:ph type="sldNum" sz="quarter" idx="12"/>
          </p:nvPr>
        </p:nvSpPr>
        <p:spPr/>
        <p:txBody>
          <a:bodyPr/>
          <a:lstStyle>
            <a:lvl1pPr>
              <a:defRPr/>
            </a:lvl1pPr>
          </a:lstStyle>
          <a:p>
            <a:fld id="{50835F90-5C5B-4847-9F32-591294C23C75}" type="slidenum">
              <a:rPr lang="en-GB" altLang="en-US"/>
              <a:pPr/>
              <a:t>‹#›</a:t>
            </a:fld>
            <a:endParaRPr lang="en-GB" altLang="en-US"/>
          </a:p>
        </p:txBody>
      </p:sp>
    </p:spTree>
    <p:extLst>
      <p:ext uri="{BB962C8B-B14F-4D97-AF65-F5344CB8AC3E}">
        <p14:creationId xmlns:p14="http://schemas.microsoft.com/office/powerpoint/2010/main" val="160654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7FE132A-9C44-46B8-ADE1-E66718FCBB51}"/>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4F3487D2-CE80-4CDD-9DF9-6D82EE4FFE3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66EB1C3-9661-41AD-A1F3-D10593451152}"/>
              </a:ext>
            </a:extLst>
          </p:cNvPr>
          <p:cNvSpPr>
            <a:spLocks noGrp="1"/>
          </p:cNvSpPr>
          <p:nvPr>
            <p:ph type="sldNum" sz="quarter" idx="12"/>
          </p:nvPr>
        </p:nvSpPr>
        <p:spPr/>
        <p:txBody>
          <a:bodyPr/>
          <a:lstStyle>
            <a:lvl1pPr>
              <a:defRPr/>
            </a:lvl1pPr>
          </a:lstStyle>
          <a:p>
            <a:fld id="{1945F93B-E641-45CC-A46A-7AF7CEF4E47A}" type="slidenum">
              <a:rPr lang="en-GB" altLang="en-US"/>
              <a:pPr/>
              <a:t>‹#›</a:t>
            </a:fld>
            <a:endParaRPr lang="en-GB" altLang="en-US"/>
          </a:p>
        </p:txBody>
      </p:sp>
    </p:spTree>
    <p:extLst>
      <p:ext uri="{BB962C8B-B14F-4D97-AF65-F5344CB8AC3E}">
        <p14:creationId xmlns:p14="http://schemas.microsoft.com/office/powerpoint/2010/main" val="353602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8B47896-F0A9-4546-906E-5BC1FEEBAF34}"/>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9B7192EB-CFB6-494E-A1C8-3663A9EC6601}"/>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0CC2CB4-ED26-4B3D-B57F-A4C3AC786F87}"/>
              </a:ext>
            </a:extLst>
          </p:cNvPr>
          <p:cNvSpPr>
            <a:spLocks noGrp="1"/>
          </p:cNvSpPr>
          <p:nvPr>
            <p:ph type="sldNum" sz="quarter" idx="12"/>
          </p:nvPr>
        </p:nvSpPr>
        <p:spPr/>
        <p:txBody>
          <a:bodyPr/>
          <a:lstStyle>
            <a:lvl1pPr>
              <a:defRPr/>
            </a:lvl1pPr>
          </a:lstStyle>
          <a:p>
            <a:fld id="{EBCDF643-5338-4E59-AA42-36AC80C38B08}" type="slidenum">
              <a:rPr lang="en-GB" altLang="en-US"/>
              <a:pPr/>
              <a:t>‹#›</a:t>
            </a:fld>
            <a:endParaRPr lang="en-GB" altLang="en-US"/>
          </a:p>
        </p:txBody>
      </p:sp>
    </p:spTree>
    <p:extLst>
      <p:ext uri="{BB962C8B-B14F-4D97-AF65-F5344CB8AC3E}">
        <p14:creationId xmlns:p14="http://schemas.microsoft.com/office/powerpoint/2010/main" val="386322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10FC7B7-B8D5-44E4-A58C-469B93BC70AD}"/>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8802FDEE-748C-46E6-A045-0455CBB531D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66B39362-8DD0-4B22-BB57-11E3127C71F9}"/>
              </a:ext>
            </a:extLst>
          </p:cNvPr>
          <p:cNvSpPr>
            <a:spLocks noGrp="1"/>
          </p:cNvSpPr>
          <p:nvPr>
            <p:ph type="sldNum" sz="quarter" idx="12"/>
          </p:nvPr>
        </p:nvSpPr>
        <p:spPr/>
        <p:txBody>
          <a:bodyPr/>
          <a:lstStyle>
            <a:lvl1pPr>
              <a:defRPr/>
            </a:lvl1pPr>
          </a:lstStyle>
          <a:p>
            <a:fld id="{B8750989-81BC-402F-B2CB-96E5D3F6E2D5}" type="slidenum">
              <a:rPr lang="en-GB" altLang="en-US"/>
              <a:pPr/>
              <a:t>‹#›</a:t>
            </a:fld>
            <a:endParaRPr lang="en-GB" altLang="en-US"/>
          </a:p>
        </p:txBody>
      </p:sp>
    </p:spTree>
    <p:extLst>
      <p:ext uri="{BB962C8B-B14F-4D97-AF65-F5344CB8AC3E}">
        <p14:creationId xmlns:p14="http://schemas.microsoft.com/office/powerpoint/2010/main" val="256775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E45237-0320-4475-A9A2-D021B3267D41}"/>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63B1CBC4-4014-4EC4-BD6D-F78E8A905F5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0F8158D-2D8E-4B53-8E31-20EA656108C0}"/>
              </a:ext>
            </a:extLst>
          </p:cNvPr>
          <p:cNvSpPr>
            <a:spLocks noGrp="1"/>
          </p:cNvSpPr>
          <p:nvPr>
            <p:ph type="sldNum" sz="quarter" idx="12"/>
          </p:nvPr>
        </p:nvSpPr>
        <p:spPr/>
        <p:txBody>
          <a:bodyPr/>
          <a:lstStyle>
            <a:lvl1pPr>
              <a:defRPr/>
            </a:lvl1pPr>
          </a:lstStyle>
          <a:p>
            <a:fld id="{19E56F5A-A1FC-4E06-8CA4-F4AE2C23B7C2}" type="slidenum">
              <a:rPr lang="en-GB" altLang="en-US"/>
              <a:pPr/>
              <a:t>‹#›</a:t>
            </a:fld>
            <a:endParaRPr lang="en-GB" altLang="en-US"/>
          </a:p>
        </p:txBody>
      </p:sp>
    </p:spTree>
    <p:extLst>
      <p:ext uri="{BB962C8B-B14F-4D97-AF65-F5344CB8AC3E}">
        <p14:creationId xmlns:p14="http://schemas.microsoft.com/office/powerpoint/2010/main" val="376168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C8EC126-CC06-4A2F-A8FC-853112648E6B}"/>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8D814951-3472-4304-85B9-10E30F30E0C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0198E70-C314-4222-8C73-DD70D5343955}"/>
              </a:ext>
            </a:extLst>
          </p:cNvPr>
          <p:cNvSpPr>
            <a:spLocks noGrp="1"/>
          </p:cNvSpPr>
          <p:nvPr>
            <p:ph type="sldNum" sz="quarter" idx="12"/>
          </p:nvPr>
        </p:nvSpPr>
        <p:spPr/>
        <p:txBody>
          <a:bodyPr/>
          <a:lstStyle>
            <a:lvl1pPr>
              <a:defRPr/>
            </a:lvl1pPr>
          </a:lstStyle>
          <a:p>
            <a:fld id="{9725FD43-BD35-431A-ACB8-C9EACA389B14}" type="slidenum">
              <a:rPr lang="en-GB" altLang="en-US"/>
              <a:pPr/>
              <a:t>‹#›</a:t>
            </a:fld>
            <a:endParaRPr lang="en-GB" altLang="en-US"/>
          </a:p>
        </p:txBody>
      </p:sp>
    </p:spTree>
    <p:extLst>
      <p:ext uri="{BB962C8B-B14F-4D97-AF65-F5344CB8AC3E}">
        <p14:creationId xmlns:p14="http://schemas.microsoft.com/office/powerpoint/2010/main" val="212828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1EEB099-BFB1-4729-94A7-C34AB02D5E86}"/>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BBDDE97C-68A3-49A5-B705-17C9D8BC7BB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B9A28D4-7C05-4BF2-A31D-3A40ADD24827}"/>
              </a:ext>
            </a:extLst>
          </p:cNvPr>
          <p:cNvSpPr>
            <a:spLocks noGrp="1"/>
          </p:cNvSpPr>
          <p:nvPr>
            <p:ph type="sldNum" sz="quarter" idx="12"/>
          </p:nvPr>
        </p:nvSpPr>
        <p:spPr/>
        <p:txBody>
          <a:bodyPr/>
          <a:lstStyle>
            <a:lvl1pPr>
              <a:defRPr/>
            </a:lvl1pPr>
          </a:lstStyle>
          <a:p>
            <a:fld id="{FED50F6A-944C-4BAC-B37A-C29D74A85280}" type="slidenum">
              <a:rPr lang="en-GB" altLang="en-US"/>
              <a:pPr/>
              <a:t>‹#›</a:t>
            </a:fld>
            <a:endParaRPr lang="en-GB" altLang="en-US"/>
          </a:p>
        </p:txBody>
      </p:sp>
    </p:spTree>
    <p:extLst>
      <p:ext uri="{BB962C8B-B14F-4D97-AF65-F5344CB8AC3E}">
        <p14:creationId xmlns:p14="http://schemas.microsoft.com/office/powerpoint/2010/main" val="4264877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2BF362B-892E-4A85-8A67-B52AD083C8C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ABCA7952-28AD-487F-8662-DBEEEA92C3A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1A7DD6E-85AF-42E5-AC4B-AEF17668DEB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a:extLst>
              <a:ext uri="{FF2B5EF4-FFF2-40B4-BE49-F238E27FC236}">
                <a16:creationId xmlns:a16="http://schemas.microsoft.com/office/drawing/2014/main" id="{644B590A-BC9A-4ECC-BDCC-21832EF0533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3FF0688B-A2DA-460D-AE97-3999CF3E260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AEC9823-6A69-4AD7-A268-7C3CAC5F5CF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LL0pqxiuh50"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www.youtube.com/watch?v=UnWsQFPM4A0" TargetMode="External"/><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huffingtonpost.com/2009/11/05/the-most-scandalous-white_n_347157.html?slidenumber=V%2BWmYg8t84Y%3D&amp;slideshow#slide_ima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guardian.co.uk/world/2009/mar/09/torture-guantanamo-rendition"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a:extLst>
              <a:ext uri="{FF2B5EF4-FFF2-40B4-BE49-F238E27FC236}">
                <a16:creationId xmlns:a16="http://schemas.microsoft.com/office/drawing/2014/main" id="{0ACC5660-CB6F-4792-93E8-C7A58CD0B6D0}"/>
              </a:ext>
            </a:extLst>
          </p:cNvPr>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3200"/>
              <a:t>Brief summary of Marxist explanations of crime.</a:t>
            </a:r>
          </a:p>
        </p:txBody>
      </p:sp>
      <p:pic>
        <p:nvPicPr>
          <p:cNvPr id="44034" name="Picture 2">
            <a:extLst>
              <a:ext uri="{FF2B5EF4-FFF2-40B4-BE49-F238E27FC236}">
                <a16:creationId xmlns:a16="http://schemas.microsoft.com/office/drawing/2014/main" id="{5A84B3A4-0E98-4516-8C93-EE43111E1C0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60768">
            <a:off x="5875338" y="588963"/>
            <a:ext cx="3167062"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3">
            <a:extLst>
              <a:ext uri="{FF2B5EF4-FFF2-40B4-BE49-F238E27FC236}">
                <a16:creationId xmlns:a16="http://schemas.microsoft.com/office/drawing/2014/main" id="{32CF4F2A-5ADF-4E96-9444-28D361CCB870}"/>
              </a:ext>
            </a:extLst>
          </p:cNvPr>
          <p:cNvSpPr txBox="1">
            <a:spLocks noChangeArrowheads="1"/>
          </p:cNvSpPr>
          <p:nvPr/>
        </p:nvSpPr>
        <p:spPr bwMode="auto">
          <a:xfrm>
            <a:off x="0" y="785813"/>
            <a:ext cx="5786438" cy="735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t>Capitalism causes crime – it is </a:t>
            </a:r>
            <a:r>
              <a:rPr lang="en-GB" altLang="en-US" sz="2800" u="sng"/>
              <a:t>criminogenic</a:t>
            </a:r>
          </a:p>
          <a:p>
            <a:pPr eaLnBrk="1" hangingPunct="1"/>
            <a:endParaRPr lang="en-GB" altLang="en-US" sz="2800"/>
          </a:p>
          <a:p>
            <a:pPr eaLnBrk="1" hangingPunct="1"/>
            <a:r>
              <a:rPr lang="en-GB" altLang="en-US" sz="2800"/>
              <a:t>The Law benefits the rich and powerful</a:t>
            </a:r>
          </a:p>
          <a:p>
            <a:pPr eaLnBrk="1" hangingPunct="1"/>
            <a:endParaRPr lang="en-GB" altLang="en-US" sz="2800"/>
          </a:p>
          <a:p>
            <a:pPr eaLnBrk="1" hangingPunct="1"/>
            <a:r>
              <a:rPr lang="en-GB" altLang="en-US" sz="2800"/>
              <a:t>Middle and upper class crime is ignored</a:t>
            </a:r>
          </a:p>
          <a:p>
            <a:pPr eaLnBrk="1" hangingPunct="1"/>
            <a:r>
              <a:rPr lang="en-GB" altLang="en-US" sz="2800"/>
              <a:t>Laws are enforced selectively</a:t>
            </a:r>
          </a:p>
          <a:p>
            <a:pPr eaLnBrk="1" hangingPunct="1"/>
            <a:r>
              <a:rPr lang="en-GB" altLang="en-US" sz="2800"/>
              <a:t>Inequality caused by capitalism causes working-class crime – Robin Hood Theory</a:t>
            </a:r>
          </a:p>
          <a:p>
            <a:pPr eaLnBrk="1" hangingPunct="1"/>
            <a:r>
              <a:rPr lang="en-GB" altLang="en-US" sz="2800">
                <a:hlinkClick r:id="rId3"/>
              </a:rPr>
              <a:t>http://www.youtube.com/watch?v=LL0pqxiuh50</a:t>
            </a:r>
            <a:endParaRPr lang="en-GB" altLang="en-US" sz="2800"/>
          </a:p>
          <a:p>
            <a:pPr eaLnBrk="1" hangingPunct="1"/>
            <a:endParaRPr lang="en-GB" altLang="en-US" sz="2800"/>
          </a:p>
          <a:p>
            <a:pPr eaLnBrk="1" hangingPunct="1"/>
            <a:endParaRPr lang="en-GB" altLang="en-US" sz="2800"/>
          </a:p>
          <a:p>
            <a:pPr eaLnBrk="1" hangingPunct="1"/>
            <a:r>
              <a:rPr lang="en-GB" altLang="en-US"/>
              <a:t>  </a:t>
            </a:r>
          </a:p>
        </p:txBody>
      </p:sp>
      <p:pic>
        <p:nvPicPr>
          <p:cNvPr id="44035" name="Picture 3">
            <a:extLst>
              <a:ext uri="{FF2B5EF4-FFF2-40B4-BE49-F238E27FC236}">
                <a16:creationId xmlns:a16="http://schemas.microsoft.com/office/drawing/2014/main" id="{DEEAD86E-234D-4D90-836D-AB63A939BC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5227638"/>
            <a:ext cx="17907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607634A-EED2-4FED-A635-56730F91E479}"/>
              </a:ext>
            </a:extLst>
          </p:cNvPr>
          <p:cNvSpPr txBox="1">
            <a:spLocks noChangeArrowheads="1"/>
          </p:cNvSpPr>
          <p:nvPr/>
        </p:nvSpPr>
        <p:spPr bwMode="auto">
          <a:xfrm>
            <a:off x="0" y="2143125"/>
            <a:ext cx="9144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1400">
                <a:solidFill>
                  <a:schemeClr val="bg1"/>
                </a:solidFill>
              </a:rPr>
              <a:t>-.</a:t>
            </a:r>
          </a:p>
          <a:p>
            <a:pPr eaLnBrk="1" hangingPunct="1"/>
            <a:endParaRPr lang="en-GB" altLang="en-US" sz="5000">
              <a:solidFill>
                <a:schemeClr val="bg1"/>
              </a:solidFill>
            </a:endParaRPr>
          </a:p>
          <a:p>
            <a:pPr eaLnBrk="1" hangingPunct="1"/>
            <a:endParaRPr lang="en-GB" altLang="en-US" sz="5000">
              <a:solidFill>
                <a:schemeClr val="bg1"/>
              </a:solidFill>
            </a:endParaRPr>
          </a:p>
          <a:p>
            <a:pPr eaLnBrk="1" hangingPunct="1"/>
            <a:endParaRPr lang="en-GB" altLang="en-US"/>
          </a:p>
        </p:txBody>
      </p:sp>
      <p:sp>
        <p:nvSpPr>
          <p:cNvPr id="2055" name="TextBox 6">
            <a:extLst>
              <a:ext uri="{FF2B5EF4-FFF2-40B4-BE49-F238E27FC236}">
                <a16:creationId xmlns:a16="http://schemas.microsoft.com/office/drawing/2014/main" id="{A501C537-8A04-4DB4-B594-81729190A632}"/>
              </a:ext>
            </a:extLst>
          </p:cNvPr>
          <p:cNvSpPr txBox="1">
            <a:spLocks noChangeArrowheads="1"/>
          </p:cNvSpPr>
          <p:nvPr/>
        </p:nvSpPr>
        <p:spPr bwMode="auto">
          <a:xfrm>
            <a:off x="0" y="3071813"/>
            <a:ext cx="8929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endParaRPr lang="en-GB" altLang="en-US">
              <a:solidFill>
                <a:schemeClr val="bg1"/>
              </a:solidFill>
            </a:endParaRPr>
          </a:p>
          <a:p>
            <a:pPr eaLnBrk="1" hangingPunct="1"/>
            <a:endParaRPr lang="en-GB" altLang="en-US">
              <a:solidFill>
                <a:schemeClr val="bg1"/>
              </a:solidFill>
            </a:endParaRPr>
          </a:p>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fltVal val="0"/>
                                          </p:val>
                                        </p:tav>
                                        <p:tav tm="100000">
                                          <p:val>
                                            <p:strVal val="#ppt_w"/>
                                          </p:val>
                                        </p:tav>
                                      </p:tavLst>
                                    </p:anim>
                                    <p:anim calcmode="lin" valueType="num">
                                      <p:cBhvr>
                                        <p:cTn id="8" dur="1000" fill="hold"/>
                                        <p:tgtEl>
                                          <p:spTgt spid="44034"/>
                                        </p:tgtEl>
                                        <p:attrNameLst>
                                          <p:attrName>ppt_h</p:attrName>
                                        </p:attrNameLst>
                                      </p:cBhvr>
                                      <p:tavLst>
                                        <p:tav tm="0">
                                          <p:val>
                                            <p:fltVal val="0"/>
                                          </p:val>
                                        </p:tav>
                                        <p:tav tm="100000">
                                          <p:val>
                                            <p:strVal val="#ppt_h"/>
                                          </p:val>
                                        </p:tav>
                                      </p:tavLst>
                                    </p:anim>
                                    <p:anim calcmode="lin" valueType="num">
                                      <p:cBhvr>
                                        <p:cTn id="9" dur="1000" fill="hold"/>
                                        <p:tgtEl>
                                          <p:spTgt spid="44034"/>
                                        </p:tgtEl>
                                        <p:attrNameLst>
                                          <p:attrName>style.rotation</p:attrName>
                                        </p:attrNameLst>
                                      </p:cBhvr>
                                      <p:tavLst>
                                        <p:tav tm="0">
                                          <p:val>
                                            <p:fltVal val="90"/>
                                          </p:val>
                                        </p:tav>
                                        <p:tav tm="100000">
                                          <p:val>
                                            <p:fltVal val="0"/>
                                          </p:val>
                                        </p:tav>
                                      </p:tavLst>
                                    </p:anim>
                                    <p:animEffect transition="in" filter="fade">
                                      <p:cBhvr>
                                        <p:cTn id="10" dur="1000"/>
                                        <p:tgtEl>
                                          <p:spTgt spid="440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4035"/>
                                        </p:tgtEl>
                                        <p:attrNameLst>
                                          <p:attrName>style.visibility</p:attrName>
                                        </p:attrNameLst>
                                      </p:cBhvr>
                                      <p:to>
                                        <p:strVal val="visible"/>
                                      </p:to>
                                    </p:set>
                                    <p:animEffect transition="in" filter="fade">
                                      <p:cBhvr>
                                        <p:cTn id="15" dur="2000"/>
                                        <p:tgtEl>
                                          <p:spTgt spid="440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0" dur="5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5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2" dur="50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93137031-097D-416D-8101-343CCCE74B82}"/>
              </a:ext>
            </a:extLst>
          </p:cNvPr>
          <p:cNvSpPr txBox="1">
            <a:spLocks noChangeArrowheads="1"/>
          </p:cNvSpPr>
          <p:nvPr/>
        </p:nvSpPr>
        <p:spPr bwMode="auto">
          <a:xfrm>
            <a:off x="0" y="0"/>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3600">
                <a:solidFill>
                  <a:srgbClr val="00B050"/>
                </a:solidFill>
              </a:rPr>
              <a:t>Non-decision making </a:t>
            </a:r>
            <a:r>
              <a:rPr lang="en-GB" altLang="en-US" sz="3600"/>
              <a:t>is what happens in the creation of laws: many human needs are ignored in favour of the ruling class. </a:t>
            </a:r>
          </a:p>
          <a:p>
            <a:pPr eaLnBrk="1" hangingPunct="1"/>
            <a:endParaRPr lang="en-GB" altLang="en-US" sz="3600"/>
          </a:p>
          <a:p>
            <a:pPr eaLnBrk="1" hangingPunct="1"/>
            <a:r>
              <a:rPr lang="en-GB" altLang="en-US" sz="3600"/>
              <a:t>Chambliss gives the example of situations which might have been defined as criminal if the ruling class did not have so much power. </a:t>
            </a:r>
          </a:p>
          <a:p>
            <a:pPr eaLnBrk="1" hangingPunct="1"/>
            <a:endParaRPr lang="en-GB" altLang="en-US" sz="3600"/>
          </a:p>
          <a:p>
            <a:pPr eaLnBrk="1" hangingPunct="1"/>
            <a:r>
              <a:rPr lang="en-GB" altLang="en-US" sz="3600"/>
              <a:t>For example, why do footballers earn obscene amounts of money while some people, in the same country, can barely afford to eat?</a:t>
            </a:r>
          </a:p>
          <a:p>
            <a:pPr eaLnBrk="1" hangingPunct="1"/>
            <a:r>
              <a:rPr lang="en-GB" altLang="en-US" sz="36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8914">
                                            <p:txEl>
                                              <p:pRg st="0" end="0"/>
                                            </p:txEl>
                                          </p:spTgt>
                                        </p:tgtEl>
                                        <p:attrNameLst>
                                          <p:attrName>style.visibility</p:attrName>
                                        </p:attrNameLst>
                                      </p:cBhvr>
                                      <p:to>
                                        <p:strVal val="visible"/>
                                      </p:to>
                                    </p:set>
                                    <p:anim calcmode="discrete" valueType="clr">
                                      <p:cBhvr override="childStyle">
                                        <p:cTn id="7" dur="500"/>
                                        <p:tgtEl>
                                          <p:spTgt spid="389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8914">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38914">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8914">
                                            <p:txEl>
                                              <p:pRg st="2" end="2"/>
                                            </p:txEl>
                                          </p:spTgt>
                                        </p:tgtEl>
                                        <p:attrNameLst>
                                          <p:attrName>style.visibility</p:attrName>
                                        </p:attrNameLst>
                                      </p:cBhvr>
                                      <p:to>
                                        <p:strVal val="visible"/>
                                      </p:to>
                                    </p:set>
                                    <p:anim calcmode="discrete" valueType="clr">
                                      <p:cBhvr override="childStyle">
                                        <p:cTn id="14" dur="500"/>
                                        <p:tgtEl>
                                          <p:spTgt spid="389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38914">
                                            <p:txEl>
                                              <p:pRg st="2" end="2"/>
                                            </p:txEl>
                                          </p:spTgt>
                                        </p:tgtEl>
                                        <p:attrNameLst>
                                          <p:attrName>fillcolor</p:attrName>
                                        </p:attrNameLst>
                                      </p:cBhvr>
                                      <p:tavLst>
                                        <p:tav tm="0">
                                          <p:val>
                                            <p:clrVal>
                                              <a:schemeClr val="accent2"/>
                                            </p:clrVal>
                                          </p:val>
                                        </p:tav>
                                        <p:tav tm="50000">
                                          <p:val>
                                            <p:clrVal>
                                              <a:schemeClr val="hlink"/>
                                            </p:clrVal>
                                          </p:val>
                                        </p:tav>
                                      </p:tavLst>
                                    </p:anim>
                                    <p:set>
                                      <p:cBhvr>
                                        <p:cTn id="16" dur="500"/>
                                        <p:tgtEl>
                                          <p:spTgt spid="38914">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8914">
                                            <p:txEl>
                                              <p:pRg st="4" end="4"/>
                                            </p:txEl>
                                          </p:spTgt>
                                        </p:tgtEl>
                                        <p:attrNameLst>
                                          <p:attrName>style.visibility</p:attrName>
                                        </p:attrNameLst>
                                      </p:cBhvr>
                                      <p:to>
                                        <p:strVal val="visible"/>
                                      </p:to>
                                    </p:set>
                                    <p:anim calcmode="discrete" valueType="clr">
                                      <p:cBhvr override="childStyle">
                                        <p:cTn id="21" dur="80"/>
                                        <p:tgtEl>
                                          <p:spTgt spid="3891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8914">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3891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a:extLst>
              <a:ext uri="{FF2B5EF4-FFF2-40B4-BE49-F238E27FC236}">
                <a16:creationId xmlns:a16="http://schemas.microsoft.com/office/drawing/2014/main" id="{0A2BDCCD-D5C2-4219-9D7D-63908D6AC2D8}"/>
              </a:ext>
            </a:extLst>
          </p:cNvPr>
          <p:cNvSpPr txBox="1">
            <a:spLocks noChangeArrowheads="1"/>
          </p:cNvSpPr>
          <p:nvPr/>
        </p:nvSpPr>
        <p:spPr bwMode="auto">
          <a:xfrm>
            <a:off x="0" y="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3600"/>
              <a:t>Angela Davis, former leader of the Black Panthers said; </a:t>
            </a:r>
          </a:p>
        </p:txBody>
      </p:sp>
      <p:pic>
        <p:nvPicPr>
          <p:cNvPr id="97285" name="Picture 5" descr="angela_davis_blogspot">
            <a:extLst>
              <a:ext uri="{FF2B5EF4-FFF2-40B4-BE49-F238E27FC236}">
                <a16:creationId xmlns:a16="http://schemas.microsoft.com/office/drawing/2014/main" id="{83224F83-1F6E-421A-9887-0E0E11313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859088"/>
            <a:ext cx="5754687"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AutoShape 6">
            <a:extLst>
              <a:ext uri="{FF2B5EF4-FFF2-40B4-BE49-F238E27FC236}">
                <a16:creationId xmlns:a16="http://schemas.microsoft.com/office/drawing/2014/main" id="{FDA0B3AB-6F64-470C-AF5C-8B5CD2A6002F}"/>
              </a:ext>
            </a:extLst>
          </p:cNvPr>
          <p:cNvSpPr>
            <a:spLocks noChangeArrowheads="1"/>
          </p:cNvSpPr>
          <p:nvPr/>
        </p:nvSpPr>
        <p:spPr bwMode="auto">
          <a:xfrm>
            <a:off x="0" y="1268413"/>
            <a:ext cx="5508625" cy="4032250"/>
          </a:xfrm>
          <a:prstGeom prst="wedgeRoundRectCallout">
            <a:avLst>
              <a:gd name="adj1" fmla="val 71699"/>
              <a:gd name="adj2" fmla="val 36495"/>
              <a:gd name="adj3" fmla="val 16667"/>
            </a:avLst>
          </a:prstGeom>
          <a:solidFill>
            <a:srgbClr val="FFFF00"/>
          </a:solidFill>
          <a:ln w="9525">
            <a:solidFill>
              <a:schemeClr val="tx1"/>
            </a:solidFill>
            <a:miter lim="800000"/>
            <a:headEnd/>
            <a:tailEnd/>
          </a:ln>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3200"/>
              <a:t>“The real criminals in this society are not all the people who populate the prisons across the sate, but those people who have stolen the wealth of the world from the people.”</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2"/>
                                        </p:tgtEl>
                                        <p:attrNameLst>
                                          <p:attrName>style.visibility</p:attrName>
                                        </p:attrNameLst>
                                      </p:cBhvr>
                                      <p:to>
                                        <p:strVal val="visible"/>
                                      </p:to>
                                    </p:set>
                                    <p:anim calcmode="discrete" valueType="clr">
                                      <p:cBhvr override="childStyle">
                                        <p:cTn id="7" dur="500"/>
                                        <p:tgtEl>
                                          <p:spTgt spid="9728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97282"/>
                                        </p:tgtEl>
                                        <p:attrNameLst>
                                          <p:attrName>fillcolor</p:attrName>
                                        </p:attrNameLst>
                                      </p:cBhvr>
                                      <p:tavLst>
                                        <p:tav tm="0">
                                          <p:val>
                                            <p:clrVal>
                                              <a:schemeClr val="accent2"/>
                                            </p:clrVal>
                                          </p:val>
                                        </p:tav>
                                        <p:tav tm="50000">
                                          <p:val>
                                            <p:clrVal>
                                              <a:schemeClr val="hlink"/>
                                            </p:clrVal>
                                          </p:val>
                                        </p:tav>
                                      </p:tavLst>
                                    </p:anim>
                                    <p:set>
                                      <p:cBhvr>
                                        <p:cTn id="9" dur="500"/>
                                        <p:tgtEl>
                                          <p:spTgt spid="972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97285"/>
                                        </p:tgtEl>
                                        <p:attrNameLst>
                                          <p:attrName>style.visibility</p:attrName>
                                        </p:attrNameLst>
                                      </p:cBhvr>
                                      <p:to>
                                        <p:strVal val="visible"/>
                                      </p:to>
                                    </p:set>
                                    <p:animEffect transition="in" filter="fade">
                                      <p:cBhvr>
                                        <p:cTn id="14" dur="2000"/>
                                        <p:tgtEl>
                                          <p:spTgt spid="9728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7286"/>
                                        </p:tgtEl>
                                        <p:attrNameLst>
                                          <p:attrName>style.visibility</p:attrName>
                                        </p:attrNameLst>
                                      </p:cBhvr>
                                      <p:to>
                                        <p:strVal val="visible"/>
                                      </p:to>
                                    </p:set>
                                    <p:anim calcmode="discrete" valueType="clr">
                                      <p:cBhvr override="childStyle">
                                        <p:cTn id="19" dur="500"/>
                                        <p:tgtEl>
                                          <p:spTgt spid="97286"/>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97286"/>
                                        </p:tgtEl>
                                        <p:attrNameLst>
                                          <p:attrName>fillcolor</p:attrName>
                                        </p:attrNameLst>
                                      </p:cBhvr>
                                      <p:tavLst>
                                        <p:tav tm="0">
                                          <p:val>
                                            <p:clrVal>
                                              <a:schemeClr val="accent2"/>
                                            </p:clrVal>
                                          </p:val>
                                        </p:tav>
                                        <p:tav tm="50000">
                                          <p:val>
                                            <p:clrVal>
                                              <a:schemeClr val="hlink"/>
                                            </p:clrVal>
                                          </p:val>
                                        </p:tav>
                                      </p:tavLst>
                                    </p:anim>
                                    <p:set>
                                      <p:cBhvr>
                                        <p:cTn id="21" dur="500"/>
                                        <p:tgtEl>
                                          <p:spTgt spid="972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003D7973-100E-4AC3-AE8C-F3E545607D0D}"/>
              </a:ext>
            </a:extLst>
          </p:cNvPr>
          <p:cNvSpPr txBox="1">
            <a:spLocks noChangeArrowheads="1"/>
          </p:cNvSpPr>
          <p:nvPr/>
        </p:nvSpPr>
        <p:spPr bwMode="auto">
          <a:xfrm>
            <a:off x="0" y="0"/>
            <a:ext cx="9144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3600">
                <a:solidFill>
                  <a:srgbClr val="00CC00"/>
                </a:solidFill>
              </a:rPr>
              <a:t>RESEARCH METHOD: purely theoretical.</a:t>
            </a:r>
          </a:p>
          <a:p>
            <a:pPr eaLnBrk="1" hangingPunct="1"/>
            <a:endParaRPr lang="en-GB" altLang="en-US" sz="3600">
              <a:solidFill>
                <a:srgbClr val="FF0000"/>
              </a:solidFill>
            </a:endParaRPr>
          </a:p>
          <a:p>
            <a:pPr eaLnBrk="1" hangingPunct="1"/>
            <a:r>
              <a:rPr lang="en-GB" altLang="en-US" sz="3600">
                <a:solidFill>
                  <a:schemeClr val="accent1"/>
                </a:solidFill>
              </a:rPr>
              <a:t>WEAKNESSES: firstly, it’s purely theoretical which, although a useful springboard, lacks empirical rigour. Secondly, Health and Safety Laws are designed to protect the rights and health of all employees, particularly manual workers (mainly working class).</a:t>
            </a:r>
          </a:p>
          <a:p>
            <a:pPr eaLnBrk="1" hangingPunct="1">
              <a:spcBef>
                <a:spcPct val="50000"/>
              </a:spcBef>
            </a:pPr>
            <a:endParaRPr lang="en-GB"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5842">
                                            <p:txEl>
                                              <p:pRg st="0" end="0"/>
                                            </p:txEl>
                                          </p:spTgt>
                                        </p:tgtEl>
                                        <p:attrNameLst>
                                          <p:attrName>style.visibility</p:attrName>
                                        </p:attrNameLst>
                                      </p:cBhvr>
                                      <p:to>
                                        <p:strVal val="visible"/>
                                      </p:to>
                                    </p:set>
                                    <p:anim calcmode="discrete" valueType="clr">
                                      <p:cBhvr override="childStyle">
                                        <p:cTn id="7" dur="80"/>
                                        <p:tgtEl>
                                          <p:spTgt spid="3584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4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584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5842">
                                            <p:txEl>
                                              <p:pRg st="2" end="2"/>
                                            </p:txEl>
                                          </p:spTgt>
                                        </p:tgtEl>
                                        <p:attrNameLst>
                                          <p:attrName>style.visibility</p:attrName>
                                        </p:attrNameLst>
                                      </p:cBhvr>
                                      <p:to>
                                        <p:strVal val="visible"/>
                                      </p:to>
                                    </p:set>
                                    <p:anim calcmode="discrete" valueType="clr">
                                      <p:cBhvr override="childStyle">
                                        <p:cTn id="14" dur="80"/>
                                        <p:tgtEl>
                                          <p:spTgt spid="3584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5842">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584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5A9358B-E7BD-4E71-9A4A-1926469DF6A7}"/>
              </a:ext>
            </a:extLst>
          </p:cNvPr>
          <p:cNvSpPr>
            <a:spLocks noGrp="1"/>
          </p:cNvSpPr>
          <p:nvPr>
            <p:ph type="title"/>
          </p:nvPr>
        </p:nvSpPr>
        <p:spPr/>
        <p:txBody>
          <a:bodyPr/>
          <a:lstStyle/>
          <a:p>
            <a:r>
              <a:rPr lang="en-GB" altLang="en-US"/>
              <a:t>Louis Althusser</a:t>
            </a:r>
          </a:p>
        </p:txBody>
      </p:sp>
      <p:sp>
        <p:nvSpPr>
          <p:cNvPr id="14339" name="Content Placeholder 2">
            <a:extLst>
              <a:ext uri="{FF2B5EF4-FFF2-40B4-BE49-F238E27FC236}">
                <a16:creationId xmlns:a16="http://schemas.microsoft.com/office/drawing/2014/main" id="{A834D456-8109-4519-9A22-3DFF864A0E6D}"/>
              </a:ext>
            </a:extLst>
          </p:cNvPr>
          <p:cNvSpPr>
            <a:spLocks noGrp="1"/>
          </p:cNvSpPr>
          <p:nvPr>
            <p:ph idx="1"/>
          </p:nvPr>
        </p:nvSpPr>
        <p:spPr/>
        <p:txBody>
          <a:bodyPr/>
          <a:lstStyle/>
          <a:p>
            <a:r>
              <a:rPr lang="en-GB" altLang="en-US"/>
              <a:t>What is the Ideological State Appartus?</a:t>
            </a:r>
          </a:p>
          <a:p>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2E82D5AF-3B28-4182-9FF8-360EF6770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4876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2">
            <a:extLst>
              <a:ext uri="{FF2B5EF4-FFF2-40B4-BE49-F238E27FC236}">
                <a16:creationId xmlns:a16="http://schemas.microsoft.com/office/drawing/2014/main" id="{9958E4C1-072B-4E1B-9F22-01F501B04CB4}"/>
              </a:ext>
            </a:extLst>
          </p:cNvPr>
          <p:cNvSpPr txBox="1">
            <a:spLocks noChangeArrowheads="1"/>
          </p:cNvSpPr>
          <p:nvPr/>
        </p:nvSpPr>
        <p:spPr bwMode="auto">
          <a:xfrm>
            <a:off x="0" y="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3600"/>
              <a:t>This is Ali Desai.</a:t>
            </a:r>
          </a:p>
          <a:p>
            <a:pPr eaLnBrk="1" hangingPunct="1"/>
            <a:r>
              <a:rPr lang="en-GB" altLang="en-US" sz="3600"/>
              <a:t>He was the highest ranking minority ethnic police officer in England. </a:t>
            </a:r>
          </a:p>
        </p:txBody>
      </p:sp>
      <p:sp>
        <p:nvSpPr>
          <p:cNvPr id="49156" name="TextBox 3">
            <a:extLst>
              <a:ext uri="{FF2B5EF4-FFF2-40B4-BE49-F238E27FC236}">
                <a16:creationId xmlns:a16="http://schemas.microsoft.com/office/drawing/2014/main" id="{13278637-51D6-44B1-ADBB-CD388A74CC15}"/>
              </a:ext>
            </a:extLst>
          </p:cNvPr>
          <p:cNvSpPr txBox="1">
            <a:spLocks noChangeArrowheads="1"/>
          </p:cNvSpPr>
          <p:nvPr/>
        </p:nvSpPr>
        <p:spPr bwMode="auto">
          <a:xfrm>
            <a:off x="0" y="47863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3600"/>
              <a:t>He was jailed in February 2010 for corruption.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9155"/>
                                        </p:tgtEl>
                                        <p:attrNameLst>
                                          <p:attrName>style.visibility</p:attrName>
                                        </p:attrNameLst>
                                      </p:cBhvr>
                                      <p:to>
                                        <p:strVal val="visible"/>
                                      </p:to>
                                    </p:set>
                                    <p:anim calcmode="discrete" valueType="clr">
                                      <p:cBhvr override="childStyle">
                                        <p:cTn id="7" dur="500"/>
                                        <p:tgtEl>
                                          <p:spTgt spid="49155"/>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9155"/>
                                        </p:tgtEl>
                                        <p:attrNameLst>
                                          <p:attrName>fillcolor</p:attrName>
                                        </p:attrNameLst>
                                      </p:cBhvr>
                                      <p:tavLst>
                                        <p:tav tm="0">
                                          <p:val>
                                            <p:clrVal>
                                              <a:schemeClr val="accent2"/>
                                            </p:clrVal>
                                          </p:val>
                                        </p:tav>
                                        <p:tav tm="50000">
                                          <p:val>
                                            <p:clrVal>
                                              <a:schemeClr val="hlink"/>
                                            </p:clrVal>
                                          </p:val>
                                        </p:tav>
                                      </p:tavLst>
                                    </p:anim>
                                    <p:set>
                                      <p:cBhvr>
                                        <p:cTn id="9" dur="500"/>
                                        <p:tgtEl>
                                          <p:spTgt spid="4915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9156"/>
                                        </p:tgtEl>
                                        <p:attrNameLst>
                                          <p:attrName>style.visibility</p:attrName>
                                        </p:attrNameLst>
                                      </p:cBhvr>
                                      <p:to>
                                        <p:strVal val="visible"/>
                                      </p:to>
                                    </p:set>
                                    <p:anim calcmode="discrete" valueType="clr">
                                      <p:cBhvr override="childStyle">
                                        <p:cTn id="14" dur="500"/>
                                        <p:tgtEl>
                                          <p:spTgt spid="49156"/>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49156"/>
                                        </p:tgtEl>
                                        <p:attrNameLst>
                                          <p:attrName>fillcolor</p:attrName>
                                        </p:attrNameLst>
                                      </p:cBhvr>
                                      <p:tavLst>
                                        <p:tav tm="0">
                                          <p:val>
                                            <p:clrVal>
                                              <a:schemeClr val="accent2"/>
                                            </p:clrVal>
                                          </p:val>
                                        </p:tav>
                                        <p:tav tm="50000">
                                          <p:val>
                                            <p:clrVal>
                                              <a:schemeClr val="hlink"/>
                                            </p:clrVal>
                                          </p:val>
                                        </p:tav>
                                      </p:tavLst>
                                    </p:anim>
                                    <p:set>
                                      <p:cBhvr>
                                        <p:cTn id="16" dur="500"/>
                                        <p:tgtEl>
                                          <p:spTgt spid="491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http://profile.ak.fbcdn.net/hprofile-ak-snc4/276977_258312760862968_2592348_n.jpg">
            <a:extLst>
              <a:ext uri="{FF2B5EF4-FFF2-40B4-BE49-F238E27FC236}">
                <a16:creationId xmlns:a16="http://schemas.microsoft.com/office/drawing/2014/main" id="{19ACE2FD-68CB-49CD-AC3D-7DCE0DD0E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0"/>
            <a:ext cx="17145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D35AB3CD-FA33-4260-BC38-C044229505A8}"/>
              </a:ext>
            </a:extLst>
          </p:cNvPr>
          <p:cNvSpPr>
            <a:spLocks noGrp="1"/>
          </p:cNvSpPr>
          <p:nvPr>
            <p:ph type="subTitle" idx="1"/>
          </p:nvPr>
        </p:nvSpPr>
        <p:spPr>
          <a:xfrm>
            <a:off x="1071563" y="3000375"/>
            <a:ext cx="6400800" cy="642938"/>
          </a:xfrm>
          <a:solidFill>
            <a:schemeClr val="bg1">
              <a:lumMod val="95000"/>
            </a:schemeClr>
          </a:solidFill>
          <a:ln>
            <a:solidFill>
              <a:schemeClr val="accent1"/>
            </a:solidFill>
          </a:ln>
        </p:spPr>
        <p:txBody>
          <a:bodyPr>
            <a:noAutofit/>
          </a:bodyPr>
          <a:lstStyle/>
          <a:p>
            <a:pPr>
              <a:buFont typeface="Arial" charset="0"/>
              <a:buNone/>
              <a:defRPr/>
            </a:pPr>
            <a:r>
              <a:rPr lang="en-GB" sz="2400" b="1" dirty="0">
                <a:solidFill>
                  <a:srgbClr val="00B050"/>
                </a:solidFill>
              </a:rPr>
              <a:t>What could this be an example of according to Phil Cohen?</a:t>
            </a:r>
          </a:p>
        </p:txBody>
      </p:sp>
      <p:pic>
        <p:nvPicPr>
          <p:cNvPr id="16388" name="Picture 2" descr="http://breisebreiseleighgoleire1969.files.wordpress.com/2011/08/london-riots.jpg">
            <a:extLst>
              <a:ext uri="{FF2B5EF4-FFF2-40B4-BE49-F238E27FC236}">
                <a16:creationId xmlns:a16="http://schemas.microsoft.com/office/drawing/2014/main" id="{81FEFA9D-FCA0-4050-A107-1F290E68C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2906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www.bbc.co.uk/iplayer/images/episode/b013xy9t_640_360.jpg">
            <a:extLst>
              <a:ext uri="{FF2B5EF4-FFF2-40B4-BE49-F238E27FC236}">
                <a16:creationId xmlns:a16="http://schemas.microsoft.com/office/drawing/2014/main" id="{B8706386-0DD3-4CEE-A577-CE8C96DFC8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188" y="3844925"/>
            <a:ext cx="535781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2401317-73A2-4841-9F47-6539CCD369B6}"/>
              </a:ext>
            </a:extLst>
          </p:cNvPr>
          <p:cNvSpPr>
            <a:spLocks noGrp="1"/>
          </p:cNvSpPr>
          <p:nvPr>
            <p:ph type="ctrTitle"/>
          </p:nvPr>
        </p:nvSpPr>
        <p:spPr>
          <a:xfrm>
            <a:off x="500063" y="2071688"/>
            <a:ext cx="7772400" cy="857250"/>
          </a:xfrm>
          <a:solidFill>
            <a:schemeClr val="bg1">
              <a:lumMod val="95000"/>
            </a:schemeClr>
          </a:solidFill>
          <a:ln>
            <a:solidFill>
              <a:schemeClr val="accent1"/>
            </a:solidFill>
          </a:ln>
        </p:spPr>
        <p:txBody>
          <a:bodyPr/>
          <a:lstStyle/>
          <a:p>
            <a:pPr>
              <a:defRPr/>
            </a:pPr>
            <a:r>
              <a:rPr lang="en-GB" b="1" u="sng" dirty="0"/>
              <a:t>The Riots of August 2011 </a:t>
            </a:r>
          </a:p>
        </p:txBody>
      </p:sp>
      <p:pic>
        <p:nvPicPr>
          <p:cNvPr id="16391" name="Picture 6" descr="http://www.freedompress.org.uk/news/wp-content/uploads/Freedom-riots-2011-10.jpg">
            <a:extLst>
              <a:ext uri="{FF2B5EF4-FFF2-40B4-BE49-F238E27FC236}">
                <a16:creationId xmlns:a16="http://schemas.microsoft.com/office/drawing/2014/main" id="{B9531D93-3325-4055-B715-2DCEB13CA9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86188"/>
            <a:ext cx="421481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http://4.bp.blogspot.com/-Sm2c1jP24AU/TkKSnh75f5I/AAAAAAAALPI/Ns2b_Mtum9A/s320/riotimages.jpg">
            <a:extLst>
              <a:ext uri="{FF2B5EF4-FFF2-40B4-BE49-F238E27FC236}">
                <a16:creationId xmlns:a16="http://schemas.microsoft.com/office/drawing/2014/main" id="{2B78D15C-609D-4A4C-9FD0-4F6B23B77A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214313"/>
            <a:ext cx="2762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8">
            <a:extLst>
              <a:ext uri="{FF2B5EF4-FFF2-40B4-BE49-F238E27FC236}">
                <a16:creationId xmlns:a16="http://schemas.microsoft.com/office/drawing/2014/main" id="{1619CAEE-2DD8-4462-B772-59D7657E4DA7}"/>
              </a:ext>
            </a:extLst>
          </p:cNvPr>
          <p:cNvSpPr>
            <a:spLocks noChangeArrowheads="1"/>
          </p:cNvSpPr>
          <p:nvPr/>
        </p:nvSpPr>
        <p:spPr bwMode="auto">
          <a:xfrm>
            <a:off x="2357438" y="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1200">
                <a:hlinkClick r:id="rId8"/>
              </a:rPr>
              <a:t>http://www.youtube.com/watch?v=UnWsQFPM4A0</a:t>
            </a:r>
            <a:r>
              <a:rPr lang="en-GB" altLang="en-US" sz="12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3">
            <a:extLst>
              <a:ext uri="{FF2B5EF4-FFF2-40B4-BE49-F238E27FC236}">
                <a16:creationId xmlns:a16="http://schemas.microsoft.com/office/drawing/2014/main" id="{0AE0EF7B-A9B3-4C39-AEA6-1AAD5D362E1E}"/>
              </a:ext>
            </a:extLst>
          </p:cNvPr>
          <p:cNvSpPr txBox="1">
            <a:spLocks noChangeArrowheads="1"/>
          </p:cNvSpPr>
          <p:nvPr/>
        </p:nvSpPr>
        <p:spPr bwMode="auto">
          <a:xfrm>
            <a:off x="0" y="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US" altLang="en-US" sz="2800"/>
              <a:t>Laureen Snider Corporate crime is extremely harmful to individuals and communities, and is committed because of pressure on executives to cut costs and therefore corners, in order to maximise profits.  The Bhopal Disaster.</a:t>
            </a:r>
          </a:p>
        </p:txBody>
      </p:sp>
      <p:pic>
        <p:nvPicPr>
          <p:cNvPr id="20483" name="Picture 3">
            <a:extLst>
              <a:ext uri="{FF2B5EF4-FFF2-40B4-BE49-F238E27FC236}">
                <a16:creationId xmlns:a16="http://schemas.microsoft.com/office/drawing/2014/main" id="{C7E0C94F-5459-432C-B725-C258C23BF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789113"/>
            <a:ext cx="7620000"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4690"/>
                                        </p:tgtEl>
                                        <p:attrNameLst>
                                          <p:attrName>style.visibility</p:attrName>
                                        </p:attrNameLst>
                                      </p:cBhvr>
                                      <p:to>
                                        <p:strVal val="visible"/>
                                      </p:to>
                                    </p:set>
                                    <p:anim calcmode="discrete" valueType="clr">
                                      <p:cBhvr override="childStyle">
                                        <p:cTn id="7" dur="500"/>
                                        <p:tgtEl>
                                          <p:spTgt spid="11469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14690"/>
                                        </p:tgtEl>
                                        <p:attrNameLst>
                                          <p:attrName>fillcolor</p:attrName>
                                        </p:attrNameLst>
                                      </p:cBhvr>
                                      <p:tavLst>
                                        <p:tav tm="0">
                                          <p:val>
                                            <p:clrVal>
                                              <a:schemeClr val="accent2"/>
                                            </p:clrVal>
                                          </p:val>
                                        </p:tav>
                                        <p:tav tm="50000">
                                          <p:val>
                                            <p:clrVal>
                                              <a:schemeClr val="hlink"/>
                                            </p:clrVal>
                                          </p:val>
                                        </p:tav>
                                      </p:tavLst>
                                    </p:anim>
                                    <p:set>
                                      <p:cBhvr>
                                        <p:cTn id="9" dur="500"/>
                                        <p:tgtEl>
                                          <p:spTgt spid="1146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0483"/>
                                        </p:tgtEl>
                                        <p:attrNameLst>
                                          <p:attrName>style.visibility</p:attrName>
                                        </p:attrNameLst>
                                      </p:cBhvr>
                                      <p:to>
                                        <p:strVal val="visible"/>
                                      </p:to>
                                    </p:set>
                                    <p:animEffect transition="in" filter="fade">
                                      <p:cBhvr>
                                        <p:cTn id="14"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96AB575-E0F9-423D-9A4D-E841099BCD34}"/>
              </a:ext>
            </a:extLst>
          </p:cNvPr>
          <p:cNvSpPr>
            <a:spLocks noGrp="1"/>
          </p:cNvSpPr>
          <p:nvPr>
            <p:ph type="title"/>
          </p:nvPr>
        </p:nvSpPr>
        <p:spPr/>
        <p:txBody>
          <a:bodyPr/>
          <a:lstStyle/>
          <a:p>
            <a:r>
              <a:rPr lang="en-GB" altLang="en-US"/>
              <a:t>Use these words to explain the key concepts of traditional Marxism and crime.</a:t>
            </a:r>
          </a:p>
        </p:txBody>
      </p:sp>
      <p:sp>
        <p:nvSpPr>
          <p:cNvPr id="18435" name="Content Placeholder 2">
            <a:extLst>
              <a:ext uri="{FF2B5EF4-FFF2-40B4-BE49-F238E27FC236}">
                <a16:creationId xmlns:a16="http://schemas.microsoft.com/office/drawing/2014/main" id="{E5B285E7-16BA-42B4-B5A7-2F883ECD08DB}"/>
              </a:ext>
            </a:extLst>
          </p:cNvPr>
          <p:cNvSpPr>
            <a:spLocks noGrp="1"/>
          </p:cNvSpPr>
          <p:nvPr>
            <p:ph idx="1"/>
          </p:nvPr>
        </p:nvSpPr>
        <p:spPr/>
        <p:txBody>
          <a:bodyPr/>
          <a:lstStyle/>
          <a:p>
            <a:r>
              <a:rPr lang="en-GB" altLang="en-US"/>
              <a:t>Criminogenic</a:t>
            </a:r>
          </a:p>
          <a:p>
            <a:r>
              <a:rPr lang="en-GB" altLang="en-US"/>
              <a:t>Inequalities</a:t>
            </a:r>
          </a:p>
          <a:p>
            <a:r>
              <a:rPr lang="en-GB" altLang="en-US"/>
              <a:t>Ideological state apparatus</a:t>
            </a:r>
          </a:p>
          <a:p>
            <a:r>
              <a:rPr lang="en-GB" altLang="en-US"/>
              <a:t>Selective laws</a:t>
            </a:r>
          </a:p>
          <a:p>
            <a:r>
              <a:rPr lang="en-GB" altLang="en-US"/>
              <a:t>Resistance</a:t>
            </a:r>
          </a:p>
          <a:p>
            <a:r>
              <a:rPr lang="en-GB" altLang="en-US"/>
              <a:t>Corporate and white collar crime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39590EC4-B77A-4208-BA91-4F3FF6262B29}"/>
              </a:ext>
            </a:extLst>
          </p:cNvPr>
          <p:cNvSpPr txBox="1">
            <a:spLocks noChangeArrowheads="1"/>
          </p:cNvSpPr>
          <p:nvPr/>
        </p:nvSpPr>
        <p:spPr bwMode="auto">
          <a:xfrm>
            <a:off x="0" y="6207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endParaRPr lang="en-US" altLang="en-US" sz="1800">
              <a:latin typeface="Arial" panose="020B0604020202020204" pitchFamily="34" charset="0"/>
            </a:endParaRPr>
          </a:p>
        </p:txBody>
      </p:sp>
      <p:sp>
        <p:nvSpPr>
          <p:cNvPr id="6149" name="Text Box 6">
            <a:extLst>
              <a:ext uri="{FF2B5EF4-FFF2-40B4-BE49-F238E27FC236}">
                <a16:creationId xmlns:a16="http://schemas.microsoft.com/office/drawing/2014/main" id="{CB9D821F-9529-4A92-B2AE-4819C0F80786}"/>
              </a:ext>
            </a:extLst>
          </p:cNvPr>
          <p:cNvSpPr txBox="1">
            <a:spLocks noChangeArrowheads="1"/>
          </p:cNvSpPr>
          <p:nvPr/>
        </p:nvSpPr>
        <p:spPr bwMode="auto">
          <a:xfrm>
            <a:off x="0" y="0"/>
            <a:ext cx="91440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3600">
                <a:solidFill>
                  <a:srgbClr val="00B050"/>
                </a:solidFill>
                <a:cs typeface="Arial" panose="020B0604020202020204" pitchFamily="34" charset="0"/>
              </a:rPr>
              <a:t>Radical criminology </a:t>
            </a:r>
            <a:r>
              <a:rPr lang="en-GB" altLang="en-US" sz="2800">
                <a:solidFill>
                  <a:schemeClr val="accent1"/>
                </a:solidFill>
                <a:cs typeface="Arial" panose="020B0604020202020204" pitchFamily="34" charset="0"/>
              </a:rPr>
              <a:t>adopts a Marxist framework but includes other perspectives – for example, interactionism.</a:t>
            </a:r>
          </a:p>
          <a:p>
            <a:pPr eaLnBrk="1" hangingPunct="1">
              <a:spcBef>
                <a:spcPct val="50000"/>
              </a:spcBef>
            </a:pPr>
            <a:r>
              <a:rPr lang="en-GB" altLang="en-US" sz="2800">
                <a:solidFill>
                  <a:schemeClr val="accent1"/>
                </a:solidFill>
                <a:cs typeface="Arial" panose="020B0604020202020204" pitchFamily="34" charset="0"/>
              </a:rPr>
              <a:t>Radical criminology is often referred to as Neo-Marxism. </a:t>
            </a:r>
          </a:p>
          <a:p>
            <a:pPr eaLnBrk="1" hangingPunct="1">
              <a:spcBef>
                <a:spcPct val="50000"/>
              </a:spcBef>
            </a:pPr>
            <a:endParaRPr lang="en-GB" altLang="en-US" sz="2800">
              <a:solidFill>
                <a:srgbClr val="FF0000"/>
              </a:solidFill>
              <a:cs typeface="Arial" panose="020B0604020202020204" pitchFamily="34" charset="0"/>
            </a:endParaRPr>
          </a:p>
        </p:txBody>
      </p:sp>
      <p:pic>
        <p:nvPicPr>
          <p:cNvPr id="6150" name="Picture 6">
            <a:extLst>
              <a:ext uri="{FF2B5EF4-FFF2-40B4-BE49-F238E27FC236}">
                <a16:creationId xmlns:a16="http://schemas.microsoft.com/office/drawing/2014/main" id="{E161F565-0F2A-4478-B8E5-CDDCC4459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6625"/>
            <a:ext cx="74295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a:extLst>
              <a:ext uri="{FF2B5EF4-FFF2-40B4-BE49-F238E27FC236}">
                <a16:creationId xmlns:a16="http://schemas.microsoft.com/office/drawing/2014/main" id="{0083F448-4D94-4426-808B-E0434DE27D27}"/>
              </a:ext>
            </a:extLst>
          </p:cNvPr>
          <p:cNvSpPr/>
          <p:nvPr/>
        </p:nvSpPr>
        <p:spPr>
          <a:xfrm>
            <a:off x="4786313" y="1571625"/>
            <a:ext cx="4357687" cy="2000250"/>
          </a:xfrm>
          <a:prstGeom prst="cloudCallout">
            <a:avLst>
              <a:gd name="adj1" fmla="val -69283"/>
              <a:gd name="adj2" fmla="val 515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accent1"/>
                </a:solidFill>
              </a:rPr>
              <a:t>People </a:t>
            </a:r>
            <a:r>
              <a:rPr lang="en-GB" i="1" dirty="0">
                <a:solidFill>
                  <a:schemeClr val="accent1"/>
                </a:solidFill>
              </a:rPr>
              <a:t>choose</a:t>
            </a:r>
            <a:r>
              <a:rPr lang="en-GB" dirty="0">
                <a:solidFill>
                  <a:schemeClr val="accent1"/>
                </a:solidFill>
              </a:rPr>
              <a:t> to commit crime in capitalist societies</a:t>
            </a:r>
            <a:r>
              <a:rPr lang="en-GB"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149">
                                            <p:txEl>
                                              <p:pRg st="0" end="0"/>
                                            </p:txEl>
                                          </p:spTgt>
                                        </p:tgtEl>
                                        <p:attrNameLst>
                                          <p:attrName>style.visibility</p:attrName>
                                        </p:attrNameLst>
                                      </p:cBhvr>
                                      <p:to>
                                        <p:strVal val="visible"/>
                                      </p:to>
                                    </p:set>
                                    <p:anim calcmode="discrete" valueType="clr">
                                      <p:cBhvr override="childStyle">
                                        <p:cTn id="7" dur="500"/>
                                        <p:tgtEl>
                                          <p:spTgt spid="61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149">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614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149">
                                            <p:txEl>
                                              <p:pRg st="1" end="1"/>
                                            </p:txEl>
                                          </p:spTgt>
                                        </p:tgtEl>
                                        <p:attrNameLst>
                                          <p:attrName>style.visibility</p:attrName>
                                        </p:attrNameLst>
                                      </p:cBhvr>
                                      <p:to>
                                        <p:strVal val="visible"/>
                                      </p:to>
                                    </p:set>
                                    <p:anim calcmode="discrete" valueType="clr">
                                      <p:cBhvr override="childStyle">
                                        <p:cTn id="14" dur="500"/>
                                        <p:tgtEl>
                                          <p:spTgt spid="614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6149">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6149">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fade">
                                      <p:cBhvr>
                                        <p:cTn id="21" dur="2000"/>
                                        <p:tgtEl>
                                          <p:spTgt spid="61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0EAFE20D-63F6-45D2-A920-1A33E445F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4381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F6994B2-866D-46B7-A423-C4CDAD5F585D}"/>
              </a:ext>
            </a:extLst>
          </p:cNvPr>
          <p:cNvSpPr txBox="1">
            <a:spLocks noChangeArrowheads="1"/>
          </p:cNvSpPr>
          <p:nvPr/>
        </p:nvSpPr>
        <p:spPr bwMode="auto">
          <a:xfrm>
            <a:off x="4714875" y="785813"/>
            <a:ext cx="42148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t>This is John Bercow, the Speaker of the House of Commons. </a:t>
            </a:r>
          </a:p>
          <a:p>
            <a:pPr eaLnBrk="1" hangingPunct="1"/>
            <a:r>
              <a:rPr lang="en-GB" altLang="en-US" sz="2800"/>
              <a:t>His job is to shout “Order”, among other things.</a:t>
            </a:r>
          </a:p>
        </p:txBody>
      </p:sp>
      <p:sp>
        <p:nvSpPr>
          <p:cNvPr id="4" name="TextBox 3">
            <a:extLst>
              <a:ext uri="{FF2B5EF4-FFF2-40B4-BE49-F238E27FC236}">
                <a16:creationId xmlns:a16="http://schemas.microsoft.com/office/drawing/2014/main" id="{C4CFC870-CC0A-4A37-8E08-00EBA3DB1D99}"/>
              </a:ext>
            </a:extLst>
          </p:cNvPr>
          <p:cNvSpPr txBox="1">
            <a:spLocks noChangeArrowheads="1"/>
          </p:cNvSpPr>
          <p:nvPr/>
        </p:nvSpPr>
        <p:spPr bwMode="auto">
          <a:xfrm>
            <a:off x="0" y="3071813"/>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t>He is to receive more than £28,000 a year from renting out a flat on which he claimed more than £100,000 in expenses.    </a:t>
            </a:r>
            <a:r>
              <a:rPr lang="en-GB" altLang="en-US" sz="1200"/>
              <a:t>(Daily Telegraph, 10</a:t>
            </a:r>
            <a:r>
              <a:rPr lang="en-GB" altLang="en-US" sz="1200" baseline="30000"/>
              <a:t>th</a:t>
            </a:r>
            <a:r>
              <a:rPr lang="en-GB" altLang="en-US" sz="1200"/>
              <a:t> February 2010.)</a:t>
            </a:r>
          </a:p>
          <a:p>
            <a:pPr eaLnBrk="1" hangingPunct="1"/>
            <a:endParaRPr lang="en-GB" altLang="en-US" sz="2800"/>
          </a:p>
          <a:p>
            <a:pPr eaLnBrk="1" hangingPunct="1"/>
            <a:endParaRPr lang="en-GB" altLang="en-US" sz="2800"/>
          </a:p>
        </p:txBody>
      </p:sp>
      <p:pic>
        <p:nvPicPr>
          <p:cNvPr id="39939" name="Picture 3">
            <a:extLst>
              <a:ext uri="{FF2B5EF4-FFF2-40B4-BE49-F238E27FC236}">
                <a16:creationId xmlns:a16="http://schemas.microsoft.com/office/drawing/2014/main" id="{DAF8C018-B7D9-409B-B24E-D8C0D35F6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4143375"/>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720968B-340C-46CF-9C48-E2B283D3B435}"/>
              </a:ext>
            </a:extLst>
          </p:cNvPr>
          <p:cNvSpPr txBox="1">
            <a:spLocks noChangeArrowheads="1"/>
          </p:cNvSpPr>
          <p:nvPr/>
        </p:nvSpPr>
        <p:spPr bwMode="auto">
          <a:xfrm>
            <a:off x="0" y="4286250"/>
            <a:ext cx="64293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t>Expenses for all MPs and parliamentarians are met by the British Taxpayer – that includes you, every time you buy anything with VAT on it; you’re helping to pay for one of these: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5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5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1" dur="50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3" dur="500"/>
                                        <p:tgtEl>
                                          <p:spTgt spid="4">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8" dur="5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0" dur="500"/>
                                        <p:tgtEl>
                                          <p:spTgt spid="6">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9939"/>
                                        </p:tgtEl>
                                        <p:attrNameLst>
                                          <p:attrName>style.visibility</p:attrName>
                                        </p:attrNameLst>
                                      </p:cBhvr>
                                      <p:to>
                                        <p:strVal val="visible"/>
                                      </p:to>
                                    </p:set>
                                    <p:animEffect transition="in" filter="fade">
                                      <p:cBhvr>
                                        <p:cTn id="35"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3897F151-057A-495A-8451-FCF30FF5C795}"/>
              </a:ext>
            </a:extLst>
          </p:cNvPr>
          <p:cNvSpPr>
            <a:spLocks noGrp="1"/>
          </p:cNvSpPr>
          <p:nvPr>
            <p:ph type="title"/>
          </p:nvPr>
        </p:nvSpPr>
        <p:spPr/>
        <p:txBody>
          <a:bodyPr/>
          <a:lstStyle/>
          <a:p>
            <a:pPr eaLnBrk="1" hangingPunct="1"/>
            <a:r>
              <a:rPr lang="en-GB" altLang="en-US"/>
              <a:t>Agree/Disagree</a:t>
            </a:r>
          </a:p>
        </p:txBody>
      </p:sp>
      <p:sp>
        <p:nvSpPr>
          <p:cNvPr id="3075" name="Content Placeholder 2">
            <a:extLst>
              <a:ext uri="{FF2B5EF4-FFF2-40B4-BE49-F238E27FC236}">
                <a16:creationId xmlns:a16="http://schemas.microsoft.com/office/drawing/2014/main" id="{8FBD2AE6-09DD-4262-A3FA-58A284381110}"/>
              </a:ext>
            </a:extLst>
          </p:cNvPr>
          <p:cNvSpPr>
            <a:spLocks noGrp="1"/>
          </p:cNvSpPr>
          <p:nvPr>
            <p:ph idx="1"/>
          </p:nvPr>
        </p:nvSpPr>
        <p:spPr/>
        <p:txBody>
          <a:bodyPr/>
          <a:lstStyle/>
          <a:p>
            <a:pPr eaLnBrk="1" hangingPunct="1"/>
            <a:r>
              <a:rPr lang="en-GB" altLang="en-US" sz="2800"/>
              <a:t>Benefits should be stopped for those not willing to go out and find a job.</a:t>
            </a:r>
          </a:p>
          <a:p>
            <a:pPr eaLnBrk="1" hangingPunct="1"/>
            <a:r>
              <a:rPr lang="en-GB" altLang="en-US" sz="2800"/>
              <a:t>Mother s with young children should not work full-time</a:t>
            </a:r>
          </a:p>
          <a:p>
            <a:pPr eaLnBrk="1" hangingPunct="1"/>
            <a:r>
              <a:rPr lang="en-GB" altLang="en-US" sz="2800"/>
              <a:t>Strikes are wrong and should not be encouraged by trade unions</a:t>
            </a:r>
          </a:p>
          <a:p>
            <a:pPr eaLnBrk="1" hangingPunct="1"/>
            <a:r>
              <a:rPr lang="en-GB" altLang="en-US" sz="2800"/>
              <a:t>Anti-social behaviour is caused by the poor attitudes of the working class</a:t>
            </a:r>
          </a:p>
          <a:p>
            <a:pPr eaLnBrk="1" hangingPunct="1"/>
            <a:r>
              <a:rPr lang="en-GB" altLang="en-US" sz="2800"/>
              <a:t>Developing countries gain more from the investment of western corporations than they lose.</a:t>
            </a:r>
          </a:p>
          <a:p>
            <a:pPr eaLnBrk="1" hangingPunct="1"/>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3F84E-00F6-4C26-9C07-E2ED5121B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0"/>
            <a:ext cx="4381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a:extLst>
              <a:ext uri="{FF2B5EF4-FFF2-40B4-BE49-F238E27FC236}">
                <a16:creationId xmlns:a16="http://schemas.microsoft.com/office/drawing/2014/main" id="{7094D2CD-4B1B-4E7E-8C3B-630E7E09C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9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2BAE4A2-2C88-4C4C-96DF-0CB8712E066C}"/>
              </a:ext>
            </a:extLst>
          </p:cNvPr>
          <p:cNvSpPr txBox="1">
            <a:spLocks noChangeArrowheads="1"/>
          </p:cNvSpPr>
          <p:nvPr/>
        </p:nvSpPr>
        <p:spPr bwMode="auto">
          <a:xfrm>
            <a:off x="7072313" y="3000375"/>
            <a:ext cx="1857375"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3600"/>
              <a:t>LOADED.</a:t>
            </a:r>
          </a:p>
        </p:txBody>
      </p:sp>
      <p:sp>
        <p:nvSpPr>
          <p:cNvPr id="5" name="TextBox 4">
            <a:extLst>
              <a:ext uri="{FF2B5EF4-FFF2-40B4-BE49-F238E27FC236}">
                <a16:creationId xmlns:a16="http://schemas.microsoft.com/office/drawing/2014/main" id="{18833EFF-5826-4363-BAAA-EDF63782632E}"/>
              </a:ext>
            </a:extLst>
          </p:cNvPr>
          <p:cNvSpPr txBox="1">
            <a:spLocks noChangeArrowheads="1"/>
          </p:cNvSpPr>
          <p:nvPr/>
        </p:nvSpPr>
        <p:spPr bwMode="auto">
          <a:xfrm>
            <a:off x="5143500" y="3929063"/>
            <a:ext cx="185737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3600"/>
              <a:t>NOT LOADED.</a:t>
            </a:r>
          </a:p>
        </p:txBody>
      </p:sp>
      <p:cxnSp>
        <p:nvCxnSpPr>
          <p:cNvPr id="7" name="Straight Arrow Connector 6">
            <a:extLst>
              <a:ext uri="{FF2B5EF4-FFF2-40B4-BE49-F238E27FC236}">
                <a16:creationId xmlns:a16="http://schemas.microsoft.com/office/drawing/2014/main" id="{19719EEB-A770-4787-8FF8-6A4A72F33B8D}"/>
              </a:ext>
            </a:extLst>
          </p:cNvPr>
          <p:cNvCxnSpPr>
            <a:stCxn id="4" idx="0"/>
          </p:cNvCxnSpPr>
          <p:nvPr/>
        </p:nvCxnSpPr>
        <p:spPr>
          <a:xfrm rot="16200000" flipV="1">
            <a:off x="7145338" y="2212975"/>
            <a:ext cx="1071562" cy="503238"/>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151E904-2A45-4E0D-9A08-6F4C1F547734}"/>
              </a:ext>
            </a:extLst>
          </p:cNvPr>
          <p:cNvCxnSpPr/>
          <p:nvPr/>
        </p:nvCxnSpPr>
        <p:spPr>
          <a:xfrm rot="16200000" flipV="1">
            <a:off x="4430712" y="3141663"/>
            <a:ext cx="1071563" cy="503238"/>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5">
            <a:extLst>
              <a:ext uri="{FF2B5EF4-FFF2-40B4-BE49-F238E27FC236}">
                <a16:creationId xmlns:a16="http://schemas.microsoft.com/office/drawing/2014/main" id="{F2D0EABE-9DCA-4EC8-9D61-5E7E00056EF7}"/>
              </a:ext>
            </a:extLst>
          </p:cNvPr>
          <p:cNvSpPr>
            <a:spLocks noChangeArrowheads="1" noChangeShapeType="1" noTextEdit="1"/>
          </p:cNvSpPr>
          <p:nvPr/>
        </p:nvSpPr>
        <p:spPr bwMode="auto">
          <a:xfrm>
            <a:off x="214313" y="344488"/>
            <a:ext cx="8715375" cy="1798637"/>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CC00"/>
                </a:solidFill>
                <a:latin typeface="One Stroke Script LET"/>
              </a:rPr>
              <a:t>Taylor, Walton &amp; Young</a:t>
            </a:r>
          </a:p>
        </p:txBody>
      </p:sp>
      <p:sp>
        <p:nvSpPr>
          <p:cNvPr id="4" name="TextBox 3">
            <a:extLst>
              <a:ext uri="{FF2B5EF4-FFF2-40B4-BE49-F238E27FC236}">
                <a16:creationId xmlns:a16="http://schemas.microsoft.com/office/drawing/2014/main" id="{61B6CA73-A002-4C12-8C6E-950B65134B16}"/>
              </a:ext>
            </a:extLst>
          </p:cNvPr>
          <p:cNvSpPr txBox="1">
            <a:spLocks noChangeArrowheads="1"/>
          </p:cNvSpPr>
          <p:nvPr/>
        </p:nvSpPr>
        <p:spPr bwMode="auto">
          <a:xfrm>
            <a:off x="0" y="2143125"/>
            <a:ext cx="914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3600"/>
              <a:t>They agree with Marx on the idea that to work out why people are criminal, </a:t>
            </a:r>
          </a:p>
          <a:p>
            <a:pPr algn="ctr" eaLnBrk="1" hangingPunct="1"/>
            <a:r>
              <a:rPr lang="en-GB" altLang="en-US" sz="3600"/>
              <a:t>*we have to understand how the economy of a society is organised.</a:t>
            </a:r>
          </a:p>
          <a:p>
            <a:pPr algn="ctr" eaLnBrk="1" hangingPunct="1"/>
            <a:r>
              <a:rPr lang="en-GB" altLang="en-US" sz="3600"/>
              <a:t>* In the UK, we have a capitalist system where some people have a lot of wealth and power and most have a lot less.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50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4">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4" dur="50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4">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1" dur="50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23" dur="500"/>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2">
            <a:extLst>
              <a:ext uri="{FF2B5EF4-FFF2-40B4-BE49-F238E27FC236}">
                <a16:creationId xmlns:a16="http://schemas.microsoft.com/office/drawing/2014/main" id="{BE291873-D949-4C95-9C1F-6AB4297C2479}"/>
              </a:ext>
            </a:extLst>
          </p:cNvPr>
          <p:cNvSpPr txBox="1">
            <a:spLocks noChangeArrowheads="1"/>
          </p:cNvSpPr>
          <p:nvPr/>
        </p:nvSpPr>
        <p:spPr bwMode="auto">
          <a:xfrm>
            <a:off x="0" y="1071563"/>
            <a:ext cx="91440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6800"/>
              <a:t>But where traditional Marxists say capitalism forces people to be criminal...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5778"/>
                                        </p:tgtEl>
                                        <p:attrNameLst>
                                          <p:attrName>style.visibility</p:attrName>
                                        </p:attrNameLst>
                                      </p:cBhvr>
                                      <p:to>
                                        <p:strVal val="visible"/>
                                      </p:to>
                                    </p:set>
                                    <p:anim calcmode="discrete" valueType="clr">
                                      <p:cBhvr override="childStyle">
                                        <p:cTn id="7" dur="500"/>
                                        <p:tgtEl>
                                          <p:spTgt spid="7577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5778"/>
                                        </p:tgtEl>
                                        <p:attrNameLst>
                                          <p:attrName>fillcolor</p:attrName>
                                        </p:attrNameLst>
                                      </p:cBhvr>
                                      <p:tavLst>
                                        <p:tav tm="0">
                                          <p:val>
                                            <p:clrVal>
                                              <a:schemeClr val="accent2"/>
                                            </p:clrVal>
                                          </p:val>
                                        </p:tav>
                                        <p:tav tm="50000">
                                          <p:val>
                                            <p:clrVal>
                                              <a:schemeClr val="hlink"/>
                                            </p:clrVal>
                                          </p:val>
                                        </p:tav>
                                      </p:tavLst>
                                    </p:anim>
                                    <p:set>
                                      <p:cBhvr>
                                        <p:cTn id="9" dur="500"/>
                                        <p:tgtEl>
                                          <p:spTgt spid="757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2">
            <a:extLst>
              <a:ext uri="{FF2B5EF4-FFF2-40B4-BE49-F238E27FC236}">
                <a16:creationId xmlns:a16="http://schemas.microsoft.com/office/drawing/2014/main" id="{33FEC10C-951B-4D96-B46D-B7DBF9B8C4A4}"/>
              </a:ext>
            </a:extLst>
          </p:cNvPr>
          <p:cNvSpPr txBox="1">
            <a:spLocks noChangeArrowheads="1"/>
          </p:cNvSpPr>
          <p:nvPr/>
        </p:nvSpPr>
        <p:spPr bwMode="auto">
          <a:xfrm>
            <a:off x="0" y="0"/>
            <a:ext cx="9144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6800"/>
              <a:t>Neo-Marxists say capitalism makes people choose to be criminal.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6802"/>
                                        </p:tgtEl>
                                        <p:attrNameLst>
                                          <p:attrName>style.visibility</p:attrName>
                                        </p:attrNameLst>
                                      </p:cBhvr>
                                      <p:to>
                                        <p:strVal val="visible"/>
                                      </p:to>
                                    </p:set>
                                    <p:anim calcmode="discrete" valueType="clr">
                                      <p:cBhvr override="childStyle">
                                        <p:cTn id="7" dur="500"/>
                                        <p:tgtEl>
                                          <p:spTgt spid="7680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6802"/>
                                        </p:tgtEl>
                                        <p:attrNameLst>
                                          <p:attrName>fillcolor</p:attrName>
                                        </p:attrNameLst>
                                      </p:cBhvr>
                                      <p:tavLst>
                                        <p:tav tm="0">
                                          <p:val>
                                            <p:clrVal>
                                              <a:schemeClr val="accent2"/>
                                            </p:clrVal>
                                          </p:val>
                                        </p:tav>
                                        <p:tav tm="50000">
                                          <p:val>
                                            <p:clrVal>
                                              <a:schemeClr val="hlink"/>
                                            </p:clrVal>
                                          </p:val>
                                        </p:tav>
                                      </p:tavLst>
                                    </p:anim>
                                    <p:set>
                                      <p:cBhvr>
                                        <p:cTn id="9" dur="500"/>
                                        <p:tgtEl>
                                          <p:spTgt spid="76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a:extLst>
              <a:ext uri="{FF2B5EF4-FFF2-40B4-BE49-F238E27FC236}">
                <a16:creationId xmlns:a16="http://schemas.microsoft.com/office/drawing/2014/main" id="{4508E048-6854-490F-B856-5E1D44278BAA}"/>
              </a:ext>
            </a:extLst>
          </p:cNvPr>
          <p:cNvSpPr txBox="1">
            <a:spLocks noChangeArrowheads="1"/>
          </p:cNvSpPr>
          <p:nvPr/>
        </p:nvSpPr>
        <p:spPr bwMode="auto">
          <a:xfrm>
            <a:off x="0" y="0"/>
            <a:ext cx="9144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6800"/>
              <a:t>Criminals are expressing their frustration at capitalist society by breaking the law.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7826"/>
                                        </p:tgtEl>
                                        <p:attrNameLst>
                                          <p:attrName>style.visibility</p:attrName>
                                        </p:attrNameLst>
                                      </p:cBhvr>
                                      <p:to>
                                        <p:strVal val="visible"/>
                                      </p:to>
                                    </p:set>
                                    <p:anim calcmode="discrete" valueType="clr">
                                      <p:cBhvr override="childStyle">
                                        <p:cTn id="7" dur="500"/>
                                        <p:tgtEl>
                                          <p:spTgt spid="7782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7826"/>
                                        </p:tgtEl>
                                        <p:attrNameLst>
                                          <p:attrName>fillcolor</p:attrName>
                                        </p:attrNameLst>
                                      </p:cBhvr>
                                      <p:tavLst>
                                        <p:tav tm="0">
                                          <p:val>
                                            <p:clrVal>
                                              <a:schemeClr val="accent2"/>
                                            </p:clrVal>
                                          </p:val>
                                        </p:tav>
                                        <p:tav tm="50000">
                                          <p:val>
                                            <p:clrVal>
                                              <a:schemeClr val="hlink"/>
                                            </p:clrVal>
                                          </p:val>
                                        </p:tav>
                                      </p:tavLst>
                                    </p:anim>
                                    <p:set>
                                      <p:cBhvr>
                                        <p:cTn id="9" dur="500"/>
                                        <p:tgtEl>
                                          <p:spTgt spid="77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EB64911A-550E-432E-84FC-0B9177A25DF3}"/>
              </a:ext>
            </a:extLst>
          </p:cNvPr>
          <p:cNvSpPr txBox="1">
            <a:spLocks noChangeArrowheads="1"/>
          </p:cNvSpPr>
          <p:nvPr/>
        </p:nvSpPr>
        <p:spPr bwMode="auto">
          <a:xfrm>
            <a:off x="0" y="3333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endParaRPr lang="en-US" altLang="en-US" sz="1800">
              <a:latin typeface="Arial" panose="020B0604020202020204" pitchFamily="34" charset="0"/>
            </a:endParaRPr>
          </a:p>
        </p:txBody>
      </p:sp>
      <p:sp>
        <p:nvSpPr>
          <p:cNvPr id="78851" name="Text Box 6">
            <a:extLst>
              <a:ext uri="{FF2B5EF4-FFF2-40B4-BE49-F238E27FC236}">
                <a16:creationId xmlns:a16="http://schemas.microsoft.com/office/drawing/2014/main" id="{A9A5C0CA-00EF-45FA-B5F3-AEDE8D3E6FFF}"/>
              </a:ext>
            </a:extLst>
          </p:cNvPr>
          <p:cNvSpPr txBox="1">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2800">
                <a:solidFill>
                  <a:srgbClr val="FF0000"/>
                </a:solidFill>
                <a:cs typeface="Arial" panose="020B0604020202020204" pitchFamily="34" charset="0"/>
              </a:rPr>
              <a:t>	Taylor, Walton and Young aim to provide a ‘fully social theory of deviance’ – to explain every aspect of deviance from the activity of the state to crime on the streets. </a:t>
            </a:r>
          </a:p>
        </p:txBody>
      </p:sp>
      <p:pic>
        <p:nvPicPr>
          <p:cNvPr id="8199" name="Picture 7" descr="swiss_army_knife1">
            <a:extLst>
              <a:ext uri="{FF2B5EF4-FFF2-40B4-BE49-F238E27FC236}">
                <a16:creationId xmlns:a16="http://schemas.microsoft.com/office/drawing/2014/main" id="{201AC03E-51F8-4CC0-9738-4E105096378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0" y="1241425"/>
            <a:ext cx="56165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8851"/>
                                        </p:tgtEl>
                                        <p:attrNameLst>
                                          <p:attrName>style.visibility</p:attrName>
                                        </p:attrNameLst>
                                      </p:cBhvr>
                                      <p:to>
                                        <p:strVal val="visible"/>
                                      </p:to>
                                    </p:set>
                                    <p:anim calcmode="discrete" valueType="clr">
                                      <p:cBhvr override="childStyle">
                                        <p:cTn id="7" dur="500"/>
                                        <p:tgtEl>
                                          <p:spTgt spid="78851"/>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8851"/>
                                        </p:tgtEl>
                                        <p:attrNameLst>
                                          <p:attrName>fillcolor</p:attrName>
                                        </p:attrNameLst>
                                      </p:cBhvr>
                                      <p:tavLst>
                                        <p:tav tm="0">
                                          <p:val>
                                            <p:clrVal>
                                              <a:schemeClr val="accent2"/>
                                            </p:clrVal>
                                          </p:val>
                                        </p:tav>
                                        <p:tav tm="50000">
                                          <p:val>
                                            <p:clrVal>
                                              <a:schemeClr val="hlink"/>
                                            </p:clrVal>
                                          </p:val>
                                        </p:tav>
                                      </p:tavLst>
                                    </p:anim>
                                    <p:set>
                                      <p:cBhvr>
                                        <p:cTn id="9" dur="500"/>
                                        <p:tgtEl>
                                          <p:spTgt spid="7885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8199"/>
                                        </p:tgtEl>
                                        <p:attrNameLst>
                                          <p:attrName>style.visibility</p:attrName>
                                        </p:attrNameLst>
                                      </p:cBhvr>
                                      <p:to>
                                        <p:strVal val="visible"/>
                                      </p:to>
                                    </p:set>
                                    <p:animEffect transition="in" filter="fade">
                                      <p:cBhvr>
                                        <p:cTn id="14"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1">
            <a:extLst>
              <a:ext uri="{FF2B5EF4-FFF2-40B4-BE49-F238E27FC236}">
                <a16:creationId xmlns:a16="http://schemas.microsoft.com/office/drawing/2014/main" id="{7E88ED14-28B9-4E4F-B6DF-D9BBC6AE895C}"/>
              </a:ext>
            </a:extLst>
          </p:cNvPr>
          <p:cNvSpPr txBox="1">
            <a:spLocks noChangeArrowheads="1"/>
          </p:cNvSpPr>
          <p:nvPr/>
        </p:nvSpPr>
        <p:spPr bwMode="auto">
          <a:xfrm>
            <a:off x="0" y="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solidFill>
                  <a:srgbClr val="FF0000"/>
                </a:solidFill>
              </a:rPr>
              <a:t>i. </a:t>
            </a:r>
            <a:r>
              <a:rPr lang="en-GB" altLang="en-US" sz="2800">
                <a:solidFill>
                  <a:schemeClr val="accent1"/>
                </a:solidFill>
              </a:rPr>
              <a:t>The criminologist first needs to understand the way in which wealth and power are distributed in society.</a:t>
            </a:r>
          </a:p>
        </p:txBody>
      </p:sp>
      <p:pic>
        <p:nvPicPr>
          <p:cNvPr id="46082" name="Picture 2">
            <a:extLst>
              <a:ext uri="{FF2B5EF4-FFF2-40B4-BE49-F238E27FC236}">
                <a16:creationId xmlns:a16="http://schemas.microsoft.com/office/drawing/2014/main" id="{FEC5A728-404E-494C-8D5A-ADCA56049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7433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9D7AFB4F-E264-4E09-B9C5-8D357E6A9162}"/>
              </a:ext>
            </a:extLst>
          </p:cNvPr>
          <p:cNvSpPr/>
          <p:nvPr/>
        </p:nvSpPr>
        <p:spPr>
          <a:xfrm>
            <a:off x="3071813" y="1357313"/>
            <a:ext cx="4572000" cy="2714625"/>
          </a:xfrm>
          <a:prstGeom prst="wedgeRoundRectCallout">
            <a:avLst>
              <a:gd name="adj1" fmla="val -66206"/>
              <a:gd name="adj2" fmla="val 31832"/>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I live in the UK, it’s capitalist. I’m part of the underclass and can’t hope for anything better.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9874"/>
                                        </p:tgtEl>
                                        <p:attrNameLst>
                                          <p:attrName>style.visibility</p:attrName>
                                        </p:attrNameLst>
                                      </p:cBhvr>
                                      <p:to>
                                        <p:strVal val="visible"/>
                                      </p:to>
                                    </p:set>
                                    <p:anim calcmode="discrete" valueType="clr">
                                      <p:cBhvr override="childStyle">
                                        <p:cTn id="7" dur="500"/>
                                        <p:tgtEl>
                                          <p:spTgt spid="7987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9874"/>
                                        </p:tgtEl>
                                        <p:attrNameLst>
                                          <p:attrName>fillcolor</p:attrName>
                                        </p:attrNameLst>
                                      </p:cBhvr>
                                      <p:tavLst>
                                        <p:tav tm="0">
                                          <p:val>
                                            <p:clrVal>
                                              <a:schemeClr val="accent2"/>
                                            </p:clrVal>
                                          </p:val>
                                        </p:tav>
                                        <p:tav tm="50000">
                                          <p:val>
                                            <p:clrVal>
                                              <a:schemeClr val="hlink"/>
                                            </p:clrVal>
                                          </p:val>
                                        </p:tav>
                                      </p:tavLst>
                                    </p:anim>
                                    <p:set>
                                      <p:cBhvr>
                                        <p:cTn id="9" dur="500"/>
                                        <p:tgtEl>
                                          <p:spTgt spid="798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6082"/>
                                        </p:tgtEl>
                                        <p:attrNameLst>
                                          <p:attrName>style.visibility</p:attrName>
                                        </p:attrNameLst>
                                      </p:cBhvr>
                                      <p:to>
                                        <p:strVal val="visible"/>
                                      </p:to>
                                    </p:set>
                                    <p:animEffect transition="in" filter="fade">
                                      <p:cBhvr>
                                        <p:cTn id="14" dur="2000"/>
                                        <p:tgtEl>
                                          <p:spTgt spid="4608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1">
            <a:extLst>
              <a:ext uri="{FF2B5EF4-FFF2-40B4-BE49-F238E27FC236}">
                <a16:creationId xmlns:a16="http://schemas.microsoft.com/office/drawing/2014/main" id="{201A8722-44A8-4253-B21A-838204AF3D61}"/>
              </a:ext>
            </a:extLst>
          </p:cNvPr>
          <p:cNvSpPr txBox="1">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solidFill>
                  <a:schemeClr val="accent1"/>
                </a:solidFill>
              </a:rPr>
              <a:t>ii. He or she must consider the particular circumstances surrounding the decision of an individual to commit an act of deviance.</a:t>
            </a:r>
          </a:p>
        </p:txBody>
      </p:sp>
      <p:pic>
        <p:nvPicPr>
          <p:cNvPr id="47106" name="Picture 2">
            <a:extLst>
              <a:ext uri="{FF2B5EF4-FFF2-40B4-BE49-F238E27FC236}">
                <a16:creationId xmlns:a16="http://schemas.microsoft.com/office/drawing/2014/main" id="{F9F6ADF6-A50C-430C-89CB-1279DF1B4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8748"/>
          <a:stretch>
            <a:fillRect/>
          </a:stretch>
        </p:blipFill>
        <p:spPr bwMode="auto">
          <a:xfrm>
            <a:off x="0" y="2214563"/>
            <a:ext cx="758190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8A234ACA-0604-4E5A-A9D9-E48DCECD8A46}"/>
              </a:ext>
            </a:extLst>
          </p:cNvPr>
          <p:cNvSpPr/>
          <p:nvPr/>
        </p:nvSpPr>
        <p:spPr>
          <a:xfrm>
            <a:off x="4357688" y="1071563"/>
            <a:ext cx="4572000" cy="2714625"/>
          </a:xfrm>
          <a:prstGeom prst="wedgeRoundRectCallout">
            <a:avLst>
              <a:gd name="adj1" fmla="val -35758"/>
              <a:gd name="adj2" fmla="val 120315"/>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I’ve got no money, no prospects and no status. So I use a gun to get all three.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0898"/>
                                        </p:tgtEl>
                                        <p:attrNameLst>
                                          <p:attrName>style.visibility</p:attrName>
                                        </p:attrNameLst>
                                      </p:cBhvr>
                                      <p:to>
                                        <p:strVal val="visible"/>
                                      </p:to>
                                    </p:set>
                                    <p:anim calcmode="discrete" valueType="clr">
                                      <p:cBhvr override="childStyle">
                                        <p:cTn id="7" dur="500"/>
                                        <p:tgtEl>
                                          <p:spTgt spid="8089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80898"/>
                                        </p:tgtEl>
                                        <p:attrNameLst>
                                          <p:attrName>fillcolor</p:attrName>
                                        </p:attrNameLst>
                                      </p:cBhvr>
                                      <p:tavLst>
                                        <p:tav tm="0">
                                          <p:val>
                                            <p:clrVal>
                                              <a:schemeClr val="accent2"/>
                                            </p:clrVal>
                                          </p:val>
                                        </p:tav>
                                        <p:tav tm="50000">
                                          <p:val>
                                            <p:clrVal>
                                              <a:schemeClr val="hlink"/>
                                            </p:clrVal>
                                          </p:val>
                                        </p:tav>
                                      </p:tavLst>
                                    </p:anim>
                                    <p:set>
                                      <p:cBhvr>
                                        <p:cTn id="9" dur="500"/>
                                        <p:tgtEl>
                                          <p:spTgt spid="8089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7106"/>
                                        </p:tgtEl>
                                        <p:attrNameLst>
                                          <p:attrName>style.visibility</p:attrName>
                                        </p:attrNameLst>
                                      </p:cBhvr>
                                      <p:to>
                                        <p:strVal val="visible"/>
                                      </p:to>
                                    </p:set>
                                    <p:animEffect transition="in" filter="fade">
                                      <p:cBhvr>
                                        <p:cTn id="14" dur="2000"/>
                                        <p:tgtEl>
                                          <p:spTgt spid="471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1">
            <a:extLst>
              <a:ext uri="{FF2B5EF4-FFF2-40B4-BE49-F238E27FC236}">
                <a16:creationId xmlns:a16="http://schemas.microsoft.com/office/drawing/2014/main" id="{0D1E5DB6-C80B-4E28-9EC8-BCAF81FD6E01}"/>
              </a:ext>
            </a:extLst>
          </p:cNvPr>
          <p:cNvSpPr txBox="1">
            <a:spLocks noChangeArrowheads="1"/>
          </p:cNvSpPr>
          <p:nvPr/>
        </p:nvSpPr>
        <p:spPr bwMode="auto">
          <a:xfrm>
            <a:off x="0" y="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solidFill>
                  <a:schemeClr val="accent1"/>
                </a:solidFill>
              </a:rPr>
              <a:t>iii. It is necessary to consider the deviant act itself, in order to discover its meaning for the person concerned.</a:t>
            </a:r>
          </a:p>
        </p:txBody>
      </p:sp>
      <p:pic>
        <p:nvPicPr>
          <p:cNvPr id="48130" name="Picture 2">
            <a:extLst>
              <a:ext uri="{FF2B5EF4-FFF2-40B4-BE49-F238E27FC236}">
                <a16:creationId xmlns:a16="http://schemas.microsoft.com/office/drawing/2014/main" id="{BF5B5281-6A68-44F1-A8B1-E498BE975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714500"/>
            <a:ext cx="35242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1CC8395D-5AB1-408D-91B8-F811DD1A15D5}"/>
              </a:ext>
            </a:extLst>
          </p:cNvPr>
          <p:cNvSpPr/>
          <p:nvPr/>
        </p:nvSpPr>
        <p:spPr>
          <a:xfrm>
            <a:off x="4572000" y="1000125"/>
            <a:ext cx="4572000" cy="2714625"/>
          </a:xfrm>
          <a:prstGeom prst="wedgeRoundRectCallout">
            <a:avLst>
              <a:gd name="adj1" fmla="val -56057"/>
              <a:gd name="adj2" fmla="val 67024"/>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I’m waving this gun in your face to intimidate you into giving me your money.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22"/>
                                        </p:tgtEl>
                                        <p:attrNameLst>
                                          <p:attrName>style.visibility</p:attrName>
                                        </p:attrNameLst>
                                      </p:cBhvr>
                                      <p:to>
                                        <p:strVal val="visible"/>
                                      </p:to>
                                    </p:set>
                                    <p:anim calcmode="discrete" valueType="clr">
                                      <p:cBhvr override="childStyle">
                                        <p:cTn id="7" dur="500"/>
                                        <p:tgtEl>
                                          <p:spTgt spid="8192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81922"/>
                                        </p:tgtEl>
                                        <p:attrNameLst>
                                          <p:attrName>fillcolor</p:attrName>
                                        </p:attrNameLst>
                                      </p:cBhvr>
                                      <p:tavLst>
                                        <p:tav tm="0">
                                          <p:val>
                                            <p:clrVal>
                                              <a:schemeClr val="accent2"/>
                                            </p:clrVal>
                                          </p:val>
                                        </p:tav>
                                        <p:tav tm="50000">
                                          <p:val>
                                            <p:clrVal>
                                              <a:schemeClr val="hlink"/>
                                            </p:clrVal>
                                          </p:val>
                                        </p:tav>
                                      </p:tavLst>
                                    </p:anim>
                                    <p:set>
                                      <p:cBhvr>
                                        <p:cTn id="9" dur="500"/>
                                        <p:tgtEl>
                                          <p:spTgt spid="8192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8130"/>
                                        </p:tgtEl>
                                        <p:attrNameLst>
                                          <p:attrName>style.visibility</p:attrName>
                                        </p:attrNameLst>
                                      </p:cBhvr>
                                      <p:to>
                                        <p:strVal val="visible"/>
                                      </p:to>
                                    </p:set>
                                    <p:animEffect transition="in" filter="fade">
                                      <p:cBhvr>
                                        <p:cTn id="14" dur="2000"/>
                                        <p:tgtEl>
                                          <p:spTgt spid="4813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a:extLst>
              <a:ext uri="{FF2B5EF4-FFF2-40B4-BE49-F238E27FC236}">
                <a16:creationId xmlns:a16="http://schemas.microsoft.com/office/drawing/2014/main" id="{7E5F2784-A756-49DE-9065-694DA6E10A22}"/>
              </a:ext>
            </a:extLst>
          </p:cNvPr>
          <p:cNvSpPr txBox="1">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solidFill>
                  <a:schemeClr val="accent1"/>
                </a:solidFill>
              </a:rPr>
              <a:t>iv. The criminologist should consider in what ways, and for what reasons, other members of society react to the deviance.</a:t>
            </a:r>
          </a:p>
        </p:txBody>
      </p:sp>
      <p:pic>
        <p:nvPicPr>
          <p:cNvPr id="49154" name="Picture 2">
            <a:extLst>
              <a:ext uri="{FF2B5EF4-FFF2-40B4-BE49-F238E27FC236}">
                <a16:creationId xmlns:a16="http://schemas.microsoft.com/office/drawing/2014/main" id="{09CB9625-6CF9-478F-B948-A944E1172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1928813"/>
            <a:ext cx="321468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a:extLst>
              <a:ext uri="{FF2B5EF4-FFF2-40B4-BE49-F238E27FC236}">
                <a16:creationId xmlns:a16="http://schemas.microsoft.com/office/drawing/2014/main" id="{91E4B61E-7D2D-4C06-89BF-50BDDADCE8E7}"/>
              </a:ext>
            </a:extLst>
          </p:cNvPr>
          <p:cNvSpPr/>
          <p:nvPr/>
        </p:nvSpPr>
        <p:spPr>
          <a:xfrm>
            <a:off x="5929313" y="1000125"/>
            <a:ext cx="3071812" cy="2714625"/>
          </a:xfrm>
          <a:prstGeom prst="wedgeRoundRectCallout">
            <a:avLst>
              <a:gd name="adj1" fmla="val -76011"/>
              <a:gd name="adj2" fmla="val 10214"/>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Guns have robbed our families of our sons and robbed our community of trust and safety.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946"/>
                                        </p:tgtEl>
                                        <p:attrNameLst>
                                          <p:attrName>style.visibility</p:attrName>
                                        </p:attrNameLst>
                                      </p:cBhvr>
                                      <p:to>
                                        <p:strVal val="visible"/>
                                      </p:to>
                                    </p:set>
                                    <p:anim calcmode="discrete" valueType="clr">
                                      <p:cBhvr override="childStyle">
                                        <p:cTn id="7" dur="500"/>
                                        <p:tgtEl>
                                          <p:spTgt spid="8294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82946"/>
                                        </p:tgtEl>
                                        <p:attrNameLst>
                                          <p:attrName>fillcolor</p:attrName>
                                        </p:attrNameLst>
                                      </p:cBhvr>
                                      <p:tavLst>
                                        <p:tav tm="0">
                                          <p:val>
                                            <p:clrVal>
                                              <a:schemeClr val="accent2"/>
                                            </p:clrVal>
                                          </p:val>
                                        </p:tav>
                                        <p:tav tm="50000">
                                          <p:val>
                                            <p:clrVal>
                                              <a:schemeClr val="hlink"/>
                                            </p:clrVal>
                                          </p:val>
                                        </p:tav>
                                      </p:tavLst>
                                    </p:anim>
                                    <p:set>
                                      <p:cBhvr>
                                        <p:cTn id="9" dur="500"/>
                                        <p:tgtEl>
                                          <p:spTgt spid="829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9154"/>
                                        </p:tgtEl>
                                        <p:attrNameLst>
                                          <p:attrName>style.visibility</p:attrName>
                                        </p:attrNameLst>
                                      </p:cBhvr>
                                      <p:to>
                                        <p:strVal val="visible"/>
                                      </p:to>
                                    </p:set>
                                    <p:animEffect transition="in" filter="fade">
                                      <p:cBhvr>
                                        <p:cTn id="14" dur="2000"/>
                                        <p:tgtEl>
                                          <p:spTgt spid="491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6B61C9DC-8CB0-43D6-815B-2A3A2D7F4604}"/>
              </a:ext>
            </a:extLst>
          </p:cNvPr>
          <p:cNvSpPr txBox="1">
            <a:spLocks noChangeArrowheads="1"/>
          </p:cNvSpPr>
          <p:nvPr/>
        </p:nvSpPr>
        <p:spPr bwMode="auto">
          <a:xfrm>
            <a:off x="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endParaRPr lang="en-US" altLang="en-US" sz="1800">
              <a:latin typeface="Arial" panose="020B0604020202020204" pitchFamily="34" charset="0"/>
            </a:endParaRPr>
          </a:p>
        </p:txBody>
      </p:sp>
      <p:sp>
        <p:nvSpPr>
          <p:cNvPr id="62467" name="Text Box 6">
            <a:extLst>
              <a:ext uri="{FF2B5EF4-FFF2-40B4-BE49-F238E27FC236}">
                <a16:creationId xmlns:a16="http://schemas.microsoft.com/office/drawing/2014/main" id="{711FC0AA-C2D7-4A7A-B3B5-264C8F9C62E6}"/>
              </a:ext>
            </a:extLst>
          </p:cNvPr>
          <p:cNvSpPr txBox="1">
            <a:spLocks noChangeArrowheads="1"/>
          </p:cNvSpPr>
          <p:nvPr/>
        </p:nvSpPr>
        <p:spPr bwMode="auto">
          <a:xfrm>
            <a:off x="0" y="188913"/>
            <a:ext cx="9144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buFontTx/>
              <a:buAutoNum type="arabicPeriod"/>
            </a:pPr>
            <a:r>
              <a:rPr lang="en-GB" altLang="en-US" sz="2800">
                <a:cs typeface="Arial" panose="020B0604020202020204" pitchFamily="34" charset="0"/>
              </a:rPr>
              <a:t>Marxist theories of crime and deviance became popular in the 1970s.</a:t>
            </a:r>
          </a:p>
          <a:p>
            <a:pPr eaLnBrk="1" hangingPunct="1">
              <a:spcBef>
                <a:spcPct val="50000"/>
              </a:spcBef>
            </a:pPr>
            <a:endParaRPr lang="en-GB" altLang="en-US" sz="2800">
              <a:cs typeface="Arial" panose="020B0604020202020204" pitchFamily="34" charset="0"/>
            </a:endParaRPr>
          </a:p>
        </p:txBody>
      </p:sp>
      <p:pic>
        <p:nvPicPr>
          <p:cNvPr id="2055" name="Picture 7" descr="old-ad-70s">
            <a:extLst>
              <a:ext uri="{FF2B5EF4-FFF2-40B4-BE49-F238E27FC236}">
                <a16:creationId xmlns:a16="http://schemas.microsoft.com/office/drawing/2014/main" id="{910D7CF7-148B-47F0-8A1C-CAAF713BE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052513"/>
            <a:ext cx="4632325" cy="562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down)">
                                      <p:cBhvr>
                                        <p:cTn id="7" dur="580">
                                          <p:stCondLst>
                                            <p:cond delay="0"/>
                                          </p:stCondLst>
                                        </p:cTn>
                                        <p:tgtEl>
                                          <p:spTgt spid="2055"/>
                                        </p:tgtEl>
                                      </p:cBhvr>
                                    </p:animEffect>
                                    <p:anim calcmode="lin" valueType="num">
                                      <p:cBhvr>
                                        <p:cTn id="8" dur="1822" tmFilter="0,0; 0.14,0.36; 0.43,0.73; 0.71,0.91; 1.0,1.0">
                                          <p:stCondLst>
                                            <p:cond delay="0"/>
                                          </p:stCondLst>
                                        </p:cTn>
                                        <p:tgtEl>
                                          <p:spTgt spid="205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5"/>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5"/>
                                        </p:tgtEl>
                                      </p:cBhvr>
                                      <p:to x="100000" y="60000"/>
                                    </p:animScale>
                                    <p:animScale>
                                      <p:cBhvr>
                                        <p:cTn id="14" dur="166" decel="50000">
                                          <p:stCondLst>
                                            <p:cond delay="676"/>
                                          </p:stCondLst>
                                        </p:cTn>
                                        <p:tgtEl>
                                          <p:spTgt spid="2055"/>
                                        </p:tgtEl>
                                      </p:cBhvr>
                                      <p:to x="100000" y="100000"/>
                                    </p:animScale>
                                    <p:animScale>
                                      <p:cBhvr>
                                        <p:cTn id="15" dur="26">
                                          <p:stCondLst>
                                            <p:cond delay="1312"/>
                                          </p:stCondLst>
                                        </p:cTn>
                                        <p:tgtEl>
                                          <p:spTgt spid="2055"/>
                                        </p:tgtEl>
                                      </p:cBhvr>
                                      <p:to x="100000" y="80000"/>
                                    </p:animScale>
                                    <p:animScale>
                                      <p:cBhvr>
                                        <p:cTn id="16" dur="166" decel="50000">
                                          <p:stCondLst>
                                            <p:cond delay="1338"/>
                                          </p:stCondLst>
                                        </p:cTn>
                                        <p:tgtEl>
                                          <p:spTgt spid="2055"/>
                                        </p:tgtEl>
                                      </p:cBhvr>
                                      <p:to x="100000" y="100000"/>
                                    </p:animScale>
                                    <p:animScale>
                                      <p:cBhvr>
                                        <p:cTn id="17" dur="26">
                                          <p:stCondLst>
                                            <p:cond delay="1642"/>
                                          </p:stCondLst>
                                        </p:cTn>
                                        <p:tgtEl>
                                          <p:spTgt spid="2055"/>
                                        </p:tgtEl>
                                      </p:cBhvr>
                                      <p:to x="100000" y="90000"/>
                                    </p:animScale>
                                    <p:animScale>
                                      <p:cBhvr>
                                        <p:cTn id="18" dur="166" decel="50000">
                                          <p:stCondLst>
                                            <p:cond delay="1668"/>
                                          </p:stCondLst>
                                        </p:cTn>
                                        <p:tgtEl>
                                          <p:spTgt spid="2055"/>
                                        </p:tgtEl>
                                      </p:cBhvr>
                                      <p:to x="100000" y="100000"/>
                                    </p:animScale>
                                    <p:animScale>
                                      <p:cBhvr>
                                        <p:cTn id="19" dur="26">
                                          <p:stCondLst>
                                            <p:cond delay="1808"/>
                                          </p:stCondLst>
                                        </p:cTn>
                                        <p:tgtEl>
                                          <p:spTgt spid="2055"/>
                                        </p:tgtEl>
                                      </p:cBhvr>
                                      <p:to x="100000" y="95000"/>
                                    </p:animScale>
                                    <p:animScale>
                                      <p:cBhvr>
                                        <p:cTn id="20" dur="166" decel="50000">
                                          <p:stCondLst>
                                            <p:cond delay="1834"/>
                                          </p:stCondLst>
                                        </p:cTn>
                                        <p:tgtEl>
                                          <p:spTgt spid="205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62467"/>
                                        </p:tgtEl>
                                        <p:attrNameLst>
                                          <p:attrName>style.visibility</p:attrName>
                                        </p:attrNameLst>
                                      </p:cBhvr>
                                      <p:to>
                                        <p:strVal val="visible"/>
                                      </p:to>
                                    </p:set>
                                    <p:anim calcmode="discrete" valueType="clr">
                                      <p:cBhvr override="childStyle">
                                        <p:cTn id="25" dur="500"/>
                                        <p:tgtEl>
                                          <p:spTgt spid="62467"/>
                                        </p:tgtEl>
                                        <p:attrNameLst>
                                          <p:attrName>style.color</p:attrName>
                                        </p:attrNameLst>
                                      </p:cBhvr>
                                      <p:tavLst>
                                        <p:tav tm="0">
                                          <p:val>
                                            <p:clrVal>
                                              <a:schemeClr val="accent2"/>
                                            </p:clrVal>
                                          </p:val>
                                        </p:tav>
                                        <p:tav tm="50000">
                                          <p:val>
                                            <p:clrVal>
                                              <a:schemeClr val="hlink"/>
                                            </p:clrVal>
                                          </p:val>
                                        </p:tav>
                                      </p:tavLst>
                                    </p:anim>
                                    <p:anim calcmode="discrete" valueType="clr">
                                      <p:cBhvr>
                                        <p:cTn id="26" dur="500"/>
                                        <p:tgtEl>
                                          <p:spTgt spid="62467"/>
                                        </p:tgtEl>
                                        <p:attrNameLst>
                                          <p:attrName>fillcolor</p:attrName>
                                        </p:attrNameLst>
                                      </p:cBhvr>
                                      <p:tavLst>
                                        <p:tav tm="0">
                                          <p:val>
                                            <p:clrVal>
                                              <a:schemeClr val="accent2"/>
                                            </p:clrVal>
                                          </p:val>
                                        </p:tav>
                                        <p:tav tm="50000">
                                          <p:val>
                                            <p:clrVal>
                                              <a:schemeClr val="hlink"/>
                                            </p:clrVal>
                                          </p:val>
                                        </p:tav>
                                      </p:tavLst>
                                    </p:anim>
                                    <p:set>
                                      <p:cBhvr>
                                        <p:cTn id="27" dur="500"/>
                                        <p:tgtEl>
                                          <p:spTgt spid="624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28080F9D-1E95-4F60-8CCF-154F6B42A61D}"/>
              </a:ext>
            </a:extLst>
          </p:cNvPr>
          <p:cNvSpPr txBox="1">
            <a:spLocks noChangeArrowheads="1"/>
          </p:cNvSpPr>
          <p:nvPr/>
        </p:nvSpPr>
        <p:spPr bwMode="auto">
          <a:xfrm>
            <a:off x="0" y="0"/>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solidFill>
                  <a:schemeClr val="accent1"/>
                </a:solidFill>
              </a:rPr>
              <a:t>v. The reaction then needs to be explained in terms of the social structure. This means that the researcher should attempt to discover who has the power in society to make the rules, and to explain why some deviant acts are treated much more severely than others.</a:t>
            </a:r>
          </a:p>
        </p:txBody>
      </p:sp>
      <p:pic>
        <p:nvPicPr>
          <p:cNvPr id="31747" name="Picture 2">
            <a:extLst>
              <a:ext uri="{FF2B5EF4-FFF2-40B4-BE49-F238E27FC236}">
                <a16:creationId xmlns:a16="http://schemas.microsoft.com/office/drawing/2014/main" id="{7377A803-851D-495E-8EF8-13DE83842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357438"/>
            <a:ext cx="58102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35C999F4-0745-41C4-987F-1358DCD89C05}"/>
              </a:ext>
            </a:extLst>
          </p:cNvPr>
          <p:cNvSpPr/>
          <p:nvPr/>
        </p:nvSpPr>
        <p:spPr>
          <a:xfrm>
            <a:off x="214313" y="2286000"/>
            <a:ext cx="1857375" cy="3214688"/>
          </a:xfrm>
          <a:prstGeom prst="wedgeRoundRectCallout">
            <a:avLst>
              <a:gd name="adj1" fmla="val 101921"/>
              <a:gd name="adj2" fmla="val -8388"/>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Armed police and farmers are allowed guns but no one else is.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81252C29-4339-4D7D-A404-4711788FEBC4}"/>
              </a:ext>
            </a:extLst>
          </p:cNvPr>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solidFill>
                  <a:schemeClr val="accent1"/>
                </a:solidFill>
              </a:rPr>
              <a:t>vi. It is necessary to study the effects of deviant labels.</a:t>
            </a:r>
          </a:p>
        </p:txBody>
      </p:sp>
      <p:pic>
        <p:nvPicPr>
          <p:cNvPr id="32771" name="Picture 2">
            <a:extLst>
              <a:ext uri="{FF2B5EF4-FFF2-40B4-BE49-F238E27FC236}">
                <a16:creationId xmlns:a16="http://schemas.microsoft.com/office/drawing/2014/main" id="{3BFB258D-2DC6-43A5-AC85-3843EF5DE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785813"/>
            <a:ext cx="481012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CB7285CB-BBEC-4C03-BBF2-8E56AABA2D6C}"/>
              </a:ext>
            </a:extLst>
          </p:cNvPr>
          <p:cNvSpPr/>
          <p:nvPr/>
        </p:nvSpPr>
        <p:spPr>
          <a:xfrm>
            <a:off x="6072188" y="1000125"/>
            <a:ext cx="3071812" cy="2714625"/>
          </a:xfrm>
          <a:prstGeom prst="wedgeRoundRectCallout">
            <a:avLst>
              <a:gd name="adj1" fmla="val -80937"/>
              <a:gd name="adj2" fmla="val 49428"/>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People expect me to have guns in every orifice, so I get picked up a lot by the police and searched.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48704D7-0C93-4FC3-84D9-03CED0B147C1}"/>
              </a:ext>
            </a:extLst>
          </p:cNvPr>
          <p:cNvSpPr/>
          <p:nvPr/>
        </p:nvSpPr>
        <p:spPr>
          <a:xfrm>
            <a:off x="2286000" y="1500188"/>
            <a:ext cx="4357688" cy="4500562"/>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795" name="TextBox 1">
            <a:extLst>
              <a:ext uri="{FF2B5EF4-FFF2-40B4-BE49-F238E27FC236}">
                <a16:creationId xmlns:a16="http://schemas.microsoft.com/office/drawing/2014/main" id="{147D9384-C598-4998-824D-8F04CD5A1222}"/>
              </a:ext>
            </a:extLst>
          </p:cNvPr>
          <p:cNvSpPr txBox="1">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solidFill>
                  <a:schemeClr val="accent1"/>
                </a:solidFill>
              </a:rPr>
              <a:t>vii. The relationship between these different aspects of deviance should be studied, so that they fuse together into a complete theory.</a:t>
            </a:r>
          </a:p>
        </p:txBody>
      </p:sp>
      <p:pic>
        <p:nvPicPr>
          <p:cNvPr id="33796" name="Picture 2">
            <a:extLst>
              <a:ext uri="{FF2B5EF4-FFF2-40B4-BE49-F238E27FC236}">
                <a16:creationId xmlns:a16="http://schemas.microsoft.com/office/drawing/2014/main" id="{A126509F-4A4A-449C-9CC3-E6C4C9E2B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714500"/>
            <a:ext cx="13573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a:extLst>
              <a:ext uri="{FF2B5EF4-FFF2-40B4-BE49-F238E27FC236}">
                <a16:creationId xmlns:a16="http://schemas.microsoft.com/office/drawing/2014/main" id="{5566E8F6-295A-4296-B6D9-BD1DB23A1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14438"/>
            <a:ext cx="20002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a:extLst>
              <a:ext uri="{FF2B5EF4-FFF2-40B4-BE49-F238E27FC236}">
                <a16:creationId xmlns:a16="http://schemas.microsoft.com/office/drawing/2014/main" id="{DEB4DAAF-1927-42AD-8F24-25ADD0761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1785938"/>
            <a:ext cx="150018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2">
            <a:extLst>
              <a:ext uri="{FF2B5EF4-FFF2-40B4-BE49-F238E27FC236}">
                <a16:creationId xmlns:a16="http://schemas.microsoft.com/office/drawing/2014/main" id="{65246C82-5319-4EF6-9889-79DFEF4CC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63" y="5000625"/>
            <a:ext cx="13684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2">
            <a:extLst>
              <a:ext uri="{FF2B5EF4-FFF2-40B4-BE49-F238E27FC236}">
                <a16:creationId xmlns:a16="http://schemas.microsoft.com/office/drawing/2014/main" id="{953C0432-8CD0-4AE3-9889-60C46A899E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357688"/>
            <a:ext cx="17859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
            <a:extLst>
              <a:ext uri="{FF2B5EF4-FFF2-40B4-BE49-F238E27FC236}">
                <a16:creationId xmlns:a16="http://schemas.microsoft.com/office/drawing/2014/main" id="{32F52C3D-BDBC-4DF2-8545-9C8C5BFB91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813" y="4286250"/>
            <a:ext cx="15001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7" descr="swiss_army_knife1">
            <a:extLst>
              <a:ext uri="{FF2B5EF4-FFF2-40B4-BE49-F238E27FC236}">
                <a16:creationId xmlns:a16="http://schemas.microsoft.com/office/drawing/2014/main" id="{B2286C4D-F518-40C1-B438-AA39211AF30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3313" y="2857500"/>
            <a:ext cx="17859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4050A7EB-2A76-428E-B1C9-781D19DF93D1}"/>
              </a:ext>
            </a:extLst>
          </p:cNvPr>
          <p:cNvCxnSpPr/>
          <p:nvPr/>
        </p:nvCxnSpPr>
        <p:spPr>
          <a:xfrm rot="16200000" flipH="1">
            <a:off x="4184650" y="2684463"/>
            <a:ext cx="48895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F779EE4-92CD-4D09-93A2-600555C6DF21}"/>
              </a:ext>
            </a:extLst>
          </p:cNvPr>
          <p:cNvCxnSpPr/>
          <p:nvPr/>
        </p:nvCxnSpPr>
        <p:spPr>
          <a:xfrm rot="5400000" flipH="1" flipV="1">
            <a:off x="4280693" y="4720432"/>
            <a:ext cx="582613"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9603A57-F576-4450-A0F8-C3FFA9ACF474}"/>
              </a:ext>
            </a:extLst>
          </p:cNvPr>
          <p:cNvCxnSpPr/>
          <p:nvPr/>
        </p:nvCxnSpPr>
        <p:spPr>
          <a:xfrm>
            <a:off x="3000375" y="3357563"/>
            <a:ext cx="642938" cy="203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2705F80-3BB4-4DC9-B7BC-CC6A1270EA9A}"/>
              </a:ext>
            </a:extLst>
          </p:cNvPr>
          <p:cNvCxnSpPr/>
          <p:nvPr/>
        </p:nvCxnSpPr>
        <p:spPr>
          <a:xfrm rot="10800000" flipV="1">
            <a:off x="5357813" y="3429000"/>
            <a:ext cx="642937" cy="2143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63BD0C4-99E5-4042-81FF-C73C21078B68}"/>
              </a:ext>
            </a:extLst>
          </p:cNvPr>
          <p:cNvCxnSpPr/>
          <p:nvPr/>
        </p:nvCxnSpPr>
        <p:spPr>
          <a:xfrm rot="10800000">
            <a:off x="5357813" y="4286250"/>
            <a:ext cx="428625" cy="3683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BE4D2DE-2828-4787-99E4-D827BC00DBB4}"/>
              </a:ext>
            </a:extLst>
          </p:cNvPr>
          <p:cNvCxnSpPr/>
          <p:nvPr/>
        </p:nvCxnSpPr>
        <p:spPr>
          <a:xfrm flipV="1">
            <a:off x="3500438" y="4286250"/>
            <a:ext cx="428625" cy="2857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a:extLst>
              <a:ext uri="{FF2B5EF4-FFF2-40B4-BE49-F238E27FC236}">
                <a16:creationId xmlns:a16="http://schemas.microsoft.com/office/drawing/2014/main" id="{8687DE6E-DC32-4774-82FD-5AC92E6D3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357188"/>
            <a:ext cx="40957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1">
            <a:extLst>
              <a:ext uri="{FF2B5EF4-FFF2-40B4-BE49-F238E27FC236}">
                <a16:creationId xmlns:a16="http://schemas.microsoft.com/office/drawing/2014/main" id="{CDB1E33A-5136-4F84-A161-CB71C85E677B}"/>
              </a:ext>
            </a:extLst>
          </p:cNvPr>
          <p:cNvSpPr txBox="1">
            <a:spLocks noChangeArrowheads="1"/>
          </p:cNvSpPr>
          <p:nvPr/>
        </p:nvSpPr>
        <p:spPr bwMode="auto">
          <a:xfrm>
            <a:off x="0" y="0"/>
            <a:ext cx="45720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Apply the seven stages in Taylor, Walton and Young’s Fully Social Theory of Deviance to the following case studies:</a:t>
            </a:r>
          </a:p>
          <a:p>
            <a:pPr eaLnBrk="1" hangingPunct="1"/>
            <a:endParaRPr lang="en-GB" altLang="en-US"/>
          </a:p>
          <a:p>
            <a:pPr eaLnBrk="1" hangingPunct="1"/>
            <a:r>
              <a:rPr lang="en-GB" altLang="en-US"/>
              <a:t>MPs expenses. </a:t>
            </a:r>
          </a:p>
          <a:p>
            <a:pPr eaLnBrk="1" hangingPunct="1"/>
            <a:r>
              <a:rPr lang="en-GB" altLang="en-US"/>
              <a:t>Baby P.</a:t>
            </a:r>
          </a:p>
          <a:p>
            <a:pPr eaLnBrk="1" hangingPunct="1"/>
            <a:r>
              <a:rPr lang="en-GB" altLang="en-US"/>
              <a:t>Gun crime in Croxteth.</a:t>
            </a:r>
          </a:p>
          <a:p>
            <a:pPr eaLnBrk="1" hangingPunct="1"/>
            <a:r>
              <a:rPr lang="en-GB" altLang="en-US"/>
              <a:t>Shannon Matthews. </a:t>
            </a:r>
          </a:p>
          <a:p>
            <a:pPr eaLnBrk="1" hangingPunct="1"/>
            <a:endParaRPr lang="en-GB" altLang="en-US"/>
          </a:p>
          <a:p>
            <a:pPr eaLnBrk="1" hangingPunct="1"/>
            <a:endParaRPr lang="en-GB" altLang="en-US"/>
          </a:p>
          <a:p>
            <a:pPr eaLnBrk="1" hangingPunct="1"/>
            <a:endParaRPr lang="en-GB" altLang="en-US"/>
          </a:p>
          <a:p>
            <a:pPr eaLnBrk="1" hangingPunct="1"/>
            <a:r>
              <a:rPr lang="en-GB" altLang="en-US"/>
              <a:t>Recent crime stories</a:t>
            </a:r>
          </a:p>
          <a:p>
            <a:pPr eaLnBrk="1" hangingPunct="1"/>
            <a:r>
              <a:rPr lang="en-GB" altLang="en-US"/>
              <a:t>Find a ‘social’ cause if you can!</a:t>
            </a:r>
          </a:p>
          <a:p>
            <a:pPr eaLnBrk="1" hangingPunct="1"/>
            <a:r>
              <a:rPr lang="en-GB" altLang="en-US"/>
              <a:t>Jimmy Saville</a:t>
            </a:r>
          </a:p>
          <a:p>
            <a:pPr eaLnBrk="1" hangingPunct="1"/>
            <a:r>
              <a:rPr lang="en-GB" altLang="en-US"/>
              <a:t>PIP scandal</a:t>
            </a:r>
          </a:p>
          <a:p>
            <a:pPr eaLnBrk="1" hangingPunct="1"/>
            <a:r>
              <a:rPr lang="en-GB" altLang="en-US"/>
              <a:t>Question – How does corporate crime relate to Strain Theory?</a:t>
            </a:r>
          </a:p>
          <a:p>
            <a:pPr eaLnBrk="1" hangingPunct="1"/>
            <a:endParaRPr lang="en-GB" altLang="en-US"/>
          </a:p>
        </p:txBody>
      </p:sp>
      <p:pic>
        <p:nvPicPr>
          <p:cNvPr id="41988" name="Picture 4">
            <a:extLst>
              <a:ext uri="{FF2B5EF4-FFF2-40B4-BE49-F238E27FC236}">
                <a16:creationId xmlns:a16="http://schemas.microsoft.com/office/drawing/2014/main" id="{DAE4A051-4A4A-40B3-9856-2F4C66DD2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013" y="0"/>
            <a:ext cx="49799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a:extLst>
              <a:ext uri="{FF2B5EF4-FFF2-40B4-BE49-F238E27FC236}">
                <a16:creationId xmlns:a16="http://schemas.microsoft.com/office/drawing/2014/main" id="{68008876-6251-4D94-9DAE-4CE7DFBB3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0"/>
            <a:ext cx="500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article-0-050F8584000005DC-229_468x392">
            <a:extLst>
              <a:ext uri="{FF2B5EF4-FFF2-40B4-BE49-F238E27FC236}">
                <a16:creationId xmlns:a16="http://schemas.microsoft.com/office/drawing/2014/main" id="{038D11FF-4738-4C22-8DDA-F9BDB60DE1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0"/>
            <a:ext cx="4457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a:extLst>
              <a:ext uri="{FF2B5EF4-FFF2-40B4-BE49-F238E27FC236}">
                <a16:creationId xmlns:a16="http://schemas.microsoft.com/office/drawing/2014/main" id="{7ED67F63-EA37-460F-A15D-F6C9FCDD1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850" y="0"/>
            <a:ext cx="501015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a:extLst>
              <a:ext uri="{FF2B5EF4-FFF2-40B4-BE49-F238E27FC236}">
                <a16:creationId xmlns:a16="http://schemas.microsoft.com/office/drawing/2014/main" id="{E1327442-B189-4203-9E77-73E0098E6B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0" y="0"/>
            <a:ext cx="42862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2000"/>
                                        <p:tgtEl>
                                          <p:spTgt spid="41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41987"/>
                                        </p:tgtEl>
                                      </p:cBhvr>
                                    </p:animEffect>
                                    <p:set>
                                      <p:cBhvr>
                                        <p:cTn id="12" dur="1" fill="hold">
                                          <p:stCondLst>
                                            <p:cond delay="1999"/>
                                          </p:stCondLst>
                                        </p:cTn>
                                        <p:tgtEl>
                                          <p:spTgt spid="4198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988"/>
                                        </p:tgtEl>
                                        <p:attrNameLst>
                                          <p:attrName>style.visibility</p:attrName>
                                        </p:attrNameLst>
                                      </p:cBhvr>
                                      <p:to>
                                        <p:strVal val="visible"/>
                                      </p:to>
                                    </p:set>
                                    <p:animEffect transition="in" filter="fade">
                                      <p:cBhvr>
                                        <p:cTn id="17" dur="2000"/>
                                        <p:tgtEl>
                                          <p:spTgt spid="419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2000"/>
                                        <p:tgtEl>
                                          <p:spTgt spid="41988"/>
                                        </p:tgtEl>
                                      </p:cBhvr>
                                    </p:animEffect>
                                    <p:set>
                                      <p:cBhvr>
                                        <p:cTn id="22" dur="1" fill="hold">
                                          <p:stCondLst>
                                            <p:cond delay="1999"/>
                                          </p:stCondLst>
                                        </p:cTn>
                                        <p:tgtEl>
                                          <p:spTgt spid="4198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1989"/>
                                        </p:tgtEl>
                                        <p:attrNameLst>
                                          <p:attrName>style.visibility</p:attrName>
                                        </p:attrNameLst>
                                      </p:cBhvr>
                                      <p:to>
                                        <p:strVal val="visible"/>
                                      </p:to>
                                    </p:set>
                                    <p:animEffect transition="in" filter="fade">
                                      <p:cBhvr>
                                        <p:cTn id="27" dur="2000"/>
                                        <p:tgtEl>
                                          <p:spTgt spid="419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2000"/>
                                        <p:tgtEl>
                                          <p:spTgt spid="41989"/>
                                        </p:tgtEl>
                                      </p:cBhvr>
                                    </p:animEffect>
                                    <p:set>
                                      <p:cBhvr>
                                        <p:cTn id="32" dur="1" fill="hold">
                                          <p:stCondLst>
                                            <p:cond delay="1999"/>
                                          </p:stCondLst>
                                        </p:cTn>
                                        <p:tgtEl>
                                          <p:spTgt spid="4198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0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nodeType="clickEffect">
                                  <p:stCondLst>
                                    <p:cond delay="0"/>
                                  </p:stCondLst>
                                  <p:childTnLst>
                                    <p:animEffect transition="out" filter="fade">
                                      <p:cBhvr>
                                        <p:cTn id="41" dur="2000"/>
                                        <p:tgtEl>
                                          <p:spTgt spid="3"/>
                                        </p:tgtEl>
                                      </p:cBhvr>
                                    </p:animEffect>
                                    <p:set>
                                      <p:cBhvr>
                                        <p:cTn id="42" dur="1" fill="hold">
                                          <p:stCondLst>
                                            <p:cond delay="1999"/>
                                          </p:stCondLst>
                                        </p:cTn>
                                        <p:tgtEl>
                                          <p:spTgt spid="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1990"/>
                                        </p:tgtEl>
                                        <p:attrNameLst>
                                          <p:attrName>style.visibility</p:attrName>
                                        </p:attrNameLst>
                                      </p:cBhvr>
                                      <p:to>
                                        <p:strVal val="visible"/>
                                      </p:to>
                                    </p:set>
                                    <p:animEffect transition="in" filter="fade">
                                      <p:cBhvr>
                                        <p:cTn id="47" dur="2000"/>
                                        <p:tgtEl>
                                          <p:spTgt spid="4199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2000"/>
                                        <p:tgtEl>
                                          <p:spTgt spid="41990"/>
                                        </p:tgtEl>
                                      </p:cBhvr>
                                    </p:animEffect>
                                    <p:set>
                                      <p:cBhvr>
                                        <p:cTn id="52" dur="1" fill="hold">
                                          <p:stCondLst>
                                            <p:cond delay="1999"/>
                                          </p:stCondLst>
                                        </p:cTn>
                                        <p:tgtEl>
                                          <p:spTgt spid="41990"/>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1986"/>
                                        </p:tgtEl>
                                        <p:attrNameLst>
                                          <p:attrName>style.visibility</p:attrName>
                                        </p:attrNameLst>
                                      </p:cBhvr>
                                      <p:to>
                                        <p:strVal val="visible"/>
                                      </p:to>
                                    </p:set>
                                    <p:animEffect transition="in" filter="fade">
                                      <p:cBhvr>
                                        <p:cTn id="57" dur="2000"/>
                                        <p:tgtEl>
                                          <p:spTgt spid="4198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nodeType="clickEffect">
                                  <p:stCondLst>
                                    <p:cond delay="0"/>
                                  </p:stCondLst>
                                  <p:childTnLst>
                                    <p:animEffect transition="out" filter="fade">
                                      <p:cBhvr>
                                        <p:cTn id="61" dur="2000"/>
                                        <p:tgtEl>
                                          <p:spTgt spid="41986"/>
                                        </p:tgtEl>
                                      </p:cBhvr>
                                    </p:animEffect>
                                    <p:set>
                                      <p:cBhvr>
                                        <p:cTn id="62" dur="1" fill="hold">
                                          <p:stCondLst>
                                            <p:cond delay="1999"/>
                                          </p:stCondLst>
                                        </p:cTn>
                                        <p:tgtEl>
                                          <p:spTgt spid="419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EAB0DEE0-72FF-4478-84CA-7BE9861FD828}"/>
              </a:ext>
            </a:extLst>
          </p:cNvPr>
          <p:cNvSpPr txBox="1">
            <a:spLocks noChangeArrowheads="1"/>
          </p:cNvSpPr>
          <p:nvPr/>
        </p:nvSpPr>
        <p:spPr bwMode="auto">
          <a:xfrm>
            <a:off x="0" y="69215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endParaRPr lang="en-US" altLang="en-US" sz="1800">
              <a:latin typeface="Arial" panose="020B0604020202020204" pitchFamily="34" charset="0"/>
            </a:endParaRPr>
          </a:p>
        </p:txBody>
      </p:sp>
      <p:sp>
        <p:nvSpPr>
          <p:cNvPr id="88067" name="Text Box 6">
            <a:extLst>
              <a:ext uri="{FF2B5EF4-FFF2-40B4-BE49-F238E27FC236}">
                <a16:creationId xmlns:a16="http://schemas.microsoft.com/office/drawing/2014/main" id="{1ADC839D-4625-4564-B4F4-ED4A597674C5}"/>
              </a:ext>
            </a:extLst>
          </p:cNvPr>
          <p:cNvSpPr txBox="1">
            <a:spLocks noChangeArrowheads="1"/>
          </p:cNvSpPr>
          <p:nvPr/>
        </p:nvSpPr>
        <p:spPr bwMode="auto">
          <a:xfrm>
            <a:off x="0" y="0"/>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2800">
                <a:solidFill>
                  <a:schemeClr val="accent1"/>
                </a:solidFill>
                <a:cs typeface="Arial" panose="020B0604020202020204" pitchFamily="34" charset="0"/>
              </a:rPr>
              <a:t>Policing the Crisis by Hall et al argued that                                  * the state manufactures a crime problem;                                      * justifies strengthening its control over the population;               * certain groups such as young black men, in particular are heavily criminalized so they can be heavily controlled. </a:t>
            </a:r>
          </a:p>
          <a:p>
            <a:pPr eaLnBrk="1" hangingPunct="1"/>
            <a:endParaRPr lang="en-GB" altLang="en-US" sz="2800">
              <a:solidFill>
                <a:srgbClr val="FF0000"/>
              </a:solidFill>
              <a:cs typeface="Arial" panose="020B0604020202020204" pitchFamily="34" charset="0"/>
            </a:endParaRPr>
          </a:p>
        </p:txBody>
      </p:sp>
      <p:pic>
        <p:nvPicPr>
          <p:cNvPr id="88068" name="Picture 7" descr="express">
            <a:extLst>
              <a:ext uri="{FF2B5EF4-FFF2-40B4-BE49-F238E27FC236}">
                <a16:creationId xmlns:a16="http://schemas.microsoft.com/office/drawing/2014/main" id="{8A685034-CC00-4AF3-9A29-6A54D9352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76475"/>
            <a:ext cx="31686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1" descr="british-police-officers-stand-guard-outside-a-residence-in-manchester">
            <a:extLst>
              <a:ext uri="{FF2B5EF4-FFF2-40B4-BE49-F238E27FC236}">
                <a16:creationId xmlns:a16="http://schemas.microsoft.com/office/drawing/2014/main" id="{65219628-1EB6-4688-8884-706D726ED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963" y="2492375"/>
            <a:ext cx="55070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8067"/>
                                        </p:tgtEl>
                                        <p:attrNameLst>
                                          <p:attrName>style.visibility</p:attrName>
                                        </p:attrNameLst>
                                      </p:cBhvr>
                                      <p:to>
                                        <p:strVal val="visible"/>
                                      </p:to>
                                    </p:set>
                                    <p:anim calcmode="discrete" valueType="clr">
                                      <p:cBhvr override="childStyle">
                                        <p:cTn id="7" dur="500"/>
                                        <p:tgtEl>
                                          <p:spTgt spid="88067"/>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88067"/>
                                        </p:tgtEl>
                                        <p:attrNameLst>
                                          <p:attrName>fillcolor</p:attrName>
                                        </p:attrNameLst>
                                      </p:cBhvr>
                                      <p:tavLst>
                                        <p:tav tm="0">
                                          <p:val>
                                            <p:clrVal>
                                              <a:schemeClr val="accent2"/>
                                            </p:clrVal>
                                          </p:val>
                                        </p:tav>
                                        <p:tav tm="50000">
                                          <p:val>
                                            <p:clrVal>
                                              <a:schemeClr val="hlink"/>
                                            </p:clrVal>
                                          </p:val>
                                        </p:tav>
                                      </p:tavLst>
                                    </p:anim>
                                    <p:set>
                                      <p:cBhvr>
                                        <p:cTn id="9" dur="500"/>
                                        <p:tgtEl>
                                          <p:spTgt spid="8806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88068"/>
                                        </p:tgtEl>
                                        <p:attrNameLst>
                                          <p:attrName>style.visibility</p:attrName>
                                        </p:attrNameLst>
                                      </p:cBhvr>
                                      <p:to>
                                        <p:strVal val="visible"/>
                                      </p:to>
                                    </p:set>
                                    <p:animEffect transition="in" filter="fade">
                                      <p:cBhvr>
                                        <p:cTn id="14" dur="2000"/>
                                        <p:tgtEl>
                                          <p:spTgt spid="8806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88069"/>
                                        </p:tgtEl>
                                        <p:attrNameLst>
                                          <p:attrName>style.visibility</p:attrName>
                                        </p:attrNameLst>
                                      </p:cBhvr>
                                      <p:to>
                                        <p:strVal val="visible"/>
                                      </p:to>
                                    </p:set>
                                    <p:animEffect transition="in" filter="fade">
                                      <p:cBhvr>
                                        <p:cTn id="19" dur="20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5EB430FB-348B-4920-9F30-8724A4EF79BE}"/>
              </a:ext>
            </a:extLst>
          </p:cNvPr>
          <p:cNvSpPr txBox="1">
            <a:spLocks noChangeArrowheads="1"/>
          </p:cNvSpPr>
          <p:nvPr/>
        </p:nvSpPr>
        <p:spPr bwMode="auto">
          <a:xfrm>
            <a:off x="0" y="6207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endParaRPr lang="en-US" altLang="en-US" sz="1800">
              <a:latin typeface="Arial" panose="020B0604020202020204" pitchFamily="34" charset="0"/>
            </a:endParaRPr>
          </a:p>
        </p:txBody>
      </p:sp>
      <p:sp>
        <p:nvSpPr>
          <p:cNvPr id="10245" name="Text Box 6">
            <a:extLst>
              <a:ext uri="{FF2B5EF4-FFF2-40B4-BE49-F238E27FC236}">
                <a16:creationId xmlns:a16="http://schemas.microsoft.com/office/drawing/2014/main" id="{8B4CCAC0-AF8C-4F09-BE2E-AB1884C756ED}"/>
              </a:ext>
            </a:extLst>
          </p:cNvPr>
          <p:cNvSpPr txBox="1">
            <a:spLocks noChangeArrowheads="1"/>
          </p:cNvSpPr>
          <p:nvPr/>
        </p:nvSpPr>
        <p:spPr bwMode="auto">
          <a:xfrm>
            <a:off x="0" y="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solidFill>
                  <a:schemeClr val="accent1"/>
                </a:solidFill>
                <a:cs typeface="Arial" panose="020B0604020202020204" pitchFamily="34" charset="0"/>
              </a:rPr>
              <a:t>Radical criminology has been criticised for:</a:t>
            </a:r>
          </a:p>
          <a:p>
            <a:pPr eaLnBrk="1" hangingPunct="1">
              <a:buFontTx/>
              <a:buChar char="•"/>
            </a:pPr>
            <a:r>
              <a:rPr lang="en-GB" altLang="en-US" sz="2800">
                <a:solidFill>
                  <a:schemeClr val="accent1"/>
                </a:solidFill>
                <a:cs typeface="Arial" panose="020B0604020202020204" pitchFamily="34" charset="0"/>
              </a:rPr>
              <a:t> seeing the actions of the state and the agents of social control as solely serving the interests of the capitalist class.</a:t>
            </a:r>
          </a:p>
        </p:txBody>
      </p:sp>
      <p:pic>
        <p:nvPicPr>
          <p:cNvPr id="36868" name="Picture 7" descr="iStock_000003385187X">
            <a:extLst>
              <a:ext uri="{FF2B5EF4-FFF2-40B4-BE49-F238E27FC236}">
                <a16:creationId xmlns:a16="http://schemas.microsoft.com/office/drawing/2014/main" id="{7F4954CC-17F1-42AE-99F9-0FD63998A6A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583" b="14166"/>
          <a:stretch>
            <a:fillRect/>
          </a:stretch>
        </p:blipFill>
        <p:spPr bwMode="auto">
          <a:xfrm>
            <a:off x="0" y="4405313"/>
            <a:ext cx="3559175"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5446697-3DD3-4EF1-B955-3E36A146CCED}"/>
              </a:ext>
            </a:extLst>
          </p:cNvPr>
          <p:cNvSpPr txBox="1">
            <a:spLocks noChangeArrowheads="1"/>
          </p:cNvSpPr>
          <p:nvPr/>
        </p:nvSpPr>
        <p:spPr bwMode="auto">
          <a:xfrm>
            <a:off x="3357563" y="5143500"/>
            <a:ext cx="57864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solidFill>
                  <a:schemeClr val="accent1"/>
                </a:solidFill>
              </a:rPr>
              <a:t>What about examining how the law works to protect the vulnerable?</a:t>
            </a:r>
          </a:p>
        </p:txBody>
      </p:sp>
      <p:pic>
        <p:nvPicPr>
          <p:cNvPr id="10250" name="Picture 10">
            <a:extLst>
              <a:ext uri="{FF2B5EF4-FFF2-40B4-BE49-F238E27FC236}">
                <a16:creationId xmlns:a16="http://schemas.microsoft.com/office/drawing/2014/main" id="{8DA6EC5C-8F13-4D56-BB2F-CB0AA447B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1428750"/>
            <a:ext cx="3643312"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5">
                                            <p:txEl>
                                              <p:pRg st="0" end="0"/>
                                            </p:txEl>
                                          </p:spTgt>
                                        </p:tgtEl>
                                        <p:attrNameLst>
                                          <p:attrName>style.visibility</p:attrName>
                                        </p:attrNameLst>
                                      </p:cBhvr>
                                      <p:to>
                                        <p:strVal val="visible"/>
                                      </p:to>
                                    </p:set>
                                    <p:anim calcmode="discrete" valueType="clr">
                                      <p:cBhvr override="childStyle">
                                        <p:cTn id="7" dur="500"/>
                                        <p:tgtEl>
                                          <p:spTgt spid="102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0245">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0245">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245">
                                            <p:txEl>
                                              <p:pRg st="1" end="1"/>
                                            </p:txEl>
                                          </p:spTgt>
                                        </p:tgtEl>
                                        <p:attrNameLst>
                                          <p:attrName>style.visibility</p:attrName>
                                        </p:attrNameLst>
                                      </p:cBhvr>
                                      <p:to>
                                        <p:strVal val="visible"/>
                                      </p:to>
                                    </p:set>
                                    <p:anim calcmode="discrete" valueType="clr">
                                      <p:cBhvr override="childStyle">
                                        <p:cTn id="12" dur="500"/>
                                        <p:tgtEl>
                                          <p:spTgt spid="1024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500"/>
                                        <p:tgtEl>
                                          <p:spTgt spid="10245">
                                            <p:txEl>
                                              <p:pRg st="1" end="1"/>
                                            </p:txEl>
                                          </p:spTgt>
                                        </p:tgtEl>
                                        <p:attrNameLst>
                                          <p:attrName>fillcolor</p:attrName>
                                        </p:attrNameLst>
                                      </p:cBhvr>
                                      <p:tavLst>
                                        <p:tav tm="0">
                                          <p:val>
                                            <p:clrVal>
                                              <a:schemeClr val="accent2"/>
                                            </p:clrVal>
                                          </p:val>
                                        </p:tav>
                                        <p:tav tm="50000">
                                          <p:val>
                                            <p:clrVal>
                                              <a:schemeClr val="hlink"/>
                                            </p:clrVal>
                                          </p:val>
                                        </p:tav>
                                      </p:tavLst>
                                    </p:anim>
                                    <p:set>
                                      <p:cBhvr>
                                        <p:cTn id="14" dur="500"/>
                                        <p:tgtEl>
                                          <p:spTgt spid="10245">
                                            <p:txEl>
                                              <p:pRg st="1" end="1"/>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0245">
                                            <p:txEl>
                                              <p:pRg st="1" end="1"/>
                                            </p:txEl>
                                          </p:spTgt>
                                        </p:tgtEl>
                                        <p:attrNameLst>
                                          <p:attrName>style.visibility</p:attrName>
                                        </p:attrNameLst>
                                      </p:cBhvr>
                                      <p:to>
                                        <p:strVal val="visible"/>
                                      </p:to>
                                    </p:set>
                                    <p:anim calcmode="discrete" valueType="clr">
                                      <p:cBhvr override="childStyle">
                                        <p:cTn id="19" dur="80"/>
                                        <p:tgtEl>
                                          <p:spTgt spid="1024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245">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0245">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0250"/>
                                        </p:tgtEl>
                                        <p:attrNameLst>
                                          <p:attrName>style.visibility</p:attrName>
                                        </p:attrNameLst>
                                      </p:cBhvr>
                                      <p:to>
                                        <p:strVal val="visible"/>
                                      </p:to>
                                    </p:set>
                                    <p:animEffect transition="in" filter="fade">
                                      <p:cBhvr>
                                        <p:cTn id="26" dur="2000"/>
                                        <p:tgtEl>
                                          <p:spTgt spid="102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31"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a:extLst>
              <a:ext uri="{FF2B5EF4-FFF2-40B4-BE49-F238E27FC236}">
                <a16:creationId xmlns:a16="http://schemas.microsoft.com/office/drawing/2014/main" id="{D7292192-6932-42B0-8D2A-E41D3D561B3C}"/>
              </a:ext>
            </a:extLst>
          </p:cNvPr>
          <p:cNvSpPr txBox="1">
            <a:spLocks noChangeArrowheads="1"/>
          </p:cNvSpPr>
          <p:nvPr/>
        </p:nvSpPr>
        <p:spPr bwMode="auto">
          <a:xfrm>
            <a:off x="0"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800">
                <a:solidFill>
                  <a:schemeClr val="accent1"/>
                </a:solidFill>
              </a:rPr>
              <a:t>Downplaying the significance of crime and largely ignoring the victims of crime. </a:t>
            </a:r>
          </a:p>
        </p:txBody>
      </p:sp>
      <p:pic>
        <p:nvPicPr>
          <p:cNvPr id="37891" name="Picture 6" descr="crime_victim">
            <a:extLst>
              <a:ext uri="{FF2B5EF4-FFF2-40B4-BE49-F238E27FC236}">
                <a16:creationId xmlns:a16="http://schemas.microsoft.com/office/drawing/2014/main" id="{5253C6B6-35F5-4983-AB50-B446A6522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3543300"/>
            <a:ext cx="25050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a:extLst>
              <a:ext uri="{FF2B5EF4-FFF2-40B4-BE49-F238E27FC236}">
                <a16:creationId xmlns:a16="http://schemas.microsoft.com/office/drawing/2014/main" id="{6FBC8E54-FCD5-4E09-82AC-56C82D6F0D9F}"/>
              </a:ext>
            </a:extLst>
          </p:cNvPr>
          <p:cNvSpPr/>
          <p:nvPr/>
        </p:nvSpPr>
        <p:spPr>
          <a:xfrm>
            <a:off x="214313" y="857250"/>
            <a:ext cx="7072312" cy="3500438"/>
          </a:xfrm>
          <a:prstGeom prst="cloudCallout">
            <a:avLst>
              <a:gd name="adj1" fmla="val 56014"/>
              <a:gd name="adj2" fmla="val 5293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Bollocks to the Robin Hood and “woe is me” routine – I’m the victim here and my life is ruined.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114"/>
                                        </p:tgtEl>
                                        <p:attrNameLst>
                                          <p:attrName>style.visibility</p:attrName>
                                        </p:attrNameLst>
                                      </p:cBhvr>
                                      <p:to>
                                        <p:strVal val="visible"/>
                                      </p:to>
                                    </p:set>
                                    <p:anim calcmode="discrete" valueType="clr">
                                      <p:cBhvr override="childStyle">
                                        <p:cTn id="7" dur="500"/>
                                        <p:tgtEl>
                                          <p:spTgt spid="9011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90114"/>
                                        </p:tgtEl>
                                        <p:attrNameLst>
                                          <p:attrName>fillcolor</p:attrName>
                                        </p:attrNameLst>
                                      </p:cBhvr>
                                      <p:tavLst>
                                        <p:tav tm="0">
                                          <p:val>
                                            <p:clrVal>
                                              <a:schemeClr val="accent2"/>
                                            </p:clrVal>
                                          </p:val>
                                        </p:tav>
                                        <p:tav tm="50000">
                                          <p:val>
                                            <p:clrVal>
                                              <a:schemeClr val="hlink"/>
                                            </p:clrVal>
                                          </p:val>
                                        </p:tav>
                                      </p:tavLst>
                                    </p:anim>
                                    <p:set>
                                      <p:cBhvr>
                                        <p:cTn id="9" dur="500"/>
                                        <p:tgtEl>
                                          <p:spTgt spid="901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BAAC99-B409-40F4-8072-B08B7F3D6918}"/>
              </a:ext>
            </a:extLst>
          </p:cNvPr>
          <p:cNvSpPr/>
          <p:nvPr/>
        </p:nvSpPr>
        <p:spPr>
          <a:xfrm>
            <a:off x="0" y="4786313"/>
            <a:ext cx="9144000" cy="20716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a:extLst>
              <a:ext uri="{FF2B5EF4-FFF2-40B4-BE49-F238E27FC236}">
                <a16:creationId xmlns:a16="http://schemas.microsoft.com/office/drawing/2014/main" id="{B84D33F4-164C-4425-89AC-0CACB592EF58}"/>
              </a:ext>
            </a:extLst>
          </p:cNvPr>
          <p:cNvSpPr/>
          <p:nvPr/>
        </p:nvSpPr>
        <p:spPr>
          <a:xfrm>
            <a:off x="0" y="0"/>
            <a:ext cx="9144000" cy="5000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8916" name="Picture 2">
            <a:extLst>
              <a:ext uri="{FF2B5EF4-FFF2-40B4-BE49-F238E27FC236}">
                <a16:creationId xmlns:a16="http://schemas.microsoft.com/office/drawing/2014/main" id="{01925F37-D88F-4621-B1F0-D67477141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900"/>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A35F9F4-BB25-4CDF-AF2C-8CFE73E42973}"/>
              </a:ext>
            </a:extLst>
          </p:cNvPr>
          <p:cNvSpPr/>
          <p:nvPr/>
        </p:nvSpPr>
        <p:spPr>
          <a:xfrm>
            <a:off x="3929063" y="4000500"/>
            <a:ext cx="4929187" cy="571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8918" name="Picture 3">
            <a:extLst>
              <a:ext uri="{FF2B5EF4-FFF2-40B4-BE49-F238E27FC236}">
                <a16:creationId xmlns:a16="http://schemas.microsoft.com/office/drawing/2014/main" id="{719C1FCB-16D0-4FE3-9AE4-BAD609E00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4157663"/>
            <a:ext cx="50006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4">
            <a:extLst>
              <a:ext uri="{FF2B5EF4-FFF2-40B4-BE49-F238E27FC236}">
                <a16:creationId xmlns:a16="http://schemas.microsoft.com/office/drawing/2014/main" id="{4BFC24F4-2424-43D1-A161-E382F981B088}"/>
              </a:ext>
            </a:extLst>
          </p:cNvPr>
          <p:cNvSpPr txBox="1">
            <a:spLocks noChangeArrowheads="1"/>
          </p:cNvSpPr>
          <p:nvPr/>
        </p:nvSpPr>
        <p:spPr bwMode="auto">
          <a:xfrm>
            <a:off x="428625" y="3786188"/>
            <a:ext cx="3214688"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22000">
                <a:solidFill>
                  <a:schemeClr val="bg1"/>
                </a:solidFill>
              </a:rPr>
              <a:t>&amp;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a:extLst>
              <a:ext uri="{FF2B5EF4-FFF2-40B4-BE49-F238E27FC236}">
                <a16:creationId xmlns:a16="http://schemas.microsoft.com/office/drawing/2014/main" id="{A9395C3B-63FC-4C61-8FF4-0EBC7BEF2DAA}"/>
              </a:ext>
            </a:extLst>
          </p:cNvPr>
          <p:cNvSpPr txBox="1">
            <a:spLocks noChangeArrowheads="1"/>
          </p:cNvSpPr>
          <p:nvPr/>
        </p:nvSpPr>
        <p:spPr bwMode="auto">
          <a:xfrm>
            <a:off x="0" y="0"/>
            <a:ext cx="9144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6800"/>
              <a:t>Croall defined WHITE COLLAR CRIME as crime committed in the course of legitimate employment; an abuse of an occupational role.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130"/>
                                        </p:tgtEl>
                                        <p:attrNameLst>
                                          <p:attrName>style.visibility</p:attrName>
                                        </p:attrNameLst>
                                      </p:cBhvr>
                                      <p:to>
                                        <p:strVal val="visible"/>
                                      </p:to>
                                    </p:set>
                                    <p:anim calcmode="discrete" valueType="clr">
                                      <p:cBhvr override="childStyle">
                                        <p:cTn id="7" dur="500"/>
                                        <p:tgtEl>
                                          <p:spTgt spid="4813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8130"/>
                                        </p:tgtEl>
                                        <p:attrNameLst>
                                          <p:attrName>fillcolor</p:attrName>
                                        </p:attrNameLst>
                                      </p:cBhvr>
                                      <p:tavLst>
                                        <p:tav tm="0">
                                          <p:val>
                                            <p:clrVal>
                                              <a:schemeClr val="accent2"/>
                                            </p:clrVal>
                                          </p:val>
                                        </p:tav>
                                        <p:tav tm="50000">
                                          <p:val>
                                            <p:clrVal>
                                              <a:schemeClr val="hlink"/>
                                            </p:clrVal>
                                          </p:val>
                                        </p:tav>
                                      </p:tavLst>
                                    </p:anim>
                                    <p:set>
                                      <p:cBhvr>
                                        <p:cTn id="9" dur="500"/>
                                        <p:tgtEl>
                                          <p:spTgt spid="481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8A3F368-7320-4591-8650-F927B32D3369}"/>
              </a:ext>
            </a:extLst>
          </p:cNvPr>
          <p:cNvSpPr>
            <a:spLocks noGrp="1"/>
          </p:cNvSpPr>
          <p:nvPr>
            <p:ph type="title"/>
          </p:nvPr>
        </p:nvSpPr>
        <p:spPr/>
        <p:txBody>
          <a:bodyPr/>
          <a:lstStyle/>
          <a:p>
            <a:r>
              <a:rPr lang="en-GB" altLang="en-US"/>
              <a:t>White Collar Crime Case Study</a:t>
            </a:r>
          </a:p>
        </p:txBody>
      </p:sp>
      <p:sp>
        <p:nvSpPr>
          <p:cNvPr id="40963" name="Content Placeholder 2">
            <a:extLst>
              <a:ext uri="{FF2B5EF4-FFF2-40B4-BE49-F238E27FC236}">
                <a16:creationId xmlns:a16="http://schemas.microsoft.com/office/drawing/2014/main" id="{14D8F91D-FE6D-489F-A3A0-EEE68952F65F}"/>
              </a:ext>
            </a:extLst>
          </p:cNvPr>
          <p:cNvSpPr>
            <a:spLocks noGrp="1"/>
          </p:cNvSpPr>
          <p:nvPr>
            <p:ph idx="1"/>
          </p:nvPr>
        </p:nvSpPr>
        <p:spPr/>
        <p:txBody>
          <a:bodyPr/>
          <a:lstStyle/>
          <a:p>
            <a:r>
              <a:rPr lang="en-GB" altLang="en-US"/>
              <a:t>Read the article and answer these questions.</a:t>
            </a:r>
          </a:p>
          <a:p>
            <a:r>
              <a:rPr lang="en-GB" altLang="en-US">
                <a:hlinkClick r:id="rId2"/>
              </a:rPr>
              <a:t>http://www.huffingtonpost.com/2009/11/05/the-most-scandalous-white_n_347157.html?slidenumber=V%2BWmYg8t84Y%3D&amp;slideshow#slide_image</a:t>
            </a:r>
            <a:endParaRPr lang="en-GB" altLang="en-US"/>
          </a:p>
          <a:p>
            <a:r>
              <a:rPr lang="en-GB" altLang="en-US"/>
              <a:t>What class are these offenders?</a:t>
            </a:r>
          </a:p>
          <a:p>
            <a:r>
              <a:rPr lang="en-GB" altLang="en-US"/>
              <a:t>Why do you think they are so high profile in the media? Could there be any other reasons?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a:extLst>
              <a:ext uri="{FF2B5EF4-FFF2-40B4-BE49-F238E27FC236}">
                <a16:creationId xmlns:a16="http://schemas.microsoft.com/office/drawing/2014/main" id="{E4CF4110-82C3-41C7-A3E1-9556159A5B65}"/>
              </a:ext>
            </a:extLst>
          </p:cNvPr>
          <p:cNvSpPr txBox="1">
            <a:spLocks noChangeArrowheads="1"/>
          </p:cNvSpPr>
          <p:nvPr/>
        </p:nvSpPr>
        <p:spPr bwMode="auto">
          <a:xfrm>
            <a:off x="0" y="10525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endParaRPr lang="en-US" altLang="en-US" sz="1800">
              <a:latin typeface="Arial" panose="020B0604020202020204" pitchFamily="34" charset="0"/>
            </a:endParaRPr>
          </a:p>
        </p:txBody>
      </p:sp>
      <p:sp>
        <p:nvSpPr>
          <p:cNvPr id="3078" name="Text Box 6">
            <a:extLst>
              <a:ext uri="{FF2B5EF4-FFF2-40B4-BE49-F238E27FC236}">
                <a16:creationId xmlns:a16="http://schemas.microsoft.com/office/drawing/2014/main" id="{B847E236-B07D-419E-AB32-111508D56E4D}"/>
              </a:ext>
            </a:extLst>
          </p:cNvPr>
          <p:cNvSpPr txBox="1">
            <a:spLocks noChangeArrowheads="1"/>
          </p:cNvSpPr>
          <p:nvPr/>
        </p:nvSpPr>
        <p:spPr bwMode="auto">
          <a:xfrm>
            <a:off x="0" y="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2800">
                <a:cs typeface="Arial" panose="020B0604020202020204" pitchFamily="34" charset="0"/>
              </a:rPr>
              <a:t>2.	Traditional Marxist approaches argued that:</a:t>
            </a:r>
          </a:p>
          <a:p>
            <a:pPr eaLnBrk="1" hangingPunct="1">
              <a:spcBef>
                <a:spcPct val="50000"/>
              </a:spcBef>
              <a:buFontTx/>
              <a:buChar char="•"/>
            </a:pPr>
            <a:r>
              <a:rPr lang="en-GB" altLang="en-US" sz="2800">
                <a:cs typeface="Arial" panose="020B0604020202020204" pitchFamily="34" charset="0"/>
              </a:rPr>
              <a:t>Crime is generated by the structure of capitalist                       society – crime’s inevitable in societies where                          some are richer than others.</a:t>
            </a:r>
          </a:p>
          <a:p>
            <a:pPr eaLnBrk="1" hangingPunct="1">
              <a:spcBef>
                <a:spcPct val="50000"/>
              </a:spcBef>
            </a:pPr>
            <a:endParaRPr lang="en-GB" altLang="en-US" sz="2800">
              <a:cs typeface="Arial" panose="020B0604020202020204" pitchFamily="34" charset="0"/>
            </a:endParaRPr>
          </a:p>
        </p:txBody>
      </p:sp>
      <p:pic>
        <p:nvPicPr>
          <p:cNvPr id="5124" name="Picture 7" descr="Marx">
            <a:extLst>
              <a:ext uri="{FF2B5EF4-FFF2-40B4-BE49-F238E27FC236}">
                <a16:creationId xmlns:a16="http://schemas.microsoft.com/office/drawing/2014/main" id="{0FE1AE2C-BE12-49D6-9793-BD4C87D28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3275" y="0"/>
            <a:ext cx="19907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shoplifterSW_450x335">
            <a:extLst>
              <a:ext uri="{FF2B5EF4-FFF2-40B4-BE49-F238E27FC236}">
                <a16:creationId xmlns:a16="http://schemas.microsoft.com/office/drawing/2014/main" id="{A0D49D8A-618B-401C-9E62-368F69E9E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931988"/>
            <a:ext cx="6429375"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loud Callout 7">
            <a:extLst>
              <a:ext uri="{FF2B5EF4-FFF2-40B4-BE49-F238E27FC236}">
                <a16:creationId xmlns:a16="http://schemas.microsoft.com/office/drawing/2014/main" id="{322D0535-3AF9-4736-98E1-9C99AB805F5B}"/>
              </a:ext>
            </a:extLst>
          </p:cNvPr>
          <p:cNvSpPr/>
          <p:nvPr/>
        </p:nvSpPr>
        <p:spPr>
          <a:xfrm>
            <a:off x="428625" y="2071688"/>
            <a:ext cx="3857625" cy="1428750"/>
          </a:xfrm>
          <a:prstGeom prst="cloudCallout">
            <a:avLst>
              <a:gd name="adj1" fmla="val 41932"/>
              <a:gd name="adj2" fmla="val 87739"/>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GB" dirty="0"/>
              <a:t>Capitalism’s forced her to commit crime.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8">
                                            <p:txEl>
                                              <p:pRg st="1" end="1"/>
                                            </p:txEl>
                                          </p:spTgt>
                                        </p:tgtEl>
                                        <p:attrNameLst>
                                          <p:attrName>style.visibility</p:attrName>
                                        </p:attrNameLst>
                                      </p:cBhvr>
                                      <p:to>
                                        <p:strVal val="visible"/>
                                      </p:to>
                                    </p:set>
                                    <p:anim calcmode="discrete" valueType="clr">
                                      <p:cBhvr override="childStyle">
                                        <p:cTn id="7" dur="500"/>
                                        <p:tgtEl>
                                          <p:spTgt spid="307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078">
                                            <p:txEl>
                                              <p:pRg st="1" end="1"/>
                                            </p:txEl>
                                          </p:spTgt>
                                        </p:tgtEl>
                                        <p:attrNameLst>
                                          <p:attrName>fillcolor</p:attrName>
                                        </p:attrNameLst>
                                      </p:cBhvr>
                                      <p:tavLst>
                                        <p:tav tm="0">
                                          <p:val>
                                            <p:clrVal>
                                              <a:schemeClr val="accent2"/>
                                            </p:clrVal>
                                          </p:val>
                                        </p:tav>
                                        <p:tav tm="50000">
                                          <p:val>
                                            <p:clrVal>
                                              <a:schemeClr val="hlink"/>
                                            </p:clrVal>
                                          </p:val>
                                        </p:tav>
                                      </p:tavLst>
                                    </p:anim>
                                    <p:set>
                                      <p:cBhvr>
                                        <p:cTn id="9" dur="500"/>
                                        <p:tgtEl>
                                          <p:spTgt spid="3078">
                                            <p:txEl>
                                              <p:pRg st="1" end="1"/>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081"/>
                                        </p:tgtEl>
                                        <p:attrNameLst>
                                          <p:attrName>style.visibility</p:attrName>
                                        </p:attrNameLst>
                                      </p:cBhvr>
                                      <p:to>
                                        <p:strVal val="visible"/>
                                      </p:to>
                                    </p:set>
                                    <p:animEffect transition="in" filter="fade">
                                      <p:cBhvr>
                                        <p:cTn id="14" dur="2000"/>
                                        <p:tgtEl>
                                          <p:spTgt spid="308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gtEl>
                                        <p:attrNameLst>
                                          <p:attrName>fillcolor</p:attrName>
                                        </p:attrNameLst>
                                      </p:cBhvr>
                                      <p:tavLst>
                                        <p:tav tm="0">
                                          <p:val>
                                            <p:clrVal>
                                              <a:schemeClr val="accent2"/>
                                            </p:clrVal>
                                          </p:val>
                                        </p:tav>
                                        <p:tav tm="50000">
                                          <p:val>
                                            <p:clrVal>
                                              <a:schemeClr val="hlink"/>
                                            </p:clrVal>
                                          </p:val>
                                        </p:tav>
                                      </p:tavLst>
                                    </p:anim>
                                    <p:set>
                                      <p:cBhvr>
                                        <p:cTn id="21"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a:extLst>
              <a:ext uri="{FF2B5EF4-FFF2-40B4-BE49-F238E27FC236}">
                <a16:creationId xmlns:a16="http://schemas.microsoft.com/office/drawing/2014/main" id="{AD56FC78-FA03-43D9-BE36-71C3502A527D}"/>
              </a:ext>
            </a:extLst>
          </p:cNvPr>
          <p:cNvSpPr txBox="1">
            <a:spLocks noChangeArrowheads="1"/>
          </p:cNvSpPr>
          <p:nvPr/>
        </p:nvSpPr>
        <p:spPr bwMode="auto">
          <a:xfrm>
            <a:off x="0" y="0"/>
            <a:ext cx="91440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5800"/>
              <a:t>CORPORATE CRIME is when companies commit crimes. </a:t>
            </a:r>
          </a:p>
        </p:txBody>
      </p:sp>
      <p:pic>
        <p:nvPicPr>
          <p:cNvPr id="4" name="Picture 2">
            <a:extLst>
              <a:ext uri="{FF2B5EF4-FFF2-40B4-BE49-F238E27FC236}">
                <a16:creationId xmlns:a16="http://schemas.microsoft.com/office/drawing/2014/main" id="{3256573F-5565-4348-A7D2-84051D7F1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665288"/>
            <a:ext cx="6167438"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250"/>
                                        </p:tgtEl>
                                        <p:attrNameLst>
                                          <p:attrName>style.visibility</p:attrName>
                                        </p:attrNameLst>
                                      </p:cBhvr>
                                      <p:to>
                                        <p:strVal val="visible"/>
                                      </p:to>
                                    </p:set>
                                    <p:anim calcmode="discrete" valueType="clr">
                                      <p:cBhvr override="childStyle">
                                        <p:cTn id="7" dur="500"/>
                                        <p:tgtEl>
                                          <p:spTgt spid="5325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3250"/>
                                        </p:tgtEl>
                                        <p:attrNameLst>
                                          <p:attrName>fillcolor</p:attrName>
                                        </p:attrNameLst>
                                      </p:cBhvr>
                                      <p:tavLst>
                                        <p:tav tm="0">
                                          <p:val>
                                            <p:clrVal>
                                              <a:schemeClr val="accent2"/>
                                            </p:clrVal>
                                          </p:val>
                                        </p:tav>
                                        <p:tav tm="50000">
                                          <p:val>
                                            <p:clrVal>
                                              <a:schemeClr val="hlink"/>
                                            </p:clrVal>
                                          </p:val>
                                        </p:tav>
                                      </p:tavLst>
                                    </p:anim>
                                    <p:set>
                                      <p:cBhvr>
                                        <p:cTn id="9" dur="500"/>
                                        <p:tgtEl>
                                          <p:spTgt spid="532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a:extLst>
              <a:ext uri="{FF2B5EF4-FFF2-40B4-BE49-F238E27FC236}">
                <a16:creationId xmlns:a16="http://schemas.microsoft.com/office/drawing/2014/main" id="{DD459BFC-D085-4330-9648-5D8777112A21}"/>
              </a:ext>
            </a:extLst>
          </p:cNvPr>
          <p:cNvSpPr txBox="1">
            <a:spLocks noChangeArrowheads="1"/>
          </p:cNvSpPr>
          <p:nvPr/>
        </p:nvSpPr>
        <p:spPr bwMode="auto">
          <a:xfrm>
            <a:off x="0" y="928688"/>
            <a:ext cx="9144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4000"/>
              <a:t>For instance, 500 a year die in British workplaces.</a:t>
            </a:r>
          </a:p>
          <a:p>
            <a:pPr algn="ctr" eaLnBrk="1" hangingPunct="1"/>
            <a:r>
              <a:rPr lang="en-GB" altLang="en-US" sz="4000"/>
              <a:t>The Health &amp; Safety Executive say 2/3 are caused by employer negligence. </a:t>
            </a:r>
          </a:p>
        </p:txBody>
      </p:sp>
      <p:pic>
        <p:nvPicPr>
          <p:cNvPr id="43011" name="Picture 3">
            <a:extLst>
              <a:ext uri="{FF2B5EF4-FFF2-40B4-BE49-F238E27FC236}">
                <a16:creationId xmlns:a16="http://schemas.microsoft.com/office/drawing/2014/main" id="{EC6E7F8F-7FF6-4B11-B67B-FEB5A9BA2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3714750"/>
            <a:ext cx="44577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a:extLst>
              <a:ext uri="{FF2B5EF4-FFF2-40B4-BE49-F238E27FC236}">
                <a16:creationId xmlns:a16="http://schemas.microsoft.com/office/drawing/2014/main" id="{20B951BD-8919-40CC-9BBF-2881A157C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819525"/>
            <a:ext cx="2500313"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22"/>
                                        </p:tgtEl>
                                        <p:attrNameLst>
                                          <p:attrName>style.visibility</p:attrName>
                                        </p:attrNameLst>
                                      </p:cBhvr>
                                      <p:to>
                                        <p:strVal val="visible"/>
                                      </p:to>
                                    </p:set>
                                    <p:anim calcmode="discrete" valueType="clr">
                                      <p:cBhvr override="childStyle">
                                        <p:cTn id="7" dur="500"/>
                                        <p:tgtEl>
                                          <p:spTgt spid="5632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6322"/>
                                        </p:tgtEl>
                                        <p:attrNameLst>
                                          <p:attrName>fillcolor</p:attrName>
                                        </p:attrNameLst>
                                      </p:cBhvr>
                                      <p:tavLst>
                                        <p:tav tm="0">
                                          <p:val>
                                            <p:clrVal>
                                              <a:schemeClr val="accent2"/>
                                            </p:clrVal>
                                          </p:val>
                                        </p:tav>
                                        <p:tav tm="50000">
                                          <p:val>
                                            <p:clrVal>
                                              <a:schemeClr val="hlink"/>
                                            </p:clrVal>
                                          </p:val>
                                        </p:tav>
                                      </p:tavLst>
                                    </p:anim>
                                    <p:set>
                                      <p:cBhvr>
                                        <p:cTn id="9" dur="500"/>
                                        <p:tgtEl>
                                          <p:spTgt spid="563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a:extLst>
              <a:ext uri="{FF2B5EF4-FFF2-40B4-BE49-F238E27FC236}">
                <a16:creationId xmlns:a16="http://schemas.microsoft.com/office/drawing/2014/main" id="{427F69AA-F1D7-4C35-8C5A-E11B9A3E2B99}"/>
              </a:ext>
            </a:extLst>
          </p:cNvPr>
          <p:cNvSpPr txBox="1">
            <a:spLocks noChangeArrowheads="1"/>
          </p:cNvSpPr>
          <p:nvPr/>
        </p:nvSpPr>
        <p:spPr bwMode="auto">
          <a:xfrm>
            <a:off x="0" y="928688"/>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6800"/>
              <a:t>So what happens to these companies that cause the deaths of their workers?</a:t>
            </a:r>
          </a:p>
          <a:p>
            <a:pPr algn="ctr" eaLnBrk="1" hangingPunct="1"/>
            <a:r>
              <a:rPr lang="en-GB" altLang="en-US" sz="6800"/>
              <a:t>A fine? They’re loaded!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8370"/>
                                        </p:tgtEl>
                                        <p:attrNameLst>
                                          <p:attrName>style.visibility</p:attrName>
                                        </p:attrNameLst>
                                      </p:cBhvr>
                                      <p:to>
                                        <p:strVal val="visible"/>
                                      </p:to>
                                    </p:set>
                                    <p:anim calcmode="discrete" valueType="clr">
                                      <p:cBhvr override="childStyle">
                                        <p:cTn id="7" dur="500"/>
                                        <p:tgtEl>
                                          <p:spTgt spid="5837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8370"/>
                                        </p:tgtEl>
                                        <p:attrNameLst>
                                          <p:attrName>fillcolor</p:attrName>
                                        </p:attrNameLst>
                                      </p:cBhvr>
                                      <p:tavLst>
                                        <p:tav tm="0">
                                          <p:val>
                                            <p:clrVal>
                                              <a:schemeClr val="accent2"/>
                                            </p:clrVal>
                                          </p:val>
                                        </p:tav>
                                        <p:tav tm="50000">
                                          <p:val>
                                            <p:clrVal>
                                              <a:schemeClr val="hlink"/>
                                            </p:clrVal>
                                          </p:val>
                                        </p:tav>
                                      </p:tavLst>
                                    </p:anim>
                                    <p:set>
                                      <p:cBhvr>
                                        <p:cTn id="9" dur="500"/>
                                        <p:tgtEl>
                                          <p:spTgt spid="583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3">
            <a:extLst>
              <a:ext uri="{FF2B5EF4-FFF2-40B4-BE49-F238E27FC236}">
                <a16:creationId xmlns:a16="http://schemas.microsoft.com/office/drawing/2014/main" id="{5C72626C-DCFB-4E07-BD33-6FE195454E24}"/>
              </a:ext>
            </a:extLst>
          </p:cNvPr>
          <p:cNvSpPr txBox="1">
            <a:spLocks noChangeArrowheads="1"/>
          </p:cNvSpPr>
          <p:nvPr/>
        </p:nvSpPr>
        <p:spPr bwMode="auto">
          <a:xfrm>
            <a:off x="0" y="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US" altLang="en-US" sz="2800"/>
              <a:t>The boundary between organised crime and respectable large corporations is becoming increasingly blurred. </a:t>
            </a:r>
          </a:p>
        </p:txBody>
      </p:sp>
      <p:pic>
        <p:nvPicPr>
          <p:cNvPr id="115718" name="Picture 6" descr="Banksy's Tesco Pledge">
            <a:extLst>
              <a:ext uri="{FF2B5EF4-FFF2-40B4-BE49-F238E27FC236}">
                <a16:creationId xmlns:a16="http://schemas.microsoft.com/office/drawing/2014/main" id="{437A0CD8-DF19-42EF-85DA-7C547165C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981075"/>
            <a:ext cx="4197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5714"/>
                                        </p:tgtEl>
                                        <p:attrNameLst>
                                          <p:attrName>style.visibility</p:attrName>
                                        </p:attrNameLst>
                                      </p:cBhvr>
                                      <p:to>
                                        <p:strVal val="visible"/>
                                      </p:to>
                                    </p:set>
                                    <p:anim calcmode="discrete" valueType="clr">
                                      <p:cBhvr override="childStyle">
                                        <p:cTn id="7" dur="500"/>
                                        <p:tgtEl>
                                          <p:spTgt spid="11571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15714"/>
                                        </p:tgtEl>
                                        <p:attrNameLst>
                                          <p:attrName>fillcolor</p:attrName>
                                        </p:attrNameLst>
                                      </p:cBhvr>
                                      <p:tavLst>
                                        <p:tav tm="0">
                                          <p:val>
                                            <p:clrVal>
                                              <a:schemeClr val="accent2"/>
                                            </p:clrVal>
                                          </p:val>
                                        </p:tav>
                                        <p:tav tm="50000">
                                          <p:val>
                                            <p:clrVal>
                                              <a:schemeClr val="hlink"/>
                                            </p:clrVal>
                                          </p:val>
                                        </p:tav>
                                      </p:tavLst>
                                    </p:anim>
                                    <p:set>
                                      <p:cBhvr>
                                        <p:cTn id="9" dur="500"/>
                                        <p:tgtEl>
                                          <p:spTgt spid="1157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15718"/>
                                        </p:tgtEl>
                                        <p:attrNameLst>
                                          <p:attrName>style.visibility</p:attrName>
                                        </p:attrNameLst>
                                      </p:cBhvr>
                                      <p:to>
                                        <p:strVal val="visible"/>
                                      </p:to>
                                    </p:set>
                                    <p:animEffect transition="in" filter="fade">
                                      <p:cBhvr>
                                        <p:cTn id="14" dur="20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3">
            <a:extLst>
              <a:ext uri="{FF2B5EF4-FFF2-40B4-BE49-F238E27FC236}">
                <a16:creationId xmlns:a16="http://schemas.microsoft.com/office/drawing/2014/main" id="{796F8364-48D7-4B7B-9C84-8CCBFBA668DA}"/>
              </a:ext>
            </a:extLst>
          </p:cNvPr>
          <p:cNvSpPr txBox="1">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US" altLang="en-US" sz="2800"/>
              <a:t>Corporate crime is increasingly taking on a global dimension as organisations gain the ability to move large amounts of money, staff and expertise swiftly around the world.</a:t>
            </a:r>
          </a:p>
        </p:txBody>
      </p:sp>
      <p:pic>
        <p:nvPicPr>
          <p:cNvPr id="5" name="Picture 4" descr="consumerism-illustration.jpg">
            <a:extLst>
              <a:ext uri="{FF2B5EF4-FFF2-40B4-BE49-F238E27FC236}">
                <a16:creationId xmlns:a16="http://schemas.microsoft.com/office/drawing/2014/main" id="{BD1B0DAA-60D1-40E5-931E-2DCFDB0165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643063"/>
            <a:ext cx="616267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6738"/>
                                        </p:tgtEl>
                                        <p:attrNameLst>
                                          <p:attrName>style.visibility</p:attrName>
                                        </p:attrNameLst>
                                      </p:cBhvr>
                                      <p:to>
                                        <p:strVal val="visible"/>
                                      </p:to>
                                    </p:set>
                                    <p:anim calcmode="discrete" valueType="clr">
                                      <p:cBhvr override="childStyle">
                                        <p:cTn id="12" dur="500"/>
                                        <p:tgtEl>
                                          <p:spTgt spid="116738"/>
                                        </p:tgtEl>
                                        <p:attrNameLst>
                                          <p:attrName>style.color</p:attrName>
                                        </p:attrNameLst>
                                      </p:cBhvr>
                                      <p:tavLst>
                                        <p:tav tm="0">
                                          <p:val>
                                            <p:clrVal>
                                              <a:schemeClr val="accent2"/>
                                            </p:clrVal>
                                          </p:val>
                                        </p:tav>
                                        <p:tav tm="50000">
                                          <p:val>
                                            <p:clrVal>
                                              <a:schemeClr val="hlink"/>
                                            </p:clrVal>
                                          </p:val>
                                        </p:tav>
                                      </p:tavLst>
                                    </p:anim>
                                    <p:anim calcmode="discrete" valueType="clr">
                                      <p:cBhvr>
                                        <p:cTn id="13" dur="500"/>
                                        <p:tgtEl>
                                          <p:spTgt spid="116738"/>
                                        </p:tgtEl>
                                        <p:attrNameLst>
                                          <p:attrName>fillcolor</p:attrName>
                                        </p:attrNameLst>
                                      </p:cBhvr>
                                      <p:tavLst>
                                        <p:tav tm="0">
                                          <p:val>
                                            <p:clrVal>
                                              <a:schemeClr val="accent2"/>
                                            </p:clrVal>
                                          </p:val>
                                        </p:tav>
                                        <p:tav tm="50000">
                                          <p:val>
                                            <p:clrVal>
                                              <a:schemeClr val="hlink"/>
                                            </p:clrVal>
                                          </p:val>
                                        </p:tav>
                                      </p:tavLst>
                                    </p:anim>
                                    <p:set>
                                      <p:cBhvr>
                                        <p:cTn id="14" dur="500"/>
                                        <p:tgtEl>
                                          <p:spTgt spid="1167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3">
            <a:extLst>
              <a:ext uri="{FF2B5EF4-FFF2-40B4-BE49-F238E27FC236}">
                <a16:creationId xmlns:a16="http://schemas.microsoft.com/office/drawing/2014/main" id="{7D405215-9D9A-4DE1-A2EE-A2DCC424EABE}"/>
              </a:ext>
            </a:extLst>
          </p:cNvPr>
          <p:cNvSpPr txBox="1">
            <a:spLocks noChangeArrowheads="1"/>
          </p:cNvSpPr>
          <p:nvPr/>
        </p:nvSpPr>
        <p:spPr bwMode="auto">
          <a:xfrm>
            <a:off x="0" y="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US" altLang="en-US" sz="2800"/>
              <a:t>White collar crime causes large financial losses to organisations, but it is relatively under-investigated by the social control agencies. </a:t>
            </a:r>
          </a:p>
          <a:p>
            <a:pPr eaLnBrk="1" hangingPunct="1"/>
            <a:endParaRPr lang="en-GB" altLang="en-US" sz="2800"/>
          </a:p>
        </p:txBody>
      </p:sp>
      <p:pic>
        <p:nvPicPr>
          <p:cNvPr id="21506" name="Picture 2">
            <a:extLst>
              <a:ext uri="{FF2B5EF4-FFF2-40B4-BE49-F238E27FC236}">
                <a16:creationId xmlns:a16="http://schemas.microsoft.com/office/drawing/2014/main" id="{692A6CC5-CE13-4FCB-B487-BC6FA52DE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563688"/>
            <a:ext cx="3738563"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3666"/>
                                        </p:tgtEl>
                                        <p:attrNameLst>
                                          <p:attrName>style.visibility</p:attrName>
                                        </p:attrNameLst>
                                      </p:cBhvr>
                                      <p:to>
                                        <p:strVal val="visible"/>
                                      </p:to>
                                    </p:set>
                                    <p:anim calcmode="discrete" valueType="clr">
                                      <p:cBhvr override="childStyle">
                                        <p:cTn id="7" dur="500"/>
                                        <p:tgtEl>
                                          <p:spTgt spid="11366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13666"/>
                                        </p:tgtEl>
                                        <p:attrNameLst>
                                          <p:attrName>fillcolor</p:attrName>
                                        </p:attrNameLst>
                                      </p:cBhvr>
                                      <p:tavLst>
                                        <p:tav tm="0">
                                          <p:val>
                                            <p:clrVal>
                                              <a:schemeClr val="accent2"/>
                                            </p:clrVal>
                                          </p:val>
                                        </p:tav>
                                        <p:tav tm="50000">
                                          <p:val>
                                            <p:clrVal>
                                              <a:schemeClr val="hlink"/>
                                            </p:clrVal>
                                          </p:val>
                                        </p:tav>
                                      </p:tavLst>
                                    </p:anim>
                                    <p:set>
                                      <p:cBhvr>
                                        <p:cTn id="9" dur="500"/>
                                        <p:tgtEl>
                                          <p:spTgt spid="1136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fade">
                                      <p:cBhvr>
                                        <p:cTn id="14"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Box 1">
            <a:extLst>
              <a:ext uri="{FF2B5EF4-FFF2-40B4-BE49-F238E27FC236}">
                <a16:creationId xmlns:a16="http://schemas.microsoft.com/office/drawing/2014/main" id="{CE66A453-B9E0-4137-AAF1-9C29BAE54021}"/>
              </a:ext>
            </a:extLst>
          </p:cNvPr>
          <p:cNvSpPr txBox="1">
            <a:spLocks noChangeArrowheads="1"/>
          </p:cNvSpPr>
          <p:nvPr/>
        </p:nvSpPr>
        <p:spPr bwMode="auto">
          <a:xfrm>
            <a:off x="0" y="0"/>
            <a:ext cx="9144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US" altLang="en-US" sz="2800"/>
              <a:t>Governments also commit crimes, and increasingly so, and yet human rights legislation has gained legitimacy in many countries. </a:t>
            </a:r>
          </a:p>
          <a:p>
            <a:pPr eaLnBrk="1" hangingPunct="1"/>
            <a:endParaRPr lang="en-US" altLang="en-US" sz="2800"/>
          </a:p>
          <a:p>
            <a:pPr eaLnBrk="1" hangingPunct="1"/>
            <a:r>
              <a:rPr lang="en-US" altLang="en-US" sz="2800"/>
              <a:t>This contradiction is a feature                                                    of globalisation.</a:t>
            </a:r>
          </a:p>
          <a:p>
            <a:pPr eaLnBrk="1" hangingPunct="1"/>
            <a:endParaRPr lang="en-US" altLang="en-US" sz="2800"/>
          </a:p>
          <a:p>
            <a:pPr eaLnBrk="1" hangingPunct="1"/>
            <a:r>
              <a:rPr lang="en-GB" altLang="en-US" sz="2800">
                <a:hlinkClick r:id="rId2"/>
              </a:rPr>
              <a:t>http://www.guardian.co.uk/world/2009/mar/09/torture-guantanamo-rendition</a:t>
            </a:r>
            <a:endParaRPr lang="en-GB" altLang="en-US" sz="2800"/>
          </a:p>
          <a:p>
            <a:pPr eaLnBrk="1" hangingPunct="1"/>
            <a:endParaRPr lang="en-GB" altLang="en-US" sz="2800"/>
          </a:p>
          <a:p>
            <a:pPr eaLnBrk="1" hangingPunct="1"/>
            <a:endParaRPr lang="en-GB" altLang="en-US" sz="2800"/>
          </a:p>
        </p:txBody>
      </p:sp>
      <p:pic>
        <p:nvPicPr>
          <p:cNvPr id="52226" name="Picture 2">
            <a:extLst>
              <a:ext uri="{FF2B5EF4-FFF2-40B4-BE49-F238E27FC236}">
                <a16:creationId xmlns:a16="http://schemas.microsoft.com/office/drawing/2014/main" id="{4612160D-400E-43A2-81A3-CC6E90FE7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143000"/>
            <a:ext cx="3929063"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7762"/>
                                        </p:tgtEl>
                                        <p:attrNameLst>
                                          <p:attrName>style.visibility</p:attrName>
                                        </p:attrNameLst>
                                      </p:cBhvr>
                                      <p:to>
                                        <p:strVal val="visible"/>
                                      </p:to>
                                    </p:set>
                                    <p:anim calcmode="discrete" valueType="clr">
                                      <p:cBhvr override="childStyle">
                                        <p:cTn id="12" dur="500"/>
                                        <p:tgtEl>
                                          <p:spTgt spid="117762"/>
                                        </p:tgtEl>
                                        <p:attrNameLst>
                                          <p:attrName>style.color</p:attrName>
                                        </p:attrNameLst>
                                      </p:cBhvr>
                                      <p:tavLst>
                                        <p:tav tm="0">
                                          <p:val>
                                            <p:clrVal>
                                              <a:schemeClr val="accent2"/>
                                            </p:clrVal>
                                          </p:val>
                                        </p:tav>
                                        <p:tav tm="50000">
                                          <p:val>
                                            <p:clrVal>
                                              <a:schemeClr val="hlink"/>
                                            </p:clrVal>
                                          </p:val>
                                        </p:tav>
                                      </p:tavLst>
                                    </p:anim>
                                    <p:anim calcmode="discrete" valueType="clr">
                                      <p:cBhvr>
                                        <p:cTn id="13" dur="500"/>
                                        <p:tgtEl>
                                          <p:spTgt spid="117762"/>
                                        </p:tgtEl>
                                        <p:attrNameLst>
                                          <p:attrName>fillcolor</p:attrName>
                                        </p:attrNameLst>
                                      </p:cBhvr>
                                      <p:tavLst>
                                        <p:tav tm="0">
                                          <p:val>
                                            <p:clrVal>
                                              <a:schemeClr val="accent2"/>
                                            </p:clrVal>
                                          </p:val>
                                        </p:tav>
                                        <p:tav tm="50000">
                                          <p:val>
                                            <p:clrVal>
                                              <a:schemeClr val="hlink"/>
                                            </p:clrVal>
                                          </p:val>
                                        </p:tav>
                                      </p:tavLst>
                                    </p:anim>
                                    <p:set>
                                      <p:cBhvr>
                                        <p:cTn id="14" dur="500"/>
                                        <p:tgtEl>
                                          <p:spTgt spid="1177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
            <a:extLst>
              <a:ext uri="{FF2B5EF4-FFF2-40B4-BE49-F238E27FC236}">
                <a16:creationId xmlns:a16="http://schemas.microsoft.com/office/drawing/2014/main" id="{3C14D6BB-956C-4077-94B8-B73F041AD13C}"/>
              </a:ext>
            </a:extLst>
          </p:cNvPr>
          <p:cNvSpPr txBox="1">
            <a:spLocks noChangeArrowheads="1"/>
          </p:cNvSpPr>
          <p:nvPr/>
        </p:nvSpPr>
        <p:spPr bwMode="auto">
          <a:xfrm>
            <a:off x="285750" y="285750"/>
            <a:ext cx="8143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4800"/>
              <a:t>Key concepts...</a:t>
            </a:r>
          </a:p>
        </p:txBody>
      </p:sp>
      <p:sp>
        <p:nvSpPr>
          <p:cNvPr id="49155" name="TextBox 3">
            <a:extLst>
              <a:ext uri="{FF2B5EF4-FFF2-40B4-BE49-F238E27FC236}">
                <a16:creationId xmlns:a16="http://schemas.microsoft.com/office/drawing/2014/main" id="{7F997CA6-8C9E-41ED-9DAA-5677223F994B}"/>
              </a:ext>
            </a:extLst>
          </p:cNvPr>
          <p:cNvSpPr txBox="1">
            <a:spLocks noChangeArrowheads="1"/>
          </p:cNvSpPr>
          <p:nvPr/>
        </p:nvSpPr>
        <p:spPr bwMode="auto">
          <a:xfrm>
            <a:off x="0" y="1143000"/>
            <a:ext cx="5072063"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Capitalism</a:t>
            </a:r>
          </a:p>
          <a:p>
            <a:pPr eaLnBrk="1" hangingPunct="1"/>
            <a:r>
              <a:rPr lang="en-GB" altLang="en-US"/>
              <a:t>Criminogenic</a:t>
            </a:r>
          </a:p>
          <a:p>
            <a:pPr eaLnBrk="1" hangingPunct="1"/>
            <a:r>
              <a:rPr lang="en-GB" altLang="en-US"/>
              <a:t>Ruling class</a:t>
            </a:r>
          </a:p>
          <a:p>
            <a:pPr eaLnBrk="1" hangingPunct="1"/>
            <a:r>
              <a:rPr lang="en-GB" altLang="en-US"/>
              <a:t>Subject class</a:t>
            </a:r>
          </a:p>
          <a:p>
            <a:pPr eaLnBrk="1" hangingPunct="1"/>
            <a:r>
              <a:rPr lang="en-GB" altLang="en-US"/>
              <a:t>Superstructure</a:t>
            </a:r>
          </a:p>
          <a:p>
            <a:pPr eaLnBrk="1" hangingPunct="1"/>
            <a:r>
              <a:rPr lang="en-GB" altLang="en-US"/>
              <a:t>Agencies of social control</a:t>
            </a:r>
          </a:p>
          <a:p>
            <a:pPr eaLnBrk="1" hangingPunct="1"/>
            <a:r>
              <a:rPr lang="en-GB" altLang="en-US"/>
              <a:t>Ideological state apparatus</a:t>
            </a:r>
          </a:p>
          <a:p>
            <a:pPr eaLnBrk="1" hangingPunct="1"/>
            <a:r>
              <a:rPr lang="en-GB" altLang="en-US"/>
              <a:t>Ruling class ideology</a:t>
            </a:r>
          </a:p>
          <a:p>
            <a:pPr eaLnBrk="1" hangingPunct="1"/>
            <a:r>
              <a:rPr lang="en-GB" altLang="en-US"/>
              <a:t>False class consciousness</a:t>
            </a:r>
          </a:p>
          <a:p>
            <a:pPr eaLnBrk="1" hangingPunct="1"/>
            <a:r>
              <a:rPr lang="en-GB" altLang="en-US"/>
              <a:t>Non-decision making</a:t>
            </a:r>
          </a:p>
          <a:p>
            <a:pPr eaLnBrk="1" hangingPunct="1"/>
            <a:r>
              <a:rPr lang="en-GB" altLang="en-US"/>
              <a:t>Corporate crime</a:t>
            </a:r>
          </a:p>
          <a:p>
            <a:pPr eaLnBrk="1" hangingPunct="1"/>
            <a:r>
              <a:rPr lang="en-GB" altLang="en-US"/>
              <a:t>White collar crime</a:t>
            </a:r>
          </a:p>
          <a:p>
            <a:pPr eaLnBrk="1" hangingPunct="1"/>
            <a:r>
              <a:rPr lang="en-GB" altLang="en-US"/>
              <a:t>Selective law enforcement</a:t>
            </a:r>
          </a:p>
          <a:p>
            <a:pPr eaLnBrk="1" hangingPunct="1"/>
            <a:endParaRPr lang="en-GB" altLang="en-US"/>
          </a:p>
        </p:txBody>
      </p:sp>
      <p:sp>
        <p:nvSpPr>
          <p:cNvPr id="49156" name="TextBox 4">
            <a:extLst>
              <a:ext uri="{FF2B5EF4-FFF2-40B4-BE49-F238E27FC236}">
                <a16:creationId xmlns:a16="http://schemas.microsoft.com/office/drawing/2014/main" id="{D49F40F4-47D9-464F-9397-36C6D11164E2}"/>
              </a:ext>
            </a:extLst>
          </p:cNvPr>
          <p:cNvSpPr txBox="1">
            <a:spLocks noChangeArrowheads="1"/>
          </p:cNvSpPr>
          <p:nvPr/>
        </p:nvSpPr>
        <p:spPr bwMode="auto">
          <a:xfrm>
            <a:off x="4071938" y="1143000"/>
            <a:ext cx="50720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Socialism</a:t>
            </a:r>
          </a:p>
          <a:p>
            <a:pPr eaLnBrk="1" hangingPunct="1"/>
            <a:r>
              <a:rPr lang="en-GB" altLang="en-US"/>
              <a:t>Fully social theory of deviance</a:t>
            </a:r>
          </a:p>
          <a:p>
            <a:pPr eaLnBrk="1" hangingPunct="1"/>
            <a:r>
              <a:rPr lang="en-GB" altLang="en-US"/>
              <a:t>Labelling</a:t>
            </a:r>
          </a:p>
          <a:p>
            <a:pPr eaLnBrk="1" hangingPunct="1"/>
            <a:r>
              <a:rPr lang="en-GB" altLang="en-US"/>
              <a:t>The New Criminology</a:t>
            </a:r>
          </a:p>
          <a:p>
            <a:pPr eaLnBrk="1" hangingPunct="1"/>
            <a:endParaRPr lang="en-GB" altLang="en-US">
              <a:solidFill>
                <a:srgbClr val="FFFF00"/>
              </a:solidFill>
            </a:endParaRPr>
          </a:p>
        </p:txBody>
      </p:sp>
      <p:pic>
        <p:nvPicPr>
          <p:cNvPr id="49157" name="Picture 2">
            <a:extLst>
              <a:ext uri="{FF2B5EF4-FFF2-40B4-BE49-F238E27FC236}">
                <a16:creationId xmlns:a16="http://schemas.microsoft.com/office/drawing/2014/main" id="{3A4DB3BE-CA75-48DE-8701-92BC8276A45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8152"/>
          <a:stretch>
            <a:fillRect/>
          </a:stretch>
        </p:blipFill>
        <p:spPr bwMode="auto">
          <a:xfrm>
            <a:off x="4605338" y="3143250"/>
            <a:ext cx="453866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D2F28196-428D-4B0D-9121-6558E8F75EE3}"/>
              </a:ext>
            </a:extLst>
          </p:cNvPr>
          <p:cNvSpPr>
            <a:spLocks noGrp="1"/>
          </p:cNvSpPr>
          <p:nvPr>
            <p:ph type="title"/>
          </p:nvPr>
        </p:nvSpPr>
        <p:spPr/>
        <p:txBody>
          <a:bodyPr/>
          <a:lstStyle/>
          <a:p>
            <a:r>
              <a:rPr lang="en-GB" altLang="en-US"/>
              <a:t>Comparison to other perspectives</a:t>
            </a:r>
          </a:p>
        </p:txBody>
      </p:sp>
      <p:sp>
        <p:nvSpPr>
          <p:cNvPr id="50179" name="Content Placeholder 2">
            <a:extLst>
              <a:ext uri="{FF2B5EF4-FFF2-40B4-BE49-F238E27FC236}">
                <a16:creationId xmlns:a16="http://schemas.microsoft.com/office/drawing/2014/main" id="{36782A53-674A-4927-BD75-DF690AC148BB}"/>
              </a:ext>
            </a:extLst>
          </p:cNvPr>
          <p:cNvSpPr>
            <a:spLocks noGrp="1"/>
          </p:cNvSpPr>
          <p:nvPr>
            <p:ph idx="1"/>
          </p:nvPr>
        </p:nvSpPr>
        <p:spPr/>
        <p:txBody>
          <a:bodyPr/>
          <a:lstStyle/>
          <a:p>
            <a:r>
              <a:rPr lang="en-GB" altLang="en-US"/>
              <a:t>Functionalism blames working class whereas Marxism blames capitalism</a:t>
            </a:r>
          </a:p>
          <a:p>
            <a:r>
              <a:rPr lang="en-GB" altLang="en-US"/>
              <a:t>Functionalism trusts statistics whereas Marxism think they are distorted</a:t>
            </a:r>
          </a:p>
          <a:p>
            <a:r>
              <a:rPr lang="en-GB" altLang="en-US"/>
              <a:t>Interactionists would argue Marxism too heavily focused on structure of capitalism and can’t see individual victims</a:t>
            </a:r>
          </a:p>
          <a:p>
            <a:r>
              <a:rPr lang="en-GB" altLang="en-US"/>
              <a:t>Feminists would argue Marxists ignore the gender differences in crime e.g female victims</a:t>
            </a:r>
          </a:p>
          <a:p>
            <a:endParaRPr lang="en-GB"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1E72683-E1D4-4983-90BD-B1153E8B76C8}"/>
              </a:ext>
            </a:extLst>
          </p:cNvPr>
          <p:cNvSpPr>
            <a:spLocks noGrp="1"/>
          </p:cNvSpPr>
          <p:nvPr>
            <p:ph type="title"/>
          </p:nvPr>
        </p:nvSpPr>
        <p:spPr/>
        <p:txBody>
          <a:bodyPr/>
          <a:lstStyle/>
          <a:p>
            <a:pPr eaLnBrk="1" hangingPunct="1"/>
            <a:r>
              <a:rPr lang="en-GB" altLang="en-US"/>
              <a:t>Essay Plan</a:t>
            </a:r>
          </a:p>
        </p:txBody>
      </p:sp>
      <p:sp>
        <p:nvSpPr>
          <p:cNvPr id="52227" name="Content Placeholder 2">
            <a:extLst>
              <a:ext uri="{FF2B5EF4-FFF2-40B4-BE49-F238E27FC236}">
                <a16:creationId xmlns:a16="http://schemas.microsoft.com/office/drawing/2014/main" id="{387DB734-CE29-4D12-ADBA-3C89579AF06A}"/>
              </a:ext>
            </a:extLst>
          </p:cNvPr>
          <p:cNvSpPr>
            <a:spLocks noGrp="1"/>
          </p:cNvSpPr>
          <p:nvPr>
            <p:ph idx="1"/>
          </p:nvPr>
        </p:nvSpPr>
        <p:spPr/>
        <p:txBody>
          <a:bodyPr rtlCol="0">
            <a:normAutofit lnSpcReduction="10000"/>
          </a:bodyPr>
          <a:lstStyle/>
          <a:p>
            <a:pPr eaLnBrk="1" fontAlgn="auto" hangingPunct="1">
              <a:spcAft>
                <a:spcPts val="0"/>
              </a:spcAft>
              <a:defRPr/>
            </a:pPr>
            <a:r>
              <a:rPr lang="en-GB" dirty="0"/>
              <a:t>Intro to </a:t>
            </a:r>
            <a:r>
              <a:rPr lang="en-GB" dirty="0" err="1"/>
              <a:t>marxism</a:t>
            </a:r>
            <a:r>
              <a:rPr lang="en-GB" dirty="0"/>
              <a:t> in general</a:t>
            </a:r>
          </a:p>
          <a:p>
            <a:pPr eaLnBrk="1" fontAlgn="auto" hangingPunct="1">
              <a:spcAft>
                <a:spcPts val="0"/>
              </a:spcAft>
              <a:defRPr/>
            </a:pPr>
            <a:r>
              <a:rPr lang="en-GB" dirty="0"/>
              <a:t>Traditional Marxist theories , lots of examples, criticism and analysis</a:t>
            </a:r>
          </a:p>
          <a:p>
            <a:pPr eaLnBrk="1" fontAlgn="auto" hangingPunct="1">
              <a:spcAft>
                <a:spcPts val="0"/>
              </a:spcAft>
              <a:defRPr/>
            </a:pPr>
            <a:r>
              <a:rPr lang="en-GB" dirty="0"/>
              <a:t>Taylor, Walton and Young New Criminology plus examples, criticisms and analysis</a:t>
            </a:r>
          </a:p>
          <a:p>
            <a:pPr eaLnBrk="1" fontAlgn="auto" hangingPunct="1">
              <a:spcAft>
                <a:spcPts val="0"/>
              </a:spcAft>
              <a:defRPr/>
            </a:pPr>
            <a:r>
              <a:rPr lang="en-GB" dirty="0"/>
              <a:t>Discussion of white collar, corporate and state crimes plus evaluation and analysis.</a:t>
            </a:r>
          </a:p>
          <a:p>
            <a:pPr eaLnBrk="1" fontAlgn="auto" hangingPunct="1">
              <a:spcAft>
                <a:spcPts val="0"/>
              </a:spcAft>
              <a:defRPr/>
            </a:pPr>
            <a:r>
              <a:rPr lang="en-GB" dirty="0"/>
              <a:t>Conclusion – can </a:t>
            </a:r>
            <a:r>
              <a:rPr lang="en-GB" dirty="0" err="1"/>
              <a:t>marxism</a:t>
            </a:r>
            <a:r>
              <a:rPr lang="en-GB" dirty="0"/>
              <a:t> be seen as a useful theory</a:t>
            </a:r>
          </a:p>
          <a:p>
            <a:pPr eaLnBrk="1" fontAlgn="auto" hangingPunct="1">
              <a:spcAft>
                <a:spcPts val="0"/>
              </a:spcAft>
              <a:defRPr/>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7CD28D55-F2BE-4895-AB42-E384C28441A3}"/>
              </a:ext>
            </a:extLst>
          </p:cNvPr>
          <p:cNvSpPr txBox="1">
            <a:spLocks noChangeArrowheads="1"/>
          </p:cNvSpPr>
          <p:nvPr/>
        </p:nvSpPr>
        <p:spPr bwMode="auto">
          <a:xfrm>
            <a:off x="0" y="3333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endParaRPr lang="en-US" altLang="en-US" sz="1800">
              <a:latin typeface="Arial" panose="020B0604020202020204" pitchFamily="34" charset="0"/>
            </a:endParaRPr>
          </a:p>
        </p:txBody>
      </p:sp>
      <p:sp>
        <p:nvSpPr>
          <p:cNvPr id="64515" name="Text Box 6">
            <a:extLst>
              <a:ext uri="{FF2B5EF4-FFF2-40B4-BE49-F238E27FC236}">
                <a16:creationId xmlns:a16="http://schemas.microsoft.com/office/drawing/2014/main" id="{3058F252-714D-48FA-A961-C45225E02AC9}"/>
              </a:ext>
            </a:extLst>
          </p:cNvPr>
          <p:cNvSpPr txBox="1">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buFontTx/>
              <a:buChar char="•"/>
            </a:pPr>
            <a:r>
              <a:rPr lang="en-GB" altLang="en-US" sz="2800">
                <a:cs typeface="Arial" panose="020B0604020202020204" pitchFamily="34" charset="0"/>
              </a:rPr>
              <a:t>Laws reflect the interests of the dominant capitalist class – laws are made by and for the elite: those with loads of money and power. </a:t>
            </a:r>
          </a:p>
        </p:txBody>
      </p:sp>
      <p:pic>
        <p:nvPicPr>
          <p:cNvPr id="6148" name="Picture 7" descr="article-1192247-054A534F000005DC-309_468x266_popup">
            <a:extLst>
              <a:ext uri="{FF2B5EF4-FFF2-40B4-BE49-F238E27FC236}">
                <a16:creationId xmlns:a16="http://schemas.microsoft.com/office/drawing/2014/main" id="{FCEA0DBC-1670-47E9-A668-1F42EB21F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8424863"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4515"/>
                                        </p:tgtEl>
                                        <p:attrNameLst>
                                          <p:attrName>style.visibility</p:attrName>
                                        </p:attrNameLst>
                                      </p:cBhvr>
                                      <p:to>
                                        <p:strVal val="visible"/>
                                      </p:to>
                                    </p:set>
                                    <p:anim calcmode="discrete" valueType="clr">
                                      <p:cBhvr override="childStyle">
                                        <p:cTn id="7" dur="500"/>
                                        <p:tgtEl>
                                          <p:spTgt spid="64515"/>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15"/>
                                        </p:tgtEl>
                                        <p:attrNameLst>
                                          <p:attrName>fillcolor</p:attrName>
                                        </p:attrNameLst>
                                      </p:cBhvr>
                                      <p:tavLst>
                                        <p:tav tm="0">
                                          <p:val>
                                            <p:clrVal>
                                              <a:schemeClr val="accent2"/>
                                            </p:clrVal>
                                          </p:val>
                                        </p:tav>
                                        <p:tav tm="50000">
                                          <p:val>
                                            <p:clrVal>
                                              <a:schemeClr val="hlink"/>
                                            </p:clrVal>
                                          </p:val>
                                        </p:tav>
                                      </p:tavLst>
                                    </p:anim>
                                    <p:set>
                                      <p:cBhvr>
                                        <p:cTn id="9" dur="500"/>
                                        <p:tgtEl>
                                          <p:spTgt spid="645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D66B6BF6-5A6D-4C88-B61E-228487E1EC98}"/>
              </a:ext>
            </a:extLst>
          </p:cNvPr>
          <p:cNvSpPr txBox="1">
            <a:spLocks noChangeArrowheads="1"/>
          </p:cNvSpPr>
          <p:nvPr/>
        </p:nvSpPr>
        <p:spPr bwMode="auto">
          <a:xfrm>
            <a:off x="0" y="6207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endParaRPr lang="en-US" altLang="en-US" sz="1800">
              <a:latin typeface="Arial" panose="020B0604020202020204" pitchFamily="34" charset="0"/>
            </a:endParaRPr>
          </a:p>
        </p:txBody>
      </p:sp>
      <p:sp>
        <p:nvSpPr>
          <p:cNvPr id="65539" name="Text Box 6">
            <a:extLst>
              <a:ext uri="{FF2B5EF4-FFF2-40B4-BE49-F238E27FC236}">
                <a16:creationId xmlns:a16="http://schemas.microsoft.com/office/drawing/2014/main" id="{9348CBA9-092D-4FAC-BD2F-D2C0A60EB61D}"/>
              </a:ext>
            </a:extLst>
          </p:cNvPr>
          <p:cNvSpPr txBox="1">
            <a:spLocks noChangeArrowheads="1"/>
          </p:cNvSpPr>
          <p:nvPr/>
        </p:nvSpPr>
        <p:spPr bwMode="auto">
          <a:xfrm>
            <a:off x="0" y="0"/>
            <a:ext cx="9144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buFontTx/>
              <a:buChar char="•"/>
            </a:pPr>
            <a:r>
              <a:rPr lang="en-GB" altLang="en-US" sz="2800">
                <a:cs typeface="Arial" panose="020B0604020202020204" pitchFamily="34" charset="0"/>
              </a:rPr>
              <a:t>Laws are enforced selectively – there is bias in favour of those at the top.</a:t>
            </a:r>
          </a:p>
          <a:p>
            <a:pPr eaLnBrk="1" hangingPunct="1">
              <a:spcBef>
                <a:spcPct val="50000"/>
              </a:spcBef>
            </a:pPr>
            <a:endParaRPr lang="en-GB" altLang="en-US" sz="2800">
              <a:cs typeface="Arial" panose="020B0604020202020204" pitchFamily="34" charset="0"/>
            </a:endParaRPr>
          </a:p>
        </p:txBody>
      </p:sp>
      <p:pic>
        <p:nvPicPr>
          <p:cNvPr id="5127" name="Picture 7" descr="sallyclarkeES_468x432">
            <a:extLst>
              <a:ext uri="{FF2B5EF4-FFF2-40B4-BE49-F238E27FC236}">
                <a16:creationId xmlns:a16="http://schemas.microsoft.com/office/drawing/2014/main" id="{B6839A90-5628-4A82-9026-ABE7DAD87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1371600"/>
            <a:ext cx="44577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98ACA01-633A-4B85-92B1-5C0CCC4979FD}"/>
              </a:ext>
            </a:extLst>
          </p:cNvPr>
          <p:cNvSpPr txBox="1">
            <a:spLocks noChangeArrowheads="1"/>
          </p:cNvSpPr>
          <p:nvPr/>
        </p:nvSpPr>
        <p:spPr bwMode="auto">
          <a:xfrm>
            <a:off x="0" y="55721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Sally Clarke was jailed for life, convicted of murdering two of her three children.  She was released on appeal because the evidence was dodgy. She died in March 2007, a broken woman.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2000"/>
                                        <p:tgtEl>
                                          <p:spTgt spid="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500"/>
                                        <p:tgtEl>
                                          <p:spTgt spid="7"/>
                                        </p:tgtEl>
                                        <p:attrNameLst>
                                          <p:attrName>fillcolor</p:attrName>
                                        </p:attrNameLst>
                                      </p:cBhvr>
                                      <p:tavLst>
                                        <p:tav tm="0">
                                          <p:val>
                                            <p:clrVal>
                                              <a:schemeClr val="accent2"/>
                                            </p:clrVal>
                                          </p:val>
                                        </p:tav>
                                        <p:tav tm="50000">
                                          <p:val>
                                            <p:clrVal>
                                              <a:schemeClr val="hlink"/>
                                            </p:clrVal>
                                          </p:val>
                                        </p:tav>
                                      </p:tavLst>
                                    </p:anim>
                                    <p:set>
                                      <p:cBhvr>
                                        <p:cTn id="14" dur="500"/>
                                        <p:tgtEl>
                                          <p:spTgt spid="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5539"/>
                                        </p:tgtEl>
                                        <p:attrNameLst>
                                          <p:attrName>style.visibility</p:attrName>
                                        </p:attrNameLst>
                                      </p:cBhvr>
                                      <p:to>
                                        <p:strVal val="visible"/>
                                      </p:to>
                                    </p:set>
                                    <p:anim calcmode="discrete" valueType="clr">
                                      <p:cBhvr override="childStyle">
                                        <p:cTn id="19" dur="500"/>
                                        <p:tgtEl>
                                          <p:spTgt spid="65539"/>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65539"/>
                                        </p:tgtEl>
                                        <p:attrNameLst>
                                          <p:attrName>fillcolor</p:attrName>
                                        </p:attrNameLst>
                                      </p:cBhvr>
                                      <p:tavLst>
                                        <p:tav tm="0">
                                          <p:val>
                                            <p:clrVal>
                                              <a:schemeClr val="accent2"/>
                                            </p:clrVal>
                                          </p:val>
                                        </p:tav>
                                        <p:tav tm="50000">
                                          <p:val>
                                            <p:clrVal>
                                              <a:schemeClr val="hlink"/>
                                            </p:clrVal>
                                          </p:val>
                                        </p:tav>
                                      </p:tavLst>
                                    </p:anim>
                                    <p:set>
                                      <p:cBhvr>
                                        <p:cTn id="21" dur="500"/>
                                        <p:tgtEl>
                                          <p:spTgt spid="655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6">
            <a:extLst>
              <a:ext uri="{FF2B5EF4-FFF2-40B4-BE49-F238E27FC236}">
                <a16:creationId xmlns:a16="http://schemas.microsoft.com/office/drawing/2014/main" id="{B2A28AD3-0B34-48F4-8BE5-F8CCB11B3A88}"/>
              </a:ext>
            </a:extLst>
          </p:cNvPr>
          <p:cNvSpPr txBox="1">
            <a:spLocks noChangeArrowheads="1"/>
          </p:cNvSpPr>
          <p:nvPr/>
        </p:nvSpPr>
        <p:spPr bwMode="auto">
          <a:xfrm>
            <a:off x="0" y="0"/>
            <a:ext cx="9144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buFontTx/>
              <a:buChar char="•"/>
            </a:pPr>
            <a:r>
              <a:rPr lang="en-GB" altLang="en-US" sz="2800">
                <a:cs typeface="Arial" panose="020B0604020202020204" pitchFamily="34" charset="0"/>
              </a:rPr>
              <a:t>Laws are enforced selectively – there is bias in favour of those at the top.</a:t>
            </a:r>
          </a:p>
          <a:p>
            <a:pPr eaLnBrk="1" hangingPunct="1">
              <a:spcBef>
                <a:spcPct val="50000"/>
              </a:spcBef>
            </a:pPr>
            <a:endParaRPr lang="en-GB" altLang="en-US" sz="2800">
              <a:cs typeface="Arial" panose="020B0604020202020204" pitchFamily="34" charset="0"/>
            </a:endParaRPr>
          </a:p>
        </p:txBody>
      </p:sp>
      <p:pic>
        <p:nvPicPr>
          <p:cNvPr id="15366" name="Picture 6" descr="nestle-logo">
            <a:extLst>
              <a:ext uri="{FF2B5EF4-FFF2-40B4-BE49-F238E27FC236}">
                <a16:creationId xmlns:a16="http://schemas.microsoft.com/office/drawing/2014/main" id="{78E39CD5-D6C1-4A19-ACB3-A16D0293829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713" y="333375"/>
            <a:ext cx="54102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53F78F3-C4E9-4DD7-9CB1-61B07D2CEEEB}"/>
              </a:ext>
            </a:extLst>
          </p:cNvPr>
          <p:cNvSpPr txBox="1">
            <a:spLocks noChangeArrowheads="1"/>
          </p:cNvSpPr>
          <p:nvPr/>
        </p:nvSpPr>
        <p:spPr bwMode="auto">
          <a:xfrm>
            <a:off x="0" y="342900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This is Nestle – they make Milky Bars, Yorkie Bars and Cheerios. </a:t>
            </a:r>
          </a:p>
          <a:p>
            <a:pPr eaLnBrk="1" hangingPunct="1"/>
            <a:r>
              <a:rPr lang="en-GB" altLang="en-US"/>
              <a:t>They aggressively marketed baby milk formula in developing countries in the 70s, 80s and 90s. </a:t>
            </a:r>
          </a:p>
          <a:p>
            <a:pPr eaLnBrk="1" hangingPunct="1"/>
            <a:r>
              <a:rPr lang="en-GB" altLang="en-US"/>
              <a:t>Their formula killed thousands of babies because of the contaminated water it was mixed with; led to higher birth rate because of depriving women of their natural contraception during breast feeding. </a:t>
            </a:r>
          </a:p>
          <a:p>
            <a:pPr eaLnBrk="1" hangingPunct="1"/>
            <a:endParaRPr lang="en-GB" altLang="en-US"/>
          </a:p>
          <a:p>
            <a:pPr eaLnBrk="1" hangingPunct="1"/>
            <a:r>
              <a:rPr lang="en-GB" altLang="en-US"/>
              <a:t>They have never faced charges or been made to account for their actions.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6562"/>
                                        </p:tgtEl>
                                        <p:attrNameLst>
                                          <p:attrName>style.visibility</p:attrName>
                                        </p:attrNameLst>
                                      </p:cBhvr>
                                      <p:to>
                                        <p:strVal val="visible"/>
                                      </p:to>
                                    </p:set>
                                    <p:anim calcmode="discrete" valueType="clr">
                                      <p:cBhvr override="childStyle">
                                        <p:cTn id="7" dur="500"/>
                                        <p:tgtEl>
                                          <p:spTgt spid="6656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6562"/>
                                        </p:tgtEl>
                                        <p:attrNameLst>
                                          <p:attrName>fillcolor</p:attrName>
                                        </p:attrNameLst>
                                      </p:cBhvr>
                                      <p:tavLst>
                                        <p:tav tm="0">
                                          <p:val>
                                            <p:clrVal>
                                              <a:schemeClr val="accent2"/>
                                            </p:clrVal>
                                          </p:val>
                                        </p:tav>
                                        <p:tav tm="50000">
                                          <p:val>
                                            <p:clrVal>
                                              <a:schemeClr val="hlink"/>
                                            </p:clrVal>
                                          </p:val>
                                        </p:tav>
                                      </p:tavLst>
                                    </p:anim>
                                    <p:set>
                                      <p:cBhvr>
                                        <p:cTn id="9" dur="500"/>
                                        <p:tgtEl>
                                          <p:spTgt spid="6656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15366"/>
                                        </p:tgtEl>
                                        <p:attrNameLst>
                                          <p:attrName>style.visibility</p:attrName>
                                        </p:attrNameLst>
                                      </p:cBhvr>
                                      <p:to>
                                        <p:strVal val="visible"/>
                                      </p:to>
                                    </p:set>
                                    <p:animEffect transition="in" filter="wipe(down)">
                                      <p:cBhvr>
                                        <p:cTn id="14" dur="580">
                                          <p:stCondLst>
                                            <p:cond delay="0"/>
                                          </p:stCondLst>
                                        </p:cTn>
                                        <p:tgtEl>
                                          <p:spTgt spid="15366"/>
                                        </p:tgtEl>
                                      </p:cBhvr>
                                    </p:animEffect>
                                    <p:anim calcmode="lin" valueType="num">
                                      <p:cBhvr>
                                        <p:cTn id="15" dur="1822" tmFilter="0,0; 0.14,0.36; 0.43,0.73; 0.71,0.91; 1.0,1.0">
                                          <p:stCondLst>
                                            <p:cond delay="0"/>
                                          </p:stCondLst>
                                        </p:cTn>
                                        <p:tgtEl>
                                          <p:spTgt spid="1536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36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36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36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366"/>
                                        </p:tgtEl>
                                        <p:attrNameLst>
                                          <p:attrName>ppt_y</p:attrName>
                                        </p:attrNameLst>
                                      </p:cBhvr>
                                      <p:tavLst>
                                        <p:tav tm="0" fmla="#ppt_y-sin(pi*$)/81">
                                          <p:val>
                                            <p:fltVal val="0"/>
                                          </p:val>
                                        </p:tav>
                                        <p:tav tm="100000">
                                          <p:val>
                                            <p:fltVal val="1"/>
                                          </p:val>
                                        </p:tav>
                                      </p:tavLst>
                                    </p:anim>
                                    <p:animScale>
                                      <p:cBhvr>
                                        <p:cTn id="20" dur="26">
                                          <p:stCondLst>
                                            <p:cond delay="650"/>
                                          </p:stCondLst>
                                        </p:cTn>
                                        <p:tgtEl>
                                          <p:spTgt spid="15366"/>
                                        </p:tgtEl>
                                      </p:cBhvr>
                                      <p:to x="100000" y="60000"/>
                                    </p:animScale>
                                    <p:animScale>
                                      <p:cBhvr>
                                        <p:cTn id="21" dur="166" decel="50000">
                                          <p:stCondLst>
                                            <p:cond delay="676"/>
                                          </p:stCondLst>
                                        </p:cTn>
                                        <p:tgtEl>
                                          <p:spTgt spid="15366"/>
                                        </p:tgtEl>
                                      </p:cBhvr>
                                      <p:to x="100000" y="100000"/>
                                    </p:animScale>
                                    <p:animScale>
                                      <p:cBhvr>
                                        <p:cTn id="22" dur="26">
                                          <p:stCondLst>
                                            <p:cond delay="1312"/>
                                          </p:stCondLst>
                                        </p:cTn>
                                        <p:tgtEl>
                                          <p:spTgt spid="15366"/>
                                        </p:tgtEl>
                                      </p:cBhvr>
                                      <p:to x="100000" y="80000"/>
                                    </p:animScale>
                                    <p:animScale>
                                      <p:cBhvr>
                                        <p:cTn id="23" dur="166" decel="50000">
                                          <p:stCondLst>
                                            <p:cond delay="1338"/>
                                          </p:stCondLst>
                                        </p:cTn>
                                        <p:tgtEl>
                                          <p:spTgt spid="15366"/>
                                        </p:tgtEl>
                                      </p:cBhvr>
                                      <p:to x="100000" y="100000"/>
                                    </p:animScale>
                                    <p:animScale>
                                      <p:cBhvr>
                                        <p:cTn id="24" dur="26">
                                          <p:stCondLst>
                                            <p:cond delay="1642"/>
                                          </p:stCondLst>
                                        </p:cTn>
                                        <p:tgtEl>
                                          <p:spTgt spid="15366"/>
                                        </p:tgtEl>
                                      </p:cBhvr>
                                      <p:to x="100000" y="90000"/>
                                    </p:animScale>
                                    <p:animScale>
                                      <p:cBhvr>
                                        <p:cTn id="25" dur="166" decel="50000">
                                          <p:stCondLst>
                                            <p:cond delay="1668"/>
                                          </p:stCondLst>
                                        </p:cTn>
                                        <p:tgtEl>
                                          <p:spTgt spid="15366"/>
                                        </p:tgtEl>
                                      </p:cBhvr>
                                      <p:to x="100000" y="100000"/>
                                    </p:animScale>
                                    <p:animScale>
                                      <p:cBhvr>
                                        <p:cTn id="26" dur="26">
                                          <p:stCondLst>
                                            <p:cond delay="1808"/>
                                          </p:stCondLst>
                                        </p:cTn>
                                        <p:tgtEl>
                                          <p:spTgt spid="15366"/>
                                        </p:tgtEl>
                                      </p:cBhvr>
                                      <p:to x="100000" y="95000"/>
                                    </p:animScale>
                                    <p:animScale>
                                      <p:cBhvr>
                                        <p:cTn id="27" dur="166" decel="50000">
                                          <p:stCondLst>
                                            <p:cond delay="1834"/>
                                          </p:stCondLst>
                                        </p:cTn>
                                        <p:tgtEl>
                                          <p:spTgt spid="15366"/>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6">
                                            <p:txEl>
                                              <p:pRg st="0" end="0"/>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39"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41" dur="80"/>
                                        <p:tgtEl>
                                          <p:spTgt spid="6">
                                            <p:txEl>
                                              <p:pRg st="1" end="1"/>
                                            </p:txEl>
                                          </p:spTgt>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46"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48" dur="80"/>
                                        <p:tgtEl>
                                          <p:spTgt spid="6">
                                            <p:txEl>
                                              <p:pRg st="2" end="2"/>
                                            </p:txEl>
                                          </p:spTgt>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nodeType="clickEffect">
                                  <p:stCondLst>
                                    <p:cond delay="0"/>
                                  </p:stCondLst>
                                  <p:iterate type="lt">
                                    <p:tmPct val="50000"/>
                                  </p:iterate>
                                  <p:childTnLst>
                                    <p:set>
                                      <p:cBhvr>
                                        <p:cTn id="52"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53"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55" dur="80"/>
                                        <p:tgtEl>
                                          <p:spTgt spid="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98E5E3B4-46BB-4357-929D-76A35D3AB985}"/>
              </a:ext>
            </a:extLst>
          </p:cNvPr>
          <p:cNvSpPr>
            <a:spLocks noChangeArrowheads="1"/>
          </p:cNvSpPr>
          <p:nvPr/>
        </p:nvSpPr>
        <p:spPr bwMode="auto">
          <a:xfrm>
            <a:off x="0" y="0"/>
            <a:ext cx="9144000" cy="27305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1800">
                <a:solidFill>
                  <a:schemeClr val="bg1"/>
                </a:solidFill>
                <a:latin typeface="Trebuchet MS" panose="020B0603020202020204" pitchFamily="34" charset="0"/>
                <a:cs typeface="Arial" panose="020B0604020202020204" pitchFamily="34" charset="0"/>
              </a:rPr>
              <a:t>SCY6 Crime &amp; Deviance: Classic Marxist theories</a:t>
            </a:r>
            <a:endParaRPr lang="en-US" altLang="en-US" sz="1800">
              <a:solidFill>
                <a:schemeClr val="bg1"/>
              </a:solidFill>
              <a:latin typeface="Trebuchet MS" panose="020B0603020202020204" pitchFamily="34" charset="0"/>
              <a:cs typeface="Arial" panose="020B0604020202020204" pitchFamily="34" charset="0"/>
            </a:endParaRPr>
          </a:p>
        </p:txBody>
      </p:sp>
      <p:sp>
        <p:nvSpPr>
          <p:cNvPr id="9219" name="WordArt 5">
            <a:extLst>
              <a:ext uri="{FF2B5EF4-FFF2-40B4-BE49-F238E27FC236}">
                <a16:creationId xmlns:a16="http://schemas.microsoft.com/office/drawing/2014/main" id="{91B78344-942B-4E77-BCA7-9A3CA2390FAA}"/>
              </a:ext>
            </a:extLst>
          </p:cNvPr>
          <p:cNvSpPr>
            <a:spLocks noChangeArrowheads="1" noChangeShapeType="1" noTextEdit="1"/>
          </p:cNvSpPr>
          <p:nvPr/>
        </p:nvSpPr>
        <p:spPr bwMode="auto">
          <a:xfrm>
            <a:off x="2268538" y="908050"/>
            <a:ext cx="3600450" cy="765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CC00"/>
                </a:solidFill>
                <a:latin typeface="One Stroke Script LET"/>
              </a:rPr>
              <a:t>Chambliss</a:t>
            </a:r>
          </a:p>
        </p:txBody>
      </p:sp>
      <p:sp>
        <p:nvSpPr>
          <p:cNvPr id="9220" name="Text Box 6">
            <a:extLst>
              <a:ext uri="{FF2B5EF4-FFF2-40B4-BE49-F238E27FC236}">
                <a16:creationId xmlns:a16="http://schemas.microsoft.com/office/drawing/2014/main" id="{2088F78C-2782-4AD7-8CF5-F2B8C45DA275}"/>
              </a:ext>
            </a:extLst>
          </p:cNvPr>
          <p:cNvSpPr txBox="1">
            <a:spLocks noChangeArrowheads="1"/>
          </p:cNvSpPr>
          <p:nvPr/>
        </p:nvSpPr>
        <p:spPr bwMode="auto">
          <a:xfrm>
            <a:off x="0" y="3068638"/>
            <a:ext cx="91440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1800">
                <a:latin typeface="Comic Sans MS" panose="030F0702030302020204" pitchFamily="66" charset="0"/>
                <a:cs typeface="Arial" panose="020B0604020202020204" pitchFamily="34" charset="0"/>
              </a:rPr>
              <a:t>He wrote the article                                                                        </a:t>
            </a:r>
            <a:r>
              <a:rPr lang="en-GB" altLang="en-US" sz="1600">
                <a:latin typeface="Goudy Stout" pitchFamily="18" charset="0"/>
                <a:cs typeface="Arial" panose="020B0604020202020204" pitchFamily="34" charset="0"/>
              </a:rPr>
              <a:t>functional &amp; conflict theories of crime. 1976.</a:t>
            </a:r>
          </a:p>
        </p:txBody>
      </p:sp>
      <p:pic>
        <p:nvPicPr>
          <p:cNvPr id="9221" name="Picture 8" descr="Bill-Chambliss">
            <a:extLst>
              <a:ext uri="{FF2B5EF4-FFF2-40B4-BE49-F238E27FC236}">
                <a16:creationId xmlns:a16="http://schemas.microsoft.com/office/drawing/2014/main" id="{58245A2A-3D0E-414A-8CBC-FF83A5778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825"/>
            <a:ext cx="282416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9">
            <a:extLst>
              <a:ext uri="{FF2B5EF4-FFF2-40B4-BE49-F238E27FC236}">
                <a16:creationId xmlns:a16="http://schemas.microsoft.com/office/drawing/2014/main" id="{3411BDCD-EAED-4C10-92BF-08599760F0F0}"/>
              </a:ext>
            </a:extLst>
          </p:cNvPr>
          <p:cNvSpPr txBox="1">
            <a:spLocks noChangeArrowheads="1"/>
          </p:cNvSpPr>
          <p:nvPr/>
        </p:nvSpPr>
        <p:spPr bwMode="auto">
          <a:xfrm>
            <a:off x="2916238" y="4581525"/>
            <a:ext cx="5867400" cy="466725"/>
          </a:xfrm>
          <a:prstGeom prst="rect">
            <a:avLst/>
          </a:prstGeom>
          <a:solidFill>
            <a:schemeClr val="tx1"/>
          </a:solidFill>
          <a:ln w="9525">
            <a:solidFill>
              <a:schemeClr val="tx1"/>
            </a:solidFill>
            <a:miter lim="800000"/>
            <a:headEnd/>
            <a:tailEnd/>
          </a:ln>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b="1">
                <a:solidFill>
                  <a:srgbClr val="FF33CC"/>
                </a:solidFill>
                <a:latin typeface="Comic Sans MS" panose="030F0702030302020204" pitchFamily="66" charset="0"/>
              </a:rPr>
              <a:t>KEY CONCEPT: non-decision making.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id="{24A727C6-01B5-490B-AF21-91EE0266EA51}"/>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endParaRPr lang="en-US" altLang="en-US"/>
          </a:p>
        </p:txBody>
      </p:sp>
      <p:sp>
        <p:nvSpPr>
          <p:cNvPr id="110595" name="Text Box 15">
            <a:extLst>
              <a:ext uri="{FF2B5EF4-FFF2-40B4-BE49-F238E27FC236}">
                <a16:creationId xmlns:a16="http://schemas.microsoft.com/office/drawing/2014/main" id="{AF7F2DFF-A63D-4287-801D-204D983AC4AC}"/>
              </a:ext>
            </a:extLst>
          </p:cNvPr>
          <p:cNvSpPr txBox="1">
            <a:spLocks noChangeArrowheads="1"/>
          </p:cNvSpPr>
          <p:nvPr/>
        </p:nvSpPr>
        <p:spPr bwMode="auto">
          <a:xfrm>
            <a:off x="0" y="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US" altLang="en-US" sz="2800"/>
              <a:t>Crime and deviance are spread fairly evenly throughout the class structure: it is just that lower class offenders tend to be caught and processed as criminals more than middle class workers are.</a:t>
            </a:r>
          </a:p>
        </p:txBody>
      </p:sp>
      <p:pic>
        <p:nvPicPr>
          <p:cNvPr id="24578" name="Picture 2">
            <a:extLst>
              <a:ext uri="{FF2B5EF4-FFF2-40B4-BE49-F238E27FC236}">
                <a16:creationId xmlns:a16="http://schemas.microsoft.com/office/drawing/2014/main" id="{0F154B04-8BD2-4381-84F9-EF42BE146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143125"/>
            <a:ext cx="478155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a:extLst>
              <a:ext uri="{FF2B5EF4-FFF2-40B4-BE49-F238E27FC236}">
                <a16:creationId xmlns:a16="http://schemas.microsoft.com/office/drawing/2014/main" id="{1BDBEE0F-42E3-4280-A9AA-2F937AC94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981200"/>
            <a:ext cx="6096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0595"/>
                                        </p:tgtEl>
                                        <p:attrNameLst>
                                          <p:attrName>style.visibility</p:attrName>
                                        </p:attrNameLst>
                                      </p:cBhvr>
                                      <p:to>
                                        <p:strVal val="visible"/>
                                      </p:to>
                                    </p:set>
                                    <p:anim calcmode="discrete" valueType="clr">
                                      <p:cBhvr override="childStyle">
                                        <p:cTn id="7" dur="500"/>
                                        <p:tgtEl>
                                          <p:spTgt spid="110595"/>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10595"/>
                                        </p:tgtEl>
                                        <p:attrNameLst>
                                          <p:attrName>fillcolor</p:attrName>
                                        </p:attrNameLst>
                                      </p:cBhvr>
                                      <p:tavLst>
                                        <p:tav tm="0">
                                          <p:val>
                                            <p:clrVal>
                                              <a:schemeClr val="accent2"/>
                                            </p:clrVal>
                                          </p:val>
                                        </p:tav>
                                        <p:tav tm="50000">
                                          <p:val>
                                            <p:clrVal>
                                              <a:schemeClr val="hlink"/>
                                            </p:clrVal>
                                          </p:val>
                                        </p:tav>
                                      </p:tavLst>
                                    </p:anim>
                                    <p:set>
                                      <p:cBhvr>
                                        <p:cTn id="9" dur="500"/>
                                        <p:tgtEl>
                                          <p:spTgt spid="11059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Effect transition="in" filter="fade">
                                      <p:cBhvr>
                                        <p:cTn id="14" dur="2000"/>
                                        <p:tgtEl>
                                          <p:spTgt spid="245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4579"/>
                                        </p:tgtEl>
                                        <p:attrNameLst>
                                          <p:attrName>style.visibility</p:attrName>
                                        </p:attrNameLst>
                                      </p:cBhvr>
                                      <p:to>
                                        <p:strVal val="visible"/>
                                      </p:to>
                                    </p:set>
                                    <p:animEffect transition="in" filter="fade">
                                      <p:cBhvr>
                                        <p:cTn id="19" dur="2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TotalTime>
  <Words>1866</Words>
  <Application>Microsoft Office PowerPoint</Application>
  <PresentationFormat>On-screen Show (4:3)</PresentationFormat>
  <Paragraphs>167</Paragraphs>
  <Slides>49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Calibri</vt:lpstr>
      <vt:lpstr>Arial</vt:lpstr>
      <vt:lpstr>Trebuchet MS</vt:lpstr>
      <vt:lpstr>Comic Sans MS</vt:lpstr>
      <vt:lpstr>Goudy Stout</vt:lpstr>
      <vt:lpstr>Office Theme</vt:lpstr>
      <vt:lpstr>PowerPoint Presentation</vt:lpstr>
      <vt:lpstr>Agree/Disagree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Louis Althusser</vt:lpstr>
      <vt:lpstr>PowerPoint Presentation</vt:lpstr>
      <vt:lpstr>The Riots of August 2011 </vt:lpstr>
      <vt:lpstr>PowerPoint Presentation</vt:lpstr>
      <vt:lpstr>Use these words to explain the key concepts of traditional Marxism and crime.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White Collar Crime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to other perspectives</vt:lpstr>
      <vt:lpstr>Essay Plan</vt:lpstr>
    </vt:vector>
  </TitlesOfParts>
  <Company>KGV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sprofile</dc:creator>
  <cp:lastModifiedBy>chris livesey</cp:lastModifiedBy>
  <cp:revision>92</cp:revision>
  <dcterms:created xsi:type="dcterms:W3CDTF">2010-02-12T11:32:12Z</dcterms:created>
  <dcterms:modified xsi:type="dcterms:W3CDTF">2020-04-27T08:09:26Z</dcterms:modified>
</cp:coreProperties>
</file>