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75" r:id="rId4"/>
    <p:sldId id="272" r:id="rId5"/>
    <p:sldId id="271" r:id="rId6"/>
    <p:sldId id="273" r:id="rId7"/>
    <p:sldId id="264" r:id="rId8"/>
    <p:sldId id="265" r:id="rId9"/>
    <p:sldId id="257" r:id="rId10"/>
    <p:sldId id="269" r:id="rId11"/>
    <p:sldId id="270" r:id="rId12"/>
    <p:sldId id="274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</p:sldIdLst>
  <p:sldSz cx="12192000" cy="6858000"/>
  <p:notesSz cx="6761163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1522" y="5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8451B-686A-4A92-8757-22F4716043EF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29877-8025-4887-BEF5-7AAA3F5527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712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8451B-686A-4A92-8757-22F4716043EF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29877-8025-4887-BEF5-7AAA3F5527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874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8451B-686A-4A92-8757-22F4716043EF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29877-8025-4887-BEF5-7AAA3F5527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3813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8451B-686A-4A92-8757-22F4716043EF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29877-8025-4887-BEF5-7AAA3F5527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0414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8451B-686A-4A92-8757-22F4716043EF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29877-8025-4887-BEF5-7AAA3F5527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3699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8451B-686A-4A92-8757-22F4716043EF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29877-8025-4887-BEF5-7AAA3F5527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4813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8451B-686A-4A92-8757-22F4716043EF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29877-8025-4887-BEF5-7AAA3F5527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1710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8451B-686A-4A92-8757-22F4716043EF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29877-8025-4887-BEF5-7AAA3F5527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1159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8451B-686A-4A92-8757-22F4716043EF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29877-8025-4887-BEF5-7AAA3F5527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7220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8451B-686A-4A92-8757-22F4716043EF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29877-8025-4887-BEF5-7AAA3F5527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1485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8451B-686A-4A92-8757-22F4716043EF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29877-8025-4887-BEF5-7AAA3F5527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527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8451B-686A-4A92-8757-22F4716043EF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29877-8025-4887-BEF5-7AAA3F5527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6382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8000" dirty="0"/>
              <a:t>Sociological Dinner Party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SCLY 3</a:t>
            </a:r>
          </a:p>
          <a:p>
            <a:r>
              <a:rPr lang="en-GB" dirty="0"/>
              <a:t>Perspectives of the Role of Religion  </a:t>
            </a:r>
          </a:p>
        </p:txBody>
      </p:sp>
    </p:spTree>
    <p:extLst>
      <p:ext uri="{BB962C8B-B14F-4D97-AF65-F5344CB8AC3E}">
        <p14:creationId xmlns:p14="http://schemas.microsoft.com/office/powerpoint/2010/main" val="1004490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Review seating plans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Justify your own seating plan </a:t>
            </a:r>
          </a:p>
          <a:p>
            <a:endParaRPr lang="en-GB" dirty="0"/>
          </a:p>
          <a:p>
            <a:r>
              <a:rPr lang="en-GB" dirty="0"/>
              <a:t>Have a look at another group’s seating plan – do you approve of their decisions? Can they justify them?</a:t>
            </a:r>
          </a:p>
          <a:p>
            <a:endParaRPr lang="en-GB" dirty="0"/>
          </a:p>
          <a:p>
            <a:r>
              <a:rPr lang="en-GB" dirty="0"/>
              <a:t>(Amend seating plans if you wish)</a:t>
            </a:r>
          </a:p>
        </p:txBody>
      </p:sp>
    </p:spTree>
    <p:extLst>
      <p:ext uri="{BB962C8B-B14F-4D97-AF65-F5344CB8AC3E}">
        <p14:creationId xmlns:p14="http://schemas.microsoft.com/office/powerpoint/2010/main" val="25231183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/>
              <a:t>As any good host knows, it’s important to ensure everyone is having a good time and getting along well (or at least engaged in passionate debates)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Working as a group, can you predict:</a:t>
            </a:r>
          </a:p>
          <a:p>
            <a:pPr marL="0" indent="0">
              <a:buNone/>
            </a:pP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ALL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: What your guests (or small sections of your table) are likely to talk about?</a:t>
            </a:r>
          </a:p>
          <a:p>
            <a:pPr marL="0" indent="0">
              <a:buNone/>
            </a:pP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MOST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: Areas of consensus and conflict between the table or small sections of your table?</a:t>
            </a:r>
          </a:p>
          <a:p>
            <a:pPr marL="0" indent="0">
              <a:buNone/>
            </a:pP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SOME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: Precise examples of consensus and conflict between the table or small sections of your table? Which sociologists might dominate the discussion? Who will get along well with who?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07545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Plenary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What have you learnt this lesson?</a:t>
            </a:r>
          </a:p>
          <a:p>
            <a:endParaRPr lang="en-GB" dirty="0"/>
          </a:p>
          <a:p>
            <a:r>
              <a:rPr lang="en-GB" dirty="0"/>
              <a:t>How could this dinner party lesson help you write better essays?</a:t>
            </a:r>
          </a:p>
          <a:p>
            <a:endParaRPr lang="en-GB" dirty="0"/>
          </a:p>
          <a:p>
            <a:r>
              <a:rPr lang="en-GB" dirty="0"/>
              <a:t>Who do you need to get to know (</a:t>
            </a:r>
            <a:r>
              <a:rPr lang="en-GB"/>
              <a:t>AKA revise) better</a:t>
            </a:r>
            <a:r>
              <a:rPr lang="en-GB" dirty="0"/>
              <a:t>?  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4324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Resources to print: 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8217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GB" dirty="0"/>
              <a:t>Emile Durkheim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GB" dirty="0" err="1"/>
              <a:t>Bronislaw</a:t>
            </a:r>
            <a:r>
              <a:rPr lang="en-GB" dirty="0"/>
              <a:t> Malinowski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616" y="2188010"/>
            <a:ext cx="2880320" cy="407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080" y="2188010"/>
            <a:ext cx="3007924" cy="4006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98484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GB" dirty="0"/>
              <a:t>         Talcott Parsons 		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GB" dirty="0"/>
              <a:t>Robert </a:t>
            </a:r>
            <a:r>
              <a:rPr lang="en-GB" dirty="0" err="1"/>
              <a:t>Bellah</a:t>
            </a:r>
            <a:r>
              <a:rPr lang="en-GB" dirty="0"/>
              <a:t>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056" y="2102621"/>
            <a:ext cx="3456384" cy="414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600" y="2160913"/>
            <a:ext cx="3024336" cy="4070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97042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GB" dirty="0"/>
              <a:t>Karl Marx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GB" dirty="0"/>
              <a:t>Louis </a:t>
            </a:r>
            <a:r>
              <a:rPr lang="en-GB" dirty="0" err="1"/>
              <a:t>Althusser</a:t>
            </a:r>
            <a:r>
              <a:rPr lang="en-GB" dirty="0"/>
              <a:t>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585" y="2204865"/>
            <a:ext cx="3575237" cy="419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072" y="2213637"/>
            <a:ext cx="3096344" cy="4003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89216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GB" dirty="0"/>
              <a:t>Antonio Gramsci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GB" dirty="0"/>
              <a:t>Otto </a:t>
            </a:r>
            <a:r>
              <a:rPr lang="en-GB" dirty="0" err="1"/>
              <a:t>Maduro</a:t>
            </a:r>
            <a:r>
              <a:rPr lang="en-GB" dirty="0"/>
              <a:t>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600" y="2204864"/>
            <a:ext cx="2988332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104" y="2204864"/>
            <a:ext cx="2808312" cy="4011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67273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GB" dirty="0"/>
              <a:t>Karen Armstrong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GB" dirty="0"/>
              <a:t>Linda </a:t>
            </a:r>
            <a:r>
              <a:rPr lang="en-GB" dirty="0" err="1"/>
              <a:t>Woodhead</a:t>
            </a:r>
            <a:r>
              <a:rPr lang="en-GB" dirty="0"/>
              <a:t>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550" y="2492896"/>
            <a:ext cx="4320480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104" y="2204863"/>
            <a:ext cx="2664296" cy="416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67138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GB" dirty="0"/>
              <a:t>Simone de Beauvoir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GB" dirty="0" err="1"/>
              <a:t>Nawal</a:t>
            </a:r>
            <a:r>
              <a:rPr lang="en-GB" dirty="0"/>
              <a:t> El </a:t>
            </a:r>
            <a:r>
              <a:rPr lang="en-GB" dirty="0" err="1"/>
              <a:t>Saadawi</a:t>
            </a:r>
            <a:r>
              <a:rPr lang="en-GB" dirty="0"/>
              <a:t>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852936"/>
            <a:ext cx="43815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600" y="2185417"/>
            <a:ext cx="3037500" cy="396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3873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Starter: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The sociologist I would most like to invite to dinner is ……………… because …</a:t>
            </a:r>
          </a:p>
        </p:txBody>
      </p:sp>
    </p:spTree>
    <p:extLst>
      <p:ext uri="{BB962C8B-B14F-4D97-AF65-F5344CB8AC3E}">
        <p14:creationId xmlns:p14="http://schemas.microsoft.com/office/powerpoint/2010/main" val="39615621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GB" dirty="0"/>
              <a:t>Helen Watson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25000" lnSpcReduction="20000"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algn="ctr"/>
            <a:r>
              <a:rPr lang="en-GB" sz="8000" dirty="0"/>
              <a:t>Vladimir Lenin</a:t>
            </a:r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2204864"/>
            <a:ext cx="3744416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602" y="2236209"/>
            <a:ext cx="3828620" cy="3828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8655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Learning Objectives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ALL students will consolidate their understanding of different sociologists’ views of the role of religion by revising their individual standpoints and theoretical perspectives and comparing them to each other (E)</a:t>
            </a:r>
          </a:p>
          <a:p>
            <a:r>
              <a:rPr lang="en-GB" dirty="0"/>
              <a:t>MOST students will consolidate their understanding by comparing them thoroughly and with good sociological insight (C)</a:t>
            </a:r>
          </a:p>
          <a:p>
            <a:r>
              <a:rPr lang="en-GB" dirty="0"/>
              <a:t>SOME students will refine their understanding through a sensitive, well-informed comparison and with mature sociological insight (A*)</a:t>
            </a:r>
          </a:p>
        </p:txBody>
      </p:sp>
    </p:spTree>
    <p:extLst>
      <p:ext uri="{BB962C8B-B14F-4D97-AF65-F5344CB8AC3E}">
        <p14:creationId xmlns:p14="http://schemas.microsoft.com/office/powerpoint/2010/main" val="3912169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Cocktail Hour: </a:t>
            </a:r>
            <a:br>
              <a:rPr lang="en-GB" dirty="0"/>
            </a:br>
            <a:r>
              <a:rPr lang="en-GB" dirty="0"/>
              <a:t>Drinks and canapés 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7519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Cocktail Party: Effective introductions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dirty="0"/>
              <a:t>As any good host knows, the key to a successful drinks party is often effective introductions. As your guests sip cocktails and eat canapés… you will need to introduce them to each other with thoughtful anecdotes or a basic introduction to help get them talking and feeling comfortable with everyone.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ALL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– Basic introductions that summarise the sociologist’s views on religion “This is Durkheim, he believes…”</a:t>
            </a:r>
          </a:p>
          <a:p>
            <a:pPr marL="0" indent="0">
              <a:buNone/>
            </a:pP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MOST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– Concise (and hopefully interesting/witty) introductions </a:t>
            </a:r>
          </a:p>
          <a:p>
            <a:pPr marL="0" indent="0">
              <a:buNone/>
            </a:pP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SOME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– Think about how you could introduce sociologists to each other… “Durkheim, this is Talcott Parsons, you might be interested in his ideas about….. Because…..”  </a:t>
            </a:r>
          </a:p>
        </p:txBody>
      </p:sp>
    </p:spTree>
    <p:extLst>
      <p:ext uri="{BB962C8B-B14F-4D97-AF65-F5344CB8AC3E}">
        <p14:creationId xmlns:p14="http://schemas.microsoft.com/office/powerpoint/2010/main" val="2702610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Time for dinner! 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6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332656"/>
            <a:ext cx="8229600" cy="62646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Exciting! You’re hosting a sociological dinner party… As any good host knows, the key to a successful dinner party is often the seating arrangement. </a:t>
            </a:r>
          </a:p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Your task is to: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consider the conversational interests of your guests – 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jot down their likely topics of conversation on the paper plates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(i.e. key ideas/concepts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etc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)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and 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devise a seating plan that will generate interesting conversation </a:t>
            </a:r>
          </a:p>
          <a:p>
            <a:endParaRPr lang="en-GB" b="1" dirty="0"/>
          </a:p>
          <a:p>
            <a:r>
              <a:rPr lang="en-GB" dirty="0"/>
              <a:t>Be prepared to justify your decisions!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0711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Further guidance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Avoid seating guests with very similar opinions together – you want to avoid cliques. </a:t>
            </a:r>
          </a:p>
          <a:p>
            <a:endParaRPr lang="en-GB" dirty="0"/>
          </a:p>
          <a:p>
            <a:r>
              <a:rPr lang="en-GB" dirty="0"/>
              <a:t>However, also try to avoid seating guests who have directly opposing views – you also want to avoid heated arguments! </a:t>
            </a:r>
          </a:p>
        </p:txBody>
      </p:sp>
    </p:spTree>
    <p:extLst>
      <p:ext uri="{BB962C8B-B14F-4D97-AF65-F5344CB8AC3E}">
        <p14:creationId xmlns:p14="http://schemas.microsoft.com/office/powerpoint/2010/main" val="1013702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Guest 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Durkheim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Malinowski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Parsons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err="1"/>
              <a:t>Bellah</a:t>
            </a:r>
            <a:r>
              <a:rPr lang="en-GB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Marx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Gramsci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err="1"/>
              <a:t>Althusser</a:t>
            </a:r>
            <a:r>
              <a:rPr lang="en-GB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err="1"/>
              <a:t>Maduro</a:t>
            </a:r>
            <a:r>
              <a:rPr lang="en-GB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err="1"/>
              <a:t>Woodhead</a:t>
            </a:r>
            <a:r>
              <a:rPr lang="en-GB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Armstrong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De Beauvoir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El </a:t>
            </a:r>
            <a:r>
              <a:rPr lang="en-GB" dirty="0" err="1"/>
              <a:t>Saadawi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Helen Watson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Vladimir Lenin </a:t>
            </a:r>
          </a:p>
        </p:txBody>
      </p:sp>
    </p:spTree>
    <p:extLst>
      <p:ext uri="{BB962C8B-B14F-4D97-AF65-F5344CB8AC3E}">
        <p14:creationId xmlns:p14="http://schemas.microsoft.com/office/powerpoint/2010/main" val="6323673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587</Words>
  <Application>Microsoft Office PowerPoint</Application>
  <PresentationFormat>Widescreen</PresentationFormat>
  <Paragraphs>80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Sociological Dinner Party </vt:lpstr>
      <vt:lpstr>Starter: </vt:lpstr>
      <vt:lpstr>Learning Objectives </vt:lpstr>
      <vt:lpstr>Cocktail Hour:  Drinks and canapés </vt:lpstr>
      <vt:lpstr>Cocktail Party: Effective introductions </vt:lpstr>
      <vt:lpstr>Time for dinner! </vt:lpstr>
      <vt:lpstr>PowerPoint Presentation</vt:lpstr>
      <vt:lpstr>Further guidance </vt:lpstr>
      <vt:lpstr>Guest List</vt:lpstr>
      <vt:lpstr>Review seating plans </vt:lpstr>
      <vt:lpstr>PowerPoint Presentation</vt:lpstr>
      <vt:lpstr>Plenary</vt:lpstr>
      <vt:lpstr>Resources to print: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Sociological Dinner Party</dc:title>
  <dc:creator>Molly</dc:creator>
  <cp:lastModifiedBy>chris livesey</cp:lastModifiedBy>
  <cp:revision>12</cp:revision>
  <cp:lastPrinted>2013-07-05T13:07:26Z</cp:lastPrinted>
  <dcterms:created xsi:type="dcterms:W3CDTF">2013-06-25T19:18:30Z</dcterms:created>
  <dcterms:modified xsi:type="dcterms:W3CDTF">2020-04-16T11:25:54Z</dcterms:modified>
</cp:coreProperties>
</file>