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bin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nigle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DA1E0D-0B0F-483A-8586-22F85D1CF9C5}">
  <a:tblStyle styleId="{7EDA1E0D-0B0F-483A-8586-22F85D1CF9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FFFF00">
            <a:alpha val="3769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0525" y="3684277"/>
            <a:ext cx="4257000" cy="417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2300" tIns="46150" rIns="92300" bIns="4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abin"/>
              <a:buNone/>
            </a:pPr>
            <a:r>
              <a:rPr lang="en-GB" sz="2400" b="0" i="0" u="none" strike="noStrike" cap="non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I can…. </a:t>
            </a:r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67376">
            <a:off x="-10671" y="20803"/>
            <a:ext cx="1527528" cy="1537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90535" y="2374590"/>
            <a:ext cx="373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lang="en-GB" sz="1800" b="1" i="0" u="sng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Concepts: 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1602625" y="64300"/>
            <a:ext cx="7470600" cy="642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Driving Question: </a:t>
            </a:r>
            <a:endParaRPr sz="1800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5214600" y="752450"/>
            <a:ext cx="3929400" cy="4175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Sniglet"/>
                <a:ea typeface="Sniglet"/>
                <a:cs typeface="Sniglet"/>
                <a:sym typeface="Sniglet"/>
              </a:rPr>
              <a:t>Starter: </a:t>
            </a:r>
            <a:endParaRPr sz="2400" u="sng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61150" y="128600"/>
            <a:ext cx="5518500" cy="492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0525" y="4178150"/>
            <a:ext cx="50043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2"/>
          </p:nvPr>
        </p:nvSpPr>
        <p:spPr>
          <a:xfrm>
            <a:off x="128600" y="2786075"/>
            <a:ext cx="4329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5840025" y="1757375"/>
            <a:ext cx="2689800" cy="29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●"/>
              <a:defRPr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○"/>
              <a:defRPr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■"/>
              <a:defRPr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●"/>
              <a:defRPr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■"/>
              <a:defRPr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●"/>
              <a:defRPr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○"/>
              <a:defRPr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Char char="■"/>
              <a:defRPr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4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5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OBJECT_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OBJECT_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OBJECT_8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er slide ">
  <p:cSld name="Starter slide 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ology ">
  <p:cSld name="Starter slide 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ology  1">
  <p:cSld name="Starter slide 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696525" y="150025"/>
            <a:ext cx="79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Sniglet"/>
                <a:ea typeface="Sniglet"/>
                <a:cs typeface="Sniglet"/>
                <a:sym typeface="Sniglet"/>
              </a:rPr>
              <a:t>Agenda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ze ">
  <p:cSld name="Prize 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4782" y="229340"/>
            <a:ext cx="2183700" cy="32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2354446" y="3759882"/>
            <a:ext cx="4464600" cy="108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abin"/>
              <a:buNone/>
            </a:pPr>
            <a:r>
              <a:rPr lang="en-GB" sz="8900" b="0" i="0" u="none" strike="noStrike" cap="non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Winner!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6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461150" y="128600"/>
            <a:ext cx="55185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How do sociologists explain crime?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0525" y="4178150"/>
            <a:ext cx="50043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Revise my crime and deviance knowledge 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2"/>
          </p:nvPr>
        </p:nvSpPr>
        <p:spPr>
          <a:xfrm>
            <a:off x="128600" y="2786075"/>
            <a:ext cx="43290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Crime; deviance; theories of crime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5840025" y="1757375"/>
            <a:ext cx="2689800" cy="29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Discuss the moral dilemma cards on your table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Is it a crime?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What punishment does it deserve?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1838250" y="891050"/>
            <a:ext cx="38394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Sniglet"/>
                <a:ea typeface="Sniglet"/>
                <a:cs typeface="Sniglet"/>
                <a:sym typeface="Sniglet"/>
              </a:rPr>
              <a:t>Recap: Crime &amp; Deviance</a:t>
            </a:r>
            <a:endParaRPr sz="2400" u="sng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How do sociologists explain crime?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Critique the statistics!  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25" y="1293538"/>
            <a:ext cx="5372100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6274075" y="1826325"/>
            <a:ext cx="2471700" cy="27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Check your I cans…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Homelearning: 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How do sociologists explain crime?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03600" y="1286925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Get your brain back in gear! </a:t>
            </a:r>
            <a:endParaRPr u="sng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 you will create a revision tool (e.g mind map, concept map) revisiting all C&amp;D knowledge covered so far.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sit a pop quiz at the end of this lesson/start of tomorrow’s lesson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needs to include: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Definitions of crime, deviance, social order/control, informal/formal rules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Marxist, New Right, subcultural explanation of crime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Labelling theory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notes and reading pack!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Revising Crime and Deviance so far. . . 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How do sociologists explain crime?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38650" y="1016800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________ is behaviour, beliefs and physical characteristics that produce negative social reactions.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Both crime and deviance are socially constructed concepts. T or F?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The government is an example of an agency of _________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A discouraging look is an example of ________ sanction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How did </a:t>
            </a:r>
            <a:r>
              <a:rPr lang="en-GB" dirty="0" err="1"/>
              <a:t>Lombrosso</a:t>
            </a:r>
            <a:r>
              <a:rPr lang="en-GB" dirty="0"/>
              <a:t> explain criminal activity?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Give one New Right explanation for criminal activity?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How does the opportunity structure explain criminal activity?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According to Marxists, why does a culture of materialism cause crime?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What characteristics does a delinquent have?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Why would someone labelled as a delinquent be more likely to </a:t>
            </a:r>
            <a:r>
              <a:rPr lang="en-GB" dirty="0" err="1"/>
              <a:t>recieve</a:t>
            </a:r>
            <a:r>
              <a:rPr lang="en-GB" dirty="0"/>
              <a:t> a harsher punishment?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title" idx="2"/>
          </p:nvPr>
        </p:nvSpPr>
        <p:spPr>
          <a:xfrm>
            <a:off x="5783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Pop Quiz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461150" y="128600"/>
            <a:ext cx="55185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sociologists explain crime?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2"/>
          </p:nvPr>
        </p:nvSpPr>
        <p:spPr>
          <a:xfrm>
            <a:off x="128600" y="2786075"/>
            <a:ext cx="43290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Victim surveys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Self-report studies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 statistics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0525" y="4178150"/>
            <a:ext cx="52332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describe the main sources of statistical data (victim surveys, self-report studies, official statistics)</a:t>
            </a:r>
            <a:endParaRPr sz="120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Analyse and evaluate the extent to which official statistics on recorded crime measure the extent of crime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5840025" y="1757375"/>
            <a:ext cx="2689800" cy="29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428" y="1757375"/>
            <a:ext cx="2307300" cy="3536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 rot="10800000">
            <a:off x="4828475" y="2318550"/>
            <a:ext cx="1643100" cy="109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2802475" y="1733250"/>
            <a:ext cx="21273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How is this image similar to official crime statistics?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806875" y="850975"/>
            <a:ext cx="38094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Sniglet"/>
                <a:ea typeface="Sniglet"/>
                <a:cs typeface="Sniglet"/>
                <a:sym typeface="Sniglet"/>
              </a:rPr>
              <a:t>Measuring Crime</a:t>
            </a:r>
            <a:endParaRPr sz="2400" u="sng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How do sociologists explain crime?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am I?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27549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ask around 50,000 people a year questions about their experiences of crime. I cover the whole of Britain. 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990850" y="1481100"/>
            <a:ext cx="27549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question people about their own offending. I deal with offences that are not necessarily dealt with in court. 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29450" y="3400500"/>
            <a:ext cx="27549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am created by the police and published by the government. I can make comparisons of crime over time. 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650" y="1481100"/>
            <a:ext cx="2598500" cy="14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How do sociologists explain crime?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advantages/disadvantages?</a:t>
            </a:r>
            <a:endParaRPr/>
          </a:p>
        </p:txBody>
      </p:sp>
      <p:graphicFrame>
        <p:nvGraphicFramePr>
          <p:cNvPr id="140" name="Shape 140"/>
          <p:cNvGraphicFramePr/>
          <p:nvPr/>
        </p:nvGraphicFramePr>
        <p:xfrm>
          <a:off x="952500" y="224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{7EDA1E0D-0B0F-483A-8586-22F85D1CF9C5}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500">
                <a:tc gridSpan="2"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Official Statistics</a:t>
                      </a:r>
                      <a:endParaRPr b="1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Victim Surveys</a:t>
                      </a:r>
                      <a:endParaRPr b="1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Self-report studies</a:t>
                      </a:r>
                      <a:endParaRPr b="1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+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-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+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-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+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-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Shape 141"/>
          <p:cNvSpPr txBox="1"/>
          <p:nvPr/>
        </p:nvSpPr>
        <p:spPr>
          <a:xfrm>
            <a:off x="434000" y="1339488"/>
            <a:ext cx="8347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niglet"/>
                <a:ea typeface="Sniglet"/>
                <a:cs typeface="Sniglet"/>
                <a:sym typeface="Sniglet"/>
              </a:rPr>
              <a:t>Using your notes, populate the table below in your books</a:t>
            </a:r>
            <a:endParaRPr sz="24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4925" y="3711910"/>
            <a:ext cx="1069325" cy="1297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7514931" y="4321044"/>
            <a:ext cx="1575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niglet"/>
                <a:ea typeface="Sniglet"/>
                <a:cs typeface="Sniglet"/>
                <a:sym typeface="Sniglet"/>
              </a:rPr>
              <a:t>15</a:t>
            </a:r>
            <a:endParaRPr sz="24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765325" y="191325"/>
            <a:ext cx="7788300" cy="4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1.</a:t>
            </a:r>
            <a:r>
              <a:rPr lang="en-GB" sz="1800" b="1"/>
              <a:t>You experience date rape in your partner’s flat.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2.</a:t>
            </a:r>
            <a:r>
              <a:rPr lang="en-GB" sz="1800" b="1"/>
              <a:t>Your best friend hits you when you claim to be in love with his/her partner.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3.</a:t>
            </a:r>
            <a:r>
              <a:rPr lang="en-GB" sz="1800" b="1"/>
              <a:t>Your brother has taken £5 from your wallet or purse.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4.</a:t>
            </a:r>
            <a:r>
              <a:rPr lang="en-GB" sz="1800" b="1"/>
              <a:t>You see people beating up someone on the street.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5.</a:t>
            </a:r>
            <a:r>
              <a:rPr lang="en-GB" sz="1800" b="1"/>
              <a:t>You discover someone who has been stabbed to death.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6.</a:t>
            </a:r>
            <a:r>
              <a:rPr lang="en-GB" sz="1800" b="1"/>
              <a:t>You see a bunch of fourteen year olds  buying alcohol in a pub.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7.</a:t>
            </a:r>
            <a:r>
              <a:rPr lang="en-GB" sz="1800" b="1"/>
              <a:t>Someone has scratched your car door.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8.</a:t>
            </a:r>
            <a:r>
              <a:rPr lang="en-GB" sz="1800" b="1"/>
              <a:t>You see one of your neighbours breaking into someone’s house.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9.</a:t>
            </a:r>
            <a:r>
              <a:rPr lang="en-GB" sz="1800" b="1"/>
              <a:t>Someone has stolen milk from your doorstep.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10.</a:t>
            </a:r>
            <a:r>
              <a:rPr lang="en-GB" sz="1800" b="1"/>
              <a:t>You think, but you are not certain, that the old lady in Tesco was shoplifting.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11.</a:t>
            </a:r>
            <a:r>
              <a:rPr lang="en-GB" sz="1800" b="1"/>
              <a:t>Your bicycle was stolen.</a:t>
            </a:r>
            <a:endParaRPr sz="1800"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12.</a:t>
            </a:r>
            <a:r>
              <a:rPr lang="en-GB" sz="1800" b="1"/>
              <a:t>Your house was burgled.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9" name="Shape 149"/>
          <p:cNvSpPr txBox="1"/>
          <p:nvPr/>
        </p:nvSpPr>
        <p:spPr>
          <a:xfrm>
            <a:off x="4333150" y="4040525"/>
            <a:ext cx="4648200" cy="93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Discuss as a table </a:t>
            </a:r>
            <a:endParaRPr sz="1800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Would you report all of these crimes to the police? Why? Why/not?</a:t>
            </a:r>
            <a:endParaRPr sz="1800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How do sociologists explain crime?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dark figure of ‘crime’</a:t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50" y="1563025"/>
            <a:ext cx="4844624" cy="27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5728725" y="2413475"/>
            <a:ext cx="31290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Sniglet"/>
                <a:ea typeface="Sniglet"/>
                <a:cs typeface="Sniglet"/>
                <a:sym typeface="Sniglet"/>
              </a:rPr>
              <a:t>What does this phrase refer to? </a:t>
            </a:r>
            <a:endParaRPr sz="2400"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How do sociologists explain crime?</a:t>
            </a:r>
            <a:endParaRPr dirty="0"/>
          </a:p>
        </p:txBody>
      </p:sp>
      <p:sp>
        <p:nvSpPr>
          <p:cNvPr id="163" name="Shape 163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crime statistics socially constructed?</a:t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447250" y="1528150"/>
            <a:ext cx="83475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Sociologists would argue that crime statistics are the outcome of a series of choices and decisions made by various people involved in reporting crime.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2745600" y="2785125"/>
            <a:ext cx="6398400" cy="16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Sniglet"/>
                <a:ea typeface="Sniglet"/>
                <a:cs typeface="Sniglet"/>
                <a:sym typeface="Sniglet"/>
              </a:rPr>
              <a:t>Draw a diagram to show how each stage of the process has barriers preventing the accurate recording of crime. </a:t>
            </a:r>
            <a:endParaRPr sz="1800"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Sniglet"/>
                <a:ea typeface="Sniglet"/>
                <a:cs typeface="Sniglet"/>
                <a:sym typeface="Sniglet"/>
              </a:rPr>
              <a:t>Use statistics and facts to illustrate your diagram.</a:t>
            </a:r>
            <a:endParaRPr sz="1800"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Sniglet"/>
                <a:ea typeface="Sniglet"/>
                <a:cs typeface="Sniglet"/>
                <a:sym typeface="Sniglet"/>
              </a:rPr>
              <a:t>Challenge: Read the news report. Analyse it from a sociological perspective. Why might violence against women have increased </a:t>
            </a:r>
            <a:r>
              <a:rPr lang="en-GB" sz="1800" b="1" dirty="0" err="1">
                <a:latin typeface="Sniglet"/>
                <a:ea typeface="Sniglet"/>
                <a:cs typeface="Sniglet"/>
                <a:sym typeface="Sniglet"/>
              </a:rPr>
              <a:t>recenty</a:t>
            </a:r>
            <a:r>
              <a:rPr lang="en-GB" sz="1800" b="1" dirty="0">
                <a:latin typeface="Sniglet"/>
                <a:ea typeface="Sniglet"/>
                <a:cs typeface="Sniglet"/>
                <a:sym typeface="Sniglet"/>
              </a:rPr>
              <a:t>? </a:t>
            </a:r>
            <a:endParaRPr sz="1800" b="1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24250" y="2350425"/>
            <a:ext cx="1441200" cy="43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Discovery</a:t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239613" y="2286400"/>
            <a:ext cx="1441200" cy="43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Reporting</a:t>
            </a:r>
            <a:endParaRPr dirty="0"/>
          </a:p>
        </p:txBody>
      </p:sp>
      <p:sp>
        <p:nvSpPr>
          <p:cNvPr id="168" name="Shape 168"/>
          <p:cNvSpPr/>
          <p:nvPr/>
        </p:nvSpPr>
        <p:spPr>
          <a:xfrm>
            <a:off x="4355000" y="2286400"/>
            <a:ext cx="1441200" cy="43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Recording </a:t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347850" y="2932750"/>
            <a:ext cx="1987800" cy="177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629100" y="3247150"/>
            <a:ext cx="1425300" cy="1147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890550" y="3456700"/>
            <a:ext cx="902400" cy="72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ll sand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731</Words>
  <Application>Microsoft Office PowerPoint</Application>
  <PresentationFormat>On-screen Show (16:9)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Cabin</vt:lpstr>
      <vt:lpstr>Sniglet</vt:lpstr>
      <vt:lpstr>Calibri</vt:lpstr>
      <vt:lpstr>Gill sands</vt:lpstr>
      <vt:lpstr>How do sociologists explain crime?</vt:lpstr>
      <vt:lpstr>How do sociologists explain crime?</vt:lpstr>
      <vt:lpstr>How do sociologists explain crime?</vt:lpstr>
      <vt:lpstr>How do sociologists explain crime?</vt:lpstr>
      <vt:lpstr>How do sociologists explain crime?</vt:lpstr>
      <vt:lpstr>How do sociologists explain crime?</vt:lpstr>
      <vt:lpstr>PowerPoint Presentation</vt:lpstr>
      <vt:lpstr>How do sociologists explain crime?</vt:lpstr>
      <vt:lpstr>How do sociologists explain crime?</vt:lpstr>
      <vt:lpstr>How do sociologists explain crime?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sociologists explain crime?</dc:title>
  <dc:creator>Chris</dc:creator>
  <cp:lastModifiedBy>chris livesey</cp:lastModifiedBy>
  <cp:revision>1</cp:revision>
  <dcterms:modified xsi:type="dcterms:W3CDTF">2020-04-27T08:32:59Z</dcterms:modified>
</cp:coreProperties>
</file>