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658" y="6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FEF94D94-15EE-4DD2-B3F9-C34D4B166F68}" type="slidenum">
              <a:rPr lang="en-GB" altLang="en-US" smtClean="0"/>
              <a:pPr/>
              <a:t>‹#›</a:t>
            </a:fld>
            <a:endParaRPr lang="en-GB" altLang="en-US"/>
          </a:p>
        </p:txBody>
      </p:sp>
    </p:spTree>
    <p:extLst>
      <p:ext uri="{BB962C8B-B14F-4D97-AF65-F5344CB8AC3E}">
        <p14:creationId xmlns:p14="http://schemas.microsoft.com/office/powerpoint/2010/main" val="40537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7D685D43-10FC-4E7E-B102-F88E038B207B}" type="slidenum">
              <a:rPr lang="en-GB" altLang="en-US" smtClean="0"/>
              <a:pPr/>
              <a:t>‹#›</a:t>
            </a:fld>
            <a:endParaRPr lang="en-GB" altLang="en-US"/>
          </a:p>
        </p:txBody>
      </p:sp>
    </p:spTree>
    <p:extLst>
      <p:ext uri="{BB962C8B-B14F-4D97-AF65-F5344CB8AC3E}">
        <p14:creationId xmlns:p14="http://schemas.microsoft.com/office/powerpoint/2010/main" val="2895859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E0A74503-5637-41D7-9E8E-0181CD0CB195}" type="slidenum">
              <a:rPr lang="en-GB" altLang="en-US" smtClean="0"/>
              <a:pPr/>
              <a:t>‹#›</a:t>
            </a:fld>
            <a:endParaRPr lang="en-GB" altLang="en-US"/>
          </a:p>
        </p:txBody>
      </p:sp>
    </p:spTree>
    <p:extLst>
      <p:ext uri="{BB962C8B-B14F-4D97-AF65-F5344CB8AC3E}">
        <p14:creationId xmlns:p14="http://schemas.microsoft.com/office/powerpoint/2010/main" val="4273149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627FDEF6-05D3-495A-A1C7-01347C381E90}" type="slidenum">
              <a:rPr lang="en-GB" altLang="en-US" smtClean="0"/>
              <a:pPr/>
              <a:t>‹#›</a:t>
            </a:fld>
            <a:endParaRPr lang="en-GB" altLang="en-US"/>
          </a:p>
        </p:txBody>
      </p:sp>
    </p:spTree>
    <p:extLst>
      <p:ext uri="{BB962C8B-B14F-4D97-AF65-F5344CB8AC3E}">
        <p14:creationId xmlns:p14="http://schemas.microsoft.com/office/powerpoint/2010/main" val="1710674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E2B0BBB0-31B4-403D-9C68-29FA17339E4F}" type="slidenum">
              <a:rPr lang="en-GB" altLang="en-US" smtClean="0"/>
              <a:pPr/>
              <a:t>‹#›</a:t>
            </a:fld>
            <a:endParaRPr lang="en-GB" altLang="en-US"/>
          </a:p>
        </p:txBody>
      </p:sp>
    </p:spTree>
    <p:extLst>
      <p:ext uri="{BB962C8B-B14F-4D97-AF65-F5344CB8AC3E}">
        <p14:creationId xmlns:p14="http://schemas.microsoft.com/office/powerpoint/2010/main" val="2402375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206E44EA-7EF3-4FA9-9BD5-D136A58B4622}" type="slidenum">
              <a:rPr lang="en-GB" altLang="en-US" smtClean="0"/>
              <a:pPr/>
              <a:t>‹#›</a:t>
            </a:fld>
            <a:endParaRPr lang="en-GB" altLang="en-US"/>
          </a:p>
        </p:txBody>
      </p:sp>
    </p:spTree>
    <p:extLst>
      <p:ext uri="{BB962C8B-B14F-4D97-AF65-F5344CB8AC3E}">
        <p14:creationId xmlns:p14="http://schemas.microsoft.com/office/powerpoint/2010/main" val="3992948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GB" altLang="en-US"/>
          </a:p>
        </p:txBody>
      </p:sp>
      <p:sp>
        <p:nvSpPr>
          <p:cNvPr id="8" name="Footer Placeholder 7"/>
          <p:cNvSpPr>
            <a:spLocks noGrp="1"/>
          </p:cNvSpPr>
          <p:nvPr>
            <p:ph type="ftr" sz="quarter" idx="11"/>
          </p:nvPr>
        </p:nvSpPr>
        <p:spPr/>
        <p:txBody>
          <a:bodyPr/>
          <a:lstStyle/>
          <a:p>
            <a:endParaRPr lang="en-GB" altLang="en-US"/>
          </a:p>
        </p:txBody>
      </p:sp>
      <p:sp>
        <p:nvSpPr>
          <p:cNvPr id="9" name="Slide Number Placeholder 8"/>
          <p:cNvSpPr>
            <a:spLocks noGrp="1"/>
          </p:cNvSpPr>
          <p:nvPr>
            <p:ph type="sldNum" sz="quarter" idx="12"/>
          </p:nvPr>
        </p:nvSpPr>
        <p:spPr/>
        <p:txBody>
          <a:bodyPr/>
          <a:lstStyle/>
          <a:p>
            <a:fld id="{E77EB935-F9A2-42AA-B3F1-96A4465345A9}" type="slidenum">
              <a:rPr lang="en-GB" altLang="en-US" smtClean="0"/>
              <a:pPr/>
              <a:t>‹#›</a:t>
            </a:fld>
            <a:endParaRPr lang="en-GB" altLang="en-US"/>
          </a:p>
        </p:txBody>
      </p:sp>
    </p:spTree>
    <p:extLst>
      <p:ext uri="{BB962C8B-B14F-4D97-AF65-F5344CB8AC3E}">
        <p14:creationId xmlns:p14="http://schemas.microsoft.com/office/powerpoint/2010/main" val="1974045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GB" altLang="en-US"/>
          </a:p>
        </p:txBody>
      </p:sp>
      <p:sp>
        <p:nvSpPr>
          <p:cNvPr id="4" name="Footer Placeholder 3"/>
          <p:cNvSpPr>
            <a:spLocks noGrp="1"/>
          </p:cNvSpPr>
          <p:nvPr>
            <p:ph type="ftr" sz="quarter" idx="11"/>
          </p:nvPr>
        </p:nvSpPr>
        <p:spPr/>
        <p:txBody>
          <a:bodyPr/>
          <a:lstStyle/>
          <a:p>
            <a:endParaRPr lang="en-GB" altLang="en-US"/>
          </a:p>
        </p:txBody>
      </p:sp>
      <p:sp>
        <p:nvSpPr>
          <p:cNvPr id="5" name="Slide Number Placeholder 4"/>
          <p:cNvSpPr>
            <a:spLocks noGrp="1"/>
          </p:cNvSpPr>
          <p:nvPr>
            <p:ph type="sldNum" sz="quarter" idx="12"/>
          </p:nvPr>
        </p:nvSpPr>
        <p:spPr/>
        <p:txBody>
          <a:bodyPr/>
          <a:lstStyle/>
          <a:p>
            <a:fld id="{8879CD0A-9DD7-4C01-BB40-BADA7FFCD940}" type="slidenum">
              <a:rPr lang="en-GB" altLang="en-US" smtClean="0"/>
              <a:pPr/>
              <a:t>‹#›</a:t>
            </a:fld>
            <a:endParaRPr lang="en-GB" altLang="en-US"/>
          </a:p>
        </p:txBody>
      </p:sp>
    </p:spTree>
    <p:extLst>
      <p:ext uri="{BB962C8B-B14F-4D97-AF65-F5344CB8AC3E}">
        <p14:creationId xmlns:p14="http://schemas.microsoft.com/office/powerpoint/2010/main" val="2612453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ltLang="en-US"/>
          </a:p>
        </p:txBody>
      </p:sp>
      <p:sp>
        <p:nvSpPr>
          <p:cNvPr id="3" name="Footer Placeholder 2"/>
          <p:cNvSpPr>
            <a:spLocks noGrp="1"/>
          </p:cNvSpPr>
          <p:nvPr>
            <p:ph type="ftr" sz="quarter" idx="11"/>
          </p:nvPr>
        </p:nvSpPr>
        <p:spPr/>
        <p:txBody>
          <a:bodyPr/>
          <a:lstStyle/>
          <a:p>
            <a:endParaRPr lang="en-GB" altLang="en-US"/>
          </a:p>
        </p:txBody>
      </p:sp>
      <p:sp>
        <p:nvSpPr>
          <p:cNvPr id="4" name="Slide Number Placeholder 3"/>
          <p:cNvSpPr>
            <a:spLocks noGrp="1"/>
          </p:cNvSpPr>
          <p:nvPr>
            <p:ph type="sldNum" sz="quarter" idx="12"/>
          </p:nvPr>
        </p:nvSpPr>
        <p:spPr/>
        <p:txBody>
          <a:bodyPr/>
          <a:lstStyle/>
          <a:p>
            <a:fld id="{33E64042-1F9F-4A43-8CDD-A23B3F5F580F}" type="slidenum">
              <a:rPr lang="en-GB" altLang="en-US" smtClean="0"/>
              <a:pPr/>
              <a:t>‹#›</a:t>
            </a:fld>
            <a:endParaRPr lang="en-GB" altLang="en-US"/>
          </a:p>
        </p:txBody>
      </p:sp>
    </p:spTree>
    <p:extLst>
      <p:ext uri="{BB962C8B-B14F-4D97-AF65-F5344CB8AC3E}">
        <p14:creationId xmlns:p14="http://schemas.microsoft.com/office/powerpoint/2010/main" val="93478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4601C999-9B63-498A-B6E0-FB3B59FF1F3B}" type="slidenum">
              <a:rPr lang="en-GB" altLang="en-US" smtClean="0"/>
              <a:pPr/>
              <a:t>‹#›</a:t>
            </a:fld>
            <a:endParaRPr lang="en-GB" altLang="en-US"/>
          </a:p>
        </p:txBody>
      </p:sp>
    </p:spTree>
    <p:extLst>
      <p:ext uri="{BB962C8B-B14F-4D97-AF65-F5344CB8AC3E}">
        <p14:creationId xmlns:p14="http://schemas.microsoft.com/office/powerpoint/2010/main" val="4159634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3E701A92-2758-4563-A934-CF6F9A7C0EE0}" type="slidenum">
              <a:rPr lang="en-GB" altLang="en-US" smtClean="0"/>
              <a:pPr/>
              <a:t>‹#›</a:t>
            </a:fld>
            <a:endParaRPr lang="en-GB" altLang="en-US"/>
          </a:p>
        </p:txBody>
      </p:sp>
    </p:spTree>
    <p:extLst>
      <p:ext uri="{BB962C8B-B14F-4D97-AF65-F5344CB8AC3E}">
        <p14:creationId xmlns:p14="http://schemas.microsoft.com/office/powerpoint/2010/main" val="1695048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6A76EF-CD2D-4430-96D7-390641B0C794}" type="slidenum">
              <a:rPr lang="en-GB" altLang="en-US" smtClean="0"/>
              <a:pPr/>
              <a:t>‹#›</a:t>
            </a:fld>
            <a:endParaRPr lang="en-GB" altLang="en-US"/>
          </a:p>
        </p:txBody>
      </p:sp>
    </p:spTree>
    <p:extLst>
      <p:ext uri="{BB962C8B-B14F-4D97-AF65-F5344CB8AC3E}">
        <p14:creationId xmlns:p14="http://schemas.microsoft.com/office/powerpoint/2010/main" val="28245046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17E73CA-741C-438F-9573-7283683E58CF}"/>
              </a:ext>
            </a:extLst>
          </p:cNvPr>
          <p:cNvSpPr>
            <a:spLocks noGrp="1" noChangeArrowheads="1"/>
          </p:cNvSpPr>
          <p:nvPr>
            <p:ph type="ctrTitle"/>
          </p:nvPr>
        </p:nvSpPr>
        <p:spPr>
          <a:xfrm>
            <a:off x="2063750" y="692151"/>
            <a:ext cx="7772400" cy="1470025"/>
          </a:xfrm>
        </p:spPr>
        <p:txBody>
          <a:bodyPr anchor="ctr"/>
          <a:lstStyle/>
          <a:p>
            <a:r>
              <a:rPr lang="en-GB" altLang="en-US" sz="4400"/>
              <a:t>Learning Objective:</a:t>
            </a:r>
          </a:p>
        </p:txBody>
      </p:sp>
      <p:sp>
        <p:nvSpPr>
          <p:cNvPr id="2051" name="Rectangle 3">
            <a:extLst>
              <a:ext uri="{FF2B5EF4-FFF2-40B4-BE49-F238E27FC236}">
                <a16:creationId xmlns:a16="http://schemas.microsoft.com/office/drawing/2014/main" id="{454DC9B3-6179-45B2-8A24-6F0B2BD3C2CE}"/>
              </a:ext>
            </a:extLst>
          </p:cNvPr>
          <p:cNvSpPr>
            <a:spLocks noGrp="1" noChangeArrowheads="1"/>
          </p:cNvSpPr>
          <p:nvPr>
            <p:ph type="subTitle" idx="1"/>
          </p:nvPr>
        </p:nvSpPr>
        <p:spPr>
          <a:xfrm>
            <a:off x="5591176" y="2205039"/>
            <a:ext cx="3592513" cy="3455987"/>
          </a:xfrm>
        </p:spPr>
        <p:txBody>
          <a:bodyPr/>
          <a:lstStyle/>
          <a:p>
            <a:pPr>
              <a:lnSpc>
                <a:spcPct val="90000"/>
              </a:lnSpc>
            </a:pPr>
            <a:r>
              <a:rPr lang="en-GB" altLang="en-US" sz="4800">
                <a:solidFill>
                  <a:srgbClr val="0000CC"/>
                </a:solidFill>
              </a:rPr>
              <a:t>To understand the future of crime</a:t>
            </a:r>
          </a:p>
        </p:txBody>
      </p:sp>
      <p:pic>
        <p:nvPicPr>
          <p:cNvPr id="2053" name="Picture 5">
            <a:extLst>
              <a:ext uri="{FF2B5EF4-FFF2-40B4-BE49-F238E27FC236}">
                <a16:creationId xmlns:a16="http://schemas.microsoft.com/office/drawing/2014/main" id="{46F2B897-1580-4F1C-945A-0D0B5DE820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8" y="1989138"/>
            <a:ext cx="2476500" cy="3619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5F0DF1E-4C54-40B2-9FAC-099D08D05E9F}"/>
              </a:ext>
            </a:extLst>
          </p:cNvPr>
          <p:cNvSpPr>
            <a:spLocks noGrp="1" noChangeArrowheads="1"/>
          </p:cNvSpPr>
          <p:nvPr>
            <p:ph type="title"/>
          </p:nvPr>
        </p:nvSpPr>
        <p:spPr/>
        <p:txBody>
          <a:bodyPr/>
          <a:lstStyle/>
          <a:p>
            <a:r>
              <a:rPr lang="en-GB" altLang="en-US" sz="4000"/>
              <a:t>New technologies and inventions have created new crimes.</a:t>
            </a:r>
          </a:p>
        </p:txBody>
      </p:sp>
      <p:sp>
        <p:nvSpPr>
          <p:cNvPr id="3075" name="Rectangle 3">
            <a:extLst>
              <a:ext uri="{FF2B5EF4-FFF2-40B4-BE49-F238E27FC236}">
                <a16:creationId xmlns:a16="http://schemas.microsoft.com/office/drawing/2014/main" id="{B32B31E8-56A5-4D88-B788-D13B91F3B72F}"/>
              </a:ext>
            </a:extLst>
          </p:cNvPr>
          <p:cNvSpPr>
            <a:spLocks noGrp="1" noChangeArrowheads="1"/>
          </p:cNvSpPr>
          <p:nvPr>
            <p:ph idx="1"/>
          </p:nvPr>
        </p:nvSpPr>
        <p:spPr>
          <a:xfrm>
            <a:off x="1981200" y="2205039"/>
            <a:ext cx="8229600" cy="3921125"/>
          </a:xfrm>
        </p:spPr>
        <p:txBody>
          <a:bodyPr/>
          <a:lstStyle/>
          <a:p>
            <a:pPr algn="ctr">
              <a:buFontTx/>
              <a:buNone/>
            </a:pPr>
            <a:r>
              <a:rPr lang="en-GB" altLang="en-US">
                <a:solidFill>
                  <a:srgbClr val="0000CC"/>
                </a:solidFill>
              </a:rPr>
              <a:t>For example: mobile phone theft.</a:t>
            </a:r>
          </a:p>
          <a:p>
            <a:pPr algn="ctr">
              <a:buFontTx/>
              <a:buNone/>
            </a:pPr>
            <a:endParaRPr lang="en-GB" altLang="en-US">
              <a:solidFill>
                <a:srgbClr val="0000CC"/>
              </a:solidFill>
            </a:endParaRPr>
          </a:p>
          <a:p>
            <a:pPr algn="ctr">
              <a:buFontTx/>
              <a:buNone/>
            </a:pPr>
            <a:r>
              <a:rPr lang="en-GB" altLang="en-US">
                <a:solidFill>
                  <a:srgbClr val="0000CC"/>
                </a:solidFill>
              </a:rPr>
              <a:t>How many can you and your group come up with?</a:t>
            </a:r>
          </a:p>
          <a:p>
            <a:pPr algn="ctr">
              <a:buFontTx/>
              <a:buNone/>
            </a:pPr>
            <a:r>
              <a:rPr lang="en-GB" altLang="en-US">
                <a:solidFill>
                  <a:srgbClr val="0000CC"/>
                </a:solidFill>
              </a:rPr>
              <a:t>Make a list in your books.</a:t>
            </a:r>
          </a:p>
          <a:p>
            <a:pPr algn="ctr">
              <a:buFontTx/>
              <a:buNone/>
            </a:pPr>
            <a:r>
              <a:rPr lang="en-GB" altLang="en-US">
                <a:solidFill>
                  <a:srgbClr val="0000CC"/>
                </a:solidFill>
              </a:rPr>
              <a:t>You have 5mins.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2B32E59-035D-4F90-9CA9-79CC9D902850}"/>
              </a:ext>
            </a:extLst>
          </p:cNvPr>
          <p:cNvSpPr>
            <a:spLocks noGrp="1" noChangeArrowheads="1"/>
          </p:cNvSpPr>
          <p:nvPr>
            <p:ph type="title"/>
          </p:nvPr>
        </p:nvSpPr>
        <p:spPr/>
        <p:txBody>
          <a:bodyPr/>
          <a:lstStyle/>
          <a:p>
            <a:r>
              <a:rPr lang="en-GB" altLang="en-US">
                <a:solidFill>
                  <a:srgbClr val="0000CC"/>
                </a:solidFill>
              </a:rPr>
              <a:t>New crimes</a:t>
            </a:r>
          </a:p>
        </p:txBody>
      </p:sp>
      <p:sp>
        <p:nvSpPr>
          <p:cNvPr id="4099" name="Rectangle 3">
            <a:extLst>
              <a:ext uri="{FF2B5EF4-FFF2-40B4-BE49-F238E27FC236}">
                <a16:creationId xmlns:a16="http://schemas.microsoft.com/office/drawing/2014/main" id="{5B49DD6D-DEA6-4CEA-BC3D-E72261F1EFE2}"/>
              </a:ext>
            </a:extLst>
          </p:cNvPr>
          <p:cNvSpPr>
            <a:spLocks noGrp="1" noChangeArrowheads="1"/>
          </p:cNvSpPr>
          <p:nvPr>
            <p:ph sz="half" idx="1"/>
          </p:nvPr>
        </p:nvSpPr>
        <p:spPr/>
        <p:txBody>
          <a:bodyPr/>
          <a:lstStyle/>
          <a:p>
            <a:r>
              <a:rPr lang="en-GB" altLang="en-US" sz="2800"/>
              <a:t>Mobile theft</a:t>
            </a:r>
          </a:p>
          <a:p>
            <a:r>
              <a:rPr lang="en-GB" altLang="en-US" sz="2800"/>
              <a:t>Hacking</a:t>
            </a:r>
          </a:p>
          <a:p>
            <a:r>
              <a:rPr lang="en-GB" altLang="en-US" sz="2800"/>
              <a:t>Piracy</a:t>
            </a:r>
          </a:p>
          <a:p>
            <a:r>
              <a:rPr lang="en-GB" altLang="en-US" sz="2800"/>
              <a:t>Credit fraud</a:t>
            </a:r>
          </a:p>
          <a:p>
            <a:r>
              <a:rPr lang="en-GB" altLang="en-US" sz="2800"/>
              <a:t>Identity fraud</a:t>
            </a:r>
          </a:p>
          <a:p>
            <a:r>
              <a:rPr lang="en-GB" altLang="en-US" sz="2800"/>
              <a:t>Illegal use of internet</a:t>
            </a:r>
          </a:p>
          <a:p>
            <a:r>
              <a:rPr lang="en-GB" altLang="en-US" sz="2800"/>
              <a:t>Drug trafficking</a:t>
            </a:r>
          </a:p>
        </p:txBody>
      </p:sp>
      <p:sp>
        <p:nvSpPr>
          <p:cNvPr id="4100" name="Rectangle 4">
            <a:extLst>
              <a:ext uri="{FF2B5EF4-FFF2-40B4-BE49-F238E27FC236}">
                <a16:creationId xmlns:a16="http://schemas.microsoft.com/office/drawing/2014/main" id="{880EE7FD-5DFD-44E2-B2F7-1B0E6B9153AC}"/>
              </a:ext>
            </a:extLst>
          </p:cNvPr>
          <p:cNvSpPr>
            <a:spLocks noGrp="1" noChangeArrowheads="1"/>
          </p:cNvSpPr>
          <p:nvPr>
            <p:ph sz="half" idx="2"/>
          </p:nvPr>
        </p:nvSpPr>
        <p:spPr/>
        <p:txBody>
          <a:bodyPr/>
          <a:lstStyle/>
          <a:p>
            <a:r>
              <a:rPr lang="en-GB" altLang="en-US" sz="2800"/>
              <a:t>Computer viruses</a:t>
            </a:r>
          </a:p>
          <a:p>
            <a:r>
              <a:rPr lang="en-GB" altLang="en-US" sz="2800"/>
              <a:t>Downloading music</a:t>
            </a:r>
          </a:p>
          <a:p>
            <a:r>
              <a:rPr lang="en-GB" altLang="en-US" sz="2800"/>
              <a:t>Internet theft</a:t>
            </a:r>
          </a:p>
          <a:p>
            <a:pPr>
              <a:buFontTx/>
              <a:buNone/>
            </a:pPr>
            <a:endParaRPr lang="en-GB" altLang="en-US" sz="2800"/>
          </a:p>
        </p:txBody>
      </p:sp>
      <p:pic>
        <p:nvPicPr>
          <p:cNvPr id="4102" name="Picture 6">
            <a:extLst>
              <a:ext uri="{FF2B5EF4-FFF2-40B4-BE49-F238E27FC236}">
                <a16:creationId xmlns:a16="http://schemas.microsoft.com/office/drawing/2014/main" id="{CCED0FC9-5964-400E-BE3B-174041616A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6725" y="3500439"/>
            <a:ext cx="1555750" cy="28082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6596C1B0-1E44-4504-ABDB-FA4220E82C9E}"/>
              </a:ext>
            </a:extLst>
          </p:cNvPr>
          <p:cNvSpPr>
            <a:spLocks noGrp="1" noChangeArrowheads="1"/>
          </p:cNvSpPr>
          <p:nvPr>
            <p:ph type="title"/>
          </p:nvPr>
        </p:nvSpPr>
        <p:spPr>
          <a:noFill/>
          <a:ln/>
        </p:spPr>
        <p:txBody>
          <a:bodyPr/>
          <a:lstStyle/>
          <a:p>
            <a:r>
              <a:rPr lang="en-GB" altLang="en-US" sz="2800">
                <a:solidFill>
                  <a:srgbClr val="0000CC"/>
                </a:solidFill>
              </a:rPr>
              <a:t>New agencies of social control- things/people who enforce the law or help to catch criminals.</a:t>
            </a:r>
          </a:p>
        </p:txBody>
      </p:sp>
      <p:sp>
        <p:nvSpPr>
          <p:cNvPr id="6147" name="Rectangle 3">
            <a:extLst>
              <a:ext uri="{FF2B5EF4-FFF2-40B4-BE49-F238E27FC236}">
                <a16:creationId xmlns:a16="http://schemas.microsoft.com/office/drawing/2014/main" id="{E351B4D8-3178-4E70-A128-9C2F896978B0}"/>
              </a:ext>
            </a:extLst>
          </p:cNvPr>
          <p:cNvSpPr>
            <a:spLocks noGrp="1" noChangeArrowheads="1"/>
          </p:cNvSpPr>
          <p:nvPr>
            <p:ph idx="1"/>
          </p:nvPr>
        </p:nvSpPr>
        <p:spPr>
          <a:xfrm>
            <a:off x="1992313" y="2133601"/>
            <a:ext cx="8229600" cy="4525963"/>
          </a:xfrm>
        </p:spPr>
        <p:txBody>
          <a:bodyPr/>
          <a:lstStyle/>
          <a:p>
            <a:r>
              <a:rPr lang="en-GB" altLang="en-US" sz="2800"/>
              <a:t>In the past The Police, courts and prison service dealt with almost all criminal activity, things are very different today</a:t>
            </a:r>
          </a:p>
          <a:p>
            <a:r>
              <a:rPr lang="en-GB" altLang="en-US" sz="2800"/>
              <a:t>Many private companies exist to ensure people are following rules and written laws.</a:t>
            </a:r>
          </a:p>
          <a:p>
            <a:r>
              <a:rPr lang="en-GB" altLang="en-US" sz="2800"/>
              <a:t>New technologies exist to tackle new crimes and increasingly clever criminals.</a:t>
            </a:r>
          </a:p>
          <a:p>
            <a:pPr algn="ctr">
              <a:buFontTx/>
              <a:buNone/>
            </a:pPr>
            <a:r>
              <a:rPr lang="en-GB" altLang="en-US" sz="2800">
                <a:solidFill>
                  <a:srgbClr val="0000CC"/>
                </a:solidFill>
              </a:rPr>
              <a:t>For example- speed cameras.</a:t>
            </a:r>
          </a:p>
          <a:p>
            <a:pPr algn="ctr">
              <a:buFontTx/>
              <a:buNone/>
            </a:pPr>
            <a:r>
              <a:rPr lang="en-GB" altLang="en-US" sz="2800">
                <a:solidFill>
                  <a:srgbClr val="0000CC"/>
                </a:solidFill>
              </a:rPr>
              <a:t>Can you think of any more examples?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FC4C5A0C-3E90-48AE-A31F-FAD64AB072F5}"/>
              </a:ext>
            </a:extLst>
          </p:cNvPr>
          <p:cNvSpPr>
            <a:spLocks noGrp="1" noChangeArrowheads="1"/>
          </p:cNvSpPr>
          <p:nvPr>
            <p:ph type="title"/>
          </p:nvPr>
        </p:nvSpPr>
        <p:spPr>
          <a:xfrm>
            <a:off x="1919288" y="274639"/>
            <a:ext cx="8291512" cy="1425575"/>
          </a:xfrm>
        </p:spPr>
        <p:txBody>
          <a:bodyPr/>
          <a:lstStyle/>
          <a:p>
            <a:r>
              <a:rPr lang="en-GB" altLang="en-US" sz="2800">
                <a:solidFill>
                  <a:srgbClr val="0000CC"/>
                </a:solidFill>
              </a:rPr>
              <a:t>New agencies of social control- things/people who enforce the law or help to catch criminals.</a:t>
            </a:r>
          </a:p>
        </p:txBody>
      </p:sp>
      <p:sp>
        <p:nvSpPr>
          <p:cNvPr id="7171" name="Rectangle 3">
            <a:extLst>
              <a:ext uri="{FF2B5EF4-FFF2-40B4-BE49-F238E27FC236}">
                <a16:creationId xmlns:a16="http://schemas.microsoft.com/office/drawing/2014/main" id="{EB296FC0-249E-45B7-A83B-3CE9706EA79C}"/>
              </a:ext>
            </a:extLst>
          </p:cNvPr>
          <p:cNvSpPr>
            <a:spLocks noGrp="1" noChangeArrowheads="1"/>
          </p:cNvSpPr>
          <p:nvPr>
            <p:ph sz="half" idx="1"/>
          </p:nvPr>
        </p:nvSpPr>
        <p:spPr>
          <a:xfrm>
            <a:off x="1981200" y="2060575"/>
            <a:ext cx="4038600" cy="4065588"/>
          </a:xfrm>
        </p:spPr>
        <p:txBody>
          <a:bodyPr/>
          <a:lstStyle/>
          <a:p>
            <a:r>
              <a:rPr lang="en-GB" altLang="en-US" sz="2800"/>
              <a:t>Security guards</a:t>
            </a:r>
          </a:p>
          <a:p>
            <a:r>
              <a:rPr lang="en-GB" altLang="en-US" sz="2800"/>
              <a:t>Bouncers</a:t>
            </a:r>
          </a:p>
          <a:p>
            <a:r>
              <a:rPr lang="en-GB" altLang="en-US" sz="2800"/>
              <a:t>Car park attendants</a:t>
            </a:r>
          </a:p>
          <a:p>
            <a:r>
              <a:rPr lang="en-GB" altLang="en-US" sz="2800"/>
              <a:t>CCTV</a:t>
            </a:r>
          </a:p>
          <a:p>
            <a:r>
              <a:rPr lang="en-GB" altLang="en-US" sz="2800"/>
              <a:t>Speed cameras</a:t>
            </a:r>
          </a:p>
          <a:p>
            <a:r>
              <a:rPr lang="en-GB" altLang="en-US" sz="2800"/>
              <a:t>Electronic tags</a:t>
            </a:r>
          </a:p>
          <a:p>
            <a:r>
              <a:rPr lang="en-GB" altLang="en-US" sz="2800"/>
              <a:t>Chip and pin</a:t>
            </a:r>
          </a:p>
          <a:p>
            <a:endParaRPr lang="en-GB" altLang="en-US" sz="2800"/>
          </a:p>
          <a:p>
            <a:endParaRPr lang="en-GB" altLang="en-US" sz="2800"/>
          </a:p>
        </p:txBody>
      </p:sp>
      <p:sp>
        <p:nvSpPr>
          <p:cNvPr id="7172" name="Rectangle 4">
            <a:extLst>
              <a:ext uri="{FF2B5EF4-FFF2-40B4-BE49-F238E27FC236}">
                <a16:creationId xmlns:a16="http://schemas.microsoft.com/office/drawing/2014/main" id="{0E61A166-4A4D-4416-803D-831FFF25BFB4}"/>
              </a:ext>
            </a:extLst>
          </p:cNvPr>
          <p:cNvSpPr>
            <a:spLocks noGrp="1" noChangeArrowheads="1"/>
          </p:cNvSpPr>
          <p:nvPr>
            <p:ph sz="half" idx="2"/>
          </p:nvPr>
        </p:nvSpPr>
        <p:spPr>
          <a:xfrm>
            <a:off x="6172200" y="2060575"/>
            <a:ext cx="4038600" cy="4065588"/>
          </a:xfrm>
        </p:spPr>
        <p:txBody>
          <a:bodyPr/>
          <a:lstStyle/>
          <a:p>
            <a:r>
              <a:rPr lang="en-GB" altLang="en-US" sz="2800"/>
              <a:t>Eye or finger print identification</a:t>
            </a:r>
          </a:p>
          <a:p>
            <a:r>
              <a:rPr lang="en-GB" altLang="en-US" sz="2800"/>
              <a:t>Identity cards</a:t>
            </a:r>
          </a:p>
          <a:p>
            <a:r>
              <a:rPr lang="en-GB" altLang="en-US" sz="2800"/>
              <a:t>DNA testing</a:t>
            </a:r>
          </a:p>
          <a:p>
            <a:r>
              <a:rPr lang="en-GB" altLang="en-US" sz="2800"/>
              <a:t>Tracking devices</a:t>
            </a:r>
          </a:p>
        </p:txBody>
      </p:sp>
      <p:pic>
        <p:nvPicPr>
          <p:cNvPr id="7174" name="Picture 6">
            <a:extLst>
              <a:ext uri="{FF2B5EF4-FFF2-40B4-BE49-F238E27FC236}">
                <a16:creationId xmlns:a16="http://schemas.microsoft.com/office/drawing/2014/main" id="{0565916A-914B-4145-AAEC-7601C8212E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5501" y="4868863"/>
            <a:ext cx="2314575" cy="1657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E8B5971-BC88-4EE1-B288-7B954D076E0D}"/>
              </a:ext>
            </a:extLst>
          </p:cNvPr>
          <p:cNvSpPr>
            <a:spLocks noGrp="1" noChangeArrowheads="1"/>
          </p:cNvSpPr>
          <p:nvPr>
            <p:ph type="title"/>
          </p:nvPr>
        </p:nvSpPr>
        <p:spPr/>
        <p:txBody>
          <a:bodyPr/>
          <a:lstStyle/>
          <a:p>
            <a:r>
              <a:rPr lang="en-GB" altLang="en-US">
                <a:solidFill>
                  <a:srgbClr val="0000CC"/>
                </a:solidFill>
              </a:rPr>
              <a:t>Globalisation</a:t>
            </a:r>
          </a:p>
        </p:txBody>
      </p:sp>
      <p:sp>
        <p:nvSpPr>
          <p:cNvPr id="10243" name="Rectangle 3">
            <a:extLst>
              <a:ext uri="{FF2B5EF4-FFF2-40B4-BE49-F238E27FC236}">
                <a16:creationId xmlns:a16="http://schemas.microsoft.com/office/drawing/2014/main" id="{5A5BC1CA-0B3A-4ADC-A6EF-B90ECFB6DCCD}"/>
              </a:ext>
            </a:extLst>
          </p:cNvPr>
          <p:cNvSpPr>
            <a:spLocks noGrp="1" noChangeArrowheads="1"/>
          </p:cNvSpPr>
          <p:nvPr>
            <p:ph idx="1"/>
          </p:nvPr>
        </p:nvSpPr>
        <p:spPr>
          <a:xfrm>
            <a:off x="1919288" y="1989138"/>
            <a:ext cx="8229600" cy="4525962"/>
          </a:xfrm>
        </p:spPr>
        <p:txBody>
          <a:bodyPr/>
          <a:lstStyle/>
          <a:p>
            <a:pPr>
              <a:lnSpc>
                <a:spcPct val="80000"/>
              </a:lnSpc>
              <a:buFontTx/>
              <a:buNone/>
            </a:pPr>
            <a:r>
              <a:rPr lang="en-GB" altLang="en-US" sz="2800"/>
              <a:t>Crime is increasingly not confined to one area or country, any crime committed via the internet could affect people around the world and things like terrorism are happening across the globe.</a:t>
            </a:r>
          </a:p>
          <a:p>
            <a:pPr>
              <a:lnSpc>
                <a:spcPct val="80000"/>
              </a:lnSpc>
              <a:buFontTx/>
              <a:buNone/>
            </a:pPr>
            <a:r>
              <a:rPr lang="en-GB" altLang="en-US" sz="2800"/>
              <a:t>This creates bigger problems for Police and governments as criminals can be hard to track down.</a:t>
            </a:r>
          </a:p>
          <a:p>
            <a:pPr>
              <a:lnSpc>
                <a:spcPct val="80000"/>
              </a:lnSpc>
              <a:buFontTx/>
              <a:buNone/>
            </a:pPr>
            <a:r>
              <a:rPr lang="en-GB" altLang="en-US" sz="2800"/>
              <a:t>However, it also means countries can work together to fight crime by extraditing criminals and using things like Interpol to track suspects.</a:t>
            </a:r>
          </a:p>
          <a:p>
            <a:pPr>
              <a:lnSpc>
                <a:spcPct val="80000"/>
              </a:lnSpc>
              <a:buFontTx/>
              <a:buNone/>
            </a:pPr>
            <a:r>
              <a:rPr lang="en-GB" altLang="en-US" sz="2800"/>
              <a:t>Like in catch me if you can!!!</a:t>
            </a:r>
          </a:p>
        </p:txBody>
      </p:sp>
      <p:pic>
        <p:nvPicPr>
          <p:cNvPr id="10244" name="Picture 4">
            <a:extLst>
              <a:ext uri="{FF2B5EF4-FFF2-40B4-BE49-F238E27FC236}">
                <a16:creationId xmlns:a16="http://schemas.microsoft.com/office/drawing/2014/main" id="{AB2060CC-BDFC-46ED-A95D-9FBABF60B4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8025" y="260350"/>
            <a:ext cx="1030288" cy="15811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0E6A1AAF-9FC8-4563-BD15-44A18256720E}"/>
              </a:ext>
            </a:extLst>
          </p:cNvPr>
          <p:cNvSpPr>
            <a:spLocks noGrp="1" noChangeArrowheads="1"/>
          </p:cNvSpPr>
          <p:nvPr>
            <p:ph type="title"/>
          </p:nvPr>
        </p:nvSpPr>
        <p:spPr/>
        <p:txBody>
          <a:bodyPr/>
          <a:lstStyle/>
          <a:p>
            <a:r>
              <a:rPr lang="en-GB" altLang="en-US">
                <a:solidFill>
                  <a:srgbClr val="0000CC"/>
                </a:solidFill>
              </a:rPr>
              <a:t>Task:</a:t>
            </a:r>
          </a:p>
        </p:txBody>
      </p:sp>
      <p:sp>
        <p:nvSpPr>
          <p:cNvPr id="11267" name="Rectangle 3">
            <a:extLst>
              <a:ext uri="{FF2B5EF4-FFF2-40B4-BE49-F238E27FC236}">
                <a16:creationId xmlns:a16="http://schemas.microsoft.com/office/drawing/2014/main" id="{4F5A437A-B960-45B8-9587-152A715F175E}"/>
              </a:ext>
            </a:extLst>
          </p:cNvPr>
          <p:cNvSpPr>
            <a:spLocks noGrp="1" noChangeArrowheads="1"/>
          </p:cNvSpPr>
          <p:nvPr>
            <p:ph idx="1"/>
          </p:nvPr>
        </p:nvSpPr>
        <p:spPr/>
        <p:txBody>
          <a:bodyPr/>
          <a:lstStyle/>
          <a:p>
            <a:r>
              <a:rPr lang="en-GB" altLang="en-US"/>
              <a:t>Under the heading- the future of crime, write a paragraph explaining how crime has changed recently- include the types of crime and how agencies of social control are changing as a consequence.</a:t>
            </a:r>
          </a:p>
        </p:txBody>
      </p:sp>
    </p:spTree>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TotalTime>
  <Words>310</Words>
  <Application>Microsoft Office PowerPoint</Application>
  <PresentationFormat>Widescreen</PresentationFormat>
  <Paragraphs>44</Paragraphs>
  <Slides>7</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Arial</vt:lpstr>
      <vt:lpstr>Default Design</vt:lpstr>
      <vt:lpstr>Learning Objective:</vt:lpstr>
      <vt:lpstr>New technologies and inventions have created new crimes.</vt:lpstr>
      <vt:lpstr>New crimes</vt:lpstr>
      <vt:lpstr>New agencies of social control- things/people who enforce the law or help to catch criminals.</vt:lpstr>
      <vt:lpstr>New agencies of social control- things/people who enforce the law or help to catch criminals.</vt:lpstr>
      <vt:lpstr>Globalisation</vt:lpstr>
      <vt:lpstr>Task:</vt:lpstr>
    </vt:vector>
  </TitlesOfParts>
  <Company>Carleton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Objective:</dc:title>
  <dc:creator>aaddison</dc:creator>
  <cp:lastModifiedBy>chris livesey</cp:lastModifiedBy>
  <cp:revision>6</cp:revision>
  <dcterms:created xsi:type="dcterms:W3CDTF">2006-06-06T11:20:19Z</dcterms:created>
  <dcterms:modified xsi:type="dcterms:W3CDTF">2020-02-17T11:42:35Z</dcterms:modified>
</cp:coreProperties>
</file>