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sldIdLst>
    <p:sldId id="256" r:id="rId2"/>
    <p:sldId id="273" r:id="rId3"/>
    <p:sldId id="276" r:id="rId4"/>
    <p:sldId id="275" r:id="rId5"/>
    <p:sldId id="272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C8BF223-C970-41EA-BE73-1632D22434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8E77BB5-A1D3-4F0A-AD49-BC31B330156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7E2A03BD-9C4C-430C-85E1-63B9FBC9C16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0CC80D81-87D5-44F7-864F-1245A715C6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DFEE50C8-3283-42A5-9225-233B75FB3B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98F9A021-7A54-4B3B-A34D-BC81B4B54D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4D1250-D5E4-442B-BC8A-71A08D57520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639EC24-BD22-49FC-9ECC-83BBC77B5E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199C76-6F37-44D7-88E2-4F5DA993D7FD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53261EBF-2154-49EA-A411-0DC3C0FE2B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D206A00-5277-4522-9889-719DE6A58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7488094-4FD2-47E6-B5D0-5C158CE650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C98CA-9E9F-4321-A100-EB5DBE32CEA2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083A852F-2B9C-4D84-93A7-BBF453E00F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F6C19E7-CE69-4EF8-AF98-518E5ABA6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E73A-223F-42A7-A897-939F81214BF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586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0404-D392-4C84-92F6-25DF228C3F7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880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ACF-384C-4C2A-A613-C1F984567EF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2535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A8023-6885-4609-A5CA-0F53DAC5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E1989ED-1738-4425-9E7C-AD8CDE2D6DB0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45C14-45E3-48A5-9521-8A2D9A868F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2903C-EBCE-4228-A0F5-A5DF0C909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E2D43-8B33-41F0-9D93-1EC2F202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FDD16D5F-0DD1-4156-90A0-631FA5284F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9960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A7814-7728-4DAE-BECC-0DCE363F0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76E64-48FD-41E8-AE05-270184BAC5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15B5D-6E09-43A4-BAC4-310F1E81B45F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2B00A1-D593-467C-BD70-0371E34EB12E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8A4EF7A-5B7E-4862-8014-6E2536C25D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8FEBA74-B327-41C3-A237-51CC7995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96C8EF-58A8-47D1-88B4-700B1284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E9858BD0-BFD8-416B-B9C3-406BD7C868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552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C3843-9F05-432E-94C1-8B3C96959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83C9C-13C9-4485-82F5-6CD7BD79B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74E06-21B9-4AA1-812A-C26B492BA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6CD1E-1D4B-4F87-ADDA-25BC1DBEF0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E0B3C-3AD1-4307-AC56-2A682E51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A891C-C1A4-4232-A5FA-99CD2493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0148EC0-EC21-4ED9-8D8F-696C768D10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160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2B5E-602D-4B6C-8C7E-610B548CA72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62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42C1-260C-45EC-BF74-84B3CA1B686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97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E64F-F731-41A4-842C-80408B484B5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5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9A5D-AA0D-4AC3-A579-A6464998C3D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704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A53F-9338-4297-B326-578AC5B5E22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323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D649-4875-403E-8153-95F08B1DE2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519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E4F8-04DD-4B49-81F0-7C51A45FEA0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1936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FFCD-7DE6-4A9D-B15C-6D95F67BC34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888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F2FD-4629-4646-9809-81D75559345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573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8">
            <a:extLst>
              <a:ext uri="{FF2B5EF4-FFF2-40B4-BE49-F238E27FC236}">
                <a16:creationId xmlns:a16="http://schemas.microsoft.com/office/drawing/2014/main" id="{306FC8C8-59CB-4B0B-B773-65EE6F7279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11451" y="1196976"/>
            <a:ext cx="6913563" cy="37449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17602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 panose="020B0806030902050204" pitchFamily="34" charset="0"/>
              </a:rPr>
              <a:t>Social Control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>
            <a:extLst>
              <a:ext uri="{FF2B5EF4-FFF2-40B4-BE49-F238E27FC236}">
                <a16:creationId xmlns:a16="http://schemas.microsoft.com/office/drawing/2014/main" id="{5725BC2E-B181-47AA-A6CA-858D178BE8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600">
                <a:latin typeface="Comic Sans MS" panose="030F0702030302020204" pitchFamily="66" charset="0"/>
              </a:rPr>
              <a:t>Peer groups</a:t>
            </a:r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3D3B1070-EDFC-4A87-B048-6F18A359942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7576" y="2133600"/>
            <a:ext cx="2716213" cy="280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CF3B333C-BE94-4D21-B51D-CE7B97B7D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600"/>
              <a:t>Work</a:t>
            </a:r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BC32CFB2-758B-4D25-B9A8-138FDB3ABB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1814" y="1844676"/>
            <a:ext cx="5832475" cy="35290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>
            <a:extLst>
              <a:ext uri="{FF2B5EF4-FFF2-40B4-BE49-F238E27FC236}">
                <a16:creationId xmlns:a16="http://schemas.microsoft.com/office/drawing/2014/main" id="{41AA8650-B5D5-467F-9FFF-350DC559C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600">
                <a:latin typeface="Comic Sans MS" panose="030F0702030302020204" pitchFamily="66" charset="0"/>
              </a:rPr>
              <a:t>The Media</a:t>
            </a:r>
          </a:p>
        </p:txBody>
      </p:sp>
      <p:pic>
        <p:nvPicPr>
          <p:cNvPr id="19464" name="Picture 8">
            <a:extLst>
              <a:ext uri="{FF2B5EF4-FFF2-40B4-BE49-F238E27FC236}">
                <a16:creationId xmlns:a16="http://schemas.microsoft.com/office/drawing/2014/main" id="{B4B3151D-FAC4-43D8-B3EB-6C95D0837D0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4" y="2133600"/>
            <a:ext cx="1800225" cy="280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5" name="Picture 9">
            <a:extLst>
              <a:ext uri="{FF2B5EF4-FFF2-40B4-BE49-F238E27FC236}">
                <a16:creationId xmlns:a16="http://schemas.microsoft.com/office/drawing/2014/main" id="{A26BDBCD-F478-41FB-B925-EC6908EE79E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32401" y="2060575"/>
            <a:ext cx="3609975" cy="2959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>
            <a:extLst>
              <a:ext uri="{FF2B5EF4-FFF2-40B4-BE49-F238E27FC236}">
                <a16:creationId xmlns:a16="http://schemas.microsoft.com/office/drawing/2014/main" id="{F1536528-9D2C-468A-B1E9-9EBD3447E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600">
                <a:latin typeface="Comic Sans MS" panose="030F0702030302020204" pitchFamily="66" charset="0"/>
              </a:rPr>
              <a:t>Religion</a:t>
            </a: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FA9ED2FF-C9E7-48CA-92C3-32FCE5DC2F7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4" y="1268413"/>
            <a:ext cx="1800225" cy="2952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59" name="Picture 7">
            <a:extLst>
              <a:ext uri="{FF2B5EF4-FFF2-40B4-BE49-F238E27FC236}">
                <a16:creationId xmlns:a16="http://schemas.microsoft.com/office/drawing/2014/main" id="{C22AC674-1965-4690-9B56-AA01531A9485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67664" y="1268413"/>
            <a:ext cx="1944687" cy="2519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61" name="Picture 9">
            <a:extLst>
              <a:ext uri="{FF2B5EF4-FFF2-40B4-BE49-F238E27FC236}">
                <a16:creationId xmlns:a16="http://schemas.microsoft.com/office/drawing/2014/main" id="{E959FDC0-7360-44D4-8B44-AC2FAF44931A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2039" y="1844675"/>
            <a:ext cx="2346325" cy="280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AFEA09F-519E-4ABC-B65E-504310F30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Formal Social Control: The definition.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7A18ED6-EBAD-427B-85FF-023EC4A05C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Formal Social control is the creation of laws and rules to control people’s behaviour.</a:t>
            </a:r>
          </a:p>
          <a:p>
            <a:r>
              <a:rPr lang="en-GB" altLang="en-US"/>
              <a:t>The agencies of social control include: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711DBA3-A485-4738-B132-5D988B991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The police</a:t>
            </a:r>
          </a:p>
        </p:txBody>
      </p:sp>
      <p:pic>
        <p:nvPicPr>
          <p:cNvPr id="29700" name="Picture 4">
            <a:extLst>
              <a:ext uri="{FF2B5EF4-FFF2-40B4-BE49-F238E27FC236}">
                <a16:creationId xmlns:a16="http://schemas.microsoft.com/office/drawing/2014/main" id="{7CFB3F46-C785-4A7F-93AA-AA852489CD0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4" y="1557339"/>
            <a:ext cx="2376487" cy="3959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4" name="Rectangle 8">
            <a:extLst>
              <a:ext uri="{FF2B5EF4-FFF2-40B4-BE49-F238E27FC236}">
                <a16:creationId xmlns:a16="http://schemas.microsoft.com/office/drawing/2014/main" id="{318DB736-3D48-4CE8-A514-67745640241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/>
              <a:t>How do the police act as agencies of social control?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E0156BD-BAA1-4131-9EDE-FC881A5D6D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The government.</a:t>
            </a:r>
          </a:p>
        </p:txBody>
      </p:sp>
      <p:pic>
        <p:nvPicPr>
          <p:cNvPr id="34820" name="Picture 4">
            <a:extLst>
              <a:ext uri="{FF2B5EF4-FFF2-40B4-BE49-F238E27FC236}">
                <a16:creationId xmlns:a16="http://schemas.microsoft.com/office/drawing/2014/main" id="{EDAD4F53-8CB6-4659-B174-A96A4811EF2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4" y="1989139"/>
            <a:ext cx="3455987" cy="2663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4822" name="Rectangle 6">
            <a:extLst>
              <a:ext uri="{FF2B5EF4-FFF2-40B4-BE49-F238E27FC236}">
                <a16:creationId xmlns:a16="http://schemas.microsoft.com/office/drawing/2014/main" id="{63C077F7-DDAC-41AA-A90F-CD644B1F397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/>
              <a:t>How does the government act as an agency of social control?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8A41B114-9FA5-4A29-B128-613D5544AE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The judiciary.</a:t>
            </a:r>
          </a:p>
        </p:txBody>
      </p:sp>
      <p:pic>
        <p:nvPicPr>
          <p:cNvPr id="37896" name="Picture 8">
            <a:extLst>
              <a:ext uri="{FF2B5EF4-FFF2-40B4-BE49-F238E27FC236}">
                <a16:creationId xmlns:a16="http://schemas.microsoft.com/office/drawing/2014/main" id="{FF1F6493-BF3C-4BCD-BB0A-982EFF94C80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3" y="1700214"/>
            <a:ext cx="2951162" cy="4249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5" name="Rectangle 7">
            <a:extLst>
              <a:ext uri="{FF2B5EF4-FFF2-40B4-BE49-F238E27FC236}">
                <a16:creationId xmlns:a16="http://schemas.microsoft.com/office/drawing/2014/main" id="{E7A880AA-37B6-4830-9269-415BD6B5000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/>
              <a:t>Or the court system. How do they act as an agency of social control?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40CCB18-CD4A-40F6-A7A5-A7FD14609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The Penal System.</a:t>
            </a:r>
          </a:p>
        </p:txBody>
      </p:sp>
      <p:pic>
        <p:nvPicPr>
          <p:cNvPr id="40966" name="Picture 6">
            <a:extLst>
              <a:ext uri="{FF2B5EF4-FFF2-40B4-BE49-F238E27FC236}">
                <a16:creationId xmlns:a16="http://schemas.microsoft.com/office/drawing/2014/main" id="{1FADCD65-119A-4DB3-BABC-D9193AACE8D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63751" y="1844675"/>
            <a:ext cx="3527425" cy="3240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5" name="Rectangle 5">
            <a:extLst>
              <a:ext uri="{FF2B5EF4-FFF2-40B4-BE49-F238E27FC236}">
                <a16:creationId xmlns:a16="http://schemas.microsoft.com/office/drawing/2014/main" id="{0BAD5751-BFEB-4528-BB04-61FEF7672AD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/>
              <a:t>How does the prison system act as an agency of social control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4D54A89C-3C16-477D-80BF-F73A00625B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Do we need Formal Social Control?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966BDFD-6839-4B09-BAD7-8C8A3E71E1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marL="609600" indent="-609600">
              <a:buNone/>
            </a:pPr>
            <a:r>
              <a:rPr lang="en-GB" altLang="en-US"/>
              <a:t>In your books, answer the following </a:t>
            </a:r>
          </a:p>
          <a:p>
            <a:pPr marL="609600" indent="-609600">
              <a:buNone/>
            </a:pPr>
            <a:r>
              <a:rPr lang="en-GB" altLang="en-US"/>
              <a:t>Questions.</a:t>
            </a:r>
          </a:p>
          <a:p>
            <a:pPr marL="609600" indent="-609600">
              <a:buNone/>
            </a:pPr>
            <a:endParaRPr lang="en-GB" altLang="en-US"/>
          </a:p>
          <a:p>
            <a:pPr marL="609600" indent="-609600">
              <a:buFontTx/>
              <a:buAutoNum type="arabicPeriod"/>
            </a:pPr>
            <a:r>
              <a:rPr lang="en-GB" altLang="en-US"/>
              <a:t>Why do we need Formal Social Control?</a:t>
            </a:r>
          </a:p>
          <a:p>
            <a:pPr marL="609600" indent="-609600">
              <a:buNone/>
            </a:pPr>
            <a:r>
              <a:rPr lang="en-GB" altLang="en-US" sz="2400" b="1">
                <a:latin typeface="Bradley Hand ITC" panose="03070402050302030203" pitchFamily="66" charset="0"/>
              </a:rPr>
              <a:t>Think: why do some people never come into contact with any of 	the agencies of Formal Social Control?</a:t>
            </a:r>
          </a:p>
          <a:p>
            <a:pPr marL="609600" indent="-609600">
              <a:buNone/>
            </a:pPr>
            <a:r>
              <a:rPr lang="en-GB" altLang="en-US">
                <a:cs typeface="Arial" panose="020B0604020202020204" pitchFamily="34" charset="0"/>
              </a:rPr>
              <a:t>2. What does FORMAL &amp; INFORMAL mean for sociologists?</a:t>
            </a:r>
          </a:p>
          <a:p>
            <a:pPr marL="609600" indent="-609600">
              <a:buNone/>
            </a:pPr>
            <a:r>
              <a:rPr lang="en-GB" altLang="en-US" sz="2400" b="1">
                <a:latin typeface="Bradley Hand ITC" panose="03070402050302030203" pitchFamily="66" charset="0"/>
              </a:rPr>
              <a:t>Think: when we looked at formal and informal learning in the </a:t>
            </a:r>
          </a:p>
          <a:p>
            <a:pPr marL="609600" indent="-609600">
              <a:buNone/>
            </a:pPr>
            <a:r>
              <a:rPr lang="en-GB" altLang="en-US" sz="2400" b="1">
                <a:latin typeface="Bradley Hand ITC" panose="03070402050302030203" pitchFamily="66" charset="0"/>
              </a:rPr>
              <a:t>		education unit, what did this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3607264-C727-4C94-9DB8-4877BF859B8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5188" y="333376"/>
            <a:ext cx="7772400" cy="1470025"/>
          </a:xfrm>
        </p:spPr>
        <p:txBody>
          <a:bodyPr anchor="ctr"/>
          <a:lstStyle/>
          <a:p>
            <a:r>
              <a:rPr lang="en-GB" altLang="en-US" sz="4400">
                <a:solidFill>
                  <a:schemeClr val="hlink"/>
                </a:solidFill>
                <a:latin typeface="Tahoma" panose="020B0604030504040204" pitchFamily="34" charset="0"/>
              </a:rPr>
              <a:t>Agencies of Social Control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31F0D6B-5CEC-4AE8-97E1-6FC33137F4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27350" y="1628775"/>
            <a:ext cx="6400800" cy="1752600"/>
          </a:xfrm>
        </p:spPr>
        <p:txBody>
          <a:bodyPr/>
          <a:lstStyle/>
          <a:p>
            <a:r>
              <a:rPr lang="en-GB" altLang="en-US" sz="3200">
                <a:latin typeface="Tahoma" panose="020B0604030504040204" pitchFamily="34" charset="0"/>
              </a:rPr>
              <a:t>How do we learn to obey social rules?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4E88F25-5F4B-4A73-A509-F2C044F34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4" y="2461092"/>
            <a:ext cx="82264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latin typeface="Comic Sans MS" panose="030F0702030302020204" pitchFamily="66" charset="0"/>
              </a:rPr>
              <a:t>Objectives: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what sociologists mean by formal and </a:t>
            </a:r>
          </a:p>
          <a:p>
            <a:r>
              <a:rPr lang="en-GB" altLang="en-US" sz="2400">
                <a:latin typeface="Comic Sans MS" panose="030F0702030302020204" pitchFamily="66" charset="0"/>
              </a:rPr>
              <a:t>   informal social control.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how formal and informal control works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why formal social control is needed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0CDAEB3-35E3-4398-9C69-61DC80018D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5188" y="333376"/>
            <a:ext cx="7772400" cy="1470025"/>
          </a:xfrm>
        </p:spPr>
        <p:txBody>
          <a:bodyPr anchor="ctr"/>
          <a:lstStyle/>
          <a:p>
            <a:r>
              <a:rPr lang="en-GB" altLang="en-US" sz="4400">
                <a:solidFill>
                  <a:schemeClr val="hlink"/>
                </a:solidFill>
                <a:latin typeface="Tahoma" panose="020B0604030504040204" pitchFamily="34" charset="0"/>
              </a:rPr>
              <a:t>Agencies of Social Control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5CE6F41-5D0E-4E0C-B9B0-13098CDD80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27350" y="1628775"/>
            <a:ext cx="6400800" cy="1752600"/>
          </a:xfrm>
        </p:spPr>
        <p:txBody>
          <a:bodyPr/>
          <a:lstStyle/>
          <a:p>
            <a:r>
              <a:rPr lang="en-GB" altLang="en-US" sz="3200">
                <a:latin typeface="Tahoma" panose="020B0604030504040204" pitchFamily="34" charset="0"/>
              </a:rPr>
              <a:t>How do we learn to obey social rules?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04E22682-8A49-43E2-8673-5216A44A5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4" y="2461092"/>
            <a:ext cx="82264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latin typeface="Comic Sans MS" panose="030F0702030302020204" pitchFamily="66" charset="0"/>
              </a:rPr>
              <a:t>Objectives: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what sociologists mean by formal and </a:t>
            </a:r>
          </a:p>
          <a:p>
            <a:r>
              <a:rPr lang="en-GB" altLang="en-US" sz="2400">
                <a:latin typeface="Comic Sans MS" panose="030F0702030302020204" pitchFamily="66" charset="0"/>
              </a:rPr>
              <a:t>   informal social control.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how formal and informal control works</a:t>
            </a:r>
          </a:p>
          <a:p>
            <a:pPr>
              <a:buFontTx/>
              <a:buChar char="•"/>
            </a:pPr>
            <a:r>
              <a:rPr lang="en-GB" altLang="en-US" sz="2400">
                <a:latin typeface="Comic Sans MS" panose="030F0702030302020204" pitchFamily="66" charset="0"/>
              </a:rPr>
              <a:t> To understand why formal social control is needed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DBC4D4D-E1EC-4EA7-A153-29382FA88E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GB" altLang="en-US"/>
              <a:t>Why do we obey rules?</a:t>
            </a:r>
          </a:p>
        </p:txBody>
      </p:sp>
      <p:graphicFrame>
        <p:nvGraphicFramePr>
          <p:cNvPr id="55300" name="Object 4">
            <a:extLst>
              <a:ext uri="{FF2B5EF4-FFF2-40B4-BE49-F238E27FC236}">
                <a16:creationId xmlns:a16="http://schemas.microsoft.com/office/drawing/2014/main" id="{8A61FACF-7DF2-4181-953D-23A4438C3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264" y="2354264"/>
          <a:ext cx="2149475" cy="214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Clip" r:id="rId3" imgW="3275640" imgH="3283200" progId="MS_ClipArt_Gallery.5">
                  <p:embed/>
                </p:oleObj>
              </mc:Choice>
              <mc:Fallback>
                <p:oleObj name="Clip" r:id="rId3" imgW="3275640" imgH="328320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4" y="2354264"/>
                        <a:ext cx="2149475" cy="214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Rectangle 5">
            <a:extLst>
              <a:ext uri="{FF2B5EF4-FFF2-40B4-BE49-F238E27FC236}">
                <a16:creationId xmlns:a16="http://schemas.microsoft.com/office/drawing/2014/main" id="{A7433029-CC39-4CC6-819C-A06EE4A9F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5778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3600">
                <a:latin typeface="Comic Sans MS" panose="030F0702030302020204" pitchFamily="66" charset="0"/>
              </a:rPr>
              <a:t>What is going to influence this new born baby to learn and obey society’s rules???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:a16="http://schemas.microsoft.com/office/drawing/2014/main" id="{466FCBA5-638C-4810-A911-2C502C376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00" y="533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Education</a:t>
            </a:r>
            <a:r>
              <a:rPr lang="en-GB" altLang="en-US" sz="2400" b="1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4275" name="Text Box 3">
            <a:extLst>
              <a:ext uri="{FF2B5EF4-FFF2-40B4-BE49-F238E27FC236}">
                <a16:creationId xmlns:a16="http://schemas.microsoft.com/office/drawing/2014/main" id="{2290E3DB-DD63-465A-9C8B-90C488D59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990601"/>
            <a:ext cx="1828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Peer groups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B1A78EEF-DA46-4992-91D9-C4CE9B339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971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The police</a:t>
            </a:r>
            <a:r>
              <a:rPr lang="en-GB" altLang="en-US" sz="2400" b="1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4277" name="Line 5">
            <a:extLst>
              <a:ext uri="{FF2B5EF4-FFF2-40B4-BE49-F238E27FC236}">
                <a16:creationId xmlns:a16="http://schemas.microsoft.com/office/drawing/2014/main" id="{DAC57200-86F2-4592-8C4F-C3C61BB038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3124200"/>
            <a:ext cx="1066800" cy="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78" name="Line 6">
            <a:extLst>
              <a:ext uri="{FF2B5EF4-FFF2-40B4-BE49-F238E27FC236}">
                <a16:creationId xmlns:a16="http://schemas.microsoft.com/office/drawing/2014/main" id="{CB953FCA-B45C-4501-829F-5574CDA278B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81400" y="1905000"/>
            <a:ext cx="1371600" cy="9144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79" name="Text Box 7">
            <a:extLst>
              <a:ext uri="{FF2B5EF4-FFF2-40B4-BE49-F238E27FC236}">
                <a16:creationId xmlns:a16="http://schemas.microsoft.com/office/drawing/2014/main" id="{52FB2817-E96F-4689-BA2A-98CF9FC70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1676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Media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AB0CDAEC-EE0D-4CC2-B5C8-6070019A6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943601"/>
            <a:ext cx="2590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Work and careers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A6DA291C-2515-4F34-9149-3BC6B3E2A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572001"/>
            <a:ext cx="2133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Legal systems</a:t>
            </a:r>
          </a:p>
        </p:txBody>
      </p:sp>
      <p:sp>
        <p:nvSpPr>
          <p:cNvPr id="54282" name="Line 10">
            <a:extLst>
              <a:ext uri="{FF2B5EF4-FFF2-40B4-BE49-F238E27FC236}">
                <a16:creationId xmlns:a16="http://schemas.microsoft.com/office/drawing/2014/main" id="{5BCC2B51-D8C5-442B-8A8D-83CA24F3C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343400"/>
            <a:ext cx="838200" cy="4572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83" name="Line 11">
            <a:extLst>
              <a:ext uri="{FF2B5EF4-FFF2-40B4-BE49-F238E27FC236}">
                <a16:creationId xmlns:a16="http://schemas.microsoft.com/office/drawing/2014/main" id="{D373CAF5-0767-4C91-A99B-B0AEBA432A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1219200" cy="12192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84" name="Line 12">
            <a:extLst>
              <a:ext uri="{FF2B5EF4-FFF2-40B4-BE49-F238E27FC236}">
                <a16:creationId xmlns:a16="http://schemas.microsoft.com/office/drawing/2014/main" id="{CA59DB59-464F-4E91-9BAD-0E700DDF77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6000" y="1066800"/>
            <a:ext cx="0" cy="10668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85" name="Line 13">
            <a:extLst>
              <a:ext uri="{FF2B5EF4-FFF2-40B4-BE49-F238E27FC236}">
                <a16:creationId xmlns:a16="http://schemas.microsoft.com/office/drawing/2014/main" id="{A69DC785-FC34-4159-A91E-85C13B82DC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209800"/>
            <a:ext cx="381000" cy="3810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286" name="Object 14">
            <a:extLst>
              <a:ext uri="{FF2B5EF4-FFF2-40B4-BE49-F238E27FC236}">
                <a16:creationId xmlns:a16="http://schemas.microsoft.com/office/drawing/2014/main" id="{E5BBD575-FFC5-46E3-96D7-20C487615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264" y="2354264"/>
          <a:ext cx="2149475" cy="214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7" name="Clip" r:id="rId3" imgW="3275640" imgH="3283200" progId="MS_ClipArt_Gallery.5">
                  <p:embed/>
                </p:oleObj>
              </mc:Choice>
              <mc:Fallback>
                <p:oleObj name="Clip" r:id="rId3" imgW="3275640" imgH="3283200" progId="MS_ClipArt_Gallery.5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4" y="2354264"/>
                        <a:ext cx="2149475" cy="214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7" name="Text Box 15">
            <a:extLst>
              <a:ext uri="{FF2B5EF4-FFF2-40B4-BE49-F238E27FC236}">
                <a16:creationId xmlns:a16="http://schemas.microsoft.com/office/drawing/2014/main" id="{52289FC8-20C4-446D-94C3-B5D748662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017839"/>
            <a:ext cx="2133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Religious belief</a:t>
            </a:r>
          </a:p>
        </p:txBody>
      </p:sp>
      <p:sp>
        <p:nvSpPr>
          <p:cNvPr id="54288" name="Line 16">
            <a:extLst>
              <a:ext uri="{FF2B5EF4-FFF2-40B4-BE49-F238E27FC236}">
                <a16:creationId xmlns:a16="http://schemas.microsoft.com/office/drawing/2014/main" id="{1A8DCC6E-9778-4119-B1A0-70503310C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429000"/>
            <a:ext cx="838200" cy="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89" name="Line 17">
            <a:extLst>
              <a:ext uri="{FF2B5EF4-FFF2-40B4-BE49-F238E27FC236}">
                <a16:creationId xmlns:a16="http://schemas.microsoft.com/office/drawing/2014/main" id="{A90899CD-CC57-4CE2-9820-BF99A7BCD6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419600"/>
            <a:ext cx="1066800" cy="8382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90" name="Text Box 18">
            <a:extLst>
              <a:ext uri="{FF2B5EF4-FFF2-40B4-BE49-F238E27FC236}">
                <a16:creationId xmlns:a16="http://schemas.microsoft.com/office/drawing/2014/main" id="{E970C5BD-A53C-4CB6-84B3-11844A420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334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Youth clubs</a:t>
            </a:r>
          </a:p>
        </p:txBody>
      </p:sp>
      <p:sp>
        <p:nvSpPr>
          <p:cNvPr id="54291" name="Line 19">
            <a:extLst>
              <a:ext uri="{FF2B5EF4-FFF2-40B4-BE49-F238E27FC236}">
                <a16:creationId xmlns:a16="http://schemas.microsoft.com/office/drawing/2014/main" id="{F5AA564B-CA95-459B-8FA9-D02228D67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4724400"/>
            <a:ext cx="0" cy="609600"/>
          </a:xfrm>
          <a:prstGeom prst="line">
            <a:avLst/>
          </a:prstGeom>
          <a:noFill/>
          <a:ln w="63500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292" name="Text Box 20">
            <a:extLst>
              <a:ext uri="{FF2B5EF4-FFF2-40B4-BE49-F238E27FC236}">
                <a16:creationId xmlns:a16="http://schemas.microsoft.com/office/drawing/2014/main" id="{ADE86EF8-575B-43D1-87E1-C2D4909D0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791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 b="1">
                <a:latin typeface="Comic Sans MS" panose="030F0702030302020204" pitchFamily="66" charset="0"/>
              </a:rPr>
              <a:t>Family</a:t>
            </a:r>
            <a:r>
              <a:rPr lang="en-GB" altLang="en-US" sz="2400" b="1">
                <a:solidFill>
                  <a:srgbClr val="FFFF00"/>
                </a:solidFill>
                <a:latin typeface="Comic Sans MS" panose="030F0702030302020204" pitchFamily="66" charset="0"/>
              </a:rPr>
              <a:t>  </a:t>
            </a:r>
          </a:p>
        </p:txBody>
      </p:sp>
      <p:pic>
        <p:nvPicPr>
          <p:cNvPr id="54293" name="Picture 21">
            <a:extLst>
              <a:ext uri="{FF2B5EF4-FFF2-40B4-BE49-F238E27FC236}">
                <a16:creationId xmlns:a16="http://schemas.microsoft.com/office/drawing/2014/main" id="{2C652E12-FD81-41EB-AAAE-1780704AF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8014"/>
            <a:ext cx="1905000" cy="129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94" name="Picture 22">
            <a:extLst>
              <a:ext uri="{FF2B5EF4-FFF2-40B4-BE49-F238E27FC236}">
                <a16:creationId xmlns:a16="http://schemas.microsoft.com/office/drawing/2014/main" id="{DAEECB8F-AC04-44B6-A498-E88D9D92D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1"/>
            <a:ext cx="566738" cy="134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95" name="Picture 23">
            <a:extLst>
              <a:ext uri="{FF2B5EF4-FFF2-40B4-BE49-F238E27FC236}">
                <a16:creationId xmlns:a16="http://schemas.microsoft.com/office/drawing/2014/main" id="{4415D68F-63BD-48EA-8A3D-487E181ED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3886200"/>
            <a:ext cx="922338" cy="80803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build="p" autoUpdateAnimBg="0"/>
      <p:bldP spid="54275" grpId="0" build="p" autoUpdateAnimBg="0"/>
      <p:bldP spid="54276" grpId="0" build="p" autoUpdateAnimBg="0"/>
      <p:bldP spid="54279" grpId="0" build="p" autoUpdateAnimBg="0"/>
      <p:bldP spid="54280" grpId="0" build="p" autoUpdateAnimBg="0"/>
      <p:bldP spid="54281" grpId="0" build="p" autoUpdateAnimBg="0"/>
      <p:bldP spid="54287" grpId="0" build="p" autoUpdateAnimBg="0"/>
      <p:bldP spid="54290" grpId="0" build="p" autoUpdateAnimBg="0"/>
      <p:bldP spid="5429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5BF48C2-8E59-4325-9CBD-A521B88EA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Objectives.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5196ADB5-4182-4EB0-99DF-1F13A1550E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To understand the meaning of social control and how it relates to society.</a:t>
            </a:r>
          </a:p>
          <a:p>
            <a:r>
              <a:rPr lang="en-GB" altLang="en-US" dirty="0"/>
              <a:t>To be able to define formal and informal social control, and provide examples of each.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C873403-2B84-4DB7-A3AA-40174C3BC5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z="4600">
                <a:solidFill>
                  <a:srgbClr val="FF0000"/>
                </a:solidFill>
                <a:latin typeface="Comic Sans MS" panose="030F0702030302020204" pitchFamily="66" charset="0"/>
              </a:rPr>
              <a:t>Social control: the definition</a:t>
            </a:r>
            <a:r>
              <a:rPr lang="en-GB" altLang="en-US" sz="4600"/>
              <a:t>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C8AAF39-9CA2-4522-8868-9C848FE726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4000">
                <a:latin typeface="Comic Sans MS" panose="030F0702030302020204" pitchFamily="66" charset="0"/>
              </a:rPr>
              <a:t>Social Control is the ways in which society tries to ensure that it’s members do not break norms or commit crimes.</a:t>
            </a:r>
          </a:p>
          <a:p>
            <a:r>
              <a:rPr lang="en-GB" altLang="en-US" sz="4000">
                <a:latin typeface="Comic Sans MS" panose="030F0702030302020204" pitchFamily="66" charset="0"/>
              </a:rPr>
              <a:t>Social control makes people conform to the rules of society</a:t>
            </a:r>
            <a:r>
              <a:rPr lang="en-GB" altLang="en-US" sz="400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88642B5-1EC7-4DC6-A6FF-07EEBE233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Informal Social Control</a:t>
            </a:r>
            <a:r>
              <a:rPr lang="en-GB" altLang="en-US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5162E90-036A-4670-9D58-960285AB09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Informal social control is how we are persuaded to conform through being taught what is acceptable.</a:t>
            </a:r>
          </a:p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This happens through socialisation and occurs within: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E9D86644-AEA5-4E9E-BEF3-81B463488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8000">
                <a:latin typeface="Comic Sans MS" panose="030F0702030302020204" pitchFamily="66" charset="0"/>
              </a:rPr>
              <a:t>The Family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4D44C469-CA53-4813-8562-FE8FB33160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3614" y="1773238"/>
            <a:ext cx="4968875" cy="316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811B159-43D3-4F19-9F83-195C52EB1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7200"/>
              <a:t>Education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815D17DF-5D47-40E6-9675-1B53BCA6B8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5914" y="2205039"/>
            <a:ext cx="6480175" cy="3240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416</Words>
  <Application>Microsoft Office PowerPoint</Application>
  <PresentationFormat>Widescreen</PresentationFormat>
  <Paragraphs>63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Tahoma</vt:lpstr>
      <vt:lpstr>Comic Sans MS</vt:lpstr>
      <vt:lpstr>Times New Roman</vt:lpstr>
      <vt:lpstr>Bradley Hand ITC</vt:lpstr>
      <vt:lpstr>Default Design</vt:lpstr>
      <vt:lpstr>Microsoft Clip Gallery</vt:lpstr>
      <vt:lpstr>PowerPoint Presentation</vt:lpstr>
      <vt:lpstr>Agencies of Social Control</vt:lpstr>
      <vt:lpstr>Why do we obey rules?</vt:lpstr>
      <vt:lpstr>PowerPoint Presentation</vt:lpstr>
      <vt:lpstr>Objectives.</vt:lpstr>
      <vt:lpstr>Social control: the definition.</vt:lpstr>
      <vt:lpstr>Informal Social Control.</vt:lpstr>
      <vt:lpstr>The Family</vt:lpstr>
      <vt:lpstr>Education</vt:lpstr>
      <vt:lpstr>Peer groups</vt:lpstr>
      <vt:lpstr>Work</vt:lpstr>
      <vt:lpstr>The Media</vt:lpstr>
      <vt:lpstr>Religion</vt:lpstr>
      <vt:lpstr>Formal Social Control: The definition.</vt:lpstr>
      <vt:lpstr>The police</vt:lpstr>
      <vt:lpstr>The government.</vt:lpstr>
      <vt:lpstr>The judiciary.</vt:lpstr>
      <vt:lpstr>The Penal System.</vt:lpstr>
      <vt:lpstr>Do we need Formal Social Control?</vt:lpstr>
      <vt:lpstr>Agencies of Social Control</vt:lpstr>
    </vt:vector>
  </TitlesOfParts>
  <Company>MFG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hum</dc:creator>
  <cp:lastModifiedBy>chris livesey</cp:lastModifiedBy>
  <cp:revision>8</cp:revision>
  <dcterms:created xsi:type="dcterms:W3CDTF">2006-02-02T11:24:51Z</dcterms:created>
  <dcterms:modified xsi:type="dcterms:W3CDTF">2020-02-17T11:36:19Z</dcterms:modified>
</cp:coreProperties>
</file>