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1" r:id="rId5"/>
    <p:sldId id="262" r:id="rId6"/>
    <p:sldId id="263" r:id="rId7"/>
    <p:sldId id="285" r:id="rId8"/>
    <p:sldId id="259" r:id="rId9"/>
    <p:sldId id="287" r:id="rId10"/>
    <p:sldId id="271" r:id="rId11"/>
    <p:sldId id="268" r:id="rId12"/>
    <p:sldId id="289" r:id="rId13"/>
    <p:sldId id="269" r:id="rId14"/>
    <p:sldId id="270" r:id="rId15"/>
    <p:sldId id="265" r:id="rId16"/>
    <p:sldId id="267" r:id="rId17"/>
    <p:sldId id="272" r:id="rId18"/>
    <p:sldId id="286" r:id="rId19"/>
    <p:sldId id="273" r:id="rId20"/>
    <p:sldId id="274" r:id="rId21"/>
    <p:sldId id="264" r:id="rId22"/>
    <p:sldId id="266" r:id="rId23"/>
    <p:sldId id="275" r:id="rId24"/>
    <p:sldId id="276" r:id="rId25"/>
    <p:sldId id="277" r:id="rId26"/>
    <p:sldId id="278" r:id="rId27"/>
    <p:sldId id="279" r:id="rId28"/>
    <p:sldId id="284" r:id="rId29"/>
    <p:sldId id="280" r:id="rId30"/>
    <p:sldId id="282" r:id="rId31"/>
    <p:sldId id="283" r:id="rId32"/>
    <p:sldId id="281" r:id="rId33"/>
  </p:sldIdLst>
  <p:sldSz cx="12192000" cy="6858000"/>
  <p:notesSz cx="6858000" cy="9144000"/>
  <p:defaultTextStyle>
    <a:defPPr>
      <a:defRPr lang="en-GB"/>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658" y="62"/>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a:extLst>
              <a:ext uri="{FF2B5EF4-FFF2-40B4-BE49-F238E27FC236}">
                <a16:creationId xmlns:a16="http://schemas.microsoft.com/office/drawing/2014/main" id="{7356145D-58CB-4F62-9168-D71B2EA70F6B}"/>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41C8A533-16B6-4614-963B-E3DDCD4510F6}"/>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EBB74543-9D20-4141-9C45-AD140572A47B}"/>
              </a:ext>
            </a:extLst>
          </p:cNvPr>
          <p:cNvSpPr>
            <a:spLocks noGrp="1" noChangeArrowheads="1"/>
          </p:cNvSpPr>
          <p:nvPr>
            <p:ph type="sldNum" sz="quarter" idx="12"/>
          </p:nvPr>
        </p:nvSpPr>
        <p:spPr>
          <a:ln/>
        </p:spPr>
        <p:txBody>
          <a:bodyPr/>
          <a:lstStyle>
            <a:lvl1pPr>
              <a:defRPr/>
            </a:lvl1pPr>
          </a:lstStyle>
          <a:p>
            <a:fld id="{F28F624D-6642-4D88-A4FA-516BAD1E247D}" type="slidenum">
              <a:rPr lang="en-GB" altLang="en-US"/>
              <a:pPr/>
              <a:t>‹#›</a:t>
            </a:fld>
            <a:endParaRPr lang="en-GB" altLang="en-US"/>
          </a:p>
        </p:txBody>
      </p:sp>
    </p:spTree>
    <p:extLst>
      <p:ext uri="{BB962C8B-B14F-4D97-AF65-F5344CB8AC3E}">
        <p14:creationId xmlns:p14="http://schemas.microsoft.com/office/powerpoint/2010/main" val="1436485491"/>
      </p:ext>
    </p:extLst>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1F2FF16B-D8AC-4A14-BFE0-740203D2F077}"/>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F9A0FF33-1B13-4B11-A997-7B1B069DC6D8}"/>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010C3F70-1931-455C-885D-7646E1345A97}"/>
              </a:ext>
            </a:extLst>
          </p:cNvPr>
          <p:cNvSpPr>
            <a:spLocks noGrp="1" noChangeArrowheads="1"/>
          </p:cNvSpPr>
          <p:nvPr>
            <p:ph type="sldNum" sz="quarter" idx="12"/>
          </p:nvPr>
        </p:nvSpPr>
        <p:spPr>
          <a:ln/>
        </p:spPr>
        <p:txBody>
          <a:bodyPr/>
          <a:lstStyle>
            <a:lvl1pPr>
              <a:defRPr/>
            </a:lvl1pPr>
          </a:lstStyle>
          <a:p>
            <a:fld id="{62F85E59-213B-4B70-A8D0-05847E0A258A}" type="slidenum">
              <a:rPr lang="en-GB" altLang="en-US"/>
              <a:pPr/>
              <a:t>‹#›</a:t>
            </a:fld>
            <a:endParaRPr lang="en-GB" altLang="en-US"/>
          </a:p>
        </p:txBody>
      </p:sp>
    </p:spTree>
    <p:extLst>
      <p:ext uri="{BB962C8B-B14F-4D97-AF65-F5344CB8AC3E}">
        <p14:creationId xmlns:p14="http://schemas.microsoft.com/office/powerpoint/2010/main" val="2765164786"/>
      </p:ext>
    </p:extLst>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B23FAC89-728E-47CE-9EED-79E104B9F2CF}"/>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3E1E987E-FBA0-4E2E-86E7-5210C8A04122}"/>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279A0B55-D3FC-42AE-94D6-4399AC632A6B}"/>
              </a:ext>
            </a:extLst>
          </p:cNvPr>
          <p:cNvSpPr>
            <a:spLocks noGrp="1" noChangeArrowheads="1"/>
          </p:cNvSpPr>
          <p:nvPr>
            <p:ph type="sldNum" sz="quarter" idx="12"/>
          </p:nvPr>
        </p:nvSpPr>
        <p:spPr>
          <a:ln/>
        </p:spPr>
        <p:txBody>
          <a:bodyPr/>
          <a:lstStyle>
            <a:lvl1pPr>
              <a:defRPr/>
            </a:lvl1pPr>
          </a:lstStyle>
          <a:p>
            <a:fld id="{C129725F-8BAD-474B-9318-28043642AB5B}" type="slidenum">
              <a:rPr lang="en-GB" altLang="en-US"/>
              <a:pPr/>
              <a:t>‹#›</a:t>
            </a:fld>
            <a:endParaRPr lang="en-GB" altLang="en-US"/>
          </a:p>
        </p:txBody>
      </p:sp>
    </p:spTree>
    <p:extLst>
      <p:ext uri="{BB962C8B-B14F-4D97-AF65-F5344CB8AC3E}">
        <p14:creationId xmlns:p14="http://schemas.microsoft.com/office/powerpoint/2010/main" val="3919896323"/>
      </p:ext>
    </p:extLst>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3D8FEE55-0A86-4A3A-84C4-268A7BD97191}"/>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16818495-F74F-4FC6-B94E-AF431C5832B1}"/>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0ED1E2C4-FEE5-4A3F-9925-6E351ABA72FF}"/>
              </a:ext>
            </a:extLst>
          </p:cNvPr>
          <p:cNvSpPr>
            <a:spLocks noGrp="1" noChangeArrowheads="1"/>
          </p:cNvSpPr>
          <p:nvPr>
            <p:ph type="sldNum" sz="quarter" idx="12"/>
          </p:nvPr>
        </p:nvSpPr>
        <p:spPr>
          <a:ln/>
        </p:spPr>
        <p:txBody>
          <a:bodyPr/>
          <a:lstStyle>
            <a:lvl1pPr>
              <a:defRPr/>
            </a:lvl1pPr>
          </a:lstStyle>
          <a:p>
            <a:fld id="{5E6EFE5E-E202-48BA-B2D1-958117B3EFE1}" type="slidenum">
              <a:rPr lang="en-GB" altLang="en-US"/>
              <a:pPr/>
              <a:t>‹#›</a:t>
            </a:fld>
            <a:endParaRPr lang="en-GB" altLang="en-US"/>
          </a:p>
        </p:txBody>
      </p:sp>
    </p:spTree>
    <p:extLst>
      <p:ext uri="{BB962C8B-B14F-4D97-AF65-F5344CB8AC3E}">
        <p14:creationId xmlns:p14="http://schemas.microsoft.com/office/powerpoint/2010/main" val="2296154059"/>
      </p:ext>
    </p:extLst>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F3305262-3B61-4009-B16F-754A769593CF}"/>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0DFE8EB1-6EC4-4B6D-A869-91B7DAD70B5C}"/>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9D37B0C6-EE7D-46A6-8212-99E6D421F976}"/>
              </a:ext>
            </a:extLst>
          </p:cNvPr>
          <p:cNvSpPr>
            <a:spLocks noGrp="1" noChangeArrowheads="1"/>
          </p:cNvSpPr>
          <p:nvPr>
            <p:ph type="sldNum" sz="quarter" idx="12"/>
          </p:nvPr>
        </p:nvSpPr>
        <p:spPr>
          <a:ln/>
        </p:spPr>
        <p:txBody>
          <a:bodyPr/>
          <a:lstStyle>
            <a:lvl1pPr>
              <a:defRPr/>
            </a:lvl1pPr>
          </a:lstStyle>
          <a:p>
            <a:fld id="{D9750B84-7FB8-4C04-8F36-5B8617F338C9}" type="slidenum">
              <a:rPr lang="en-GB" altLang="en-US"/>
              <a:pPr/>
              <a:t>‹#›</a:t>
            </a:fld>
            <a:endParaRPr lang="en-GB" altLang="en-US"/>
          </a:p>
        </p:txBody>
      </p:sp>
    </p:spTree>
    <p:extLst>
      <p:ext uri="{BB962C8B-B14F-4D97-AF65-F5344CB8AC3E}">
        <p14:creationId xmlns:p14="http://schemas.microsoft.com/office/powerpoint/2010/main" val="3746309296"/>
      </p:ext>
    </p:extLst>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4737C8B2-5C14-40A1-A47E-84AFF78F1A19}"/>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67AE90EA-2BB6-4423-9137-EC026E53FC18}"/>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8DDDF1D3-7CB9-4D80-89D4-6B87FF4CE069}"/>
              </a:ext>
            </a:extLst>
          </p:cNvPr>
          <p:cNvSpPr>
            <a:spLocks noGrp="1" noChangeArrowheads="1"/>
          </p:cNvSpPr>
          <p:nvPr>
            <p:ph type="sldNum" sz="quarter" idx="12"/>
          </p:nvPr>
        </p:nvSpPr>
        <p:spPr>
          <a:ln/>
        </p:spPr>
        <p:txBody>
          <a:bodyPr/>
          <a:lstStyle>
            <a:lvl1pPr>
              <a:defRPr/>
            </a:lvl1pPr>
          </a:lstStyle>
          <a:p>
            <a:fld id="{5DFAA9C5-8548-421D-AF48-5CE764637372}" type="slidenum">
              <a:rPr lang="en-GB" altLang="en-US"/>
              <a:pPr/>
              <a:t>‹#›</a:t>
            </a:fld>
            <a:endParaRPr lang="en-GB" altLang="en-US"/>
          </a:p>
        </p:txBody>
      </p:sp>
    </p:spTree>
    <p:extLst>
      <p:ext uri="{BB962C8B-B14F-4D97-AF65-F5344CB8AC3E}">
        <p14:creationId xmlns:p14="http://schemas.microsoft.com/office/powerpoint/2010/main" val="929617242"/>
      </p:ext>
    </p:extLst>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01493721-A84B-4B15-B3B9-99C8223B6FEF}"/>
              </a:ext>
            </a:extLst>
          </p:cNvPr>
          <p:cNvSpPr>
            <a:spLocks noGrp="1" noChangeArrowheads="1"/>
          </p:cNvSpPr>
          <p:nvPr>
            <p:ph type="dt" sz="half" idx="10"/>
          </p:nvPr>
        </p:nvSpPr>
        <p:spPr>
          <a:ln/>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E37406F8-004E-4CF5-95A2-49D584811FFD}"/>
              </a:ext>
            </a:extLst>
          </p:cNvPr>
          <p:cNvSpPr>
            <a:spLocks noGrp="1" noChangeArrowheads="1"/>
          </p:cNvSpPr>
          <p:nvPr>
            <p:ph type="ftr" sz="quarter" idx="11"/>
          </p:nvPr>
        </p:nvSpPr>
        <p:spPr>
          <a:ln/>
        </p:spPr>
        <p:txBody>
          <a:bodyPr/>
          <a:lstStyle>
            <a:lvl1pPr>
              <a:defRPr/>
            </a:lvl1pPr>
          </a:lstStyle>
          <a:p>
            <a:pPr>
              <a:defRPr/>
            </a:pPr>
            <a:endParaRPr lang="en-GB"/>
          </a:p>
        </p:txBody>
      </p:sp>
      <p:sp>
        <p:nvSpPr>
          <p:cNvPr id="9" name="Rectangle 6">
            <a:extLst>
              <a:ext uri="{FF2B5EF4-FFF2-40B4-BE49-F238E27FC236}">
                <a16:creationId xmlns:a16="http://schemas.microsoft.com/office/drawing/2014/main" id="{375D5EA6-7E5A-4F78-9A77-DDF313F9621A}"/>
              </a:ext>
            </a:extLst>
          </p:cNvPr>
          <p:cNvSpPr>
            <a:spLocks noGrp="1" noChangeArrowheads="1"/>
          </p:cNvSpPr>
          <p:nvPr>
            <p:ph type="sldNum" sz="quarter" idx="12"/>
          </p:nvPr>
        </p:nvSpPr>
        <p:spPr>
          <a:ln/>
        </p:spPr>
        <p:txBody>
          <a:bodyPr/>
          <a:lstStyle>
            <a:lvl1pPr>
              <a:defRPr/>
            </a:lvl1pPr>
          </a:lstStyle>
          <a:p>
            <a:fld id="{9C06CCBE-57AB-4BC7-A815-43EF343953A3}" type="slidenum">
              <a:rPr lang="en-GB" altLang="en-US"/>
              <a:pPr/>
              <a:t>‹#›</a:t>
            </a:fld>
            <a:endParaRPr lang="en-GB" altLang="en-US"/>
          </a:p>
        </p:txBody>
      </p:sp>
    </p:spTree>
    <p:extLst>
      <p:ext uri="{BB962C8B-B14F-4D97-AF65-F5344CB8AC3E}">
        <p14:creationId xmlns:p14="http://schemas.microsoft.com/office/powerpoint/2010/main" val="1508529083"/>
      </p:ext>
    </p:extLst>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DB56B2FF-10EE-46FA-A773-8DA502A42263}"/>
              </a:ext>
            </a:extLst>
          </p:cNvPr>
          <p:cNvSpPr>
            <a:spLocks noGrp="1" noChangeArrowheads="1"/>
          </p:cNvSpPr>
          <p:nvPr>
            <p:ph type="dt" sz="half" idx="10"/>
          </p:nvPr>
        </p:nvSpPr>
        <p:spPr>
          <a:ln/>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0B5022EF-DC0A-46AB-8382-6F4F3B03FFC9}"/>
              </a:ext>
            </a:extLst>
          </p:cNvPr>
          <p:cNvSpPr>
            <a:spLocks noGrp="1" noChangeArrowheads="1"/>
          </p:cNvSpPr>
          <p:nvPr>
            <p:ph type="ftr" sz="quarter" idx="11"/>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1AC9DCEE-632A-4613-B8B1-EDF905921210}"/>
              </a:ext>
            </a:extLst>
          </p:cNvPr>
          <p:cNvSpPr>
            <a:spLocks noGrp="1" noChangeArrowheads="1"/>
          </p:cNvSpPr>
          <p:nvPr>
            <p:ph type="sldNum" sz="quarter" idx="12"/>
          </p:nvPr>
        </p:nvSpPr>
        <p:spPr>
          <a:ln/>
        </p:spPr>
        <p:txBody>
          <a:bodyPr/>
          <a:lstStyle>
            <a:lvl1pPr>
              <a:defRPr/>
            </a:lvl1pPr>
          </a:lstStyle>
          <a:p>
            <a:fld id="{51046ED1-9207-4F10-90DF-5C26EA601EAC}" type="slidenum">
              <a:rPr lang="en-GB" altLang="en-US"/>
              <a:pPr/>
              <a:t>‹#›</a:t>
            </a:fld>
            <a:endParaRPr lang="en-GB" altLang="en-US"/>
          </a:p>
        </p:txBody>
      </p:sp>
    </p:spTree>
    <p:extLst>
      <p:ext uri="{BB962C8B-B14F-4D97-AF65-F5344CB8AC3E}">
        <p14:creationId xmlns:p14="http://schemas.microsoft.com/office/powerpoint/2010/main" val="4213609967"/>
      </p:ext>
    </p:extLst>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116222C-9AD1-4347-B65A-D40703498492}"/>
              </a:ext>
            </a:extLst>
          </p:cNvPr>
          <p:cNvSpPr>
            <a:spLocks noGrp="1" noChangeArrowheads="1"/>
          </p:cNvSpPr>
          <p:nvPr>
            <p:ph type="dt" sz="half" idx="10"/>
          </p:nvPr>
        </p:nvSpPr>
        <p:spPr>
          <a:ln/>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ABF0D7F6-0F32-45E7-85C0-D23FEAE531EE}"/>
              </a:ext>
            </a:extLst>
          </p:cNvPr>
          <p:cNvSpPr>
            <a:spLocks noGrp="1" noChangeArrowheads="1"/>
          </p:cNvSpPr>
          <p:nvPr>
            <p:ph type="ftr" sz="quarter" idx="11"/>
          </p:nvPr>
        </p:nvSpPr>
        <p:spPr>
          <a:ln/>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ED77AF8C-529E-4FB2-9E16-477244E845D9}"/>
              </a:ext>
            </a:extLst>
          </p:cNvPr>
          <p:cNvSpPr>
            <a:spLocks noGrp="1" noChangeArrowheads="1"/>
          </p:cNvSpPr>
          <p:nvPr>
            <p:ph type="sldNum" sz="quarter" idx="12"/>
          </p:nvPr>
        </p:nvSpPr>
        <p:spPr>
          <a:ln/>
        </p:spPr>
        <p:txBody>
          <a:bodyPr/>
          <a:lstStyle>
            <a:lvl1pPr>
              <a:defRPr/>
            </a:lvl1pPr>
          </a:lstStyle>
          <a:p>
            <a:fld id="{71259AD1-6B01-4093-952E-ABE51AEF37A7}" type="slidenum">
              <a:rPr lang="en-GB" altLang="en-US"/>
              <a:pPr/>
              <a:t>‹#›</a:t>
            </a:fld>
            <a:endParaRPr lang="en-GB" altLang="en-US"/>
          </a:p>
        </p:txBody>
      </p:sp>
    </p:spTree>
    <p:extLst>
      <p:ext uri="{BB962C8B-B14F-4D97-AF65-F5344CB8AC3E}">
        <p14:creationId xmlns:p14="http://schemas.microsoft.com/office/powerpoint/2010/main" val="3715938879"/>
      </p:ext>
    </p:extLst>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15CE2CE-5314-45CD-AE05-7E8DCA00C412}"/>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B78450C8-4440-4E89-9391-32B95004E7DD}"/>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41C3FA05-45FB-4762-ABC8-E0368DE26407}"/>
              </a:ext>
            </a:extLst>
          </p:cNvPr>
          <p:cNvSpPr>
            <a:spLocks noGrp="1" noChangeArrowheads="1"/>
          </p:cNvSpPr>
          <p:nvPr>
            <p:ph type="sldNum" sz="quarter" idx="12"/>
          </p:nvPr>
        </p:nvSpPr>
        <p:spPr>
          <a:ln/>
        </p:spPr>
        <p:txBody>
          <a:bodyPr/>
          <a:lstStyle>
            <a:lvl1pPr>
              <a:defRPr/>
            </a:lvl1pPr>
          </a:lstStyle>
          <a:p>
            <a:fld id="{1E51FEDC-237C-45CE-8349-B64AA8AE8C8B}" type="slidenum">
              <a:rPr lang="en-GB" altLang="en-US"/>
              <a:pPr/>
              <a:t>‹#›</a:t>
            </a:fld>
            <a:endParaRPr lang="en-GB" altLang="en-US"/>
          </a:p>
        </p:txBody>
      </p:sp>
    </p:spTree>
    <p:extLst>
      <p:ext uri="{BB962C8B-B14F-4D97-AF65-F5344CB8AC3E}">
        <p14:creationId xmlns:p14="http://schemas.microsoft.com/office/powerpoint/2010/main" val="2117149923"/>
      </p:ext>
    </p:extLst>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876A6A4-BFFD-45D4-9BF0-118001C4CF5F}"/>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162BB3DA-B080-404F-8E70-ED672B94F69E}"/>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EA98E9F0-54EB-4969-8849-3E3893129F3E}"/>
              </a:ext>
            </a:extLst>
          </p:cNvPr>
          <p:cNvSpPr>
            <a:spLocks noGrp="1" noChangeArrowheads="1"/>
          </p:cNvSpPr>
          <p:nvPr>
            <p:ph type="sldNum" sz="quarter" idx="12"/>
          </p:nvPr>
        </p:nvSpPr>
        <p:spPr>
          <a:ln/>
        </p:spPr>
        <p:txBody>
          <a:bodyPr/>
          <a:lstStyle>
            <a:lvl1pPr>
              <a:defRPr/>
            </a:lvl1pPr>
          </a:lstStyle>
          <a:p>
            <a:fld id="{21A8CB37-9B40-4BE5-BCDA-5890F93791FF}" type="slidenum">
              <a:rPr lang="en-GB" altLang="en-US"/>
              <a:pPr/>
              <a:t>‹#›</a:t>
            </a:fld>
            <a:endParaRPr lang="en-GB" altLang="en-US"/>
          </a:p>
        </p:txBody>
      </p:sp>
    </p:spTree>
    <p:extLst>
      <p:ext uri="{BB962C8B-B14F-4D97-AF65-F5344CB8AC3E}">
        <p14:creationId xmlns:p14="http://schemas.microsoft.com/office/powerpoint/2010/main" val="743747514"/>
      </p:ext>
    </p:extLst>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6D70651-935D-4EE3-9CFD-F5D0CF18B6AB}"/>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448398D5-552D-4930-AE03-78A61A7B23F3}"/>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784DED1A-9A1A-4EF0-9429-248EEE58D97D}"/>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n-GB"/>
          </a:p>
        </p:txBody>
      </p:sp>
      <p:sp>
        <p:nvSpPr>
          <p:cNvPr id="1029" name="Rectangle 5">
            <a:extLst>
              <a:ext uri="{FF2B5EF4-FFF2-40B4-BE49-F238E27FC236}">
                <a16:creationId xmlns:a16="http://schemas.microsoft.com/office/drawing/2014/main" id="{349E7830-EE74-4E00-994B-5B19C36873B2}"/>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n-GB"/>
          </a:p>
        </p:txBody>
      </p:sp>
      <p:sp>
        <p:nvSpPr>
          <p:cNvPr id="1030" name="Rectangle 6">
            <a:extLst>
              <a:ext uri="{FF2B5EF4-FFF2-40B4-BE49-F238E27FC236}">
                <a16:creationId xmlns:a16="http://schemas.microsoft.com/office/drawing/2014/main" id="{8E1C7551-84E1-4F86-9AAF-06B1F4D8E31D}"/>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4157B9D-3B7C-404A-B4E5-141491FA9C58}"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random/>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 Id="rId5" Type="http://schemas.openxmlformats.org/officeDocument/2006/relationships/image" Target="../media/image8.wmf"/><Relationship Id="rId4" Type="http://schemas.openxmlformats.org/officeDocument/2006/relationships/image" Target="../media/image7.wmf"/></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gif"/><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2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gif"/><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a:extLst>
              <a:ext uri="{FF2B5EF4-FFF2-40B4-BE49-F238E27FC236}">
                <a16:creationId xmlns:a16="http://schemas.microsoft.com/office/drawing/2014/main" id="{0BA76758-ED45-4A90-AF04-E7214B1CC20A}"/>
              </a:ext>
            </a:extLst>
          </p:cNvPr>
          <p:cNvSpPr>
            <a:spLocks noGrp="1" noChangeArrowheads="1"/>
          </p:cNvSpPr>
          <p:nvPr>
            <p:ph type="body" idx="1"/>
          </p:nvPr>
        </p:nvSpPr>
        <p:spPr>
          <a:xfrm>
            <a:off x="1703389" y="1268413"/>
            <a:ext cx="8289925" cy="5327650"/>
          </a:xfrm>
        </p:spPr>
        <p:txBody>
          <a:bodyPr/>
          <a:lstStyle/>
          <a:p>
            <a:pPr eaLnBrk="1" hangingPunct="1"/>
            <a:r>
              <a:rPr lang="en-GB" altLang="en-US" sz="2800"/>
              <a:t>What is crime &amp; deviance. How are they different? </a:t>
            </a:r>
            <a:r>
              <a:rPr lang="en-GB" altLang="en-US" sz="2800">
                <a:solidFill>
                  <a:srgbClr val="FF0000"/>
                </a:solidFill>
                <a:cs typeface="Arial" panose="020B0604020202020204" pitchFamily="34" charset="0"/>
              </a:rPr>
              <a:t>√</a:t>
            </a:r>
          </a:p>
          <a:p>
            <a:pPr eaLnBrk="1" hangingPunct="1"/>
            <a:r>
              <a:rPr lang="en-GB" altLang="en-US" sz="2800"/>
              <a:t>How are people made or encouraged to conform to social rules both formally &amp; informally?</a:t>
            </a:r>
          </a:p>
          <a:p>
            <a:pPr eaLnBrk="1" hangingPunct="1"/>
            <a:r>
              <a:rPr lang="en-GB" altLang="en-US" sz="2800"/>
              <a:t>What is the process of deviancy amplification?</a:t>
            </a:r>
          </a:p>
          <a:p>
            <a:pPr eaLnBrk="1" hangingPunct="1"/>
            <a:r>
              <a:rPr lang="en-GB" altLang="en-US" sz="2800"/>
              <a:t>Reporting &amp; measuring crime- how it’s done &amp; how useful it is.</a:t>
            </a:r>
          </a:p>
          <a:p>
            <a:pPr eaLnBrk="1" hangingPunct="1"/>
            <a:r>
              <a:rPr lang="en-GB" altLang="en-US" sz="2800"/>
              <a:t>Sociological explanations of criminal &amp; deviant behaviour.</a:t>
            </a:r>
          </a:p>
          <a:p>
            <a:pPr eaLnBrk="1" hangingPunct="1"/>
            <a:r>
              <a:rPr lang="en-GB" altLang="en-US" sz="2800"/>
              <a:t>Are there any links between crime &amp; social change?</a:t>
            </a:r>
          </a:p>
        </p:txBody>
      </p:sp>
      <p:sp>
        <p:nvSpPr>
          <p:cNvPr id="2051" name="Rectangle 4">
            <a:extLst>
              <a:ext uri="{FF2B5EF4-FFF2-40B4-BE49-F238E27FC236}">
                <a16:creationId xmlns:a16="http://schemas.microsoft.com/office/drawing/2014/main" id="{7ED70946-C919-41BC-8562-2F6417F39703}"/>
              </a:ext>
            </a:extLst>
          </p:cNvPr>
          <p:cNvSpPr>
            <a:spLocks noGrp="1" noChangeArrowheads="1"/>
          </p:cNvSpPr>
          <p:nvPr>
            <p:ph type="title"/>
          </p:nvPr>
        </p:nvSpPr>
        <p:spPr>
          <a:xfrm>
            <a:off x="1981200" y="274639"/>
            <a:ext cx="8229600" cy="777875"/>
          </a:xfrm>
          <a:noFill/>
          <a:ln w="19050">
            <a:solidFill>
              <a:schemeClr val="accent2"/>
            </a:solidFill>
            <a:miter lim="800000"/>
            <a:headEnd/>
            <a:tailEnd/>
          </a:ln>
        </p:spPr>
        <p:txBody>
          <a:bodyPr/>
          <a:lstStyle/>
          <a:p>
            <a:pPr eaLnBrk="1" hangingPunct="1"/>
            <a:r>
              <a:rPr lang="en-GB" altLang="en-US" sz="3600">
                <a:solidFill>
                  <a:srgbClr val="FF0000"/>
                </a:solidFill>
              </a:rPr>
              <a:t>What do I need to know?</a:t>
            </a:r>
          </a:p>
        </p:txBody>
      </p:sp>
    </p:spTree>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6749A67-6BC0-442A-89C7-1C234AC94F55}"/>
              </a:ext>
            </a:extLst>
          </p:cNvPr>
          <p:cNvSpPr>
            <a:spLocks noGrp="1" noChangeArrowheads="1"/>
          </p:cNvSpPr>
          <p:nvPr>
            <p:ph type="title"/>
          </p:nvPr>
        </p:nvSpPr>
        <p:spPr/>
        <p:txBody>
          <a:bodyPr/>
          <a:lstStyle/>
          <a:p>
            <a:pPr eaLnBrk="1" hangingPunct="1"/>
            <a:r>
              <a:rPr lang="en-GB" altLang="en-US">
                <a:solidFill>
                  <a:srgbClr val="FF0000"/>
                </a:solidFill>
              </a:rPr>
              <a:t>Social Control is…</a:t>
            </a:r>
          </a:p>
        </p:txBody>
      </p:sp>
      <p:sp>
        <p:nvSpPr>
          <p:cNvPr id="11267" name="Rectangle 3">
            <a:extLst>
              <a:ext uri="{FF2B5EF4-FFF2-40B4-BE49-F238E27FC236}">
                <a16:creationId xmlns:a16="http://schemas.microsoft.com/office/drawing/2014/main" id="{7CF536D3-E13B-480E-B046-5D05DCAC7EB2}"/>
              </a:ext>
            </a:extLst>
          </p:cNvPr>
          <p:cNvSpPr>
            <a:spLocks noGrp="1" noChangeArrowheads="1"/>
          </p:cNvSpPr>
          <p:nvPr>
            <p:ph type="body" idx="1"/>
          </p:nvPr>
        </p:nvSpPr>
        <p:spPr/>
        <p:txBody>
          <a:bodyPr/>
          <a:lstStyle/>
          <a:p>
            <a:pPr eaLnBrk="1" hangingPunct="1">
              <a:buFontTx/>
              <a:buNone/>
            </a:pPr>
            <a:r>
              <a:rPr lang="en-GB" altLang="en-US"/>
              <a:t>Social control is: The process by which people are persuaded to obey the rules, norms &amp; expectations of society.</a:t>
            </a:r>
          </a:p>
          <a:p>
            <a:pPr eaLnBrk="1" hangingPunct="1">
              <a:buFontTx/>
              <a:buNone/>
            </a:pPr>
            <a:endParaRPr lang="en-GB" altLang="en-US"/>
          </a:p>
        </p:txBody>
      </p:sp>
      <p:pic>
        <p:nvPicPr>
          <p:cNvPr id="11268" name="Picture 4" descr="j0407990">
            <a:extLst>
              <a:ext uri="{FF2B5EF4-FFF2-40B4-BE49-F238E27FC236}">
                <a16:creationId xmlns:a16="http://schemas.microsoft.com/office/drawing/2014/main" id="{9A66AEE3-F4E8-4574-B6D3-9938C1865A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04063" y="3860801"/>
            <a:ext cx="2735262" cy="253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60B8F299-F4A4-4D12-AE87-2AE13C3A6BAF}"/>
              </a:ext>
            </a:extLst>
          </p:cNvPr>
          <p:cNvSpPr>
            <a:spLocks noGrp="1" noChangeArrowheads="1"/>
          </p:cNvSpPr>
          <p:nvPr>
            <p:ph type="title"/>
          </p:nvPr>
        </p:nvSpPr>
        <p:spPr/>
        <p:txBody>
          <a:bodyPr/>
          <a:lstStyle/>
          <a:p>
            <a:pPr eaLnBrk="1" hangingPunct="1"/>
            <a:r>
              <a:rPr lang="en-GB" altLang="en-US">
                <a:solidFill>
                  <a:srgbClr val="FF0000"/>
                </a:solidFill>
              </a:rPr>
              <a:t>Social Order is…</a:t>
            </a:r>
          </a:p>
        </p:txBody>
      </p:sp>
      <p:sp>
        <p:nvSpPr>
          <p:cNvPr id="12291" name="Rectangle 3">
            <a:extLst>
              <a:ext uri="{FF2B5EF4-FFF2-40B4-BE49-F238E27FC236}">
                <a16:creationId xmlns:a16="http://schemas.microsoft.com/office/drawing/2014/main" id="{3458A12E-6F8D-4DCB-8D9A-51A339C56FA2}"/>
              </a:ext>
            </a:extLst>
          </p:cNvPr>
          <p:cNvSpPr>
            <a:spLocks noGrp="1" noChangeArrowheads="1"/>
          </p:cNvSpPr>
          <p:nvPr>
            <p:ph type="body" idx="1"/>
          </p:nvPr>
        </p:nvSpPr>
        <p:spPr/>
        <p:txBody>
          <a:bodyPr/>
          <a:lstStyle/>
          <a:p>
            <a:pPr eaLnBrk="1" hangingPunct="1"/>
            <a:r>
              <a:rPr lang="en-GB" altLang="en-US"/>
              <a:t>Social order is: When everybody works together and follows society’s rules, norms &amp; expectations. This makes society a happy and safe place to live.</a:t>
            </a:r>
          </a:p>
        </p:txBody>
      </p:sp>
    </p:spTree>
  </p:cSld>
  <p:clrMapOvr>
    <a:masterClrMapping/>
  </p:clrMapOvr>
  <p:transition>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F6C6F2E3-A6B3-416E-9666-9F45D0E16DF0}"/>
              </a:ext>
            </a:extLst>
          </p:cNvPr>
          <p:cNvSpPr>
            <a:spLocks noGrp="1" noChangeArrowheads="1"/>
          </p:cNvSpPr>
          <p:nvPr>
            <p:ph type="title"/>
          </p:nvPr>
        </p:nvSpPr>
        <p:spPr>
          <a:xfrm>
            <a:off x="609600" y="548680"/>
            <a:ext cx="10972800" cy="1143000"/>
          </a:xfrm>
        </p:spPr>
        <p:txBody>
          <a:bodyPr/>
          <a:lstStyle/>
          <a:p>
            <a:pPr eaLnBrk="1" hangingPunct="1"/>
            <a:r>
              <a:rPr lang="en-GB" altLang="en-US" sz="2800" dirty="0">
                <a:solidFill>
                  <a:srgbClr val="FF0000"/>
                </a:solidFill>
              </a:rPr>
              <a:t>Imagine you have been put in charge of behaviour</a:t>
            </a:r>
            <a:br>
              <a:rPr lang="en-GB" altLang="en-US" sz="2800" dirty="0">
                <a:solidFill>
                  <a:srgbClr val="FF0000"/>
                </a:solidFill>
              </a:rPr>
            </a:br>
            <a:r>
              <a:rPr lang="en-GB" altLang="en-US" sz="2800" dirty="0">
                <a:solidFill>
                  <a:srgbClr val="FF0000"/>
                </a:solidFill>
              </a:rPr>
              <a:t>at your school / college. </a:t>
            </a:r>
            <a:br>
              <a:rPr lang="en-GB" altLang="en-US" sz="2800" dirty="0">
                <a:solidFill>
                  <a:srgbClr val="FF0000"/>
                </a:solidFill>
              </a:rPr>
            </a:br>
            <a:br>
              <a:rPr lang="en-GB" altLang="en-US" sz="2800" dirty="0">
                <a:solidFill>
                  <a:srgbClr val="FF0000"/>
                </a:solidFill>
              </a:rPr>
            </a:br>
            <a:r>
              <a:rPr lang="en-GB" altLang="en-US" sz="2800" dirty="0">
                <a:solidFill>
                  <a:srgbClr val="FF0000"/>
                </a:solidFill>
              </a:rPr>
              <a:t>You’re being paid to achieve social order.</a:t>
            </a:r>
          </a:p>
        </p:txBody>
      </p:sp>
      <p:sp>
        <p:nvSpPr>
          <p:cNvPr id="13315" name="Rectangle 3">
            <a:extLst>
              <a:ext uri="{FF2B5EF4-FFF2-40B4-BE49-F238E27FC236}">
                <a16:creationId xmlns:a16="http://schemas.microsoft.com/office/drawing/2014/main" id="{48EE928D-2029-4082-8712-37892A428D91}"/>
              </a:ext>
            </a:extLst>
          </p:cNvPr>
          <p:cNvSpPr>
            <a:spLocks noGrp="1" noChangeArrowheads="1"/>
          </p:cNvSpPr>
          <p:nvPr>
            <p:ph type="body" idx="1"/>
          </p:nvPr>
        </p:nvSpPr>
        <p:spPr>
          <a:xfrm>
            <a:off x="551384" y="2204864"/>
            <a:ext cx="10972800" cy="4525963"/>
          </a:xfrm>
        </p:spPr>
        <p:txBody>
          <a:bodyPr/>
          <a:lstStyle/>
          <a:p>
            <a:pPr marL="609600" indent="-609600" algn="ctr" eaLnBrk="1" hangingPunct="1">
              <a:lnSpc>
                <a:spcPct val="80000"/>
              </a:lnSpc>
              <a:buNone/>
            </a:pPr>
            <a:r>
              <a:rPr lang="en-GB" altLang="en-US" sz="2800" dirty="0"/>
              <a:t>Would you either: </a:t>
            </a:r>
          </a:p>
          <a:p>
            <a:pPr marL="609600" indent="-609600" eaLnBrk="1" hangingPunct="1">
              <a:lnSpc>
                <a:spcPct val="80000"/>
              </a:lnSpc>
              <a:buFontTx/>
              <a:buAutoNum type="arabicPeriod"/>
            </a:pPr>
            <a:r>
              <a:rPr lang="en-GB" altLang="en-US" sz="2800" dirty="0"/>
              <a:t>Let the pupils agree on how they expect each other to behave. As the pupils agree no sanctions are needed. </a:t>
            </a:r>
          </a:p>
          <a:p>
            <a:pPr marL="609600" indent="-609600" algn="ctr" eaLnBrk="1" hangingPunct="1">
              <a:lnSpc>
                <a:spcPct val="80000"/>
              </a:lnSpc>
              <a:buNone/>
            </a:pPr>
            <a:r>
              <a:rPr lang="en-GB" altLang="en-US" sz="2800" dirty="0"/>
              <a:t>OR</a:t>
            </a:r>
          </a:p>
          <a:p>
            <a:pPr marL="609600" indent="-609600" eaLnBrk="1" hangingPunct="1">
              <a:lnSpc>
                <a:spcPct val="80000"/>
              </a:lnSpc>
              <a:buNone/>
            </a:pPr>
            <a:r>
              <a:rPr lang="en-GB" altLang="en-US" sz="2800" dirty="0"/>
              <a:t>2. let the teachers decide the rules of the school and the sanctions that will happen when rules are broken (like now)</a:t>
            </a:r>
          </a:p>
          <a:p>
            <a:pPr marL="609600" indent="-609600" eaLnBrk="1" hangingPunct="1">
              <a:lnSpc>
                <a:spcPct val="80000"/>
              </a:lnSpc>
              <a:buNone/>
            </a:pPr>
            <a:endParaRPr lang="en-GB" altLang="en-US" sz="2800" dirty="0"/>
          </a:p>
        </p:txBody>
      </p:sp>
    </p:spTree>
  </p:cSld>
  <p:clrMapOvr>
    <a:masterClrMapping/>
  </p:clrMapOvr>
  <p:transition>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9387F649-C3DF-489D-AB27-55D0732E1B24}"/>
              </a:ext>
            </a:extLst>
          </p:cNvPr>
          <p:cNvSpPr>
            <a:spLocks noGrp="1" noChangeArrowheads="1"/>
          </p:cNvSpPr>
          <p:nvPr>
            <p:ph type="title"/>
          </p:nvPr>
        </p:nvSpPr>
        <p:spPr/>
        <p:txBody>
          <a:bodyPr/>
          <a:lstStyle/>
          <a:p>
            <a:pPr eaLnBrk="1" hangingPunct="1"/>
            <a:r>
              <a:rPr lang="en-GB" altLang="en-US" sz="4000">
                <a:solidFill>
                  <a:srgbClr val="FF0000"/>
                </a:solidFill>
              </a:rPr>
              <a:t>The Consensus Approach thinks people follow rules because…</a:t>
            </a:r>
          </a:p>
        </p:txBody>
      </p:sp>
      <p:sp>
        <p:nvSpPr>
          <p:cNvPr id="14339" name="Rectangle 3">
            <a:extLst>
              <a:ext uri="{FF2B5EF4-FFF2-40B4-BE49-F238E27FC236}">
                <a16:creationId xmlns:a16="http://schemas.microsoft.com/office/drawing/2014/main" id="{D750D525-BA8A-41A3-BF90-4ED0ED27EF1D}"/>
              </a:ext>
            </a:extLst>
          </p:cNvPr>
          <p:cNvSpPr>
            <a:spLocks noGrp="1" noChangeArrowheads="1"/>
          </p:cNvSpPr>
          <p:nvPr>
            <p:ph type="body" idx="1"/>
          </p:nvPr>
        </p:nvSpPr>
        <p:spPr/>
        <p:txBody>
          <a:bodyPr/>
          <a:lstStyle/>
          <a:p>
            <a:pPr eaLnBrk="1" hangingPunct="1"/>
            <a:r>
              <a:rPr lang="en-GB" altLang="en-US"/>
              <a:t>We are brought up to have the same norms and values and want the same things from life. We agree that rules are there to support us in achieving the ideal society so most people are happy to follow them.</a:t>
            </a:r>
          </a:p>
        </p:txBody>
      </p:sp>
      <p:pic>
        <p:nvPicPr>
          <p:cNvPr id="14340" name="Picture 4" descr="bd19728_">
            <a:extLst>
              <a:ext uri="{FF2B5EF4-FFF2-40B4-BE49-F238E27FC236}">
                <a16:creationId xmlns:a16="http://schemas.microsoft.com/office/drawing/2014/main" id="{A1303A36-3622-43B2-ADB3-3F1B68074C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59376" y="4365626"/>
            <a:ext cx="1884363" cy="177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87E32A9-C8E1-4DAB-B343-8E13DEBB5FD3}"/>
              </a:ext>
            </a:extLst>
          </p:cNvPr>
          <p:cNvSpPr>
            <a:spLocks noGrp="1" noChangeArrowheads="1"/>
          </p:cNvSpPr>
          <p:nvPr>
            <p:ph type="title"/>
          </p:nvPr>
        </p:nvSpPr>
        <p:spPr/>
        <p:txBody>
          <a:bodyPr/>
          <a:lstStyle/>
          <a:p>
            <a:pPr eaLnBrk="1" hangingPunct="1"/>
            <a:r>
              <a:rPr lang="en-GB" altLang="en-US" sz="4000">
                <a:solidFill>
                  <a:srgbClr val="FF0000"/>
                </a:solidFill>
              </a:rPr>
              <a:t>The Conflict Approach thinks people follow rules because…</a:t>
            </a:r>
          </a:p>
        </p:txBody>
      </p:sp>
      <p:sp>
        <p:nvSpPr>
          <p:cNvPr id="15363" name="Rectangle 3">
            <a:extLst>
              <a:ext uri="{FF2B5EF4-FFF2-40B4-BE49-F238E27FC236}">
                <a16:creationId xmlns:a16="http://schemas.microsoft.com/office/drawing/2014/main" id="{0DFFE604-8BB9-470C-B097-D785F68BC0B9}"/>
              </a:ext>
            </a:extLst>
          </p:cNvPr>
          <p:cNvSpPr>
            <a:spLocks noGrp="1" noChangeArrowheads="1"/>
          </p:cNvSpPr>
          <p:nvPr>
            <p:ph type="body" idx="1"/>
          </p:nvPr>
        </p:nvSpPr>
        <p:spPr/>
        <p:txBody>
          <a:bodyPr/>
          <a:lstStyle/>
          <a:p>
            <a:pPr eaLnBrk="1" hangingPunct="1">
              <a:buFontTx/>
              <a:buNone/>
            </a:pPr>
            <a:r>
              <a:rPr lang="en-GB" altLang="en-US"/>
              <a:t>The people in charge decide most of society’s rules &amp; put consequences in place for when we don’t follow them. </a:t>
            </a:r>
          </a:p>
          <a:p>
            <a:pPr eaLnBrk="1" hangingPunct="1">
              <a:buFontTx/>
              <a:buNone/>
            </a:pPr>
            <a:endParaRPr lang="en-GB" altLang="en-US"/>
          </a:p>
        </p:txBody>
      </p:sp>
      <p:pic>
        <p:nvPicPr>
          <p:cNvPr id="15364" name="Picture 5" descr="j0424468">
            <a:extLst>
              <a:ext uri="{FF2B5EF4-FFF2-40B4-BE49-F238E27FC236}">
                <a16:creationId xmlns:a16="http://schemas.microsoft.com/office/drawing/2014/main" id="{6D26DC2B-DA69-4500-8642-7EBE2E48C2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6500" y="3716339"/>
            <a:ext cx="1981200" cy="186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3CF2BAC3-02F4-406E-B3FB-4248E9A31B14}"/>
              </a:ext>
            </a:extLst>
          </p:cNvPr>
          <p:cNvSpPr>
            <a:spLocks noGrp="1" noChangeArrowheads="1"/>
          </p:cNvSpPr>
          <p:nvPr>
            <p:ph type="title"/>
          </p:nvPr>
        </p:nvSpPr>
        <p:spPr/>
        <p:txBody>
          <a:bodyPr/>
          <a:lstStyle/>
          <a:p>
            <a:pPr eaLnBrk="1" hangingPunct="1"/>
            <a:r>
              <a:rPr lang="en-GB" altLang="en-US">
                <a:solidFill>
                  <a:srgbClr val="FF0000"/>
                </a:solidFill>
              </a:rPr>
              <a:t>Written rules</a:t>
            </a:r>
          </a:p>
        </p:txBody>
      </p:sp>
      <p:sp>
        <p:nvSpPr>
          <p:cNvPr id="16387" name="Rectangle 3">
            <a:extLst>
              <a:ext uri="{FF2B5EF4-FFF2-40B4-BE49-F238E27FC236}">
                <a16:creationId xmlns:a16="http://schemas.microsoft.com/office/drawing/2014/main" id="{963B6448-CA16-4DA8-BB10-8DF05D7B9C93}"/>
              </a:ext>
            </a:extLst>
          </p:cNvPr>
          <p:cNvSpPr>
            <a:spLocks noGrp="1" noChangeArrowheads="1"/>
          </p:cNvSpPr>
          <p:nvPr>
            <p:ph type="body" idx="1"/>
          </p:nvPr>
        </p:nvSpPr>
        <p:spPr/>
        <p:txBody>
          <a:bodyPr/>
          <a:lstStyle/>
          <a:p>
            <a:pPr algn="ctr" eaLnBrk="1" hangingPunct="1">
              <a:buFontTx/>
              <a:buNone/>
            </a:pPr>
            <a:r>
              <a:rPr lang="en-GB" altLang="en-US" sz="2800"/>
              <a:t>Written rules are everywhere and direct much of our behaviour. At school there are written expectations of behaviour, the highway code is a written rule book for driving, and on buses, planes and trains there are signs telling you what to do &amp; what not to do.</a:t>
            </a:r>
            <a:r>
              <a:rPr lang="en-GB" altLang="en-US"/>
              <a:t> </a:t>
            </a:r>
          </a:p>
        </p:txBody>
      </p:sp>
      <p:pic>
        <p:nvPicPr>
          <p:cNvPr id="16388" name="Picture 4" descr="j0411244">
            <a:extLst>
              <a:ext uri="{FF2B5EF4-FFF2-40B4-BE49-F238E27FC236}">
                <a16:creationId xmlns:a16="http://schemas.microsoft.com/office/drawing/2014/main" id="{8F31D75E-0201-4A28-86E5-EF5741FFD6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9651" y="188914"/>
            <a:ext cx="1603375" cy="151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5" descr="j0404397">
            <a:extLst>
              <a:ext uri="{FF2B5EF4-FFF2-40B4-BE49-F238E27FC236}">
                <a16:creationId xmlns:a16="http://schemas.microsoft.com/office/drawing/2014/main" id="{57BB1768-B34F-49AB-BBAF-FDE0F8C37E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95550" y="4292601"/>
            <a:ext cx="1193800"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6" descr="j0290958">
            <a:extLst>
              <a:ext uri="{FF2B5EF4-FFF2-40B4-BE49-F238E27FC236}">
                <a16:creationId xmlns:a16="http://schemas.microsoft.com/office/drawing/2014/main" id="{C7477545-1BBE-4DA6-9307-856B3C991BC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43925" y="188913"/>
            <a:ext cx="1600200" cy="149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1" name="Picture 7" descr="j0411270">
            <a:extLst>
              <a:ext uri="{FF2B5EF4-FFF2-40B4-BE49-F238E27FC236}">
                <a16:creationId xmlns:a16="http://schemas.microsoft.com/office/drawing/2014/main" id="{452025DF-C2FC-4D87-A944-93A77EA1A5A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83564" y="4292600"/>
            <a:ext cx="1976437" cy="186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2" name="Text Box 8">
            <a:extLst>
              <a:ext uri="{FF2B5EF4-FFF2-40B4-BE49-F238E27FC236}">
                <a16:creationId xmlns:a16="http://schemas.microsoft.com/office/drawing/2014/main" id="{C72F7DA9-24F8-4DA1-9135-8890172F33A1}"/>
              </a:ext>
            </a:extLst>
          </p:cNvPr>
          <p:cNvSpPr txBox="1">
            <a:spLocks noChangeArrowheads="1"/>
          </p:cNvSpPr>
          <p:nvPr/>
        </p:nvSpPr>
        <p:spPr bwMode="auto">
          <a:xfrm>
            <a:off x="5087938" y="4797426"/>
            <a:ext cx="1511300" cy="1131079"/>
          </a:xfrm>
          <a:prstGeom prst="rect">
            <a:avLst/>
          </a:prstGeom>
          <a:solidFill>
            <a:schemeClr val="accent1">
              <a:alpha val="43137"/>
            </a:schemeClr>
          </a:solidFill>
          <a:ln w="19050">
            <a:solidFill>
              <a:schemeClr val="tx1"/>
            </a:solidFill>
            <a:miter lim="800000"/>
            <a:headEnd/>
            <a:tailEnd/>
          </a:ln>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GB" altLang="en-US" sz="900" u="sng"/>
              <a:t>School Rules</a:t>
            </a:r>
          </a:p>
          <a:p>
            <a:pPr eaLnBrk="1" hangingPunct="1">
              <a:spcBef>
                <a:spcPct val="50000"/>
              </a:spcBef>
              <a:buFontTx/>
              <a:buAutoNum type="arabicPeriod"/>
            </a:pPr>
            <a:r>
              <a:rPr lang="en-GB" altLang="en-US" sz="900"/>
              <a:t>Don not take other peoples belongings</a:t>
            </a:r>
          </a:p>
          <a:p>
            <a:pPr eaLnBrk="1" hangingPunct="1">
              <a:spcBef>
                <a:spcPct val="50000"/>
              </a:spcBef>
              <a:buFontTx/>
              <a:buAutoNum type="arabicPeriod"/>
            </a:pPr>
            <a:r>
              <a:rPr lang="en-GB" altLang="en-US" sz="900"/>
              <a:t>Hands up!</a:t>
            </a:r>
          </a:p>
          <a:p>
            <a:pPr eaLnBrk="1" hangingPunct="1">
              <a:spcBef>
                <a:spcPct val="50000"/>
              </a:spcBef>
              <a:buFontTx/>
              <a:buAutoNum type="arabicPeriod"/>
            </a:pPr>
            <a:r>
              <a:rPr lang="en-GB" altLang="en-US" sz="900"/>
              <a:t>Don’t talk when the teacher is.</a:t>
            </a:r>
          </a:p>
        </p:txBody>
      </p:sp>
    </p:spTree>
  </p:cSld>
  <p:clrMapOvr>
    <a:masterClrMapping/>
  </p:clrMapOvr>
  <p:transition>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25990D42-32D3-4DC8-B95B-1AD7AF6C25CC}"/>
              </a:ext>
            </a:extLst>
          </p:cNvPr>
          <p:cNvSpPr>
            <a:spLocks noGrp="1" noChangeArrowheads="1"/>
          </p:cNvSpPr>
          <p:nvPr>
            <p:ph type="title"/>
          </p:nvPr>
        </p:nvSpPr>
        <p:spPr/>
        <p:txBody>
          <a:bodyPr/>
          <a:lstStyle/>
          <a:p>
            <a:pPr eaLnBrk="1" hangingPunct="1"/>
            <a:r>
              <a:rPr lang="en-GB" altLang="en-US">
                <a:solidFill>
                  <a:srgbClr val="FF0000"/>
                </a:solidFill>
              </a:rPr>
              <a:t>Written Rules</a:t>
            </a:r>
          </a:p>
        </p:txBody>
      </p:sp>
      <p:sp>
        <p:nvSpPr>
          <p:cNvPr id="17411" name="Rectangle 3">
            <a:extLst>
              <a:ext uri="{FF2B5EF4-FFF2-40B4-BE49-F238E27FC236}">
                <a16:creationId xmlns:a16="http://schemas.microsoft.com/office/drawing/2014/main" id="{CB5D70B3-BFDC-4493-89F5-BC92B6B36E85}"/>
              </a:ext>
            </a:extLst>
          </p:cNvPr>
          <p:cNvSpPr>
            <a:spLocks noGrp="1" noChangeArrowheads="1"/>
          </p:cNvSpPr>
          <p:nvPr>
            <p:ph type="body" idx="1"/>
          </p:nvPr>
        </p:nvSpPr>
        <p:spPr/>
        <p:txBody>
          <a:bodyPr/>
          <a:lstStyle/>
          <a:p>
            <a:pPr eaLnBrk="1" hangingPunct="1"/>
            <a:r>
              <a:rPr lang="en-GB" altLang="en-US"/>
              <a:t>List three of our school’s rules or expectations. For each one say why you think it is a necessary OR unnecessary rule.</a:t>
            </a:r>
          </a:p>
          <a:p>
            <a:pPr eaLnBrk="1" hangingPunct="1"/>
            <a:r>
              <a:rPr lang="en-GB" altLang="en-US"/>
              <a:t>Do you think society needs rules? What would happen if either we had no rules or people chose to ignore all rules?</a:t>
            </a:r>
          </a:p>
        </p:txBody>
      </p:sp>
      <p:pic>
        <p:nvPicPr>
          <p:cNvPr id="17412" name="Picture 4" descr="j0382613">
            <a:extLst>
              <a:ext uri="{FF2B5EF4-FFF2-40B4-BE49-F238E27FC236}">
                <a16:creationId xmlns:a16="http://schemas.microsoft.com/office/drawing/2014/main" id="{E356C539-899C-4EC4-9F6D-ECB5A1D208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6589" y="4797426"/>
            <a:ext cx="1831975" cy="183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5C8E4027-55BD-4B81-8804-CA7ECC7F7048}"/>
              </a:ext>
            </a:extLst>
          </p:cNvPr>
          <p:cNvSpPr>
            <a:spLocks noGrp="1" noChangeArrowheads="1"/>
          </p:cNvSpPr>
          <p:nvPr>
            <p:ph type="title"/>
          </p:nvPr>
        </p:nvSpPr>
        <p:spPr/>
        <p:txBody>
          <a:bodyPr/>
          <a:lstStyle/>
          <a:p>
            <a:pPr eaLnBrk="1" hangingPunct="1"/>
            <a:r>
              <a:rPr lang="en-GB" altLang="en-US" sz="4000">
                <a:solidFill>
                  <a:srgbClr val="FF0000"/>
                </a:solidFill>
              </a:rPr>
              <a:t>Agencies of Formal Social Control</a:t>
            </a:r>
          </a:p>
        </p:txBody>
      </p:sp>
      <p:sp>
        <p:nvSpPr>
          <p:cNvPr id="18435" name="Rectangle 3">
            <a:extLst>
              <a:ext uri="{FF2B5EF4-FFF2-40B4-BE49-F238E27FC236}">
                <a16:creationId xmlns:a16="http://schemas.microsoft.com/office/drawing/2014/main" id="{7E80CBF8-7085-4670-B7B9-980BA40D70CF}"/>
              </a:ext>
            </a:extLst>
          </p:cNvPr>
          <p:cNvSpPr>
            <a:spLocks noGrp="1" noChangeArrowheads="1"/>
          </p:cNvSpPr>
          <p:nvPr>
            <p:ph type="body" idx="1"/>
          </p:nvPr>
        </p:nvSpPr>
        <p:spPr/>
        <p:txBody>
          <a:bodyPr/>
          <a:lstStyle/>
          <a:p>
            <a:pPr eaLnBrk="1" hangingPunct="1">
              <a:buFontTx/>
              <a:buNone/>
            </a:pPr>
            <a:endParaRPr lang="en-GB" altLang="en-US"/>
          </a:p>
          <a:p>
            <a:pPr eaLnBrk="1" hangingPunct="1">
              <a:buFontTx/>
              <a:buNone/>
            </a:pPr>
            <a:r>
              <a:rPr lang="en-GB" altLang="en-US"/>
              <a:t>Agencies of formal social control exist to make sure people stick to the written rules of society.</a:t>
            </a:r>
          </a:p>
        </p:txBody>
      </p:sp>
    </p:spTree>
  </p:cSld>
  <p:clrMapOvr>
    <a:masterClrMapping/>
  </p:clrMapOvr>
  <p:transition>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7A34201C-653B-4A18-91E6-7689444F0E4B}"/>
              </a:ext>
            </a:extLst>
          </p:cNvPr>
          <p:cNvSpPr>
            <a:spLocks noGrp="1" noChangeArrowheads="1"/>
          </p:cNvSpPr>
          <p:nvPr>
            <p:ph type="title"/>
          </p:nvPr>
        </p:nvSpPr>
        <p:spPr>
          <a:xfrm>
            <a:off x="1847850" y="274639"/>
            <a:ext cx="8362950" cy="1641475"/>
          </a:xfrm>
        </p:spPr>
        <p:txBody>
          <a:bodyPr/>
          <a:lstStyle/>
          <a:p>
            <a:pPr eaLnBrk="1" hangingPunct="1"/>
            <a:r>
              <a:rPr lang="en-GB" altLang="en-US" sz="3200"/>
              <a:t>What happens to people who break the written rules of society? </a:t>
            </a:r>
            <a:br>
              <a:rPr lang="en-GB" altLang="en-US" sz="3200"/>
            </a:br>
            <a:r>
              <a:rPr lang="en-GB" altLang="en-US" sz="3200">
                <a:solidFill>
                  <a:srgbClr val="FF0000"/>
                </a:solidFill>
              </a:rPr>
              <a:t>Discuss the consequences of the following actions…</a:t>
            </a:r>
          </a:p>
        </p:txBody>
      </p:sp>
      <p:sp>
        <p:nvSpPr>
          <p:cNvPr id="19459" name="Rectangle 3">
            <a:extLst>
              <a:ext uri="{FF2B5EF4-FFF2-40B4-BE49-F238E27FC236}">
                <a16:creationId xmlns:a16="http://schemas.microsoft.com/office/drawing/2014/main" id="{8B8D1BCD-BA43-47CD-A1BB-4BF56409F93E}"/>
              </a:ext>
            </a:extLst>
          </p:cNvPr>
          <p:cNvSpPr>
            <a:spLocks noGrp="1" noChangeArrowheads="1"/>
          </p:cNvSpPr>
          <p:nvPr>
            <p:ph type="body" idx="1"/>
          </p:nvPr>
        </p:nvSpPr>
        <p:spPr>
          <a:xfrm>
            <a:off x="1981200" y="2205038"/>
            <a:ext cx="8229600" cy="3529012"/>
          </a:xfrm>
        </p:spPr>
        <p:txBody>
          <a:bodyPr/>
          <a:lstStyle/>
          <a:p>
            <a:pPr eaLnBrk="1" hangingPunct="1">
              <a:buFontTx/>
              <a:buNone/>
            </a:pPr>
            <a:r>
              <a:rPr lang="en-GB" altLang="en-US"/>
              <a:t>Murder</a:t>
            </a:r>
          </a:p>
          <a:p>
            <a:pPr eaLnBrk="1" hangingPunct="1">
              <a:buFontTx/>
              <a:buNone/>
            </a:pPr>
            <a:r>
              <a:rPr lang="en-GB" altLang="en-US"/>
              <a:t>Rape</a:t>
            </a:r>
          </a:p>
          <a:p>
            <a:pPr eaLnBrk="1" hangingPunct="1">
              <a:buFontTx/>
              <a:buNone/>
            </a:pPr>
            <a:r>
              <a:rPr lang="en-GB" altLang="en-US"/>
              <a:t>Theft</a:t>
            </a:r>
          </a:p>
          <a:p>
            <a:pPr eaLnBrk="1" hangingPunct="1">
              <a:buFontTx/>
              <a:buNone/>
            </a:pPr>
            <a:r>
              <a:rPr lang="en-GB" altLang="en-US"/>
              <a:t>Assault</a:t>
            </a:r>
          </a:p>
          <a:p>
            <a:pPr eaLnBrk="1" hangingPunct="1">
              <a:buFontTx/>
              <a:buNone/>
            </a:pPr>
            <a:r>
              <a:rPr lang="en-GB" altLang="en-US"/>
              <a:t>Speeding</a:t>
            </a:r>
          </a:p>
          <a:p>
            <a:pPr eaLnBrk="1" hangingPunct="1">
              <a:buFontTx/>
              <a:buNone/>
            </a:pPr>
            <a:r>
              <a:rPr lang="en-GB" altLang="en-US"/>
              <a:t>Drink driving</a:t>
            </a:r>
          </a:p>
        </p:txBody>
      </p:sp>
      <p:sp>
        <p:nvSpPr>
          <p:cNvPr id="32772" name="WordArt 4">
            <a:extLst>
              <a:ext uri="{FF2B5EF4-FFF2-40B4-BE49-F238E27FC236}">
                <a16:creationId xmlns:a16="http://schemas.microsoft.com/office/drawing/2014/main" id="{256C490F-EA90-4F83-AFF6-CCF3D6F1EFA4}"/>
              </a:ext>
            </a:extLst>
          </p:cNvPr>
          <p:cNvSpPr>
            <a:spLocks noChangeArrowheads="1" noChangeShapeType="1" noTextEdit="1"/>
          </p:cNvSpPr>
          <p:nvPr/>
        </p:nvSpPr>
        <p:spPr bwMode="auto">
          <a:xfrm>
            <a:off x="4367214" y="2060575"/>
            <a:ext cx="5832475" cy="3168650"/>
          </a:xfrm>
          <a:prstGeom prst="rect">
            <a:avLst/>
          </a:prstGeom>
        </p:spPr>
        <p:txBody>
          <a:bodyPr wrap="none" fromWordArt="1">
            <a:prstTxWarp prst="textSlantUp">
              <a:avLst>
                <a:gd name="adj" fmla="val 32056"/>
              </a:avLst>
            </a:prstTxWarp>
          </a:bodyPr>
          <a:lstStyle/>
          <a:p>
            <a:pPr algn="ctr"/>
            <a:r>
              <a:rPr lang="en-GB"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Comic Sans MS" panose="030F0702030302020204" pitchFamily="66" charset="0"/>
              </a:rPr>
              <a:t>If you did one </a:t>
            </a:r>
          </a:p>
          <a:p>
            <a:pPr algn="ctr"/>
            <a:r>
              <a:rPr lang="en-GB"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Comic Sans MS" panose="030F0702030302020204" pitchFamily="66" charset="0"/>
              </a:rPr>
              <a:t>of these actions</a:t>
            </a:r>
          </a:p>
          <a:p>
            <a:pPr algn="ctr"/>
            <a:r>
              <a:rPr lang="en-GB"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Comic Sans MS" panose="030F0702030302020204" pitchFamily="66" charset="0"/>
              </a:rPr>
              <a:t>what might happen?</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2772"/>
                                        </p:tgtEl>
                                        <p:attrNameLst>
                                          <p:attrName>style.visibility</p:attrName>
                                        </p:attrNameLst>
                                      </p:cBhvr>
                                      <p:to>
                                        <p:strVal val="visible"/>
                                      </p:to>
                                    </p:set>
                                    <p:anim calcmode="lin" valueType="num">
                                      <p:cBhvr>
                                        <p:cTn id="7" dur="500" fill="hold"/>
                                        <p:tgtEl>
                                          <p:spTgt spid="32772"/>
                                        </p:tgtEl>
                                        <p:attrNameLst>
                                          <p:attrName>ppt_w</p:attrName>
                                        </p:attrNameLst>
                                      </p:cBhvr>
                                      <p:tavLst>
                                        <p:tav tm="0">
                                          <p:val>
                                            <p:fltVal val="0"/>
                                          </p:val>
                                        </p:tav>
                                        <p:tav tm="100000">
                                          <p:val>
                                            <p:strVal val="#ppt_w"/>
                                          </p:val>
                                        </p:tav>
                                      </p:tavLst>
                                    </p:anim>
                                    <p:anim calcmode="lin" valueType="num">
                                      <p:cBhvr>
                                        <p:cTn id="8" dur="500" fill="hold"/>
                                        <p:tgtEl>
                                          <p:spTgt spid="32772"/>
                                        </p:tgtEl>
                                        <p:attrNameLst>
                                          <p:attrName>ppt_h</p:attrName>
                                        </p:attrNameLst>
                                      </p:cBhvr>
                                      <p:tavLst>
                                        <p:tav tm="0">
                                          <p:val>
                                            <p:fltVal val="0"/>
                                          </p:val>
                                        </p:tav>
                                        <p:tav tm="100000">
                                          <p:val>
                                            <p:strVal val="#ppt_h"/>
                                          </p:val>
                                        </p:tav>
                                      </p:tavLst>
                                    </p:anim>
                                    <p:anim calcmode="lin" valueType="num">
                                      <p:cBhvr>
                                        <p:cTn id="9" dur="500" fill="hold"/>
                                        <p:tgtEl>
                                          <p:spTgt spid="32772"/>
                                        </p:tgtEl>
                                        <p:attrNameLst>
                                          <p:attrName>style.rotation</p:attrName>
                                        </p:attrNameLst>
                                      </p:cBhvr>
                                      <p:tavLst>
                                        <p:tav tm="0">
                                          <p:val>
                                            <p:fltVal val="360"/>
                                          </p:val>
                                        </p:tav>
                                        <p:tav tm="100000">
                                          <p:val>
                                            <p:fltVal val="0"/>
                                          </p:val>
                                        </p:tav>
                                      </p:tavLst>
                                    </p:anim>
                                    <p:animEffect transition="in" filter="fade">
                                      <p:cBhvr>
                                        <p:cTn id="10" dur="500"/>
                                        <p:tgtEl>
                                          <p:spTgt spid="327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36C0EBBB-EA89-43E4-8E54-C75F73B6FBB2}"/>
              </a:ext>
            </a:extLst>
          </p:cNvPr>
          <p:cNvSpPr>
            <a:spLocks noGrp="1" noChangeArrowheads="1"/>
          </p:cNvSpPr>
          <p:nvPr>
            <p:ph type="title"/>
          </p:nvPr>
        </p:nvSpPr>
        <p:spPr>
          <a:xfrm>
            <a:off x="1992314" y="274639"/>
            <a:ext cx="8218487" cy="1209675"/>
          </a:xfrm>
        </p:spPr>
        <p:txBody>
          <a:bodyPr/>
          <a:lstStyle/>
          <a:p>
            <a:pPr eaLnBrk="1" hangingPunct="1"/>
            <a:r>
              <a:rPr lang="en-GB" altLang="en-US" sz="4000">
                <a:solidFill>
                  <a:srgbClr val="FF0000"/>
                </a:solidFill>
              </a:rPr>
              <a:t>Agencies of Formal Social Control </a:t>
            </a:r>
            <a:br>
              <a:rPr lang="en-GB" altLang="en-US" sz="4000">
                <a:solidFill>
                  <a:srgbClr val="FF0000"/>
                </a:solidFill>
              </a:rPr>
            </a:br>
            <a:r>
              <a:rPr lang="en-GB" altLang="en-US" sz="2400">
                <a:solidFill>
                  <a:srgbClr val="FF0000"/>
                </a:solidFill>
              </a:rPr>
              <a:t>How do we get people to obey written laws &amp; what happens if people break written laws?</a:t>
            </a:r>
          </a:p>
        </p:txBody>
      </p:sp>
      <p:sp>
        <p:nvSpPr>
          <p:cNvPr id="20483" name="Rectangle 3">
            <a:extLst>
              <a:ext uri="{FF2B5EF4-FFF2-40B4-BE49-F238E27FC236}">
                <a16:creationId xmlns:a16="http://schemas.microsoft.com/office/drawing/2014/main" id="{8C1ADA6A-75BC-474D-B64B-16DAC64655E7}"/>
              </a:ext>
            </a:extLst>
          </p:cNvPr>
          <p:cNvSpPr>
            <a:spLocks noGrp="1" noChangeArrowheads="1"/>
          </p:cNvSpPr>
          <p:nvPr>
            <p:ph type="body" idx="1"/>
          </p:nvPr>
        </p:nvSpPr>
        <p:spPr>
          <a:xfrm>
            <a:off x="1992313" y="1700213"/>
            <a:ext cx="8229600" cy="4857750"/>
          </a:xfrm>
        </p:spPr>
        <p:txBody>
          <a:bodyPr/>
          <a:lstStyle/>
          <a:p>
            <a:pPr eaLnBrk="1" hangingPunct="1">
              <a:lnSpc>
                <a:spcPct val="80000"/>
              </a:lnSpc>
              <a:buFontTx/>
              <a:buAutoNum type="arabicPeriod"/>
            </a:pPr>
            <a:r>
              <a:rPr lang="en-GB" altLang="en-US" sz="2000"/>
              <a:t>The Government are know as the legislature, they actually create &amp; invent the laws that tell us how to behave. E.g. it is illegal to steal another person’s belongings.</a:t>
            </a:r>
          </a:p>
          <a:p>
            <a:pPr eaLnBrk="1" hangingPunct="1">
              <a:lnSpc>
                <a:spcPct val="80000"/>
              </a:lnSpc>
              <a:buFontTx/>
              <a:buAutoNum type="arabicPeriod"/>
            </a:pPr>
            <a:r>
              <a:rPr lang="en-GB" altLang="en-US" sz="2000"/>
              <a:t>The Police try to enforce those laws. When a written law is broken they respond to the complaint and investigate what happened.</a:t>
            </a:r>
          </a:p>
          <a:p>
            <a:pPr eaLnBrk="1" hangingPunct="1">
              <a:lnSpc>
                <a:spcPct val="80000"/>
              </a:lnSpc>
              <a:buFontTx/>
              <a:buAutoNum type="arabicPeriod"/>
            </a:pPr>
            <a:r>
              <a:rPr lang="en-GB" altLang="en-US" sz="2000"/>
              <a:t>The Judges and Law Courts deal with criminals who have been caught by the Police. They look at the case and find the person guilty or not. Guilty criminals are sentenced with either community service, fines or time in prison. </a:t>
            </a:r>
          </a:p>
          <a:p>
            <a:pPr eaLnBrk="1" hangingPunct="1">
              <a:lnSpc>
                <a:spcPct val="80000"/>
              </a:lnSpc>
              <a:buFontTx/>
              <a:buAutoNum type="arabicPeriod"/>
            </a:pPr>
            <a:r>
              <a:rPr lang="en-GB" altLang="en-US" sz="2000"/>
              <a:t>The Prison service lock up criminals to protect society from them and also act as a deterrent to others thinking of breaking laws. Prisons also try to rehabilitate criminals so that they won't break laws again when they are released.</a:t>
            </a:r>
          </a:p>
          <a:p>
            <a:pPr eaLnBrk="1" hangingPunct="1">
              <a:lnSpc>
                <a:spcPct val="80000"/>
              </a:lnSpc>
              <a:buFontTx/>
              <a:buNone/>
            </a:pPr>
            <a:endParaRPr lang="en-GB" altLang="en-US" sz="2000"/>
          </a:p>
          <a:p>
            <a:pPr algn="ctr" eaLnBrk="1" hangingPunct="1">
              <a:lnSpc>
                <a:spcPct val="80000"/>
              </a:lnSpc>
              <a:buFontTx/>
              <a:buNone/>
            </a:pPr>
            <a:r>
              <a:rPr lang="en-GB" altLang="en-US" sz="2800">
                <a:solidFill>
                  <a:schemeClr val="accent2"/>
                </a:solidFill>
              </a:rPr>
              <a:t>On your worksheet briefly say </a:t>
            </a:r>
          </a:p>
          <a:p>
            <a:pPr algn="ctr" eaLnBrk="1" hangingPunct="1">
              <a:lnSpc>
                <a:spcPct val="80000"/>
              </a:lnSpc>
              <a:buFontTx/>
              <a:buNone/>
            </a:pPr>
            <a:r>
              <a:rPr lang="en-GB" altLang="en-US" sz="2800">
                <a:solidFill>
                  <a:schemeClr val="accent2"/>
                </a:solidFill>
              </a:rPr>
              <a:t>what each part of the system does.</a:t>
            </a:r>
          </a:p>
        </p:txBody>
      </p:sp>
    </p:spTree>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305C8C6-2C5A-4A6A-B303-7CA5A7386384}"/>
              </a:ext>
            </a:extLst>
          </p:cNvPr>
          <p:cNvSpPr>
            <a:spLocks noGrp="1" noChangeArrowheads="1"/>
          </p:cNvSpPr>
          <p:nvPr>
            <p:ph type="ctrTitle"/>
          </p:nvPr>
        </p:nvSpPr>
        <p:spPr>
          <a:xfrm>
            <a:off x="2135188" y="908051"/>
            <a:ext cx="7772400" cy="1470025"/>
          </a:xfrm>
        </p:spPr>
        <p:txBody>
          <a:bodyPr/>
          <a:lstStyle/>
          <a:p>
            <a:pPr eaLnBrk="1" hangingPunct="1"/>
            <a:r>
              <a:rPr lang="en-GB" altLang="en-US">
                <a:solidFill>
                  <a:srgbClr val="FF0000"/>
                </a:solidFill>
              </a:rPr>
              <a:t>Learning Objective:</a:t>
            </a:r>
          </a:p>
        </p:txBody>
      </p:sp>
      <p:sp>
        <p:nvSpPr>
          <p:cNvPr id="3075" name="Rectangle 3">
            <a:extLst>
              <a:ext uri="{FF2B5EF4-FFF2-40B4-BE49-F238E27FC236}">
                <a16:creationId xmlns:a16="http://schemas.microsoft.com/office/drawing/2014/main" id="{8D65DECD-B548-4F73-B55D-5B9932220E88}"/>
              </a:ext>
            </a:extLst>
          </p:cNvPr>
          <p:cNvSpPr>
            <a:spLocks noGrp="1" noChangeArrowheads="1"/>
          </p:cNvSpPr>
          <p:nvPr>
            <p:ph type="subTitle" idx="1"/>
          </p:nvPr>
        </p:nvSpPr>
        <p:spPr>
          <a:xfrm>
            <a:off x="2895600" y="2349500"/>
            <a:ext cx="6400800" cy="3887788"/>
          </a:xfrm>
        </p:spPr>
        <p:txBody>
          <a:bodyPr/>
          <a:lstStyle/>
          <a:p>
            <a:pPr eaLnBrk="1" hangingPunct="1"/>
            <a:r>
              <a:rPr lang="en-GB" altLang="en-US"/>
              <a:t>To recap:</a:t>
            </a:r>
          </a:p>
          <a:p>
            <a:pPr eaLnBrk="1" hangingPunct="1"/>
            <a:r>
              <a:rPr lang="en-GB" altLang="en-US"/>
              <a:t>What is crime &amp; deviance? </a:t>
            </a:r>
          </a:p>
          <a:p>
            <a:pPr eaLnBrk="1" hangingPunct="1"/>
            <a:r>
              <a:rPr lang="en-GB" altLang="en-US"/>
              <a:t>How are they different?</a:t>
            </a:r>
          </a:p>
          <a:p>
            <a:pPr eaLnBrk="1" hangingPunct="1"/>
            <a:endParaRPr lang="en-GB" altLang="en-US">
              <a:solidFill>
                <a:schemeClr val="accent2"/>
              </a:solidFill>
            </a:endParaRPr>
          </a:p>
        </p:txBody>
      </p:sp>
      <p:pic>
        <p:nvPicPr>
          <p:cNvPr id="3076" name="Picture 4" descr="j0290885">
            <a:extLst>
              <a:ext uri="{FF2B5EF4-FFF2-40B4-BE49-F238E27FC236}">
                <a16:creationId xmlns:a16="http://schemas.microsoft.com/office/drawing/2014/main" id="{9C135DCB-6821-4695-AB1F-9F7181FD37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3475" y="4221163"/>
            <a:ext cx="2427288" cy="2208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29F73E44-47C2-42DA-85DB-3D6B4FB5876A}"/>
              </a:ext>
            </a:extLst>
          </p:cNvPr>
          <p:cNvSpPr>
            <a:spLocks noGrp="1" noChangeArrowheads="1"/>
          </p:cNvSpPr>
          <p:nvPr>
            <p:ph type="title"/>
          </p:nvPr>
        </p:nvSpPr>
        <p:spPr/>
        <p:txBody>
          <a:bodyPr/>
          <a:lstStyle/>
          <a:p>
            <a:pPr eaLnBrk="1" hangingPunct="1"/>
            <a:r>
              <a:rPr lang="en-GB" altLang="en-US" sz="4000">
                <a:solidFill>
                  <a:srgbClr val="FF0000"/>
                </a:solidFill>
              </a:rPr>
              <a:t>Agencies of Informal Social Control</a:t>
            </a:r>
          </a:p>
        </p:txBody>
      </p:sp>
      <p:sp>
        <p:nvSpPr>
          <p:cNvPr id="21507" name="Rectangle 3">
            <a:extLst>
              <a:ext uri="{FF2B5EF4-FFF2-40B4-BE49-F238E27FC236}">
                <a16:creationId xmlns:a16="http://schemas.microsoft.com/office/drawing/2014/main" id="{FAAFAED3-0CDC-4D04-A89A-333F65C8DB7D}"/>
              </a:ext>
            </a:extLst>
          </p:cNvPr>
          <p:cNvSpPr>
            <a:spLocks noGrp="1" noChangeArrowheads="1"/>
          </p:cNvSpPr>
          <p:nvPr>
            <p:ph type="body" idx="1"/>
          </p:nvPr>
        </p:nvSpPr>
        <p:spPr/>
        <p:txBody>
          <a:bodyPr/>
          <a:lstStyle/>
          <a:p>
            <a:pPr eaLnBrk="1" hangingPunct="1">
              <a:buFontTx/>
              <a:buNone/>
            </a:pPr>
            <a:r>
              <a:rPr lang="en-GB" altLang="en-US"/>
              <a:t>We generally know what actions are approved of or disproved of by others and we learn this in an informal way through informal agencies of social control. When we act in a particular way our peers, family or workmates will react depending if the action is desired or not.</a:t>
            </a:r>
          </a:p>
        </p:txBody>
      </p:sp>
    </p:spTree>
  </p:cSld>
  <p:clrMapOvr>
    <a:masterClrMapping/>
  </p:clrMapOvr>
  <p:transition>
    <p:rand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B8B1B848-0EEF-441D-911B-B030C0273F69}"/>
              </a:ext>
            </a:extLst>
          </p:cNvPr>
          <p:cNvSpPr>
            <a:spLocks noGrp="1" noChangeArrowheads="1"/>
          </p:cNvSpPr>
          <p:nvPr>
            <p:ph type="title"/>
          </p:nvPr>
        </p:nvSpPr>
        <p:spPr/>
        <p:txBody>
          <a:bodyPr/>
          <a:lstStyle/>
          <a:p>
            <a:pPr eaLnBrk="1" hangingPunct="1"/>
            <a:r>
              <a:rPr lang="en-GB" altLang="en-US">
                <a:solidFill>
                  <a:srgbClr val="FF0000"/>
                </a:solidFill>
              </a:rPr>
              <a:t>Taken-for-granted rules</a:t>
            </a:r>
          </a:p>
        </p:txBody>
      </p:sp>
      <p:sp>
        <p:nvSpPr>
          <p:cNvPr id="22531" name="Rectangle 3">
            <a:extLst>
              <a:ext uri="{FF2B5EF4-FFF2-40B4-BE49-F238E27FC236}">
                <a16:creationId xmlns:a16="http://schemas.microsoft.com/office/drawing/2014/main" id="{5F8CEE43-0BF5-427B-8008-C9CB8E008ED7}"/>
              </a:ext>
            </a:extLst>
          </p:cNvPr>
          <p:cNvSpPr>
            <a:spLocks noGrp="1" noChangeArrowheads="1"/>
          </p:cNvSpPr>
          <p:nvPr>
            <p:ph type="body" idx="1"/>
          </p:nvPr>
        </p:nvSpPr>
        <p:spPr/>
        <p:txBody>
          <a:bodyPr/>
          <a:lstStyle/>
          <a:p>
            <a:pPr eaLnBrk="1" hangingPunct="1"/>
            <a:r>
              <a:rPr lang="en-GB" altLang="en-US" sz="2800"/>
              <a:t>We take much of our behaviour for granted and don’t even realise that we are conforming to taken-for-granted rules. They are learnt subconsciously through </a:t>
            </a:r>
            <a:r>
              <a:rPr lang="en-GB" altLang="en-US" sz="2800">
                <a:solidFill>
                  <a:srgbClr val="FF0000"/>
                </a:solidFill>
              </a:rPr>
              <a:t>socialisation.</a:t>
            </a:r>
          </a:p>
          <a:p>
            <a:pPr eaLnBrk="1" hangingPunct="1"/>
            <a:r>
              <a:rPr lang="en-GB" altLang="en-US" sz="2800"/>
              <a:t>E.g. at home you’d happily make a cup of tea or take a shower without asking. But at a distant relatives or friends house or in a restaurant you would not help yourself to cups of tea or nip for a quick shower without causing shock and confusion!</a:t>
            </a:r>
          </a:p>
        </p:txBody>
      </p:sp>
      <p:pic>
        <p:nvPicPr>
          <p:cNvPr id="22532" name="Picture 4" descr="j0236446">
            <a:extLst>
              <a:ext uri="{FF2B5EF4-FFF2-40B4-BE49-F238E27FC236}">
                <a16:creationId xmlns:a16="http://schemas.microsoft.com/office/drawing/2014/main" id="{880989A0-575A-4778-884C-4E01DD75BCA6}"/>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88388" y="5130800"/>
            <a:ext cx="1727200" cy="172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6" descr="j0282738">
            <a:extLst>
              <a:ext uri="{FF2B5EF4-FFF2-40B4-BE49-F238E27FC236}">
                <a16:creationId xmlns:a16="http://schemas.microsoft.com/office/drawing/2014/main" id="{31613F0A-B076-46D3-ACA2-F5DD6FE88984}"/>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9191625" y="188913"/>
            <a:ext cx="1219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4" name="Picture 7" descr="j0178843">
            <a:extLst>
              <a:ext uri="{FF2B5EF4-FFF2-40B4-BE49-F238E27FC236}">
                <a16:creationId xmlns:a16="http://schemas.microsoft.com/office/drawing/2014/main" id="{8739FEB6-0782-4CF8-B4FE-0E242CEA94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9289" y="260350"/>
            <a:ext cx="928687"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5B2AE327-7DB4-4F1E-87C3-AB29ACFDDA35}"/>
              </a:ext>
            </a:extLst>
          </p:cNvPr>
          <p:cNvSpPr>
            <a:spLocks noGrp="1" noChangeArrowheads="1"/>
          </p:cNvSpPr>
          <p:nvPr>
            <p:ph type="title"/>
          </p:nvPr>
        </p:nvSpPr>
        <p:spPr/>
        <p:txBody>
          <a:bodyPr/>
          <a:lstStyle/>
          <a:p>
            <a:pPr eaLnBrk="1" hangingPunct="1"/>
            <a:r>
              <a:rPr lang="en-GB" altLang="en-US" u="sng">
                <a:solidFill>
                  <a:srgbClr val="FF0000"/>
                </a:solidFill>
              </a:rPr>
              <a:t>Taken-for-granted rules</a:t>
            </a:r>
          </a:p>
        </p:txBody>
      </p:sp>
      <p:sp>
        <p:nvSpPr>
          <p:cNvPr id="23555" name="Rectangle 3">
            <a:extLst>
              <a:ext uri="{FF2B5EF4-FFF2-40B4-BE49-F238E27FC236}">
                <a16:creationId xmlns:a16="http://schemas.microsoft.com/office/drawing/2014/main" id="{3757DC6E-B722-4A96-B6C6-1DE2D65D2606}"/>
              </a:ext>
            </a:extLst>
          </p:cNvPr>
          <p:cNvSpPr>
            <a:spLocks noGrp="1" noChangeArrowheads="1"/>
          </p:cNvSpPr>
          <p:nvPr>
            <p:ph type="body" idx="1"/>
          </p:nvPr>
        </p:nvSpPr>
        <p:spPr>
          <a:xfrm>
            <a:off x="1981200" y="2133601"/>
            <a:ext cx="8229600" cy="3992563"/>
          </a:xfrm>
        </p:spPr>
        <p:txBody>
          <a:bodyPr/>
          <a:lstStyle/>
          <a:p>
            <a:pPr algn="ctr" eaLnBrk="1" hangingPunct="1">
              <a:buFontTx/>
              <a:buNone/>
            </a:pPr>
            <a:r>
              <a:rPr lang="en-GB" altLang="en-US"/>
              <a:t>Give two examples of taken-for-granted rules. Think about interviews, holidays, toilet habits, relationships with others etc!</a:t>
            </a:r>
          </a:p>
        </p:txBody>
      </p:sp>
      <p:pic>
        <p:nvPicPr>
          <p:cNvPr id="23556" name="Picture 5" descr="j0282738">
            <a:extLst>
              <a:ext uri="{FF2B5EF4-FFF2-40B4-BE49-F238E27FC236}">
                <a16:creationId xmlns:a16="http://schemas.microsoft.com/office/drawing/2014/main" id="{61AC03BC-F7D0-4476-AB88-DB10E92287ED}"/>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191625" y="188913"/>
            <a:ext cx="1219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7" name="Picture 6" descr="j0178843">
            <a:extLst>
              <a:ext uri="{FF2B5EF4-FFF2-40B4-BE49-F238E27FC236}">
                <a16:creationId xmlns:a16="http://schemas.microsoft.com/office/drawing/2014/main" id="{1F5BD9D8-7D0F-4FA3-9D32-D73097C04B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9289" y="188913"/>
            <a:ext cx="928687"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8" name="Picture 7" descr="j0382613">
            <a:extLst>
              <a:ext uri="{FF2B5EF4-FFF2-40B4-BE49-F238E27FC236}">
                <a16:creationId xmlns:a16="http://schemas.microsoft.com/office/drawing/2014/main" id="{4BC51FD3-AD5B-4BCA-9437-B3CFC673B53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4221164"/>
            <a:ext cx="2408238" cy="240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974772FD-E88C-4B76-9F37-5C6B9E68516B}"/>
              </a:ext>
            </a:extLst>
          </p:cNvPr>
          <p:cNvSpPr>
            <a:spLocks noGrp="1" noChangeArrowheads="1"/>
          </p:cNvSpPr>
          <p:nvPr>
            <p:ph type="title"/>
          </p:nvPr>
        </p:nvSpPr>
        <p:spPr/>
        <p:txBody>
          <a:bodyPr/>
          <a:lstStyle/>
          <a:p>
            <a:pPr eaLnBrk="1" hangingPunct="1"/>
            <a:r>
              <a:rPr lang="en-GB" altLang="en-US">
                <a:solidFill>
                  <a:srgbClr val="FF0000"/>
                </a:solidFill>
              </a:rPr>
              <a:t>Think Super Nanny!!!</a:t>
            </a:r>
          </a:p>
        </p:txBody>
      </p:sp>
      <p:sp>
        <p:nvSpPr>
          <p:cNvPr id="24579" name="Rectangle 3">
            <a:extLst>
              <a:ext uri="{FF2B5EF4-FFF2-40B4-BE49-F238E27FC236}">
                <a16:creationId xmlns:a16="http://schemas.microsoft.com/office/drawing/2014/main" id="{9401C9C2-A989-492E-994A-929A79D6FE78}"/>
              </a:ext>
            </a:extLst>
          </p:cNvPr>
          <p:cNvSpPr>
            <a:spLocks noGrp="1" noChangeArrowheads="1"/>
          </p:cNvSpPr>
          <p:nvPr>
            <p:ph type="body" idx="1"/>
          </p:nvPr>
        </p:nvSpPr>
        <p:spPr>
          <a:xfrm>
            <a:off x="1981200" y="1600201"/>
            <a:ext cx="5410200" cy="4525963"/>
          </a:xfrm>
        </p:spPr>
        <p:txBody>
          <a:bodyPr/>
          <a:lstStyle/>
          <a:p>
            <a:pPr eaLnBrk="1" hangingPunct="1"/>
            <a:r>
              <a:rPr lang="en-GB" altLang="en-US"/>
              <a:t>When the children misbehave they are sent to the naughty step, when they behave in the correct way they receive hugs, praise and sometimes rewards- in an </a:t>
            </a:r>
            <a:r>
              <a:rPr lang="en-GB" altLang="en-US">
                <a:solidFill>
                  <a:srgbClr val="FF0000"/>
                </a:solidFill>
              </a:rPr>
              <a:t>informal </a:t>
            </a:r>
            <a:r>
              <a:rPr lang="en-GB" altLang="en-US"/>
              <a:t>way this controls the child’s behaviour.</a:t>
            </a:r>
          </a:p>
        </p:txBody>
      </p:sp>
      <p:pic>
        <p:nvPicPr>
          <p:cNvPr id="24580" name="Picture 5" descr="supernanny_narrowweb__200x352">
            <a:extLst>
              <a:ext uri="{FF2B5EF4-FFF2-40B4-BE49-F238E27FC236}">
                <a16:creationId xmlns:a16="http://schemas.microsoft.com/office/drawing/2014/main" id="{52EFD66B-AB49-455E-88C4-A3B7BDC05F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5864" y="1773238"/>
            <a:ext cx="2536825" cy="446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72A974DB-DA4D-4DAD-A55C-2C015B408CD9}"/>
              </a:ext>
            </a:extLst>
          </p:cNvPr>
          <p:cNvSpPr>
            <a:spLocks noGrp="1" noChangeArrowheads="1"/>
          </p:cNvSpPr>
          <p:nvPr>
            <p:ph type="title"/>
          </p:nvPr>
        </p:nvSpPr>
        <p:spPr/>
        <p:txBody>
          <a:bodyPr/>
          <a:lstStyle/>
          <a:p>
            <a:pPr eaLnBrk="1" hangingPunct="1"/>
            <a:r>
              <a:rPr lang="en-GB" altLang="en-US"/>
              <a:t>Unwanted behaviour</a:t>
            </a:r>
          </a:p>
        </p:txBody>
      </p:sp>
      <p:sp>
        <p:nvSpPr>
          <p:cNvPr id="22531" name="Rectangle 3">
            <a:extLst>
              <a:ext uri="{FF2B5EF4-FFF2-40B4-BE49-F238E27FC236}">
                <a16:creationId xmlns:a16="http://schemas.microsoft.com/office/drawing/2014/main" id="{9AB09969-6FA7-456B-9EB1-840B93A40E49}"/>
              </a:ext>
            </a:extLst>
          </p:cNvPr>
          <p:cNvSpPr>
            <a:spLocks noGrp="1" noChangeArrowheads="1"/>
          </p:cNvSpPr>
          <p:nvPr>
            <p:ph type="body" idx="1"/>
          </p:nvPr>
        </p:nvSpPr>
        <p:spPr/>
        <p:txBody>
          <a:bodyPr/>
          <a:lstStyle/>
          <a:p>
            <a:pPr marL="533400" indent="-533400" eaLnBrk="1" hangingPunct="1">
              <a:buFontTx/>
              <a:buAutoNum type="arabicPeriod"/>
            </a:pPr>
            <a:r>
              <a:rPr lang="en-GB" altLang="en-US" sz="2800" dirty="0">
                <a:solidFill>
                  <a:schemeClr val="accent2"/>
                </a:solidFill>
              </a:rPr>
              <a:t>If you misbehave at home what happens?</a:t>
            </a:r>
          </a:p>
          <a:p>
            <a:pPr marL="533400" indent="-533400" eaLnBrk="1" hangingPunct="1">
              <a:buFontTx/>
              <a:buAutoNum type="arabicPeriod"/>
            </a:pPr>
            <a:r>
              <a:rPr lang="en-GB" altLang="en-US" sz="2800" dirty="0">
                <a:solidFill>
                  <a:schemeClr val="accent2"/>
                </a:solidFill>
              </a:rPr>
              <a:t>If you fall out with friends because of something you or them has done what happens?</a:t>
            </a:r>
          </a:p>
          <a:p>
            <a:pPr marL="533400" indent="-533400" eaLnBrk="1" hangingPunct="1">
              <a:buNone/>
            </a:pPr>
            <a:endParaRPr lang="en-GB" altLang="en-US" sz="2800" dirty="0">
              <a:solidFill>
                <a:schemeClr val="accent2"/>
              </a:solidFill>
            </a:endParaRPr>
          </a:p>
          <a:p>
            <a:pPr marL="533400" indent="-533400" algn="ctr" eaLnBrk="1" hangingPunct="1">
              <a:buNone/>
            </a:pPr>
            <a:r>
              <a:rPr lang="en-GB" altLang="en-US" sz="2800" dirty="0">
                <a:solidFill>
                  <a:srgbClr val="FF0000"/>
                </a:solidFill>
              </a:rPr>
              <a:t>Unwanted behaviour receives negative reactions such as ridicule, ignoring the person, playing practical jokes on the person, gossiping about them, physically harming them or discussing/ arguing with them about their actions.</a:t>
            </a:r>
          </a:p>
        </p:txBody>
      </p:sp>
      <p:pic>
        <p:nvPicPr>
          <p:cNvPr id="25604" name="Picture 4" descr="j0423814">
            <a:extLst>
              <a:ext uri="{FF2B5EF4-FFF2-40B4-BE49-F238E27FC236}">
                <a16:creationId xmlns:a16="http://schemas.microsoft.com/office/drawing/2014/main" id="{F2D56575-0299-4DA0-AA3D-64ABB0A99B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5189" y="260351"/>
            <a:ext cx="1036637" cy="131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2531">
                                            <p:txEl>
                                              <p:pRg st="3" end="3"/>
                                            </p:txEl>
                                          </p:spTgt>
                                        </p:tgtEl>
                                        <p:attrNameLst>
                                          <p:attrName>style.visibility</p:attrName>
                                        </p:attrNameLst>
                                      </p:cBhvr>
                                      <p:to>
                                        <p:strVal val="visible"/>
                                      </p:to>
                                    </p:set>
                                    <p:animEffect transition="in" filter="fade">
                                      <p:cBhvr>
                                        <p:cTn id="7" dur="2000"/>
                                        <p:tgtEl>
                                          <p:spTgt spid="225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B9F01FD4-D7BC-410F-A8D1-F1638A847AEF}"/>
              </a:ext>
            </a:extLst>
          </p:cNvPr>
          <p:cNvSpPr>
            <a:spLocks noGrp="1" noChangeArrowheads="1"/>
          </p:cNvSpPr>
          <p:nvPr>
            <p:ph type="title"/>
          </p:nvPr>
        </p:nvSpPr>
        <p:spPr/>
        <p:txBody>
          <a:bodyPr/>
          <a:lstStyle/>
          <a:p>
            <a:pPr eaLnBrk="1" hangingPunct="1"/>
            <a:r>
              <a:rPr lang="en-GB" altLang="en-US"/>
              <a:t>Wanted Behaviour</a:t>
            </a:r>
          </a:p>
        </p:txBody>
      </p:sp>
      <p:sp>
        <p:nvSpPr>
          <p:cNvPr id="23555" name="Rectangle 3">
            <a:extLst>
              <a:ext uri="{FF2B5EF4-FFF2-40B4-BE49-F238E27FC236}">
                <a16:creationId xmlns:a16="http://schemas.microsoft.com/office/drawing/2014/main" id="{9B9A60B8-51C1-4EA8-8146-67BD5A93E411}"/>
              </a:ext>
            </a:extLst>
          </p:cNvPr>
          <p:cNvSpPr>
            <a:spLocks noGrp="1" noChangeArrowheads="1"/>
          </p:cNvSpPr>
          <p:nvPr>
            <p:ph type="body" idx="1"/>
          </p:nvPr>
        </p:nvSpPr>
        <p:spPr>
          <a:xfrm>
            <a:off x="1919288" y="1600201"/>
            <a:ext cx="8291512" cy="4708525"/>
          </a:xfrm>
        </p:spPr>
        <p:txBody>
          <a:bodyPr/>
          <a:lstStyle/>
          <a:p>
            <a:pPr marL="609600" indent="-609600" eaLnBrk="1" hangingPunct="1">
              <a:buFontTx/>
              <a:buAutoNum type="arabicPeriod"/>
            </a:pPr>
            <a:r>
              <a:rPr lang="en-GB" altLang="en-US" sz="2800">
                <a:solidFill>
                  <a:schemeClr val="accent2"/>
                </a:solidFill>
              </a:rPr>
              <a:t>What happens at home if your help clean up, get good grades or are generally very good?</a:t>
            </a:r>
          </a:p>
          <a:p>
            <a:pPr marL="609600" indent="-609600" eaLnBrk="1" hangingPunct="1">
              <a:buFontTx/>
              <a:buAutoNum type="arabicPeriod"/>
            </a:pPr>
            <a:r>
              <a:rPr lang="en-GB" altLang="en-US" sz="2800">
                <a:solidFill>
                  <a:schemeClr val="accent2"/>
                </a:solidFill>
              </a:rPr>
              <a:t>What do you do for your friends if they’ve really helped you or been nice?</a:t>
            </a:r>
          </a:p>
          <a:p>
            <a:pPr marL="609600" indent="-609600" eaLnBrk="1" hangingPunct="1">
              <a:buNone/>
            </a:pPr>
            <a:endParaRPr lang="en-GB" altLang="en-US" sz="2800">
              <a:solidFill>
                <a:schemeClr val="accent2"/>
              </a:solidFill>
            </a:endParaRPr>
          </a:p>
          <a:p>
            <a:pPr marL="609600" indent="-609600" algn="ctr" eaLnBrk="1" hangingPunct="1">
              <a:buNone/>
            </a:pPr>
            <a:r>
              <a:rPr lang="en-GB" altLang="en-US" sz="2800">
                <a:solidFill>
                  <a:srgbClr val="FF0000"/>
                </a:solidFill>
              </a:rPr>
              <a:t>Wanted behaviour receives positive reactions to encourage more of the same and reward the correct actions. You would praise the person, give them gifts, maybe promote them or give them physical love and attention.</a:t>
            </a:r>
          </a:p>
          <a:p>
            <a:pPr marL="609600" indent="-609600" eaLnBrk="1" hangingPunct="1">
              <a:buNone/>
            </a:pPr>
            <a:endParaRPr lang="en-GB" altLang="en-US" sz="2800">
              <a:solidFill>
                <a:srgbClr val="FF0000"/>
              </a:solidFill>
            </a:endParaRPr>
          </a:p>
        </p:txBody>
      </p:sp>
      <p:pic>
        <p:nvPicPr>
          <p:cNvPr id="26628" name="Picture 4" descr="j0397598">
            <a:extLst>
              <a:ext uri="{FF2B5EF4-FFF2-40B4-BE49-F238E27FC236}">
                <a16:creationId xmlns:a16="http://schemas.microsoft.com/office/drawing/2014/main" id="{AB34AA21-2848-44BB-B341-D5260B0C52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59825" y="260350"/>
            <a:ext cx="1404938"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3555">
                                            <p:txEl>
                                              <p:pRg st="3" end="3"/>
                                            </p:txEl>
                                          </p:spTgt>
                                        </p:tgtEl>
                                        <p:attrNameLst>
                                          <p:attrName>style.visibility</p:attrName>
                                        </p:attrNameLst>
                                      </p:cBhvr>
                                      <p:to>
                                        <p:strVal val="visible"/>
                                      </p:to>
                                    </p:set>
                                    <p:animEffect transition="in" filter="blinds(horizontal)">
                                      <p:cBhvr>
                                        <p:cTn id="7" dur="500"/>
                                        <p:tgtEl>
                                          <p:spTgt spid="235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18C0C5F3-042E-4625-A39E-75583829F217}"/>
              </a:ext>
            </a:extLst>
          </p:cNvPr>
          <p:cNvSpPr>
            <a:spLocks noGrp="1" noChangeArrowheads="1"/>
          </p:cNvSpPr>
          <p:nvPr>
            <p:ph type="title"/>
          </p:nvPr>
        </p:nvSpPr>
        <p:spPr/>
        <p:txBody>
          <a:bodyPr/>
          <a:lstStyle/>
          <a:p>
            <a:pPr eaLnBrk="1" hangingPunct="1"/>
            <a:r>
              <a:rPr lang="en-GB" altLang="en-US" sz="4000"/>
              <a:t>Who influences your actions the most?</a:t>
            </a:r>
          </a:p>
        </p:txBody>
      </p:sp>
      <p:sp>
        <p:nvSpPr>
          <p:cNvPr id="27651" name="Rectangle 3">
            <a:extLst>
              <a:ext uri="{FF2B5EF4-FFF2-40B4-BE49-F238E27FC236}">
                <a16:creationId xmlns:a16="http://schemas.microsoft.com/office/drawing/2014/main" id="{8C3552F1-9496-4F37-B067-A95B1936FA8F}"/>
              </a:ext>
            </a:extLst>
          </p:cNvPr>
          <p:cNvSpPr>
            <a:spLocks noGrp="1" noChangeArrowheads="1"/>
          </p:cNvSpPr>
          <p:nvPr>
            <p:ph type="body" idx="1"/>
          </p:nvPr>
        </p:nvSpPr>
        <p:spPr/>
        <p:txBody>
          <a:bodyPr/>
          <a:lstStyle/>
          <a:p>
            <a:pPr eaLnBrk="1" hangingPunct="1">
              <a:buFontTx/>
              <a:buNone/>
            </a:pPr>
            <a:endParaRPr lang="en-US" altLang="en-US"/>
          </a:p>
        </p:txBody>
      </p:sp>
      <p:pic>
        <p:nvPicPr>
          <p:cNvPr id="27652" name="Picture 5" descr="bd06663_">
            <a:extLst>
              <a:ext uri="{FF2B5EF4-FFF2-40B4-BE49-F238E27FC236}">
                <a16:creationId xmlns:a16="http://schemas.microsoft.com/office/drawing/2014/main" id="{898D9DBF-1F86-4B7F-B18C-664BA8ACB1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0238" y="1989139"/>
            <a:ext cx="3700462" cy="320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1A63B677-E778-45D3-A0FA-20A59328AC34}"/>
              </a:ext>
            </a:extLst>
          </p:cNvPr>
          <p:cNvSpPr>
            <a:spLocks noGrp="1" noChangeArrowheads="1"/>
          </p:cNvSpPr>
          <p:nvPr>
            <p:ph type="title"/>
          </p:nvPr>
        </p:nvSpPr>
        <p:spPr/>
        <p:txBody>
          <a:bodyPr/>
          <a:lstStyle/>
          <a:p>
            <a:pPr eaLnBrk="1" hangingPunct="1"/>
            <a:r>
              <a:rPr lang="en-GB" altLang="en-US">
                <a:solidFill>
                  <a:srgbClr val="FF0000"/>
                </a:solidFill>
              </a:rPr>
              <a:t>Socialisation</a:t>
            </a:r>
            <a:r>
              <a:rPr lang="en-GB" altLang="en-US"/>
              <a:t> </a:t>
            </a:r>
          </a:p>
        </p:txBody>
      </p:sp>
      <p:sp>
        <p:nvSpPr>
          <p:cNvPr id="28675" name="Rectangle 3">
            <a:extLst>
              <a:ext uri="{FF2B5EF4-FFF2-40B4-BE49-F238E27FC236}">
                <a16:creationId xmlns:a16="http://schemas.microsoft.com/office/drawing/2014/main" id="{1341E117-1601-455F-8D2E-D95D4CDD27F3}"/>
              </a:ext>
            </a:extLst>
          </p:cNvPr>
          <p:cNvSpPr>
            <a:spLocks noGrp="1" noChangeArrowheads="1"/>
          </p:cNvSpPr>
          <p:nvPr>
            <p:ph type="body" idx="1"/>
          </p:nvPr>
        </p:nvSpPr>
        <p:spPr/>
        <p:txBody>
          <a:bodyPr/>
          <a:lstStyle/>
          <a:p>
            <a:pPr algn="ctr" eaLnBrk="1" hangingPunct="1">
              <a:buFontTx/>
              <a:buNone/>
            </a:pPr>
            <a:r>
              <a:rPr lang="en-GB" altLang="en-US" sz="2800">
                <a:solidFill>
                  <a:schemeClr val="accent2"/>
                </a:solidFill>
              </a:rPr>
              <a:t>Socialisation is the process by which we learn the rules or expected behaviour of society and we learn the consequences of conforming or not to society’s norms.</a:t>
            </a:r>
          </a:p>
          <a:p>
            <a:pPr algn="ctr" eaLnBrk="1" hangingPunct="1">
              <a:buFontTx/>
              <a:buNone/>
            </a:pPr>
            <a:r>
              <a:rPr lang="en-GB" altLang="en-US" sz="2800">
                <a:solidFill>
                  <a:schemeClr val="accent2"/>
                </a:solidFill>
              </a:rPr>
              <a:t>The family, media, peers, religion, school &amp; workplace are all agencies of socialisation- they can prevent people becoming deviant or criminal. People who lack family support or don’t attend school can be more likely to commit crimes dues to lack of informal social control.</a:t>
            </a:r>
          </a:p>
        </p:txBody>
      </p:sp>
    </p:spTree>
  </p:cSld>
  <p:clrMapOvr>
    <a:masterClrMapping/>
  </p:clrMapOvr>
  <p:transition>
    <p:rand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07094EE2-7992-4AF0-B91C-9398E2ECD67C}"/>
              </a:ext>
            </a:extLst>
          </p:cNvPr>
          <p:cNvSpPr>
            <a:spLocks noGrp="1" noChangeArrowheads="1"/>
          </p:cNvSpPr>
          <p:nvPr>
            <p:ph type="title"/>
          </p:nvPr>
        </p:nvSpPr>
        <p:spPr/>
        <p:txBody>
          <a:bodyPr/>
          <a:lstStyle/>
          <a:p>
            <a:pPr eaLnBrk="1" hangingPunct="1"/>
            <a:r>
              <a:rPr lang="en-GB" altLang="en-US">
                <a:solidFill>
                  <a:schemeClr val="accent2"/>
                </a:solidFill>
              </a:rPr>
              <a:t>What is deviancy amplification?</a:t>
            </a:r>
          </a:p>
        </p:txBody>
      </p:sp>
      <p:sp>
        <p:nvSpPr>
          <p:cNvPr id="29699" name="Rectangle 3">
            <a:extLst>
              <a:ext uri="{FF2B5EF4-FFF2-40B4-BE49-F238E27FC236}">
                <a16:creationId xmlns:a16="http://schemas.microsoft.com/office/drawing/2014/main" id="{B5763561-2C83-422D-AAC9-62E2D7304D67}"/>
              </a:ext>
            </a:extLst>
          </p:cNvPr>
          <p:cNvSpPr>
            <a:spLocks noGrp="1" noChangeArrowheads="1"/>
          </p:cNvSpPr>
          <p:nvPr>
            <p:ph type="body" idx="1"/>
          </p:nvPr>
        </p:nvSpPr>
        <p:spPr/>
        <p:txBody>
          <a:bodyPr/>
          <a:lstStyle/>
          <a:p>
            <a:pPr eaLnBrk="1" hangingPunct="1"/>
            <a:r>
              <a:rPr lang="en-GB" altLang="en-US">
                <a:solidFill>
                  <a:srgbClr val="FF0000"/>
                </a:solidFill>
              </a:rPr>
              <a:t>The process of deviancy amplification basically takes a deviant act or crime.</a:t>
            </a:r>
          </a:p>
          <a:p>
            <a:pPr eaLnBrk="1" hangingPunct="1"/>
            <a:r>
              <a:rPr lang="en-GB" altLang="en-US">
                <a:solidFill>
                  <a:srgbClr val="FF0000"/>
                </a:solidFill>
              </a:rPr>
              <a:t>The deviant act or crime is focussed on by the media and as a result that act is amplified (made into a bigger issue or made more common than it was before.)</a:t>
            </a:r>
          </a:p>
        </p:txBody>
      </p:sp>
      <p:pic>
        <p:nvPicPr>
          <p:cNvPr id="29700" name="Picture 4" descr="j0382613">
            <a:extLst>
              <a:ext uri="{FF2B5EF4-FFF2-40B4-BE49-F238E27FC236}">
                <a16:creationId xmlns:a16="http://schemas.microsoft.com/office/drawing/2014/main" id="{D6E1DF1A-2C0A-4B9A-A4DD-2BEAB97E01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6726" y="4738688"/>
            <a:ext cx="2119313" cy="211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C9811FC0-B4A6-4413-86D9-C0B087EED4C9}"/>
              </a:ext>
            </a:extLst>
          </p:cNvPr>
          <p:cNvSpPr>
            <a:spLocks noGrp="1" noChangeArrowheads="1"/>
          </p:cNvSpPr>
          <p:nvPr>
            <p:ph type="title"/>
          </p:nvPr>
        </p:nvSpPr>
        <p:spPr/>
        <p:txBody>
          <a:bodyPr/>
          <a:lstStyle/>
          <a:p>
            <a:pPr eaLnBrk="1" hangingPunct="1"/>
            <a:r>
              <a:rPr lang="en-GB" altLang="en-US">
                <a:solidFill>
                  <a:srgbClr val="FF0000"/>
                </a:solidFill>
              </a:rPr>
              <a:t>Deviancy Amplification</a:t>
            </a:r>
          </a:p>
        </p:txBody>
      </p:sp>
      <p:sp>
        <p:nvSpPr>
          <p:cNvPr id="30723" name="Rectangle 3">
            <a:extLst>
              <a:ext uri="{FF2B5EF4-FFF2-40B4-BE49-F238E27FC236}">
                <a16:creationId xmlns:a16="http://schemas.microsoft.com/office/drawing/2014/main" id="{37E85C2C-02A6-47A2-AA34-7BDAB4E5F939}"/>
              </a:ext>
            </a:extLst>
          </p:cNvPr>
          <p:cNvSpPr>
            <a:spLocks noGrp="1" noChangeArrowheads="1"/>
          </p:cNvSpPr>
          <p:nvPr>
            <p:ph type="body" idx="1"/>
          </p:nvPr>
        </p:nvSpPr>
        <p:spPr>
          <a:xfrm>
            <a:off x="1981200" y="1484313"/>
            <a:ext cx="8229600" cy="4641850"/>
          </a:xfrm>
        </p:spPr>
        <p:txBody>
          <a:bodyPr/>
          <a:lstStyle/>
          <a:p>
            <a:pPr eaLnBrk="1" hangingPunct="1">
              <a:lnSpc>
                <a:spcPct val="80000"/>
              </a:lnSpc>
            </a:pPr>
            <a:r>
              <a:rPr lang="en-GB" altLang="en-US" sz="1800">
                <a:solidFill>
                  <a:schemeClr val="accent2"/>
                </a:solidFill>
              </a:rPr>
              <a:t>Deviancy Amplification is a theory that explains how some deviant acts or crimes become more common.</a:t>
            </a:r>
          </a:p>
          <a:p>
            <a:pPr eaLnBrk="1" hangingPunct="1">
              <a:lnSpc>
                <a:spcPct val="80000"/>
              </a:lnSpc>
            </a:pPr>
            <a:r>
              <a:rPr lang="en-GB" altLang="en-US" sz="1800">
                <a:solidFill>
                  <a:schemeClr val="accent2"/>
                </a:solidFill>
              </a:rPr>
              <a:t>According to theory, the spiral starts with a deviant or criminal act taking place e.g. knife crime. The media reports on the act and focuses on it on TV in the papers, on the radio etc.</a:t>
            </a:r>
          </a:p>
          <a:p>
            <a:pPr eaLnBrk="1" hangingPunct="1">
              <a:lnSpc>
                <a:spcPct val="80000"/>
              </a:lnSpc>
            </a:pPr>
            <a:r>
              <a:rPr lang="en-GB" altLang="en-US" sz="1800">
                <a:solidFill>
                  <a:schemeClr val="accent2"/>
                </a:solidFill>
              </a:rPr>
              <a:t>As a result, minor problems begin to look serious and rare events begin to seem common. People become more aware of the issue, they get interested in it and as a result the acts are sometimes glamorised and so can seem less deviant or more normal.</a:t>
            </a:r>
          </a:p>
          <a:p>
            <a:pPr eaLnBrk="1" hangingPunct="1">
              <a:lnSpc>
                <a:spcPct val="80000"/>
              </a:lnSpc>
            </a:pPr>
            <a:r>
              <a:rPr lang="en-GB" altLang="en-US" sz="1800">
                <a:solidFill>
                  <a:schemeClr val="accent2"/>
                </a:solidFill>
              </a:rPr>
              <a:t>Public concern and interest in the act often forces the police and the whole formal social control system to focus more resources on dealing with the specific deviancy. Judges and magistrates under public pressure give harsher sentences for those crimes. Politicians under pressure pass new laws to deal with the perceived threat. All this tends to convince the public that any fear was justified while the media continue to profit by reporting police and other law enforcement activity.</a:t>
            </a:r>
          </a:p>
          <a:p>
            <a:pPr algn="ctr" eaLnBrk="1" hangingPunct="1">
              <a:lnSpc>
                <a:spcPct val="80000"/>
              </a:lnSpc>
              <a:buFontTx/>
              <a:buNone/>
            </a:pPr>
            <a:r>
              <a:rPr lang="en-GB" altLang="en-US" sz="2000">
                <a:solidFill>
                  <a:srgbClr val="FF0000"/>
                </a:solidFill>
              </a:rPr>
              <a:t>Can you think of anything in the news over the past few weeks, months or years that the media have really focussed on and as a result the crime or act has become a big issue in society.</a:t>
            </a:r>
          </a:p>
        </p:txBody>
      </p:sp>
    </p:spTree>
  </p:cSld>
  <p:clrMapOvr>
    <a:masterClrMapping/>
  </p:clrMapOvr>
  <p:transition>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F08D4AA-4910-4D3A-B198-8CA92C5976B1}"/>
              </a:ext>
            </a:extLst>
          </p:cNvPr>
          <p:cNvSpPr>
            <a:spLocks noGrp="1" noChangeArrowheads="1"/>
          </p:cNvSpPr>
          <p:nvPr>
            <p:ph type="title"/>
          </p:nvPr>
        </p:nvSpPr>
        <p:spPr/>
        <p:txBody>
          <a:bodyPr/>
          <a:lstStyle/>
          <a:p>
            <a:pPr eaLnBrk="1" hangingPunct="1"/>
            <a:r>
              <a:rPr lang="en-GB" altLang="en-US"/>
              <a:t>Crime is…for example…</a:t>
            </a:r>
          </a:p>
        </p:txBody>
      </p:sp>
      <p:sp>
        <p:nvSpPr>
          <p:cNvPr id="6147" name="Rectangle 3">
            <a:extLst>
              <a:ext uri="{FF2B5EF4-FFF2-40B4-BE49-F238E27FC236}">
                <a16:creationId xmlns:a16="http://schemas.microsoft.com/office/drawing/2014/main" id="{204411AB-E0DD-4CAA-A091-868F573AE66F}"/>
              </a:ext>
            </a:extLst>
          </p:cNvPr>
          <p:cNvSpPr>
            <a:spLocks noGrp="1" noChangeArrowheads="1"/>
          </p:cNvSpPr>
          <p:nvPr>
            <p:ph type="body" idx="1"/>
          </p:nvPr>
        </p:nvSpPr>
        <p:spPr/>
        <p:txBody>
          <a:bodyPr/>
          <a:lstStyle/>
          <a:p>
            <a:pPr eaLnBrk="1" hangingPunct="1">
              <a:buFontTx/>
              <a:buNone/>
            </a:pPr>
            <a:r>
              <a:rPr lang="en-GB" altLang="en-US">
                <a:solidFill>
                  <a:srgbClr val="FF0000"/>
                </a:solidFill>
              </a:rPr>
              <a:t>An act which breaks  the criminal written law of society.</a:t>
            </a:r>
            <a:r>
              <a:rPr lang="en-GB" altLang="en-US"/>
              <a:t> </a:t>
            </a:r>
            <a:r>
              <a:rPr lang="en-GB" altLang="en-US">
                <a:solidFill>
                  <a:schemeClr val="accent2"/>
                </a:solidFill>
              </a:rPr>
              <a:t>E.g. murder, rape, theft, assault.</a:t>
            </a:r>
          </a:p>
          <a:p>
            <a:pPr eaLnBrk="1" hangingPunct="1">
              <a:buFontTx/>
              <a:buNone/>
            </a:pPr>
            <a:r>
              <a:rPr lang="en-GB" altLang="en-US">
                <a:solidFill>
                  <a:srgbClr val="FF0000"/>
                </a:solidFill>
              </a:rPr>
              <a:t>Crimes can be punished by our formal criminal justice system.</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6147">
                                            <p:txEl>
                                              <p:pRg st="0" end="0"/>
                                            </p:txEl>
                                          </p:spTgt>
                                        </p:tgtEl>
                                        <p:attrNameLst>
                                          <p:attrName>style.visibility</p:attrName>
                                        </p:attrNameLst>
                                      </p:cBhvr>
                                      <p:to>
                                        <p:strVal val="visible"/>
                                      </p:to>
                                    </p:set>
                                    <p:anim calcmode="discrete" valueType="clr">
                                      <p:cBhvr override="childStyle">
                                        <p:cTn id="7" dur="80"/>
                                        <p:tgtEl>
                                          <p:spTgt spid="614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6147">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6147">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6147">
                                            <p:txEl>
                                              <p:pRg st="1" end="1"/>
                                            </p:txEl>
                                          </p:spTgt>
                                        </p:tgtEl>
                                        <p:attrNameLst>
                                          <p:attrName>style.visibility</p:attrName>
                                        </p:attrNameLst>
                                      </p:cBhvr>
                                      <p:to>
                                        <p:strVal val="visible"/>
                                      </p:to>
                                    </p:set>
                                    <p:anim calcmode="discrete" valueType="clr">
                                      <p:cBhvr override="childStyle">
                                        <p:cTn id="14" dur="80"/>
                                        <p:tgtEl>
                                          <p:spTgt spid="614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6147">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6147">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D40A688E-85F4-45A7-AC02-853F4A33AE4C}"/>
              </a:ext>
            </a:extLst>
          </p:cNvPr>
          <p:cNvSpPr>
            <a:spLocks noGrp="1" noChangeArrowheads="1"/>
          </p:cNvSpPr>
          <p:nvPr>
            <p:ph type="title"/>
          </p:nvPr>
        </p:nvSpPr>
        <p:spPr>
          <a:xfrm>
            <a:off x="1992313" y="260351"/>
            <a:ext cx="8229600" cy="792163"/>
          </a:xfrm>
        </p:spPr>
        <p:txBody>
          <a:bodyPr/>
          <a:lstStyle/>
          <a:p>
            <a:pPr eaLnBrk="1" hangingPunct="1"/>
            <a:r>
              <a:rPr lang="en-GB" altLang="en-US">
                <a:solidFill>
                  <a:srgbClr val="FF0000"/>
                </a:solidFill>
              </a:rPr>
              <a:t>Deviancy Amplification</a:t>
            </a:r>
          </a:p>
        </p:txBody>
      </p:sp>
      <p:sp>
        <p:nvSpPr>
          <p:cNvPr id="31747" name="Rectangle 3">
            <a:extLst>
              <a:ext uri="{FF2B5EF4-FFF2-40B4-BE49-F238E27FC236}">
                <a16:creationId xmlns:a16="http://schemas.microsoft.com/office/drawing/2014/main" id="{D92E5D5C-5550-457D-9054-1AFA952777F5}"/>
              </a:ext>
            </a:extLst>
          </p:cNvPr>
          <p:cNvSpPr>
            <a:spLocks noGrp="1" noChangeArrowheads="1"/>
          </p:cNvSpPr>
          <p:nvPr>
            <p:ph type="body" idx="1"/>
          </p:nvPr>
        </p:nvSpPr>
        <p:spPr>
          <a:xfrm>
            <a:off x="1992313" y="1125538"/>
            <a:ext cx="8229600" cy="5472112"/>
          </a:xfrm>
        </p:spPr>
        <p:txBody>
          <a:bodyPr/>
          <a:lstStyle/>
          <a:p>
            <a:pPr eaLnBrk="1" hangingPunct="1">
              <a:lnSpc>
                <a:spcPct val="80000"/>
              </a:lnSpc>
              <a:buFontTx/>
              <a:buNone/>
            </a:pPr>
            <a:r>
              <a:rPr lang="en-GB" altLang="en-US" sz="2400">
                <a:solidFill>
                  <a:schemeClr val="accent2"/>
                </a:solidFill>
              </a:rPr>
              <a:t>Through the process of deviancy amplification the public are more concerned and interested in knife crime.</a:t>
            </a:r>
          </a:p>
          <a:p>
            <a:pPr eaLnBrk="1" hangingPunct="1">
              <a:lnSpc>
                <a:spcPct val="80000"/>
              </a:lnSpc>
              <a:buFontTx/>
              <a:buNone/>
            </a:pPr>
            <a:r>
              <a:rPr lang="en-GB" altLang="en-US" sz="2400">
                <a:solidFill>
                  <a:schemeClr val="accent2"/>
                </a:solidFill>
              </a:rPr>
              <a:t>Over the past couple of weeks there have been a few people killed or seriously injured by knives. The media reported the murder of a London Police women, within days more and more knife crimes were being reported in the papers. Within a week knife crime seemed to be a major problem in society. The public are panicking, a knife amnesty has been announced where people are encouraged to hand in knives to the police. People are calling for harsher knife laws and sentences for knife related crimes.</a:t>
            </a:r>
          </a:p>
          <a:p>
            <a:pPr algn="ctr" eaLnBrk="1" hangingPunct="1">
              <a:lnSpc>
                <a:spcPct val="80000"/>
              </a:lnSpc>
              <a:buFontTx/>
              <a:buNone/>
            </a:pPr>
            <a:r>
              <a:rPr lang="en-GB" altLang="en-US" sz="2400">
                <a:solidFill>
                  <a:srgbClr val="FF0000"/>
                </a:solidFill>
              </a:rPr>
              <a:t>Do you think that all of a sudden more people are stabbing other people or does it just appear to be a bigger issue because the media are ‘on the watch’ for knife crimes, the police are reacting to public demand and searching more people and judges are punishing knife related crimes with longer or harsher sentences.</a:t>
            </a:r>
          </a:p>
        </p:txBody>
      </p:sp>
    </p:spTree>
  </p:cSld>
  <p:clrMapOvr>
    <a:masterClrMapping/>
  </p:clrMapOvr>
  <p:transition>
    <p:rand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DC7FC33-E08F-4024-A9C6-3BD2F3970389}"/>
              </a:ext>
            </a:extLst>
          </p:cNvPr>
          <p:cNvSpPr>
            <a:spLocks noGrp="1" noChangeArrowheads="1"/>
          </p:cNvSpPr>
          <p:nvPr>
            <p:ph type="title"/>
          </p:nvPr>
        </p:nvSpPr>
        <p:spPr/>
        <p:txBody>
          <a:bodyPr/>
          <a:lstStyle/>
          <a:p>
            <a:pPr eaLnBrk="1" hangingPunct="1"/>
            <a:r>
              <a:rPr lang="en-GB" altLang="en-US">
                <a:solidFill>
                  <a:schemeClr val="accent2"/>
                </a:solidFill>
              </a:rPr>
              <a:t>Task:</a:t>
            </a:r>
          </a:p>
        </p:txBody>
      </p:sp>
      <p:sp>
        <p:nvSpPr>
          <p:cNvPr id="32771" name="Rectangle 3">
            <a:extLst>
              <a:ext uri="{FF2B5EF4-FFF2-40B4-BE49-F238E27FC236}">
                <a16:creationId xmlns:a16="http://schemas.microsoft.com/office/drawing/2014/main" id="{3765EABE-1346-47A3-B303-B65E45C0D51B}"/>
              </a:ext>
            </a:extLst>
          </p:cNvPr>
          <p:cNvSpPr>
            <a:spLocks noGrp="1" noChangeArrowheads="1"/>
          </p:cNvSpPr>
          <p:nvPr>
            <p:ph type="body" idx="1"/>
          </p:nvPr>
        </p:nvSpPr>
        <p:spPr/>
        <p:txBody>
          <a:bodyPr/>
          <a:lstStyle/>
          <a:p>
            <a:pPr eaLnBrk="1" hangingPunct="1"/>
            <a:r>
              <a:rPr lang="en-GB" altLang="en-US">
                <a:solidFill>
                  <a:srgbClr val="FF0000"/>
                </a:solidFill>
              </a:rPr>
              <a:t>Deviancy amplification often happens in school. Here instead of the media, the teachers choose one issue to focus on and then the issue seems to be worse then it really is. Can you think of an example? Discuss it with a partner and try to say how the deviant act is amplified (made to seem a bigger problem than it really is) by school.</a:t>
            </a:r>
          </a:p>
        </p:txBody>
      </p:sp>
    </p:spTree>
  </p:cSld>
  <p:clrMapOvr>
    <a:masterClrMapping/>
  </p:clrMapOvr>
  <p:transition>
    <p:rand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E6FA8803-CC25-40BE-A0F0-BC14687C95BA}"/>
              </a:ext>
            </a:extLst>
          </p:cNvPr>
          <p:cNvSpPr>
            <a:spLocks noGrp="1" noChangeArrowheads="1"/>
          </p:cNvSpPr>
          <p:nvPr>
            <p:ph type="body" idx="1"/>
          </p:nvPr>
        </p:nvSpPr>
        <p:spPr>
          <a:xfrm>
            <a:off x="1703389" y="1268413"/>
            <a:ext cx="8289925" cy="5327650"/>
          </a:xfrm>
        </p:spPr>
        <p:txBody>
          <a:bodyPr/>
          <a:lstStyle/>
          <a:p>
            <a:pPr eaLnBrk="1" hangingPunct="1"/>
            <a:r>
              <a:rPr lang="en-GB" altLang="en-US" sz="2800"/>
              <a:t>What is crime &amp; deviance. How are they different? </a:t>
            </a:r>
            <a:r>
              <a:rPr lang="en-GB" altLang="en-US" sz="2800">
                <a:solidFill>
                  <a:srgbClr val="FF0000"/>
                </a:solidFill>
                <a:cs typeface="Arial" panose="020B0604020202020204" pitchFamily="34" charset="0"/>
              </a:rPr>
              <a:t>√</a:t>
            </a:r>
          </a:p>
          <a:p>
            <a:pPr eaLnBrk="1" hangingPunct="1"/>
            <a:r>
              <a:rPr lang="en-GB" altLang="en-US" sz="2800"/>
              <a:t>How are people made or encouraged to conform to social rules both formally &amp; informally? </a:t>
            </a:r>
            <a:r>
              <a:rPr lang="en-GB" altLang="en-US" sz="2800">
                <a:solidFill>
                  <a:srgbClr val="FF0000"/>
                </a:solidFill>
                <a:cs typeface="Arial" panose="020B0604020202020204" pitchFamily="34" charset="0"/>
              </a:rPr>
              <a:t>√</a:t>
            </a:r>
          </a:p>
          <a:p>
            <a:pPr eaLnBrk="1" hangingPunct="1"/>
            <a:r>
              <a:rPr lang="en-GB" altLang="en-US" sz="2800"/>
              <a:t>What is the process of deviancy amplification? </a:t>
            </a:r>
            <a:r>
              <a:rPr lang="en-GB" altLang="en-US" sz="2800">
                <a:solidFill>
                  <a:srgbClr val="FF0000"/>
                </a:solidFill>
                <a:cs typeface="Arial" panose="020B0604020202020204" pitchFamily="34" charset="0"/>
              </a:rPr>
              <a:t>√</a:t>
            </a:r>
          </a:p>
          <a:p>
            <a:pPr eaLnBrk="1" hangingPunct="1"/>
            <a:r>
              <a:rPr lang="en-GB" altLang="en-US" sz="2800"/>
              <a:t>Reporting &amp; measuring crime- how it’s done &amp; how useful it is.</a:t>
            </a:r>
          </a:p>
          <a:p>
            <a:pPr eaLnBrk="1" hangingPunct="1"/>
            <a:r>
              <a:rPr lang="en-GB" altLang="en-US" sz="2800"/>
              <a:t>Sociological explanations of criminal &amp; deviant behaviour.</a:t>
            </a:r>
          </a:p>
          <a:p>
            <a:pPr eaLnBrk="1" hangingPunct="1"/>
            <a:r>
              <a:rPr lang="en-GB" altLang="en-US" sz="2800"/>
              <a:t>Are there any links between crime &amp; social change?</a:t>
            </a:r>
          </a:p>
          <a:p>
            <a:pPr eaLnBrk="1" hangingPunct="1"/>
            <a:endParaRPr lang="en-GB" altLang="en-US" sz="2800">
              <a:solidFill>
                <a:srgbClr val="FF0000"/>
              </a:solidFill>
              <a:cs typeface="Arial" panose="020B0604020202020204" pitchFamily="34" charset="0"/>
            </a:endParaRPr>
          </a:p>
        </p:txBody>
      </p:sp>
      <p:sp>
        <p:nvSpPr>
          <p:cNvPr id="33795" name="Rectangle 3">
            <a:extLst>
              <a:ext uri="{FF2B5EF4-FFF2-40B4-BE49-F238E27FC236}">
                <a16:creationId xmlns:a16="http://schemas.microsoft.com/office/drawing/2014/main" id="{E7E0CEB4-30C0-4564-986B-740F18CB3B63}"/>
              </a:ext>
            </a:extLst>
          </p:cNvPr>
          <p:cNvSpPr>
            <a:spLocks noGrp="1" noChangeArrowheads="1"/>
          </p:cNvSpPr>
          <p:nvPr>
            <p:ph type="title"/>
          </p:nvPr>
        </p:nvSpPr>
        <p:spPr>
          <a:xfrm>
            <a:off x="1981200" y="274639"/>
            <a:ext cx="8229600" cy="777875"/>
          </a:xfrm>
          <a:noFill/>
          <a:ln w="19050">
            <a:solidFill>
              <a:schemeClr val="accent2"/>
            </a:solidFill>
            <a:miter lim="800000"/>
            <a:headEnd/>
            <a:tailEnd/>
          </a:ln>
        </p:spPr>
        <p:txBody>
          <a:bodyPr/>
          <a:lstStyle/>
          <a:p>
            <a:pPr eaLnBrk="1" hangingPunct="1"/>
            <a:r>
              <a:rPr lang="en-GB" altLang="en-US" sz="3600">
                <a:solidFill>
                  <a:srgbClr val="FF0000"/>
                </a:solidFill>
              </a:rPr>
              <a:t>What do I need to know?</a:t>
            </a:r>
          </a:p>
        </p:txBody>
      </p:sp>
    </p:spTree>
  </p:cSld>
  <p:clrMapOvr>
    <a:masterClrMapping/>
  </p:clrMapOvr>
  <p:transition>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822B8A9-F362-462C-BCF8-51C52A0990F6}"/>
              </a:ext>
            </a:extLst>
          </p:cNvPr>
          <p:cNvSpPr>
            <a:spLocks noGrp="1" noChangeArrowheads="1"/>
          </p:cNvSpPr>
          <p:nvPr>
            <p:ph type="title"/>
          </p:nvPr>
        </p:nvSpPr>
        <p:spPr/>
        <p:txBody>
          <a:bodyPr/>
          <a:lstStyle/>
          <a:p>
            <a:pPr eaLnBrk="1" hangingPunct="1"/>
            <a:r>
              <a:rPr lang="en-GB" altLang="en-US"/>
              <a:t>Deviance is …</a:t>
            </a:r>
          </a:p>
        </p:txBody>
      </p:sp>
      <p:sp>
        <p:nvSpPr>
          <p:cNvPr id="7171" name="Rectangle 3">
            <a:extLst>
              <a:ext uri="{FF2B5EF4-FFF2-40B4-BE49-F238E27FC236}">
                <a16:creationId xmlns:a16="http://schemas.microsoft.com/office/drawing/2014/main" id="{3B732C9F-9066-45A2-B64E-5724B124C245}"/>
              </a:ext>
            </a:extLst>
          </p:cNvPr>
          <p:cNvSpPr>
            <a:spLocks noGrp="1" noChangeArrowheads="1"/>
          </p:cNvSpPr>
          <p:nvPr>
            <p:ph type="body" idx="1"/>
          </p:nvPr>
        </p:nvSpPr>
        <p:spPr/>
        <p:txBody>
          <a:bodyPr/>
          <a:lstStyle/>
          <a:p>
            <a:pPr eaLnBrk="1" hangingPunct="1">
              <a:buFontTx/>
              <a:buNone/>
            </a:pPr>
            <a:r>
              <a:rPr lang="en-GB" altLang="en-US">
                <a:solidFill>
                  <a:srgbClr val="FF0000"/>
                </a:solidFill>
              </a:rPr>
              <a:t>Behaviour or actions that are disapproved of by most people in society. The actions break or do not conform to that society’s norms and values.</a:t>
            </a:r>
          </a:p>
          <a:p>
            <a:pPr eaLnBrk="1" hangingPunct="1">
              <a:buFontTx/>
              <a:buNone/>
            </a:pPr>
            <a:r>
              <a:rPr lang="en-GB" altLang="en-US">
                <a:solidFill>
                  <a:schemeClr val="accent2"/>
                </a:solidFill>
              </a:rPr>
              <a:t>E.G farting in a silent doctors waiting room.</a:t>
            </a:r>
          </a:p>
          <a:p>
            <a:pPr eaLnBrk="1" hangingPunct="1">
              <a:buFontTx/>
              <a:buNone/>
            </a:pPr>
            <a:r>
              <a:rPr lang="en-GB" altLang="en-US">
                <a:solidFill>
                  <a:schemeClr val="accent2"/>
                </a:solidFill>
              </a:rPr>
              <a:t>Stealing your best friend’s boyfriend/girlfriend.</a:t>
            </a:r>
          </a:p>
          <a:p>
            <a:pPr eaLnBrk="1" hangingPunct="1">
              <a:buFontTx/>
              <a:buNone/>
            </a:pPr>
            <a:r>
              <a:rPr lang="en-GB" altLang="en-US">
                <a:solidFill>
                  <a:srgbClr val="FF0000"/>
                </a:solidFill>
              </a:rPr>
              <a:t>Deviant acts are NOT THE DONE THING!</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171">
                                            <p:txEl>
                                              <p:pRg st="0" end="0"/>
                                            </p:txEl>
                                          </p:spTgt>
                                        </p:tgtEl>
                                        <p:attrNameLst>
                                          <p:attrName>style.visibility</p:attrName>
                                        </p:attrNameLst>
                                      </p:cBhvr>
                                      <p:to>
                                        <p:strVal val="visible"/>
                                      </p:to>
                                    </p:set>
                                    <p:anim calcmode="discrete" valueType="clr">
                                      <p:cBhvr override="childStyle">
                                        <p:cTn id="7" dur="80"/>
                                        <p:tgtEl>
                                          <p:spTgt spid="717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171">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7171">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7171">
                                            <p:txEl>
                                              <p:pRg st="1" end="1"/>
                                            </p:txEl>
                                          </p:spTgt>
                                        </p:tgtEl>
                                        <p:attrNameLst>
                                          <p:attrName>style.visibility</p:attrName>
                                        </p:attrNameLst>
                                      </p:cBhvr>
                                      <p:to>
                                        <p:strVal val="visible"/>
                                      </p:to>
                                    </p:set>
                                    <p:anim calcmode="discrete" valueType="clr">
                                      <p:cBhvr override="childStyle">
                                        <p:cTn id="14" dur="80"/>
                                        <p:tgtEl>
                                          <p:spTgt spid="7171">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7171">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7171">
                                            <p:txEl>
                                              <p:pRg st="1" end="1"/>
                                            </p:txEl>
                                          </p:spTgt>
                                        </p:tgtEl>
                                        <p:attrNameLst>
                                          <p:attrName>fill.type</p:attrName>
                                        </p:attrNameLst>
                                      </p:cBhvr>
                                      <p:to>
                                        <p:strVal val="solid"/>
                                      </p:to>
                                    </p:set>
                                  </p:childTnLst>
                                </p:cTn>
                              </p:par>
                              <p:par>
                                <p:cTn id="17" presetID="27" presetClass="entr" presetSubtype="0" fill="hold" nodeType="withEffect">
                                  <p:stCondLst>
                                    <p:cond delay="0"/>
                                  </p:stCondLst>
                                  <p:iterate type="lt">
                                    <p:tmPct val="50000"/>
                                  </p:iterate>
                                  <p:childTnLst>
                                    <p:set>
                                      <p:cBhvr>
                                        <p:cTn id="18" dur="1" fill="hold">
                                          <p:stCondLst>
                                            <p:cond delay="0"/>
                                          </p:stCondLst>
                                        </p:cTn>
                                        <p:tgtEl>
                                          <p:spTgt spid="7171">
                                            <p:txEl>
                                              <p:pRg st="2" end="2"/>
                                            </p:txEl>
                                          </p:spTgt>
                                        </p:tgtEl>
                                        <p:attrNameLst>
                                          <p:attrName>style.visibility</p:attrName>
                                        </p:attrNameLst>
                                      </p:cBhvr>
                                      <p:to>
                                        <p:strVal val="visible"/>
                                      </p:to>
                                    </p:set>
                                    <p:anim calcmode="discrete" valueType="clr">
                                      <p:cBhvr override="childStyle">
                                        <p:cTn id="19" dur="80"/>
                                        <p:tgtEl>
                                          <p:spTgt spid="7171">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7171">
                                            <p:txEl>
                                              <p:pRg st="2" end="2"/>
                                            </p:txEl>
                                          </p:spTgt>
                                        </p:tgtEl>
                                        <p:attrNameLst>
                                          <p:attrName>fillcolor</p:attrName>
                                        </p:attrNameLst>
                                      </p:cBhvr>
                                      <p:tavLst>
                                        <p:tav tm="0">
                                          <p:val>
                                            <p:clrVal>
                                              <a:schemeClr val="accent2"/>
                                            </p:clrVal>
                                          </p:val>
                                        </p:tav>
                                        <p:tav tm="50000">
                                          <p:val>
                                            <p:clrVal>
                                              <a:schemeClr val="hlink"/>
                                            </p:clrVal>
                                          </p:val>
                                        </p:tav>
                                      </p:tavLst>
                                    </p:anim>
                                    <p:set>
                                      <p:cBhvr>
                                        <p:cTn id="21" dur="80"/>
                                        <p:tgtEl>
                                          <p:spTgt spid="7171">
                                            <p:txEl>
                                              <p:pRg st="2" end="2"/>
                                            </p:txEl>
                                          </p:spTgt>
                                        </p:tgtEl>
                                        <p:attrNameLst>
                                          <p:attrName>fill.type</p:attrName>
                                        </p:attrNameLst>
                                      </p:cBhvr>
                                      <p:to>
                                        <p:strVal val="solid"/>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7171">
                                            <p:txEl>
                                              <p:pRg st="3" end="3"/>
                                            </p:txEl>
                                          </p:spTgt>
                                        </p:tgtEl>
                                        <p:attrNameLst>
                                          <p:attrName>style.visibility</p:attrName>
                                        </p:attrNameLst>
                                      </p:cBhvr>
                                      <p:to>
                                        <p:strVal val="visible"/>
                                      </p:to>
                                    </p:set>
                                    <p:anim calcmode="discrete" valueType="clr">
                                      <p:cBhvr override="childStyle">
                                        <p:cTn id="26" dur="80"/>
                                        <p:tgtEl>
                                          <p:spTgt spid="7171">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7171">
                                            <p:txEl>
                                              <p:pRg st="3" end="3"/>
                                            </p:txEl>
                                          </p:spTgt>
                                        </p:tgtEl>
                                        <p:attrNameLst>
                                          <p:attrName>fillcolor</p:attrName>
                                        </p:attrNameLst>
                                      </p:cBhvr>
                                      <p:tavLst>
                                        <p:tav tm="0">
                                          <p:val>
                                            <p:clrVal>
                                              <a:schemeClr val="accent2"/>
                                            </p:clrVal>
                                          </p:val>
                                        </p:tav>
                                        <p:tav tm="50000">
                                          <p:val>
                                            <p:clrVal>
                                              <a:schemeClr val="hlink"/>
                                            </p:clrVal>
                                          </p:val>
                                        </p:tav>
                                      </p:tavLst>
                                    </p:anim>
                                    <p:set>
                                      <p:cBhvr>
                                        <p:cTn id="28" dur="80"/>
                                        <p:tgtEl>
                                          <p:spTgt spid="7171">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7D710AE-57E7-40D8-808F-622E0CB5452C}"/>
              </a:ext>
            </a:extLst>
          </p:cNvPr>
          <p:cNvSpPr>
            <a:spLocks noGrp="1" noChangeArrowheads="1"/>
          </p:cNvSpPr>
          <p:nvPr>
            <p:ph type="title"/>
          </p:nvPr>
        </p:nvSpPr>
        <p:spPr/>
        <p:txBody>
          <a:bodyPr/>
          <a:lstStyle/>
          <a:p>
            <a:pPr eaLnBrk="1" hangingPunct="1"/>
            <a:r>
              <a:rPr lang="en-GB" altLang="en-US"/>
              <a:t>They are different because…</a:t>
            </a:r>
          </a:p>
        </p:txBody>
      </p:sp>
      <p:sp>
        <p:nvSpPr>
          <p:cNvPr id="8195" name="Rectangle 3">
            <a:extLst>
              <a:ext uri="{FF2B5EF4-FFF2-40B4-BE49-F238E27FC236}">
                <a16:creationId xmlns:a16="http://schemas.microsoft.com/office/drawing/2014/main" id="{20931195-C0FD-46D6-84A7-A51F3C876708}"/>
              </a:ext>
            </a:extLst>
          </p:cNvPr>
          <p:cNvSpPr>
            <a:spLocks noGrp="1" noChangeArrowheads="1"/>
          </p:cNvSpPr>
          <p:nvPr>
            <p:ph type="body" idx="1"/>
          </p:nvPr>
        </p:nvSpPr>
        <p:spPr/>
        <p:txBody>
          <a:bodyPr/>
          <a:lstStyle/>
          <a:p>
            <a:pPr eaLnBrk="1" hangingPunct="1">
              <a:buFontTx/>
              <a:buNone/>
            </a:pPr>
            <a:r>
              <a:rPr lang="en-GB" altLang="en-US" sz="2800">
                <a:solidFill>
                  <a:srgbClr val="FF0000"/>
                </a:solidFill>
              </a:rPr>
              <a:t>Some crimes are not deviant acts.</a:t>
            </a:r>
            <a:r>
              <a:rPr lang="en-GB" altLang="en-US" sz="2800"/>
              <a:t> </a:t>
            </a:r>
            <a:r>
              <a:rPr lang="en-GB" altLang="en-US" sz="2800">
                <a:solidFill>
                  <a:schemeClr val="accent2"/>
                </a:solidFill>
              </a:rPr>
              <a:t>E.g. Speeding at 90mph on the motorway.</a:t>
            </a:r>
            <a:r>
              <a:rPr lang="en-GB" altLang="en-US" sz="2800"/>
              <a:t> </a:t>
            </a:r>
            <a:r>
              <a:rPr lang="en-GB" altLang="en-US" sz="2800">
                <a:solidFill>
                  <a:srgbClr val="FF0000"/>
                </a:solidFill>
              </a:rPr>
              <a:t>Although it breaks a written criminal law and is a punishable action, most people do not disapprove of it because most people do it and it’s unlikely to harm anyone.</a:t>
            </a:r>
          </a:p>
          <a:p>
            <a:pPr eaLnBrk="1" hangingPunct="1">
              <a:buFontTx/>
              <a:buNone/>
            </a:pPr>
            <a:r>
              <a:rPr lang="en-GB" altLang="en-US" sz="2800">
                <a:solidFill>
                  <a:srgbClr val="FF0000"/>
                </a:solidFill>
              </a:rPr>
              <a:t>Some deviant acts are not crimes. </a:t>
            </a:r>
            <a:r>
              <a:rPr lang="en-GB" altLang="en-US" sz="2800">
                <a:solidFill>
                  <a:schemeClr val="accent2"/>
                </a:solidFill>
              </a:rPr>
              <a:t>E.g. stealing your best friend’s boyfriend/girlfriend.</a:t>
            </a:r>
            <a:r>
              <a:rPr lang="en-GB" altLang="en-US" sz="2800">
                <a:solidFill>
                  <a:srgbClr val="FF0000"/>
                </a:solidFill>
              </a:rPr>
              <a:t> Although it is disapproved of by most people it doesn’t actually break a written criminal law.</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p:cTn id="7" dur="500" fill="hold"/>
                                        <p:tgtEl>
                                          <p:spTgt spid="819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195">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8195">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8195">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nodeType="clickEffect">
                                  <p:stCondLst>
                                    <p:cond delay="0"/>
                                  </p:stCondLst>
                                  <p:childTnLst>
                                    <p:set>
                                      <p:cBhvr>
                                        <p:cTn id="14" dur="1" fill="hold">
                                          <p:stCondLst>
                                            <p:cond delay="0"/>
                                          </p:stCondLst>
                                        </p:cTn>
                                        <p:tgtEl>
                                          <p:spTgt spid="8195">
                                            <p:txEl>
                                              <p:pRg st="1" end="1"/>
                                            </p:txEl>
                                          </p:spTgt>
                                        </p:tgtEl>
                                        <p:attrNameLst>
                                          <p:attrName>style.visibility</p:attrName>
                                        </p:attrNameLst>
                                      </p:cBhvr>
                                      <p:to>
                                        <p:strVal val="visible"/>
                                      </p:to>
                                    </p:set>
                                    <p:anim calcmode="lin" valueType="num">
                                      <p:cBhvr additive="base">
                                        <p:cTn id="15"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19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F0A1B5F0-0DC4-412C-8ECB-D97F90AE3B75}"/>
              </a:ext>
            </a:extLst>
          </p:cNvPr>
          <p:cNvSpPr>
            <a:spLocks noGrp="1" noChangeArrowheads="1"/>
          </p:cNvSpPr>
          <p:nvPr>
            <p:ph type="title"/>
          </p:nvPr>
        </p:nvSpPr>
        <p:spPr>
          <a:xfrm>
            <a:off x="1992314" y="274639"/>
            <a:ext cx="8218487" cy="1354137"/>
          </a:xfrm>
        </p:spPr>
        <p:txBody>
          <a:bodyPr/>
          <a:lstStyle/>
          <a:p>
            <a:pPr eaLnBrk="1" hangingPunct="1"/>
            <a:r>
              <a:rPr lang="en-GB" altLang="en-US" sz="3200">
                <a:solidFill>
                  <a:schemeClr val="accent2"/>
                </a:solidFill>
              </a:rPr>
              <a:t>Deviancy can change depending on the time and place that the action is done. It is socially defined. For example…</a:t>
            </a:r>
          </a:p>
        </p:txBody>
      </p:sp>
      <p:sp>
        <p:nvSpPr>
          <p:cNvPr id="9219" name="Rectangle 3">
            <a:extLst>
              <a:ext uri="{FF2B5EF4-FFF2-40B4-BE49-F238E27FC236}">
                <a16:creationId xmlns:a16="http://schemas.microsoft.com/office/drawing/2014/main" id="{3CA0DE03-142B-46B3-AE4C-E8A1F0483731}"/>
              </a:ext>
            </a:extLst>
          </p:cNvPr>
          <p:cNvSpPr>
            <a:spLocks noGrp="1" noChangeArrowheads="1"/>
          </p:cNvSpPr>
          <p:nvPr>
            <p:ph type="body" idx="1"/>
          </p:nvPr>
        </p:nvSpPr>
        <p:spPr>
          <a:xfrm>
            <a:off x="1981200" y="1916113"/>
            <a:ext cx="8229600" cy="4210050"/>
          </a:xfrm>
        </p:spPr>
        <p:txBody>
          <a:bodyPr/>
          <a:lstStyle/>
          <a:p>
            <a:pPr eaLnBrk="1" hangingPunct="1"/>
            <a:r>
              <a:rPr lang="en-GB" altLang="en-US"/>
              <a:t>Smoking is more deviant now than it used to be. More people disapprove of smoking because we are more aware of the harm it does to the smokers and other people around them.</a:t>
            </a:r>
          </a:p>
          <a:p>
            <a:pPr eaLnBrk="1" hangingPunct="1"/>
            <a:r>
              <a:rPr lang="en-GB" altLang="en-US"/>
              <a:t>If a person is smoking it is more deviant to it near to a new baby than it is to do in a nightclub, bar or pub.</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diamond(in)">
                                      <p:cBhvr>
                                        <p:cTn id="7" dur="2000"/>
                                        <p:tgtEl>
                                          <p:spTgt spid="9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9219">
                                            <p:txEl>
                                              <p:pRg st="1" end="1"/>
                                            </p:txEl>
                                          </p:spTgt>
                                        </p:tgtEl>
                                        <p:attrNameLst>
                                          <p:attrName>style.visibility</p:attrName>
                                        </p:attrNameLst>
                                      </p:cBhvr>
                                      <p:to>
                                        <p:strVal val="visible"/>
                                      </p:to>
                                    </p:set>
                                    <p:animEffect transition="in" filter="checkerboard(across)">
                                      <p:cBhvr>
                                        <p:cTn id="12" dur="500"/>
                                        <p:tgtEl>
                                          <p:spTgt spid="92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BFF98106-602A-42BC-BCE3-A2DC41413CF1}"/>
              </a:ext>
            </a:extLst>
          </p:cNvPr>
          <p:cNvSpPr>
            <a:spLocks noGrp="1" noChangeArrowheads="1"/>
          </p:cNvSpPr>
          <p:nvPr>
            <p:ph type="body" idx="1"/>
          </p:nvPr>
        </p:nvSpPr>
        <p:spPr>
          <a:xfrm>
            <a:off x="1703389" y="1268413"/>
            <a:ext cx="8289925" cy="5327650"/>
          </a:xfrm>
        </p:spPr>
        <p:txBody>
          <a:bodyPr/>
          <a:lstStyle/>
          <a:p>
            <a:pPr eaLnBrk="1" hangingPunct="1">
              <a:lnSpc>
                <a:spcPct val="90000"/>
              </a:lnSpc>
            </a:pPr>
            <a:r>
              <a:rPr lang="en-GB" altLang="en-US" sz="2800"/>
              <a:t>What is crime &amp; deviance. How are they different? </a:t>
            </a:r>
            <a:r>
              <a:rPr lang="en-GB" altLang="en-US" sz="2800">
                <a:solidFill>
                  <a:srgbClr val="FF0000"/>
                </a:solidFill>
                <a:cs typeface="Arial" panose="020B0604020202020204" pitchFamily="34" charset="0"/>
              </a:rPr>
              <a:t>√</a:t>
            </a:r>
          </a:p>
          <a:p>
            <a:pPr eaLnBrk="1" hangingPunct="1">
              <a:lnSpc>
                <a:spcPct val="90000"/>
              </a:lnSpc>
            </a:pPr>
            <a:r>
              <a:rPr lang="en-GB" altLang="en-US" sz="2800"/>
              <a:t>How are people made or encouraged to conform to social rules both formally &amp; informally?</a:t>
            </a:r>
          </a:p>
          <a:p>
            <a:pPr eaLnBrk="1" hangingPunct="1">
              <a:lnSpc>
                <a:spcPct val="90000"/>
              </a:lnSpc>
            </a:pPr>
            <a:r>
              <a:rPr lang="en-GB" altLang="en-US" sz="2800"/>
              <a:t>What is the process of deviancy amplification?</a:t>
            </a:r>
          </a:p>
          <a:p>
            <a:pPr eaLnBrk="1" hangingPunct="1">
              <a:lnSpc>
                <a:spcPct val="90000"/>
              </a:lnSpc>
            </a:pPr>
            <a:r>
              <a:rPr lang="en-GB" altLang="en-US" sz="2800"/>
              <a:t>What role does the media play in gender stereotyping?</a:t>
            </a:r>
          </a:p>
          <a:p>
            <a:pPr eaLnBrk="1" hangingPunct="1">
              <a:lnSpc>
                <a:spcPct val="90000"/>
              </a:lnSpc>
            </a:pPr>
            <a:r>
              <a:rPr lang="en-GB" altLang="en-US" sz="2800"/>
              <a:t>Sociological explanations of criminal &amp; deviant behaviour.</a:t>
            </a:r>
          </a:p>
          <a:p>
            <a:pPr eaLnBrk="1" hangingPunct="1">
              <a:lnSpc>
                <a:spcPct val="90000"/>
              </a:lnSpc>
            </a:pPr>
            <a:r>
              <a:rPr lang="en-GB" altLang="en-US" sz="2800"/>
              <a:t>Reporting crime- how it’s done &amp; how useful it is.</a:t>
            </a:r>
          </a:p>
          <a:p>
            <a:pPr eaLnBrk="1" hangingPunct="1">
              <a:lnSpc>
                <a:spcPct val="90000"/>
              </a:lnSpc>
            </a:pPr>
            <a:r>
              <a:rPr lang="en-GB" altLang="en-US" sz="2800"/>
              <a:t>Are there any links between crime &amp; social change?</a:t>
            </a:r>
          </a:p>
        </p:txBody>
      </p:sp>
      <p:sp>
        <p:nvSpPr>
          <p:cNvPr id="8195" name="Rectangle 3">
            <a:extLst>
              <a:ext uri="{FF2B5EF4-FFF2-40B4-BE49-F238E27FC236}">
                <a16:creationId xmlns:a16="http://schemas.microsoft.com/office/drawing/2014/main" id="{3B80438E-0F92-410A-B92F-18E11D3AF75D}"/>
              </a:ext>
            </a:extLst>
          </p:cNvPr>
          <p:cNvSpPr>
            <a:spLocks noGrp="1" noChangeArrowheads="1"/>
          </p:cNvSpPr>
          <p:nvPr>
            <p:ph type="title"/>
          </p:nvPr>
        </p:nvSpPr>
        <p:spPr>
          <a:xfrm>
            <a:off x="1981200" y="274639"/>
            <a:ext cx="8229600" cy="777875"/>
          </a:xfrm>
          <a:noFill/>
          <a:ln w="19050">
            <a:solidFill>
              <a:schemeClr val="accent2"/>
            </a:solidFill>
            <a:miter lim="800000"/>
            <a:headEnd/>
            <a:tailEnd/>
          </a:ln>
        </p:spPr>
        <p:txBody>
          <a:bodyPr/>
          <a:lstStyle/>
          <a:p>
            <a:pPr eaLnBrk="1" hangingPunct="1"/>
            <a:r>
              <a:rPr lang="en-GB" altLang="en-US" sz="3600">
                <a:solidFill>
                  <a:srgbClr val="FF0000"/>
                </a:solidFill>
              </a:rPr>
              <a:t>What do I need to know?</a:t>
            </a:r>
          </a:p>
        </p:txBody>
      </p:sp>
    </p:spTree>
  </p:cSld>
  <p:clrMapOvr>
    <a:masterClrMapping/>
  </p:clrMapOvr>
  <p:transition>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A3CA750-54D5-4744-87A9-388B42139C8B}"/>
              </a:ext>
            </a:extLst>
          </p:cNvPr>
          <p:cNvSpPr>
            <a:spLocks noGrp="1" noChangeArrowheads="1"/>
          </p:cNvSpPr>
          <p:nvPr>
            <p:ph type="ctrTitle"/>
          </p:nvPr>
        </p:nvSpPr>
        <p:spPr>
          <a:xfrm>
            <a:off x="2135188" y="908051"/>
            <a:ext cx="7772400" cy="1470025"/>
          </a:xfrm>
        </p:spPr>
        <p:txBody>
          <a:bodyPr/>
          <a:lstStyle/>
          <a:p>
            <a:pPr eaLnBrk="1" hangingPunct="1"/>
            <a:r>
              <a:rPr lang="en-GB" altLang="en-US">
                <a:solidFill>
                  <a:srgbClr val="FF0000"/>
                </a:solidFill>
              </a:rPr>
              <a:t>Learning Objective:</a:t>
            </a:r>
          </a:p>
        </p:txBody>
      </p:sp>
      <p:sp>
        <p:nvSpPr>
          <p:cNvPr id="9219" name="Rectangle 3">
            <a:extLst>
              <a:ext uri="{FF2B5EF4-FFF2-40B4-BE49-F238E27FC236}">
                <a16:creationId xmlns:a16="http://schemas.microsoft.com/office/drawing/2014/main" id="{3A9B52AB-2E65-42E9-86EF-6378F6A1B11F}"/>
              </a:ext>
            </a:extLst>
          </p:cNvPr>
          <p:cNvSpPr>
            <a:spLocks noGrp="1" noChangeArrowheads="1"/>
          </p:cNvSpPr>
          <p:nvPr>
            <p:ph type="subTitle" idx="1"/>
          </p:nvPr>
        </p:nvSpPr>
        <p:spPr>
          <a:xfrm>
            <a:off x="2895600" y="2349500"/>
            <a:ext cx="6400800" cy="3887788"/>
          </a:xfrm>
        </p:spPr>
        <p:txBody>
          <a:bodyPr/>
          <a:lstStyle/>
          <a:p>
            <a:pPr eaLnBrk="1" hangingPunct="1"/>
            <a:r>
              <a:rPr lang="en-GB" altLang="en-US"/>
              <a:t>How are people made or encouraged to conform to social rules both formally &amp; informally?</a:t>
            </a:r>
          </a:p>
          <a:p>
            <a:pPr eaLnBrk="1" hangingPunct="1"/>
            <a:r>
              <a:rPr lang="en-GB" altLang="en-US"/>
              <a:t>E.g. Why don’t people smoke near babies?</a:t>
            </a:r>
          </a:p>
        </p:txBody>
      </p:sp>
      <p:pic>
        <p:nvPicPr>
          <p:cNvPr id="9220" name="Picture 4" descr="j0290885">
            <a:extLst>
              <a:ext uri="{FF2B5EF4-FFF2-40B4-BE49-F238E27FC236}">
                <a16:creationId xmlns:a16="http://schemas.microsoft.com/office/drawing/2014/main" id="{353C8D40-30B6-4A5A-A9A8-188819A5E8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80326" y="4724400"/>
            <a:ext cx="1851025" cy="168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54FB85B-183B-4BCA-88B4-21EE90856923}"/>
              </a:ext>
            </a:extLst>
          </p:cNvPr>
          <p:cNvSpPr>
            <a:spLocks noGrp="1" noChangeArrowheads="1"/>
          </p:cNvSpPr>
          <p:nvPr>
            <p:ph type="title"/>
          </p:nvPr>
        </p:nvSpPr>
        <p:spPr/>
        <p:txBody>
          <a:bodyPr/>
          <a:lstStyle/>
          <a:p>
            <a:pPr eaLnBrk="1" hangingPunct="1"/>
            <a:r>
              <a:rPr lang="en-GB" altLang="en-US">
                <a:solidFill>
                  <a:srgbClr val="FF0000"/>
                </a:solidFill>
              </a:rPr>
              <a:t>Starter Task:</a:t>
            </a:r>
          </a:p>
        </p:txBody>
      </p:sp>
      <p:sp>
        <p:nvSpPr>
          <p:cNvPr id="10243" name="Rectangle 3">
            <a:extLst>
              <a:ext uri="{FF2B5EF4-FFF2-40B4-BE49-F238E27FC236}">
                <a16:creationId xmlns:a16="http://schemas.microsoft.com/office/drawing/2014/main" id="{CC3C8A1D-0028-4D67-A540-50103F337D36}"/>
              </a:ext>
            </a:extLst>
          </p:cNvPr>
          <p:cNvSpPr>
            <a:spLocks noGrp="1" noChangeArrowheads="1"/>
          </p:cNvSpPr>
          <p:nvPr>
            <p:ph type="body" idx="1"/>
          </p:nvPr>
        </p:nvSpPr>
        <p:spPr/>
        <p:txBody>
          <a:bodyPr/>
          <a:lstStyle/>
          <a:p>
            <a:pPr marL="609600" indent="-609600" eaLnBrk="1" hangingPunct="1">
              <a:buNone/>
            </a:pPr>
            <a:endParaRPr lang="en-GB" altLang="en-US"/>
          </a:p>
          <a:p>
            <a:pPr marL="609600" indent="-609600" eaLnBrk="1" hangingPunct="1">
              <a:buFontTx/>
              <a:buAutoNum type="arabicPeriod"/>
            </a:pPr>
            <a:r>
              <a:rPr lang="en-GB" altLang="en-US"/>
              <a:t>Why do people follow rules?</a:t>
            </a:r>
          </a:p>
          <a:p>
            <a:pPr marL="609600" indent="-609600" eaLnBrk="1" hangingPunct="1">
              <a:buFontTx/>
              <a:buAutoNum type="arabicPeriod"/>
            </a:pPr>
            <a:r>
              <a:rPr lang="en-GB" altLang="en-US"/>
              <a:t>Why do people not follow rules?</a:t>
            </a:r>
          </a:p>
        </p:txBody>
      </p:sp>
    </p:spTree>
  </p:cSld>
  <p:clrMapOvr>
    <a:masterClrMapping/>
  </p:clrMapOvr>
  <p:transition>
    <p:random/>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660</TotalTime>
  <Words>2115</Words>
  <Application>Microsoft Office PowerPoint</Application>
  <PresentationFormat>Widescreen</PresentationFormat>
  <Paragraphs>128</Paragraphs>
  <Slides>32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Calibri</vt:lpstr>
      <vt:lpstr>Default Design</vt:lpstr>
      <vt:lpstr>What do I need to know?</vt:lpstr>
      <vt:lpstr>Learning Objective:</vt:lpstr>
      <vt:lpstr>Crime is…for example…</vt:lpstr>
      <vt:lpstr>Deviance is …</vt:lpstr>
      <vt:lpstr>They are different because…</vt:lpstr>
      <vt:lpstr>Deviancy can change depending on the time and place that the action is done. It is socially defined. For example…</vt:lpstr>
      <vt:lpstr>What do I need to know?</vt:lpstr>
      <vt:lpstr>Learning Objective:</vt:lpstr>
      <vt:lpstr>Starter Task:</vt:lpstr>
      <vt:lpstr>Social Control is…</vt:lpstr>
      <vt:lpstr>Social Order is…</vt:lpstr>
      <vt:lpstr>Imagine you have been put in charge of behaviour at your school / college.   You’re being paid to achieve social order.</vt:lpstr>
      <vt:lpstr>The Consensus Approach thinks people follow rules because…</vt:lpstr>
      <vt:lpstr>The Conflict Approach thinks people follow rules because…</vt:lpstr>
      <vt:lpstr>Written rules</vt:lpstr>
      <vt:lpstr>Written Rules</vt:lpstr>
      <vt:lpstr>Agencies of Formal Social Control</vt:lpstr>
      <vt:lpstr>What happens to people who break the written rules of society?  Discuss the consequences of the following actions…</vt:lpstr>
      <vt:lpstr>Agencies of Formal Social Control  How do we get people to obey written laws &amp; what happens if people break written laws?</vt:lpstr>
      <vt:lpstr>Agencies of Informal Social Control</vt:lpstr>
      <vt:lpstr>Taken-for-granted rules</vt:lpstr>
      <vt:lpstr>Taken-for-granted rules</vt:lpstr>
      <vt:lpstr>Think Super Nanny!!!</vt:lpstr>
      <vt:lpstr>Unwanted behaviour</vt:lpstr>
      <vt:lpstr>Wanted Behaviour</vt:lpstr>
      <vt:lpstr>Who influences your actions the most?</vt:lpstr>
      <vt:lpstr>Socialisation </vt:lpstr>
      <vt:lpstr>What is deviancy amplification?</vt:lpstr>
      <vt:lpstr>Deviancy Amplification</vt:lpstr>
      <vt:lpstr>Deviancy Amplification</vt:lpstr>
      <vt:lpstr>Task:</vt:lpstr>
      <vt:lpstr>What do I need to know?</vt:lpstr>
    </vt:vector>
  </TitlesOfParts>
  <Company>Carleton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 I need to know?</dc:title>
  <dc:creator>aaddison</dc:creator>
  <cp:lastModifiedBy>chris livesey</cp:lastModifiedBy>
  <cp:revision>21</cp:revision>
  <dcterms:created xsi:type="dcterms:W3CDTF">2006-05-24T08:35:06Z</dcterms:created>
  <dcterms:modified xsi:type="dcterms:W3CDTF">2020-02-17T11:32:32Z</dcterms:modified>
</cp:coreProperties>
</file>