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62" r:id="rId15"/>
    <p:sldId id="263" r:id="rId16"/>
    <p:sldId id="271"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5050"/>
    <a:srgbClr val="FFFF66"/>
    <a:srgbClr val="FF33CC"/>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65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95262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922157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4274723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405588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30F805-504D-4E79-BEDC-A42E7D1F9FC6}" type="datetimeFigureOut">
              <a:rPr lang="en-GB" smtClean="0"/>
              <a:t>16/02/2020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114313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530F805-504D-4E79-BEDC-A42E7D1F9FC6}" type="datetimeFigureOut">
              <a:rPr lang="en-GB" smtClean="0"/>
              <a:t>16/02/2020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18945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530F805-504D-4E79-BEDC-A42E7D1F9FC6}" type="datetimeFigureOut">
              <a:rPr lang="en-GB" smtClean="0"/>
              <a:t>16/02/2020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1719680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530F805-504D-4E79-BEDC-A42E7D1F9FC6}" type="datetimeFigureOut">
              <a:rPr lang="en-GB" smtClean="0"/>
              <a:t>16/02/2020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131601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30F805-504D-4E79-BEDC-A42E7D1F9FC6}" type="datetimeFigureOut">
              <a:rPr lang="en-GB" smtClean="0"/>
              <a:t>16/02/2020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2683955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0F805-504D-4E79-BEDC-A42E7D1F9FC6}" type="datetimeFigureOut">
              <a:rPr lang="en-GB" smtClean="0"/>
              <a:t>16/02/2020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344291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30F805-504D-4E79-BEDC-A42E7D1F9FC6}" type="datetimeFigureOut">
              <a:rPr lang="en-GB" smtClean="0"/>
              <a:t>16/02/2020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A08CFD-33F9-4E89-8BBA-F93D4A8AB0BA}" type="slidenum">
              <a:rPr lang="en-GB" smtClean="0"/>
              <a:t>‹#›</a:t>
            </a:fld>
            <a:endParaRPr lang="en-GB"/>
          </a:p>
        </p:txBody>
      </p:sp>
    </p:spTree>
    <p:extLst>
      <p:ext uri="{BB962C8B-B14F-4D97-AF65-F5344CB8AC3E}">
        <p14:creationId xmlns:p14="http://schemas.microsoft.com/office/powerpoint/2010/main" val="136607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30F805-504D-4E79-BEDC-A42E7D1F9FC6}" type="datetimeFigureOut">
              <a:rPr lang="en-GB" smtClean="0"/>
              <a:t>16/02/2020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A08CFD-33F9-4E89-8BBA-F93D4A8AB0BA}" type="slidenum">
              <a:rPr lang="en-GB" smtClean="0"/>
              <a:t>‹#›</a:t>
            </a:fld>
            <a:endParaRPr lang="en-GB"/>
          </a:p>
        </p:txBody>
      </p:sp>
    </p:spTree>
    <p:extLst>
      <p:ext uri="{BB962C8B-B14F-4D97-AF65-F5344CB8AC3E}">
        <p14:creationId xmlns:p14="http://schemas.microsoft.com/office/powerpoint/2010/main" val="642592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404665"/>
            <a:ext cx="7772400" cy="1470025"/>
          </a:xfrm>
        </p:spPr>
        <p:txBody>
          <a:bodyPr/>
          <a:lstStyle/>
          <a:p>
            <a:r>
              <a:rPr lang="en-GB" dirty="0"/>
              <a:t>Theories of self and identity</a:t>
            </a:r>
          </a:p>
        </p:txBody>
      </p:sp>
      <p:sp>
        <p:nvSpPr>
          <p:cNvPr id="3" name="Subtitle 2"/>
          <p:cNvSpPr>
            <a:spLocks noGrp="1"/>
          </p:cNvSpPr>
          <p:nvPr>
            <p:ph type="subTitle" idx="1"/>
          </p:nvPr>
        </p:nvSpPr>
        <p:spPr>
          <a:xfrm>
            <a:off x="1775520" y="1628800"/>
            <a:ext cx="8568952" cy="1752600"/>
          </a:xfrm>
        </p:spPr>
        <p:txBody>
          <a:bodyPr/>
          <a:lstStyle/>
          <a:p>
            <a:r>
              <a:rPr lang="en-GB" b="1" dirty="0">
                <a:solidFill>
                  <a:srgbClr val="FF0000"/>
                </a:solidFill>
                <a:latin typeface="Comic Sans MS" pitchFamily="66" charset="0"/>
              </a:rPr>
              <a:t>LO: to be able to explain the concept of self and identity and evaluate different theories on how they relate to culture </a:t>
            </a:r>
          </a:p>
        </p:txBody>
      </p:sp>
    </p:spTree>
    <p:extLst>
      <p:ext uri="{BB962C8B-B14F-4D97-AF65-F5344CB8AC3E}">
        <p14:creationId xmlns:p14="http://schemas.microsoft.com/office/powerpoint/2010/main" val="100714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7729" y="188640"/>
            <a:ext cx="6803409" cy="1143000"/>
          </a:xfrm>
        </p:spPr>
        <p:txBody>
          <a:bodyPr/>
          <a:lstStyle/>
          <a:p>
            <a:endParaRPr lang="en-GB" dirty="0"/>
          </a:p>
        </p:txBody>
      </p:sp>
      <p:sp>
        <p:nvSpPr>
          <p:cNvPr id="3" name="Content Placeholder 2"/>
          <p:cNvSpPr>
            <a:spLocks noGrp="1"/>
          </p:cNvSpPr>
          <p:nvPr>
            <p:ph idx="1"/>
          </p:nvPr>
        </p:nvSpPr>
        <p:spPr>
          <a:xfrm>
            <a:off x="3719736" y="1700809"/>
            <a:ext cx="6768752" cy="4525963"/>
          </a:xfrm>
        </p:spPr>
        <p:style>
          <a:lnRef idx="1">
            <a:schemeClr val="dk1"/>
          </a:lnRef>
          <a:fillRef idx="2">
            <a:schemeClr val="dk1"/>
          </a:fillRef>
          <a:effectRef idx="1">
            <a:schemeClr val="dk1"/>
          </a:effectRef>
          <a:fontRef idx="minor">
            <a:schemeClr val="dk1"/>
          </a:fontRef>
        </p:style>
        <p:txBody>
          <a:bodyPr/>
          <a:lstStyle/>
          <a:p>
            <a:pPr marL="0" indent="0">
              <a:buNone/>
            </a:pPr>
            <a:r>
              <a:rPr lang="en-GB" dirty="0"/>
              <a:t>The criticisms of Marxist thinking on identity include:</a:t>
            </a:r>
          </a:p>
          <a:p>
            <a:pPr>
              <a:buClr>
                <a:srgbClr val="FF0066"/>
              </a:buClr>
              <a:buFont typeface="Wingdings" pitchFamily="2" charset="2"/>
              <a:buChar char="§"/>
            </a:pPr>
            <a:r>
              <a:rPr lang="en-GB" dirty="0"/>
              <a:t>Marxists, like functionalists, neglect the view that people can choose how to behave . </a:t>
            </a:r>
          </a:p>
          <a:p>
            <a:pPr>
              <a:buClr>
                <a:srgbClr val="FF0066"/>
              </a:buClr>
              <a:buFont typeface="Wingdings" pitchFamily="2" charset="2"/>
              <a:buChar char="§"/>
            </a:pPr>
            <a:r>
              <a:rPr lang="en-GB" dirty="0"/>
              <a:t>Marxists too rarely acknowledge the idea that people create culture. </a:t>
            </a:r>
          </a:p>
          <a:p>
            <a:endParaRPr lang="en-GB" dirty="0"/>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6" name="Title 1"/>
          <p:cNvSpPr txBox="1">
            <a:spLocks/>
          </p:cNvSpPr>
          <p:nvPr/>
        </p:nvSpPr>
        <p:spPr>
          <a:xfrm>
            <a:off x="3647728" y="332656"/>
            <a:ext cx="6803409" cy="792088"/>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a:t>Criticism of Marxism </a:t>
            </a:r>
          </a:p>
        </p:txBody>
      </p:sp>
      <p:cxnSp>
        <p:nvCxnSpPr>
          <p:cNvPr id="7" name="Straight Arrow Connector 6"/>
          <p:cNvCxnSpPr/>
          <p:nvPr/>
        </p:nvCxnSpPr>
        <p:spPr>
          <a:xfrm flipH="1">
            <a:off x="3071666" y="908720"/>
            <a:ext cx="792087" cy="3888432"/>
          </a:xfrm>
          <a:prstGeom prst="straightConnector1">
            <a:avLst/>
          </a:prstGeom>
          <a:ln w="76200">
            <a:solidFill>
              <a:schemeClr val="tx1">
                <a:lumMod val="65000"/>
                <a:lumOff val="3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Rot by="120000">
                                      <p:cBhvr>
                                        <p:cTn id="12" dur="100" fill="hold">
                                          <p:stCondLst>
                                            <p:cond delay="0"/>
                                          </p:stCondLst>
                                        </p:cTn>
                                        <p:tgtEl>
                                          <p:spTgt spid="7"/>
                                        </p:tgtEl>
                                        <p:attrNameLst>
                                          <p:attrName>r</p:attrName>
                                        </p:attrNameLst>
                                      </p:cBhvr>
                                    </p:animRot>
                                    <p:animRot by="-240000">
                                      <p:cBhvr>
                                        <p:cTn id="13" dur="200" fill="hold">
                                          <p:stCondLst>
                                            <p:cond delay="200"/>
                                          </p:stCondLst>
                                        </p:cTn>
                                        <p:tgtEl>
                                          <p:spTgt spid="7"/>
                                        </p:tgtEl>
                                        <p:attrNameLst>
                                          <p:attrName>r</p:attrName>
                                        </p:attrNameLst>
                                      </p:cBhvr>
                                    </p:animRot>
                                    <p:animRot by="240000">
                                      <p:cBhvr>
                                        <p:cTn id="14" dur="200" fill="hold">
                                          <p:stCondLst>
                                            <p:cond delay="400"/>
                                          </p:stCondLst>
                                        </p:cTn>
                                        <p:tgtEl>
                                          <p:spTgt spid="7"/>
                                        </p:tgtEl>
                                        <p:attrNameLst>
                                          <p:attrName>r</p:attrName>
                                        </p:attrNameLst>
                                      </p:cBhvr>
                                    </p:animRot>
                                    <p:animRot by="-240000">
                                      <p:cBhvr>
                                        <p:cTn id="15" dur="200" fill="hold">
                                          <p:stCondLst>
                                            <p:cond delay="600"/>
                                          </p:stCondLst>
                                        </p:cTn>
                                        <p:tgtEl>
                                          <p:spTgt spid="7"/>
                                        </p:tgtEl>
                                        <p:attrNameLst>
                                          <p:attrName>r</p:attrName>
                                        </p:attrNameLst>
                                      </p:cBhvr>
                                    </p:animRot>
                                    <p:animRot by="120000">
                                      <p:cBhvr>
                                        <p:cTn id="16"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19737" y="404664"/>
            <a:ext cx="6803409" cy="9446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GB" dirty="0"/>
              <a:t>Interpretivism, self and identity </a:t>
            </a:r>
          </a:p>
        </p:txBody>
      </p:sp>
      <p:sp>
        <p:nvSpPr>
          <p:cNvPr id="3" name="Content Placeholder 2"/>
          <p:cNvSpPr>
            <a:spLocks noGrp="1"/>
          </p:cNvSpPr>
          <p:nvPr>
            <p:ph idx="1"/>
          </p:nvPr>
        </p:nvSpPr>
        <p:spPr>
          <a:xfrm>
            <a:off x="3700890" y="1613849"/>
            <a:ext cx="6643582" cy="4525963"/>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0" indent="0">
              <a:buNone/>
            </a:pPr>
            <a:r>
              <a:rPr lang="en-GB" dirty="0"/>
              <a:t>Interpretivist theories focus on the interaction between society and the individual and says that it is this interaction that creates culture and identity. </a:t>
            </a:r>
          </a:p>
          <a:p>
            <a:pPr marL="0" indent="0">
              <a:buNone/>
            </a:pPr>
            <a:r>
              <a:rPr lang="en-GB" dirty="0"/>
              <a:t>An important aspect of interpretivism is </a:t>
            </a:r>
            <a:r>
              <a:rPr lang="en-GB" b="1" i="1" dirty="0">
                <a:solidFill>
                  <a:srgbClr val="0070C0"/>
                </a:solidFill>
              </a:rPr>
              <a:t>labelling theory. </a:t>
            </a:r>
            <a:r>
              <a:rPr lang="en-GB" dirty="0">
                <a:solidFill>
                  <a:schemeClr val="tx1"/>
                </a:solidFill>
              </a:rPr>
              <a:t>This says that some identities are made by the negative reactions of others. </a:t>
            </a:r>
            <a:endParaRPr lang="en-GB" b="1" i="1" dirty="0">
              <a:solidFill>
                <a:srgbClr val="FF0000"/>
              </a:solidFill>
            </a:endParaRP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3986394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9" y="207397"/>
            <a:ext cx="6803409" cy="1143000"/>
          </a:xfrm>
        </p:spPr>
        <p:txBody>
          <a:bodyPr/>
          <a:lstStyle/>
          <a:p>
            <a:endParaRPr lang="en-GB" dirty="0"/>
          </a:p>
        </p:txBody>
      </p:sp>
      <p:sp>
        <p:nvSpPr>
          <p:cNvPr id="3" name="Content Placeholder 2"/>
          <p:cNvSpPr>
            <a:spLocks noGrp="1"/>
          </p:cNvSpPr>
          <p:nvPr>
            <p:ph idx="1"/>
          </p:nvPr>
        </p:nvSpPr>
        <p:spPr>
          <a:xfrm>
            <a:off x="3663347" y="1628801"/>
            <a:ext cx="6851104" cy="4525963"/>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GB" dirty="0"/>
              <a:t>Interpretivist believe that Marxists and functionalists under-estimate the role of human consciousness, interpretation and social interaction. </a:t>
            </a:r>
          </a:p>
          <a:p>
            <a:pPr marL="0" indent="0">
              <a:buNone/>
            </a:pPr>
            <a:r>
              <a:rPr lang="en-GB" dirty="0"/>
              <a:t>  The human self is not made by social structure or social laws, rather it is a product of </a:t>
            </a:r>
            <a:r>
              <a:rPr lang="en-GB" b="1" i="1" dirty="0">
                <a:solidFill>
                  <a:srgbClr val="0070C0"/>
                </a:solidFill>
              </a:rPr>
              <a:t>free will</a:t>
            </a:r>
            <a:r>
              <a:rPr lang="en-GB" dirty="0"/>
              <a:t>. People have made deliberate and conscious choices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4" name="Rectangle 3"/>
          <p:cNvSpPr/>
          <p:nvPr/>
        </p:nvSpPr>
        <p:spPr>
          <a:xfrm>
            <a:off x="3647728" y="159558"/>
            <a:ext cx="6840760" cy="1323439"/>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Interpretivist criticism of </a:t>
            </a:r>
          </a:p>
          <a:p>
            <a:pPr algn="ctr"/>
            <a:r>
              <a:rPr lang="en-US" sz="4000" b="1" spc="50" dirty="0">
                <a:ln w="11430"/>
                <a:solidFill>
                  <a:srgbClr val="0070C0"/>
                </a:solidFill>
                <a:effectLst>
                  <a:outerShdw blurRad="76200" dist="50800" dir="5400000" algn="tl" rotWithShape="0">
                    <a:srgbClr val="000000">
                      <a:alpha val="65000"/>
                    </a:srgbClr>
                  </a:outerShdw>
                </a:effectLst>
              </a:rPr>
              <a:t>functionalism and Marxism</a:t>
            </a:r>
          </a:p>
        </p:txBody>
      </p:sp>
      <p:cxnSp>
        <p:nvCxnSpPr>
          <p:cNvPr id="7" name="Straight Arrow Connector 6"/>
          <p:cNvCxnSpPr/>
          <p:nvPr/>
        </p:nvCxnSpPr>
        <p:spPr>
          <a:xfrm flipH="1">
            <a:off x="2999656" y="1340768"/>
            <a:ext cx="792088" cy="34563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639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2" presetClass="emph" presetSubtype="0" fill="hold" nodeType="clickEffect">
                                  <p:stCondLst>
                                    <p:cond delay="0"/>
                                  </p:stCondLst>
                                  <p:childTnLst>
                                    <p:animRot by="120000">
                                      <p:cBhvr>
                                        <p:cTn id="10" dur="100" fill="hold">
                                          <p:stCondLst>
                                            <p:cond delay="0"/>
                                          </p:stCondLst>
                                        </p:cTn>
                                        <p:tgtEl>
                                          <p:spTgt spid="7"/>
                                        </p:tgtEl>
                                        <p:attrNameLst>
                                          <p:attrName>r</p:attrName>
                                        </p:attrNameLst>
                                      </p:cBhvr>
                                    </p:animRot>
                                    <p:animRot by="-240000">
                                      <p:cBhvr>
                                        <p:cTn id="11" dur="200" fill="hold">
                                          <p:stCondLst>
                                            <p:cond delay="200"/>
                                          </p:stCondLst>
                                        </p:cTn>
                                        <p:tgtEl>
                                          <p:spTgt spid="7"/>
                                        </p:tgtEl>
                                        <p:attrNameLst>
                                          <p:attrName>r</p:attrName>
                                        </p:attrNameLst>
                                      </p:cBhvr>
                                    </p:animRot>
                                    <p:animRot by="240000">
                                      <p:cBhvr>
                                        <p:cTn id="12" dur="200" fill="hold">
                                          <p:stCondLst>
                                            <p:cond delay="400"/>
                                          </p:stCondLst>
                                        </p:cTn>
                                        <p:tgtEl>
                                          <p:spTgt spid="7"/>
                                        </p:tgtEl>
                                        <p:attrNameLst>
                                          <p:attrName>r</p:attrName>
                                        </p:attrNameLst>
                                      </p:cBhvr>
                                    </p:animRot>
                                    <p:animRot by="-240000">
                                      <p:cBhvr>
                                        <p:cTn id="13" dur="200" fill="hold">
                                          <p:stCondLst>
                                            <p:cond delay="600"/>
                                          </p:stCondLst>
                                        </p:cTn>
                                        <p:tgtEl>
                                          <p:spTgt spid="7"/>
                                        </p:tgtEl>
                                        <p:attrNameLst>
                                          <p:attrName>r</p:attrName>
                                        </p:attrNameLst>
                                      </p:cBhvr>
                                    </p:animRot>
                                    <p:animRot by="120000">
                                      <p:cBhvr>
                                        <p:cTn id="14"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5998" y="1632211"/>
            <a:ext cx="6851104" cy="4785395"/>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GB" dirty="0"/>
              <a:t>The self is made up of two parts; the ‘</a:t>
            </a:r>
            <a:r>
              <a:rPr lang="en-GB" b="1" dirty="0">
                <a:solidFill>
                  <a:srgbClr val="0070C0"/>
                </a:solidFill>
              </a:rPr>
              <a:t>I</a:t>
            </a:r>
            <a:r>
              <a:rPr lang="en-GB" dirty="0"/>
              <a:t>’ and the ‘</a:t>
            </a:r>
            <a:r>
              <a:rPr lang="en-GB" b="1" dirty="0">
                <a:solidFill>
                  <a:srgbClr val="0070C0"/>
                </a:solidFill>
              </a:rPr>
              <a:t>Me</a:t>
            </a:r>
            <a:r>
              <a:rPr lang="en-GB" dirty="0"/>
              <a:t>’. </a:t>
            </a:r>
          </a:p>
          <a:p>
            <a:pPr marL="0" indent="0">
              <a:buNone/>
            </a:pPr>
            <a:r>
              <a:rPr lang="en-GB" i="1" dirty="0">
                <a:solidFill>
                  <a:srgbClr val="0070C0"/>
                </a:solidFill>
              </a:rPr>
              <a:t>The ‘I’ relates to the spontaneous, and often selfish, part of the self which is normally powered by impulsive desires. </a:t>
            </a:r>
          </a:p>
          <a:p>
            <a:pPr marL="0" indent="0">
              <a:buNone/>
            </a:pPr>
            <a:r>
              <a:rPr lang="en-GB" dirty="0"/>
              <a:t>  </a:t>
            </a:r>
            <a:r>
              <a:rPr lang="en-GB" sz="3000" dirty="0"/>
              <a:t>However we rarely act on these desires because we are socially controlled by the ‘Me’ part of our self. </a:t>
            </a:r>
          </a:p>
          <a:p>
            <a:pPr marL="0" indent="0">
              <a:buNone/>
            </a:pPr>
            <a:r>
              <a:rPr lang="en-GB" dirty="0">
                <a:solidFill>
                  <a:srgbClr val="0070C0"/>
                </a:solidFill>
              </a:rPr>
              <a:t> </a:t>
            </a:r>
            <a:r>
              <a:rPr lang="en-GB" i="1" dirty="0">
                <a:solidFill>
                  <a:srgbClr val="0070C0"/>
                </a:solidFill>
              </a:rPr>
              <a:t>The ‘Me’ is the ability to see ourselves through the eyes of others and to understand how our impulsive desires might harm others</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4" name="Rectangle 3"/>
          <p:cNvSpPr/>
          <p:nvPr/>
        </p:nvSpPr>
        <p:spPr>
          <a:xfrm>
            <a:off x="3645998" y="186212"/>
            <a:ext cx="6890348"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no.1:</a:t>
            </a:r>
          </a:p>
          <a:p>
            <a:pPr algn="ctr"/>
            <a:r>
              <a:rPr lang="en-US" sz="4000" b="1" spc="50" dirty="0">
                <a:ln w="11430"/>
                <a:solidFill>
                  <a:srgbClr val="0070C0"/>
                </a:solidFill>
                <a:effectLst>
                  <a:outerShdw blurRad="76200" dist="50800" dir="5400000" algn="tl" rotWithShape="0">
                    <a:srgbClr val="000000">
                      <a:alpha val="65000"/>
                    </a:srgbClr>
                  </a:outerShdw>
                </a:effectLst>
              </a:rPr>
              <a:t>Mead</a:t>
            </a:r>
          </a:p>
        </p:txBody>
      </p:sp>
    </p:spTree>
    <p:extLst>
      <p:ext uri="{BB962C8B-B14F-4D97-AF65-F5344CB8AC3E}">
        <p14:creationId xmlns:p14="http://schemas.microsoft.com/office/powerpoint/2010/main" val="3986394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endParaRPr lang="en-GB" dirty="0"/>
          </a:p>
        </p:txBody>
      </p:sp>
      <p:sp>
        <p:nvSpPr>
          <p:cNvPr id="3" name="Content Placeholder 2"/>
          <p:cNvSpPr>
            <a:spLocks noGrp="1"/>
          </p:cNvSpPr>
          <p:nvPr>
            <p:ph idx="1"/>
          </p:nvPr>
        </p:nvSpPr>
        <p:spPr>
          <a:xfrm>
            <a:off x="3623383" y="1628800"/>
            <a:ext cx="6851104" cy="4968552"/>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GB" dirty="0"/>
              <a:t>   Interaction with other social groups, like the family which make up society, involves the self constantly applying </a:t>
            </a:r>
            <a:r>
              <a:rPr lang="en-GB" b="1" i="1" dirty="0">
                <a:solidFill>
                  <a:srgbClr val="0070C0"/>
                </a:solidFill>
              </a:rPr>
              <a:t>symbolic meanings </a:t>
            </a:r>
            <a:r>
              <a:rPr lang="en-GB" dirty="0"/>
              <a:t>or interpretations to the behaviour of others and deciding how to respond. </a:t>
            </a:r>
          </a:p>
          <a:p>
            <a:pPr marL="0" indent="0">
              <a:buNone/>
            </a:pPr>
            <a:r>
              <a:rPr lang="en-GB" dirty="0"/>
              <a:t>   This comes fairly easily because primary socialisation involves learning ‘</a:t>
            </a:r>
            <a:r>
              <a:rPr lang="en-GB" b="1" i="1" dirty="0">
                <a:solidFill>
                  <a:srgbClr val="0070C0"/>
                </a:solidFill>
              </a:rPr>
              <a:t>role taking</a:t>
            </a:r>
            <a:r>
              <a:rPr lang="en-GB" dirty="0"/>
              <a:t>’, i.e. putting ourselves in the place of others and seeing ourselves as others see us. We learn to do this mainly through imitative play. </a:t>
            </a:r>
          </a:p>
        </p:txBody>
      </p:sp>
      <p:sp>
        <p:nvSpPr>
          <p:cNvPr id="5" name="TextBox 4"/>
          <p:cNvSpPr txBox="1"/>
          <p:nvPr/>
        </p:nvSpPr>
        <p:spPr>
          <a:xfrm>
            <a:off x="1631504" y="131978"/>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6" name="Rectangle 5"/>
          <p:cNvSpPr/>
          <p:nvPr/>
        </p:nvSpPr>
        <p:spPr>
          <a:xfrm>
            <a:off x="3645998" y="186212"/>
            <a:ext cx="6890348"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no.1:</a:t>
            </a:r>
          </a:p>
          <a:p>
            <a:pPr algn="ctr"/>
            <a:r>
              <a:rPr lang="en-US" sz="4000" b="1" spc="50" dirty="0">
                <a:ln w="11430"/>
                <a:solidFill>
                  <a:srgbClr val="0070C0"/>
                </a:solidFill>
                <a:effectLst>
                  <a:outerShdw blurRad="76200" dist="50800" dir="5400000" algn="tl" rotWithShape="0">
                    <a:srgbClr val="000000">
                      <a:alpha val="65000"/>
                    </a:srgbClr>
                  </a:outerShdw>
                </a:effectLst>
              </a:rPr>
              <a:t>Mead</a:t>
            </a:r>
          </a:p>
        </p:txBody>
      </p:sp>
    </p:spTree>
    <p:extLst>
      <p:ext uri="{BB962C8B-B14F-4D97-AF65-F5344CB8AC3E}">
        <p14:creationId xmlns:p14="http://schemas.microsoft.com/office/powerpoint/2010/main" val="2628713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5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endParaRPr lang="en-GB" dirty="0"/>
          </a:p>
        </p:txBody>
      </p:sp>
      <p:sp>
        <p:nvSpPr>
          <p:cNvPr id="3" name="Content Placeholder 2"/>
          <p:cNvSpPr>
            <a:spLocks noGrp="1"/>
          </p:cNvSpPr>
          <p:nvPr>
            <p:ph idx="1"/>
          </p:nvPr>
        </p:nvSpPr>
        <p:spPr>
          <a:xfrm>
            <a:off x="3645997" y="1628801"/>
            <a:ext cx="6851104" cy="4525963"/>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0" indent="0">
              <a:buNone/>
            </a:pPr>
            <a:r>
              <a:rPr lang="en-GB" dirty="0"/>
              <a:t>Goffman took Mead’s work one step further and says that social life is </a:t>
            </a:r>
            <a:r>
              <a:rPr lang="en-GB" b="1" i="1" dirty="0">
                <a:solidFill>
                  <a:srgbClr val="0070C0"/>
                </a:solidFill>
              </a:rPr>
              <a:t>dramaturgical</a:t>
            </a:r>
            <a:r>
              <a:rPr lang="en-GB" dirty="0"/>
              <a:t> – it is like a play with thousands of scenes. Everyone knows their role and their lines. </a:t>
            </a:r>
          </a:p>
          <a:p>
            <a:pPr marL="0" indent="0">
              <a:buNone/>
            </a:pPr>
            <a:r>
              <a:rPr lang="en-GB" dirty="0"/>
              <a:t>   Social life involved people playing hundreds of roles and through interpretation and interaction skilfully </a:t>
            </a:r>
            <a:r>
              <a:rPr lang="en-GB" b="1" i="1" dirty="0">
                <a:solidFill>
                  <a:srgbClr val="0070C0"/>
                </a:solidFill>
              </a:rPr>
              <a:t>managing the impression </a:t>
            </a:r>
            <a:r>
              <a:rPr lang="en-GB" dirty="0"/>
              <a:t>others have of them.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6" name="Rectangle 5"/>
          <p:cNvSpPr/>
          <p:nvPr/>
        </p:nvSpPr>
        <p:spPr>
          <a:xfrm>
            <a:off x="3645998" y="186212"/>
            <a:ext cx="6890349"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no.2:</a:t>
            </a:r>
          </a:p>
          <a:p>
            <a:pPr algn="ctr"/>
            <a:r>
              <a:rPr lang="en-US" sz="4000" b="1" spc="50" dirty="0">
                <a:ln w="11430"/>
                <a:solidFill>
                  <a:srgbClr val="0070C0"/>
                </a:solidFill>
                <a:effectLst>
                  <a:outerShdw blurRad="76200" dist="50800" dir="5400000" algn="tl" rotWithShape="0">
                    <a:srgbClr val="000000">
                      <a:alpha val="65000"/>
                    </a:srgbClr>
                  </a:outerShdw>
                </a:effectLst>
              </a:rPr>
              <a:t>Goffman</a:t>
            </a:r>
          </a:p>
        </p:txBody>
      </p:sp>
    </p:spTree>
    <p:extLst>
      <p:ext uri="{BB962C8B-B14F-4D97-AF65-F5344CB8AC3E}">
        <p14:creationId xmlns:p14="http://schemas.microsoft.com/office/powerpoint/2010/main" val="2628713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endParaRPr lang="en-GB" dirty="0"/>
          </a:p>
        </p:txBody>
      </p:sp>
      <p:sp>
        <p:nvSpPr>
          <p:cNvPr id="3" name="Content Placeholder 2"/>
          <p:cNvSpPr>
            <a:spLocks noGrp="1"/>
          </p:cNvSpPr>
          <p:nvPr>
            <p:ph idx="1"/>
          </p:nvPr>
        </p:nvSpPr>
        <p:spPr>
          <a:xfrm>
            <a:off x="3626633" y="1509650"/>
            <a:ext cx="6851104" cy="515971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en-GB" sz="2400" dirty="0"/>
              <a:t>Says that the media and </a:t>
            </a:r>
            <a:r>
              <a:rPr lang="en-GB" sz="2400" b="1" i="1" dirty="0">
                <a:solidFill>
                  <a:srgbClr val="0070C0"/>
                </a:solidFill>
              </a:rPr>
              <a:t>agents of social control</a:t>
            </a:r>
            <a:r>
              <a:rPr lang="en-GB" sz="2400" dirty="0"/>
              <a:t>, such as the police and courts, may apply deviant labels to individuals acting outside the ‘norm’. </a:t>
            </a:r>
          </a:p>
          <a:p>
            <a:pPr marL="0" indent="0">
              <a:buNone/>
            </a:pPr>
            <a:r>
              <a:rPr lang="en-GB" sz="2400" dirty="0"/>
              <a:t>   Deviant labels have the power of a ‘master status’, e.g. the master status of ‘criminal’ can override all the other statuses such as father, son, etc. </a:t>
            </a:r>
          </a:p>
          <a:p>
            <a:pPr marL="0" indent="0">
              <a:buNone/>
            </a:pPr>
            <a:r>
              <a:rPr lang="en-GB" sz="2400" dirty="0"/>
              <a:t>   Argues that such deviant labels can radically change someone’s social identity. For instance someone labelled a criminal may be discriminated against and find it difficult to regain an ‘acceptable’ social identity. </a:t>
            </a:r>
          </a:p>
          <a:p>
            <a:pPr marL="0" indent="0">
              <a:buNone/>
            </a:pPr>
            <a:r>
              <a:rPr lang="en-GB" sz="2400" dirty="0"/>
              <a:t>  They may end up seeking others with similar identities and values and form  sub-cultures</a:t>
            </a:r>
          </a:p>
        </p:txBody>
      </p:sp>
      <p:sp>
        <p:nvSpPr>
          <p:cNvPr id="5" name="TextBox 4"/>
          <p:cNvSpPr txBox="1"/>
          <p:nvPr/>
        </p:nvSpPr>
        <p:spPr>
          <a:xfrm>
            <a:off x="1631504" y="131978"/>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6" name="Rectangle 5"/>
          <p:cNvSpPr/>
          <p:nvPr/>
        </p:nvSpPr>
        <p:spPr>
          <a:xfrm>
            <a:off x="3645998" y="186212"/>
            <a:ext cx="6890349"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spc="50" dirty="0">
                <a:ln w="11430"/>
                <a:solidFill>
                  <a:srgbClr val="0070C0"/>
                </a:solidFill>
                <a:effectLst>
                  <a:outerShdw blurRad="76200" dist="50800" dir="5400000" algn="tl" rotWithShape="0">
                    <a:srgbClr val="000000">
                      <a:alpha val="65000"/>
                    </a:srgbClr>
                  </a:outerShdw>
                </a:effectLst>
              </a:rPr>
              <a:t>Key</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interpretivist</a:t>
            </a:r>
            <a:r>
              <a:rPr lang="en-US" sz="4000" b="1" spc="50" dirty="0">
                <a:ln w="11430"/>
                <a:solidFill>
                  <a:srgbClr val="00B0F0"/>
                </a:solidFill>
                <a:effectLst>
                  <a:outerShdw blurRad="76200" dist="50800" dir="5400000" algn="tl" rotWithShape="0">
                    <a:srgbClr val="000000">
                      <a:alpha val="65000"/>
                    </a:srgbClr>
                  </a:outerShdw>
                </a:effectLst>
              </a:rPr>
              <a:t> </a:t>
            </a:r>
            <a:r>
              <a:rPr lang="en-US" sz="4000" b="1" spc="50" dirty="0">
                <a:ln w="11430"/>
                <a:solidFill>
                  <a:srgbClr val="0070C0"/>
                </a:solidFill>
                <a:effectLst>
                  <a:outerShdw blurRad="76200" dist="50800" dir="5400000" algn="tl" rotWithShape="0">
                    <a:srgbClr val="000000">
                      <a:alpha val="65000"/>
                    </a:srgbClr>
                  </a:outerShdw>
                </a:effectLst>
              </a:rPr>
              <a:t>thinker no.3:</a:t>
            </a:r>
          </a:p>
          <a:p>
            <a:pPr algn="ctr"/>
            <a:r>
              <a:rPr lang="en-US" sz="4000" b="1" spc="50" dirty="0">
                <a:ln w="11430"/>
                <a:solidFill>
                  <a:srgbClr val="0070C0"/>
                </a:solidFill>
                <a:effectLst>
                  <a:outerShdw blurRad="76200" dist="50800" dir="5400000" algn="tl" rotWithShape="0">
                    <a:srgbClr val="000000">
                      <a:alpha val="65000"/>
                    </a:srgbClr>
                  </a:outerShdw>
                </a:effectLst>
              </a:rPr>
              <a:t>Becker</a:t>
            </a:r>
          </a:p>
        </p:txBody>
      </p:sp>
    </p:spTree>
    <p:extLst>
      <p:ext uri="{BB962C8B-B14F-4D97-AF65-F5344CB8AC3E}">
        <p14:creationId xmlns:p14="http://schemas.microsoft.com/office/powerpoint/2010/main" val="216136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25755" y="274638"/>
            <a:ext cx="6803409" cy="1143000"/>
          </a:xfrm>
        </p:spPr>
        <p:style>
          <a:lnRef idx="1">
            <a:schemeClr val="accent5"/>
          </a:lnRef>
          <a:fillRef idx="2">
            <a:schemeClr val="accent5"/>
          </a:fillRef>
          <a:effectRef idx="1">
            <a:schemeClr val="accent5"/>
          </a:effectRef>
          <a:fontRef idx="minor">
            <a:schemeClr val="dk1"/>
          </a:fontRef>
        </p:style>
        <p:txBody>
          <a:bodyPr/>
          <a:lstStyle/>
          <a:p>
            <a:r>
              <a:rPr lang="en-GB" dirty="0"/>
              <a:t>Criticism of Interpretivism </a:t>
            </a:r>
          </a:p>
        </p:txBody>
      </p:sp>
      <p:sp>
        <p:nvSpPr>
          <p:cNvPr id="3" name="Content Placeholder 2"/>
          <p:cNvSpPr>
            <a:spLocks noGrp="1"/>
          </p:cNvSpPr>
          <p:nvPr>
            <p:ph idx="1"/>
          </p:nvPr>
        </p:nvSpPr>
        <p:spPr>
          <a:xfrm>
            <a:off x="3647728" y="1831301"/>
            <a:ext cx="6851104" cy="4525963"/>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buNone/>
            </a:pPr>
            <a:r>
              <a:rPr lang="en-GB" dirty="0"/>
              <a:t>The criticisms of interpretivists thinking on identity include:</a:t>
            </a:r>
          </a:p>
          <a:p>
            <a:pPr>
              <a:buClr>
                <a:schemeClr val="tx2">
                  <a:lumMod val="60000"/>
                  <a:lumOff val="40000"/>
                </a:schemeClr>
              </a:buClr>
              <a:buFont typeface="Wingdings" pitchFamily="2" charset="2"/>
              <a:buChar char="§"/>
            </a:pPr>
            <a:r>
              <a:rPr lang="en-GB" dirty="0"/>
              <a:t>They tend to be vague about who is responsible for saying what is an acceptable norm of behaviour.</a:t>
            </a:r>
          </a:p>
          <a:p>
            <a:pPr>
              <a:buClr>
                <a:schemeClr val="tx2">
                  <a:lumMod val="60000"/>
                  <a:lumOff val="40000"/>
                </a:schemeClr>
              </a:buClr>
              <a:buFont typeface="Wingdings" pitchFamily="2" charset="2"/>
              <a:buChar char="§"/>
            </a:pPr>
            <a:r>
              <a:rPr lang="en-GB" dirty="0"/>
              <a:t>They fail to explore the origin of power and don’t look at areas like social class, gender and ethnicity. </a:t>
            </a:r>
          </a:p>
          <a:p>
            <a:pPr>
              <a:buClr>
                <a:schemeClr val="tx2">
                  <a:lumMod val="60000"/>
                  <a:lumOff val="40000"/>
                </a:schemeClr>
              </a:buClr>
              <a:buFont typeface="Wingdings" pitchFamily="2" charset="2"/>
              <a:buChar char="§"/>
            </a:pPr>
            <a:r>
              <a:rPr lang="en-GB" dirty="0"/>
              <a:t>Interpretivist theories largely ignore the influence of social structures on human behaviour</a:t>
            </a:r>
          </a:p>
        </p:txBody>
      </p:sp>
      <p:sp>
        <p:nvSpPr>
          <p:cNvPr id="5" name="TextBox 4"/>
          <p:cNvSpPr txBox="1"/>
          <p:nvPr/>
        </p:nvSpPr>
        <p:spPr>
          <a:xfrm>
            <a:off x="1631504" y="131978"/>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cxnSp>
        <p:nvCxnSpPr>
          <p:cNvPr id="7" name="Straight Arrow Connector 6"/>
          <p:cNvCxnSpPr/>
          <p:nvPr/>
        </p:nvCxnSpPr>
        <p:spPr>
          <a:xfrm flipH="1">
            <a:off x="3215680" y="1124744"/>
            <a:ext cx="648070" cy="36004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3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mph" presetSubtype="0" fill="hold" nodeType="clickEffect">
                                  <p:stCondLst>
                                    <p:cond delay="0"/>
                                  </p:stCondLst>
                                  <p:childTnLst>
                                    <p:animEffect transition="out" filter="fade">
                                      <p:cBhvr>
                                        <p:cTn id="12" dur="500" tmFilter="0, 0; .2, .5; .8, .5; 1, 0"/>
                                        <p:tgtEl>
                                          <p:spTgt spid="7"/>
                                        </p:tgtEl>
                                      </p:cBhvr>
                                    </p:animEffect>
                                    <p:animScale>
                                      <p:cBhvr>
                                        <p:cTn id="13" dur="25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9FFCC">
            <a:alpha val="32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75024" y="131978"/>
            <a:ext cx="6803409" cy="704734"/>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GB"/>
              <a:t>Check your </a:t>
            </a:r>
            <a:r>
              <a:rPr lang="en-GB" dirty="0"/>
              <a:t>understanding</a:t>
            </a:r>
          </a:p>
        </p:txBody>
      </p:sp>
      <p:sp>
        <p:nvSpPr>
          <p:cNvPr id="3" name="Content Placeholder 2"/>
          <p:cNvSpPr>
            <a:spLocks noGrp="1"/>
          </p:cNvSpPr>
          <p:nvPr>
            <p:ph idx="1"/>
          </p:nvPr>
        </p:nvSpPr>
        <p:spPr>
          <a:xfrm>
            <a:off x="3632652" y="908721"/>
            <a:ext cx="6851104" cy="5217443"/>
          </a:xfrm>
        </p:spPr>
        <p:txBody>
          <a:bodyPr>
            <a:normAutofit/>
          </a:bodyPr>
          <a:lstStyle/>
          <a:p>
            <a:pPr marL="514350" indent="-514350">
              <a:buAutoNum type="arabicPeriod"/>
            </a:pPr>
            <a:r>
              <a:rPr lang="en-GB" b="1" dirty="0"/>
              <a:t>What do structural theories believe about culture and identity?</a:t>
            </a:r>
          </a:p>
          <a:p>
            <a:pPr marL="514350" indent="-514350">
              <a:buAutoNum type="arabicPeriod"/>
            </a:pPr>
            <a:endParaRPr lang="en-GB" dirty="0"/>
          </a:p>
          <a:p>
            <a:pPr marL="514350" indent="-514350">
              <a:buAutoNum type="arabicPeriod"/>
            </a:pPr>
            <a:endParaRPr lang="en-GB" dirty="0"/>
          </a:p>
          <a:p>
            <a:pPr marL="514350" indent="-514350">
              <a:buAutoNum type="arabicPeriod"/>
            </a:pPr>
            <a:r>
              <a:rPr lang="en-GB" b="1" dirty="0"/>
              <a:t>What theory argues culture reflects value consensus?</a:t>
            </a:r>
          </a:p>
          <a:p>
            <a:pPr marL="514350" indent="-514350">
              <a:buAutoNum type="arabicPeriod"/>
            </a:pPr>
            <a:endParaRPr lang="en-GB" dirty="0"/>
          </a:p>
          <a:p>
            <a:pPr marL="514350" indent="-514350">
              <a:buAutoNum type="arabicPeriod"/>
            </a:pPr>
            <a:r>
              <a:rPr lang="en-GB" b="1" dirty="0"/>
              <a:t>What theory believes culture is ideological?</a:t>
            </a:r>
          </a:p>
        </p:txBody>
      </p:sp>
      <p:sp>
        <p:nvSpPr>
          <p:cNvPr id="5" name="TextBox 4"/>
          <p:cNvSpPr txBox="1"/>
          <p:nvPr/>
        </p:nvSpPr>
        <p:spPr>
          <a:xfrm>
            <a:off x="1631504" y="131978"/>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4" name="TextBox 3"/>
          <p:cNvSpPr txBox="1"/>
          <p:nvPr/>
        </p:nvSpPr>
        <p:spPr>
          <a:xfrm>
            <a:off x="3719736" y="1916833"/>
            <a:ext cx="6948264" cy="1200329"/>
          </a:xfrm>
          <a:prstGeom prst="rect">
            <a:avLst/>
          </a:prstGeom>
          <a:noFill/>
        </p:spPr>
        <p:txBody>
          <a:bodyPr wrap="square" rtlCol="0">
            <a:spAutoFit/>
          </a:bodyPr>
          <a:lstStyle/>
          <a:p>
            <a:pPr algn="ctr"/>
            <a:r>
              <a:rPr lang="en-GB" sz="2400" dirty="0"/>
              <a:t>That they are structured by factors beyond the control of the individual. Society is more important than the individual </a:t>
            </a:r>
          </a:p>
        </p:txBody>
      </p:sp>
      <p:sp>
        <p:nvSpPr>
          <p:cNvPr id="7" name="TextBox 6"/>
          <p:cNvSpPr txBox="1"/>
          <p:nvPr/>
        </p:nvSpPr>
        <p:spPr>
          <a:xfrm>
            <a:off x="3688671" y="4170689"/>
            <a:ext cx="6948264" cy="461665"/>
          </a:xfrm>
          <a:prstGeom prst="rect">
            <a:avLst/>
          </a:prstGeom>
          <a:noFill/>
        </p:spPr>
        <p:txBody>
          <a:bodyPr wrap="square" rtlCol="0">
            <a:spAutoFit/>
          </a:bodyPr>
          <a:lstStyle/>
          <a:p>
            <a:pPr algn="ctr"/>
            <a:r>
              <a:rPr lang="en-GB" sz="2400" dirty="0"/>
              <a:t>Functionalism</a:t>
            </a:r>
          </a:p>
        </p:txBody>
      </p:sp>
      <p:sp>
        <p:nvSpPr>
          <p:cNvPr id="8" name="TextBox 7"/>
          <p:cNvSpPr txBox="1"/>
          <p:nvPr/>
        </p:nvSpPr>
        <p:spPr>
          <a:xfrm>
            <a:off x="3719736" y="5576695"/>
            <a:ext cx="6948264" cy="461665"/>
          </a:xfrm>
          <a:prstGeom prst="rect">
            <a:avLst/>
          </a:prstGeom>
          <a:noFill/>
        </p:spPr>
        <p:txBody>
          <a:bodyPr wrap="square" rtlCol="0">
            <a:spAutoFit/>
          </a:bodyPr>
          <a:lstStyle/>
          <a:p>
            <a:pPr algn="ctr"/>
            <a:r>
              <a:rPr lang="en-GB" sz="2400" dirty="0"/>
              <a:t>Marxism</a:t>
            </a:r>
          </a:p>
        </p:txBody>
      </p:sp>
      <p:sp>
        <p:nvSpPr>
          <p:cNvPr id="9" name="Down Arrow 8"/>
          <p:cNvSpPr/>
          <p:nvPr/>
        </p:nvSpPr>
        <p:spPr>
          <a:xfrm rot="2276178">
            <a:off x="3072639" y="584092"/>
            <a:ext cx="624685" cy="1489675"/>
          </a:xfrm>
          <a:prstGeom prst="downArrow">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6136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3912" y="1064940"/>
            <a:ext cx="8229600" cy="1143000"/>
          </a:xfrm>
        </p:spPr>
        <p:txBody>
          <a:bodyPr/>
          <a:lstStyle/>
          <a:p>
            <a:r>
              <a:rPr lang="en-GB" dirty="0"/>
              <a:t>Lesson outcomes</a:t>
            </a:r>
          </a:p>
        </p:txBody>
      </p:sp>
      <p:sp>
        <p:nvSpPr>
          <p:cNvPr id="3" name="Content Placeholder 2"/>
          <p:cNvSpPr>
            <a:spLocks noGrp="1"/>
          </p:cNvSpPr>
          <p:nvPr>
            <p:ph idx="1"/>
          </p:nvPr>
        </p:nvSpPr>
        <p:spPr>
          <a:xfrm>
            <a:off x="1631504" y="2481341"/>
            <a:ext cx="8856984" cy="3917032"/>
          </a:xfrm>
        </p:spPr>
        <p:txBody>
          <a:bodyPr/>
          <a:lstStyle/>
          <a:p>
            <a:pPr marL="0" indent="0" algn="ctr">
              <a:buNone/>
            </a:pPr>
            <a:r>
              <a:rPr lang="en-GB" b="1" u="sng" dirty="0">
                <a:solidFill>
                  <a:srgbClr val="00B0F0"/>
                </a:solidFill>
              </a:rPr>
              <a:t>All</a:t>
            </a:r>
            <a:r>
              <a:rPr lang="en-GB" dirty="0">
                <a:solidFill>
                  <a:srgbClr val="00B0F0"/>
                </a:solidFill>
              </a:rPr>
              <a:t> will be able to identify what different theories say about identity(E-D)</a:t>
            </a:r>
          </a:p>
          <a:p>
            <a:pPr marL="0" indent="0" algn="ctr">
              <a:buNone/>
            </a:pPr>
            <a:r>
              <a:rPr lang="en-GB" b="1" u="sng" dirty="0">
                <a:solidFill>
                  <a:srgbClr val="7030A0"/>
                </a:solidFill>
              </a:rPr>
              <a:t>Most</a:t>
            </a:r>
            <a:r>
              <a:rPr lang="en-GB" dirty="0">
                <a:solidFill>
                  <a:srgbClr val="7030A0"/>
                </a:solidFill>
              </a:rPr>
              <a:t> will be able to explain why different theories explain identity as they do (C-B)</a:t>
            </a:r>
          </a:p>
          <a:p>
            <a:pPr marL="0" indent="0" algn="ctr">
              <a:buNone/>
            </a:pPr>
            <a:r>
              <a:rPr lang="en-GB" b="1" u="sng" dirty="0">
                <a:solidFill>
                  <a:srgbClr val="FF0066"/>
                </a:solidFill>
              </a:rPr>
              <a:t>Some</a:t>
            </a:r>
            <a:r>
              <a:rPr lang="en-GB" dirty="0">
                <a:solidFill>
                  <a:srgbClr val="FF0066"/>
                </a:solidFill>
              </a:rPr>
              <a:t> will be able to use critique the various sociological theories on identity (B-A)</a:t>
            </a:r>
          </a:p>
          <a:p>
            <a:endParaRPr lang="en-GB" dirty="0"/>
          </a:p>
        </p:txBody>
      </p:sp>
      <p:sp>
        <p:nvSpPr>
          <p:cNvPr id="4" name="Subtitle 2"/>
          <p:cNvSpPr txBox="1">
            <a:spLocks/>
          </p:cNvSpPr>
          <p:nvPr/>
        </p:nvSpPr>
        <p:spPr>
          <a:xfrm>
            <a:off x="1847528" y="188640"/>
            <a:ext cx="8568952" cy="8763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GB" sz="2000" b="1" dirty="0">
                <a:solidFill>
                  <a:srgbClr val="FF0000"/>
                </a:solidFill>
                <a:latin typeface="Comic Sans MS" pitchFamily="66" charset="0"/>
              </a:rPr>
              <a:t>LO: to be able to explain the concept of self and identity and evaluate different theories on how they relate to culture </a:t>
            </a:r>
          </a:p>
        </p:txBody>
      </p:sp>
    </p:spTree>
    <p:extLst>
      <p:ext uri="{BB962C8B-B14F-4D97-AF65-F5344CB8AC3E}">
        <p14:creationId xmlns:p14="http://schemas.microsoft.com/office/powerpoint/2010/main" val="2854796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9FFCC">
            <a:alpha val="2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03713" y="188640"/>
            <a:ext cx="6803409" cy="836712"/>
          </a:xfrm>
        </p:spPr>
        <p:txBody>
          <a:bodyPr/>
          <a:lstStyle/>
          <a:p>
            <a:r>
              <a:rPr lang="en-GB" dirty="0"/>
              <a:t>Social identity</a:t>
            </a:r>
          </a:p>
        </p:txBody>
      </p:sp>
      <p:sp>
        <p:nvSpPr>
          <p:cNvPr id="3" name="Content Placeholder 2"/>
          <p:cNvSpPr>
            <a:spLocks noGrp="1"/>
          </p:cNvSpPr>
          <p:nvPr>
            <p:ph idx="1"/>
          </p:nvPr>
        </p:nvSpPr>
        <p:spPr>
          <a:xfrm>
            <a:off x="3652480" y="980728"/>
            <a:ext cx="6908016" cy="5455776"/>
          </a:xfrm>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dirty="0"/>
              <a:t>Social identity relates to the personality characteristics that particular cultures associate with certain social roles, </a:t>
            </a:r>
            <a:r>
              <a:rPr lang="en-GB" dirty="0">
                <a:solidFill>
                  <a:srgbClr val="0070C0"/>
                </a:solidFill>
              </a:rPr>
              <a:t>.</a:t>
            </a:r>
            <a:r>
              <a:rPr lang="en-GB" sz="2400" dirty="0">
                <a:solidFill>
                  <a:srgbClr val="0070C0"/>
                </a:solidFill>
              </a:rPr>
              <a:t>e.g. in our culture, mothers are supposed to be loving, nurturing and selfless. Women who are mothers will attempt to live up to this description and, therefore, will get this social identity</a:t>
            </a:r>
          </a:p>
          <a:p>
            <a:pPr marL="0" indent="0">
              <a:buNone/>
            </a:pPr>
            <a:r>
              <a:rPr lang="en-GB" sz="3000" dirty="0">
                <a:solidFill>
                  <a:srgbClr val="0070C0"/>
                </a:solidFill>
              </a:rPr>
              <a:t>   </a:t>
            </a:r>
            <a:r>
              <a:rPr lang="en-GB" sz="2400" dirty="0">
                <a:solidFill>
                  <a:srgbClr val="00B050"/>
                </a:solidFill>
              </a:rPr>
              <a:t>As children grow up, they too acquire a range of social identities, e.g. brother, sister, best friend, student. Interaction with others makes it clear to them what our culture expects of those roles in terms of obligations, duties and behaviour</a:t>
            </a:r>
          </a:p>
        </p:txBody>
      </p:sp>
      <p:sp>
        <p:nvSpPr>
          <p:cNvPr id="4" name="TextBox 3"/>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239589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FFCC">
            <a:alpha val="2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07391" y="274638"/>
            <a:ext cx="6803409" cy="1143000"/>
          </a:xfrm>
        </p:spPr>
        <p:txBody>
          <a:bodyPr/>
          <a:lstStyle/>
          <a:p>
            <a:r>
              <a:rPr lang="en-GB" dirty="0"/>
              <a:t>Personal identity</a:t>
            </a:r>
          </a:p>
        </p:txBody>
      </p:sp>
      <p:sp>
        <p:nvSpPr>
          <p:cNvPr id="3" name="Content Placeholder 2"/>
          <p:cNvSpPr>
            <a:spLocks noGrp="1"/>
          </p:cNvSpPr>
          <p:nvPr>
            <p:ph idx="1"/>
          </p:nvPr>
        </p:nvSpPr>
        <p:spPr>
          <a:xfrm>
            <a:off x="3647728" y="1628801"/>
            <a:ext cx="6851104" cy="4525963"/>
          </a:xfrm>
        </p:spPr>
        <p:style>
          <a:lnRef idx="2">
            <a:schemeClr val="accent3"/>
          </a:lnRef>
          <a:fillRef idx="1">
            <a:schemeClr val="lt1"/>
          </a:fillRef>
          <a:effectRef idx="0">
            <a:schemeClr val="accent3"/>
          </a:effectRef>
          <a:fontRef idx="minor">
            <a:schemeClr val="dk1"/>
          </a:fontRef>
        </p:style>
        <p:txBody>
          <a:bodyPr/>
          <a:lstStyle/>
          <a:p>
            <a:pPr marL="0" indent="0">
              <a:buNone/>
            </a:pPr>
            <a:r>
              <a:rPr lang="en-GB" dirty="0"/>
              <a:t>Relates to </a:t>
            </a:r>
            <a:r>
              <a:rPr lang="en-GB" b="1" i="1" dirty="0">
                <a:solidFill>
                  <a:srgbClr val="FF0000"/>
                </a:solidFill>
              </a:rPr>
              <a:t>markers of individuality </a:t>
            </a:r>
            <a:r>
              <a:rPr lang="en-GB" b="1" dirty="0"/>
              <a:t>(</a:t>
            </a:r>
            <a:r>
              <a:rPr lang="en-GB" b="1" dirty="0" err="1"/>
              <a:t>Fulcher</a:t>
            </a:r>
            <a:r>
              <a:rPr lang="en-GB" b="1" dirty="0"/>
              <a:t> and Scott) </a:t>
            </a:r>
            <a:r>
              <a:rPr lang="en-GB" dirty="0"/>
              <a:t>which identify people as different to other, e.g. personal name, nickname, signature, photograph, address, national insurance number, DNA and fingerprints.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628713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9FFCC">
            <a:alpha val="23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9" y="1"/>
            <a:ext cx="6803409" cy="792089"/>
          </a:xfrm>
        </p:spPr>
        <p:txBody>
          <a:bodyPr/>
          <a:lstStyle/>
          <a:p>
            <a:r>
              <a:rPr lang="en-GB" dirty="0"/>
              <a:t>Self </a:t>
            </a:r>
          </a:p>
        </p:txBody>
      </p:sp>
      <p:sp>
        <p:nvSpPr>
          <p:cNvPr id="3" name="Content Placeholder 2"/>
          <p:cNvSpPr>
            <a:spLocks noGrp="1"/>
          </p:cNvSpPr>
          <p:nvPr>
            <p:ph idx="1"/>
          </p:nvPr>
        </p:nvSpPr>
        <p:spPr>
          <a:xfrm>
            <a:off x="3575720" y="764704"/>
            <a:ext cx="6851104" cy="5904656"/>
          </a:xfrm>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buNone/>
            </a:pPr>
            <a:r>
              <a:rPr lang="en-GB" dirty="0"/>
              <a:t>This relates to a individual’s subjective sense of his or her own identity, </a:t>
            </a:r>
            <a:r>
              <a:rPr lang="en-GB" sz="2600" dirty="0">
                <a:solidFill>
                  <a:srgbClr val="002060"/>
                </a:solidFill>
              </a:rPr>
              <a:t>e.g. a mother may see herself as a good mother because she achieves society’s standards in regard to being a good mother. </a:t>
            </a:r>
          </a:p>
          <a:p>
            <a:pPr marL="0" indent="0">
              <a:buNone/>
            </a:pPr>
            <a:r>
              <a:rPr lang="en-GB" dirty="0"/>
              <a:t>   However, self is also a product of how the individual sees their own experience, </a:t>
            </a:r>
            <a:r>
              <a:rPr lang="en-GB" sz="2600" dirty="0">
                <a:solidFill>
                  <a:srgbClr val="002060"/>
                </a:solidFill>
              </a:rPr>
              <a:t>e.g. some women may, in their mind, have serious misgiving about whether they live up to society’s expectations of mothers.</a:t>
            </a:r>
          </a:p>
          <a:p>
            <a:pPr marL="0" indent="0">
              <a:buNone/>
            </a:pPr>
            <a:r>
              <a:rPr lang="en-GB" dirty="0"/>
              <a:t>   The self, then, is the connection between social norms and the individual's interpretation of those norms.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62871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66">
            <a:alpha val="5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8" y="32406"/>
            <a:ext cx="6828562" cy="804307"/>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a:t>Functionalism, self and identity</a:t>
            </a:r>
          </a:p>
        </p:txBody>
      </p:sp>
      <p:sp>
        <p:nvSpPr>
          <p:cNvPr id="3" name="Content Placeholder 2"/>
          <p:cNvSpPr>
            <a:spLocks noGrp="1"/>
          </p:cNvSpPr>
          <p:nvPr>
            <p:ph idx="1"/>
          </p:nvPr>
        </p:nvSpPr>
        <p:spPr>
          <a:xfrm>
            <a:off x="3647728" y="980728"/>
            <a:ext cx="6851104" cy="5688632"/>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en-GB" sz="2400" dirty="0"/>
              <a:t>  Functionalism is a structuralist theory which means it sees the individual as less important as society as a whole. They also believe that society exists externally to the individual. </a:t>
            </a:r>
          </a:p>
          <a:p>
            <a:pPr marL="0" indent="0">
              <a:buNone/>
            </a:pPr>
            <a:r>
              <a:rPr lang="en-GB" sz="2400" dirty="0"/>
              <a:t> Functionalist suggests that social institutions that make up society are ‘social facts’ which have a huge effect of how people behave. </a:t>
            </a:r>
          </a:p>
          <a:p>
            <a:pPr marL="0" indent="0">
              <a:buNone/>
            </a:pPr>
            <a:r>
              <a:rPr lang="en-GB" dirty="0"/>
              <a:t>  </a:t>
            </a:r>
            <a:r>
              <a:rPr lang="en-GB" sz="2800" i="1" dirty="0"/>
              <a:t>Functionalists do not think that people choose their own identities; they believe they are imposed on people by social institutions in order to produce a </a:t>
            </a:r>
            <a:r>
              <a:rPr lang="en-GB" sz="2800" b="1" i="1" dirty="0">
                <a:solidFill>
                  <a:srgbClr val="FF0000"/>
                </a:solidFill>
              </a:rPr>
              <a:t>value or moral consensus </a:t>
            </a:r>
            <a:r>
              <a:rPr lang="en-GB" sz="2800" i="1" dirty="0"/>
              <a:t>which provides guidelines for behaviour and therefore </a:t>
            </a:r>
            <a:r>
              <a:rPr lang="en-GB" sz="2800" b="1" i="1" dirty="0">
                <a:solidFill>
                  <a:srgbClr val="FF0000"/>
                </a:solidFill>
              </a:rPr>
              <a:t>social order </a:t>
            </a:r>
            <a:r>
              <a:rPr lang="en-GB" sz="2800" i="1" dirty="0"/>
              <a:t>in society.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2628713602"/>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66">
            <a:alpha val="56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47729" y="172564"/>
            <a:ext cx="6803409" cy="792088"/>
          </a:xfrm>
        </p:spPr>
        <p:style>
          <a:lnRef idx="1">
            <a:schemeClr val="accent4"/>
          </a:lnRef>
          <a:fillRef idx="2">
            <a:schemeClr val="accent4"/>
          </a:fillRef>
          <a:effectRef idx="1">
            <a:schemeClr val="accent4"/>
          </a:effectRef>
          <a:fontRef idx="minor">
            <a:schemeClr val="dk1"/>
          </a:fontRef>
        </p:style>
        <p:txBody>
          <a:bodyPr/>
          <a:lstStyle/>
          <a:p>
            <a:r>
              <a:rPr lang="en-GB" dirty="0"/>
              <a:t>Criticism of functionalism </a:t>
            </a:r>
          </a:p>
        </p:txBody>
      </p:sp>
      <p:sp>
        <p:nvSpPr>
          <p:cNvPr id="3" name="Content Placeholder 2"/>
          <p:cNvSpPr>
            <a:spLocks noGrp="1"/>
          </p:cNvSpPr>
          <p:nvPr>
            <p:ph idx="1"/>
          </p:nvPr>
        </p:nvSpPr>
        <p:spPr>
          <a:xfrm>
            <a:off x="3647728" y="1268760"/>
            <a:ext cx="6851104" cy="5328592"/>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en-GB" dirty="0"/>
              <a:t>The criticisms of functionalist thinking on identity include:</a:t>
            </a:r>
          </a:p>
          <a:p>
            <a:pPr>
              <a:buClr>
                <a:schemeClr val="accent4">
                  <a:lumMod val="75000"/>
                </a:schemeClr>
              </a:buClr>
              <a:buFont typeface="Wingdings" pitchFamily="2" charset="2"/>
              <a:buChar char="§"/>
            </a:pPr>
            <a:r>
              <a:rPr lang="en-GB" sz="2800" dirty="0"/>
              <a:t>Fails to acknowledge that culture is the product of human action and thought </a:t>
            </a:r>
          </a:p>
          <a:p>
            <a:pPr>
              <a:buClr>
                <a:schemeClr val="accent4">
                  <a:lumMod val="75000"/>
                </a:schemeClr>
              </a:buClr>
              <a:buFont typeface="Wingdings" pitchFamily="2" charset="2"/>
              <a:buChar char="§"/>
            </a:pPr>
            <a:r>
              <a:rPr lang="en-GB" sz="2800" dirty="0"/>
              <a:t>Presents socialisation as a process which never fails – if this were the case there would be no child abuse and crime</a:t>
            </a:r>
          </a:p>
          <a:p>
            <a:pPr>
              <a:buClr>
                <a:schemeClr val="accent4">
                  <a:lumMod val="75000"/>
                </a:schemeClr>
              </a:buClr>
              <a:buFont typeface="Wingdings" pitchFamily="2" charset="2"/>
              <a:buChar char="§"/>
            </a:pPr>
            <a:r>
              <a:rPr lang="en-GB" sz="2800" dirty="0"/>
              <a:t>Ignores the fact the power is not equally distributed in society – some groups have more wealth and power than others and can impose their norms and values on less powerful groups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cxnSp>
        <p:nvCxnSpPr>
          <p:cNvPr id="6" name="Straight Arrow Connector 5"/>
          <p:cNvCxnSpPr/>
          <p:nvPr/>
        </p:nvCxnSpPr>
        <p:spPr>
          <a:xfrm flipH="1">
            <a:off x="3071664" y="764704"/>
            <a:ext cx="720080" cy="4032448"/>
          </a:xfrm>
          <a:prstGeom prst="straightConnector1">
            <a:avLst/>
          </a:prstGeom>
          <a:ln w="762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7771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6"/>
                                        </p:tgtEl>
                                      </p:cBhvr>
                                    </p:animEffect>
                                    <p:animScale>
                                      <p:cBhvr>
                                        <p:cTn id="12" dur="250" autoRev="1" fill="hold"/>
                                        <p:tgtEl>
                                          <p:spTgt spid="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737" y="188640"/>
            <a:ext cx="6803409" cy="836712"/>
          </a:xfrm>
        </p:spPr>
        <p:style>
          <a:lnRef idx="1">
            <a:schemeClr val="dk1"/>
          </a:lnRef>
          <a:fillRef idx="2">
            <a:schemeClr val="dk1"/>
          </a:fillRef>
          <a:effectRef idx="1">
            <a:schemeClr val="dk1"/>
          </a:effectRef>
          <a:fontRef idx="minor">
            <a:schemeClr val="dk1"/>
          </a:fontRef>
        </p:style>
        <p:txBody>
          <a:bodyPr/>
          <a:lstStyle/>
          <a:p>
            <a:r>
              <a:rPr lang="en-GB" dirty="0"/>
              <a:t>Marxism, self and identity</a:t>
            </a:r>
          </a:p>
        </p:txBody>
      </p:sp>
      <p:sp>
        <p:nvSpPr>
          <p:cNvPr id="3" name="Content Placeholder 2"/>
          <p:cNvSpPr>
            <a:spLocks noGrp="1"/>
          </p:cNvSpPr>
          <p:nvPr>
            <p:ph idx="1"/>
          </p:nvPr>
        </p:nvSpPr>
        <p:spPr>
          <a:xfrm>
            <a:off x="3647728" y="1268761"/>
            <a:ext cx="6851104" cy="5318051"/>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marL="0" indent="0">
              <a:buNone/>
            </a:pPr>
            <a:r>
              <a:rPr lang="en-GB" b="1" dirty="0" err="1"/>
              <a:t>Althusser</a:t>
            </a:r>
            <a:r>
              <a:rPr lang="en-GB" dirty="0"/>
              <a:t> rejects the functionalist view and instead says that cultural institutions pass on the </a:t>
            </a:r>
            <a:r>
              <a:rPr lang="en-GB" b="1" i="1" dirty="0">
                <a:solidFill>
                  <a:srgbClr val="FF0000"/>
                </a:solidFill>
              </a:rPr>
              <a:t>ruling class norms</a:t>
            </a:r>
            <a:r>
              <a:rPr lang="en-GB" dirty="0"/>
              <a:t> as normal or natural.</a:t>
            </a:r>
          </a:p>
          <a:p>
            <a:pPr marL="0" indent="0">
              <a:buNone/>
            </a:pPr>
            <a:r>
              <a:rPr lang="en-GB" dirty="0"/>
              <a:t>   The role of these institutions is therefore </a:t>
            </a:r>
            <a:r>
              <a:rPr lang="en-GB" b="1" i="1" dirty="0">
                <a:solidFill>
                  <a:srgbClr val="FF0000"/>
                </a:solidFill>
              </a:rPr>
              <a:t>ideological</a:t>
            </a:r>
            <a:r>
              <a:rPr lang="en-GB" dirty="0"/>
              <a:t> because their aim is to convince members of the society that their position in deserved. This encourages </a:t>
            </a:r>
            <a:r>
              <a:rPr lang="en-GB" b="1" i="1" dirty="0">
                <a:solidFill>
                  <a:srgbClr val="FF0000"/>
                </a:solidFill>
              </a:rPr>
              <a:t>conformity</a:t>
            </a:r>
            <a:r>
              <a:rPr lang="en-GB" dirty="0"/>
              <a:t>. </a:t>
            </a:r>
          </a:p>
          <a:p>
            <a:pPr marL="0" indent="0">
              <a:buNone/>
            </a:pPr>
            <a:r>
              <a:rPr lang="en-GB" dirty="0"/>
              <a:t>Marxists, like functionalists, neglect the view that people can choose how to behave . Marxists too rarely acknowledge the idea that people create culture.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Tree>
    <p:extLst>
      <p:ext uri="{BB962C8B-B14F-4D97-AF65-F5344CB8AC3E}">
        <p14:creationId xmlns:p14="http://schemas.microsoft.com/office/powerpoint/2010/main" val="1594777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47728" y="836712"/>
            <a:ext cx="6851104" cy="5688632"/>
          </a:xfrm>
        </p:spPr>
        <p:style>
          <a:lnRef idx="1">
            <a:schemeClr val="dk1"/>
          </a:lnRef>
          <a:fillRef idx="2">
            <a:schemeClr val="dk1"/>
          </a:fillRef>
          <a:effectRef idx="1">
            <a:schemeClr val="dk1"/>
          </a:effectRef>
          <a:fontRef idx="minor">
            <a:schemeClr val="dk1"/>
          </a:fontRef>
        </p:style>
        <p:txBody>
          <a:bodyPr>
            <a:noAutofit/>
          </a:bodyPr>
          <a:lstStyle/>
          <a:p>
            <a:pPr marL="0" indent="0">
              <a:buNone/>
            </a:pPr>
            <a:r>
              <a:rPr lang="en-GB" sz="2500" dirty="0">
                <a:solidFill>
                  <a:schemeClr val="tx1"/>
                </a:solidFill>
              </a:rPr>
              <a:t>Marxists argue that culture is the net sum of ruling class values and norms. Due to the fact the relationship between social classes is economic, </a:t>
            </a:r>
            <a:r>
              <a:rPr lang="en-GB" sz="2500" b="1" u="sng" dirty="0">
                <a:solidFill>
                  <a:schemeClr val="tx1"/>
                </a:solidFill>
              </a:rPr>
              <a:t>work is the major source of identity in capitalist societies</a:t>
            </a:r>
            <a:r>
              <a:rPr lang="en-GB" sz="2500" dirty="0">
                <a:solidFill>
                  <a:schemeClr val="tx1"/>
                </a:solidFill>
              </a:rPr>
              <a:t>. </a:t>
            </a:r>
          </a:p>
          <a:p>
            <a:pPr marL="0" indent="0">
              <a:buNone/>
            </a:pPr>
            <a:r>
              <a:rPr lang="en-GB" sz="2500" dirty="0">
                <a:solidFill>
                  <a:schemeClr val="tx1"/>
                </a:solidFill>
              </a:rPr>
              <a:t>   Social identity is based on the a person’s class position and people’s identities are judged according to what work they do and how much they get paid. </a:t>
            </a:r>
          </a:p>
          <a:p>
            <a:pPr marL="0" indent="0">
              <a:buNone/>
            </a:pPr>
            <a:r>
              <a:rPr lang="en-GB" sz="2500" dirty="0">
                <a:solidFill>
                  <a:schemeClr val="tx1"/>
                </a:solidFill>
              </a:rPr>
              <a:t>   Therefore some members of the working class develop a low status identity, e.g. they may feel deprived in terms of education and income, bored by the dead-end job they have or powerless to change their situation. </a:t>
            </a:r>
          </a:p>
        </p:txBody>
      </p:sp>
      <p:sp>
        <p:nvSpPr>
          <p:cNvPr id="5" name="TextBox 4"/>
          <p:cNvSpPr txBox="1"/>
          <p:nvPr/>
        </p:nvSpPr>
        <p:spPr>
          <a:xfrm>
            <a:off x="1631504" y="188640"/>
            <a:ext cx="1835696" cy="6247864"/>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endParaRPr lang="en-GB" sz="1600" b="1" dirty="0">
              <a:solidFill>
                <a:srgbClr val="FF0000"/>
              </a:solidFill>
              <a:latin typeface="Comic Sans MS" pitchFamily="66" charset="0"/>
            </a:endParaRPr>
          </a:p>
          <a:p>
            <a:r>
              <a:rPr lang="en-GB" sz="1600" b="1" dirty="0">
                <a:solidFill>
                  <a:srgbClr val="FF0000"/>
                </a:solidFill>
                <a:latin typeface="Comic Sans MS" pitchFamily="66" charset="0"/>
              </a:rPr>
              <a:t>LO: to be able to evaluate how class effects the development of identity</a:t>
            </a:r>
          </a:p>
          <a:p>
            <a:endParaRPr lang="en-GB" sz="1600" b="1" dirty="0">
              <a:solidFill>
                <a:srgbClr val="FF0000"/>
              </a:solidFill>
              <a:latin typeface="Comic Sans MS" pitchFamily="66" charset="0"/>
            </a:endParaRPr>
          </a:p>
          <a:p>
            <a:r>
              <a:rPr lang="en-GB" sz="1600" b="1" u="sng" dirty="0">
                <a:solidFill>
                  <a:srgbClr val="00B0F0"/>
                </a:solidFill>
              </a:rPr>
              <a:t>All</a:t>
            </a:r>
            <a:r>
              <a:rPr lang="en-GB" sz="1600" dirty="0">
                <a:solidFill>
                  <a:srgbClr val="00B0F0"/>
                </a:solidFill>
              </a:rPr>
              <a:t> will be able to identify what different theories say about identity(E-D)</a:t>
            </a:r>
          </a:p>
          <a:p>
            <a:endParaRPr lang="en-GB" sz="1600" dirty="0">
              <a:solidFill>
                <a:srgbClr val="00B0F0"/>
              </a:solidFill>
            </a:endParaRPr>
          </a:p>
          <a:p>
            <a:r>
              <a:rPr lang="en-GB" sz="1600" b="1" u="sng" dirty="0">
                <a:solidFill>
                  <a:srgbClr val="7030A0"/>
                </a:solidFill>
              </a:rPr>
              <a:t>Most</a:t>
            </a:r>
            <a:r>
              <a:rPr lang="en-GB" sz="1600" dirty="0">
                <a:solidFill>
                  <a:srgbClr val="7030A0"/>
                </a:solidFill>
              </a:rPr>
              <a:t> will be able to explain why different theories explain identity as they do (C-B)</a:t>
            </a:r>
          </a:p>
          <a:p>
            <a:endParaRPr lang="en-GB" sz="1600" dirty="0">
              <a:solidFill>
                <a:srgbClr val="7030A0"/>
              </a:solidFill>
            </a:endParaRPr>
          </a:p>
          <a:p>
            <a:r>
              <a:rPr lang="en-GB" sz="1600" b="1" u="sng" dirty="0">
                <a:solidFill>
                  <a:srgbClr val="FF0066"/>
                </a:solidFill>
              </a:rPr>
              <a:t>Some</a:t>
            </a:r>
            <a:r>
              <a:rPr lang="en-GB" sz="1600" dirty="0">
                <a:solidFill>
                  <a:srgbClr val="FF0066"/>
                </a:solidFill>
              </a:rPr>
              <a:t> will be able to critique the various sociological theories on identity (B-A)</a:t>
            </a:r>
          </a:p>
          <a:p>
            <a:endParaRPr lang="en-GB" sz="1600" dirty="0">
              <a:solidFill>
                <a:srgbClr val="FF0066"/>
              </a:solidFill>
            </a:endParaRPr>
          </a:p>
        </p:txBody>
      </p:sp>
      <p:sp>
        <p:nvSpPr>
          <p:cNvPr id="4" name="Rectangle 3"/>
          <p:cNvSpPr/>
          <p:nvPr/>
        </p:nvSpPr>
        <p:spPr>
          <a:xfrm>
            <a:off x="4799856" y="19420"/>
            <a:ext cx="4176464"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Key point</a:t>
            </a:r>
          </a:p>
        </p:txBody>
      </p:sp>
    </p:spTree>
    <p:extLst>
      <p:ext uri="{BB962C8B-B14F-4D97-AF65-F5344CB8AC3E}">
        <p14:creationId xmlns:p14="http://schemas.microsoft.com/office/powerpoint/2010/main" val="15947771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2347</Words>
  <Application>Microsoft Office PowerPoint</Application>
  <PresentationFormat>Widescreen</PresentationFormat>
  <Paragraphs>207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Comic Sans MS</vt:lpstr>
      <vt:lpstr>Wingdings</vt:lpstr>
      <vt:lpstr>Office Theme</vt:lpstr>
      <vt:lpstr>Theories of self and identity</vt:lpstr>
      <vt:lpstr>Lesson outcomes</vt:lpstr>
      <vt:lpstr>Social identity</vt:lpstr>
      <vt:lpstr>Personal identity</vt:lpstr>
      <vt:lpstr>Self </vt:lpstr>
      <vt:lpstr>Functionalism, self and identity</vt:lpstr>
      <vt:lpstr>Criticism of functionalism </vt:lpstr>
      <vt:lpstr>Marxism, self and identity</vt:lpstr>
      <vt:lpstr>PowerPoint Presentation</vt:lpstr>
      <vt:lpstr>PowerPoint Presentation</vt:lpstr>
      <vt:lpstr>Interpretivism, self and identity </vt:lpstr>
      <vt:lpstr>PowerPoint Presentation</vt:lpstr>
      <vt:lpstr>PowerPoint Presentation</vt:lpstr>
      <vt:lpstr>PowerPoint Presentation</vt:lpstr>
      <vt:lpstr>PowerPoint Presentation</vt:lpstr>
      <vt:lpstr>PowerPoint Presentation</vt:lpstr>
      <vt:lpstr>Criticism of Interpretivism </vt:lpstr>
      <vt:lpstr>Check your understanding</vt:lpstr>
    </vt:vector>
  </TitlesOfParts>
  <Company>Northgate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and Identity</dc:title>
  <dc:creator>lmartynsmith633</dc:creator>
  <cp:lastModifiedBy>chris livesey</cp:lastModifiedBy>
  <cp:revision>19</cp:revision>
  <dcterms:created xsi:type="dcterms:W3CDTF">2012-09-29T11:15:42Z</dcterms:created>
  <dcterms:modified xsi:type="dcterms:W3CDTF">2020-02-16T09:40:25Z</dcterms:modified>
</cp:coreProperties>
</file>