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7" r:id="rId8"/>
    <p:sldId id="263" r:id="rId9"/>
    <p:sldId id="268" r:id="rId10"/>
    <p:sldId id="264" r:id="rId11"/>
    <p:sldId id="276" r:id="rId12"/>
    <p:sldId id="269" r:id="rId13"/>
    <p:sldId id="277" r:id="rId14"/>
    <p:sldId id="265" r:id="rId15"/>
    <p:sldId id="280" r:id="rId16"/>
    <p:sldId id="278" r:id="rId17"/>
    <p:sldId id="272" r:id="rId18"/>
    <p:sldId id="273" r:id="rId19"/>
    <p:sldId id="279" r:id="rId20"/>
    <p:sldId id="274" r:id="rId21"/>
    <p:sldId id="275" r:id="rId22"/>
    <p:sldId id="281" r:id="rId23"/>
    <p:sldId id="282" r:id="rId24"/>
    <p:sldId id="283" r:id="rId25"/>
  </p:sldIdLst>
  <p:sldSz cx="12192000" cy="6858000"/>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66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58" y="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357DA9E6-BBFA-4737-96F5-9E0FE7A96B9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7C6DCD6C-7E7E-44A8-84CB-12F3A41133BA}"/>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D02EB95-140F-4163-B245-2502B0A7F846}"/>
              </a:ext>
            </a:extLst>
          </p:cNvPr>
          <p:cNvSpPr>
            <a:spLocks noGrp="1" noChangeArrowheads="1"/>
          </p:cNvSpPr>
          <p:nvPr>
            <p:ph type="sldNum" sz="quarter" idx="12"/>
          </p:nvPr>
        </p:nvSpPr>
        <p:spPr>
          <a:ln/>
        </p:spPr>
        <p:txBody>
          <a:bodyPr/>
          <a:lstStyle>
            <a:lvl1pPr>
              <a:defRPr/>
            </a:lvl1pPr>
          </a:lstStyle>
          <a:p>
            <a:fld id="{27856071-7CA0-4E40-9F01-81E7914FDF71}" type="slidenum">
              <a:rPr lang="en-GB" altLang="en-US"/>
              <a:pPr/>
              <a:t>‹#›</a:t>
            </a:fld>
            <a:endParaRPr lang="en-GB" altLang="en-US"/>
          </a:p>
        </p:txBody>
      </p:sp>
    </p:spTree>
    <p:extLst>
      <p:ext uri="{BB962C8B-B14F-4D97-AF65-F5344CB8AC3E}">
        <p14:creationId xmlns:p14="http://schemas.microsoft.com/office/powerpoint/2010/main" val="147256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8776A0A-F453-4E5E-B1AB-6C625CD7D7E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0666B67-8B4D-43F6-BC68-573DC160F83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E3E1C19-CCFA-4348-8AAC-0DF780E822CE}"/>
              </a:ext>
            </a:extLst>
          </p:cNvPr>
          <p:cNvSpPr>
            <a:spLocks noGrp="1" noChangeArrowheads="1"/>
          </p:cNvSpPr>
          <p:nvPr>
            <p:ph type="sldNum" sz="quarter" idx="12"/>
          </p:nvPr>
        </p:nvSpPr>
        <p:spPr>
          <a:ln/>
        </p:spPr>
        <p:txBody>
          <a:bodyPr/>
          <a:lstStyle>
            <a:lvl1pPr>
              <a:defRPr/>
            </a:lvl1pPr>
          </a:lstStyle>
          <a:p>
            <a:fld id="{8A969F8B-B19B-4E0D-A4A5-F26640B01BA7}" type="slidenum">
              <a:rPr lang="en-GB" altLang="en-US"/>
              <a:pPr/>
              <a:t>‹#›</a:t>
            </a:fld>
            <a:endParaRPr lang="en-GB" altLang="en-US"/>
          </a:p>
        </p:txBody>
      </p:sp>
    </p:spTree>
    <p:extLst>
      <p:ext uri="{BB962C8B-B14F-4D97-AF65-F5344CB8AC3E}">
        <p14:creationId xmlns:p14="http://schemas.microsoft.com/office/powerpoint/2010/main" val="874805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731A1201-B513-4E4C-8E39-58353B7C276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274A9D1-8E8E-4041-91E3-421A79D2AEB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5EFADE2-D0CB-42B8-A863-EFBAEE6A7BE0}"/>
              </a:ext>
            </a:extLst>
          </p:cNvPr>
          <p:cNvSpPr>
            <a:spLocks noGrp="1" noChangeArrowheads="1"/>
          </p:cNvSpPr>
          <p:nvPr>
            <p:ph type="sldNum" sz="quarter" idx="12"/>
          </p:nvPr>
        </p:nvSpPr>
        <p:spPr>
          <a:ln/>
        </p:spPr>
        <p:txBody>
          <a:bodyPr/>
          <a:lstStyle>
            <a:lvl1pPr>
              <a:defRPr/>
            </a:lvl1pPr>
          </a:lstStyle>
          <a:p>
            <a:fld id="{3D6B5EBC-8300-449D-986B-5C53DA151498}" type="slidenum">
              <a:rPr lang="en-GB" altLang="en-US"/>
              <a:pPr/>
              <a:t>‹#›</a:t>
            </a:fld>
            <a:endParaRPr lang="en-GB" altLang="en-US"/>
          </a:p>
        </p:txBody>
      </p:sp>
    </p:spTree>
    <p:extLst>
      <p:ext uri="{BB962C8B-B14F-4D97-AF65-F5344CB8AC3E}">
        <p14:creationId xmlns:p14="http://schemas.microsoft.com/office/powerpoint/2010/main" val="249198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5A99CA85-74DB-47E4-AE97-D76B40DCDF6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7B93340-A12B-49D6-86BB-A84E05A7738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CE04AC2-CD31-49F3-8944-C0B4436B0DB0}"/>
              </a:ext>
            </a:extLst>
          </p:cNvPr>
          <p:cNvSpPr>
            <a:spLocks noGrp="1" noChangeArrowheads="1"/>
          </p:cNvSpPr>
          <p:nvPr>
            <p:ph type="sldNum" sz="quarter" idx="12"/>
          </p:nvPr>
        </p:nvSpPr>
        <p:spPr>
          <a:ln/>
        </p:spPr>
        <p:txBody>
          <a:bodyPr/>
          <a:lstStyle>
            <a:lvl1pPr>
              <a:defRPr/>
            </a:lvl1pPr>
          </a:lstStyle>
          <a:p>
            <a:fld id="{B6B0A092-E95F-4568-890B-C384D8C47C2E}" type="slidenum">
              <a:rPr lang="en-GB" altLang="en-US"/>
              <a:pPr/>
              <a:t>‹#›</a:t>
            </a:fld>
            <a:endParaRPr lang="en-GB" altLang="en-US"/>
          </a:p>
        </p:txBody>
      </p:sp>
    </p:spTree>
    <p:extLst>
      <p:ext uri="{BB962C8B-B14F-4D97-AF65-F5344CB8AC3E}">
        <p14:creationId xmlns:p14="http://schemas.microsoft.com/office/powerpoint/2010/main" val="219582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4CD7FDC-E1B5-4ECA-9CAA-93227372EF8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E177632-F643-4160-A9D4-CFE79CC364D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0F630F0-CF93-46D9-B752-CFDF094FE21A}"/>
              </a:ext>
            </a:extLst>
          </p:cNvPr>
          <p:cNvSpPr>
            <a:spLocks noGrp="1" noChangeArrowheads="1"/>
          </p:cNvSpPr>
          <p:nvPr>
            <p:ph type="sldNum" sz="quarter" idx="12"/>
          </p:nvPr>
        </p:nvSpPr>
        <p:spPr>
          <a:ln/>
        </p:spPr>
        <p:txBody>
          <a:bodyPr/>
          <a:lstStyle>
            <a:lvl1pPr>
              <a:defRPr/>
            </a:lvl1pPr>
          </a:lstStyle>
          <a:p>
            <a:fld id="{6F31A3CA-71BB-4D9F-BB30-BB8334AC8AF7}" type="slidenum">
              <a:rPr lang="en-GB" altLang="en-US"/>
              <a:pPr/>
              <a:t>‹#›</a:t>
            </a:fld>
            <a:endParaRPr lang="en-GB" altLang="en-US"/>
          </a:p>
        </p:txBody>
      </p:sp>
    </p:spTree>
    <p:extLst>
      <p:ext uri="{BB962C8B-B14F-4D97-AF65-F5344CB8AC3E}">
        <p14:creationId xmlns:p14="http://schemas.microsoft.com/office/powerpoint/2010/main" val="2711598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0E58889F-13E3-41AA-8885-75E7F8A94466}"/>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3274C12-4C06-40FD-AF09-10FB5782291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539CD6FF-9EA0-4C85-8760-C5A2F134B261}"/>
              </a:ext>
            </a:extLst>
          </p:cNvPr>
          <p:cNvSpPr>
            <a:spLocks noGrp="1" noChangeArrowheads="1"/>
          </p:cNvSpPr>
          <p:nvPr>
            <p:ph type="sldNum" sz="quarter" idx="12"/>
          </p:nvPr>
        </p:nvSpPr>
        <p:spPr>
          <a:ln/>
        </p:spPr>
        <p:txBody>
          <a:bodyPr/>
          <a:lstStyle>
            <a:lvl1pPr>
              <a:defRPr/>
            </a:lvl1pPr>
          </a:lstStyle>
          <a:p>
            <a:fld id="{2C022E2E-34E3-48A7-AF44-27267140DCDA}" type="slidenum">
              <a:rPr lang="en-GB" altLang="en-US"/>
              <a:pPr/>
              <a:t>‹#›</a:t>
            </a:fld>
            <a:endParaRPr lang="en-GB" altLang="en-US"/>
          </a:p>
        </p:txBody>
      </p:sp>
    </p:spTree>
    <p:extLst>
      <p:ext uri="{BB962C8B-B14F-4D97-AF65-F5344CB8AC3E}">
        <p14:creationId xmlns:p14="http://schemas.microsoft.com/office/powerpoint/2010/main" val="2003719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935FC298-AD0F-45D0-8075-160B0576C978}"/>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F044A59E-C3A0-49D5-964A-02D3017E50E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5DF3DE93-7F37-44EA-8141-AEFCDDEA8F0B}"/>
              </a:ext>
            </a:extLst>
          </p:cNvPr>
          <p:cNvSpPr>
            <a:spLocks noGrp="1" noChangeArrowheads="1"/>
          </p:cNvSpPr>
          <p:nvPr>
            <p:ph type="sldNum" sz="quarter" idx="12"/>
          </p:nvPr>
        </p:nvSpPr>
        <p:spPr>
          <a:ln/>
        </p:spPr>
        <p:txBody>
          <a:bodyPr/>
          <a:lstStyle>
            <a:lvl1pPr>
              <a:defRPr/>
            </a:lvl1pPr>
          </a:lstStyle>
          <a:p>
            <a:fld id="{EA81A7FC-CCFD-48DA-A9E7-7143C39ACD28}" type="slidenum">
              <a:rPr lang="en-GB" altLang="en-US"/>
              <a:pPr/>
              <a:t>‹#›</a:t>
            </a:fld>
            <a:endParaRPr lang="en-GB" altLang="en-US"/>
          </a:p>
        </p:txBody>
      </p:sp>
    </p:spTree>
    <p:extLst>
      <p:ext uri="{BB962C8B-B14F-4D97-AF65-F5344CB8AC3E}">
        <p14:creationId xmlns:p14="http://schemas.microsoft.com/office/powerpoint/2010/main" val="22257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289EBFA0-9622-4034-8ACD-2368C03CFCA3}"/>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6832370B-5BF2-42AB-A196-940C612CFAC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5FF12263-0BBA-44E1-A959-64CE5CB45BA7}"/>
              </a:ext>
            </a:extLst>
          </p:cNvPr>
          <p:cNvSpPr>
            <a:spLocks noGrp="1" noChangeArrowheads="1"/>
          </p:cNvSpPr>
          <p:nvPr>
            <p:ph type="sldNum" sz="quarter" idx="12"/>
          </p:nvPr>
        </p:nvSpPr>
        <p:spPr>
          <a:ln/>
        </p:spPr>
        <p:txBody>
          <a:bodyPr/>
          <a:lstStyle>
            <a:lvl1pPr>
              <a:defRPr/>
            </a:lvl1pPr>
          </a:lstStyle>
          <a:p>
            <a:fld id="{B53B4D0D-4097-44C0-B4CC-60B7D3707964}" type="slidenum">
              <a:rPr lang="en-GB" altLang="en-US"/>
              <a:pPr/>
              <a:t>‹#›</a:t>
            </a:fld>
            <a:endParaRPr lang="en-GB" altLang="en-US"/>
          </a:p>
        </p:txBody>
      </p:sp>
    </p:spTree>
    <p:extLst>
      <p:ext uri="{BB962C8B-B14F-4D97-AF65-F5344CB8AC3E}">
        <p14:creationId xmlns:p14="http://schemas.microsoft.com/office/powerpoint/2010/main" val="183342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AB885AE-194B-443D-BF6F-4CAB8B9DF789}"/>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0B67A6DF-9334-4399-83F2-20965030B2B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4C892ACF-37D3-4DF1-A9D4-D137F7A71CD4}"/>
              </a:ext>
            </a:extLst>
          </p:cNvPr>
          <p:cNvSpPr>
            <a:spLocks noGrp="1" noChangeArrowheads="1"/>
          </p:cNvSpPr>
          <p:nvPr>
            <p:ph type="sldNum" sz="quarter" idx="12"/>
          </p:nvPr>
        </p:nvSpPr>
        <p:spPr>
          <a:ln/>
        </p:spPr>
        <p:txBody>
          <a:bodyPr/>
          <a:lstStyle>
            <a:lvl1pPr>
              <a:defRPr/>
            </a:lvl1pPr>
          </a:lstStyle>
          <a:p>
            <a:fld id="{0CA11A1B-0DA7-4332-9EC5-8E6F694AC8EC}" type="slidenum">
              <a:rPr lang="en-GB" altLang="en-US"/>
              <a:pPr/>
              <a:t>‹#›</a:t>
            </a:fld>
            <a:endParaRPr lang="en-GB" altLang="en-US"/>
          </a:p>
        </p:txBody>
      </p:sp>
    </p:spTree>
    <p:extLst>
      <p:ext uri="{BB962C8B-B14F-4D97-AF65-F5344CB8AC3E}">
        <p14:creationId xmlns:p14="http://schemas.microsoft.com/office/powerpoint/2010/main" val="2287102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9ED93F8-8F5E-4D88-BE32-F3C47FB905FC}"/>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FA8B08D-FB85-46A5-B2AF-16BE2C90835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95CB092-F7F2-4AAB-A1FD-ABA8C192863A}"/>
              </a:ext>
            </a:extLst>
          </p:cNvPr>
          <p:cNvSpPr>
            <a:spLocks noGrp="1" noChangeArrowheads="1"/>
          </p:cNvSpPr>
          <p:nvPr>
            <p:ph type="sldNum" sz="quarter" idx="12"/>
          </p:nvPr>
        </p:nvSpPr>
        <p:spPr>
          <a:ln/>
        </p:spPr>
        <p:txBody>
          <a:bodyPr/>
          <a:lstStyle>
            <a:lvl1pPr>
              <a:defRPr/>
            </a:lvl1pPr>
          </a:lstStyle>
          <a:p>
            <a:fld id="{6D1DAB8B-61C5-4AB3-AE88-B035D94A1A26}" type="slidenum">
              <a:rPr lang="en-GB" altLang="en-US"/>
              <a:pPr/>
              <a:t>‹#›</a:t>
            </a:fld>
            <a:endParaRPr lang="en-GB" altLang="en-US"/>
          </a:p>
        </p:txBody>
      </p:sp>
    </p:spTree>
    <p:extLst>
      <p:ext uri="{BB962C8B-B14F-4D97-AF65-F5344CB8AC3E}">
        <p14:creationId xmlns:p14="http://schemas.microsoft.com/office/powerpoint/2010/main" val="4101772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D512F62-4733-41F1-B674-C26C0EBA394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8E09C734-B377-4D17-BD7F-3350D3C85C8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6B27AC02-2573-4D48-A0F8-9849329811F7}"/>
              </a:ext>
            </a:extLst>
          </p:cNvPr>
          <p:cNvSpPr>
            <a:spLocks noGrp="1" noChangeArrowheads="1"/>
          </p:cNvSpPr>
          <p:nvPr>
            <p:ph type="sldNum" sz="quarter" idx="12"/>
          </p:nvPr>
        </p:nvSpPr>
        <p:spPr>
          <a:ln/>
        </p:spPr>
        <p:txBody>
          <a:bodyPr/>
          <a:lstStyle>
            <a:lvl1pPr>
              <a:defRPr/>
            </a:lvl1pPr>
          </a:lstStyle>
          <a:p>
            <a:fld id="{1FED2C5F-401B-4DBF-A2A6-8F9733D72432}" type="slidenum">
              <a:rPr lang="en-GB" altLang="en-US"/>
              <a:pPr/>
              <a:t>‹#›</a:t>
            </a:fld>
            <a:endParaRPr lang="en-GB" altLang="en-US"/>
          </a:p>
        </p:txBody>
      </p:sp>
    </p:spTree>
    <p:extLst>
      <p:ext uri="{BB962C8B-B14F-4D97-AF65-F5344CB8AC3E}">
        <p14:creationId xmlns:p14="http://schemas.microsoft.com/office/powerpoint/2010/main" val="985506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3551E2-1CB3-447E-9F3B-7ABCA879D977}"/>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242A5EE5-0DA6-402C-A22B-79401B628FF5}"/>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4A0B7C51-620D-4780-8EA6-1CE0AABCE271}"/>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GB"/>
          </a:p>
        </p:txBody>
      </p:sp>
      <p:sp>
        <p:nvSpPr>
          <p:cNvPr id="1029" name="Rectangle 5">
            <a:extLst>
              <a:ext uri="{FF2B5EF4-FFF2-40B4-BE49-F238E27FC236}">
                <a16:creationId xmlns:a16="http://schemas.microsoft.com/office/drawing/2014/main" id="{3F813B08-A1F2-4DE5-B238-7D1EEC884565}"/>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GB"/>
          </a:p>
        </p:txBody>
      </p:sp>
      <p:sp>
        <p:nvSpPr>
          <p:cNvPr id="1030" name="Rectangle 6">
            <a:extLst>
              <a:ext uri="{FF2B5EF4-FFF2-40B4-BE49-F238E27FC236}">
                <a16:creationId xmlns:a16="http://schemas.microsoft.com/office/drawing/2014/main" id="{916C803A-F91E-46DE-A0E0-6742DE64A45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4E8AA2A-8FD8-43E9-9ADE-67AB758533C1}"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AD54272-5D0E-45AC-B0BC-39F7C18B4D7C}"/>
              </a:ext>
            </a:extLst>
          </p:cNvPr>
          <p:cNvSpPr>
            <a:spLocks noGrp="1" noChangeArrowheads="1"/>
          </p:cNvSpPr>
          <p:nvPr>
            <p:ph type="ctrTitle"/>
          </p:nvPr>
        </p:nvSpPr>
        <p:spPr>
          <a:xfrm>
            <a:off x="1774825" y="765176"/>
            <a:ext cx="7772400" cy="1470025"/>
          </a:xfrm>
        </p:spPr>
        <p:txBody>
          <a:bodyPr/>
          <a:lstStyle/>
          <a:p>
            <a:pPr eaLnBrk="1" hangingPunct="1"/>
            <a:r>
              <a:rPr lang="en-GB" altLang="en-US"/>
              <a:t>Learning Objective:</a:t>
            </a:r>
          </a:p>
        </p:txBody>
      </p:sp>
      <p:sp>
        <p:nvSpPr>
          <p:cNvPr id="2051" name="Rectangle 3">
            <a:extLst>
              <a:ext uri="{FF2B5EF4-FFF2-40B4-BE49-F238E27FC236}">
                <a16:creationId xmlns:a16="http://schemas.microsoft.com/office/drawing/2014/main" id="{5A75DBD4-C7F6-4745-B407-B772EB2CB16E}"/>
              </a:ext>
            </a:extLst>
          </p:cNvPr>
          <p:cNvSpPr>
            <a:spLocks noGrp="1" noChangeArrowheads="1"/>
          </p:cNvSpPr>
          <p:nvPr>
            <p:ph type="subTitle" idx="1"/>
          </p:nvPr>
        </p:nvSpPr>
        <p:spPr>
          <a:xfrm>
            <a:off x="4295776" y="2276475"/>
            <a:ext cx="5832475" cy="2089150"/>
          </a:xfrm>
          <a:noFill/>
          <a:ln w="22225">
            <a:solidFill>
              <a:srgbClr val="FF00FF"/>
            </a:solidFill>
            <a:miter lim="800000"/>
            <a:headEnd/>
            <a:tailEnd/>
          </a:ln>
        </p:spPr>
        <p:txBody>
          <a:bodyPr/>
          <a:lstStyle/>
          <a:p>
            <a:pPr eaLnBrk="1" hangingPunct="1">
              <a:lnSpc>
                <a:spcPct val="90000"/>
              </a:lnSpc>
              <a:buFontTx/>
              <a:buChar char="•"/>
            </a:pPr>
            <a:r>
              <a:rPr lang="en-GB" altLang="en-US" dirty="0"/>
              <a:t>To understand how crimes are reported and measured.</a:t>
            </a:r>
          </a:p>
          <a:p>
            <a:pPr eaLnBrk="1" hangingPunct="1">
              <a:lnSpc>
                <a:spcPct val="90000"/>
              </a:lnSpc>
              <a:buFontTx/>
              <a:buChar char="•"/>
            </a:pPr>
            <a:r>
              <a:rPr lang="en-GB" altLang="en-US" dirty="0"/>
              <a:t>To understand how useful crime reports are.</a:t>
            </a:r>
          </a:p>
        </p:txBody>
      </p:sp>
      <p:pic>
        <p:nvPicPr>
          <p:cNvPr id="2052" name="Picture 4" descr="j0320092">
            <a:extLst>
              <a:ext uri="{FF2B5EF4-FFF2-40B4-BE49-F238E27FC236}">
                <a16:creationId xmlns:a16="http://schemas.microsoft.com/office/drawing/2014/main" id="{08EDBD69-F9A0-451D-BBFB-FA865F1589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4005264"/>
            <a:ext cx="1954212"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ADF0939-B940-44BA-A6FC-073644F6A54C}"/>
              </a:ext>
            </a:extLst>
          </p:cNvPr>
          <p:cNvSpPr>
            <a:spLocks noGrp="1" noChangeArrowheads="1"/>
          </p:cNvSpPr>
          <p:nvPr>
            <p:ph type="title"/>
          </p:nvPr>
        </p:nvSpPr>
        <p:spPr/>
        <p:txBody>
          <a:bodyPr/>
          <a:lstStyle/>
          <a:p>
            <a:pPr eaLnBrk="1" hangingPunct="1"/>
            <a:r>
              <a:rPr lang="en-GB" altLang="en-US" sz="4000">
                <a:solidFill>
                  <a:srgbClr val="FF33CC"/>
                </a:solidFill>
              </a:rPr>
              <a:t>3. Some crimes are not recorded by Police. Why?</a:t>
            </a:r>
          </a:p>
        </p:txBody>
      </p:sp>
      <p:sp>
        <p:nvSpPr>
          <p:cNvPr id="10243" name="Rectangle 3">
            <a:extLst>
              <a:ext uri="{FF2B5EF4-FFF2-40B4-BE49-F238E27FC236}">
                <a16:creationId xmlns:a16="http://schemas.microsoft.com/office/drawing/2014/main" id="{D068AEC7-1343-47D8-B1A1-5294C617BFF1}"/>
              </a:ext>
            </a:extLst>
          </p:cNvPr>
          <p:cNvSpPr>
            <a:spLocks noGrp="1" noChangeArrowheads="1"/>
          </p:cNvSpPr>
          <p:nvPr>
            <p:ph type="body" idx="1"/>
          </p:nvPr>
        </p:nvSpPr>
        <p:spPr/>
        <p:txBody>
          <a:bodyPr/>
          <a:lstStyle/>
          <a:p>
            <a:pPr eaLnBrk="1" hangingPunct="1"/>
            <a:r>
              <a:rPr lang="en-GB" altLang="en-US"/>
              <a:t>Police may feel it’s not necessary.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2000"/>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2E64D8C-87F7-4435-AA28-8B551DC793DD}"/>
              </a:ext>
            </a:extLst>
          </p:cNvPr>
          <p:cNvSpPr>
            <a:spLocks noGrp="1" noChangeArrowheads="1"/>
          </p:cNvSpPr>
          <p:nvPr>
            <p:ph type="title"/>
          </p:nvPr>
        </p:nvSpPr>
        <p:spPr/>
        <p:txBody>
          <a:bodyPr/>
          <a:lstStyle/>
          <a:p>
            <a:pPr eaLnBrk="1" hangingPunct="1"/>
            <a:r>
              <a:rPr lang="en-GB" altLang="en-US">
                <a:solidFill>
                  <a:srgbClr val="FF33CC"/>
                </a:solidFill>
              </a:rPr>
              <a:t>4. Policing</a:t>
            </a:r>
          </a:p>
        </p:txBody>
      </p:sp>
      <p:sp>
        <p:nvSpPr>
          <p:cNvPr id="12291" name="Rectangle 3">
            <a:extLst>
              <a:ext uri="{FF2B5EF4-FFF2-40B4-BE49-F238E27FC236}">
                <a16:creationId xmlns:a16="http://schemas.microsoft.com/office/drawing/2014/main" id="{497867BA-A05C-4E3B-915A-FE4028452380}"/>
              </a:ext>
            </a:extLst>
          </p:cNvPr>
          <p:cNvSpPr>
            <a:spLocks noGrp="1" noChangeArrowheads="1"/>
          </p:cNvSpPr>
          <p:nvPr>
            <p:ph type="body" idx="1"/>
          </p:nvPr>
        </p:nvSpPr>
        <p:spPr/>
        <p:txBody>
          <a:bodyPr/>
          <a:lstStyle/>
          <a:p>
            <a:pPr eaLnBrk="1" hangingPunct="1"/>
            <a:r>
              <a:rPr lang="en-GB" altLang="en-US" sz="2800"/>
              <a:t>Police may focus on certain crimes like speeding, bike theft or drink driving and this can make the figures invalid or unreliable. </a:t>
            </a:r>
          </a:p>
          <a:p>
            <a:pPr algn="ctr" eaLnBrk="1" hangingPunct="1">
              <a:buFontTx/>
              <a:buNone/>
            </a:pPr>
            <a:endParaRPr lang="en-GB" altLang="en-US" sz="2400" i="1"/>
          </a:p>
          <a:p>
            <a:pPr algn="ctr" eaLnBrk="1" hangingPunct="1">
              <a:buFontTx/>
              <a:buNone/>
            </a:pPr>
            <a:r>
              <a:rPr lang="en-GB" altLang="en-US" sz="2400" i="1">
                <a:solidFill>
                  <a:srgbClr val="FF33CC"/>
                </a:solidFill>
              </a:rPr>
              <a:t>More people are prosecuted for drink driving at Christmas because Police are looking out for drunk drivers and being harsher on offenders. More people are not necessarily drinking and driving they just get caught and prosecuted more making those statistics both invalid and unreliable.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AE46F1F-110B-4686-989C-96F9CFC1829E}"/>
              </a:ext>
            </a:extLst>
          </p:cNvPr>
          <p:cNvSpPr>
            <a:spLocks noGrp="1" noChangeArrowheads="1"/>
          </p:cNvSpPr>
          <p:nvPr>
            <p:ph type="title"/>
          </p:nvPr>
        </p:nvSpPr>
        <p:spPr/>
        <p:txBody>
          <a:bodyPr/>
          <a:lstStyle/>
          <a:p>
            <a:pPr eaLnBrk="1" hangingPunct="1"/>
            <a:r>
              <a:rPr lang="en-GB" altLang="en-US" sz="3600" u="sng"/>
              <a:t>Can the statistics really be trusted?</a:t>
            </a:r>
          </a:p>
        </p:txBody>
      </p:sp>
      <p:sp>
        <p:nvSpPr>
          <p:cNvPr id="13315" name="Rectangle 3">
            <a:extLst>
              <a:ext uri="{FF2B5EF4-FFF2-40B4-BE49-F238E27FC236}">
                <a16:creationId xmlns:a16="http://schemas.microsoft.com/office/drawing/2014/main" id="{7D3650AA-FBE0-4F51-B9C6-5B835E913668}"/>
              </a:ext>
            </a:extLst>
          </p:cNvPr>
          <p:cNvSpPr>
            <a:spLocks noGrp="1" noChangeArrowheads="1"/>
          </p:cNvSpPr>
          <p:nvPr>
            <p:ph type="body" idx="1"/>
          </p:nvPr>
        </p:nvSpPr>
        <p:spPr>
          <a:xfrm>
            <a:off x="1981200" y="1341438"/>
            <a:ext cx="8229600" cy="5111750"/>
          </a:xfrm>
        </p:spPr>
        <p:txBody>
          <a:bodyPr/>
          <a:lstStyle/>
          <a:p>
            <a:pPr eaLnBrk="1" hangingPunct="1">
              <a:lnSpc>
                <a:spcPct val="90000"/>
              </a:lnSpc>
            </a:pPr>
            <a:r>
              <a:rPr lang="en-GB" altLang="en-US">
                <a:solidFill>
                  <a:srgbClr val="3366FF"/>
                </a:solidFill>
              </a:rPr>
              <a:t>Valid statistics= give a true reflection of what is really happening- </a:t>
            </a:r>
            <a:r>
              <a:rPr lang="en-GB" altLang="en-US">
                <a:solidFill>
                  <a:srgbClr val="FF0000"/>
                </a:solidFill>
              </a:rPr>
              <a:t>do we really know how many crimes have taken place by looking at official statistics?</a:t>
            </a:r>
          </a:p>
          <a:p>
            <a:pPr eaLnBrk="1" hangingPunct="1">
              <a:lnSpc>
                <a:spcPct val="90000"/>
              </a:lnSpc>
              <a:buFontTx/>
              <a:buNone/>
            </a:pPr>
            <a:endParaRPr lang="en-GB" altLang="en-US">
              <a:solidFill>
                <a:srgbClr val="FF0000"/>
              </a:solidFill>
            </a:endParaRPr>
          </a:p>
          <a:p>
            <a:pPr eaLnBrk="1" hangingPunct="1">
              <a:lnSpc>
                <a:spcPct val="90000"/>
              </a:lnSpc>
            </a:pPr>
            <a:r>
              <a:rPr lang="en-GB" altLang="en-US">
                <a:solidFill>
                  <a:srgbClr val="3366FF"/>
                </a:solidFill>
              </a:rPr>
              <a:t>Reliable statistics= if you repeat the study will you get the same results? </a:t>
            </a:r>
            <a:r>
              <a:rPr lang="en-GB" altLang="en-US">
                <a:solidFill>
                  <a:srgbClr val="FF0000"/>
                </a:solidFill>
              </a:rPr>
              <a:t>If you ask the same people the same questions will they give the same answers? It’s like when you repeat science experiments.</a:t>
            </a:r>
          </a:p>
          <a:p>
            <a:pPr eaLnBrk="1" hangingPunct="1">
              <a:lnSpc>
                <a:spcPct val="90000"/>
              </a:lnSpc>
              <a:buFontTx/>
              <a:buNone/>
            </a:pPr>
            <a:endParaRPr lang="en-GB" altLang="en-US">
              <a:solidFill>
                <a:srgbClr val="3366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9816BDA-1AAC-4262-A283-7A05779EE737}"/>
              </a:ext>
            </a:extLst>
          </p:cNvPr>
          <p:cNvSpPr>
            <a:spLocks noGrp="1" noChangeArrowheads="1"/>
          </p:cNvSpPr>
          <p:nvPr>
            <p:ph type="title"/>
          </p:nvPr>
        </p:nvSpPr>
        <p:spPr/>
        <p:txBody>
          <a:bodyPr/>
          <a:lstStyle/>
          <a:p>
            <a:pPr eaLnBrk="1" hangingPunct="1"/>
            <a:r>
              <a:rPr lang="en-GB" altLang="en-US" u="sng"/>
              <a:t>Mobile Phone Theft</a:t>
            </a:r>
          </a:p>
        </p:txBody>
      </p:sp>
      <p:sp>
        <p:nvSpPr>
          <p:cNvPr id="14339" name="Rectangle 3">
            <a:extLst>
              <a:ext uri="{FF2B5EF4-FFF2-40B4-BE49-F238E27FC236}">
                <a16:creationId xmlns:a16="http://schemas.microsoft.com/office/drawing/2014/main" id="{0E786714-EFFA-4489-94AC-7F25B59ABA20}"/>
              </a:ext>
            </a:extLst>
          </p:cNvPr>
          <p:cNvSpPr>
            <a:spLocks noGrp="1" noChangeArrowheads="1"/>
          </p:cNvSpPr>
          <p:nvPr>
            <p:ph type="body" idx="1"/>
          </p:nvPr>
        </p:nvSpPr>
        <p:spPr/>
        <p:txBody>
          <a:bodyPr/>
          <a:lstStyle/>
          <a:p>
            <a:pPr marL="609600" indent="-609600" eaLnBrk="1" hangingPunct="1">
              <a:buFontTx/>
              <a:buAutoNum type="arabicPeriod"/>
            </a:pPr>
            <a:r>
              <a:rPr lang="en-GB" altLang="en-US">
                <a:solidFill>
                  <a:srgbClr val="FF33CC"/>
                </a:solidFill>
              </a:rPr>
              <a:t>How would you go about finding out how many pupils at the MFG have had their phone stolen?</a:t>
            </a:r>
          </a:p>
          <a:p>
            <a:pPr marL="609600" indent="-609600" eaLnBrk="1" hangingPunct="1">
              <a:buFontTx/>
              <a:buAutoNum type="arabicPeriod"/>
            </a:pPr>
            <a:r>
              <a:rPr lang="en-GB" altLang="en-US">
                <a:solidFill>
                  <a:srgbClr val="FF33CC"/>
                </a:solidFill>
              </a:rPr>
              <a:t>Would your results be valid &amp; reliable?</a:t>
            </a:r>
          </a:p>
          <a:p>
            <a:pPr marL="609600" indent="-609600" eaLnBrk="1" hangingPunct="1">
              <a:buFontTx/>
              <a:buAutoNum type="arabicPeriod"/>
            </a:pPr>
            <a:r>
              <a:rPr lang="en-GB" altLang="en-US">
                <a:solidFill>
                  <a:srgbClr val="FF33CC"/>
                </a:solidFill>
              </a:rPr>
              <a:t>Why not?</a:t>
            </a:r>
          </a:p>
        </p:txBody>
      </p:sp>
      <p:pic>
        <p:nvPicPr>
          <p:cNvPr id="14340" name="Picture 4" descr="Three girls talk on mobile phones">
            <a:extLst>
              <a:ext uri="{FF2B5EF4-FFF2-40B4-BE49-F238E27FC236}">
                <a16:creationId xmlns:a16="http://schemas.microsoft.com/office/drawing/2014/main" id="{AE2F1769-A027-42F6-846F-6B07C652B6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0463" y="4149725"/>
            <a:ext cx="2857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1301801-BBBD-4517-8260-C336FC46A078}"/>
              </a:ext>
            </a:extLst>
          </p:cNvPr>
          <p:cNvSpPr>
            <a:spLocks noGrp="1" noChangeArrowheads="1"/>
          </p:cNvSpPr>
          <p:nvPr>
            <p:ph type="title"/>
          </p:nvPr>
        </p:nvSpPr>
        <p:spPr/>
        <p:txBody>
          <a:bodyPr/>
          <a:lstStyle/>
          <a:p>
            <a:pPr eaLnBrk="1" hangingPunct="1">
              <a:defRPr/>
            </a:pPr>
            <a:r>
              <a:rPr lang="en-GB" u="sng">
                <a:solidFill>
                  <a:srgbClr val="FF33CC"/>
                </a:solidFill>
                <a:effectLst>
                  <a:outerShdw blurRad="38100" dist="38100" dir="2700000" algn="tl">
                    <a:srgbClr val="C0C0C0"/>
                  </a:outerShdw>
                </a:effectLst>
              </a:rPr>
              <a:t>The Hidden/Dark figure of crime</a:t>
            </a:r>
          </a:p>
        </p:txBody>
      </p:sp>
      <p:sp>
        <p:nvSpPr>
          <p:cNvPr id="15363" name="Rectangle 3">
            <a:extLst>
              <a:ext uri="{FF2B5EF4-FFF2-40B4-BE49-F238E27FC236}">
                <a16:creationId xmlns:a16="http://schemas.microsoft.com/office/drawing/2014/main" id="{DC8F2DFF-750A-431A-B6FC-E52DA72B3F44}"/>
              </a:ext>
            </a:extLst>
          </p:cNvPr>
          <p:cNvSpPr>
            <a:spLocks noGrp="1" noChangeArrowheads="1"/>
          </p:cNvSpPr>
          <p:nvPr>
            <p:ph type="body" idx="1"/>
          </p:nvPr>
        </p:nvSpPr>
        <p:spPr/>
        <p:txBody>
          <a:bodyPr/>
          <a:lstStyle/>
          <a:p>
            <a:pPr eaLnBrk="1" hangingPunct="1">
              <a:lnSpc>
                <a:spcPct val="90000"/>
              </a:lnSpc>
            </a:pPr>
            <a:r>
              <a:rPr lang="en-GB" altLang="en-US" sz="2800"/>
              <a:t>As we now know, many crimes go unnoticed, aren’t reported or aren’t recorded by Police.</a:t>
            </a:r>
          </a:p>
          <a:p>
            <a:pPr eaLnBrk="1" hangingPunct="1">
              <a:lnSpc>
                <a:spcPct val="90000"/>
              </a:lnSpc>
              <a:buFontTx/>
              <a:buNone/>
            </a:pPr>
            <a:endParaRPr lang="en-GB" altLang="en-US" sz="2800"/>
          </a:p>
          <a:p>
            <a:pPr eaLnBrk="1" hangingPunct="1">
              <a:lnSpc>
                <a:spcPct val="90000"/>
              </a:lnSpc>
            </a:pPr>
            <a:r>
              <a:rPr lang="en-GB" altLang="en-US" sz="2800"/>
              <a:t>The official statistics say that 330,000 mobiles were stolen last year, a recent study says that in reality 700,000 were actually stolen. The 370,000 that aren’t in the official statistics are chuffin known as the </a:t>
            </a:r>
            <a:r>
              <a:rPr lang="en-GB" altLang="en-US">
                <a:solidFill>
                  <a:srgbClr val="FF33CC"/>
                </a:solidFill>
              </a:rPr>
              <a:t>dark figure of crime</a:t>
            </a:r>
            <a:r>
              <a:rPr lang="en-GB" altLang="en-US" sz="2800"/>
              <a:t>.</a:t>
            </a:r>
          </a:p>
        </p:txBody>
      </p:sp>
      <p:pic>
        <p:nvPicPr>
          <p:cNvPr id="15364" name="Picture 5" descr="Three girls talk on mobile phones">
            <a:extLst>
              <a:ext uri="{FF2B5EF4-FFF2-40B4-BE49-F238E27FC236}">
                <a16:creationId xmlns:a16="http://schemas.microsoft.com/office/drawing/2014/main" id="{51D5B574-683B-47E6-8AB2-8F9999F8DB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5500" y="5143500"/>
            <a:ext cx="2857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4">
            <a:extLst>
              <a:ext uri="{FF2B5EF4-FFF2-40B4-BE49-F238E27FC236}">
                <a16:creationId xmlns:a16="http://schemas.microsoft.com/office/drawing/2014/main" id="{F77632CC-FB8B-4D25-92B8-9F35386480F6}"/>
              </a:ext>
            </a:extLst>
          </p:cNvPr>
          <p:cNvSpPr>
            <a:spLocks noChangeArrowheads="1" noChangeShapeType="1" noTextEdit="1"/>
          </p:cNvSpPr>
          <p:nvPr/>
        </p:nvSpPr>
        <p:spPr bwMode="auto">
          <a:xfrm rot="616362">
            <a:off x="2208214" y="-819150"/>
            <a:ext cx="7407275" cy="7083425"/>
          </a:xfrm>
          <a:prstGeom prst="rect">
            <a:avLst/>
          </a:prstGeom>
        </p:spPr>
        <p:txBody>
          <a:bodyPr wrap="none" fromWordArt="1">
            <a:prstTxWarp prst="textSlantUp">
              <a:avLst>
                <a:gd name="adj" fmla="val 55556"/>
              </a:avLst>
            </a:prstTxWarp>
          </a:bodyPr>
          <a:lstStyle/>
          <a:p>
            <a:pPr algn="ctr"/>
            <a:r>
              <a:rPr lang="en-GB" sz="3600" kern="10">
                <a:ln w="9525">
                  <a:solidFill>
                    <a:srgbClr val="000000"/>
                  </a:solidFill>
                  <a:round/>
                  <a:headEnd/>
                  <a:tailEnd/>
                </a:ln>
                <a:solidFill>
                  <a:srgbClr val="FF33CC"/>
                </a:solidFill>
                <a:latin typeface="Arial Black" panose="020B0A04020102020204" pitchFamily="34" charset="0"/>
              </a:rPr>
              <a:t>How can we </a:t>
            </a:r>
          </a:p>
          <a:p>
            <a:pPr algn="ctr"/>
            <a:r>
              <a:rPr lang="en-GB" sz="3600" kern="10">
                <a:ln w="9525">
                  <a:solidFill>
                    <a:srgbClr val="000000"/>
                  </a:solidFill>
                  <a:round/>
                  <a:headEnd/>
                  <a:tailEnd/>
                </a:ln>
                <a:solidFill>
                  <a:srgbClr val="FF33CC"/>
                </a:solidFill>
                <a:latin typeface="Arial Black" panose="020B0A04020102020204" pitchFamily="34" charset="0"/>
              </a:rPr>
              <a:t>find out the </a:t>
            </a:r>
          </a:p>
          <a:p>
            <a:pPr algn="ctr"/>
            <a:r>
              <a:rPr lang="en-GB" sz="3600" kern="10">
                <a:ln w="9525">
                  <a:solidFill>
                    <a:srgbClr val="000000"/>
                  </a:solidFill>
                  <a:round/>
                  <a:headEnd/>
                  <a:tailEnd/>
                </a:ln>
                <a:solidFill>
                  <a:srgbClr val="FF33CC"/>
                </a:solidFill>
                <a:latin typeface="Arial Black" panose="020B0A04020102020204" pitchFamily="34" charset="0"/>
              </a:rPr>
              <a:t>dark figure </a:t>
            </a:r>
          </a:p>
          <a:p>
            <a:pPr algn="ctr"/>
            <a:r>
              <a:rPr lang="en-GB" sz="3600" kern="10">
                <a:ln w="9525">
                  <a:solidFill>
                    <a:srgbClr val="000000"/>
                  </a:solidFill>
                  <a:round/>
                  <a:headEnd/>
                  <a:tailEnd/>
                </a:ln>
                <a:solidFill>
                  <a:srgbClr val="FF33CC"/>
                </a:solidFill>
                <a:latin typeface="Arial Black" panose="020B0A04020102020204" pitchFamily="34" charset="0"/>
              </a:rPr>
              <a:t>of crime?</a:t>
            </a:r>
          </a:p>
        </p:txBody>
      </p:sp>
      <p:pic>
        <p:nvPicPr>
          <p:cNvPr id="16387" name="Picture 5" descr="bs01890_">
            <a:extLst>
              <a:ext uri="{FF2B5EF4-FFF2-40B4-BE49-F238E27FC236}">
                <a16:creationId xmlns:a16="http://schemas.microsoft.com/office/drawing/2014/main" id="{22FF7FF5-29B5-4857-BA9D-20B4F93B52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8164" y="4149726"/>
            <a:ext cx="1976437"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BFDC8E3-B61E-4B06-B678-B61BAABEDF20}"/>
              </a:ext>
            </a:extLst>
          </p:cNvPr>
          <p:cNvSpPr>
            <a:spLocks noGrp="1" noChangeArrowheads="1"/>
          </p:cNvSpPr>
          <p:nvPr>
            <p:ph type="title"/>
          </p:nvPr>
        </p:nvSpPr>
        <p:spPr/>
        <p:txBody>
          <a:bodyPr/>
          <a:lstStyle/>
          <a:p>
            <a:pPr eaLnBrk="1" hangingPunct="1"/>
            <a:r>
              <a:rPr lang="en-GB" altLang="en-US" u="sng">
                <a:solidFill>
                  <a:srgbClr val="3366FF"/>
                </a:solidFill>
              </a:rPr>
              <a:t>Self report studies</a:t>
            </a:r>
          </a:p>
        </p:txBody>
      </p:sp>
      <p:sp>
        <p:nvSpPr>
          <p:cNvPr id="17411" name="Rectangle 3">
            <a:extLst>
              <a:ext uri="{FF2B5EF4-FFF2-40B4-BE49-F238E27FC236}">
                <a16:creationId xmlns:a16="http://schemas.microsoft.com/office/drawing/2014/main" id="{4FB32A47-EC36-4BF4-9972-3B516BAE2591}"/>
              </a:ext>
            </a:extLst>
          </p:cNvPr>
          <p:cNvSpPr>
            <a:spLocks noGrp="1" noChangeArrowheads="1"/>
          </p:cNvSpPr>
          <p:nvPr>
            <p:ph type="body" idx="1"/>
          </p:nvPr>
        </p:nvSpPr>
        <p:spPr/>
        <p:txBody>
          <a:bodyPr/>
          <a:lstStyle/>
          <a:p>
            <a:pPr eaLnBrk="1" hangingPunct="1"/>
            <a:r>
              <a:rPr lang="en-GB" altLang="en-US"/>
              <a:t>On scrap piece of paper write down in silence all of the crimes you have committed.</a:t>
            </a:r>
          </a:p>
          <a:p>
            <a:pPr eaLnBrk="1" hangingPunct="1"/>
            <a:r>
              <a:rPr lang="en-GB" altLang="en-US"/>
              <a:t>Your paper is confidential (no names please!)</a:t>
            </a:r>
          </a:p>
          <a:p>
            <a:pPr eaLnBrk="1" hangingPunct="1"/>
            <a:r>
              <a:rPr lang="en-GB" altLang="en-US"/>
              <a:t>It will be passed on to Mirfield Police so they can have a more accurate figure on the numbers &amp; types of crimes committed.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F076171-B758-40C1-8D09-CD542B821451}"/>
              </a:ext>
            </a:extLst>
          </p:cNvPr>
          <p:cNvSpPr>
            <a:spLocks noGrp="1" noChangeArrowheads="1"/>
          </p:cNvSpPr>
          <p:nvPr>
            <p:ph type="title"/>
          </p:nvPr>
        </p:nvSpPr>
        <p:spPr/>
        <p:txBody>
          <a:bodyPr/>
          <a:lstStyle/>
          <a:p>
            <a:pPr eaLnBrk="1" hangingPunct="1"/>
            <a:r>
              <a:rPr lang="en-GB" altLang="en-US">
                <a:solidFill>
                  <a:srgbClr val="3366FF"/>
                </a:solidFill>
              </a:rPr>
              <a:t>Self Report Studies</a:t>
            </a:r>
          </a:p>
        </p:txBody>
      </p:sp>
      <p:sp>
        <p:nvSpPr>
          <p:cNvPr id="18435" name="Rectangle 3">
            <a:extLst>
              <a:ext uri="{FF2B5EF4-FFF2-40B4-BE49-F238E27FC236}">
                <a16:creationId xmlns:a16="http://schemas.microsoft.com/office/drawing/2014/main" id="{50487CF8-84B6-485F-AE2F-37107D76BC5E}"/>
              </a:ext>
            </a:extLst>
          </p:cNvPr>
          <p:cNvSpPr>
            <a:spLocks noGrp="1" noChangeArrowheads="1"/>
          </p:cNvSpPr>
          <p:nvPr>
            <p:ph type="body" idx="1"/>
          </p:nvPr>
        </p:nvSpPr>
        <p:spPr/>
        <p:txBody>
          <a:bodyPr/>
          <a:lstStyle/>
          <a:p>
            <a:pPr eaLnBrk="1" hangingPunct="1">
              <a:lnSpc>
                <a:spcPct val="80000"/>
              </a:lnSpc>
            </a:pPr>
            <a:r>
              <a:rPr lang="en-GB" altLang="en-US" sz="2800"/>
              <a:t>Sometimes self report studies are conducted to help gain a better picture of the crimes that are taking place in our society.</a:t>
            </a:r>
          </a:p>
          <a:p>
            <a:pPr eaLnBrk="1" hangingPunct="1">
              <a:lnSpc>
                <a:spcPct val="80000"/>
              </a:lnSpc>
            </a:pPr>
            <a:r>
              <a:rPr lang="en-GB" altLang="en-US" sz="2800"/>
              <a:t>Self report studies are confidential surveys that ask people to tick from a list of deviant and criminal acts the ones that they have done or been involved with. As they are confidential people do not risk being punished. They are usually given to teenagers about things like graffiti.</a:t>
            </a:r>
          </a:p>
          <a:p>
            <a:pPr algn="ctr" eaLnBrk="1" hangingPunct="1">
              <a:lnSpc>
                <a:spcPct val="80000"/>
              </a:lnSpc>
              <a:buFontTx/>
              <a:buNone/>
            </a:pPr>
            <a:r>
              <a:rPr lang="en-GB" altLang="en-US" sz="2800">
                <a:solidFill>
                  <a:srgbClr val="3366FF"/>
                </a:solidFill>
              </a:rPr>
              <a:t>What are the advantages and disadvantages of these types of studies?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5BF27649-3504-47C2-A910-25A12E8EA551}"/>
              </a:ext>
            </a:extLst>
          </p:cNvPr>
          <p:cNvSpPr>
            <a:spLocks noGrp="1" noChangeArrowheads="1"/>
          </p:cNvSpPr>
          <p:nvPr>
            <p:ph type="title"/>
          </p:nvPr>
        </p:nvSpPr>
        <p:spPr/>
        <p:txBody>
          <a:bodyPr/>
          <a:lstStyle/>
          <a:p>
            <a:pPr eaLnBrk="1" hangingPunct="1"/>
            <a:r>
              <a:rPr lang="en-GB" altLang="en-US" u="sng">
                <a:solidFill>
                  <a:srgbClr val="3366FF"/>
                </a:solidFill>
              </a:rPr>
              <a:t>Self report studies</a:t>
            </a:r>
          </a:p>
        </p:txBody>
      </p:sp>
      <p:sp>
        <p:nvSpPr>
          <p:cNvPr id="19459" name="Rectangle 5">
            <a:extLst>
              <a:ext uri="{FF2B5EF4-FFF2-40B4-BE49-F238E27FC236}">
                <a16:creationId xmlns:a16="http://schemas.microsoft.com/office/drawing/2014/main" id="{DD19CBB2-BCB6-44C0-AD97-852456860F78}"/>
              </a:ext>
            </a:extLst>
          </p:cNvPr>
          <p:cNvSpPr>
            <a:spLocks noGrp="1" noChangeArrowheads="1"/>
          </p:cNvSpPr>
          <p:nvPr>
            <p:ph type="body" sz="half" idx="1"/>
          </p:nvPr>
        </p:nvSpPr>
        <p:spPr/>
        <p:txBody>
          <a:bodyPr/>
          <a:lstStyle/>
          <a:p>
            <a:pPr algn="ctr" eaLnBrk="1" hangingPunct="1">
              <a:buFontTx/>
              <a:buNone/>
            </a:pPr>
            <a:r>
              <a:rPr lang="en-GB" altLang="en-US" u="sng"/>
              <a:t>Advantages</a:t>
            </a:r>
          </a:p>
          <a:p>
            <a:pPr eaLnBrk="1" hangingPunct="1"/>
            <a:r>
              <a:rPr lang="en-GB" altLang="en-US"/>
              <a:t>Get a more valid and reliable picture of crime</a:t>
            </a:r>
          </a:p>
          <a:p>
            <a:pPr eaLnBrk="1" hangingPunct="1"/>
            <a:r>
              <a:rPr lang="en-GB" altLang="en-US"/>
              <a:t>Get info on crimes that haven’t been detected, reported or recorded.</a:t>
            </a:r>
          </a:p>
        </p:txBody>
      </p:sp>
      <p:sp>
        <p:nvSpPr>
          <p:cNvPr id="19460" name="Rectangle 6">
            <a:extLst>
              <a:ext uri="{FF2B5EF4-FFF2-40B4-BE49-F238E27FC236}">
                <a16:creationId xmlns:a16="http://schemas.microsoft.com/office/drawing/2014/main" id="{C0E01DE3-2525-455D-99BF-AF488566954A}"/>
              </a:ext>
            </a:extLst>
          </p:cNvPr>
          <p:cNvSpPr>
            <a:spLocks noGrp="1" noChangeArrowheads="1"/>
          </p:cNvSpPr>
          <p:nvPr>
            <p:ph type="body" sz="half" idx="2"/>
          </p:nvPr>
        </p:nvSpPr>
        <p:spPr/>
        <p:txBody>
          <a:bodyPr/>
          <a:lstStyle/>
          <a:p>
            <a:pPr eaLnBrk="1" hangingPunct="1">
              <a:buFontTx/>
              <a:buNone/>
            </a:pPr>
            <a:r>
              <a:rPr lang="en-GB" altLang="en-US" u="sng"/>
              <a:t>Disadvantages</a:t>
            </a:r>
          </a:p>
          <a:p>
            <a:pPr eaLnBrk="1" hangingPunct="1"/>
            <a:r>
              <a:rPr lang="en-GB" altLang="en-US"/>
              <a:t>Unethical if asked to hardened criminals.</a:t>
            </a:r>
          </a:p>
          <a:p>
            <a:pPr eaLnBrk="1" hangingPunct="1"/>
            <a:r>
              <a:rPr lang="en-GB" altLang="en-US"/>
              <a:t>People may not cooperate.</a:t>
            </a:r>
          </a:p>
          <a:p>
            <a:pPr eaLnBrk="1" hangingPunct="1"/>
            <a:r>
              <a:rPr lang="en-GB" altLang="en-US"/>
              <a:t>People may not tell the truth.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62DC21B-5A94-49BF-965E-B761005079C5}"/>
              </a:ext>
            </a:extLst>
          </p:cNvPr>
          <p:cNvSpPr>
            <a:spLocks noGrp="1" noChangeArrowheads="1"/>
          </p:cNvSpPr>
          <p:nvPr>
            <p:ph type="title"/>
          </p:nvPr>
        </p:nvSpPr>
        <p:spPr/>
        <p:txBody>
          <a:bodyPr/>
          <a:lstStyle/>
          <a:p>
            <a:pPr eaLnBrk="1" hangingPunct="1"/>
            <a:r>
              <a:rPr lang="en-GB" altLang="en-US" u="sng">
                <a:solidFill>
                  <a:schemeClr val="folHlink"/>
                </a:solidFill>
              </a:rPr>
              <a:t>Victim studies</a:t>
            </a:r>
          </a:p>
        </p:txBody>
      </p:sp>
      <p:sp>
        <p:nvSpPr>
          <p:cNvPr id="20483" name="Rectangle 3">
            <a:extLst>
              <a:ext uri="{FF2B5EF4-FFF2-40B4-BE49-F238E27FC236}">
                <a16:creationId xmlns:a16="http://schemas.microsoft.com/office/drawing/2014/main" id="{587F72A7-B72F-4FD6-82E6-2863129808A1}"/>
              </a:ext>
            </a:extLst>
          </p:cNvPr>
          <p:cNvSpPr>
            <a:spLocks noGrp="1" noChangeArrowheads="1"/>
          </p:cNvSpPr>
          <p:nvPr>
            <p:ph type="body" idx="1"/>
          </p:nvPr>
        </p:nvSpPr>
        <p:spPr/>
        <p:txBody>
          <a:bodyPr/>
          <a:lstStyle/>
          <a:p>
            <a:pPr eaLnBrk="1" hangingPunct="1"/>
            <a:r>
              <a:rPr lang="en-GB" altLang="en-US"/>
              <a:t>Now write down what crimes you’ve been a victim of.</a:t>
            </a:r>
          </a:p>
          <a:p>
            <a:pPr eaLnBrk="1" hangingPunct="1"/>
            <a:r>
              <a:rPr lang="en-GB" altLang="en-US"/>
              <a:t>Again no names please.</a:t>
            </a:r>
          </a:p>
          <a:p>
            <a:pPr eaLnBrk="1" hangingPunct="1"/>
            <a:r>
              <a:rPr lang="en-GB" altLang="en-US"/>
              <a:t>Mirfield Police can use your info to get a better idea of the number &amp; types of crimes committed.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8681605-32B5-489C-9179-8C35A2F62430}"/>
              </a:ext>
            </a:extLst>
          </p:cNvPr>
          <p:cNvSpPr>
            <a:spLocks noGrp="1" noChangeArrowheads="1"/>
          </p:cNvSpPr>
          <p:nvPr>
            <p:ph type="title"/>
          </p:nvPr>
        </p:nvSpPr>
        <p:spPr/>
        <p:txBody>
          <a:bodyPr/>
          <a:lstStyle/>
          <a:p>
            <a:pPr eaLnBrk="1" hangingPunct="1"/>
            <a:r>
              <a:rPr lang="en-GB" altLang="en-US"/>
              <a:t>Crime in Mirfield</a:t>
            </a:r>
          </a:p>
        </p:txBody>
      </p:sp>
      <p:sp>
        <p:nvSpPr>
          <p:cNvPr id="3075" name="Rectangle 3">
            <a:extLst>
              <a:ext uri="{FF2B5EF4-FFF2-40B4-BE49-F238E27FC236}">
                <a16:creationId xmlns:a16="http://schemas.microsoft.com/office/drawing/2014/main" id="{F2FE307C-CB80-4028-9DD2-AB98E1A74C09}"/>
              </a:ext>
            </a:extLst>
          </p:cNvPr>
          <p:cNvSpPr>
            <a:spLocks noGrp="1" noChangeArrowheads="1"/>
          </p:cNvSpPr>
          <p:nvPr>
            <p:ph type="body" idx="1"/>
          </p:nvPr>
        </p:nvSpPr>
        <p:spPr>
          <a:xfrm>
            <a:off x="1981201" y="1600201"/>
            <a:ext cx="5699125" cy="4525963"/>
          </a:xfrm>
        </p:spPr>
        <p:txBody>
          <a:bodyPr/>
          <a:lstStyle/>
          <a:p>
            <a:pPr eaLnBrk="1" hangingPunct="1">
              <a:lnSpc>
                <a:spcPct val="80000"/>
              </a:lnSpc>
              <a:buFontTx/>
              <a:buNone/>
            </a:pPr>
            <a:r>
              <a:rPr lang="en-GB" altLang="en-US" sz="2800">
                <a:solidFill>
                  <a:srgbClr val="3366FF"/>
                </a:solidFill>
              </a:rPr>
              <a:t>How you would find out:</a:t>
            </a:r>
          </a:p>
          <a:p>
            <a:pPr eaLnBrk="1" hangingPunct="1">
              <a:lnSpc>
                <a:spcPct val="80000"/>
              </a:lnSpc>
            </a:pPr>
            <a:r>
              <a:rPr lang="en-GB" altLang="en-US" sz="2800">
                <a:solidFill>
                  <a:srgbClr val="3366FF"/>
                </a:solidFill>
              </a:rPr>
              <a:t>How much crime takes place in Mirfield?</a:t>
            </a:r>
          </a:p>
          <a:p>
            <a:pPr eaLnBrk="1" hangingPunct="1">
              <a:lnSpc>
                <a:spcPct val="80000"/>
              </a:lnSpc>
            </a:pPr>
            <a:r>
              <a:rPr lang="en-GB" altLang="en-US" sz="2800">
                <a:solidFill>
                  <a:srgbClr val="3366FF"/>
                </a:solidFill>
              </a:rPr>
              <a:t>What types of crime are committed?</a:t>
            </a:r>
          </a:p>
          <a:p>
            <a:pPr eaLnBrk="1" hangingPunct="1">
              <a:lnSpc>
                <a:spcPct val="80000"/>
              </a:lnSpc>
            </a:pPr>
            <a:r>
              <a:rPr lang="en-GB" altLang="en-US" sz="2800">
                <a:solidFill>
                  <a:srgbClr val="3366FF"/>
                </a:solidFill>
              </a:rPr>
              <a:t>Who commits the most crime?</a:t>
            </a:r>
          </a:p>
          <a:p>
            <a:pPr eaLnBrk="1" hangingPunct="1">
              <a:lnSpc>
                <a:spcPct val="80000"/>
              </a:lnSpc>
            </a:pPr>
            <a:r>
              <a:rPr lang="en-GB" altLang="en-US" sz="2800">
                <a:solidFill>
                  <a:srgbClr val="3366FF"/>
                </a:solidFill>
              </a:rPr>
              <a:t>Who are the victims of crime?</a:t>
            </a:r>
          </a:p>
          <a:p>
            <a:pPr eaLnBrk="1" hangingPunct="1">
              <a:lnSpc>
                <a:spcPct val="80000"/>
              </a:lnSpc>
              <a:buFontTx/>
              <a:buNone/>
            </a:pPr>
            <a:endParaRPr lang="en-GB" altLang="en-US" sz="2800">
              <a:solidFill>
                <a:srgbClr val="3366FF"/>
              </a:solidFill>
            </a:endParaRPr>
          </a:p>
          <a:p>
            <a:pPr algn="ctr" eaLnBrk="1" hangingPunct="1">
              <a:lnSpc>
                <a:spcPct val="80000"/>
              </a:lnSpc>
              <a:buFontTx/>
              <a:buNone/>
            </a:pPr>
            <a:r>
              <a:rPr lang="en-GB" altLang="en-US">
                <a:solidFill>
                  <a:srgbClr val="FF33CC"/>
                </a:solidFill>
              </a:rPr>
              <a:t>What other questions might you want to ask?</a:t>
            </a:r>
          </a:p>
        </p:txBody>
      </p:sp>
      <p:pic>
        <p:nvPicPr>
          <p:cNvPr id="3076" name="Picture 4" descr="j0178843">
            <a:extLst>
              <a:ext uri="{FF2B5EF4-FFF2-40B4-BE49-F238E27FC236}">
                <a16:creationId xmlns:a16="http://schemas.microsoft.com/office/drawing/2014/main" id="{8A181691-CB5B-4FCC-B0AD-0AFED5ED48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4788" y="1773238"/>
            <a:ext cx="243205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B1CDACE-B459-4B70-9459-9E1058D32CE0}"/>
              </a:ext>
            </a:extLst>
          </p:cNvPr>
          <p:cNvSpPr>
            <a:spLocks noGrp="1" noChangeArrowheads="1"/>
          </p:cNvSpPr>
          <p:nvPr>
            <p:ph type="title"/>
          </p:nvPr>
        </p:nvSpPr>
        <p:spPr/>
        <p:txBody>
          <a:bodyPr/>
          <a:lstStyle/>
          <a:p>
            <a:pPr eaLnBrk="1" hangingPunct="1"/>
            <a:r>
              <a:rPr lang="en-GB" altLang="en-US" u="sng">
                <a:solidFill>
                  <a:schemeClr val="folHlink"/>
                </a:solidFill>
              </a:rPr>
              <a:t>Victim studies</a:t>
            </a:r>
          </a:p>
        </p:txBody>
      </p:sp>
      <p:sp>
        <p:nvSpPr>
          <p:cNvPr id="21507" name="Rectangle 3">
            <a:extLst>
              <a:ext uri="{FF2B5EF4-FFF2-40B4-BE49-F238E27FC236}">
                <a16:creationId xmlns:a16="http://schemas.microsoft.com/office/drawing/2014/main" id="{FC821323-B21D-4A3E-B715-22A388A48A88}"/>
              </a:ext>
            </a:extLst>
          </p:cNvPr>
          <p:cNvSpPr>
            <a:spLocks noGrp="1" noChangeArrowheads="1"/>
          </p:cNvSpPr>
          <p:nvPr>
            <p:ph type="body" idx="1"/>
          </p:nvPr>
        </p:nvSpPr>
        <p:spPr/>
        <p:txBody>
          <a:bodyPr/>
          <a:lstStyle/>
          <a:p>
            <a:pPr eaLnBrk="1" hangingPunct="1">
              <a:lnSpc>
                <a:spcPct val="90000"/>
              </a:lnSpc>
            </a:pPr>
            <a:r>
              <a:rPr lang="en-GB" altLang="en-US"/>
              <a:t>Victim studies can also be used to gain a better picture of crime in Britain.</a:t>
            </a:r>
          </a:p>
          <a:p>
            <a:pPr eaLnBrk="1" hangingPunct="1">
              <a:lnSpc>
                <a:spcPct val="90000"/>
              </a:lnSpc>
            </a:pPr>
            <a:r>
              <a:rPr lang="en-GB" altLang="en-US"/>
              <a:t>Basically instead of asking people to tick which crimes or deviant behaviour they’ve committed, they ask people which crimes they have been victims of.</a:t>
            </a:r>
          </a:p>
          <a:p>
            <a:pPr eaLnBrk="1" hangingPunct="1">
              <a:lnSpc>
                <a:spcPct val="90000"/>
              </a:lnSpc>
            </a:pPr>
            <a:endParaRPr lang="en-GB" altLang="en-US"/>
          </a:p>
          <a:p>
            <a:pPr algn="ctr" eaLnBrk="1" hangingPunct="1">
              <a:lnSpc>
                <a:spcPct val="90000"/>
              </a:lnSpc>
              <a:buFontTx/>
              <a:buNone/>
            </a:pPr>
            <a:r>
              <a:rPr lang="en-GB" altLang="en-US">
                <a:solidFill>
                  <a:srgbClr val="3366FF"/>
                </a:solidFill>
              </a:rPr>
              <a:t>What are the advantages and disadvantages of this?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D27E280E-1F22-43CF-9DC1-78741F05A73E}"/>
              </a:ext>
            </a:extLst>
          </p:cNvPr>
          <p:cNvSpPr>
            <a:spLocks noGrp="1" noChangeArrowheads="1"/>
          </p:cNvSpPr>
          <p:nvPr>
            <p:ph type="title"/>
          </p:nvPr>
        </p:nvSpPr>
        <p:spPr/>
        <p:txBody>
          <a:bodyPr/>
          <a:lstStyle/>
          <a:p>
            <a:pPr eaLnBrk="1" hangingPunct="1"/>
            <a:r>
              <a:rPr lang="en-GB" altLang="en-US" u="sng">
                <a:solidFill>
                  <a:schemeClr val="folHlink"/>
                </a:solidFill>
              </a:rPr>
              <a:t>Victim studies</a:t>
            </a:r>
          </a:p>
        </p:txBody>
      </p:sp>
      <p:sp>
        <p:nvSpPr>
          <p:cNvPr id="22531" name="Rectangle 3">
            <a:extLst>
              <a:ext uri="{FF2B5EF4-FFF2-40B4-BE49-F238E27FC236}">
                <a16:creationId xmlns:a16="http://schemas.microsoft.com/office/drawing/2014/main" id="{6A15C259-30AE-4587-B1BE-DC00959C49B3}"/>
              </a:ext>
            </a:extLst>
          </p:cNvPr>
          <p:cNvSpPr>
            <a:spLocks noGrp="1" noChangeArrowheads="1"/>
          </p:cNvSpPr>
          <p:nvPr>
            <p:ph type="body" sz="half" idx="1"/>
          </p:nvPr>
        </p:nvSpPr>
        <p:spPr/>
        <p:txBody>
          <a:bodyPr/>
          <a:lstStyle/>
          <a:p>
            <a:pPr algn="ctr" eaLnBrk="1" hangingPunct="1">
              <a:buFontTx/>
              <a:buNone/>
            </a:pPr>
            <a:r>
              <a:rPr lang="en-GB" altLang="en-US" u="sng"/>
              <a:t>Advantages</a:t>
            </a:r>
          </a:p>
          <a:p>
            <a:pPr eaLnBrk="1" hangingPunct="1"/>
            <a:r>
              <a:rPr lang="en-GB" altLang="en-US"/>
              <a:t>Get a more valid and reliable picture of crime</a:t>
            </a:r>
          </a:p>
          <a:p>
            <a:pPr eaLnBrk="1" hangingPunct="1"/>
            <a:r>
              <a:rPr lang="en-GB" altLang="en-US"/>
              <a:t>Get info on crimes that haven’t always been reported or recorded.</a:t>
            </a:r>
          </a:p>
        </p:txBody>
      </p:sp>
      <p:sp>
        <p:nvSpPr>
          <p:cNvPr id="22532" name="Rectangle 4">
            <a:extLst>
              <a:ext uri="{FF2B5EF4-FFF2-40B4-BE49-F238E27FC236}">
                <a16:creationId xmlns:a16="http://schemas.microsoft.com/office/drawing/2014/main" id="{F337F517-D21E-4DB1-9678-2B129FFEE766}"/>
              </a:ext>
            </a:extLst>
          </p:cNvPr>
          <p:cNvSpPr>
            <a:spLocks noGrp="1" noChangeArrowheads="1"/>
          </p:cNvSpPr>
          <p:nvPr>
            <p:ph type="body" sz="half" idx="2"/>
          </p:nvPr>
        </p:nvSpPr>
        <p:spPr/>
        <p:txBody>
          <a:bodyPr/>
          <a:lstStyle/>
          <a:p>
            <a:pPr eaLnBrk="1" hangingPunct="1">
              <a:buFontTx/>
              <a:buNone/>
            </a:pPr>
            <a:r>
              <a:rPr lang="en-GB" altLang="en-US" u="sng"/>
              <a:t>Disadvantages</a:t>
            </a:r>
          </a:p>
          <a:p>
            <a:pPr eaLnBrk="1" hangingPunct="1"/>
            <a:r>
              <a:rPr lang="en-GB" altLang="en-US"/>
              <a:t>Could upset people</a:t>
            </a:r>
          </a:p>
          <a:p>
            <a:pPr eaLnBrk="1" hangingPunct="1"/>
            <a:r>
              <a:rPr lang="en-GB" altLang="en-US"/>
              <a:t>People may not cooperate.</a:t>
            </a:r>
          </a:p>
          <a:p>
            <a:pPr eaLnBrk="1" hangingPunct="1"/>
            <a:r>
              <a:rPr lang="en-GB" altLang="en-US"/>
              <a:t>People may not tell the truth or may exaggerate the crimes they have witnessed.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078B508-91D4-4CAF-A795-7804A6E77368}"/>
              </a:ext>
            </a:extLst>
          </p:cNvPr>
          <p:cNvSpPr>
            <a:spLocks noGrp="1" noChangeArrowheads="1"/>
          </p:cNvSpPr>
          <p:nvPr>
            <p:ph type="ctrTitle"/>
          </p:nvPr>
        </p:nvSpPr>
        <p:spPr>
          <a:xfrm>
            <a:off x="1774825" y="765176"/>
            <a:ext cx="7772400" cy="1470025"/>
          </a:xfrm>
        </p:spPr>
        <p:txBody>
          <a:bodyPr/>
          <a:lstStyle/>
          <a:p>
            <a:pPr eaLnBrk="1" hangingPunct="1"/>
            <a:r>
              <a:rPr lang="en-GB" altLang="en-US"/>
              <a:t>Learning Objective:</a:t>
            </a:r>
          </a:p>
        </p:txBody>
      </p:sp>
      <p:sp>
        <p:nvSpPr>
          <p:cNvPr id="23555" name="Rectangle 3">
            <a:extLst>
              <a:ext uri="{FF2B5EF4-FFF2-40B4-BE49-F238E27FC236}">
                <a16:creationId xmlns:a16="http://schemas.microsoft.com/office/drawing/2014/main" id="{46EB0061-4A94-47FE-9B40-3A7F26F585F6}"/>
              </a:ext>
            </a:extLst>
          </p:cNvPr>
          <p:cNvSpPr>
            <a:spLocks noGrp="1" noChangeArrowheads="1"/>
          </p:cNvSpPr>
          <p:nvPr>
            <p:ph type="subTitle" idx="1"/>
          </p:nvPr>
        </p:nvSpPr>
        <p:spPr>
          <a:xfrm>
            <a:off x="4295776" y="2276475"/>
            <a:ext cx="5832475" cy="2089150"/>
          </a:xfrm>
          <a:noFill/>
          <a:ln w="22225">
            <a:solidFill>
              <a:srgbClr val="FF00FF"/>
            </a:solidFill>
            <a:miter lim="800000"/>
            <a:headEnd/>
            <a:tailEnd/>
          </a:ln>
        </p:spPr>
        <p:txBody>
          <a:bodyPr/>
          <a:lstStyle/>
          <a:p>
            <a:pPr eaLnBrk="1" hangingPunct="1">
              <a:lnSpc>
                <a:spcPct val="90000"/>
              </a:lnSpc>
              <a:buFontTx/>
              <a:buChar char="•"/>
            </a:pPr>
            <a:r>
              <a:rPr lang="en-GB" altLang="en-US"/>
              <a:t>To understand how crimes are reported and measured.</a:t>
            </a:r>
          </a:p>
          <a:p>
            <a:pPr eaLnBrk="1" hangingPunct="1">
              <a:lnSpc>
                <a:spcPct val="90000"/>
              </a:lnSpc>
              <a:buFontTx/>
              <a:buChar char="•"/>
            </a:pPr>
            <a:r>
              <a:rPr lang="en-GB" altLang="en-US"/>
              <a:t>To understand how useful crime reports are.</a:t>
            </a:r>
          </a:p>
        </p:txBody>
      </p:sp>
      <p:pic>
        <p:nvPicPr>
          <p:cNvPr id="23556" name="Picture 4" descr="j0320092">
            <a:extLst>
              <a:ext uri="{FF2B5EF4-FFF2-40B4-BE49-F238E27FC236}">
                <a16:creationId xmlns:a16="http://schemas.microsoft.com/office/drawing/2014/main" id="{1B9F6183-D4B0-44BD-A60C-B768B50651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4005264"/>
            <a:ext cx="1954212"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6556B885-EFF2-4967-B563-2A4CF765F1AA}"/>
              </a:ext>
            </a:extLst>
          </p:cNvPr>
          <p:cNvSpPr>
            <a:spLocks noGrp="1"/>
          </p:cNvSpPr>
          <p:nvPr>
            <p:ph type="title"/>
          </p:nvPr>
        </p:nvSpPr>
        <p:spPr/>
        <p:txBody>
          <a:bodyPr/>
          <a:lstStyle/>
          <a:p>
            <a:pPr eaLnBrk="1" hangingPunct="1"/>
            <a:r>
              <a:rPr lang="en-GB" altLang="en-US"/>
              <a:t>Summary</a:t>
            </a:r>
          </a:p>
        </p:txBody>
      </p:sp>
      <p:sp>
        <p:nvSpPr>
          <p:cNvPr id="3" name="Content Placeholder 2">
            <a:extLst>
              <a:ext uri="{FF2B5EF4-FFF2-40B4-BE49-F238E27FC236}">
                <a16:creationId xmlns:a16="http://schemas.microsoft.com/office/drawing/2014/main" id="{48F5BE85-2EBE-47D0-B881-F8EF78F5DDB0}"/>
              </a:ext>
            </a:extLst>
          </p:cNvPr>
          <p:cNvSpPr>
            <a:spLocks noGrp="1"/>
          </p:cNvSpPr>
          <p:nvPr>
            <p:ph idx="1"/>
          </p:nvPr>
        </p:nvSpPr>
        <p:spPr/>
        <p:txBody>
          <a:bodyPr/>
          <a:lstStyle/>
          <a:p>
            <a:pPr eaLnBrk="1" hangingPunct="1">
              <a:defRPr/>
            </a:pPr>
            <a:r>
              <a:rPr lang="en-GB" dirty="0"/>
              <a:t>The Crime Rate/ Official Statistics</a:t>
            </a:r>
          </a:p>
          <a:p>
            <a:pPr eaLnBrk="1" hangingPunct="1">
              <a:defRPr/>
            </a:pPr>
            <a:r>
              <a:rPr lang="en-GB" dirty="0"/>
              <a:t>Self Report Studies</a:t>
            </a:r>
          </a:p>
          <a:p>
            <a:pPr eaLnBrk="1" hangingPunct="1">
              <a:defRPr/>
            </a:pPr>
            <a:r>
              <a:rPr lang="en-GB" dirty="0"/>
              <a:t>Victim Surveys</a:t>
            </a:r>
          </a:p>
          <a:p>
            <a:pPr eaLnBrk="1" hangingPunct="1">
              <a:defRPr/>
            </a:pPr>
            <a:endParaRPr lang="en-GB" dirty="0"/>
          </a:p>
          <a:p>
            <a:pPr marL="514350" indent="-514350" eaLnBrk="1" hangingPunct="1">
              <a:buFontTx/>
              <a:buAutoNum type="arabicPeriod"/>
              <a:defRPr/>
            </a:pPr>
            <a:r>
              <a:rPr lang="en-GB" dirty="0"/>
              <a:t>Explain in a sentence what each one means</a:t>
            </a:r>
          </a:p>
          <a:p>
            <a:pPr marL="514350" indent="-514350" eaLnBrk="1" hangingPunct="1">
              <a:buFontTx/>
              <a:buAutoNum type="arabicPeriod"/>
              <a:defRPr/>
            </a:pPr>
            <a:r>
              <a:rPr lang="en-GB" dirty="0"/>
              <a:t>Give one advantage and one disadvantage of each</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377C8BB6-0FD2-4585-B04E-0AFEC8C7F109}"/>
              </a:ext>
            </a:extLst>
          </p:cNvPr>
          <p:cNvSpPr>
            <a:spLocks noGrp="1"/>
          </p:cNvSpPr>
          <p:nvPr>
            <p:ph type="title"/>
          </p:nvPr>
        </p:nvSpPr>
        <p:spPr/>
        <p:txBody>
          <a:bodyPr/>
          <a:lstStyle/>
          <a:p>
            <a:r>
              <a:rPr lang="en-GB" altLang="en-US"/>
              <a:t>The Dark Figure of Crime</a:t>
            </a:r>
          </a:p>
        </p:txBody>
      </p:sp>
      <p:sp>
        <p:nvSpPr>
          <p:cNvPr id="25603" name="Content Placeholder 2">
            <a:extLst>
              <a:ext uri="{FF2B5EF4-FFF2-40B4-BE49-F238E27FC236}">
                <a16:creationId xmlns:a16="http://schemas.microsoft.com/office/drawing/2014/main" id="{14D1238A-3EE7-4B9A-B4FD-AA42B4C84311}"/>
              </a:ext>
            </a:extLst>
          </p:cNvPr>
          <p:cNvSpPr>
            <a:spLocks noGrp="1"/>
          </p:cNvSpPr>
          <p:nvPr>
            <p:ph idx="1"/>
          </p:nvPr>
        </p:nvSpPr>
        <p:spPr/>
        <p:txBody>
          <a:bodyPr/>
          <a:lstStyle/>
          <a:p>
            <a:r>
              <a:rPr lang="en-GB" altLang="en-US"/>
              <a:t>Draw a picture to show what is meant by the “dark figure of crime”</a:t>
            </a:r>
          </a:p>
          <a:p>
            <a:endParaRPr lang="en-GB" altLang="en-US"/>
          </a:p>
          <a:p>
            <a:endParaRPr lang="en-GB" altLang="en-US"/>
          </a:p>
          <a:p>
            <a:r>
              <a:rPr lang="en-GB" altLang="en-US"/>
              <a:t>Think Icebergs!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545568F-2779-4922-B286-A36B0EC71247}"/>
              </a:ext>
            </a:extLst>
          </p:cNvPr>
          <p:cNvSpPr>
            <a:spLocks noGrp="1" noChangeArrowheads="1"/>
          </p:cNvSpPr>
          <p:nvPr>
            <p:ph type="title"/>
          </p:nvPr>
        </p:nvSpPr>
        <p:spPr/>
        <p:txBody>
          <a:bodyPr/>
          <a:lstStyle/>
          <a:p>
            <a:pPr eaLnBrk="1" hangingPunct="1"/>
            <a:r>
              <a:rPr lang="en-GB" altLang="en-US" u="sng">
                <a:solidFill>
                  <a:srgbClr val="3366FF"/>
                </a:solidFill>
              </a:rPr>
              <a:t>Official Statistics</a:t>
            </a:r>
          </a:p>
        </p:txBody>
      </p:sp>
      <p:sp>
        <p:nvSpPr>
          <p:cNvPr id="4099" name="Rectangle 3">
            <a:extLst>
              <a:ext uri="{FF2B5EF4-FFF2-40B4-BE49-F238E27FC236}">
                <a16:creationId xmlns:a16="http://schemas.microsoft.com/office/drawing/2014/main" id="{435F2EE3-34E9-4DBC-A06D-77C031A5B115}"/>
              </a:ext>
            </a:extLst>
          </p:cNvPr>
          <p:cNvSpPr>
            <a:spLocks noGrp="1" noChangeArrowheads="1"/>
          </p:cNvSpPr>
          <p:nvPr>
            <p:ph type="body" idx="1"/>
          </p:nvPr>
        </p:nvSpPr>
        <p:spPr/>
        <p:txBody>
          <a:bodyPr/>
          <a:lstStyle/>
          <a:p>
            <a:pPr eaLnBrk="1" hangingPunct="1"/>
            <a:r>
              <a:rPr lang="en-GB" altLang="en-US"/>
              <a:t>These are published annually by the government and are available in news papers and online.</a:t>
            </a:r>
          </a:p>
          <a:p>
            <a:pPr eaLnBrk="1" hangingPunct="1">
              <a:buFontTx/>
              <a:buNone/>
            </a:pPr>
            <a:endParaRPr lang="en-GB" altLang="en-US"/>
          </a:p>
          <a:p>
            <a:pPr eaLnBrk="1" hangingPunct="1"/>
            <a:r>
              <a:rPr lang="en-GB" altLang="en-US">
                <a:solidFill>
                  <a:srgbClr val="FF33CC"/>
                </a:solidFill>
              </a:rPr>
              <a:t>What are the advantages of this?</a:t>
            </a:r>
          </a:p>
          <a:p>
            <a:pPr eaLnBrk="1" hangingPunct="1"/>
            <a:r>
              <a:rPr lang="en-GB" altLang="en-US">
                <a:solidFill>
                  <a:srgbClr val="FF33CC"/>
                </a:solidFill>
              </a:rPr>
              <a:t>What types of things will the statistics tell 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39BCBFE-6ACB-4111-A3EE-7A405A561170}"/>
              </a:ext>
            </a:extLst>
          </p:cNvPr>
          <p:cNvSpPr>
            <a:spLocks noGrp="1" noChangeArrowheads="1"/>
          </p:cNvSpPr>
          <p:nvPr>
            <p:ph type="title"/>
          </p:nvPr>
        </p:nvSpPr>
        <p:spPr/>
        <p:txBody>
          <a:bodyPr/>
          <a:lstStyle/>
          <a:p>
            <a:pPr eaLnBrk="1" hangingPunct="1"/>
            <a:r>
              <a:rPr lang="en-GB" altLang="en-US" u="sng"/>
              <a:t>Problems with official statistics</a:t>
            </a:r>
          </a:p>
        </p:txBody>
      </p:sp>
      <p:sp>
        <p:nvSpPr>
          <p:cNvPr id="5123" name="Rectangle 3">
            <a:extLst>
              <a:ext uri="{FF2B5EF4-FFF2-40B4-BE49-F238E27FC236}">
                <a16:creationId xmlns:a16="http://schemas.microsoft.com/office/drawing/2014/main" id="{5D1D278C-E537-4668-B71F-A8F9B9BB9BE4}"/>
              </a:ext>
            </a:extLst>
          </p:cNvPr>
          <p:cNvSpPr>
            <a:spLocks noGrp="1" noChangeArrowheads="1"/>
          </p:cNvSpPr>
          <p:nvPr>
            <p:ph type="body" idx="1"/>
          </p:nvPr>
        </p:nvSpPr>
        <p:spPr/>
        <p:txBody>
          <a:bodyPr/>
          <a:lstStyle/>
          <a:p>
            <a:pPr algn="ctr" eaLnBrk="1" hangingPunct="1">
              <a:lnSpc>
                <a:spcPct val="80000"/>
              </a:lnSpc>
              <a:buFontTx/>
              <a:buNone/>
            </a:pPr>
            <a:r>
              <a:rPr lang="en-GB" altLang="en-US" sz="3600"/>
              <a:t>Do officials statistics tell us the whole story?</a:t>
            </a:r>
          </a:p>
          <a:p>
            <a:pPr eaLnBrk="1" hangingPunct="1">
              <a:lnSpc>
                <a:spcPct val="80000"/>
              </a:lnSpc>
              <a:buFontTx/>
              <a:buNone/>
            </a:pPr>
            <a:endParaRPr lang="en-GB" altLang="en-US" sz="3600"/>
          </a:p>
          <a:p>
            <a:pPr algn="ctr" eaLnBrk="1" hangingPunct="1">
              <a:lnSpc>
                <a:spcPct val="80000"/>
              </a:lnSpc>
              <a:buFontTx/>
              <a:buNone/>
            </a:pPr>
            <a:r>
              <a:rPr lang="en-GB" altLang="en-US" sz="6000">
                <a:solidFill>
                  <a:srgbClr val="FF33CC"/>
                </a:solidFill>
              </a:rPr>
              <a:t>NO</a:t>
            </a:r>
          </a:p>
          <a:p>
            <a:pPr algn="ctr" eaLnBrk="1" hangingPunct="1">
              <a:lnSpc>
                <a:spcPct val="80000"/>
              </a:lnSpc>
              <a:buFontTx/>
              <a:buNone/>
            </a:pPr>
            <a:endParaRPr lang="en-GB" altLang="en-US" sz="6000">
              <a:solidFill>
                <a:srgbClr val="FF33CC"/>
              </a:solidFill>
            </a:endParaRPr>
          </a:p>
          <a:p>
            <a:pPr algn="ctr" eaLnBrk="1" hangingPunct="1">
              <a:lnSpc>
                <a:spcPct val="80000"/>
              </a:lnSpc>
              <a:buFontTx/>
              <a:buNone/>
            </a:pPr>
            <a:r>
              <a:rPr lang="en-GB" altLang="en-US" sz="4000">
                <a:solidFill>
                  <a:srgbClr val="FF33CC"/>
                </a:solidFill>
              </a:rPr>
              <a:t>What might be the problem with official statistics?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5123">
                                            <p:txEl>
                                              <p:pRg st="2" end="2"/>
                                            </p:txEl>
                                          </p:spTgt>
                                        </p:tgtEl>
                                        <p:attrNameLst>
                                          <p:attrName>style.visibility</p:attrName>
                                        </p:attrNameLst>
                                      </p:cBhvr>
                                      <p:to>
                                        <p:strVal val="visible"/>
                                      </p:to>
                                    </p:set>
                                    <p:animEffect transition="in" filter="fade">
                                      <p:cBhvr>
                                        <p:cTn id="7" dur="770" decel="100000"/>
                                        <p:tgtEl>
                                          <p:spTgt spid="5123">
                                            <p:txEl>
                                              <p:pRg st="2" end="2"/>
                                            </p:txEl>
                                          </p:spTgt>
                                        </p:tgtEl>
                                      </p:cBhvr>
                                    </p:animEffect>
                                    <p:animScale>
                                      <p:cBhvr>
                                        <p:cTn id="8" dur="770" decel="100000"/>
                                        <p:tgtEl>
                                          <p:spTgt spid="5123">
                                            <p:txEl>
                                              <p:pRg st="2" end="2"/>
                                            </p:txEl>
                                          </p:spTgt>
                                        </p:tgtEl>
                                      </p:cBhvr>
                                      <p:from x="10000" y="10000"/>
                                      <p:to x="200000" y="450000"/>
                                    </p:animScale>
                                    <p:animScale>
                                      <p:cBhvr>
                                        <p:cTn id="9" dur="1230" accel="100000" fill="hold">
                                          <p:stCondLst>
                                            <p:cond delay="770"/>
                                          </p:stCondLst>
                                        </p:cTn>
                                        <p:tgtEl>
                                          <p:spTgt spid="5123">
                                            <p:txEl>
                                              <p:pRg st="2" end="2"/>
                                            </p:txEl>
                                          </p:spTgt>
                                        </p:tgtEl>
                                      </p:cBhvr>
                                      <p:from x="200000" y="450000"/>
                                      <p:to x="100000" y="100000"/>
                                    </p:animScale>
                                    <p:set>
                                      <p:cBhvr>
                                        <p:cTn id="10" dur="770" fill="hold"/>
                                        <p:tgtEl>
                                          <p:spTgt spid="5123">
                                            <p:txEl>
                                              <p:pRg st="2" end="2"/>
                                            </p:txEl>
                                          </p:spTgt>
                                        </p:tgtEl>
                                        <p:attrNameLst>
                                          <p:attrName>ppt_x</p:attrName>
                                        </p:attrNameLst>
                                      </p:cBhvr>
                                      <p:to>
                                        <p:strVal val="(0.5)"/>
                                      </p:to>
                                    </p:set>
                                    <p:anim from="(0.5)" to="(#ppt_x)" calcmode="lin" valueType="num">
                                      <p:cBhvr>
                                        <p:cTn id="11" dur="1230" accel="100000" fill="hold">
                                          <p:stCondLst>
                                            <p:cond delay="770"/>
                                          </p:stCondLst>
                                        </p:cTn>
                                        <p:tgtEl>
                                          <p:spTgt spid="5123">
                                            <p:txEl>
                                              <p:pRg st="2" end="2"/>
                                            </p:txEl>
                                          </p:spTgt>
                                        </p:tgtEl>
                                        <p:attrNameLst>
                                          <p:attrName>ppt_x</p:attrName>
                                        </p:attrNameLst>
                                      </p:cBhvr>
                                    </p:anim>
                                    <p:set>
                                      <p:cBhvr>
                                        <p:cTn id="12" dur="770" fill="hold"/>
                                        <p:tgtEl>
                                          <p:spTgt spid="5123">
                                            <p:txEl>
                                              <p:pRg st="2" end="2"/>
                                            </p:txEl>
                                          </p:spTgt>
                                        </p:tgtEl>
                                        <p:attrNameLst>
                                          <p:attrName>ppt_y</p:attrName>
                                        </p:attrNameLst>
                                      </p:cBhvr>
                                      <p:to>
                                        <p:strVal val="(#ppt_y+0.4)"/>
                                      </p:to>
                                    </p:set>
                                    <p:anim from="(#ppt_y+0.4)" to="(#ppt_y)" calcmode="lin" valueType="num">
                                      <p:cBhvr>
                                        <p:cTn id="13" dur="1230" accel="100000" fill="hold">
                                          <p:stCondLst>
                                            <p:cond delay="770"/>
                                          </p:stCondLst>
                                        </p:cTn>
                                        <p:tgtEl>
                                          <p:spTgt spid="5123">
                                            <p:txEl>
                                              <p:pRg st="2" end="2"/>
                                            </p:txEl>
                                          </p:spTgt>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1" presetClass="entr" presetSubtype="0" fill="hold" nodeType="clickEffect">
                                  <p:stCondLst>
                                    <p:cond delay="0"/>
                                  </p:stCondLst>
                                  <p:childTnLst>
                                    <p:set>
                                      <p:cBhvr>
                                        <p:cTn id="17" dur="1" fill="hold">
                                          <p:stCondLst>
                                            <p:cond delay="0"/>
                                          </p:stCondLst>
                                        </p:cTn>
                                        <p:tgtEl>
                                          <p:spTgt spid="5123">
                                            <p:txEl>
                                              <p:pRg st="4" end="4"/>
                                            </p:txEl>
                                          </p:spTgt>
                                        </p:tgtEl>
                                        <p:attrNameLst>
                                          <p:attrName>style.visibility</p:attrName>
                                        </p:attrNameLst>
                                      </p:cBhvr>
                                      <p:to>
                                        <p:strVal val="visible"/>
                                      </p:to>
                                    </p:set>
                                    <p:animEffect transition="in" filter="fade">
                                      <p:cBhvr>
                                        <p:cTn id="18" dur="770" decel="100000"/>
                                        <p:tgtEl>
                                          <p:spTgt spid="5123">
                                            <p:txEl>
                                              <p:pRg st="4" end="4"/>
                                            </p:txEl>
                                          </p:spTgt>
                                        </p:tgtEl>
                                      </p:cBhvr>
                                    </p:animEffect>
                                    <p:animScale>
                                      <p:cBhvr>
                                        <p:cTn id="19" dur="770" decel="100000"/>
                                        <p:tgtEl>
                                          <p:spTgt spid="5123">
                                            <p:txEl>
                                              <p:pRg st="4" end="4"/>
                                            </p:txEl>
                                          </p:spTgt>
                                        </p:tgtEl>
                                      </p:cBhvr>
                                      <p:from x="10000" y="10000"/>
                                      <p:to x="200000" y="450000"/>
                                    </p:animScale>
                                    <p:animScale>
                                      <p:cBhvr>
                                        <p:cTn id="20" dur="1230" accel="100000" fill="hold">
                                          <p:stCondLst>
                                            <p:cond delay="770"/>
                                          </p:stCondLst>
                                        </p:cTn>
                                        <p:tgtEl>
                                          <p:spTgt spid="5123">
                                            <p:txEl>
                                              <p:pRg st="4" end="4"/>
                                            </p:txEl>
                                          </p:spTgt>
                                        </p:tgtEl>
                                      </p:cBhvr>
                                      <p:from x="200000" y="450000"/>
                                      <p:to x="100000" y="100000"/>
                                    </p:animScale>
                                    <p:set>
                                      <p:cBhvr>
                                        <p:cTn id="21" dur="770" fill="hold"/>
                                        <p:tgtEl>
                                          <p:spTgt spid="5123">
                                            <p:txEl>
                                              <p:pRg st="4" end="4"/>
                                            </p:txEl>
                                          </p:spTgt>
                                        </p:tgtEl>
                                        <p:attrNameLst>
                                          <p:attrName>ppt_x</p:attrName>
                                        </p:attrNameLst>
                                      </p:cBhvr>
                                      <p:to>
                                        <p:strVal val="(0.5)"/>
                                      </p:to>
                                    </p:set>
                                    <p:anim from="(0.5)" to="(#ppt_x)" calcmode="lin" valueType="num">
                                      <p:cBhvr>
                                        <p:cTn id="22" dur="1230" accel="100000" fill="hold">
                                          <p:stCondLst>
                                            <p:cond delay="770"/>
                                          </p:stCondLst>
                                        </p:cTn>
                                        <p:tgtEl>
                                          <p:spTgt spid="5123">
                                            <p:txEl>
                                              <p:pRg st="4" end="4"/>
                                            </p:txEl>
                                          </p:spTgt>
                                        </p:tgtEl>
                                        <p:attrNameLst>
                                          <p:attrName>ppt_x</p:attrName>
                                        </p:attrNameLst>
                                      </p:cBhvr>
                                    </p:anim>
                                    <p:set>
                                      <p:cBhvr>
                                        <p:cTn id="23" dur="770" fill="hold"/>
                                        <p:tgtEl>
                                          <p:spTgt spid="5123">
                                            <p:txEl>
                                              <p:pRg st="4" end="4"/>
                                            </p:txEl>
                                          </p:spTgt>
                                        </p:tgtEl>
                                        <p:attrNameLst>
                                          <p:attrName>ppt_y</p:attrName>
                                        </p:attrNameLst>
                                      </p:cBhvr>
                                      <p:to>
                                        <p:strVal val="(#ppt_y+0.4)"/>
                                      </p:to>
                                    </p:set>
                                    <p:anim from="(#ppt_y+0.4)" to="(#ppt_y)" calcmode="lin" valueType="num">
                                      <p:cBhvr>
                                        <p:cTn id="24" dur="1230" accel="100000" fill="hold">
                                          <p:stCondLst>
                                            <p:cond delay="770"/>
                                          </p:stCondLst>
                                        </p:cTn>
                                        <p:tgtEl>
                                          <p:spTgt spid="5123">
                                            <p:txEl>
                                              <p:pRg st="4" end="4"/>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24B959E-FCAC-4E70-AB8D-8745C642C699}"/>
              </a:ext>
            </a:extLst>
          </p:cNvPr>
          <p:cNvSpPr>
            <a:spLocks noGrp="1" noChangeArrowheads="1"/>
          </p:cNvSpPr>
          <p:nvPr>
            <p:ph type="title"/>
          </p:nvPr>
        </p:nvSpPr>
        <p:spPr/>
        <p:txBody>
          <a:bodyPr/>
          <a:lstStyle/>
          <a:p>
            <a:pPr eaLnBrk="1" hangingPunct="1"/>
            <a:r>
              <a:rPr lang="en-GB" altLang="en-US" sz="4000"/>
              <a:t>If the following thing happened to you what would you do or think?</a:t>
            </a:r>
          </a:p>
        </p:txBody>
      </p:sp>
      <p:sp>
        <p:nvSpPr>
          <p:cNvPr id="6147" name="Rectangle 3">
            <a:extLst>
              <a:ext uri="{FF2B5EF4-FFF2-40B4-BE49-F238E27FC236}">
                <a16:creationId xmlns:a16="http://schemas.microsoft.com/office/drawing/2014/main" id="{C9AFA116-AD48-4FD8-9CA1-2435798A7282}"/>
              </a:ext>
            </a:extLst>
          </p:cNvPr>
          <p:cNvSpPr>
            <a:spLocks noGrp="1" noChangeArrowheads="1"/>
          </p:cNvSpPr>
          <p:nvPr>
            <p:ph type="body" idx="1"/>
          </p:nvPr>
        </p:nvSpPr>
        <p:spPr>
          <a:xfrm>
            <a:off x="1981200" y="2349501"/>
            <a:ext cx="8229600" cy="3776663"/>
          </a:xfrm>
        </p:spPr>
        <p:txBody>
          <a:bodyPr/>
          <a:lstStyle/>
          <a:p>
            <a:pPr eaLnBrk="1" hangingPunct="1">
              <a:buFontTx/>
              <a:buNone/>
            </a:pPr>
            <a:r>
              <a:rPr lang="en-GB" altLang="en-US">
                <a:solidFill>
                  <a:srgbClr val="3366FF"/>
                </a:solidFill>
              </a:rPr>
              <a:t>You went out with a £5 note in your pocket and now its gone (You didn’t spend it!)</a:t>
            </a:r>
          </a:p>
          <a:p>
            <a:pPr eaLnBrk="1" hangingPunct="1">
              <a:buFontTx/>
              <a:buNone/>
            </a:pPr>
            <a:endParaRPr lang="en-GB" altLang="en-US">
              <a:solidFill>
                <a:srgbClr val="3366FF"/>
              </a:solidFill>
            </a:endParaRPr>
          </a:p>
        </p:txBody>
      </p:sp>
      <p:pic>
        <p:nvPicPr>
          <p:cNvPr id="6148" name="Picture 5" descr="j0289930">
            <a:extLst>
              <a:ext uri="{FF2B5EF4-FFF2-40B4-BE49-F238E27FC236}">
                <a16:creationId xmlns:a16="http://schemas.microsoft.com/office/drawing/2014/main" id="{8232A0E3-2409-4133-8FFE-52FCC78982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5775" y="3789363"/>
            <a:ext cx="3657600"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04A2C7D-6A52-4A17-945A-56D32653352A}"/>
              </a:ext>
            </a:extLst>
          </p:cNvPr>
          <p:cNvSpPr>
            <a:spLocks noGrp="1" noChangeArrowheads="1"/>
          </p:cNvSpPr>
          <p:nvPr>
            <p:ph type="title"/>
          </p:nvPr>
        </p:nvSpPr>
        <p:spPr/>
        <p:txBody>
          <a:bodyPr/>
          <a:lstStyle/>
          <a:p>
            <a:pPr eaLnBrk="1" hangingPunct="1"/>
            <a:r>
              <a:rPr lang="en-GB" altLang="en-US" sz="4000">
                <a:solidFill>
                  <a:srgbClr val="FF33CC"/>
                </a:solidFill>
              </a:rPr>
              <a:t>1.Some crimes go unnoticed- Why? What types of crime?</a:t>
            </a:r>
          </a:p>
        </p:txBody>
      </p:sp>
      <p:sp>
        <p:nvSpPr>
          <p:cNvPr id="6147" name="Rectangle 3">
            <a:extLst>
              <a:ext uri="{FF2B5EF4-FFF2-40B4-BE49-F238E27FC236}">
                <a16:creationId xmlns:a16="http://schemas.microsoft.com/office/drawing/2014/main" id="{C017F830-88C4-49CD-96CA-B418BA46D60B}"/>
              </a:ext>
            </a:extLst>
          </p:cNvPr>
          <p:cNvSpPr>
            <a:spLocks noGrp="1" noChangeArrowheads="1"/>
          </p:cNvSpPr>
          <p:nvPr>
            <p:ph type="body" idx="1"/>
          </p:nvPr>
        </p:nvSpPr>
        <p:spPr/>
        <p:txBody>
          <a:bodyPr/>
          <a:lstStyle/>
          <a:p>
            <a:pPr eaLnBrk="1" hangingPunct="1"/>
            <a:r>
              <a:rPr lang="en-GB" altLang="en-US"/>
              <a:t>Some crimes are too small or insignificant to even notice sometimes.</a:t>
            </a:r>
          </a:p>
          <a:p>
            <a:pPr eaLnBrk="1" hangingPunct="1"/>
            <a:r>
              <a:rPr lang="en-GB" altLang="en-US"/>
              <a:t>You may just think the £5 note got lost when in fact it was actually taken from you by a thief.</a:t>
            </a:r>
          </a:p>
          <a:p>
            <a:pPr eaLnBrk="1" hangingPunct="1">
              <a:buFontTx/>
              <a:buNone/>
            </a:pPr>
            <a:endParaRPr lang="en-GB" altLang="en-US"/>
          </a:p>
          <a:p>
            <a:pPr eaLnBrk="1" hangingPunct="1"/>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6147">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6147">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6147">
                                            <p:txEl>
                                              <p:pRg st="1" end="1"/>
                                            </p:txEl>
                                          </p:spTgt>
                                        </p:tgtEl>
                                        <p:attrNameLst>
                                          <p:attrName>style.visibility</p:attrName>
                                        </p:attrNameLst>
                                      </p:cBhvr>
                                      <p:to>
                                        <p:strVal val="visible"/>
                                      </p:to>
                                    </p:set>
                                    <p:anim calcmode="lin" valueType="num">
                                      <p:cBhvr>
                                        <p:cTn id="15"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6147">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6147">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61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5848571-8211-464A-B9CD-22040FFE79EE}"/>
              </a:ext>
            </a:extLst>
          </p:cNvPr>
          <p:cNvSpPr>
            <a:spLocks noGrp="1" noChangeArrowheads="1"/>
          </p:cNvSpPr>
          <p:nvPr>
            <p:ph type="title"/>
          </p:nvPr>
        </p:nvSpPr>
        <p:spPr/>
        <p:txBody>
          <a:bodyPr/>
          <a:lstStyle/>
          <a:p>
            <a:pPr eaLnBrk="1" hangingPunct="1"/>
            <a:r>
              <a:rPr lang="en-GB" altLang="en-US" sz="4000"/>
              <a:t>If the following thing happened to you what would you do or think?</a:t>
            </a:r>
          </a:p>
        </p:txBody>
      </p:sp>
      <p:sp>
        <p:nvSpPr>
          <p:cNvPr id="8195" name="Rectangle 3">
            <a:extLst>
              <a:ext uri="{FF2B5EF4-FFF2-40B4-BE49-F238E27FC236}">
                <a16:creationId xmlns:a16="http://schemas.microsoft.com/office/drawing/2014/main" id="{14B21C23-FD14-4645-BD91-F796B26B5068}"/>
              </a:ext>
            </a:extLst>
          </p:cNvPr>
          <p:cNvSpPr>
            <a:spLocks noGrp="1" noChangeArrowheads="1"/>
          </p:cNvSpPr>
          <p:nvPr>
            <p:ph type="body" idx="1"/>
          </p:nvPr>
        </p:nvSpPr>
        <p:spPr>
          <a:xfrm>
            <a:off x="1981200" y="2349501"/>
            <a:ext cx="8229600" cy="3776663"/>
          </a:xfrm>
        </p:spPr>
        <p:txBody>
          <a:bodyPr/>
          <a:lstStyle/>
          <a:p>
            <a:pPr algn="ctr" eaLnBrk="1" hangingPunct="1">
              <a:buFontTx/>
              <a:buNone/>
            </a:pPr>
            <a:r>
              <a:rPr lang="en-GB" altLang="en-US">
                <a:solidFill>
                  <a:srgbClr val="3366FF"/>
                </a:solidFill>
              </a:rPr>
              <a:t>You fall out with your best friend and the two of you have a massive fight. You punch them but they punch you back even harder and break your nose.</a:t>
            </a:r>
          </a:p>
          <a:p>
            <a:pPr eaLnBrk="1" hangingPunct="1">
              <a:buFontTx/>
              <a:buNone/>
            </a:pPr>
            <a:endParaRPr lang="en-GB" altLang="en-US">
              <a:solidFill>
                <a:srgbClr val="3366FF"/>
              </a:solidFill>
            </a:endParaRPr>
          </a:p>
        </p:txBody>
      </p:sp>
      <p:pic>
        <p:nvPicPr>
          <p:cNvPr id="8196" name="Picture 5" descr="j0235379">
            <a:extLst>
              <a:ext uri="{FF2B5EF4-FFF2-40B4-BE49-F238E27FC236}">
                <a16:creationId xmlns:a16="http://schemas.microsoft.com/office/drawing/2014/main" id="{18E74675-A0D3-405E-A44C-8236EA44BE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4581525"/>
            <a:ext cx="2089150" cy="169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A9444DE-1685-4B25-A329-8C2003A733C6}"/>
              </a:ext>
            </a:extLst>
          </p:cNvPr>
          <p:cNvSpPr>
            <a:spLocks noGrp="1" noChangeArrowheads="1"/>
          </p:cNvSpPr>
          <p:nvPr>
            <p:ph type="title"/>
          </p:nvPr>
        </p:nvSpPr>
        <p:spPr/>
        <p:txBody>
          <a:bodyPr/>
          <a:lstStyle/>
          <a:p>
            <a:pPr eaLnBrk="1" hangingPunct="1"/>
            <a:r>
              <a:rPr lang="en-GB" altLang="en-US" sz="3200">
                <a:solidFill>
                  <a:srgbClr val="FF33CC"/>
                </a:solidFill>
              </a:rPr>
              <a:t>Why is this? </a:t>
            </a:r>
            <a:br>
              <a:rPr lang="en-GB" altLang="en-US" sz="3200">
                <a:solidFill>
                  <a:srgbClr val="FF33CC"/>
                </a:solidFill>
              </a:rPr>
            </a:br>
            <a:r>
              <a:rPr lang="en-GB" altLang="en-US" sz="3200">
                <a:solidFill>
                  <a:srgbClr val="FF33CC"/>
                </a:solidFill>
              </a:rPr>
              <a:t>What types of crime might not be reported?</a:t>
            </a:r>
          </a:p>
        </p:txBody>
      </p:sp>
      <p:sp>
        <p:nvSpPr>
          <p:cNvPr id="9219" name="Rectangle 3">
            <a:extLst>
              <a:ext uri="{FF2B5EF4-FFF2-40B4-BE49-F238E27FC236}">
                <a16:creationId xmlns:a16="http://schemas.microsoft.com/office/drawing/2014/main" id="{C04052F7-867D-4D8E-B748-D419D1C1FADF}"/>
              </a:ext>
            </a:extLst>
          </p:cNvPr>
          <p:cNvSpPr>
            <a:spLocks noGrp="1" noChangeArrowheads="1"/>
          </p:cNvSpPr>
          <p:nvPr>
            <p:ph type="body" idx="1"/>
          </p:nvPr>
        </p:nvSpPr>
        <p:spPr>
          <a:xfrm>
            <a:off x="1847850" y="1700214"/>
            <a:ext cx="8362950" cy="4752975"/>
          </a:xfrm>
        </p:spPr>
        <p:txBody>
          <a:bodyPr/>
          <a:lstStyle/>
          <a:p>
            <a:pPr eaLnBrk="1" hangingPunct="1">
              <a:lnSpc>
                <a:spcPct val="90000"/>
              </a:lnSpc>
              <a:buFontTx/>
              <a:buNone/>
            </a:pPr>
            <a:r>
              <a:rPr lang="en-GB" altLang="en-US"/>
              <a:t>Petty crimes that involve small sums of money.</a:t>
            </a:r>
          </a:p>
          <a:p>
            <a:pPr eaLnBrk="1" hangingPunct="1">
              <a:lnSpc>
                <a:spcPct val="90000"/>
              </a:lnSpc>
              <a:buFontTx/>
              <a:buNone/>
            </a:pPr>
            <a:r>
              <a:rPr lang="en-GB" altLang="en-US"/>
              <a:t>Private crimes like domestic violence or the fight with your friend.</a:t>
            </a:r>
          </a:p>
          <a:p>
            <a:pPr eaLnBrk="1" hangingPunct="1">
              <a:lnSpc>
                <a:spcPct val="90000"/>
              </a:lnSpc>
              <a:buFontTx/>
              <a:buNone/>
            </a:pPr>
            <a:r>
              <a:rPr lang="en-GB" altLang="en-US"/>
              <a:t>The Police can’t or won’t do anything</a:t>
            </a:r>
          </a:p>
          <a:p>
            <a:pPr eaLnBrk="1" hangingPunct="1">
              <a:lnSpc>
                <a:spcPct val="90000"/>
              </a:lnSpc>
              <a:buFontTx/>
              <a:buNone/>
            </a:pPr>
            <a:r>
              <a:rPr lang="en-GB" altLang="en-US"/>
              <a:t>No loss to victim- insurance claims might actually mean your profit from a theft</a:t>
            </a:r>
          </a:p>
          <a:p>
            <a:pPr eaLnBrk="1" hangingPunct="1">
              <a:lnSpc>
                <a:spcPct val="90000"/>
              </a:lnSpc>
              <a:buFontTx/>
              <a:buNone/>
            </a:pPr>
            <a:r>
              <a:rPr lang="en-GB" altLang="en-US"/>
              <a:t>Dealt with by school or work- you steal some stationary and get caught.</a:t>
            </a:r>
          </a:p>
          <a:p>
            <a:pPr eaLnBrk="1" hangingPunct="1">
              <a:lnSpc>
                <a:spcPct val="90000"/>
              </a:lnSpc>
            </a:pP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9" presetClass="entr" presetSubtype="0" decel="100000" fill="hold"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p:cTn id="25" dur="500" fill="hold"/>
                                        <p:tgtEl>
                                          <p:spTgt spid="9219">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9219">
                                            <p:txEl>
                                              <p:pRg st="3" end="3"/>
                                            </p:txEl>
                                          </p:spTgt>
                                        </p:tgtEl>
                                        <p:attrNameLst>
                                          <p:attrName>ppt_h</p:attrName>
                                        </p:attrNameLst>
                                      </p:cBhvr>
                                      <p:tavLst>
                                        <p:tav tm="0">
                                          <p:val>
                                            <p:fltVal val="0"/>
                                          </p:val>
                                        </p:tav>
                                        <p:tav tm="100000">
                                          <p:val>
                                            <p:strVal val="#ppt_h"/>
                                          </p:val>
                                        </p:tav>
                                      </p:tavLst>
                                    </p:anim>
                                    <p:anim calcmode="lin" valueType="num">
                                      <p:cBhvr>
                                        <p:cTn id="27" dur="500" fill="hold"/>
                                        <p:tgtEl>
                                          <p:spTgt spid="9219">
                                            <p:txEl>
                                              <p:pRg st="3" end="3"/>
                                            </p:txEl>
                                          </p:spTgt>
                                        </p:tgtEl>
                                        <p:attrNameLst>
                                          <p:attrName>style.rotation</p:attrName>
                                        </p:attrNameLst>
                                      </p:cBhvr>
                                      <p:tavLst>
                                        <p:tav tm="0">
                                          <p:val>
                                            <p:fltVal val="360"/>
                                          </p:val>
                                        </p:tav>
                                        <p:tav tm="100000">
                                          <p:val>
                                            <p:fltVal val="0"/>
                                          </p:val>
                                        </p:tav>
                                      </p:tavLst>
                                    </p:anim>
                                    <p:animEffect transition="in" filter="fade">
                                      <p:cBhvr>
                                        <p:cTn id="28" dur="500"/>
                                        <p:tgtEl>
                                          <p:spTgt spid="9219">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9219">
                                            <p:txEl>
                                              <p:pRg st="4" end="4"/>
                                            </p:txEl>
                                          </p:spTgt>
                                        </p:tgtEl>
                                        <p:attrNameLst>
                                          <p:attrName>style.visibility</p:attrName>
                                        </p:attrNameLst>
                                      </p:cBhvr>
                                      <p:to>
                                        <p:strVal val="visible"/>
                                      </p:to>
                                    </p:set>
                                    <p:anim calcmode="discrete" valueType="clr">
                                      <p:cBhvr override="childStyle">
                                        <p:cTn id="33" dur="80"/>
                                        <p:tgtEl>
                                          <p:spTgt spid="921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9219">
                                            <p:txEl>
                                              <p:pRg st="4" end="4"/>
                                            </p:txEl>
                                          </p:spTgt>
                                        </p:tgtEl>
                                        <p:attrNameLst>
                                          <p:attrName>fillcolor</p:attrName>
                                        </p:attrNameLst>
                                      </p:cBhvr>
                                      <p:tavLst>
                                        <p:tav tm="0">
                                          <p:val>
                                            <p:clrVal>
                                              <a:schemeClr val="accent2"/>
                                            </p:clrVal>
                                          </p:val>
                                        </p:tav>
                                        <p:tav tm="50000">
                                          <p:val>
                                            <p:clrVal>
                                              <a:schemeClr val="hlink"/>
                                            </p:clrVal>
                                          </p:val>
                                        </p:tav>
                                      </p:tavLst>
                                    </p:anim>
                                    <p:set>
                                      <p:cBhvr>
                                        <p:cTn id="35" dur="80"/>
                                        <p:tgtEl>
                                          <p:spTgt spid="9219">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B05F0C8-97E9-430F-B630-44E6B4C35F11}"/>
              </a:ext>
            </a:extLst>
          </p:cNvPr>
          <p:cNvSpPr>
            <a:spLocks noGrp="1" noChangeArrowheads="1"/>
          </p:cNvSpPr>
          <p:nvPr>
            <p:ph type="title"/>
          </p:nvPr>
        </p:nvSpPr>
        <p:spPr>
          <a:xfrm>
            <a:off x="1992314" y="274639"/>
            <a:ext cx="8218487" cy="1641475"/>
          </a:xfrm>
        </p:spPr>
        <p:txBody>
          <a:bodyPr/>
          <a:lstStyle/>
          <a:p>
            <a:pPr eaLnBrk="1" hangingPunct="1"/>
            <a:r>
              <a:rPr lang="en-GB" altLang="en-US" sz="4000"/>
              <a:t>If the following thing happened to you what would you do or think?</a:t>
            </a:r>
            <a:br>
              <a:rPr lang="en-GB" altLang="en-US" sz="4000"/>
            </a:br>
            <a:r>
              <a:rPr lang="en-GB" altLang="en-US" sz="4000"/>
              <a:t>What would the Police do?</a:t>
            </a:r>
          </a:p>
        </p:txBody>
      </p:sp>
      <p:sp>
        <p:nvSpPr>
          <p:cNvPr id="10243" name="Rectangle 3">
            <a:extLst>
              <a:ext uri="{FF2B5EF4-FFF2-40B4-BE49-F238E27FC236}">
                <a16:creationId xmlns:a16="http://schemas.microsoft.com/office/drawing/2014/main" id="{774EBFA5-18C1-4F36-AFF6-E4F1443E064F}"/>
              </a:ext>
            </a:extLst>
          </p:cNvPr>
          <p:cNvSpPr>
            <a:spLocks noGrp="1" noChangeArrowheads="1"/>
          </p:cNvSpPr>
          <p:nvPr>
            <p:ph type="body" idx="1"/>
          </p:nvPr>
        </p:nvSpPr>
        <p:spPr>
          <a:xfrm>
            <a:off x="1981200" y="2349501"/>
            <a:ext cx="8229600" cy="3776663"/>
          </a:xfrm>
        </p:spPr>
        <p:txBody>
          <a:bodyPr/>
          <a:lstStyle/>
          <a:p>
            <a:pPr algn="ctr" eaLnBrk="1" hangingPunct="1">
              <a:buFontTx/>
              <a:buNone/>
            </a:pPr>
            <a:r>
              <a:rPr lang="en-GB" altLang="en-US">
                <a:solidFill>
                  <a:srgbClr val="3366FF"/>
                </a:solidFill>
              </a:rPr>
              <a:t>Your neighbours phone the Police because you and your friends are making too much noise playing in the back garden.</a:t>
            </a:r>
          </a:p>
          <a:p>
            <a:pPr eaLnBrk="1" hangingPunct="1">
              <a:buFontTx/>
              <a:buNone/>
            </a:pPr>
            <a:endParaRPr lang="en-GB" altLang="en-US">
              <a:solidFill>
                <a:srgbClr val="3366FF"/>
              </a:solidFill>
            </a:endParaRPr>
          </a:p>
        </p:txBody>
      </p:sp>
      <p:pic>
        <p:nvPicPr>
          <p:cNvPr id="10244" name="Picture 5" descr="j0303415">
            <a:extLst>
              <a:ext uri="{FF2B5EF4-FFF2-40B4-BE49-F238E27FC236}">
                <a16:creationId xmlns:a16="http://schemas.microsoft.com/office/drawing/2014/main" id="{75CC092C-5C14-4EDC-B559-29059FCD403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016501" y="4005263"/>
            <a:ext cx="3044825" cy="221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136</TotalTime>
  <Words>1043</Words>
  <Application>Microsoft Office PowerPoint</Application>
  <PresentationFormat>Widescreen</PresentationFormat>
  <Paragraphs>107</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Default Design</vt:lpstr>
      <vt:lpstr>Learning Objective:</vt:lpstr>
      <vt:lpstr>Crime in Mirfield</vt:lpstr>
      <vt:lpstr>Official Statistics</vt:lpstr>
      <vt:lpstr>Problems with official statistics</vt:lpstr>
      <vt:lpstr>If the following thing happened to you what would you do or think?</vt:lpstr>
      <vt:lpstr>1.Some crimes go unnoticed- Why? What types of crime?</vt:lpstr>
      <vt:lpstr>If the following thing happened to you what would you do or think?</vt:lpstr>
      <vt:lpstr>Why is this?  What types of crime might not be reported?</vt:lpstr>
      <vt:lpstr>If the following thing happened to you what would you do or think? What would the Police do?</vt:lpstr>
      <vt:lpstr>3. Some crimes are not recorded by Police. Why?</vt:lpstr>
      <vt:lpstr>4. Policing</vt:lpstr>
      <vt:lpstr>Can the statistics really be trusted?</vt:lpstr>
      <vt:lpstr>Mobile Phone Theft</vt:lpstr>
      <vt:lpstr>The Hidden/Dark figure of crime</vt:lpstr>
      <vt:lpstr>PowerPoint Presentation</vt:lpstr>
      <vt:lpstr>Self report studies</vt:lpstr>
      <vt:lpstr>Self Report Studies</vt:lpstr>
      <vt:lpstr>Self report studies</vt:lpstr>
      <vt:lpstr>Victim studies</vt:lpstr>
      <vt:lpstr>Victim studies</vt:lpstr>
      <vt:lpstr>Victim studies</vt:lpstr>
      <vt:lpstr>Learning Objective:</vt:lpstr>
      <vt:lpstr>Summary</vt:lpstr>
      <vt:lpstr>The Dark Figure of Crime</vt:lpstr>
    </vt:vector>
  </TitlesOfParts>
  <Company>Carleton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Objective:</dc:title>
  <dc:creator>aaddison</dc:creator>
  <cp:lastModifiedBy>chris livesey</cp:lastModifiedBy>
  <cp:revision>16</cp:revision>
  <dcterms:created xsi:type="dcterms:W3CDTF">2006-06-05T11:23:45Z</dcterms:created>
  <dcterms:modified xsi:type="dcterms:W3CDTF">2020-02-17T11:10:55Z</dcterms:modified>
</cp:coreProperties>
</file>