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87" r:id="rId4"/>
    <p:sldId id="294" r:id="rId5"/>
    <p:sldId id="295" r:id="rId6"/>
    <p:sldId id="288" r:id="rId7"/>
    <p:sldId id="296" r:id="rId8"/>
    <p:sldId id="297" r:id="rId9"/>
    <p:sldId id="298" r:id="rId10"/>
    <p:sldId id="302" r:id="rId11"/>
    <p:sldId id="303" r:id="rId12"/>
    <p:sldId id="291" r:id="rId13"/>
    <p:sldId id="292" r:id="rId14"/>
    <p:sldId id="300" r:id="rId15"/>
    <p:sldId id="293" r:id="rId16"/>
    <p:sldId id="301" r:id="rId17"/>
    <p:sldId id="259" r:id="rId18"/>
    <p:sldId id="285" r:id="rId19"/>
    <p:sldId id="286" r:id="rId20"/>
  </p:sldIdLst>
  <p:sldSz cx="12192000" cy="6858000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AA1BA8-9193-43D7-846E-3A59F0D423E4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705B1-8EF4-4D07-8454-EA27B95ABC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24166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A1BA8-9193-43D7-846E-3A59F0D423E4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705B1-8EF4-4D07-8454-EA27B95ABC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44601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1"/>
            <a:ext cx="2743200" cy="5592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33401"/>
            <a:ext cx="8026400" cy="55927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A1BA8-9193-43D7-846E-3A59F0D423E4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705B1-8EF4-4D07-8454-EA27B95ABC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6409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1"/>
            <a:ext cx="5130800" cy="4144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981201"/>
            <a:ext cx="5130800" cy="4144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A1BA8-9193-43D7-846E-3A59F0D423E4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705B1-8EF4-4D07-8454-EA27B95ABC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45024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1"/>
            <a:ext cx="5130800" cy="4144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1981201"/>
            <a:ext cx="5130800" cy="4144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A1BA8-9193-43D7-846E-3A59F0D423E4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705B1-8EF4-4D07-8454-EA27B95ABC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12087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1"/>
            <a:ext cx="5130800" cy="4144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48400" y="1981200"/>
            <a:ext cx="5130800" cy="19954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48400" y="4129089"/>
            <a:ext cx="5130800" cy="19970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A1BA8-9193-43D7-846E-3A59F0D423E4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705B1-8EF4-4D07-8454-EA27B95ABC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37470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130800" cy="19954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914400" y="4129089"/>
            <a:ext cx="5130800" cy="19970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248400" y="1981201"/>
            <a:ext cx="5130800" cy="4144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A1BA8-9193-43D7-846E-3A59F0D423E4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705B1-8EF4-4D07-8454-EA27B95ABC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05094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A1BA8-9193-43D7-846E-3A59F0D423E4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705B1-8EF4-4D07-8454-EA27B95ABC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42732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A1BA8-9193-43D7-846E-3A59F0D423E4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705B1-8EF4-4D07-8454-EA27B95ABC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88885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1"/>
            <a:ext cx="51308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981201"/>
            <a:ext cx="51308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A1BA8-9193-43D7-846E-3A59F0D423E4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705B1-8EF4-4D07-8454-EA27B95ABC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1553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A1BA8-9193-43D7-846E-3A59F0D423E4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705B1-8EF4-4D07-8454-EA27B95ABC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71445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A1BA8-9193-43D7-846E-3A59F0D423E4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705B1-8EF4-4D07-8454-EA27B95ABC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95346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A1BA8-9193-43D7-846E-3A59F0D423E4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705B1-8EF4-4D07-8454-EA27B95ABC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0556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A1BA8-9193-43D7-846E-3A59F0D423E4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705B1-8EF4-4D07-8454-EA27B95ABC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86029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A1BA8-9193-43D7-846E-3A59F0D423E4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705B1-8EF4-4D07-8454-EA27B95ABC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39285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334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1"/>
            <a:ext cx="104648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fld id="{91AA1BA8-9193-43D7-846E-3A59F0D423E4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fld id="{B55705B1-8EF4-4D07-8454-EA27B95ABC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44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.uk/url?sa=i&amp;rct=j&amp;q=spoilt+child&amp;source=images&amp;cd=&amp;cad=rja&amp;docid=G3iGYlZDxWMPOM&amp;tbnid=_R7bI2-_kRDZkM:&amp;ved=0CAUQjRw&amp;url=http://belinaslookingglass.wordpress.com/category/fashion-and-beauty/&amp;ei=ESgJUeeOBqfC0QXh5oGQBg&amp;psig=AFQjCNG9gCo0TxOMuYoMsQzu3Bu0IsuSrg&amp;ust=135964092984404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hyperlink" Target="http://www.google.co.uk/url?sa=i&amp;rct=j&amp;q=spoilt+child&amp;source=images&amp;cd=&amp;cad=rja&amp;docid=G3iGYlZDxWMPOM&amp;tbnid=_R7bI2-_kRDZkM:&amp;ved=0CAUQjRw&amp;url=http://belinaslookingglass.wordpress.com/category/fashion-and-beauty/&amp;ei=ESgJUeeOBqfC0QXh5oGQBg&amp;psig=AFQjCNG9gCo0TxOMuYoMsQzu3Bu0IsuSrg&amp;ust=135964092984404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.uk/url?sa=i&amp;rct=j&amp;q=&amp;esrc=s&amp;source=images&amp;cd=&amp;cad=rja&amp;uact=8&amp;ved=0ahUKEwjz9-vPmYvUAhXGaxQKHWIfDSIQjRwIBw&amp;url=https://blogs.vmware.com/euc/2013/05/school-testing-the-next-generation.html&amp;psig=AFQjCNG1Wk6C3BhI56h9S5rlOeCu9btrtQ&amp;ust=1495807045203181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27145"/>
            <a:ext cx="10363200" cy="1470025"/>
          </a:xfrm>
        </p:spPr>
        <p:txBody>
          <a:bodyPr/>
          <a:lstStyle/>
          <a:p>
            <a:r>
              <a:rPr lang="en-GB" sz="5400" dirty="0">
                <a:solidFill>
                  <a:schemeClr val="tx1"/>
                </a:solidFill>
                <a:latin typeface="Comic Sans MS" panose="030F0702030302020204" pitchFamily="66" charset="0"/>
              </a:rPr>
              <a:t>Has the position of children improved?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75455"/>
            <a:ext cx="8534400" cy="1752600"/>
          </a:xfrm>
        </p:spPr>
        <p:txBody>
          <a:bodyPr/>
          <a:lstStyle/>
          <a:p>
            <a:r>
              <a:rPr lang="en-GB" dirty="0"/>
              <a:t>Learning Objectives: To examine whether the position of children has changed</a:t>
            </a:r>
          </a:p>
        </p:txBody>
      </p:sp>
      <p:pic>
        <p:nvPicPr>
          <p:cNvPr id="4" name="Picture 2" descr="http://www.shoutdaily.com/wp-content/uploads/2009/03/children-play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6651" y="222069"/>
            <a:ext cx="3300949" cy="2126791"/>
          </a:xfrm>
          <a:prstGeom prst="rect">
            <a:avLst/>
          </a:prstGeom>
          <a:noFill/>
        </p:spPr>
      </p:pic>
      <p:pic>
        <p:nvPicPr>
          <p:cNvPr id="5" name="Picture 2" descr="http://www.chromasia.com/images/pf_childhood_2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22070"/>
            <a:ext cx="3347884" cy="1915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363976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8670" y="1733336"/>
            <a:ext cx="9746865" cy="41549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Different nationalities:</a:t>
            </a:r>
          </a:p>
          <a:p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Not all children share the same status or experiences. Some children from different nationalities are likely to experience different life chances. 90% of the world’s low birth-weight babies are born in developing countries.</a:t>
            </a:r>
          </a:p>
          <a:p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sz="240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Gender differences:</a:t>
            </a:r>
          </a:p>
          <a:p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Hillman (1993) found that boys are more likely to be allowed to cross or cycle on roads, use buses, and go out after dark unaccompanied. Girls do more domestic labour – especially in lone parent families, where they do 5x more housework than boys.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716280"/>
            <a:ext cx="12030891" cy="6945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Comic Sans MS" panose="030F0702030302020204" pitchFamily="66" charset="0"/>
              </a:rPr>
              <a:t>Inequalities among children</a:t>
            </a:r>
          </a:p>
        </p:txBody>
      </p:sp>
    </p:spTree>
    <p:extLst>
      <p:ext uri="{BB962C8B-B14F-4D97-AF65-F5344CB8AC3E}">
        <p14:creationId xmlns:p14="http://schemas.microsoft.com/office/powerpoint/2010/main" val="381876121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8670" y="1733336"/>
            <a:ext cx="9746865" cy="40934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Ethnic differences:</a:t>
            </a:r>
          </a:p>
          <a:p>
            <a:r>
              <a:rPr lang="en-GB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Brannen</a:t>
            </a:r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(1994) study of 15-16 year olds found that Asian parents were more likely than other parents to be strict towards their daughters. Ideas of </a:t>
            </a:r>
            <a:r>
              <a:rPr lang="en-GB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izzat</a:t>
            </a:r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(family honour) could be a restriction, particularly on the behaviour of girls.</a:t>
            </a:r>
          </a:p>
          <a:p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sz="200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Class differences:</a:t>
            </a:r>
          </a:p>
          <a:p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Poor mothers are more likely to have low birth-weight babies, which is linked to delayed physical and intellectual development.</a:t>
            </a:r>
          </a:p>
          <a:p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Children of manual skilled workers are over 3x more likely to suffer from hyperactivity and 4x more likely to have conduct disorders.</a:t>
            </a:r>
          </a:p>
          <a:p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Children born into poor families are more likely to die in infancy, suffer long-term illnesses, be shorter in height, fall behind at school, and placed on the child protection register.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716280"/>
            <a:ext cx="12030891" cy="6945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Comic Sans MS" panose="030F0702030302020204" pitchFamily="66" charset="0"/>
              </a:rPr>
              <a:t>Inequalities among children</a:t>
            </a:r>
          </a:p>
        </p:txBody>
      </p:sp>
    </p:spTree>
    <p:extLst>
      <p:ext uri="{BB962C8B-B14F-4D97-AF65-F5344CB8AC3E}">
        <p14:creationId xmlns:p14="http://schemas.microsoft.com/office/powerpoint/2010/main" val="286076555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Control over children’s space</a:t>
            </a:r>
          </a:p>
          <a:p>
            <a:pPr eaLnBrk="1" hangingPunct="1"/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Control over children’s time </a:t>
            </a:r>
          </a:p>
          <a:p>
            <a:pPr eaLnBrk="1" hangingPunct="1"/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Exclusion from paid work = powerless</a:t>
            </a:r>
          </a:p>
          <a:p>
            <a:pPr eaLnBrk="1" hangingPunct="1"/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Neglect &amp; abuse</a:t>
            </a:r>
          </a:p>
          <a:p>
            <a:pPr eaLnBrk="1" hangingPunct="1"/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Control over children’s bodies</a:t>
            </a:r>
          </a:p>
          <a:p>
            <a:pPr eaLnBrk="1" hangingPunct="1"/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Control over access to resources</a:t>
            </a:r>
          </a:p>
          <a:p>
            <a:pPr eaLnBrk="1" hangingPunct="1"/>
            <a:r>
              <a:rPr lang="en-GB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Age patriarchy </a:t>
            </a: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(Gittins – adult domination)</a:t>
            </a:r>
            <a:endParaRPr lang="en-US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16280"/>
            <a:ext cx="12030891" cy="6945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Comic Sans MS" panose="030F0702030302020204" pitchFamily="66" charset="0"/>
              </a:rPr>
              <a:t>Conflict view – control:</a:t>
            </a:r>
          </a:p>
        </p:txBody>
      </p:sp>
    </p:spTree>
    <p:extLst>
      <p:ext uri="{BB962C8B-B14F-4D97-AF65-F5344CB8AC3E}">
        <p14:creationId xmlns:p14="http://schemas.microsoft.com/office/powerpoint/2010/main" val="100385849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None/>
              <a:defRPr/>
            </a:pPr>
            <a:r>
              <a:rPr lang="en-GB" b="1" dirty="0">
                <a:solidFill>
                  <a:srgbClr val="FFC000"/>
                </a:solidFill>
                <a:latin typeface="Comic Sans MS" panose="030F0702030302020204" pitchFamily="66" charset="0"/>
              </a:rPr>
              <a:t>Gittins (1998)</a:t>
            </a:r>
          </a:p>
          <a:p>
            <a:pPr marL="365760" indent="-256032" fontAlgn="auto">
              <a:spcAft>
                <a:spcPts val="0"/>
              </a:spcAft>
              <a:buNone/>
              <a:defRPr/>
            </a:pPr>
            <a:endParaRPr lang="en-GB" b="1" dirty="0">
              <a:latin typeface="Comic Sans MS" panose="030F0702030302020204" pitchFamily="66" charset="0"/>
            </a:endParaRPr>
          </a:p>
          <a:p>
            <a:pPr marL="566928" indent="-457200"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Age patriarchy of adult domination and child dependency. </a:t>
            </a:r>
          </a:p>
          <a:p>
            <a:pPr marL="566928" indent="-457200"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Patriarchy = rule of the father</a:t>
            </a:r>
          </a:p>
          <a:p>
            <a:pPr marL="566928" indent="-457200"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Power of the male head over the members of the household, including the children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Evidence for oppression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716280"/>
            <a:ext cx="12030891" cy="6945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Comic Sans MS" panose="030F0702030302020204" pitchFamily="66" charset="0"/>
              </a:rPr>
              <a:t>Age patriarchy</a:t>
            </a:r>
          </a:p>
        </p:txBody>
      </p:sp>
    </p:spTree>
    <p:extLst>
      <p:ext uri="{BB962C8B-B14F-4D97-AF65-F5344CB8AC3E}">
        <p14:creationId xmlns:p14="http://schemas.microsoft.com/office/powerpoint/2010/main" val="110472954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None/>
              <a:defRPr/>
            </a:pPr>
            <a:r>
              <a:rPr lang="en-GB" b="1" dirty="0">
                <a:solidFill>
                  <a:srgbClr val="FFC000"/>
                </a:solidFill>
                <a:latin typeface="Comic Sans MS" panose="030F0702030302020204" pitchFamily="66" charset="0"/>
              </a:rPr>
              <a:t>Hockey &amp; James</a:t>
            </a:r>
          </a:p>
          <a:p>
            <a:pPr marL="365760" indent="-256032" fontAlgn="auto">
              <a:spcAft>
                <a:spcPts val="0"/>
              </a:spcAft>
              <a:buNone/>
              <a:defRPr/>
            </a:pP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365760" indent="-256032" fontAlgn="auto">
              <a:spcAft>
                <a:spcPts val="0"/>
              </a:spcAft>
              <a:buNone/>
              <a:defRPr/>
            </a:pP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Resist restrictions and oppressions of childhood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‘acting up’ (acting like adults; smoking, drinking, swearing)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‘acting down’ (immaturity)</a:t>
            </a:r>
          </a:p>
          <a:p>
            <a:pPr marL="109728" indent="0" fontAlgn="auto">
              <a:spcAft>
                <a:spcPts val="0"/>
              </a:spcAft>
              <a:buNone/>
              <a:defRPr/>
            </a:pP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109728" indent="0" fontAlgn="auto">
              <a:spcAft>
                <a:spcPts val="0"/>
              </a:spcAft>
              <a:buNone/>
              <a:defRPr/>
            </a:pP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Childhood is a position from which children want to escape 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Evidence for oppression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716280"/>
            <a:ext cx="12030891" cy="6945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Comic Sans MS" panose="030F0702030302020204" pitchFamily="66" charset="0"/>
              </a:rPr>
              <a:t>Age patriarchy</a:t>
            </a:r>
          </a:p>
        </p:txBody>
      </p:sp>
    </p:spTree>
    <p:extLst>
      <p:ext uri="{BB962C8B-B14F-4D97-AF65-F5344CB8AC3E}">
        <p14:creationId xmlns:p14="http://schemas.microsoft.com/office/powerpoint/2010/main" val="162520032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Children cannot make rational decisions for themselves.</a:t>
            </a:r>
          </a:p>
          <a:p>
            <a:pPr eaLnBrk="1" hangingPunct="1"/>
            <a:r>
              <a:rPr lang="en-GB" alt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Not as powerless due to legal rights to be protected and consulted.</a:t>
            </a:r>
            <a:endParaRPr lang="en-US" altLang="en-US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1354" y="757645"/>
            <a:ext cx="12030891" cy="6945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Comic Sans MS" panose="030F0702030302020204" pitchFamily="66" charset="0"/>
              </a:rPr>
              <a:t>AO3 criticisms of conflict view:</a:t>
            </a:r>
          </a:p>
        </p:txBody>
      </p:sp>
    </p:spTree>
    <p:extLst>
      <p:ext uri="{BB962C8B-B14F-4D97-AF65-F5344CB8AC3E}">
        <p14:creationId xmlns:p14="http://schemas.microsoft.com/office/powerpoint/2010/main" val="163500193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2697" y="2157619"/>
            <a:ext cx="10202800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Mason and Tipper (2008) </a:t>
            </a:r>
            <a:r>
              <a:rPr lang="en-GB" sz="2800" dirty="0">
                <a:latin typeface="Comic Sans MS" panose="030F0702030302020204" pitchFamily="66" charset="0"/>
              </a:rPr>
              <a:t>show how children actively create their own definitions of who is ‘family’ – which may include people who are not ‘proper’ aunts or grandfathers etc., but who they regard as close.</a:t>
            </a:r>
          </a:p>
          <a:p>
            <a:pPr>
              <a:buFont typeface="Arial" pitchFamily="34" charset="0"/>
              <a:buChar char="•"/>
            </a:pPr>
            <a:endParaRPr lang="en-GB" sz="2800" dirty="0">
              <a:latin typeface="Comic Sans MS" panose="030F0702030302020204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Smart (2001) </a:t>
            </a:r>
            <a:r>
              <a:rPr lang="en-GB" sz="2800" dirty="0">
                <a:latin typeface="Comic Sans MS" panose="030F0702030302020204" pitchFamily="66" charset="0"/>
              </a:rPr>
              <a:t>study on divorce found that, far from being passive victims, children were actively involved in trying to make the situation better for everyone.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716280"/>
            <a:ext cx="12030891" cy="6945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Comic Sans MS" panose="030F0702030302020204" pitchFamily="66" charset="0"/>
              </a:rPr>
              <a:t>The ‘new sociology of childhood’</a:t>
            </a:r>
          </a:p>
        </p:txBody>
      </p:sp>
    </p:spTree>
    <p:extLst>
      <p:ext uri="{BB962C8B-B14F-4D97-AF65-F5344CB8AC3E}">
        <p14:creationId xmlns:p14="http://schemas.microsoft.com/office/powerpoint/2010/main" val="296872115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2697" y="2157619"/>
            <a:ext cx="10202800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Create a summary table of whether the position of children has improved.</a:t>
            </a: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Write a brief conclusion in the final row.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716280"/>
            <a:ext cx="12030891" cy="6945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Comic Sans MS" panose="030F0702030302020204" pitchFamily="66" charset="0"/>
              </a:rPr>
              <a:t>Construct:</a:t>
            </a:r>
          </a:p>
        </p:txBody>
      </p:sp>
    </p:spTree>
    <p:extLst>
      <p:ext uri="{BB962C8B-B14F-4D97-AF65-F5344CB8AC3E}">
        <p14:creationId xmlns:p14="http://schemas.microsoft.com/office/powerpoint/2010/main" val="44282860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Review: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406" t="32561" r="11793" b="29334"/>
          <a:stretch/>
        </p:blipFill>
        <p:spPr>
          <a:xfrm>
            <a:off x="1074174" y="2020529"/>
            <a:ext cx="10043651" cy="358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1929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553064" y="754626"/>
            <a:ext cx="109728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GB" b="1" kern="0" dirty="0">
                <a:latin typeface="Comic Sans MS" panose="030F0702030302020204" pitchFamily="66" charset="0"/>
              </a:rPr>
              <a:t>Review:</a:t>
            </a:r>
            <a:endParaRPr lang="en-GB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996" t="18045" r="14667" b="12198"/>
          <a:stretch/>
        </p:blipFill>
        <p:spPr>
          <a:xfrm>
            <a:off x="1641609" y="1399112"/>
            <a:ext cx="9146553" cy="435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4906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1" y="533400"/>
            <a:ext cx="11665132" cy="1383890"/>
          </a:xfrm>
        </p:spPr>
        <p:txBody>
          <a:bodyPr>
            <a:noAutofit/>
          </a:bodyPr>
          <a:lstStyle/>
          <a:p>
            <a:r>
              <a:rPr lang="en-GB" alt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Has the emergence of childhood as a </a:t>
            </a:r>
            <a:br>
              <a:rPr lang="en-GB" alt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alt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distinct life stage led to an improvement in </a:t>
            </a:r>
            <a:br>
              <a:rPr lang="en-GB" alt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alt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the status/position of children?</a:t>
            </a:r>
            <a:endParaRPr lang="en-US" altLang="en-US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075" y="2198296"/>
            <a:ext cx="3089428" cy="30346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936" y="2463767"/>
            <a:ext cx="2890684" cy="289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614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YES</a:t>
            </a: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….. children are:</a:t>
            </a:r>
          </a:p>
          <a:p>
            <a:pPr eaLnBrk="1" hangingPunct="1"/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More valued</a:t>
            </a:r>
          </a:p>
          <a:p>
            <a:pPr eaLnBrk="1" hangingPunct="1"/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Better cared for</a:t>
            </a:r>
          </a:p>
          <a:p>
            <a:pPr eaLnBrk="1" hangingPunct="1"/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Protected</a:t>
            </a:r>
          </a:p>
          <a:p>
            <a:pPr eaLnBrk="1" hangingPunct="1"/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Educated</a:t>
            </a:r>
          </a:p>
          <a:p>
            <a:pPr eaLnBrk="1" hangingPunct="1"/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Better health</a:t>
            </a:r>
          </a:p>
          <a:p>
            <a:pPr eaLnBrk="1" hangingPunct="1"/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More rights</a:t>
            </a:r>
            <a:endParaRPr lang="en-US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/>
              <a:t>March of Progress View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716280"/>
            <a:ext cx="12030891" cy="6945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Comic Sans MS" panose="030F0702030302020204" pitchFamily="66" charset="0"/>
              </a:rPr>
              <a:t>The March of progress view…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191" y="339213"/>
            <a:ext cx="1844009" cy="181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1894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2697" y="1833154"/>
            <a:ext cx="4909393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Today’s children are more protected from harm and exploitation by laws against child abuse and child labour, and a number of professionals caters for their educational, psychological and medical needs.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716280"/>
            <a:ext cx="12030891" cy="6945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Comic Sans MS" panose="030F0702030302020204" pitchFamily="66" charset="0"/>
              </a:rPr>
              <a:t>Protected…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418" y="1410789"/>
            <a:ext cx="2789360" cy="3365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695" y="1497520"/>
            <a:ext cx="2067118" cy="31920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445" y="4245981"/>
            <a:ext cx="5235678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5036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81743" y="2260858"/>
            <a:ext cx="5941780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Babies have a much higher chance of survival now than 100 years ago. In 1900, the infant mortality rate was 154 per 1,000 live births; today, it is 4 per 1,000.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716280"/>
            <a:ext cx="12030891" cy="6945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Comic Sans MS" panose="030F0702030302020204" pitchFamily="66" charset="0"/>
              </a:rPr>
              <a:t>Better healthcare and higher standards of living…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67" y="2260858"/>
            <a:ext cx="4321333" cy="318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8360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934169" y="2002530"/>
            <a:ext cx="6366284" cy="369034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GB" altLang="en-US" dirty="0">
                <a:latin typeface="Comic Sans MS" panose="030F0702030302020204" pitchFamily="66" charset="0"/>
              </a:rPr>
              <a:t>Smaller families (down from 5.7 births per woman in the 1860s to 1.83 in 2014) means that parents can afford to provide for their child’s needs properly. </a:t>
            </a:r>
          </a:p>
          <a:p>
            <a:pPr eaLnBrk="1" hangingPunct="1"/>
            <a:r>
              <a:rPr lang="en-GB" altLang="en-US" dirty="0">
                <a:latin typeface="Comic Sans MS" panose="030F0702030302020204" pitchFamily="66" charset="0"/>
              </a:rPr>
              <a:t>Cost per child on average </a:t>
            </a:r>
          </a:p>
          <a:p>
            <a:pPr marL="0" indent="0" eaLnBrk="1" hangingPunct="1"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   £</a:t>
            </a:r>
            <a:r>
              <a:rPr lang="en-GB" altLang="en-US" b="1" dirty="0">
                <a:latin typeface="Comic Sans MS" panose="030F0702030302020204" pitchFamily="66" charset="0"/>
              </a:rPr>
              <a:t>227, 000 </a:t>
            </a:r>
            <a:r>
              <a:rPr lang="en-GB" altLang="en-US" dirty="0">
                <a:latin typeface="Comic Sans MS" panose="030F0702030302020204" pitchFamily="66" charset="0"/>
              </a:rPr>
              <a:t>at age 21</a:t>
            </a:r>
          </a:p>
          <a:p>
            <a:pPr eaLnBrk="1" hangingPunct="1"/>
            <a:r>
              <a:rPr lang="en-GB" altLang="en-US" dirty="0">
                <a:latin typeface="Comic Sans MS" panose="030F0702030302020204" pitchFamily="66" charset="0"/>
              </a:rPr>
              <a:t>The family is more child centred</a:t>
            </a:r>
            <a:endParaRPr lang="en-US" altLang="en-US" dirty="0">
              <a:latin typeface="Comic Sans MS" panose="030F0702030302020204" pitchFamily="66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/>
              <a:t>March of Progress View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716280"/>
            <a:ext cx="12030891" cy="6945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Comic Sans MS" panose="030F0702030302020204" pitchFamily="66" charset="0"/>
              </a:rPr>
              <a:t>Families are child-centred…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228" y="2002530"/>
            <a:ext cx="3510116" cy="351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51721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1194618" y="2095361"/>
            <a:ext cx="7492181" cy="36166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Children are no longer to be ‘seen and not heard’</a:t>
            </a:r>
          </a:p>
          <a:p>
            <a:pPr eaLnBrk="1" hangingPunct="1"/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Now the focal point of the family, consulted on many decisions </a:t>
            </a:r>
          </a:p>
          <a:p>
            <a:pPr eaLnBrk="1" hangingPunct="1"/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Parent invest a lot emotionally and financially, having high aspirations for them and their future.</a:t>
            </a:r>
          </a:p>
          <a:p>
            <a:pPr eaLnBrk="1" hangingPunct="1"/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Society is now also child-centred e.g. media and many leisure </a:t>
            </a:r>
            <a:r>
              <a:rPr lang="en-GB" alt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acitivites</a:t>
            </a:r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are </a:t>
            </a:r>
            <a:r>
              <a:rPr lang="en-GB" alt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desigined</a:t>
            </a:r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specifically for children.</a:t>
            </a:r>
            <a:endParaRPr lang="en-US" alt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/>
              <a:t>March of Progress View</a:t>
            </a:r>
            <a:endParaRPr lang="en-US"/>
          </a:p>
        </p:txBody>
      </p:sp>
      <p:pic>
        <p:nvPicPr>
          <p:cNvPr id="18436" name="Picture 5" descr="http://belinaslookingglass.files.wordpress.com/2011/09/toddlers-tiaras-season-3-2.jpg?w=65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0" r="24176"/>
          <a:stretch>
            <a:fillRect/>
          </a:stretch>
        </p:blipFill>
        <p:spPr bwMode="auto">
          <a:xfrm>
            <a:off x="8686799" y="1859280"/>
            <a:ext cx="2962275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716280"/>
            <a:ext cx="12030891" cy="6945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Comic Sans MS" panose="030F0702030302020204" pitchFamily="66" charset="0"/>
              </a:rPr>
              <a:t>Families are child-centred…</a:t>
            </a:r>
          </a:p>
        </p:txBody>
      </p:sp>
    </p:spTree>
    <p:extLst>
      <p:ext uri="{BB962C8B-B14F-4D97-AF65-F5344CB8AC3E}">
        <p14:creationId xmlns:p14="http://schemas.microsoft.com/office/powerpoint/2010/main" val="388823501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6599597" y="1617528"/>
            <a:ext cx="4982803" cy="445390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GB" alt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Palmer argues that rapid technological and cultural changes have damaged children’s physical, emotional and intellectual development</a:t>
            </a:r>
          </a:p>
          <a:p>
            <a:pPr eaLnBrk="1" hangingPunct="1"/>
            <a:r>
              <a:rPr lang="en-GB" alt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E.g. junk food</a:t>
            </a:r>
          </a:p>
          <a:p>
            <a:pPr eaLnBrk="1" hangingPunct="1"/>
            <a:r>
              <a:rPr lang="en-GB" alt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Computer games</a:t>
            </a:r>
          </a:p>
          <a:p>
            <a:pPr eaLnBrk="1" hangingPunct="1"/>
            <a:r>
              <a:rPr lang="en-GB" alt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Intensive marketing to children</a:t>
            </a:r>
          </a:p>
          <a:p>
            <a:pPr eaLnBrk="1" hangingPunct="1"/>
            <a:r>
              <a:rPr lang="en-GB" alt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Long working hours by parents</a:t>
            </a:r>
          </a:p>
          <a:p>
            <a:pPr eaLnBrk="1" hangingPunct="1"/>
            <a:r>
              <a:rPr lang="en-GB" alt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More testing for children in education</a:t>
            </a:r>
          </a:p>
          <a:p>
            <a:r>
              <a:rPr lang="en-GB" altLang="en-US" sz="2000" b="1" dirty="0">
                <a:solidFill>
                  <a:srgbClr val="FF0000"/>
                </a:solidFill>
              </a:rPr>
              <a:t>Child-</a:t>
            </a:r>
            <a:r>
              <a:rPr lang="en-GB" altLang="en-US" sz="2000" b="1" dirty="0" err="1">
                <a:solidFill>
                  <a:srgbClr val="FF0000"/>
                </a:solidFill>
              </a:rPr>
              <a:t>centredness</a:t>
            </a:r>
            <a:r>
              <a:rPr lang="en-GB" altLang="en-US" sz="2000" b="1" dirty="0">
                <a:solidFill>
                  <a:srgbClr val="FF0000"/>
                </a:solidFill>
              </a:rPr>
              <a:t> does not necessarily mean well looked after</a:t>
            </a:r>
            <a:endParaRPr lang="en-US" altLang="en-US" sz="2000" b="1" dirty="0">
              <a:solidFill>
                <a:srgbClr val="FF0000"/>
              </a:solidFill>
            </a:endParaRPr>
          </a:p>
          <a:p>
            <a:pPr eaLnBrk="1" hangingPunct="1"/>
            <a:endParaRPr lang="en-US" alt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/>
              <a:t>March of Progress View</a:t>
            </a:r>
            <a:endParaRPr lang="en-US"/>
          </a:p>
        </p:txBody>
      </p:sp>
      <p:pic>
        <p:nvPicPr>
          <p:cNvPr id="18436" name="Picture 5" descr="http://belinaslookingglass.files.wordpress.com/2011/09/toddlers-tiaras-season-3-2.jpg?w=65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0" r="24176"/>
          <a:stretch>
            <a:fillRect/>
          </a:stretch>
        </p:blipFill>
        <p:spPr bwMode="auto">
          <a:xfrm>
            <a:off x="1054387" y="1617528"/>
            <a:ext cx="2361199" cy="240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716280"/>
            <a:ext cx="12030891" cy="6945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Comic Sans MS" panose="030F0702030302020204" pitchFamily="66" charset="0"/>
              </a:rPr>
              <a:t>‘Toxic childhood’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77" y="1593669"/>
            <a:ext cx="2605548" cy="21678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231" y="3944364"/>
            <a:ext cx="2497394" cy="2279711"/>
          </a:xfrm>
          <a:prstGeom prst="rect">
            <a:avLst/>
          </a:prstGeom>
        </p:spPr>
      </p:pic>
      <p:sp>
        <p:nvSpPr>
          <p:cNvPr id="6" name="AutoShape 4" descr="Image result for school testing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3581400" y="-1393825"/>
            <a:ext cx="43815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439" y="4279859"/>
            <a:ext cx="2921638" cy="194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8892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8670" y="1866071"/>
            <a:ext cx="9746865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u="sng" dirty="0">
                <a:latin typeface="Comic Sans MS" panose="030F0702030302020204" pitchFamily="66" charset="0"/>
              </a:rPr>
              <a:t>NO</a:t>
            </a:r>
            <a:r>
              <a:rPr lang="en-GB" sz="2800" dirty="0">
                <a:latin typeface="Comic Sans MS" panose="030F0702030302020204" pitchFamily="66" charset="0"/>
              </a:rPr>
              <a:t>…the position of children has not improved.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Conflict theories criticise the march of progress view on two grounds: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>
                <a:latin typeface="Comic Sans MS" panose="030F0702030302020204" pitchFamily="66" charset="0"/>
              </a:rPr>
              <a:t>Inequalities among children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>
                <a:latin typeface="Comic Sans MS" panose="030F0702030302020204" pitchFamily="66" charset="0"/>
              </a:rPr>
              <a:t>Inequalities between children and adults.</a:t>
            </a: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716280"/>
            <a:ext cx="12030891" cy="6945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Comic Sans MS" panose="030F0702030302020204" pitchFamily="66" charset="0"/>
              </a:rPr>
              <a:t>Conflict 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380" y="537916"/>
            <a:ext cx="1328155" cy="132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806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heme5">
  <a:themeElements>
    <a:clrScheme name="10069046 4">
      <a:dk1>
        <a:srgbClr val="000000"/>
      </a:dk1>
      <a:lt1>
        <a:srgbClr val="FFFFFF"/>
      </a:lt1>
      <a:dk2>
        <a:srgbClr val="5A867B"/>
      </a:dk2>
      <a:lt2>
        <a:srgbClr val="B7D760"/>
      </a:lt2>
      <a:accent1>
        <a:srgbClr val="F1F3CF"/>
      </a:accent1>
      <a:accent2>
        <a:srgbClr val="E9CC7A"/>
      </a:accent2>
      <a:accent3>
        <a:srgbClr val="FFFFFF"/>
      </a:accent3>
      <a:accent4>
        <a:srgbClr val="000000"/>
      </a:accent4>
      <a:accent5>
        <a:srgbClr val="F7F8E4"/>
      </a:accent5>
      <a:accent6>
        <a:srgbClr val="D3B96E"/>
      </a:accent6>
      <a:hlink>
        <a:srgbClr val="D1B4C8"/>
      </a:hlink>
      <a:folHlink>
        <a:srgbClr val="96C8D1"/>
      </a:folHlink>
    </a:clrScheme>
    <a:fontScheme name="10069046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06904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69046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69046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69046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5" id="{1C9FAF1A-B9F3-4D94-8A1C-7C6AE7D2B0A3}" vid="{7478EB98-9E84-4610-8C8A-42D45B9E2EE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Theme5</Template>
  <TotalTime>503</TotalTime>
  <Words>852</Words>
  <Application>Microsoft Office PowerPoint</Application>
  <PresentationFormat>Widescreen</PresentationFormat>
  <Paragraphs>96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Comic Sans MS</vt:lpstr>
      <vt:lpstr>Tahoma</vt:lpstr>
      <vt:lpstr>Wingdings</vt:lpstr>
      <vt:lpstr>Wingdings 3</vt:lpstr>
      <vt:lpstr>Theme5</vt:lpstr>
      <vt:lpstr>Has the position of children improved?</vt:lpstr>
      <vt:lpstr>Has the emergence of childhood as a  distinct life stage led to an improvement in  the status/position of children?</vt:lpstr>
      <vt:lpstr>March of Progress View</vt:lpstr>
      <vt:lpstr>PowerPoint Presentation</vt:lpstr>
      <vt:lpstr>PowerPoint Presentation</vt:lpstr>
      <vt:lpstr>March of Progress View</vt:lpstr>
      <vt:lpstr>March of Progress View</vt:lpstr>
      <vt:lpstr>March of Progress View</vt:lpstr>
      <vt:lpstr>PowerPoint Presentation</vt:lpstr>
      <vt:lpstr>PowerPoint Presentation</vt:lpstr>
      <vt:lpstr>PowerPoint Presentation</vt:lpstr>
      <vt:lpstr>PowerPoint Presentation</vt:lpstr>
      <vt:lpstr>Evidence for oppression</vt:lpstr>
      <vt:lpstr>Evidence for oppression</vt:lpstr>
      <vt:lpstr>PowerPoint Presentation</vt:lpstr>
      <vt:lpstr>PowerPoint Presentation</vt:lpstr>
      <vt:lpstr>PowerPoint Presentation</vt:lpstr>
      <vt:lpstr>Review:</vt:lpstr>
      <vt:lpstr>PowerPoint Presentation</vt:lpstr>
    </vt:vector>
  </TitlesOfParts>
  <Company>St Aidans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Wrigglesworth</dc:creator>
  <cp:lastModifiedBy>chris livesey</cp:lastModifiedBy>
  <cp:revision>32</cp:revision>
  <dcterms:created xsi:type="dcterms:W3CDTF">2017-05-19T07:34:03Z</dcterms:created>
  <dcterms:modified xsi:type="dcterms:W3CDTF">2020-02-12T09:00:09Z</dcterms:modified>
</cp:coreProperties>
</file>