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5" r:id="rId13"/>
    <p:sldId id="268" r:id="rId14"/>
    <p:sldId id="269" r:id="rId15"/>
    <p:sldId id="276" r:id="rId16"/>
    <p:sldId id="270" r:id="rId17"/>
    <p:sldId id="271" r:id="rId18"/>
    <p:sldId id="272" r:id="rId19"/>
    <p:sldId id="273" r:id="rId20"/>
    <p:sldId id="274" r:id="rId21"/>
    <p:sldId id="277" r:id="rId22"/>
    <p:sldId id="278" r:id="rId23"/>
    <p:sldId id="279" r:id="rId24"/>
    <p:sldId id="280" r:id="rId2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728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1EF77-AD53-4C24-A89F-558E49BAF8E6}" type="datetimeFigureOut">
              <a:rPr lang="en-GB" smtClean="0"/>
              <a:t>28/06/2011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28793-8D82-44CE-A560-5175E01BB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07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69F5B4-0A7D-4249-911B-8B47C0B83A9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E0C182-BF88-4E4F-AE90-2035FF62D9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E0C182-BF88-4E4F-AE90-2035FF62D9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CF3B8D-1680-466C-AD70-446606ED1D6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E0C182-BF88-4E4F-AE90-2035FF62D9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E0C182-BF88-4E4F-AE90-2035FF62D9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CF3B8D-1680-466C-AD70-446606ED1D6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E0C182-BF88-4E4F-AE90-2035FF62D9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E0C182-BF88-4E4F-AE90-2035FF62D9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E0C182-BF88-4E4F-AE90-2035FF62D9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E0C182-BF88-4E4F-AE90-2035FF62D9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CF3B8D-1680-466C-AD70-446606ED1D6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E0C182-BF88-4E4F-AE90-2035FF62D9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7452B4-FBD3-4829-94A8-A66338F31BD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187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D19828-F6E6-4856-8279-C0E4E598D4B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187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D19828-F6E6-4856-8279-C0E4E598D4B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E0C182-BF88-4E4F-AE90-2035FF62D9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E0C182-BF88-4E4F-AE90-2035FF62D9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E0C182-BF88-4E4F-AE90-2035FF62D9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E0C182-BF88-4E4F-AE90-2035FF62D9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E0C182-BF88-4E4F-AE90-2035FF62D9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E0C182-BF88-4E4F-AE90-2035FF62D9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E0C182-BF88-4E4F-AE90-2035FF62D92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48C8-D685-4637-A995-9097C8DF1FBD}" type="datetimeFigureOut">
              <a:rPr lang="en-GB" smtClean="0"/>
              <a:t>28/06/2011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69A-D874-418F-8776-5CEB78D3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03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48C8-D685-4637-A995-9097C8DF1FBD}" type="datetimeFigureOut">
              <a:rPr lang="en-GB" smtClean="0"/>
              <a:t>28/06/2011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69A-D874-418F-8776-5CEB78D3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05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48C8-D685-4637-A995-9097C8DF1FBD}" type="datetimeFigureOut">
              <a:rPr lang="en-GB" smtClean="0"/>
              <a:t>28/06/2011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69A-D874-418F-8776-5CEB78D3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17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48C8-D685-4637-A995-9097C8DF1FBD}" type="datetimeFigureOut">
              <a:rPr lang="en-GB" smtClean="0"/>
              <a:t>28/06/2011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69A-D874-418F-8776-5CEB78D3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35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48C8-D685-4637-A995-9097C8DF1FBD}" type="datetimeFigureOut">
              <a:rPr lang="en-GB" smtClean="0"/>
              <a:t>28/06/2011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69A-D874-418F-8776-5CEB78D3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66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48C8-D685-4637-A995-9097C8DF1FBD}" type="datetimeFigureOut">
              <a:rPr lang="en-GB" smtClean="0"/>
              <a:t>28/06/2011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69A-D874-418F-8776-5CEB78D3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17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48C8-D685-4637-A995-9097C8DF1FBD}" type="datetimeFigureOut">
              <a:rPr lang="en-GB" smtClean="0"/>
              <a:t>28/06/2011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69A-D874-418F-8776-5CEB78D3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66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48C8-D685-4637-A995-9097C8DF1FBD}" type="datetimeFigureOut">
              <a:rPr lang="en-GB" smtClean="0"/>
              <a:t>28/06/2011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69A-D874-418F-8776-5CEB78D3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47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48C8-D685-4637-A995-9097C8DF1FBD}" type="datetimeFigureOut">
              <a:rPr lang="en-GB" smtClean="0"/>
              <a:t>28/06/2011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69A-D874-418F-8776-5CEB78D3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00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48C8-D685-4637-A995-9097C8DF1FBD}" type="datetimeFigureOut">
              <a:rPr lang="en-GB" smtClean="0"/>
              <a:t>28/06/2011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69A-D874-418F-8776-5CEB78D3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36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48C8-D685-4637-A995-9097C8DF1FBD}" type="datetimeFigureOut">
              <a:rPr lang="en-GB" smtClean="0"/>
              <a:t>28/06/2011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ED69A-D874-418F-8776-5CEB78D3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19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A48C8-D685-4637-A995-9097C8DF1FBD}" type="datetimeFigureOut">
              <a:rPr lang="en-GB" smtClean="0"/>
              <a:t>28/06/2011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D69A-D874-418F-8776-5CEB78D3F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56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90" y="357159"/>
            <a:ext cx="635798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 Sociology of </a:t>
            </a:r>
            <a:r>
              <a:rPr lang="en-GB" sz="32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Youth</a:t>
            </a:r>
            <a:endParaRPr lang="en-US" sz="32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468" y="6732240"/>
            <a:ext cx="614362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>
                <a:latin typeface="Comic Sans MS" pitchFamily="66" charset="0"/>
              </a:rPr>
              <a:t>Name:</a:t>
            </a:r>
            <a:endParaRPr lang="en-US" sz="2400" b="1" dirty="0">
              <a:latin typeface="Comic Sans MS" pitchFamily="66" charset="0"/>
            </a:endParaRPr>
          </a:p>
        </p:txBody>
      </p:sp>
      <p:pic>
        <p:nvPicPr>
          <p:cNvPr id="1026" name="Picture 2" descr="http://www.biglotteryfund.org.uk/case_5-star-reclai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76" y="2123728"/>
            <a:ext cx="5494610" cy="39604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1467" y="7596336"/>
            <a:ext cx="614362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smtClean="0">
                <a:latin typeface="Comic Sans MS" pitchFamily="66" charset="0"/>
              </a:rPr>
              <a:t>Teacher:</a:t>
            </a:r>
            <a:endParaRPr lang="en-US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8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8" y="428596"/>
            <a:ext cx="621510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Does class, race or gender affect the groups young people choose to be in? </a:t>
            </a:r>
            <a:endParaRPr lang="en-US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71" y="1222251"/>
            <a:ext cx="6215063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Class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71" y="3707904"/>
            <a:ext cx="6215063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Ethnicity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71" y="6228184"/>
            <a:ext cx="6215063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Gender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75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8" y="428596"/>
            <a:ext cx="6215106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Reasons for the development of a subculture</a:t>
            </a:r>
            <a:endParaRPr lang="en-US" sz="28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71" y="1619672"/>
            <a:ext cx="6215063" cy="72943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75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8" y="428597"/>
            <a:ext cx="6215106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Why do YOU think young people join subcultures?</a:t>
            </a:r>
            <a:endParaRPr lang="en-US" sz="28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980728" y="3059832"/>
            <a:ext cx="4637270" cy="3024336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Joining Subcultures</a:t>
            </a:r>
            <a:endParaRPr lang="en-US" sz="32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433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8" y="428596"/>
            <a:ext cx="62151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Reasons to join a subculture</a:t>
            </a:r>
            <a:endParaRPr lang="en-US" sz="28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71" y="1187624"/>
            <a:ext cx="621506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Shared Interests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71" y="3203848"/>
            <a:ext cx="621506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Rite of passage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8" y="5220072"/>
            <a:ext cx="621506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Solution to problems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7" y="7164288"/>
            <a:ext cx="621506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Peer group pressure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97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8" y="428596"/>
            <a:ext cx="62151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Key aspects of being in a gang</a:t>
            </a:r>
            <a:endParaRPr lang="en-US" sz="28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71" y="1187624"/>
            <a:ext cx="621506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Territory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71" y="3203848"/>
            <a:ext cx="621506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Delinquent Subculture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8" y="5220072"/>
            <a:ext cx="621506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Loyalty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7" y="7164288"/>
            <a:ext cx="621506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Hierarchy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18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8" y="428597"/>
            <a:ext cx="6215106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Why do YOU think young people join gangs?</a:t>
            </a:r>
            <a:endParaRPr lang="en-US" sz="28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980728" y="3059832"/>
            <a:ext cx="4637270" cy="3024336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Joining Gangs</a:t>
            </a:r>
            <a:endParaRPr lang="en-US" sz="32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44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8" y="428596"/>
            <a:ext cx="62151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Reasons for joining gangs 2</a:t>
            </a:r>
            <a:endParaRPr lang="en-US" sz="28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71" y="1187624"/>
            <a:ext cx="621506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Boredom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71" y="3203848"/>
            <a:ext cx="621506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Family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8" y="5220072"/>
            <a:ext cx="6215063" cy="36933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Friendship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62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8" y="428596"/>
            <a:ext cx="62151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Reasons for joining gangs</a:t>
            </a:r>
            <a:endParaRPr lang="en-US" sz="28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71" y="1187624"/>
            <a:ext cx="621506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Status frustration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71" y="3203848"/>
            <a:ext cx="621506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Sense of belonging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8" y="5220072"/>
            <a:ext cx="621506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Peer group pressure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7" y="7164288"/>
            <a:ext cx="621506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Social Networks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11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8" y="428596"/>
            <a:ext cx="62151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So, who joins gangs?</a:t>
            </a:r>
            <a:endParaRPr lang="en-US" sz="28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71" y="1222251"/>
            <a:ext cx="6215063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Class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71" y="3707904"/>
            <a:ext cx="6215063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Ethnicity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71" y="6228184"/>
            <a:ext cx="6215063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Gender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69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8" y="428596"/>
            <a:ext cx="62151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Media and Gangs</a:t>
            </a:r>
            <a:endParaRPr lang="en-US" sz="28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71" y="1187624"/>
            <a:ext cx="6215063" cy="75713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09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8" y="428597"/>
            <a:ext cx="6215106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 does the term </a:t>
            </a:r>
            <a:r>
              <a:rPr lang="en-GB" sz="28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‘youth’ </a:t>
            </a:r>
            <a:r>
              <a:rPr lang="en-GB" sz="2800" b="1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mean to you?</a:t>
            </a:r>
            <a:endParaRPr lang="en-US" sz="28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075" name="Picture 2" descr="http://3.bp.blogspot.com/_uD8SzuCG_gQ/S_rMx8F3LZI/AAAAAAAABoI/eJ9NlG61TSI/s1600/brainstorm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1500188"/>
            <a:ext cx="1214438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" descr="http://3.bp.blogspot.com/_uD8SzuCG_gQ/S_rMx8F3LZI/AAAAAAAABoI/eJ9NlG61TSI/s1600/brainstorm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500188"/>
            <a:ext cx="1214437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loud 7"/>
          <p:cNvSpPr/>
          <p:nvPr/>
        </p:nvSpPr>
        <p:spPr>
          <a:xfrm>
            <a:off x="812367" y="2714612"/>
            <a:ext cx="5036361" cy="4809716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Youth</a:t>
            </a:r>
            <a:endParaRPr lang="en-US" sz="44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062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8" y="428596"/>
            <a:ext cx="62151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Moral Panic</a:t>
            </a:r>
            <a:endParaRPr lang="en-US" sz="28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04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49" name="Picture 6" descr="http://www.theblackandwhite.net/wp-content/uploads/2010/06/exa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4313" y="2411413"/>
            <a:ext cx="3960812" cy="544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0350" y="395288"/>
            <a:ext cx="6337300" cy="13239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latin typeface="Lucida Console" pitchFamily="49" charset="0"/>
              </a:rPr>
              <a:t>Let’s try some exam questions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6894785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395536"/>
            <a:ext cx="640871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8 mark questions</a:t>
            </a:r>
            <a:endParaRPr lang="en-GB" sz="36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913" y="1331913"/>
            <a:ext cx="640873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Identify and explain two reasons why people join gangs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(8 mark)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913" y="2130644"/>
            <a:ext cx="640873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Identify and explain two reasons why people join subcultures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(8 mark)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8615" y="3206374"/>
            <a:ext cx="640873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Identify and explain two key aspects of being in a gang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(8 mark)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8614" y="4036087"/>
            <a:ext cx="640873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Identify and explain two key aspects of being in a gang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(8 mark)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614" y="4839728"/>
            <a:ext cx="640873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Identify and explain two ways that a peer group can affect behaviour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smtClean="0">
                <a:latin typeface="Comic Sans MS" pitchFamily="66" charset="0"/>
              </a:rPr>
              <a:t>(8 mark)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614" y="5638459"/>
            <a:ext cx="640873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614" y="6450134"/>
            <a:ext cx="640873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913" y="7308304"/>
            <a:ext cx="640873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8613" y="8172400"/>
            <a:ext cx="640873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41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395536"/>
            <a:ext cx="640871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24 mark essay questions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8913" y="1331913"/>
            <a:ext cx="640873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dirty="0">
                <a:latin typeface="Comic Sans MS" pitchFamily="66" charset="0"/>
              </a:rPr>
              <a:t>‘Young people only join a subculture because they like the clothes</a:t>
            </a:r>
            <a:r>
              <a:rPr lang="en-GB" dirty="0" smtClean="0">
                <a:latin typeface="Comic Sans MS" pitchFamily="66" charset="0"/>
              </a:rPr>
              <a:t>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Evaluate </a:t>
            </a:r>
            <a:r>
              <a:rPr lang="en-GB" dirty="0">
                <a:latin typeface="Comic Sans MS" pitchFamily="66" charset="0"/>
              </a:rPr>
              <a:t>the arguments FOR and AGAINST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Comic Sans MS" pitchFamily="66" charset="0"/>
              </a:rPr>
              <a:t>(24 marks)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8913" y="2726901"/>
            <a:ext cx="640873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‘Youth subculture only exists because young people today have money to spend’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Evaluate </a:t>
            </a:r>
            <a:r>
              <a:rPr lang="en-GB" dirty="0">
                <a:latin typeface="Comic Sans MS" pitchFamily="66" charset="0"/>
              </a:rPr>
              <a:t>the arguments FOR and AGAINST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Comic Sans MS" pitchFamily="66" charset="0"/>
              </a:rPr>
              <a:t>(24 marks)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8615" y="4154487"/>
            <a:ext cx="6408737" cy="922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‘The term youth is just a social construction’</a:t>
            </a:r>
            <a:endParaRPr lang="en-GB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Evaluate the arguments FOR and AGAINST</a:t>
            </a:r>
            <a:endParaRPr lang="en-GB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(24 marks)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8614" y="5307013"/>
            <a:ext cx="640873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‘The only reason why young people join gangs is because they want a sense of belonging’</a:t>
            </a:r>
            <a:endParaRPr lang="en-GB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Evaluate the arguments FOR and AGAINST</a:t>
            </a:r>
            <a:endParaRPr lang="en-GB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(24 marks)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8913" y="6732240"/>
            <a:ext cx="640873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‘Childhood is a social construction’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Evaluate the arguments FOR and AGAINST</a:t>
            </a:r>
            <a:endParaRPr lang="en-GB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(24 marks)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913" y="7884368"/>
            <a:ext cx="640873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‘Youth is a biological stage’</a:t>
            </a:r>
            <a:endParaRPr lang="en-GB" dirty="0" smtClean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Evaluate the arguments FOR and AGAINST</a:t>
            </a:r>
            <a:endParaRPr lang="en-GB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(24 marks)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51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8640" y="395536"/>
            <a:ext cx="640871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24 mark essay questions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8913" y="1331913"/>
            <a:ext cx="640873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GB" dirty="0" smtClean="0">
              <a:latin typeface="Comic Sans MS" pitchFamily="66" charset="0"/>
            </a:endParaRPr>
          </a:p>
          <a:p>
            <a:pPr algn="ctr">
              <a:defRPr/>
            </a:pPr>
            <a:endParaRPr lang="en-GB" dirty="0">
              <a:latin typeface="Comic Sans MS" pitchFamily="66" charset="0"/>
            </a:endParaRPr>
          </a:p>
          <a:p>
            <a:pPr algn="ctr"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913" y="2483768"/>
            <a:ext cx="640873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GB" dirty="0" smtClean="0">
              <a:latin typeface="Comic Sans MS" pitchFamily="66" charset="0"/>
            </a:endParaRPr>
          </a:p>
          <a:p>
            <a:pPr algn="ctr">
              <a:defRPr/>
            </a:pPr>
            <a:endParaRPr lang="en-GB" dirty="0">
              <a:latin typeface="Comic Sans MS" pitchFamily="66" charset="0"/>
            </a:endParaRPr>
          </a:p>
          <a:p>
            <a:pPr algn="ctr"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615" y="3635896"/>
            <a:ext cx="640873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GB" dirty="0" smtClean="0">
              <a:latin typeface="Comic Sans MS" pitchFamily="66" charset="0"/>
            </a:endParaRPr>
          </a:p>
          <a:p>
            <a:pPr algn="ctr">
              <a:defRPr/>
            </a:pPr>
            <a:endParaRPr lang="en-GB" dirty="0">
              <a:latin typeface="Comic Sans MS" pitchFamily="66" charset="0"/>
            </a:endParaRPr>
          </a:p>
          <a:p>
            <a:pPr algn="ctr"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4496" y="4757467"/>
            <a:ext cx="640873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GB" dirty="0" smtClean="0">
              <a:latin typeface="Comic Sans MS" pitchFamily="66" charset="0"/>
            </a:endParaRPr>
          </a:p>
          <a:p>
            <a:pPr algn="ctr">
              <a:defRPr/>
            </a:pPr>
            <a:endParaRPr lang="en-GB" dirty="0">
              <a:latin typeface="Comic Sans MS" pitchFamily="66" charset="0"/>
            </a:endParaRPr>
          </a:p>
          <a:p>
            <a:pPr algn="ctr"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4495" y="5940152"/>
            <a:ext cx="640873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GB" dirty="0" smtClean="0">
              <a:latin typeface="Comic Sans MS" pitchFamily="66" charset="0"/>
            </a:endParaRPr>
          </a:p>
          <a:p>
            <a:pPr algn="ctr">
              <a:defRPr/>
            </a:pPr>
            <a:endParaRPr lang="en-GB" dirty="0">
              <a:latin typeface="Comic Sans MS" pitchFamily="66" charset="0"/>
            </a:endParaRPr>
          </a:p>
          <a:p>
            <a:pPr algn="ctr"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8913" y="7092280"/>
            <a:ext cx="640873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en-GB" dirty="0" smtClean="0">
              <a:latin typeface="Comic Sans MS" pitchFamily="66" charset="0"/>
            </a:endParaRPr>
          </a:p>
          <a:p>
            <a:pPr algn="ctr">
              <a:defRPr/>
            </a:pPr>
            <a:endParaRPr lang="en-GB" dirty="0">
              <a:latin typeface="Comic Sans MS" pitchFamily="66" charset="0"/>
            </a:endParaRPr>
          </a:p>
          <a:p>
            <a:pPr algn="ctr">
              <a:defRPr/>
            </a:pP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98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8" y="428596"/>
            <a:ext cx="62151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Defining Youth</a:t>
            </a:r>
            <a:endParaRPr lang="en-US" sz="28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50" y="1214438"/>
            <a:ext cx="6215063" cy="75713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What is childhood?</a:t>
            </a: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65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8" y="428596"/>
            <a:ext cx="62151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Defining Youth</a:t>
            </a:r>
            <a:endParaRPr lang="en-US" sz="28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50" y="1214438"/>
            <a:ext cx="6215063" cy="75713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What is youth?</a:t>
            </a: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802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8" y="428596"/>
            <a:ext cx="62151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Biological vs. Social Construction</a:t>
            </a:r>
            <a:endParaRPr lang="en-US" sz="28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50" y="1214438"/>
            <a:ext cx="6215063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Evidence for youth being a biological stage</a:t>
            </a: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71" y="4355976"/>
            <a:ext cx="6215063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Evidence for social construction of youth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802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8" y="428596"/>
            <a:ext cx="62151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Transition </a:t>
            </a:r>
            <a:endParaRPr lang="en-US" sz="28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50" y="1214438"/>
            <a:ext cx="6215063" cy="75713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What is transition?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7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8" y="428596"/>
            <a:ext cx="62151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Examples of Rites of Passage</a:t>
            </a:r>
            <a:endParaRPr lang="en-US" sz="28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71" y="1187624"/>
            <a:ext cx="621506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 smtClean="0">
                <a:latin typeface="Comic Sans MS" pitchFamily="66" charset="0"/>
              </a:rPr>
              <a:t>Suri</a:t>
            </a:r>
            <a:r>
              <a:rPr lang="en-GB" dirty="0" smtClean="0">
                <a:latin typeface="Comic Sans MS" pitchFamily="66" charset="0"/>
              </a:rPr>
              <a:t> Life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71" y="3203848"/>
            <a:ext cx="621506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err="1" smtClean="0">
                <a:latin typeface="Comic Sans MS" pitchFamily="66" charset="0"/>
              </a:rPr>
              <a:t>Dassanech</a:t>
            </a:r>
            <a:r>
              <a:rPr lang="en-GB" dirty="0" smtClean="0">
                <a:latin typeface="Comic Sans MS" pitchFamily="66" charset="0"/>
              </a:rPr>
              <a:t> Life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8" y="5220072"/>
            <a:ext cx="621506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Debutantes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7" y="7164288"/>
            <a:ext cx="621506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Bar/Bat Mitzvah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59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8" y="428596"/>
            <a:ext cx="62151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Control through peer groups</a:t>
            </a:r>
            <a:endParaRPr lang="en-US" sz="28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50" y="1214438"/>
            <a:ext cx="6215063" cy="75713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What is transition?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27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8" y="428596"/>
            <a:ext cx="621510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Youth Subculture</a:t>
            </a:r>
            <a:endParaRPr lang="en-US" sz="28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71" y="1187624"/>
            <a:ext cx="6215063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Defining the different types of youth subculture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749" y="5004048"/>
            <a:ext cx="6215063" cy="36933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latin typeface="Comic Sans MS" pitchFamily="66" charset="0"/>
              </a:rPr>
              <a:t>Relationship between youth subculture and identity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47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442</Words>
  <Application>Microsoft Office PowerPoint</Application>
  <PresentationFormat>On-screen Show (4:3)</PresentationFormat>
  <Paragraphs>396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Waverley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Sukhi Dhillon</dc:creator>
  <cp:lastModifiedBy>Sukhi Dhillon</cp:lastModifiedBy>
  <cp:revision>26</cp:revision>
  <dcterms:created xsi:type="dcterms:W3CDTF">2011-06-24T12:05:22Z</dcterms:created>
  <dcterms:modified xsi:type="dcterms:W3CDTF">2011-06-28T12:48:13Z</dcterms:modified>
</cp:coreProperties>
</file>